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66" r:id="rId5"/>
    <p:sldId id="269" r:id="rId6"/>
    <p:sldId id="270" r:id="rId7"/>
    <p:sldId id="271" r:id="rId8"/>
    <p:sldId id="267" r:id="rId9"/>
    <p:sldId id="272" r:id="rId10"/>
    <p:sldId id="273" r:id="rId11"/>
    <p:sldId id="274" r:id="rId12"/>
    <p:sldId id="268" r:id="rId13"/>
    <p:sldId id="278" r:id="rId14"/>
    <p:sldId id="279" r:id="rId15"/>
    <p:sldId id="280" r:id="rId16"/>
    <p:sldId id="276" r:id="rId17"/>
    <p:sldId id="277" r:id="rId18"/>
    <p:sldId id="281" r:id="rId19"/>
    <p:sldId id="282" r:id="rId20"/>
    <p:sldId id="283" r:id="rId21"/>
    <p:sldId id="258"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2E2D"/>
    <a:srgbClr val="E6872D"/>
    <a:srgbClr val="E47A24"/>
    <a:srgbClr val="E5802D"/>
    <a:srgbClr val="FFC300"/>
    <a:srgbClr val="FFD13C"/>
    <a:srgbClr val="FFC100"/>
    <a:srgbClr val="FFC400"/>
    <a:srgbClr val="FFCD04"/>
    <a:srgbClr val="DE56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887E90-0E07-4FDA-864C-0C99D2A63EB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DEC76CB-170A-487C-B6DE-5C89756A9D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9F76C6-0F8A-4C99-BB42-AF9E8E6880C3}"/>
              </a:ext>
            </a:extLst>
          </p:cNvPr>
          <p:cNvSpPr>
            <a:spLocks noGrp="1"/>
          </p:cNvSpPr>
          <p:nvPr>
            <p:ph type="dt" sz="half" idx="10"/>
          </p:nvPr>
        </p:nvSpPr>
        <p:spPr/>
        <p:txBody>
          <a:bodyPr/>
          <a:lstStyle/>
          <a:p>
            <a:fld id="{FE22A19E-EFBB-46D6-940E-B9FEBB41F1A4}" type="datetimeFigureOut">
              <a:rPr lang="es-ES" smtClean="0"/>
              <a:t>13/01/2022</a:t>
            </a:fld>
            <a:endParaRPr lang="es-ES"/>
          </a:p>
        </p:txBody>
      </p:sp>
      <p:sp>
        <p:nvSpPr>
          <p:cNvPr id="5" name="Marcador de pie de página 4">
            <a:extLst>
              <a:ext uri="{FF2B5EF4-FFF2-40B4-BE49-F238E27FC236}">
                <a16:creationId xmlns:a16="http://schemas.microsoft.com/office/drawing/2014/main" id="{A52F7B82-1B0D-4B96-87D6-9FB8F554EA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4DB5E42-C2BD-4465-AF33-FF1A3687CAC8}"/>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408242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6CEAAE-916D-4D79-8553-6D755354F11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04D6BA-26EE-4D00-931D-32B61335E65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5567537-172B-482C-BB50-34BBD6366E9C}"/>
              </a:ext>
            </a:extLst>
          </p:cNvPr>
          <p:cNvSpPr>
            <a:spLocks noGrp="1"/>
          </p:cNvSpPr>
          <p:nvPr>
            <p:ph type="dt" sz="half" idx="10"/>
          </p:nvPr>
        </p:nvSpPr>
        <p:spPr/>
        <p:txBody>
          <a:bodyPr/>
          <a:lstStyle/>
          <a:p>
            <a:fld id="{FE22A19E-EFBB-46D6-940E-B9FEBB41F1A4}" type="datetimeFigureOut">
              <a:rPr lang="es-ES" smtClean="0"/>
              <a:t>13/01/2022</a:t>
            </a:fld>
            <a:endParaRPr lang="es-ES"/>
          </a:p>
        </p:txBody>
      </p:sp>
      <p:sp>
        <p:nvSpPr>
          <p:cNvPr id="5" name="Marcador de pie de página 4">
            <a:extLst>
              <a:ext uri="{FF2B5EF4-FFF2-40B4-BE49-F238E27FC236}">
                <a16:creationId xmlns:a16="http://schemas.microsoft.com/office/drawing/2014/main" id="{4373DFC3-1B83-4DA8-B1CD-7BA5BFB725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22636A-9344-495E-BC6C-D22CE97362EB}"/>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200879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A26EAA8-93C2-4FDC-A569-617C60100FC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753BC6B-E431-4C3B-9478-D70E9BE07C5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392728-8DC0-4A3C-8A00-4E6D1BA7D6E3}"/>
              </a:ext>
            </a:extLst>
          </p:cNvPr>
          <p:cNvSpPr>
            <a:spLocks noGrp="1"/>
          </p:cNvSpPr>
          <p:nvPr>
            <p:ph type="dt" sz="half" idx="10"/>
          </p:nvPr>
        </p:nvSpPr>
        <p:spPr/>
        <p:txBody>
          <a:bodyPr/>
          <a:lstStyle/>
          <a:p>
            <a:fld id="{FE22A19E-EFBB-46D6-940E-B9FEBB41F1A4}" type="datetimeFigureOut">
              <a:rPr lang="es-ES" smtClean="0"/>
              <a:t>13/01/2022</a:t>
            </a:fld>
            <a:endParaRPr lang="es-ES"/>
          </a:p>
        </p:txBody>
      </p:sp>
      <p:sp>
        <p:nvSpPr>
          <p:cNvPr id="5" name="Marcador de pie de página 4">
            <a:extLst>
              <a:ext uri="{FF2B5EF4-FFF2-40B4-BE49-F238E27FC236}">
                <a16:creationId xmlns:a16="http://schemas.microsoft.com/office/drawing/2014/main" id="{C249344D-B293-4FFC-B647-B4CFC632B7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FF3B87-03E9-47A7-AF32-8C05B0B3D887}"/>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108708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75CC8A-D8FC-4BFA-9A19-28D6E8D7932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089AB33-354F-4775-A6CF-44DE222EF43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DB18A0-AC99-4D89-8DAC-A17021FCDD2A}"/>
              </a:ext>
            </a:extLst>
          </p:cNvPr>
          <p:cNvSpPr>
            <a:spLocks noGrp="1"/>
          </p:cNvSpPr>
          <p:nvPr>
            <p:ph type="dt" sz="half" idx="10"/>
          </p:nvPr>
        </p:nvSpPr>
        <p:spPr/>
        <p:txBody>
          <a:bodyPr/>
          <a:lstStyle/>
          <a:p>
            <a:fld id="{FE22A19E-EFBB-46D6-940E-B9FEBB41F1A4}" type="datetimeFigureOut">
              <a:rPr lang="es-ES" smtClean="0"/>
              <a:t>13/01/2022</a:t>
            </a:fld>
            <a:endParaRPr lang="es-ES"/>
          </a:p>
        </p:txBody>
      </p:sp>
      <p:sp>
        <p:nvSpPr>
          <p:cNvPr id="5" name="Marcador de pie de página 4">
            <a:extLst>
              <a:ext uri="{FF2B5EF4-FFF2-40B4-BE49-F238E27FC236}">
                <a16:creationId xmlns:a16="http://schemas.microsoft.com/office/drawing/2014/main" id="{E4EAE9DA-A0EA-48C5-9EC4-9EFDF0778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FA2ED96-E597-43F2-AEF8-42D1A2BEFC4B}"/>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190408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3F0957-5892-4DBD-BC5D-69A4674E19C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7B00FE5-84F7-418E-97DD-66E08ABD35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A1228FC-FE42-4F8C-B76F-0500241EFD31}"/>
              </a:ext>
            </a:extLst>
          </p:cNvPr>
          <p:cNvSpPr>
            <a:spLocks noGrp="1"/>
          </p:cNvSpPr>
          <p:nvPr>
            <p:ph type="dt" sz="half" idx="10"/>
          </p:nvPr>
        </p:nvSpPr>
        <p:spPr/>
        <p:txBody>
          <a:bodyPr/>
          <a:lstStyle/>
          <a:p>
            <a:fld id="{FE22A19E-EFBB-46D6-940E-B9FEBB41F1A4}" type="datetimeFigureOut">
              <a:rPr lang="es-ES" smtClean="0"/>
              <a:t>13/01/2022</a:t>
            </a:fld>
            <a:endParaRPr lang="es-ES"/>
          </a:p>
        </p:txBody>
      </p:sp>
      <p:sp>
        <p:nvSpPr>
          <p:cNvPr id="5" name="Marcador de pie de página 4">
            <a:extLst>
              <a:ext uri="{FF2B5EF4-FFF2-40B4-BE49-F238E27FC236}">
                <a16:creationId xmlns:a16="http://schemas.microsoft.com/office/drawing/2014/main" id="{2B109401-AD0F-4446-B69B-1CB258AC804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6973FA-EA50-4D29-A749-497540FFEC28}"/>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5311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B23D3-0B40-4538-965B-A1AC1D12D5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49A546-42A7-4D64-B50B-25C24D9ABC3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B2B9030-0745-465C-87BA-562FA8CD86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A8DD24-4417-4FF6-93FD-C72CBB33FB67}"/>
              </a:ext>
            </a:extLst>
          </p:cNvPr>
          <p:cNvSpPr>
            <a:spLocks noGrp="1"/>
          </p:cNvSpPr>
          <p:nvPr>
            <p:ph type="dt" sz="half" idx="10"/>
          </p:nvPr>
        </p:nvSpPr>
        <p:spPr/>
        <p:txBody>
          <a:bodyPr/>
          <a:lstStyle/>
          <a:p>
            <a:fld id="{FE22A19E-EFBB-46D6-940E-B9FEBB41F1A4}" type="datetimeFigureOut">
              <a:rPr lang="es-ES" smtClean="0"/>
              <a:t>13/01/2022</a:t>
            </a:fld>
            <a:endParaRPr lang="es-ES"/>
          </a:p>
        </p:txBody>
      </p:sp>
      <p:sp>
        <p:nvSpPr>
          <p:cNvPr id="6" name="Marcador de pie de página 5">
            <a:extLst>
              <a:ext uri="{FF2B5EF4-FFF2-40B4-BE49-F238E27FC236}">
                <a16:creationId xmlns:a16="http://schemas.microsoft.com/office/drawing/2014/main" id="{33E8D037-748A-4E6A-9442-FF211937A55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00AB0F1-4C40-494A-9941-FBC70F6D139A}"/>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170047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383F7-248E-47F9-8E07-8412257DD07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BC1C87-4AE4-4FCB-8700-1E40953D1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1537FA4-5E81-4DFC-92C2-AEA362E832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65F3C9D-3367-4215-9688-F7A505B20B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185E9E-240E-4A21-8B2A-C67A90B6B62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1E933C2-6AE9-4290-90C5-95119CCAD4FE}"/>
              </a:ext>
            </a:extLst>
          </p:cNvPr>
          <p:cNvSpPr>
            <a:spLocks noGrp="1"/>
          </p:cNvSpPr>
          <p:nvPr>
            <p:ph type="dt" sz="half" idx="10"/>
          </p:nvPr>
        </p:nvSpPr>
        <p:spPr/>
        <p:txBody>
          <a:bodyPr/>
          <a:lstStyle/>
          <a:p>
            <a:fld id="{FE22A19E-EFBB-46D6-940E-B9FEBB41F1A4}" type="datetimeFigureOut">
              <a:rPr lang="es-ES" smtClean="0"/>
              <a:t>13/01/2022</a:t>
            </a:fld>
            <a:endParaRPr lang="es-ES"/>
          </a:p>
        </p:txBody>
      </p:sp>
      <p:sp>
        <p:nvSpPr>
          <p:cNvPr id="8" name="Marcador de pie de página 7">
            <a:extLst>
              <a:ext uri="{FF2B5EF4-FFF2-40B4-BE49-F238E27FC236}">
                <a16:creationId xmlns:a16="http://schemas.microsoft.com/office/drawing/2014/main" id="{70CAE50A-0BC6-4E28-B9AE-59218C4D4E9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CBEBAF1-0F61-4121-AF6C-0CC89D9A0D3C}"/>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392290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2F0C70-932A-496C-ACC7-2465C5C013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D0FD90-7AEC-4EC5-9D89-C706C18AA4C5}"/>
              </a:ext>
            </a:extLst>
          </p:cNvPr>
          <p:cNvSpPr>
            <a:spLocks noGrp="1"/>
          </p:cNvSpPr>
          <p:nvPr>
            <p:ph type="dt" sz="half" idx="10"/>
          </p:nvPr>
        </p:nvSpPr>
        <p:spPr/>
        <p:txBody>
          <a:bodyPr/>
          <a:lstStyle/>
          <a:p>
            <a:fld id="{FE22A19E-EFBB-46D6-940E-B9FEBB41F1A4}" type="datetimeFigureOut">
              <a:rPr lang="es-ES" smtClean="0"/>
              <a:t>13/01/2022</a:t>
            </a:fld>
            <a:endParaRPr lang="es-ES"/>
          </a:p>
        </p:txBody>
      </p:sp>
      <p:sp>
        <p:nvSpPr>
          <p:cNvPr id="4" name="Marcador de pie de página 3">
            <a:extLst>
              <a:ext uri="{FF2B5EF4-FFF2-40B4-BE49-F238E27FC236}">
                <a16:creationId xmlns:a16="http://schemas.microsoft.com/office/drawing/2014/main" id="{F2FC46E3-D840-4171-B236-2C82EAD5C21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9096E46-6896-44CD-8211-8E288611D5BA}"/>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135598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6F9E127-9E34-417D-A088-338762879816}"/>
              </a:ext>
            </a:extLst>
          </p:cNvPr>
          <p:cNvSpPr>
            <a:spLocks noGrp="1"/>
          </p:cNvSpPr>
          <p:nvPr>
            <p:ph type="dt" sz="half" idx="10"/>
          </p:nvPr>
        </p:nvSpPr>
        <p:spPr/>
        <p:txBody>
          <a:bodyPr/>
          <a:lstStyle/>
          <a:p>
            <a:fld id="{FE22A19E-EFBB-46D6-940E-B9FEBB41F1A4}" type="datetimeFigureOut">
              <a:rPr lang="es-ES" smtClean="0"/>
              <a:t>13/01/2022</a:t>
            </a:fld>
            <a:endParaRPr lang="es-ES"/>
          </a:p>
        </p:txBody>
      </p:sp>
      <p:sp>
        <p:nvSpPr>
          <p:cNvPr id="3" name="Marcador de pie de página 2">
            <a:extLst>
              <a:ext uri="{FF2B5EF4-FFF2-40B4-BE49-F238E27FC236}">
                <a16:creationId xmlns:a16="http://schemas.microsoft.com/office/drawing/2014/main" id="{F3E5F2C2-0A30-4E6B-B81B-56ED476B8BD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5420C2A-CCFC-49FB-A7D4-CD54E000F507}"/>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97880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AEB207-3FAC-4C0E-8B0A-DDC2FF7594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8B6B16-C7C8-4D77-B237-632417A971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EF50E38-0090-4364-A44A-2BF9E4C5E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5739644-31A0-443D-97FC-181A7EC011FD}"/>
              </a:ext>
            </a:extLst>
          </p:cNvPr>
          <p:cNvSpPr>
            <a:spLocks noGrp="1"/>
          </p:cNvSpPr>
          <p:nvPr>
            <p:ph type="dt" sz="half" idx="10"/>
          </p:nvPr>
        </p:nvSpPr>
        <p:spPr/>
        <p:txBody>
          <a:bodyPr/>
          <a:lstStyle/>
          <a:p>
            <a:fld id="{FE22A19E-EFBB-46D6-940E-B9FEBB41F1A4}" type="datetimeFigureOut">
              <a:rPr lang="es-ES" smtClean="0"/>
              <a:t>13/01/2022</a:t>
            </a:fld>
            <a:endParaRPr lang="es-ES"/>
          </a:p>
        </p:txBody>
      </p:sp>
      <p:sp>
        <p:nvSpPr>
          <p:cNvPr id="6" name="Marcador de pie de página 5">
            <a:extLst>
              <a:ext uri="{FF2B5EF4-FFF2-40B4-BE49-F238E27FC236}">
                <a16:creationId xmlns:a16="http://schemas.microsoft.com/office/drawing/2014/main" id="{A304FAB6-74E8-40AA-934B-535731D2CCF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3BAD29-685E-4CB0-8884-00A9B2F1DD5B}"/>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386626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D8FBD-DD76-4F45-8707-C47476DFC7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D4F0445-1266-416C-8A05-2EAD4DBAE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194C186-B924-460A-B1FD-3BF070B67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5DB504B-009B-4C55-A6D0-7A5934E46945}"/>
              </a:ext>
            </a:extLst>
          </p:cNvPr>
          <p:cNvSpPr>
            <a:spLocks noGrp="1"/>
          </p:cNvSpPr>
          <p:nvPr>
            <p:ph type="dt" sz="half" idx="10"/>
          </p:nvPr>
        </p:nvSpPr>
        <p:spPr/>
        <p:txBody>
          <a:bodyPr/>
          <a:lstStyle/>
          <a:p>
            <a:fld id="{FE22A19E-EFBB-46D6-940E-B9FEBB41F1A4}" type="datetimeFigureOut">
              <a:rPr lang="es-ES" smtClean="0"/>
              <a:t>13/01/2022</a:t>
            </a:fld>
            <a:endParaRPr lang="es-ES"/>
          </a:p>
        </p:txBody>
      </p:sp>
      <p:sp>
        <p:nvSpPr>
          <p:cNvPr id="6" name="Marcador de pie de página 5">
            <a:extLst>
              <a:ext uri="{FF2B5EF4-FFF2-40B4-BE49-F238E27FC236}">
                <a16:creationId xmlns:a16="http://schemas.microsoft.com/office/drawing/2014/main" id="{E44D190D-9EC5-4230-994B-D55430DB6F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8DACC1-FABA-4F00-BA00-17EE06980C72}"/>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104137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3C09850-80A0-4580-BAF5-AED40BF034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780102-978E-452D-998B-FA531581C2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AD9106E-EAB7-4EBB-ABBD-C74934CE03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2A19E-EFBB-46D6-940E-B9FEBB41F1A4}" type="datetimeFigureOut">
              <a:rPr lang="es-ES" smtClean="0"/>
              <a:t>13/01/2022</a:t>
            </a:fld>
            <a:endParaRPr lang="es-ES"/>
          </a:p>
        </p:txBody>
      </p:sp>
      <p:sp>
        <p:nvSpPr>
          <p:cNvPr id="5" name="Marcador de pie de página 4">
            <a:extLst>
              <a:ext uri="{FF2B5EF4-FFF2-40B4-BE49-F238E27FC236}">
                <a16:creationId xmlns:a16="http://schemas.microsoft.com/office/drawing/2014/main" id="{3FCD2346-DC06-4549-B63E-7F0F827F77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8D8689F-A519-4231-AD88-BB8B63C1B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AAC35-5C40-4781-8654-89605ADC15F4}" type="slidenum">
              <a:rPr lang="es-ES" smtClean="0"/>
              <a:t>‹Nº›</a:t>
            </a:fld>
            <a:endParaRPr lang="es-ES"/>
          </a:p>
        </p:txBody>
      </p:sp>
    </p:spTree>
    <p:extLst>
      <p:ext uri="{BB962C8B-B14F-4D97-AF65-F5344CB8AC3E}">
        <p14:creationId xmlns:p14="http://schemas.microsoft.com/office/powerpoint/2010/main" val="896022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www.freepik.com/" TargetMode="External"/><Relationship Id="rId2" Type="http://schemas.openxmlformats.org/officeDocument/2006/relationships/hyperlink" Target="https://www.logomaker.com/"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canva.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ads.google.com/intl/es_es/home/tools/ads-edito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imezone.io/" TargetMode="Externa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support.zoom.us/hc/en-us/articles/360029527911-Free-online-Zoom-training-webina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wpbeginner.com/" TargetMode="External"/><Relationship Id="rId5" Type="http://schemas.openxmlformats.org/officeDocument/2006/relationships/hyperlink" Target="https://wordpress.com/"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D6CDED-E4C5-4138-8FF0-FFACEA0A839C}"/>
              </a:ext>
            </a:extLst>
          </p:cNvPr>
          <p:cNvSpPr>
            <a:spLocks noGrp="1"/>
          </p:cNvSpPr>
          <p:nvPr>
            <p:ph type="ctrTitle"/>
          </p:nvPr>
        </p:nvSpPr>
        <p:spPr>
          <a:xfrm>
            <a:off x="3753036" y="2714595"/>
            <a:ext cx="4685924" cy="1121083"/>
          </a:xfrm>
        </p:spPr>
        <p:txBody>
          <a:bodyPr>
            <a:normAutofit/>
          </a:bodyPr>
          <a:lstStyle/>
          <a:p>
            <a:r>
              <a:rPr lang="en-GB" dirty="0">
                <a:solidFill>
                  <a:srgbClr val="D92E2D"/>
                </a:solidFill>
                <a:effectLst/>
                <a:ea typeface="Calibri" panose="020F0502020204030204" pitchFamily="34" charset="0"/>
                <a:cs typeface="Arial" panose="020B0604020202020204" pitchFamily="34" charset="0"/>
              </a:rPr>
              <a:t>DIGITAL SKILLS </a:t>
            </a:r>
            <a:endParaRPr lang="es-ES" dirty="0">
              <a:solidFill>
                <a:srgbClr val="D92E2D"/>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010" y="6294071"/>
            <a:ext cx="10100684" cy="563929"/>
          </a:xfrm>
          <a:prstGeom prst="rect">
            <a:avLst/>
          </a:prstGeom>
        </p:spPr>
      </p:pic>
      <p:pic>
        <p:nvPicPr>
          <p:cNvPr id="16" name="Imagen 15">
            <a:extLst>
              <a:ext uri="{FF2B5EF4-FFF2-40B4-BE49-F238E27FC236}">
                <a16:creationId xmlns:a16="http://schemas.microsoft.com/office/drawing/2014/main" id="{0ADC5157-47E0-463F-9C8D-1781A1286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059" y="357115"/>
            <a:ext cx="6959400" cy="2046882"/>
          </a:xfrm>
          <a:prstGeom prst="rect">
            <a:avLst/>
          </a:prstGeom>
        </p:spPr>
      </p:pic>
      <p:pic>
        <p:nvPicPr>
          <p:cNvPr id="8" name="Imagen 7">
            <a:extLst>
              <a:ext uri="{FF2B5EF4-FFF2-40B4-BE49-F238E27FC236}">
                <a16:creationId xmlns:a16="http://schemas.microsoft.com/office/drawing/2014/main" id="{3B3DD817-B1DA-4580-8570-994B1F491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2066" y="4306560"/>
            <a:ext cx="2167863" cy="1111660"/>
          </a:xfrm>
          <a:prstGeom prst="rect">
            <a:avLst/>
          </a:prstGeom>
        </p:spPr>
      </p:pic>
    </p:spTree>
    <p:extLst>
      <p:ext uri="{BB962C8B-B14F-4D97-AF65-F5344CB8AC3E}">
        <p14:creationId xmlns:p14="http://schemas.microsoft.com/office/powerpoint/2010/main" val="280934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704123"/>
            <a:ext cx="9927794" cy="3904663"/>
          </a:xfrm>
        </p:spPr>
        <p:txBody>
          <a:bodyPr>
            <a:noAutofit/>
          </a:bodyPr>
          <a:lstStyle/>
          <a:p>
            <a:pPr indent="-269875" algn="just">
              <a:lnSpc>
                <a:spcPct val="115000"/>
              </a:lnSpc>
              <a:spcAft>
                <a:spcPts val="1000"/>
              </a:spcAft>
            </a:pPr>
            <a:r>
              <a:rPr lang="en-US" sz="1800" dirty="0">
                <a:effectLst/>
                <a:latin typeface="Arial" panose="020B0604020202020204" pitchFamily="34" charset="0"/>
                <a:ea typeface="Calibri" panose="020F0502020204030204" pitchFamily="34" charset="0"/>
                <a:cs typeface="Arial" panose="020B0604020202020204" pitchFamily="34" charset="0"/>
              </a:rPr>
              <a:t>4) Create a user and add it to the database. Grant it all permissions, and assign it a secure name and password. Go to "add user to database" and link it. </a:t>
            </a:r>
            <a:endParaRPr lang="es-ES" sz="1800" dirty="0">
              <a:effectLst/>
              <a:latin typeface="Arial" panose="020B0604020202020204" pitchFamily="34" charset="0"/>
              <a:ea typeface="Calibri" panose="020F0502020204030204" pitchFamily="34" charset="0"/>
              <a:cs typeface="Arial" panose="020B0604020202020204" pitchFamily="34" charset="0"/>
            </a:endParaRPr>
          </a:p>
          <a:p>
            <a:pPr indent="-269875" algn="just">
              <a:lnSpc>
                <a:spcPct val="115000"/>
              </a:lnSpc>
              <a:spcAft>
                <a:spcPts val="1000"/>
              </a:spcAft>
            </a:pPr>
            <a:r>
              <a:rPr lang="en-US" sz="1800" dirty="0">
                <a:effectLst/>
                <a:latin typeface="Arial" panose="020B0604020202020204" pitchFamily="34" charset="0"/>
                <a:ea typeface="Calibri" panose="020F0502020204030204" pitchFamily="34" charset="0"/>
                <a:cs typeface="Arial" panose="020B0604020202020204" pitchFamily="34" charset="0"/>
              </a:rPr>
              <a:t>Type your domain </a:t>
            </a:r>
            <a:r>
              <a:rPr lang="en-US" sz="1800" dirty="0" err="1">
                <a:effectLst/>
                <a:latin typeface="Arial" panose="020B0604020202020204" pitchFamily="34" charset="0"/>
                <a:ea typeface="Calibri" panose="020F0502020204030204" pitchFamily="34" charset="0"/>
                <a:cs typeface="Arial" panose="020B0604020202020204" pitchFamily="34" charset="0"/>
              </a:rPr>
              <a:t>url</a:t>
            </a:r>
            <a:r>
              <a:rPr lang="en-US" sz="1800" dirty="0">
                <a:effectLst/>
                <a:latin typeface="Arial" panose="020B0604020202020204" pitchFamily="34" charset="0"/>
                <a:ea typeface="Calibri" panose="020F0502020204030204" pitchFamily="34" charset="0"/>
                <a:cs typeface="Arial" panose="020B0604020202020204" pitchFamily="34" charset="0"/>
              </a:rPr>
              <a:t> along with "/wp-admin". Fill in the fields and then enter the username and password.</a:t>
            </a:r>
            <a:endParaRPr lang="es-ES" sz="1800" dirty="0">
              <a:effectLst/>
              <a:latin typeface="Arial" panose="020B0604020202020204" pitchFamily="34" charset="0"/>
              <a:ea typeface="Calibri" panose="020F0502020204030204" pitchFamily="34" charset="0"/>
              <a:cs typeface="Arial" panose="020B0604020202020204" pitchFamily="34" charset="0"/>
            </a:endParaRPr>
          </a:p>
          <a:p>
            <a:pPr indent="-269875" algn="just">
              <a:lnSpc>
                <a:spcPct val="115000"/>
              </a:lnSpc>
              <a:spcAft>
                <a:spcPts val="1000"/>
              </a:spcAft>
            </a:pPr>
            <a:r>
              <a:rPr lang="en-US" sz="1800" dirty="0">
                <a:effectLst/>
                <a:latin typeface="Arial" panose="020B0604020202020204" pitchFamily="34" charset="0"/>
                <a:ea typeface="Calibri" panose="020F0502020204030204" pitchFamily="34" charset="0"/>
                <a:cs typeface="Arial" panose="020B0604020202020204" pitchFamily="34" charset="0"/>
              </a:rPr>
              <a:t>5) WordPress is now fully installed! In the side panel you will have publishing options, templates, information... Explore this panel and all its possibilities. There are plugins, which add extra functionality to our website. For example, WooCommerce allows you to set up a small online store with products.</a:t>
            </a:r>
            <a:endParaRPr lang="es-ES" sz="1800" dirty="0">
              <a:effectLst/>
              <a:latin typeface="Arial" panose="020B0604020202020204" pitchFamily="34" charset="0"/>
              <a:ea typeface="Calibri" panose="020F0502020204030204" pitchFamily="34" charset="0"/>
              <a:cs typeface="Arial" panose="020B0604020202020204" pitchFamily="34" charset="0"/>
            </a:endParaRPr>
          </a:p>
          <a:p>
            <a:pPr indent="-269875" algn="just">
              <a:lnSpc>
                <a:spcPct val="115000"/>
              </a:lnSpc>
              <a:spcAft>
                <a:spcPts val="1000"/>
              </a:spcAft>
            </a:pPr>
            <a:r>
              <a:rPr lang="en-US" sz="1800" dirty="0">
                <a:effectLst/>
                <a:latin typeface="Arial" panose="020B0604020202020204" pitchFamily="34" charset="0"/>
                <a:ea typeface="Calibri" panose="020F0502020204030204" pitchFamily="34" charset="0"/>
                <a:cs typeface="Arial" panose="020B0604020202020204" pitchFamily="34" charset="0"/>
              </a:rPr>
              <a:t>Remember to include the logotype, or any element that allows to recognize your enterprise (corporate </a:t>
            </a:r>
            <a:r>
              <a:rPr lang="en-US" sz="1800" dirty="0" err="1">
                <a:effectLst/>
                <a:latin typeface="Arial" panose="020B0604020202020204" pitchFamily="34" charset="0"/>
                <a:ea typeface="Calibri" panose="020F0502020204030204" pitchFamily="34" charset="0"/>
                <a:cs typeface="Arial" panose="020B0604020202020204" pitchFamily="34" charset="0"/>
              </a:rPr>
              <a:t>colours</a:t>
            </a:r>
            <a:r>
              <a:rPr lang="en-US" sz="1800" dirty="0">
                <a:effectLst/>
                <a:latin typeface="Arial" panose="020B0604020202020204" pitchFamily="34" charset="0"/>
                <a:ea typeface="Calibri" panose="020F0502020204030204" pitchFamily="34" charset="0"/>
                <a:cs typeface="Arial" panose="020B0604020202020204" pitchFamily="34" charset="0"/>
              </a:rPr>
              <a:t>, motto…).</a:t>
            </a:r>
            <a:endParaRPr lang="es-ES"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09D39169-850C-4299-9E56-3F64DF85C70A}"/>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a:solidFill>
                  <a:srgbClr val="D92E2D"/>
                </a:solidFill>
                <a:ea typeface="Calibri" panose="020F0502020204030204" pitchFamily="34" charset="0"/>
              </a:rPr>
              <a:t>2.</a:t>
            </a:r>
            <a:r>
              <a:rPr lang="en-US" sz="3400">
                <a:solidFill>
                  <a:srgbClr val="D92E2D"/>
                </a:solidFill>
                <a:ea typeface="Calibri" panose="020F0502020204030204" pitchFamily="34" charset="0"/>
                <a:cs typeface="Times New Roman" panose="02020603050405020304" pitchFamily="18" charset="0"/>
              </a:rPr>
              <a:t>EFFECTIVE ONLINE COMMUNICATION. </a:t>
            </a:r>
            <a:endParaRPr lang="es-ES" sz="3400" dirty="0">
              <a:solidFill>
                <a:srgbClr val="D92E2D"/>
              </a:solidFill>
            </a:endParaRPr>
          </a:p>
        </p:txBody>
      </p:sp>
      <p:sp>
        <p:nvSpPr>
          <p:cNvPr id="13" name="CuadroTexto 12">
            <a:extLst>
              <a:ext uri="{FF2B5EF4-FFF2-40B4-BE49-F238E27FC236}">
                <a16:creationId xmlns:a16="http://schemas.microsoft.com/office/drawing/2014/main" id="{DA74DAD5-92DF-44DF-A295-4E54EE9A5735}"/>
              </a:ext>
            </a:extLst>
          </p:cNvPr>
          <p:cNvSpPr txBox="1"/>
          <p:nvPr/>
        </p:nvSpPr>
        <p:spPr>
          <a:xfrm>
            <a:off x="4979814" y="1140194"/>
            <a:ext cx="7130062" cy="707886"/>
          </a:xfrm>
          <a:prstGeom prst="rect">
            <a:avLst/>
          </a:prstGeom>
          <a:noFill/>
        </p:spPr>
        <p:txBody>
          <a:bodyPr wrap="square">
            <a:spAutoFit/>
          </a:bodyPr>
          <a:lstStyle/>
          <a:p>
            <a:r>
              <a:rPr lang="en-US" sz="2000" dirty="0">
                <a:solidFill>
                  <a:srgbClr val="D92E2D"/>
                </a:solidFill>
                <a:effectLst/>
                <a:latin typeface="+mj-lt"/>
                <a:ea typeface="Calibri" panose="020F0502020204030204" pitchFamily="34" charset="0"/>
                <a:cs typeface="Times New Roman" panose="02020603050405020304" pitchFamily="18" charset="0"/>
              </a:rPr>
              <a:t>PRACTICAL STEPS FOR YOUR SPORT ENTERPRISE ONLINE VISIBILITY.</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spTree>
    <p:extLst>
      <p:ext uri="{BB962C8B-B14F-4D97-AF65-F5344CB8AC3E}">
        <p14:creationId xmlns:p14="http://schemas.microsoft.com/office/powerpoint/2010/main" val="309069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or qué el brainstorming es una técnica poco eficaz">
            <a:extLst>
              <a:ext uri="{FF2B5EF4-FFF2-40B4-BE49-F238E27FC236}">
                <a16:creationId xmlns:a16="http://schemas.microsoft.com/office/drawing/2014/main" id="{71DF67E8-D9B4-4995-9992-461C11794D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70" t="-1128" r="14607"/>
          <a:stretch/>
        </p:blipFill>
        <p:spPr bwMode="auto">
          <a:xfrm>
            <a:off x="8797300" y="2035503"/>
            <a:ext cx="2922752" cy="2786993"/>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690730"/>
            <a:ext cx="7595644" cy="3904663"/>
          </a:xfrm>
        </p:spPr>
        <p:txBody>
          <a:bodyPr/>
          <a:lstStyle/>
          <a:p>
            <a:pPr algn="l"/>
            <a:r>
              <a:rPr lang="en-US" dirty="0">
                <a:solidFill>
                  <a:srgbClr val="E6872D"/>
                </a:solidFill>
                <a:effectLst/>
                <a:latin typeface="Arial" panose="020B0604020202020204" pitchFamily="34" charset="0"/>
                <a:ea typeface="Calibri" panose="020F0502020204030204" pitchFamily="34" charset="0"/>
                <a:cs typeface="Arial" panose="020B0604020202020204" pitchFamily="34" charset="0"/>
              </a:rPr>
              <a:t>2.2. Corporate Identity</a:t>
            </a:r>
            <a:endParaRPr lang="es-ES" dirty="0">
              <a:solidFill>
                <a:srgbClr val="E6872D"/>
              </a:solidFill>
              <a:effectLst/>
              <a:latin typeface="Arial" panose="020B0604020202020204" pitchFamily="34" charset="0"/>
              <a:ea typeface="Calibri" panose="020F0502020204030204" pitchFamily="34" charset="0"/>
              <a:cs typeface="Arial" panose="020B0604020202020204" pitchFamily="34" charset="0"/>
            </a:endParaRPr>
          </a:p>
          <a:p>
            <a:pPr indent="-269875" algn="just">
              <a:lnSpc>
                <a:spcPct val="115000"/>
              </a:lnSpc>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Following these steps, you will develop an idea of the image that your website will have. Here there are some tips for corporate identity:</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 Step 1: </a:t>
            </a:r>
            <a:r>
              <a:rPr lang="en-US" sz="1800" dirty="0">
                <a:effectLst/>
                <a:latin typeface="Arial" panose="020B0604020202020204" pitchFamily="34" charset="0"/>
                <a:ea typeface="Calibri" panose="020F0502020204030204" pitchFamily="34" charset="0"/>
                <a:cs typeface="Times New Roman" panose="02020603050405020304" pitchFamily="18" charset="0"/>
              </a:rPr>
              <a:t>Brainstorming and minding map are very useful tools for planning your visual identity. Let’s try to be inspired by sportive webs or logos you like, so a research and find how its design works and what you like about them.</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40191"/>
            <a:ext cx="3811683" cy="1121083"/>
          </a:xfrm>
          <a:prstGeom prst="rect">
            <a:avLst/>
          </a:prstGeom>
        </p:spPr>
      </p:pic>
      <p:sp>
        <p:nvSpPr>
          <p:cNvPr id="11" name="Título 1">
            <a:extLst>
              <a:ext uri="{FF2B5EF4-FFF2-40B4-BE49-F238E27FC236}">
                <a16:creationId xmlns:a16="http://schemas.microsoft.com/office/drawing/2014/main" id="{09D39169-850C-4299-9E56-3F64DF85C70A}"/>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en-US" sz="3400" dirty="0">
                <a:solidFill>
                  <a:srgbClr val="D92E2D"/>
                </a:solidFill>
                <a:ea typeface="Calibri" panose="020F0502020204030204" pitchFamily="34" charset="0"/>
                <a:cs typeface="Times New Roman" panose="02020603050405020304" pitchFamily="18" charset="0"/>
              </a:rPr>
              <a:t>EFFECTIVE ONLINE COMMUNICATION. </a:t>
            </a:r>
            <a:endParaRPr lang="es-ES" sz="3400" dirty="0">
              <a:solidFill>
                <a:srgbClr val="D92E2D"/>
              </a:solidFill>
            </a:endParaRPr>
          </a:p>
        </p:txBody>
      </p:sp>
      <p:sp>
        <p:nvSpPr>
          <p:cNvPr id="13" name="CuadroTexto 12">
            <a:extLst>
              <a:ext uri="{FF2B5EF4-FFF2-40B4-BE49-F238E27FC236}">
                <a16:creationId xmlns:a16="http://schemas.microsoft.com/office/drawing/2014/main" id="{DA74DAD5-92DF-44DF-A295-4E54EE9A5735}"/>
              </a:ext>
            </a:extLst>
          </p:cNvPr>
          <p:cNvSpPr txBox="1"/>
          <p:nvPr/>
        </p:nvSpPr>
        <p:spPr>
          <a:xfrm>
            <a:off x="4979814" y="1140194"/>
            <a:ext cx="7130062" cy="707886"/>
          </a:xfrm>
          <a:prstGeom prst="rect">
            <a:avLst/>
          </a:prstGeom>
          <a:noFill/>
        </p:spPr>
        <p:txBody>
          <a:bodyPr wrap="square">
            <a:spAutoFit/>
          </a:bodyPr>
          <a:lstStyle/>
          <a:p>
            <a:r>
              <a:rPr lang="en-US" sz="2000" dirty="0">
                <a:solidFill>
                  <a:srgbClr val="D92E2D"/>
                </a:solidFill>
                <a:effectLst/>
                <a:latin typeface="+mj-lt"/>
                <a:ea typeface="Calibri" panose="020F0502020204030204" pitchFamily="34" charset="0"/>
                <a:cs typeface="Times New Roman" panose="02020603050405020304" pitchFamily="18" charset="0"/>
              </a:rPr>
              <a:t>PRACTICAL STEPS FOR YOUR SPORT ENTERPRISE ONLINE VISIBILITY.</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spTree>
    <p:extLst>
      <p:ext uri="{BB962C8B-B14F-4D97-AF65-F5344CB8AC3E}">
        <p14:creationId xmlns:p14="http://schemas.microsoft.com/office/powerpoint/2010/main" val="290928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ipos de lluvia de ideas | Potencia el brainstorming en tu equipo">
            <a:extLst>
              <a:ext uri="{FF2B5EF4-FFF2-40B4-BE49-F238E27FC236}">
                <a16:creationId xmlns:a16="http://schemas.microsoft.com/office/drawing/2014/main" id="{6D94B248-AAED-4EC6-9FE2-373AC7727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000" y="2372085"/>
            <a:ext cx="4353642" cy="2052431"/>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832098"/>
            <a:ext cx="6294554" cy="3904663"/>
          </a:xfrm>
        </p:spPr>
        <p:txBody>
          <a:bodyPr/>
          <a:lstStyle/>
          <a:p>
            <a:pPr indent="-269875" algn="just">
              <a:lnSpc>
                <a:spcPct val="115000"/>
              </a:lnSpc>
              <a:spcAft>
                <a:spcPts val="100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b="1" dirty="0">
                <a:effectLst/>
                <a:latin typeface="Arial" panose="020B0604020202020204" pitchFamily="34" charset="0"/>
                <a:ea typeface="Calibri" panose="020F0502020204030204" pitchFamily="34" charset="0"/>
                <a:cs typeface="Arial" panose="020B0604020202020204" pitchFamily="34" charset="0"/>
              </a:rPr>
              <a:t>Step 2</a:t>
            </a:r>
            <a:r>
              <a:rPr lang="en-US" sz="1800" dirty="0">
                <a:effectLst/>
                <a:latin typeface="Arial" panose="020B0604020202020204" pitchFamily="34" charset="0"/>
                <a:ea typeface="Calibri" panose="020F0502020204030204" pitchFamily="34" charset="0"/>
                <a:cs typeface="Arial" panose="020B0604020202020204" pitchFamily="34" charset="0"/>
              </a:rPr>
              <a:t>: Make notes about the information you gathered visiting the website you liked: title, sections, contents, keywords, associate, testimonial page…</a:t>
            </a:r>
            <a:endParaRPr lang="es-ES" sz="1800" dirty="0">
              <a:effectLst/>
              <a:latin typeface="Arial" panose="020B0604020202020204" pitchFamily="34" charset="0"/>
              <a:ea typeface="Calibri" panose="020F0502020204030204" pitchFamily="34" charset="0"/>
              <a:cs typeface="Arial" panose="020B0604020202020204" pitchFamily="34" charset="0"/>
            </a:endParaRPr>
          </a:p>
          <a:p>
            <a:pPr indent="-269875" algn="just">
              <a:lnSpc>
                <a:spcPct val="115000"/>
              </a:lnSpc>
              <a:spcAft>
                <a:spcPts val="1000"/>
              </a:spcAft>
            </a:pPr>
            <a:r>
              <a:rPr lang="en-US" sz="1800" b="1" dirty="0">
                <a:effectLst/>
                <a:latin typeface="Arial" panose="020B0604020202020204" pitchFamily="34" charset="0"/>
                <a:ea typeface="Calibri" panose="020F0502020204030204" pitchFamily="34" charset="0"/>
                <a:cs typeface="Arial" panose="020B0604020202020204" pitchFamily="34" charset="0"/>
              </a:rPr>
              <a:t>- Step 3: </a:t>
            </a:r>
            <a:r>
              <a:rPr lang="en-US" sz="1800" dirty="0">
                <a:effectLst/>
                <a:latin typeface="Arial" panose="020B0604020202020204" pitchFamily="34" charset="0"/>
                <a:ea typeface="Calibri" panose="020F0502020204030204" pitchFamily="34" charset="0"/>
                <a:cs typeface="Arial" panose="020B0604020202020204" pitchFamily="34" charset="0"/>
              </a:rPr>
              <a:t>When developing your idea, use light </a:t>
            </a:r>
            <a:r>
              <a:rPr lang="en-US" sz="1800" dirty="0" err="1">
                <a:effectLst/>
                <a:latin typeface="Arial" panose="020B0604020202020204" pitchFamily="34" charset="0"/>
                <a:ea typeface="Calibri" panose="020F0502020204030204" pitchFamily="34" charset="0"/>
                <a:cs typeface="Arial" panose="020B0604020202020204" pitchFamily="34" charset="0"/>
              </a:rPr>
              <a:t>colours</a:t>
            </a:r>
            <a:r>
              <a:rPr lang="en-US" sz="1800" dirty="0">
                <a:effectLst/>
                <a:latin typeface="Arial" panose="020B0604020202020204" pitchFamily="34" charset="0"/>
                <a:ea typeface="Calibri" panose="020F0502020204030204" pitchFamily="34" charset="0"/>
                <a:cs typeface="Arial" panose="020B0604020202020204" pitchFamily="34" charset="0"/>
              </a:rPr>
              <a:t> for the background and dark </a:t>
            </a:r>
            <a:r>
              <a:rPr lang="en-US" sz="1800" dirty="0" err="1">
                <a:effectLst/>
                <a:latin typeface="Arial" panose="020B0604020202020204" pitchFamily="34" charset="0"/>
                <a:ea typeface="Calibri" panose="020F0502020204030204" pitchFamily="34" charset="0"/>
                <a:cs typeface="Arial" panose="020B0604020202020204" pitchFamily="34" charset="0"/>
              </a:rPr>
              <a:t>colours</a:t>
            </a:r>
            <a:r>
              <a:rPr lang="en-US" sz="1800" dirty="0">
                <a:effectLst/>
                <a:latin typeface="Arial" panose="020B0604020202020204" pitchFamily="34" charset="0"/>
                <a:ea typeface="Calibri" panose="020F0502020204030204" pitchFamily="34" charset="0"/>
                <a:cs typeface="Arial" panose="020B0604020202020204" pitchFamily="34" charset="0"/>
              </a:rPr>
              <a:t> that contrast with it. Do not use an excessive number of fonts, icons or images, and make sure to use high quality images. Make all pages homogenic, in the same graphic line for a more professional look. Responsive design is essential for getting to the greatest number of users as possible.</a:t>
            </a:r>
            <a:endParaRPr lang="es-ES" sz="1800" dirty="0">
              <a:effectLst/>
              <a:latin typeface="Arial" panose="020B0604020202020204" pitchFamily="34" charset="0"/>
              <a:ea typeface="Calibri" panose="020F0502020204030204" pitchFamily="34" charset="0"/>
              <a:cs typeface="Arial" panose="020B0604020202020204" pitchFamily="34" charset="0"/>
            </a:endParaRPr>
          </a:p>
          <a:p>
            <a:pPr algn="l"/>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A4272B52-9A54-4EC3-8BE2-B8C441885727}"/>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en-US" sz="3400" dirty="0">
                <a:solidFill>
                  <a:srgbClr val="D92E2D"/>
                </a:solidFill>
                <a:ea typeface="Calibri" panose="020F0502020204030204" pitchFamily="34" charset="0"/>
                <a:cs typeface="Times New Roman" panose="02020603050405020304" pitchFamily="18" charset="0"/>
              </a:rPr>
              <a:t>EFFECTIVE ONLINE COMMUNICATION. </a:t>
            </a:r>
            <a:endParaRPr lang="es-ES" sz="3400" dirty="0">
              <a:solidFill>
                <a:srgbClr val="D92E2D"/>
              </a:solidFill>
            </a:endParaRPr>
          </a:p>
        </p:txBody>
      </p:sp>
      <p:sp>
        <p:nvSpPr>
          <p:cNvPr id="13" name="CuadroTexto 12">
            <a:extLst>
              <a:ext uri="{FF2B5EF4-FFF2-40B4-BE49-F238E27FC236}">
                <a16:creationId xmlns:a16="http://schemas.microsoft.com/office/drawing/2014/main" id="{6775878E-732E-48D9-85D4-6A19CD99AA0C}"/>
              </a:ext>
            </a:extLst>
          </p:cNvPr>
          <p:cNvSpPr txBox="1"/>
          <p:nvPr/>
        </p:nvSpPr>
        <p:spPr>
          <a:xfrm>
            <a:off x="4979814" y="1140194"/>
            <a:ext cx="7130062" cy="707886"/>
          </a:xfrm>
          <a:prstGeom prst="rect">
            <a:avLst/>
          </a:prstGeom>
          <a:noFill/>
        </p:spPr>
        <p:txBody>
          <a:bodyPr wrap="square">
            <a:spAutoFit/>
          </a:bodyPr>
          <a:lstStyle/>
          <a:p>
            <a:r>
              <a:rPr lang="en-US" sz="2000" dirty="0">
                <a:solidFill>
                  <a:srgbClr val="D92E2D"/>
                </a:solidFill>
                <a:effectLst/>
                <a:latin typeface="+mj-lt"/>
                <a:ea typeface="Calibri" panose="020F0502020204030204" pitchFamily="34" charset="0"/>
                <a:cs typeface="Times New Roman" panose="02020603050405020304" pitchFamily="18" charset="0"/>
              </a:rPr>
              <a:t>PRACTICAL STEPS FOR YOUR SPORT ENTERPRISE ONLINE VISIBILITY.</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spTree>
    <p:extLst>
      <p:ext uri="{BB962C8B-B14F-4D97-AF65-F5344CB8AC3E}">
        <p14:creationId xmlns:p14="http://schemas.microsoft.com/office/powerpoint/2010/main" val="308069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704123"/>
            <a:ext cx="9927794" cy="3904663"/>
          </a:xfrm>
        </p:spPr>
        <p:txBody>
          <a:bodyPr>
            <a:normAutofit lnSpcReduction="10000"/>
          </a:bodyPr>
          <a:lstStyle/>
          <a:p>
            <a:pPr indent="-269875" algn="just">
              <a:lnSpc>
                <a:spcPct val="115000"/>
              </a:lnSpc>
              <a:spcAft>
                <a:spcPts val="1000"/>
              </a:spcAft>
            </a:pPr>
            <a:r>
              <a:rPr lang="en-US" sz="1800" dirty="0">
                <a:effectLst/>
                <a:latin typeface="Arial" panose="020B0604020202020204" pitchFamily="34" charset="0"/>
                <a:ea typeface="Calibri" panose="020F0502020204030204" pitchFamily="34" charset="0"/>
                <a:cs typeface="Arial" panose="020B0604020202020204" pitchFamily="34" charset="0"/>
              </a:rPr>
              <a:t>There are lots of free resources and tools that can help us design our brand and corporate image. These are the most common and the most used:</a:t>
            </a:r>
            <a:endParaRPr lang="es-ES" sz="1800" dirty="0">
              <a:effectLst/>
              <a:latin typeface="Arial" panose="020B0604020202020204" pitchFamily="34" charset="0"/>
              <a:ea typeface="Calibri" panose="020F0502020204030204" pitchFamily="34" charset="0"/>
              <a:cs typeface="Arial" panose="020B0604020202020204" pitchFamily="34" charset="0"/>
            </a:endParaRPr>
          </a:p>
          <a:p>
            <a:pPr indent="-269875" algn="just">
              <a:lnSpc>
                <a:spcPct val="115000"/>
              </a:lnSpc>
              <a:spcAft>
                <a:spcPts val="1000"/>
              </a:spcAft>
            </a:pPr>
            <a:r>
              <a:rPr lang="en-US" sz="1800" dirty="0">
                <a:solidFill>
                  <a:srgbClr val="E6872D"/>
                </a:solidFill>
                <a:effectLst/>
                <a:latin typeface="Arial" panose="020B0604020202020204" pitchFamily="34" charset="0"/>
                <a:ea typeface="Calibri" panose="020F0502020204030204" pitchFamily="34" charset="0"/>
                <a:cs typeface="Arial" panose="020B0604020202020204" pitchFamily="34" charset="0"/>
              </a:rPr>
              <a:t>Logo Maker </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en-US"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https://www.logomaker.com/</a:t>
            </a:r>
            <a:r>
              <a:rPr lang="en-US" sz="1800" dirty="0">
                <a:effectLst/>
                <a:latin typeface="Arial" panose="020B0604020202020204" pitchFamily="34" charset="0"/>
                <a:ea typeface="Calibri" panose="020F0502020204030204" pitchFamily="34" charset="0"/>
                <a:cs typeface="Arial" panose="020B0604020202020204" pitchFamily="34" charset="0"/>
              </a:rPr>
              <a:t>): It allows you to easily create your own free logotype. The app does not require identification and allows you to save in </a:t>
            </a:r>
            <a:r>
              <a:rPr lang="en-US" sz="1800" dirty="0" err="1">
                <a:effectLst/>
                <a:latin typeface="Arial" panose="020B0604020202020204" pitchFamily="34" charset="0"/>
                <a:ea typeface="Calibri" panose="020F0502020204030204" pitchFamily="34" charset="0"/>
                <a:cs typeface="Arial" panose="020B0604020202020204" pitchFamily="34" charset="0"/>
              </a:rPr>
              <a:t>png</a:t>
            </a:r>
            <a:r>
              <a:rPr lang="en-US" sz="1800" dirty="0">
                <a:effectLst/>
                <a:latin typeface="Arial" panose="020B0604020202020204" pitchFamily="34" charset="0"/>
                <a:ea typeface="Calibri" panose="020F0502020204030204" pitchFamily="34" charset="0"/>
                <a:cs typeface="Arial" panose="020B0604020202020204" pitchFamily="34" charset="0"/>
              </a:rPr>
              <a:t> format, which makes the image manipulation process easier.  </a:t>
            </a:r>
            <a:endParaRPr lang="es-ES" sz="1800" dirty="0">
              <a:effectLst/>
              <a:latin typeface="Arial" panose="020B0604020202020204" pitchFamily="34" charset="0"/>
              <a:ea typeface="Calibri" panose="020F0502020204030204" pitchFamily="34" charset="0"/>
              <a:cs typeface="Arial" panose="020B0604020202020204" pitchFamily="34" charset="0"/>
            </a:endParaRPr>
          </a:p>
          <a:p>
            <a:pPr indent="-269875" algn="just">
              <a:lnSpc>
                <a:spcPct val="115000"/>
              </a:lnSpc>
              <a:spcAft>
                <a:spcPts val="1000"/>
              </a:spcAft>
            </a:pPr>
            <a:r>
              <a:rPr lang="en-US" sz="1800" dirty="0" err="1">
                <a:solidFill>
                  <a:srgbClr val="E6872D"/>
                </a:solidFill>
                <a:effectLst/>
                <a:latin typeface="Arial" panose="020B0604020202020204" pitchFamily="34" charset="0"/>
                <a:ea typeface="Calibri" panose="020F0502020204030204" pitchFamily="34" charset="0"/>
                <a:cs typeface="Arial" panose="020B0604020202020204" pitchFamily="34" charset="0"/>
              </a:rPr>
              <a:t>Freepik</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https://www.freepik.com/</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Freepik</a:t>
            </a:r>
            <a:r>
              <a:rPr lang="en-US" sz="1800" dirty="0">
                <a:effectLst/>
                <a:latin typeface="Arial" panose="020B0604020202020204" pitchFamily="34" charset="0"/>
                <a:ea typeface="Calibri" panose="020F0502020204030204" pitchFamily="34" charset="0"/>
                <a:cs typeface="Arial" panose="020B0604020202020204" pitchFamily="34" charset="0"/>
              </a:rPr>
              <a:t> is a free image bank that offers more than 10 million of visual resources. You can use different illustrations, photographs, vectors… Enhancing your brand with images has never been so easy.  </a:t>
            </a:r>
            <a:endParaRPr lang="es-ES" sz="1800" dirty="0">
              <a:effectLst/>
              <a:latin typeface="Arial" panose="020B0604020202020204" pitchFamily="34" charset="0"/>
              <a:ea typeface="Calibri" panose="020F0502020204030204" pitchFamily="34" charset="0"/>
              <a:cs typeface="Arial" panose="020B0604020202020204" pitchFamily="34" charset="0"/>
            </a:endParaRPr>
          </a:p>
          <a:p>
            <a:pPr indent="-269875" algn="just">
              <a:lnSpc>
                <a:spcPct val="115000"/>
              </a:lnSpc>
              <a:spcAft>
                <a:spcPts val="1000"/>
              </a:spcAft>
            </a:pPr>
            <a:r>
              <a:rPr lang="en-US" sz="1800" dirty="0">
                <a:solidFill>
                  <a:srgbClr val="E6872D"/>
                </a:solidFill>
                <a:effectLst/>
                <a:latin typeface="Arial" panose="020B0604020202020204" pitchFamily="34" charset="0"/>
                <a:ea typeface="Calibri" panose="020F0502020204030204" pitchFamily="34" charset="0"/>
                <a:cs typeface="Arial" panose="020B0604020202020204" pitchFamily="34" charset="0"/>
              </a:rPr>
              <a:t>Canva</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https://www.canva.com/</a:t>
            </a:r>
            <a:r>
              <a:rPr lang="en-US" sz="1800" dirty="0">
                <a:effectLst/>
                <a:latin typeface="Arial" panose="020B0604020202020204" pitchFamily="34" charset="0"/>
                <a:ea typeface="Calibri" panose="020F0502020204030204" pitchFamily="34" charset="0"/>
                <a:cs typeface="Arial" panose="020B0604020202020204" pitchFamily="34" charset="0"/>
              </a:rPr>
              <a:t>): This graphic design and image composition website offers tools for creating your own designs, being able to achieve professional results.</a:t>
            </a:r>
            <a:endParaRPr lang="es-ES" sz="1800" dirty="0">
              <a:effectLst/>
              <a:latin typeface="Arial" panose="020B0604020202020204" pitchFamily="34" charset="0"/>
              <a:ea typeface="Calibri" panose="020F0502020204030204" pitchFamily="34" charset="0"/>
              <a:cs typeface="Arial" panose="020B0604020202020204" pitchFamily="34" charset="0"/>
            </a:endParaRPr>
          </a:p>
          <a:p>
            <a:pPr algn="l"/>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A4272B52-9A54-4EC3-8BE2-B8C441885727}"/>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en-US" sz="3400" dirty="0">
                <a:solidFill>
                  <a:srgbClr val="D92E2D"/>
                </a:solidFill>
                <a:ea typeface="Calibri" panose="020F0502020204030204" pitchFamily="34" charset="0"/>
                <a:cs typeface="Times New Roman" panose="02020603050405020304" pitchFamily="18" charset="0"/>
              </a:rPr>
              <a:t>EFFECTIVE ONLINE COMMUNICATION. </a:t>
            </a:r>
            <a:endParaRPr lang="es-ES" sz="3400" dirty="0">
              <a:solidFill>
                <a:srgbClr val="D92E2D"/>
              </a:solidFill>
            </a:endParaRPr>
          </a:p>
        </p:txBody>
      </p:sp>
      <p:sp>
        <p:nvSpPr>
          <p:cNvPr id="13" name="CuadroTexto 12">
            <a:extLst>
              <a:ext uri="{FF2B5EF4-FFF2-40B4-BE49-F238E27FC236}">
                <a16:creationId xmlns:a16="http://schemas.microsoft.com/office/drawing/2014/main" id="{6775878E-732E-48D9-85D4-6A19CD99AA0C}"/>
              </a:ext>
            </a:extLst>
          </p:cNvPr>
          <p:cNvSpPr txBox="1"/>
          <p:nvPr/>
        </p:nvSpPr>
        <p:spPr>
          <a:xfrm>
            <a:off x="4979814" y="1140194"/>
            <a:ext cx="7130062" cy="707886"/>
          </a:xfrm>
          <a:prstGeom prst="rect">
            <a:avLst/>
          </a:prstGeom>
          <a:noFill/>
        </p:spPr>
        <p:txBody>
          <a:bodyPr wrap="square">
            <a:spAutoFit/>
          </a:bodyPr>
          <a:lstStyle/>
          <a:p>
            <a:r>
              <a:rPr lang="en-US" sz="2000" dirty="0">
                <a:solidFill>
                  <a:srgbClr val="D92E2D"/>
                </a:solidFill>
                <a:effectLst/>
                <a:latin typeface="+mj-lt"/>
                <a:ea typeface="Calibri" panose="020F0502020204030204" pitchFamily="34" charset="0"/>
                <a:cs typeface="Times New Roman" panose="02020603050405020304" pitchFamily="18" charset="0"/>
              </a:rPr>
              <a:t>PRACTICAL STEPS FOR YOUR SPORT ENTERPRISE ONLINE VISIBILITY.</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spTree>
    <p:extLst>
      <p:ext uri="{BB962C8B-B14F-4D97-AF65-F5344CB8AC3E}">
        <p14:creationId xmlns:p14="http://schemas.microsoft.com/office/powerpoint/2010/main" val="164709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704123"/>
            <a:ext cx="9927794" cy="563929"/>
          </a:xfrm>
        </p:spPr>
        <p:txBody>
          <a:bodyPr/>
          <a:lstStyle/>
          <a:p>
            <a:pPr algn="l"/>
            <a:r>
              <a:rPr lang="en-US" sz="22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2.3. SEO Keyword Strategies and SEM (Search Online Marketing)</a:t>
            </a:r>
          </a:p>
          <a:p>
            <a:pPr algn="l"/>
            <a:endParaRPr lang="es-ES" sz="2200" dirty="0">
              <a:solidFill>
                <a:srgbClr val="E6872D"/>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A4272B52-9A54-4EC3-8BE2-B8C441885727}"/>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en-US" sz="3400" dirty="0">
                <a:solidFill>
                  <a:srgbClr val="D92E2D"/>
                </a:solidFill>
                <a:ea typeface="Calibri" panose="020F0502020204030204" pitchFamily="34" charset="0"/>
                <a:cs typeface="Times New Roman" panose="02020603050405020304" pitchFamily="18" charset="0"/>
              </a:rPr>
              <a:t>EFFECTIVE ONLINE COMMUNICATION. </a:t>
            </a:r>
            <a:endParaRPr lang="es-ES" sz="3400" dirty="0">
              <a:solidFill>
                <a:srgbClr val="D92E2D"/>
              </a:solidFill>
            </a:endParaRPr>
          </a:p>
        </p:txBody>
      </p:sp>
      <p:sp>
        <p:nvSpPr>
          <p:cNvPr id="13" name="CuadroTexto 12">
            <a:extLst>
              <a:ext uri="{FF2B5EF4-FFF2-40B4-BE49-F238E27FC236}">
                <a16:creationId xmlns:a16="http://schemas.microsoft.com/office/drawing/2014/main" id="{6775878E-732E-48D9-85D4-6A19CD99AA0C}"/>
              </a:ext>
            </a:extLst>
          </p:cNvPr>
          <p:cNvSpPr txBox="1"/>
          <p:nvPr/>
        </p:nvSpPr>
        <p:spPr>
          <a:xfrm>
            <a:off x="4979814" y="1140194"/>
            <a:ext cx="7130062" cy="707886"/>
          </a:xfrm>
          <a:prstGeom prst="rect">
            <a:avLst/>
          </a:prstGeom>
          <a:noFill/>
        </p:spPr>
        <p:txBody>
          <a:bodyPr wrap="square">
            <a:spAutoFit/>
          </a:bodyPr>
          <a:lstStyle/>
          <a:p>
            <a:r>
              <a:rPr lang="en-US" sz="2000" dirty="0">
                <a:solidFill>
                  <a:srgbClr val="D92E2D"/>
                </a:solidFill>
                <a:effectLst/>
                <a:latin typeface="+mj-lt"/>
                <a:ea typeface="Calibri" panose="020F0502020204030204" pitchFamily="34" charset="0"/>
                <a:cs typeface="Times New Roman" panose="02020603050405020304" pitchFamily="18" charset="0"/>
              </a:rPr>
              <a:t>PRACTICAL STEPS FOR YOUR SPORT ENTERPRISE ONLINE VISIBILITY.</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pic>
        <p:nvPicPr>
          <p:cNvPr id="10242" name="Picture 2" descr="Tendencias en estrategias SEO y SEM para este 2020 BLOG | ATRÉVETE">
            <a:extLst>
              <a:ext uri="{FF2B5EF4-FFF2-40B4-BE49-F238E27FC236}">
                <a16:creationId xmlns:a16="http://schemas.microsoft.com/office/drawing/2014/main" id="{9293F2AB-AB11-4CF4-A4B8-D7752DFE0A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8" t="11866" r="2368" b="8506"/>
          <a:stretch/>
        </p:blipFill>
        <p:spPr bwMode="auto">
          <a:xfrm>
            <a:off x="7603343" y="2598237"/>
            <a:ext cx="4370289" cy="2033948"/>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D1F88B26-BE4E-4F4A-AFCD-4FCD38D4F666}"/>
              </a:ext>
            </a:extLst>
          </p:cNvPr>
          <p:cNvSpPr txBox="1"/>
          <p:nvPr/>
        </p:nvSpPr>
        <p:spPr>
          <a:xfrm>
            <a:off x="1335279" y="2261433"/>
            <a:ext cx="6078244" cy="3139321"/>
          </a:xfrm>
          <a:prstGeom prst="rect">
            <a:avLst/>
          </a:prstGeom>
          <a:noFill/>
        </p:spPr>
        <p:txBody>
          <a:bodyPr wrap="square">
            <a:spAutoFit/>
          </a:bodyPr>
          <a:lstStyle/>
          <a:p>
            <a:pPr algn="just">
              <a:lnSpc>
                <a:spcPct val="100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 </a:t>
            </a:r>
            <a:r>
              <a:rPr lang="en-US" sz="1800" b="1" dirty="0">
                <a:effectLst/>
                <a:latin typeface="Arial" panose="020B0604020202020204" pitchFamily="34" charset="0"/>
                <a:ea typeface="Calibri" panose="020F0502020204030204" pitchFamily="34" charset="0"/>
                <a:cs typeface="Times New Roman" panose="02020603050405020304" pitchFamily="18" charset="0"/>
              </a:rPr>
              <a:t>well-indexed site</a:t>
            </a:r>
            <a:r>
              <a:rPr lang="en-US" sz="1800" dirty="0">
                <a:effectLst/>
                <a:latin typeface="Arial" panose="020B0604020202020204" pitchFamily="34" charset="0"/>
                <a:ea typeface="Calibri" panose="020F0502020204030204" pitchFamily="34" charset="0"/>
                <a:cs typeface="Times New Roman" panose="02020603050405020304" pitchFamily="18" charset="0"/>
              </a:rPr>
              <a:t> (containing the right keywords) helps you to be found to specific search parameters. Let’s have a practical example: suppose you are the owner of a gym in Madrid. If you want people to find you on search engines and think of you as a viable alternative for their training, what you need to do is to fill your site with keywords in the fitness field that you know will be typed by users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eg</a:t>
            </a:r>
            <a:r>
              <a:rPr lang="en-US" sz="1800" dirty="0">
                <a:effectLst/>
                <a:latin typeface="Arial" panose="020B0604020202020204" pitchFamily="34" charset="0"/>
                <a:ea typeface="Calibri" panose="020F0502020204030204" pitchFamily="34" charset="0"/>
                <a:cs typeface="Times New Roman" panose="02020603050405020304" pitchFamily="18" charset="0"/>
              </a:rPr>
              <a:t> gyms Madrid, training Madrid + neighborhood, slimming Madrid, workout ideas Madrid, fitness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centre</a:t>
            </a:r>
            <a:r>
              <a:rPr lang="en-US" sz="1800" dirty="0">
                <a:effectLst/>
                <a:latin typeface="Arial" panose="020B0604020202020204" pitchFamily="34" charset="0"/>
                <a:ea typeface="Calibri" panose="020F0502020204030204" pitchFamily="34" charset="0"/>
                <a:cs typeface="Times New Roman" panose="02020603050405020304" pitchFamily="18" charset="0"/>
              </a:rPr>
              <a:t> neighborhood Madrid). This action to generate results requires time and patience, but the result will be great.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340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800790"/>
            <a:ext cx="9927794" cy="3904663"/>
          </a:xfrm>
        </p:spPr>
        <p:txBody>
          <a:bodyPr/>
          <a:lstStyle/>
          <a:p>
            <a:pPr algn="just">
              <a:lnSpc>
                <a:spcPct val="100000"/>
              </a:lnSpc>
            </a:pPr>
            <a:r>
              <a:rPr lang="en-US" sz="1800" b="1"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SEO</a:t>
            </a: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means</a:t>
            </a: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r>
              <a:rPr lang="en-US" sz="1800" b="1" dirty="0">
                <a:solidFill>
                  <a:srgbClr val="D92E2D"/>
                </a:solidFill>
                <a:effectLst/>
                <a:latin typeface="Arial" panose="020B0604020202020204" pitchFamily="34" charset="0"/>
                <a:ea typeface="Calibri" panose="020F0502020204030204" pitchFamily="34" charset="0"/>
                <a:cs typeface="Times New Roman" panose="02020603050405020304" pitchFamily="18" charset="0"/>
              </a:rPr>
              <a:t>“Search Engine Optimization”</a:t>
            </a:r>
            <a:r>
              <a:rPr lang="en-US" sz="1800" dirty="0">
                <a:solidFill>
                  <a:srgbClr val="D92E2D"/>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and it is a series of strategies for improving online visibility, so we can appear first on the results list when searching for a specific keyword on search engines. There are plenty of tools to help us with this task, like Googles Search Console and Google Analytics, like we have seen before. SEO Profiler, for example, is a website that offers SEO tools for keywords search, web optimization, link analysis and link building, as well as reports and more.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A4272B52-9A54-4EC3-8BE2-B8C441885727}"/>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en-US" sz="3400" dirty="0">
                <a:solidFill>
                  <a:srgbClr val="D92E2D"/>
                </a:solidFill>
                <a:ea typeface="Calibri" panose="020F0502020204030204" pitchFamily="34" charset="0"/>
                <a:cs typeface="Times New Roman" panose="02020603050405020304" pitchFamily="18" charset="0"/>
              </a:rPr>
              <a:t>EFFECTIVE ONLINE COMMUNICATION. </a:t>
            </a:r>
            <a:endParaRPr lang="es-ES" sz="3400" dirty="0">
              <a:solidFill>
                <a:srgbClr val="D92E2D"/>
              </a:solidFill>
            </a:endParaRPr>
          </a:p>
        </p:txBody>
      </p:sp>
      <p:sp>
        <p:nvSpPr>
          <p:cNvPr id="13" name="CuadroTexto 12">
            <a:extLst>
              <a:ext uri="{FF2B5EF4-FFF2-40B4-BE49-F238E27FC236}">
                <a16:creationId xmlns:a16="http://schemas.microsoft.com/office/drawing/2014/main" id="{6775878E-732E-48D9-85D4-6A19CD99AA0C}"/>
              </a:ext>
            </a:extLst>
          </p:cNvPr>
          <p:cNvSpPr txBox="1"/>
          <p:nvPr/>
        </p:nvSpPr>
        <p:spPr>
          <a:xfrm>
            <a:off x="4979814" y="1140194"/>
            <a:ext cx="7130062" cy="707886"/>
          </a:xfrm>
          <a:prstGeom prst="rect">
            <a:avLst/>
          </a:prstGeom>
          <a:noFill/>
        </p:spPr>
        <p:txBody>
          <a:bodyPr wrap="square">
            <a:spAutoFit/>
          </a:bodyPr>
          <a:lstStyle/>
          <a:p>
            <a:r>
              <a:rPr lang="en-US" sz="2000" dirty="0">
                <a:solidFill>
                  <a:srgbClr val="D92E2D"/>
                </a:solidFill>
                <a:effectLst/>
                <a:latin typeface="+mj-lt"/>
                <a:ea typeface="Calibri" panose="020F0502020204030204" pitchFamily="34" charset="0"/>
                <a:cs typeface="Times New Roman" panose="02020603050405020304" pitchFamily="18" charset="0"/>
              </a:rPr>
              <a:t>PRACTICAL STEPS FOR YOUR SPORT ENTERPRISE ONLINE VISIBILITY.</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sp>
        <p:nvSpPr>
          <p:cNvPr id="14" name="Subtítulo 2">
            <a:extLst>
              <a:ext uri="{FF2B5EF4-FFF2-40B4-BE49-F238E27FC236}">
                <a16:creationId xmlns:a16="http://schemas.microsoft.com/office/drawing/2014/main" id="{C186F812-E983-41EE-B86E-45BE48471BE6}"/>
              </a:ext>
            </a:extLst>
          </p:cNvPr>
          <p:cNvSpPr txBox="1">
            <a:spLocks/>
          </p:cNvSpPr>
          <p:nvPr/>
        </p:nvSpPr>
        <p:spPr>
          <a:xfrm>
            <a:off x="1335279" y="3667048"/>
            <a:ext cx="9927794" cy="24507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n-US" sz="1800" b="1" dirty="0">
                <a:solidFill>
                  <a:srgbClr val="E6872D"/>
                </a:solidFill>
                <a:latin typeface="Arial" panose="020B0604020202020204" pitchFamily="34" charset="0"/>
                <a:ea typeface="Calibri" panose="020F0502020204030204" pitchFamily="34" charset="0"/>
                <a:cs typeface="Arial" panose="020B0604020202020204" pitchFamily="34" charset="0"/>
              </a:rPr>
              <a:t>SEM</a:t>
            </a:r>
            <a:r>
              <a:rPr lang="en-US" sz="1800" dirty="0">
                <a:latin typeface="Arial" panose="020B0604020202020204" pitchFamily="34" charset="0"/>
                <a:ea typeface="Calibri" panose="020F0502020204030204" pitchFamily="34" charset="0"/>
                <a:cs typeface="Arial" panose="020B0604020202020204" pitchFamily="34" charset="0"/>
              </a:rPr>
              <a:t> means </a:t>
            </a:r>
            <a:r>
              <a:rPr lang="en-US" sz="1800" b="1" dirty="0">
                <a:solidFill>
                  <a:srgbClr val="D92E2D"/>
                </a:solidFill>
                <a:latin typeface="Arial" panose="020B0604020202020204" pitchFamily="34" charset="0"/>
                <a:ea typeface="Calibri" panose="020F0502020204030204" pitchFamily="34" charset="0"/>
                <a:cs typeface="Arial" panose="020B0604020202020204" pitchFamily="34" charset="0"/>
              </a:rPr>
              <a:t>“Search Engine Marketing”</a:t>
            </a:r>
            <a:r>
              <a:rPr lang="en-US" sz="1800" dirty="0">
                <a:solidFill>
                  <a:srgbClr val="D92E2D"/>
                </a:solidFill>
                <a:latin typeface="Arial" panose="020B0604020202020204" pitchFamily="34" charset="0"/>
                <a:ea typeface="Calibri" panose="020F0502020204030204" pitchFamily="34" charset="0"/>
                <a:cs typeface="Arial" panose="020B0604020202020204" pitchFamily="34" charset="0"/>
              </a:rPr>
              <a:t> </a:t>
            </a:r>
            <a:r>
              <a:rPr lang="en-US" sz="1800" dirty="0">
                <a:latin typeface="Arial" panose="020B0604020202020204" pitchFamily="34" charset="0"/>
                <a:ea typeface="Calibri" panose="020F0502020204030204" pitchFamily="34" charset="0"/>
                <a:cs typeface="Arial" panose="020B0604020202020204" pitchFamily="34" charset="0"/>
              </a:rPr>
              <a:t>and consists on payment campaigns on search engines, so you can appear better positioned thanks to a bidding system. Like SEO, there are lots of tools to help us. AdWords Editor is a free Google app, that you can download (</a:t>
            </a:r>
            <a:r>
              <a:rPr lang="en-US" sz="18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4"/>
              </a:rPr>
              <a:t>https://ads.google.com/intl/es_es/home/tools/ads-editor/</a:t>
            </a:r>
            <a:r>
              <a:rPr lang="en-US" sz="1800" dirty="0">
                <a:latin typeface="Arial" panose="020B0604020202020204" pitchFamily="34" charset="0"/>
                <a:ea typeface="Calibri" panose="020F0502020204030204" pitchFamily="34" charset="0"/>
                <a:cs typeface="Arial" panose="020B0604020202020204" pitchFamily="34" charset="0"/>
              </a:rPr>
              <a:t>) to manage your advertising campaigns. It determines the keywords you want to be found with. This tool will help you come up with the most suitable keywords. SEMrush allows to make a keyword analysis, both SEO and SEM. It discovers the medium price of PPC campaigns (Pay Per Click) locally.</a:t>
            </a:r>
            <a:endParaRPr lang="es-ES" sz="1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604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671066"/>
            <a:ext cx="10520851" cy="3904663"/>
          </a:xfrm>
        </p:spPr>
        <p:txBody>
          <a:bodyPr>
            <a:normAutofit/>
          </a:bodyPr>
          <a:lstStyle/>
          <a:p>
            <a:pPr indent="-269875" algn="l">
              <a:lnSpc>
                <a:spcPct val="115000"/>
              </a:lnSpc>
              <a:spcAft>
                <a:spcPts val="1000"/>
              </a:spcAft>
            </a:pPr>
            <a:r>
              <a:rPr lang="en-US" sz="22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2.4. Effective communication via fitness chat groups, online and recorded classes </a:t>
            </a:r>
            <a:endParaRPr lang="es-ES" sz="2200" dirty="0">
              <a:solidFill>
                <a:srgbClr val="E6872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40190"/>
            <a:ext cx="3811683" cy="1121083"/>
          </a:xfrm>
          <a:prstGeom prst="rect">
            <a:avLst/>
          </a:prstGeom>
        </p:spPr>
      </p:pic>
      <p:sp>
        <p:nvSpPr>
          <p:cNvPr id="11" name="Título 1">
            <a:extLst>
              <a:ext uri="{FF2B5EF4-FFF2-40B4-BE49-F238E27FC236}">
                <a16:creationId xmlns:a16="http://schemas.microsoft.com/office/drawing/2014/main" id="{CBDA8112-F2AB-4E80-ACA8-D20F38C2C22B}"/>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en-US" sz="3400" dirty="0">
                <a:solidFill>
                  <a:srgbClr val="D92E2D"/>
                </a:solidFill>
                <a:ea typeface="Calibri" panose="020F0502020204030204" pitchFamily="34" charset="0"/>
                <a:cs typeface="Times New Roman" panose="02020603050405020304" pitchFamily="18" charset="0"/>
              </a:rPr>
              <a:t>EFFECTIVE ONLINE COMMUNICATION. </a:t>
            </a:r>
            <a:endParaRPr lang="es-ES" sz="3400" dirty="0">
              <a:solidFill>
                <a:srgbClr val="D92E2D"/>
              </a:solidFill>
            </a:endParaRPr>
          </a:p>
        </p:txBody>
      </p:sp>
      <p:sp>
        <p:nvSpPr>
          <p:cNvPr id="13" name="CuadroTexto 12">
            <a:extLst>
              <a:ext uri="{FF2B5EF4-FFF2-40B4-BE49-F238E27FC236}">
                <a16:creationId xmlns:a16="http://schemas.microsoft.com/office/drawing/2014/main" id="{8F31C9E1-20E4-45AA-B830-A88086C66503}"/>
              </a:ext>
            </a:extLst>
          </p:cNvPr>
          <p:cNvSpPr txBox="1"/>
          <p:nvPr/>
        </p:nvSpPr>
        <p:spPr>
          <a:xfrm>
            <a:off x="4979814" y="1140194"/>
            <a:ext cx="7130062" cy="707886"/>
          </a:xfrm>
          <a:prstGeom prst="rect">
            <a:avLst/>
          </a:prstGeom>
          <a:noFill/>
        </p:spPr>
        <p:txBody>
          <a:bodyPr wrap="square">
            <a:spAutoFit/>
          </a:bodyPr>
          <a:lstStyle/>
          <a:p>
            <a:r>
              <a:rPr lang="en-US" sz="2000" dirty="0">
                <a:solidFill>
                  <a:srgbClr val="D92E2D"/>
                </a:solidFill>
                <a:effectLst/>
                <a:latin typeface="+mj-lt"/>
                <a:ea typeface="Calibri" panose="020F0502020204030204" pitchFamily="34" charset="0"/>
                <a:cs typeface="Times New Roman" panose="02020603050405020304" pitchFamily="18" charset="0"/>
              </a:rPr>
              <a:t>PRACTICAL STEPS FOR YOUR SPORT ENTERPRISE ONLINE VISIBILITY.</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sp>
        <p:nvSpPr>
          <p:cNvPr id="14" name="CuadroTexto 13">
            <a:extLst>
              <a:ext uri="{FF2B5EF4-FFF2-40B4-BE49-F238E27FC236}">
                <a16:creationId xmlns:a16="http://schemas.microsoft.com/office/drawing/2014/main" id="{3787B8AD-13A4-45EA-8E61-3B12029C15DF}"/>
              </a:ext>
            </a:extLst>
          </p:cNvPr>
          <p:cNvSpPr txBox="1"/>
          <p:nvPr/>
        </p:nvSpPr>
        <p:spPr>
          <a:xfrm>
            <a:off x="1335279" y="2090725"/>
            <a:ext cx="10356060" cy="4279120"/>
          </a:xfrm>
          <a:prstGeom prst="rect">
            <a:avLst/>
          </a:prstGeom>
          <a:noFill/>
        </p:spPr>
        <p:txBody>
          <a:bodyPr wrap="square">
            <a:spAutoFit/>
          </a:bodyPr>
          <a:lstStyle/>
          <a:p>
            <a:pPr indent="-269875" algn="just">
              <a:lnSpc>
                <a:spcPct val="115000"/>
              </a:lnSpc>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Check your Internet connection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First of all, although it could be considering a basic tip, online communication depends totally on you staying well connected. Whether it is your laptop, microphone, or internet connection- try and not take these things for granted- to fix small problems soon, instead of waiting for things to blow up before you think of a solution.</a:t>
            </a:r>
          </a:p>
          <a:p>
            <a:pPr algn="just">
              <a:lnSpc>
                <a:spcPct val="115000"/>
              </a:lnSpc>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Timing of chat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Creating group chat could be a great supporting tool to be implemented in your training routine within your classes. But think about how, when, and where you want to allow clients/students to be engaged in chat. For example, are you comfortable with comments in chat throughout the online class, or only at particular moments? You might allow students to use chat continuously or you might encourage its use at discrete times, maybe at the end of you class to receive feedback and sharing comments.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268" name="Picture 4" descr="Wireless Internet Connection &amp;amp; Broadband Internet Service Service Provider  from Kolkata">
            <a:extLst>
              <a:ext uri="{FF2B5EF4-FFF2-40B4-BE49-F238E27FC236}">
                <a16:creationId xmlns:a16="http://schemas.microsoft.com/office/drawing/2014/main" id="{120A5D55-92D9-4256-AE16-B819DD1DA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020" y="2080893"/>
            <a:ext cx="530936" cy="41868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Planes de Clase - SMS o El Chat">
            <a:extLst>
              <a:ext uri="{FF2B5EF4-FFF2-40B4-BE49-F238E27FC236}">
                <a16:creationId xmlns:a16="http://schemas.microsoft.com/office/drawing/2014/main" id="{0B35B1BC-B4B9-45E2-8869-17354A56B7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409" y="3907241"/>
            <a:ext cx="576877" cy="451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82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7598E31-9ED4-464E-85BF-EF97FC5D5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111" y="3592141"/>
            <a:ext cx="4868876" cy="15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561434"/>
            <a:ext cx="9927794" cy="3904663"/>
          </a:xfrm>
        </p:spPr>
        <p:txBody>
          <a:bodyPr/>
          <a:lstStyle/>
          <a:p>
            <a:pPr algn="just">
              <a:lnSpc>
                <a:spcPct val="100000"/>
              </a:lnSpc>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Non-verbal feedback</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Activate the non-verbal feedback feature for your meetings to allow followers/ students to communicate with you without interrupting the class. Routinely check in with students to address any non-verbal feedback. This feature also allows you to manage verbal feedback, as you can instruct students to use the "thumb up" feature to indicate when they are all ready to start live lesson. Remember to keep you public muted until you finish your class to avoid background noise.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24FDF7D4-53D0-42B6-B81C-E848F1E0EBB3}"/>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en-US" sz="3400" dirty="0">
                <a:solidFill>
                  <a:srgbClr val="D92E2D"/>
                </a:solidFill>
                <a:ea typeface="Calibri" panose="020F0502020204030204" pitchFamily="34" charset="0"/>
                <a:cs typeface="Times New Roman" panose="02020603050405020304" pitchFamily="18" charset="0"/>
              </a:rPr>
              <a:t>EFFECTIVE ONLINE COMMUNICATION. </a:t>
            </a:r>
            <a:endParaRPr lang="es-ES" sz="3400" dirty="0">
              <a:solidFill>
                <a:srgbClr val="D92E2D"/>
              </a:solidFill>
            </a:endParaRPr>
          </a:p>
        </p:txBody>
      </p:sp>
      <p:sp>
        <p:nvSpPr>
          <p:cNvPr id="13" name="CuadroTexto 12">
            <a:extLst>
              <a:ext uri="{FF2B5EF4-FFF2-40B4-BE49-F238E27FC236}">
                <a16:creationId xmlns:a16="http://schemas.microsoft.com/office/drawing/2014/main" id="{65919C73-CFC9-4FCC-8E75-D31F48B35CD9}"/>
              </a:ext>
            </a:extLst>
          </p:cNvPr>
          <p:cNvSpPr txBox="1"/>
          <p:nvPr/>
        </p:nvSpPr>
        <p:spPr>
          <a:xfrm>
            <a:off x="4979814" y="1140194"/>
            <a:ext cx="7130062" cy="707886"/>
          </a:xfrm>
          <a:prstGeom prst="rect">
            <a:avLst/>
          </a:prstGeom>
          <a:noFill/>
        </p:spPr>
        <p:txBody>
          <a:bodyPr wrap="square">
            <a:spAutoFit/>
          </a:bodyPr>
          <a:lstStyle/>
          <a:p>
            <a:r>
              <a:rPr lang="en-US" sz="2000" dirty="0">
                <a:solidFill>
                  <a:srgbClr val="D92E2D"/>
                </a:solidFill>
                <a:effectLst/>
                <a:latin typeface="+mj-lt"/>
                <a:ea typeface="Calibri" panose="020F0502020204030204" pitchFamily="34" charset="0"/>
                <a:cs typeface="Times New Roman" panose="02020603050405020304" pitchFamily="18" charset="0"/>
              </a:rPr>
              <a:t>PRACTICAL STEPS FOR YOUR SPORT ENTERPRISE ONLINE VISIBILITY.</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spTree>
    <p:extLst>
      <p:ext uri="{BB962C8B-B14F-4D97-AF65-F5344CB8AC3E}">
        <p14:creationId xmlns:p14="http://schemas.microsoft.com/office/powerpoint/2010/main" val="392984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Quieres obtener un certificado de community manager?">
            <a:extLst>
              <a:ext uri="{FF2B5EF4-FFF2-40B4-BE49-F238E27FC236}">
                <a16:creationId xmlns:a16="http://schemas.microsoft.com/office/drawing/2014/main" id="{00F099AD-D5AF-4C3A-B712-22C615E60F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81" r="16927"/>
          <a:stretch/>
        </p:blipFill>
        <p:spPr bwMode="auto">
          <a:xfrm>
            <a:off x="8428598" y="2684206"/>
            <a:ext cx="3304697" cy="2413433"/>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8" y="1644356"/>
            <a:ext cx="6786501" cy="3738819"/>
          </a:xfrm>
        </p:spPr>
        <p:txBody>
          <a:bodyPr>
            <a:noAutofit/>
          </a:bodyPr>
          <a:lstStyle/>
          <a:p>
            <a:pPr algn="just">
              <a:lnSpc>
                <a:spcPct val="120000"/>
              </a:lnSpc>
              <a:spcAft>
                <a:spcPts val="1000"/>
              </a:spcAft>
            </a:pPr>
            <a:r>
              <a:rPr lang="en-US" sz="1800" b="1" dirty="0">
                <a:effectLst/>
                <a:latin typeface="Arial" panose="020B0604020202020204" pitchFamily="34" charset="0"/>
                <a:ea typeface="Calibri" panose="020F0502020204030204" pitchFamily="34" charset="0"/>
                <a:cs typeface="Arial" panose="020B0604020202020204" pitchFamily="34" charset="0"/>
              </a:rPr>
              <a:t>Encourage a sense of community</a:t>
            </a:r>
            <a:endParaRPr lang="es-ES"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spcAft>
                <a:spcPts val="1000"/>
              </a:spcAft>
            </a:pPr>
            <a:r>
              <a:rPr lang="en-US" sz="1800" dirty="0">
                <a:effectLst/>
                <a:latin typeface="Arial" panose="020B0604020202020204" pitchFamily="34" charset="0"/>
                <a:ea typeface="Calibri" panose="020F0502020204030204" pitchFamily="34" charset="0"/>
                <a:cs typeface="Arial" panose="020B0604020202020204" pitchFamily="34" charset="0"/>
              </a:rPr>
              <a:t>The sense of presence and community will be enhanced when everyone shows their face via webcam. Students or your public in general are more likely to pay attention if they know they’re on camera. Also, at the beginning and ending of your class you can to toggle to the Gallery view (this is view where everyone is visible to each other at the same time). At the end of your class, if your students allow and could enjoy it, you can take a picture of the Gallery view and post on Facebook/Instagram (personal profile or -better- professional one) or Website and tag them to boost their inclusion and participation to your activity. </a:t>
            </a:r>
            <a:endParaRPr lang="es-ES"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24FDF7D4-53D0-42B6-B81C-E848F1E0EBB3}"/>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en-US" sz="3400" dirty="0">
                <a:solidFill>
                  <a:srgbClr val="D92E2D"/>
                </a:solidFill>
                <a:ea typeface="Calibri" panose="020F0502020204030204" pitchFamily="34" charset="0"/>
                <a:cs typeface="Times New Roman" panose="02020603050405020304" pitchFamily="18" charset="0"/>
              </a:rPr>
              <a:t>EFFECTIVE ONLINE COMMUNICATION. </a:t>
            </a:r>
            <a:endParaRPr lang="es-ES" sz="3400" dirty="0">
              <a:solidFill>
                <a:srgbClr val="D92E2D"/>
              </a:solidFill>
            </a:endParaRPr>
          </a:p>
        </p:txBody>
      </p:sp>
      <p:sp>
        <p:nvSpPr>
          <p:cNvPr id="13" name="CuadroTexto 12">
            <a:extLst>
              <a:ext uri="{FF2B5EF4-FFF2-40B4-BE49-F238E27FC236}">
                <a16:creationId xmlns:a16="http://schemas.microsoft.com/office/drawing/2014/main" id="{65919C73-CFC9-4FCC-8E75-D31F48B35CD9}"/>
              </a:ext>
            </a:extLst>
          </p:cNvPr>
          <p:cNvSpPr txBox="1"/>
          <p:nvPr/>
        </p:nvSpPr>
        <p:spPr>
          <a:xfrm>
            <a:off x="4979814" y="1140194"/>
            <a:ext cx="7130062" cy="707886"/>
          </a:xfrm>
          <a:prstGeom prst="rect">
            <a:avLst/>
          </a:prstGeom>
          <a:noFill/>
        </p:spPr>
        <p:txBody>
          <a:bodyPr wrap="square">
            <a:spAutoFit/>
          </a:bodyPr>
          <a:lstStyle/>
          <a:p>
            <a:r>
              <a:rPr lang="en-US" sz="2000" dirty="0">
                <a:solidFill>
                  <a:srgbClr val="D92E2D"/>
                </a:solidFill>
                <a:effectLst/>
                <a:latin typeface="+mj-lt"/>
                <a:ea typeface="Calibri" panose="020F0502020204030204" pitchFamily="34" charset="0"/>
                <a:cs typeface="Times New Roman" panose="02020603050405020304" pitchFamily="18" charset="0"/>
              </a:rPr>
              <a:t>PRACTICAL STEPS FOR YOUR SPORT ENTERPRISE ONLINE VISIBILITY.</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spTree>
    <p:extLst>
      <p:ext uri="{BB962C8B-B14F-4D97-AF65-F5344CB8AC3E}">
        <p14:creationId xmlns:p14="http://schemas.microsoft.com/office/powerpoint/2010/main" val="2474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64336" y="1423116"/>
            <a:ext cx="8163122" cy="3904663"/>
          </a:xfrm>
        </p:spPr>
        <p:txBody>
          <a:bodyPr>
            <a:normAutofit/>
          </a:bodyPr>
          <a:lstStyle/>
          <a:p>
            <a:pPr algn="l"/>
            <a:endParaRPr lang="es-ES" dirty="0">
              <a:solidFill>
                <a:srgbClr val="E47A24"/>
              </a:solidFill>
            </a:endParaRPr>
          </a:p>
          <a:p>
            <a:pPr algn="just">
              <a:lnSpc>
                <a:spcPct val="120000"/>
              </a:lnSpc>
              <a:spcAft>
                <a:spcPts val="1000"/>
              </a:spcAft>
            </a:pPr>
            <a:r>
              <a:rPr lang="en-US" sz="1800" b="1" dirty="0">
                <a:effectLst/>
                <a:latin typeface="Arial" panose="020B0604020202020204" pitchFamily="34" charset="0"/>
                <a:ea typeface="Calibri" panose="020F0502020204030204" pitchFamily="34" charset="0"/>
                <a:cs typeface="Arial" panose="020B0604020202020204" pitchFamily="34" charset="0"/>
              </a:rPr>
              <a:t>Take care of different time zone (in case of international public)</a:t>
            </a:r>
            <a:endParaRPr lang="es-ES"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spcAft>
                <a:spcPts val="1000"/>
              </a:spcAft>
            </a:pPr>
            <a:r>
              <a:rPr lang="en-US" sz="1800" dirty="0">
                <a:effectLst/>
                <a:latin typeface="Arial" panose="020B0604020202020204" pitchFamily="34" charset="0"/>
                <a:ea typeface="Calibri" panose="020F0502020204030204" pitchFamily="34" charset="0"/>
                <a:cs typeface="Arial" panose="020B0604020202020204" pitchFamily="34" charset="0"/>
              </a:rPr>
              <a:t>Taking online classes in a different time zone can feel like a pretty big challenge, especially if you have to run class in real time. Timezone.io allows you to keep track of the local time of your clients and help you to schedule your class at a convenient time for all. This tool is easy to use: simply put your client/students and their affiliated cities on the website (</a:t>
            </a:r>
            <a:r>
              <a:rPr lang="en-US"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https://timezone.io/</a:t>
            </a:r>
            <a:r>
              <a:rPr lang="en-US" sz="1800" dirty="0">
                <a:effectLst/>
                <a:latin typeface="Arial" panose="020B0604020202020204" pitchFamily="34" charset="0"/>
                <a:ea typeface="Calibri" panose="020F0502020204030204" pitchFamily="34" charset="0"/>
                <a:cs typeface="Arial" panose="020B0604020202020204" pitchFamily="34" charset="0"/>
              </a:rPr>
              <a:t>)  so you get a clear view of their local times. Indeed, it offers a useful visual interface.</a:t>
            </a:r>
            <a:endParaRPr lang="es-ES" sz="1800" dirty="0">
              <a:effectLst/>
              <a:latin typeface="Arial" panose="020B0604020202020204" pitchFamily="34" charset="0"/>
              <a:ea typeface="Calibri" panose="020F0502020204030204" pitchFamily="34" charset="0"/>
              <a:cs typeface="Arial" panose="020B0604020202020204" pitchFamily="34" charset="0"/>
            </a:endParaRPr>
          </a:p>
          <a:p>
            <a:pPr algn="l"/>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24FDF7D4-53D0-42B6-B81C-E848F1E0EBB3}"/>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a:solidFill>
                  <a:srgbClr val="D92E2D"/>
                </a:solidFill>
                <a:ea typeface="Calibri" panose="020F0502020204030204" pitchFamily="34" charset="0"/>
              </a:rPr>
              <a:t>2.</a:t>
            </a:r>
            <a:r>
              <a:rPr lang="en-US" sz="3400">
                <a:solidFill>
                  <a:srgbClr val="D92E2D"/>
                </a:solidFill>
                <a:ea typeface="Calibri" panose="020F0502020204030204" pitchFamily="34" charset="0"/>
                <a:cs typeface="Times New Roman" panose="02020603050405020304" pitchFamily="18" charset="0"/>
              </a:rPr>
              <a:t>EFFECTIVE ONLINE COMMUNICATION. </a:t>
            </a:r>
            <a:endParaRPr lang="es-ES" sz="3400" dirty="0">
              <a:solidFill>
                <a:srgbClr val="D92E2D"/>
              </a:solidFill>
            </a:endParaRPr>
          </a:p>
        </p:txBody>
      </p:sp>
      <p:sp>
        <p:nvSpPr>
          <p:cNvPr id="13" name="CuadroTexto 12">
            <a:extLst>
              <a:ext uri="{FF2B5EF4-FFF2-40B4-BE49-F238E27FC236}">
                <a16:creationId xmlns:a16="http://schemas.microsoft.com/office/drawing/2014/main" id="{65919C73-CFC9-4FCC-8E75-D31F48B35CD9}"/>
              </a:ext>
            </a:extLst>
          </p:cNvPr>
          <p:cNvSpPr txBox="1"/>
          <p:nvPr/>
        </p:nvSpPr>
        <p:spPr>
          <a:xfrm>
            <a:off x="4979814" y="1140194"/>
            <a:ext cx="7130062" cy="707886"/>
          </a:xfrm>
          <a:prstGeom prst="rect">
            <a:avLst/>
          </a:prstGeom>
          <a:noFill/>
        </p:spPr>
        <p:txBody>
          <a:bodyPr wrap="square">
            <a:spAutoFit/>
          </a:bodyPr>
          <a:lstStyle/>
          <a:p>
            <a:r>
              <a:rPr lang="en-US" sz="2000">
                <a:solidFill>
                  <a:srgbClr val="D92E2D"/>
                </a:solidFill>
                <a:effectLst/>
                <a:latin typeface="+mj-lt"/>
                <a:ea typeface="Calibri" panose="020F0502020204030204" pitchFamily="34" charset="0"/>
                <a:cs typeface="Times New Roman" panose="02020603050405020304" pitchFamily="18" charset="0"/>
              </a:rPr>
              <a:t>PRACTICAL STEPS FOR YOUR SPORT ENTERPRISE ONLINE VISIBILITY.</a:t>
            </a:r>
            <a:br>
              <a:rPr lang="es-ES" sz="2000">
                <a:effectLst/>
                <a:latin typeface="+mj-lt"/>
                <a:ea typeface="Calibri" panose="020F0502020204030204" pitchFamily="34" charset="0"/>
                <a:cs typeface="Times New Roman" panose="02020603050405020304" pitchFamily="18" charset="0"/>
              </a:rPr>
            </a:br>
            <a:endParaRPr lang="es-ES" sz="2000" dirty="0">
              <a:latin typeface="+mj-lt"/>
            </a:endParaRPr>
          </a:p>
        </p:txBody>
      </p:sp>
      <p:pic>
        <p:nvPicPr>
          <p:cNvPr id="13314" name="Picture 2" descr="Time Zone Pro (@TimeZonePro) | Twitter">
            <a:extLst>
              <a:ext uri="{FF2B5EF4-FFF2-40B4-BE49-F238E27FC236}">
                <a16:creationId xmlns:a16="http://schemas.microsoft.com/office/drawing/2014/main" id="{C39AC7EB-4192-4E82-90EE-DE246BF10D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2762" y="2404010"/>
            <a:ext cx="2062316" cy="206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03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613289"/>
            <a:ext cx="10100684" cy="4328755"/>
          </a:xfrm>
        </p:spPr>
        <p:txBody>
          <a:bodyPr>
            <a:normAutofit fontScale="92500" lnSpcReduction="20000"/>
          </a:bodyPr>
          <a:lstStyle/>
          <a:p>
            <a:pPr algn="l">
              <a:lnSpc>
                <a:spcPct val="115000"/>
              </a:lnSpc>
              <a:spcAft>
                <a:spcPts val="1000"/>
              </a:spcAft>
            </a:pPr>
            <a:r>
              <a:rPr lang="en-US" dirty="0">
                <a:solidFill>
                  <a:srgbClr val="E47A24"/>
                </a:solidFill>
                <a:effectLst/>
                <a:ea typeface="Calibri" panose="020F0502020204030204" pitchFamily="34" charset="0"/>
                <a:cs typeface="Times New Roman" panose="02020603050405020304" pitchFamily="18" charset="0"/>
              </a:rPr>
              <a:t>1.1 Why digital skills matter in the field of sport entrepreneurships </a:t>
            </a:r>
          </a:p>
          <a:p>
            <a:pPr indent="-269875" algn="just">
              <a:lnSpc>
                <a:spcPct val="110000"/>
              </a:lnSpc>
              <a:spcAft>
                <a:spcPts val="1000"/>
              </a:spcAft>
            </a:pPr>
            <a:r>
              <a:rPr lang="en-US" sz="1900" dirty="0">
                <a:effectLst/>
                <a:latin typeface="Arial" panose="020B0604020202020204" pitchFamily="34" charset="0"/>
                <a:ea typeface="Calibri" panose="020F0502020204030204" pitchFamily="34" charset="0"/>
                <a:cs typeface="Times New Roman" panose="02020603050405020304" pitchFamily="18" charset="0"/>
              </a:rPr>
              <a:t>Digital has changed the game for sports business forever. Sportive clubs, freelance coaches, federations no longer compete with each other like the past decades; now the new competitors are mostly digitally-based and use social media, video streaming and gaming. </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pPr>
            <a:r>
              <a:rPr lang="en-US" sz="1900" dirty="0">
                <a:effectLst/>
                <a:latin typeface="Arial" panose="020B0604020202020204" pitchFamily="34" charset="0"/>
                <a:ea typeface="Calibri" panose="020F0502020204030204" pitchFamily="34" charset="0"/>
              </a:rPr>
              <a:t>In particular, digital has been the anchor for the business sportive sector during the Covid-19 pandemic. Entrepreneurs, federations, sports clubs needed to adapt to this unexpected forced closure of sportive centers in order not to lose their job. In addition to this, during global lockdown and also in the current post-pandemic society, more and people need to do sport online to break their routine and entrepreneurs has seized the opportunity to articulate a new way to deliver their competences online or with a blended approach that has been the most successful and useful after the global reopening.</a:t>
            </a:r>
          </a:p>
          <a:p>
            <a:pPr algn="just">
              <a:lnSpc>
                <a:spcPct val="110000"/>
              </a:lnSpc>
            </a:pPr>
            <a:r>
              <a:rPr lang="en-US" sz="1900" dirty="0">
                <a:effectLst/>
                <a:latin typeface="Arial" panose="020B0604020202020204" pitchFamily="34" charset="0"/>
                <a:ea typeface="Calibri" panose="020F0502020204030204" pitchFamily="34" charset="0"/>
                <a:cs typeface="Times New Roman" panose="02020603050405020304" pitchFamily="18" charset="0"/>
              </a:rPr>
              <a:t>However, a part from the last changes in society for the pandemic, digital skills are essential to entrepreneurs-to-be in the sport field because master basic digital skills pave the way for the development of their future career. </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889AFE8C-F6E3-48B5-A476-58CE72A03CE3}"/>
              </a:ext>
            </a:extLst>
          </p:cNvPr>
          <p:cNvSpPr txBox="1">
            <a:spLocks/>
          </p:cNvSpPr>
          <p:nvPr/>
        </p:nvSpPr>
        <p:spPr>
          <a:xfrm>
            <a:off x="4981489" y="697333"/>
            <a:ext cx="6689401"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400">
                <a:solidFill>
                  <a:srgbClr val="D92E2D"/>
                </a:solidFill>
                <a:ea typeface="Calibri" panose="020F0502020204030204" pitchFamily="34" charset="0"/>
              </a:rPr>
              <a:t>1.DIGITAL SKILLS APPLIED TO SPORT</a:t>
            </a:r>
            <a:endParaRPr lang="es-ES" sz="3400" dirty="0">
              <a:solidFill>
                <a:srgbClr val="D92E2D"/>
              </a:solidFill>
            </a:endParaRPr>
          </a:p>
        </p:txBody>
      </p:sp>
    </p:spTree>
    <p:extLst>
      <p:ext uri="{BB962C8B-B14F-4D97-AF65-F5344CB8AC3E}">
        <p14:creationId xmlns:p14="http://schemas.microsoft.com/office/powerpoint/2010/main" val="62462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70859" y="1245327"/>
            <a:ext cx="3512464" cy="817575"/>
          </a:xfrm>
        </p:spPr>
        <p:txBody>
          <a:bodyPr>
            <a:normAutofit fontScale="85000" lnSpcReduction="20000"/>
          </a:bodyPr>
          <a:lstStyle/>
          <a:p>
            <a:pPr algn="l"/>
            <a:endParaRPr lang="es-ES" dirty="0">
              <a:solidFill>
                <a:srgbClr val="E47A24"/>
              </a:solidFill>
            </a:endParaRPr>
          </a:p>
          <a:p>
            <a:pPr algn="just">
              <a:lnSpc>
                <a:spcPct val="120000"/>
              </a:lnSpc>
              <a:spcAft>
                <a:spcPts val="1000"/>
              </a:spcAft>
            </a:pPr>
            <a:r>
              <a:rPr lang="en-US" sz="1900" b="1">
                <a:effectLst/>
                <a:latin typeface="Arial" panose="020B0604020202020204" pitchFamily="34" charset="0"/>
                <a:ea typeface="Calibri" panose="020F0502020204030204" pitchFamily="34" charset="0"/>
                <a:cs typeface="Arial" panose="020B0604020202020204" pitchFamily="34" charset="0"/>
              </a:rPr>
              <a:t>Self-assessment test</a:t>
            </a:r>
          </a:p>
          <a:p>
            <a:pPr algn="l"/>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pic>
        <p:nvPicPr>
          <p:cNvPr id="4" name="Imagen 3">
            <a:extLst>
              <a:ext uri="{FF2B5EF4-FFF2-40B4-BE49-F238E27FC236}">
                <a16:creationId xmlns:a16="http://schemas.microsoft.com/office/drawing/2014/main" id="{653FEFC1-2CD6-44D0-9943-A2EFEB2BF9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5837" y="1438290"/>
            <a:ext cx="2682532" cy="4021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6A5A0BDC-F86C-4CFF-87B6-406CAA0DE6A3}"/>
              </a:ext>
            </a:extLst>
          </p:cNvPr>
          <p:cNvSpPr txBox="1"/>
          <p:nvPr/>
        </p:nvSpPr>
        <p:spPr>
          <a:xfrm>
            <a:off x="1415926" y="2050951"/>
            <a:ext cx="6573795" cy="3970318"/>
          </a:xfrm>
          <a:prstGeom prst="rect">
            <a:avLst/>
          </a:prstGeom>
          <a:noFill/>
        </p:spPr>
        <p:txBody>
          <a:bodyPr wrap="square" rtlCol="0">
            <a:spAutoFit/>
          </a:bodyPr>
          <a:lstStyle/>
          <a:p>
            <a:r>
              <a:rPr lang="es-ES" b="1"/>
              <a:t>Question 1</a:t>
            </a:r>
          </a:p>
          <a:p>
            <a:r>
              <a:rPr lang="es-ES" b="1"/>
              <a:t>Why do video setups are so important for remote classes?</a:t>
            </a:r>
          </a:p>
          <a:p>
            <a:endParaRPr lang="es-ES" b="1"/>
          </a:p>
          <a:p>
            <a:r>
              <a:rPr lang="es-ES" b="1"/>
              <a:t>Question 2</a:t>
            </a:r>
          </a:p>
          <a:p>
            <a:r>
              <a:rPr lang="es-ES" b="1"/>
              <a:t>What does SEO stand for?</a:t>
            </a:r>
          </a:p>
          <a:p>
            <a:endParaRPr lang="es-ES" b="1"/>
          </a:p>
          <a:p>
            <a:r>
              <a:rPr lang="es-ES" b="1"/>
              <a:t>Question 3</a:t>
            </a:r>
          </a:p>
          <a:p>
            <a:r>
              <a:rPr lang="es-ES" b="1"/>
              <a:t>Could you provide an example of non-verbal feedbacks?</a:t>
            </a:r>
          </a:p>
          <a:p>
            <a:endParaRPr lang="es-ES" b="1"/>
          </a:p>
          <a:p>
            <a:r>
              <a:rPr lang="es-ES" b="1"/>
              <a:t>Question 4</a:t>
            </a:r>
          </a:p>
          <a:p>
            <a:r>
              <a:rPr lang="es-ES" b="1"/>
              <a:t>What is zoom?</a:t>
            </a:r>
          </a:p>
          <a:p>
            <a:endParaRPr lang="es-ES" b="1"/>
          </a:p>
          <a:p>
            <a:r>
              <a:rPr lang="es-ES" b="1"/>
              <a:t>Question 5</a:t>
            </a:r>
          </a:p>
          <a:p>
            <a:r>
              <a:rPr lang="es-ES" b="1"/>
              <a:t>Why is it important to take care of different time zone? </a:t>
            </a:r>
          </a:p>
        </p:txBody>
      </p:sp>
    </p:spTree>
    <p:extLst>
      <p:ext uri="{BB962C8B-B14F-4D97-AF65-F5344CB8AC3E}">
        <p14:creationId xmlns:p14="http://schemas.microsoft.com/office/powerpoint/2010/main" val="397433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D6CDED-E4C5-4138-8FF0-FFACEA0A839C}"/>
              </a:ext>
            </a:extLst>
          </p:cNvPr>
          <p:cNvSpPr>
            <a:spLocks noGrp="1"/>
          </p:cNvSpPr>
          <p:nvPr>
            <p:ph type="ctrTitle"/>
          </p:nvPr>
        </p:nvSpPr>
        <p:spPr>
          <a:xfrm>
            <a:off x="3276600" y="3294988"/>
            <a:ext cx="6157816" cy="600204"/>
          </a:xfrm>
        </p:spPr>
        <p:txBody>
          <a:bodyPr>
            <a:noAutofit/>
          </a:bodyPr>
          <a:lstStyle/>
          <a:p>
            <a:r>
              <a:rPr lang="es-ES" sz="4000" b="1" dirty="0" err="1">
                <a:solidFill>
                  <a:srgbClr val="D92E2D"/>
                </a:solidFill>
              </a:rPr>
              <a:t>Thank</a:t>
            </a:r>
            <a:r>
              <a:rPr lang="es-ES" sz="4000" b="1" dirty="0">
                <a:solidFill>
                  <a:srgbClr val="D92E2D"/>
                </a:solidFill>
              </a:rPr>
              <a:t> </a:t>
            </a:r>
            <a:r>
              <a:rPr lang="es-ES" sz="4000" b="1" dirty="0" err="1">
                <a:solidFill>
                  <a:srgbClr val="D92E2D"/>
                </a:solidFill>
              </a:rPr>
              <a:t>you</a:t>
            </a:r>
            <a:r>
              <a:rPr lang="es-ES" sz="4000" b="1" dirty="0">
                <a:solidFill>
                  <a:srgbClr val="D92E2D"/>
                </a:solidFill>
              </a:rPr>
              <a:t> </a:t>
            </a:r>
            <a:r>
              <a:rPr lang="es-ES" sz="4000" b="1" dirty="0" err="1">
                <a:solidFill>
                  <a:srgbClr val="D92E2D"/>
                </a:solidFill>
              </a:rPr>
              <a:t>for</a:t>
            </a:r>
            <a:r>
              <a:rPr lang="es-ES" sz="4000" b="1" dirty="0">
                <a:solidFill>
                  <a:srgbClr val="D92E2D"/>
                </a:solidFill>
              </a:rPr>
              <a:t> </a:t>
            </a:r>
            <a:r>
              <a:rPr lang="es-ES" sz="4000" b="1" dirty="0" err="1">
                <a:solidFill>
                  <a:srgbClr val="D92E2D"/>
                </a:solidFill>
              </a:rPr>
              <a:t>the</a:t>
            </a:r>
            <a:r>
              <a:rPr lang="es-ES" sz="4000" b="1" dirty="0">
                <a:solidFill>
                  <a:srgbClr val="D92E2D"/>
                </a:solidFill>
              </a:rPr>
              <a:t> </a:t>
            </a:r>
            <a:r>
              <a:rPr lang="es-ES" sz="4000" b="1" dirty="0" err="1">
                <a:solidFill>
                  <a:srgbClr val="D92E2D"/>
                </a:solidFill>
              </a:rPr>
              <a:t>attention</a:t>
            </a:r>
            <a:endParaRPr lang="es-ES" sz="4000" b="1" dirty="0">
              <a:solidFill>
                <a:srgbClr val="D92E2D"/>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316" y="6294071"/>
            <a:ext cx="10100684" cy="563929"/>
          </a:xfrm>
          <a:prstGeom prst="rect">
            <a:avLst/>
          </a:prstGeom>
        </p:spPr>
      </p:pic>
      <p:pic>
        <p:nvPicPr>
          <p:cNvPr id="12" name="Imagen 11">
            <a:extLst>
              <a:ext uri="{FF2B5EF4-FFF2-40B4-BE49-F238E27FC236}">
                <a16:creationId xmlns:a16="http://schemas.microsoft.com/office/drawing/2014/main" id="{FA5AA3BB-8C4D-49AA-A09E-3820B9612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157" y="286584"/>
            <a:ext cx="6959400" cy="2046882"/>
          </a:xfrm>
          <a:prstGeom prst="rect">
            <a:avLst/>
          </a:prstGeom>
        </p:spPr>
      </p:pic>
      <p:sp>
        <p:nvSpPr>
          <p:cNvPr id="8" name="Rectángulo 7">
            <a:extLst>
              <a:ext uri="{FF2B5EF4-FFF2-40B4-BE49-F238E27FC236}">
                <a16:creationId xmlns:a16="http://schemas.microsoft.com/office/drawing/2014/main" id="{E9E3806D-B4B7-47EB-AB92-ADD77392AA94}"/>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B517FC7A-830A-4879-A891-1ACC1A4644A1}"/>
              </a:ext>
            </a:extLst>
          </p:cNvPr>
          <p:cNvSpPr/>
          <p:nvPr/>
        </p:nvSpPr>
        <p:spPr>
          <a:xfrm rot="5400000">
            <a:off x="-2987719"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D3D4C7E0-64C3-48B2-B394-E131FCFB9EB7}"/>
              </a:ext>
            </a:extLst>
          </p:cNvPr>
          <p:cNvSpPr/>
          <p:nvPr/>
        </p:nvSpPr>
        <p:spPr>
          <a:xfrm rot="5400000">
            <a:off x="-2675024"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0333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ppt_w</p:attrName>
                                        </p:attrNameLst>
                                      </p:cBhvr>
                                      <p:tavLst>
                                        <p:tav tm="0" fmla="#ppt_w*sin(2.5*pi*$)">
                                          <p:val>
                                            <p:fltVal val="0"/>
                                          </p:val>
                                        </p:tav>
                                        <p:tav tm="100000">
                                          <p:val>
                                            <p:fltVal val="1"/>
                                          </p:val>
                                        </p:tav>
                                      </p:tavLst>
                                    </p:anim>
                                    <p:anim calcmode="lin" valueType="num">
                                      <p:cBhvr>
                                        <p:cTn id="15" dur="2000" fill="hold"/>
                                        <p:tgtEl>
                                          <p:spTgt spid="9"/>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ppt_w</p:attrName>
                                        </p:attrNameLst>
                                      </p:cBhvr>
                                      <p:tavLst>
                                        <p:tav tm="0" fmla="#ppt_w*sin(2.5*pi*$)">
                                          <p:val>
                                            <p:fltVal val="0"/>
                                          </p:val>
                                        </p:tav>
                                        <p:tav tm="100000">
                                          <p:val>
                                            <p:fltVal val="1"/>
                                          </p:val>
                                        </p:tav>
                                      </p:tavLst>
                                    </p:anim>
                                    <p:anim calcmode="lin" valueType="num">
                                      <p:cBhvr>
                                        <p:cTn id="2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476667"/>
            <a:ext cx="9927794" cy="3904663"/>
          </a:xfrm>
        </p:spPr>
        <p:txBody>
          <a:bodyPr>
            <a:normAutofit lnSpcReduction="10000"/>
          </a:bodyPr>
          <a:lstStyle/>
          <a:p>
            <a:pPr indent="-269875" algn="l">
              <a:lnSpc>
                <a:spcPct val="115000"/>
              </a:lnSpc>
              <a:spcAft>
                <a:spcPts val="1000"/>
              </a:spcAft>
            </a:pPr>
            <a:r>
              <a:rPr lang="en-US" sz="22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1.2. Taking sports coaching digital remotely (Covid-19 pandemic)</a:t>
            </a:r>
          </a:p>
          <a:p>
            <a:pPr indent="-269875" algn="just">
              <a:lnSpc>
                <a:spcPct val="115000"/>
              </a:lnSpc>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During Covid-19 pandemic lockdown, sport clubs and association were forced to close. The Coronavirus pandemic has led to a big change in everyone's daily life, including sport enterprises and subsequent sportive sessions. Sports clubs or freelance yoga, dancing teachers, personal trainers, group fitness coaches etc. have been able to exploit web technology to offer training sessions to their clients, enabling them to continue their sporting activities. Staying at home for a long time during the lockdown without exercise could have had a bad effect on the fitness of athletes, but even to people. That's why sportsmen started sessions with simple workouts that people could do by themselves at home. Indeed, coaches remotely contacted student-athletes on an everyday basis through Zoom and WhatsApp (mostly), demonstrated at-home workouts, and took classes helping people train from home.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l">
              <a:lnSpc>
                <a:spcPct val="115000"/>
              </a:lnSpc>
              <a:spcAft>
                <a:spcPts val="1000"/>
              </a:spcAft>
            </a:pPr>
            <a:endParaRPr lang="es-ES" dirty="0">
              <a:solidFill>
                <a:srgbClr val="E6872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4" name="Título 1">
            <a:extLst>
              <a:ext uri="{FF2B5EF4-FFF2-40B4-BE49-F238E27FC236}">
                <a16:creationId xmlns:a16="http://schemas.microsoft.com/office/drawing/2014/main" id="{95437E08-FD5E-43CB-B7D3-C72757D5C9BE}"/>
              </a:ext>
            </a:extLst>
          </p:cNvPr>
          <p:cNvSpPr txBox="1">
            <a:spLocks/>
          </p:cNvSpPr>
          <p:nvPr/>
        </p:nvSpPr>
        <p:spPr>
          <a:xfrm>
            <a:off x="4981489" y="697333"/>
            <a:ext cx="6689401"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400">
                <a:solidFill>
                  <a:srgbClr val="D92E2D"/>
                </a:solidFill>
                <a:ea typeface="Calibri" panose="020F0502020204030204" pitchFamily="34" charset="0"/>
              </a:rPr>
              <a:t>1.DIGITAL SKILLS APPLIED TO SPORT</a:t>
            </a:r>
            <a:endParaRPr lang="es-ES" sz="3400" dirty="0">
              <a:solidFill>
                <a:srgbClr val="D92E2D"/>
              </a:solidFill>
            </a:endParaRPr>
          </a:p>
        </p:txBody>
      </p:sp>
    </p:spTree>
    <p:extLst>
      <p:ext uri="{BB962C8B-B14F-4D97-AF65-F5344CB8AC3E}">
        <p14:creationId xmlns:p14="http://schemas.microsoft.com/office/powerpoint/2010/main" val="302283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magine caricata">
            <a:extLst>
              <a:ext uri="{FF2B5EF4-FFF2-40B4-BE49-F238E27FC236}">
                <a16:creationId xmlns:a16="http://schemas.microsoft.com/office/drawing/2014/main" id="{F1AAFAF6-1949-4C61-A96B-FB6C13817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363" y="3082090"/>
            <a:ext cx="3760566" cy="3078577"/>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562767"/>
            <a:ext cx="9981650" cy="3904663"/>
          </a:xfrm>
        </p:spPr>
        <p:txBody>
          <a:bodyPr/>
          <a:lstStyle/>
          <a:p>
            <a:pPr algn="just">
              <a:lnSpc>
                <a:spcPct val="100000"/>
              </a:lnSpc>
            </a:pPr>
            <a:r>
              <a:rPr lang="en-US" sz="1800" dirty="0">
                <a:effectLst/>
                <a:latin typeface="Arial" panose="020B0604020202020204" pitchFamily="34" charset="0"/>
                <a:ea typeface="Calibri" panose="020F0502020204030204" pitchFamily="34" charset="0"/>
              </a:rPr>
              <a:t>If you are planning to run classes online, there is a lot to be said about your </a:t>
            </a:r>
            <a:r>
              <a:rPr lang="en-US" sz="1800" b="1" dirty="0">
                <a:effectLst/>
                <a:latin typeface="Arial" panose="020B0604020202020204" pitchFamily="34" charset="0"/>
                <a:ea typeface="Calibri" panose="020F0502020204030204" pitchFamily="34" charset="0"/>
              </a:rPr>
              <a:t>video setup</a:t>
            </a:r>
            <a:r>
              <a:rPr lang="en-US" sz="1800" dirty="0">
                <a:effectLst/>
                <a:latin typeface="Arial" panose="020B0604020202020204" pitchFamily="34" charset="0"/>
                <a:ea typeface="Calibri" panose="020F0502020204030204" pitchFamily="34" charset="0"/>
              </a:rPr>
              <a:t>: the light, your sound quality, the content how you're creating and how and when you will publish them etc. </a:t>
            </a:r>
            <a:r>
              <a:rPr lang="en-US" sz="1800" b="1" dirty="0" err="1">
                <a:effectLst/>
                <a:latin typeface="Arial" panose="020B0604020202020204" pitchFamily="34" charset="0"/>
                <a:ea typeface="Calibri" panose="020F0502020204030204" pitchFamily="34" charset="0"/>
              </a:rPr>
              <a:t>Colours</a:t>
            </a:r>
            <a:r>
              <a:rPr lang="en-US" sz="1800" dirty="0">
                <a:effectLst/>
                <a:latin typeface="Arial" panose="020B0604020202020204" pitchFamily="34" charset="0"/>
                <a:ea typeface="Calibri" panose="020F0502020204030204" pitchFamily="34" charset="0"/>
              </a:rPr>
              <a:t> play an important role too because they help followers to focus their attention on you. Let’s take the example of an online yoga class: choosing a </a:t>
            </a:r>
            <a:r>
              <a:rPr lang="en-US" sz="1800" dirty="0" err="1">
                <a:effectLst/>
                <a:latin typeface="Arial" panose="020B0604020202020204" pitchFamily="34" charset="0"/>
                <a:ea typeface="Calibri" panose="020F0502020204030204" pitchFamily="34" charset="0"/>
              </a:rPr>
              <a:t>colourful</a:t>
            </a:r>
            <a:r>
              <a:rPr lang="en-US" sz="1800" dirty="0">
                <a:effectLst/>
                <a:latin typeface="Arial" panose="020B0604020202020204" pitchFamily="34" charset="0"/>
                <a:ea typeface="Calibri" panose="020F0502020204030204" pitchFamily="34" charset="0"/>
              </a:rPr>
              <a:t> mat (or if you have a brand a mat that fits it) is better than using a black or dark </a:t>
            </a:r>
            <a:r>
              <a:rPr lang="en-US" sz="1800" dirty="0" err="1">
                <a:effectLst/>
                <a:latin typeface="Arial" panose="020B0604020202020204" pitchFamily="34" charset="0"/>
                <a:ea typeface="Calibri" panose="020F0502020204030204" pitchFamily="34" charset="0"/>
              </a:rPr>
              <a:t>coloured</a:t>
            </a:r>
            <a:r>
              <a:rPr lang="en-US" sz="1800" dirty="0">
                <a:effectLst/>
                <a:latin typeface="Arial" panose="020B0604020202020204" pitchFamily="34" charset="0"/>
                <a:ea typeface="Calibri" panose="020F0502020204030204" pitchFamily="34" charset="0"/>
              </a:rPr>
              <a:t> mat just because it doesn’t stand out as well on videos, unless you have a </a:t>
            </a:r>
            <a:r>
              <a:rPr lang="en-US" sz="1800" dirty="0" err="1">
                <a:effectLst/>
                <a:latin typeface="Arial" panose="020B0604020202020204" pitchFamily="34" charset="0"/>
                <a:ea typeface="Calibri" panose="020F0502020204030204" pitchFamily="34" charset="0"/>
              </a:rPr>
              <a:t>colourful</a:t>
            </a:r>
            <a:r>
              <a:rPr lang="en-US" sz="1800" dirty="0">
                <a:effectLst/>
                <a:latin typeface="Arial" panose="020B0604020202020204" pitchFamily="34" charset="0"/>
                <a:ea typeface="Calibri" panose="020F0502020204030204" pitchFamily="34" charset="0"/>
              </a:rPr>
              <a:t> background. </a:t>
            </a:r>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4" name="Título 1">
            <a:extLst>
              <a:ext uri="{FF2B5EF4-FFF2-40B4-BE49-F238E27FC236}">
                <a16:creationId xmlns:a16="http://schemas.microsoft.com/office/drawing/2014/main" id="{42A25347-CD85-4632-9924-B4B9A2FCEEE2}"/>
              </a:ext>
            </a:extLst>
          </p:cNvPr>
          <p:cNvSpPr txBox="1">
            <a:spLocks/>
          </p:cNvSpPr>
          <p:nvPr/>
        </p:nvSpPr>
        <p:spPr>
          <a:xfrm>
            <a:off x="4981489" y="697333"/>
            <a:ext cx="6689401"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400">
                <a:solidFill>
                  <a:srgbClr val="D92E2D"/>
                </a:solidFill>
                <a:ea typeface="Calibri" panose="020F0502020204030204" pitchFamily="34" charset="0"/>
              </a:rPr>
              <a:t>1.DIGITAL SKILLS APPLIED TO SPORT</a:t>
            </a:r>
            <a:endParaRPr lang="es-ES" sz="3400" dirty="0">
              <a:solidFill>
                <a:srgbClr val="D92E2D"/>
              </a:solidFill>
            </a:endParaRPr>
          </a:p>
        </p:txBody>
      </p:sp>
      <p:sp>
        <p:nvSpPr>
          <p:cNvPr id="16" name="CuadroTexto 15">
            <a:extLst>
              <a:ext uri="{FF2B5EF4-FFF2-40B4-BE49-F238E27FC236}">
                <a16:creationId xmlns:a16="http://schemas.microsoft.com/office/drawing/2014/main" id="{A7364C4B-F14B-4647-886E-A86F6FD17877}"/>
              </a:ext>
            </a:extLst>
          </p:cNvPr>
          <p:cNvSpPr txBox="1"/>
          <p:nvPr/>
        </p:nvSpPr>
        <p:spPr>
          <a:xfrm>
            <a:off x="1339970" y="3292510"/>
            <a:ext cx="6216393" cy="2308324"/>
          </a:xfrm>
          <a:prstGeom prst="rect">
            <a:avLst/>
          </a:prstGeom>
          <a:noFill/>
        </p:spPr>
        <p:txBody>
          <a:bodyPr wrap="square">
            <a:spAutoFit/>
          </a:bodyPr>
          <a:lstStyle/>
          <a:p>
            <a:pPr algn="just"/>
            <a:r>
              <a:rPr lang="en-US" sz="1800" dirty="0">
                <a:effectLst/>
                <a:latin typeface="Arial" panose="020B0604020202020204" pitchFamily="34" charset="0"/>
                <a:ea typeface="Calibri" panose="020F0502020204030204" pitchFamily="34" charset="0"/>
              </a:rPr>
              <a:t>Another tip is to clean up your background enough for any kind of mess or clutter or like disorganization because it is like inviting people to your own place. That doesn’t mean to have a plain white wall behind you. Even having some little personal items out behind you it's just a way for you to ‘connect’ a little better</a:t>
            </a:r>
            <a:r>
              <a:rPr lang="en-US" dirty="0">
                <a:latin typeface="Arial" panose="020B0604020202020204" pitchFamily="34" charset="0"/>
                <a:ea typeface="Calibri" panose="020F0502020204030204" pitchFamily="34" charset="0"/>
              </a:rPr>
              <a:t>.</a:t>
            </a:r>
            <a:r>
              <a:rPr lang="en-US" sz="1800" dirty="0">
                <a:effectLst/>
                <a:latin typeface="Arial" panose="020B0604020202020204" pitchFamily="34" charset="0"/>
                <a:ea typeface="Calibri" panose="020F0502020204030204" pitchFamily="34" charset="0"/>
              </a:rPr>
              <a:t> It just increases a little bit more of that personal connection so keep it clean but also keep it personal. </a:t>
            </a:r>
            <a:endParaRPr lang="es-ES" dirty="0"/>
          </a:p>
        </p:txBody>
      </p:sp>
    </p:spTree>
    <p:extLst>
      <p:ext uri="{BB962C8B-B14F-4D97-AF65-F5344CB8AC3E}">
        <p14:creationId xmlns:p14="http://schemas.microsoft.com/office/powerpoint/2010/main" val="6612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10 Content Marketing Skills You Need to Master (&amp;amp; Tips to Master Them)">
            <a:extLst>
              <a:ext uri="{FF2B5EF4-FFF2-40B4-BE49-F238E27FC236}">
                <a16:creationId xmlns:a16="http://schemas.microsoft.com/office/drawing/2014/main" id="{E946DC1B-8FEE-471D-AEC6-58F2568FD9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50" t="-372" r="12220" b="5825"/>
          <a:stretch/>
        </p:blipFill>
        <p:spPr bwMode="auto">
          <a:xfrm>
            <a:off x="7875639" y="2079007"/>
            <a:ext cx="3913239" cy="2582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818416"/>
            <a:ext cx="6540360" cy="3904663"/>
          </a:xfrm>
        </p:spPr>
        <p:txBody>
          <a:bodyPr>
            <a:normAutofit/>
          </a:bodyPr>
          <a:lstStyle/>
          <a:p>
            <a:pPr algn="just">
              <a:lnSpc>
                <a:spcPct val="100000"/>
              </a:lnSpc>
            </a:pPr>
            <a:r>
              <a:rPr lang="en-US" sz="1800" dirty="0">
                <a:effectLst/>
                <a:latin typeface="Arial" panose="020B0604020202020204" pitchFamily="34" charset="0"/>
                <a:ea typeface="Calibri" panose="020F0502020204030204" pitchFamily="34" charset="0"/>
              </a:rPr>
              <a:t>A great safety net if you are teaching from home is </a:t>
            </a:r>
            <a:r>
              <a:rPr lang="en-US" sz="1800" b="1" dirty="0">
                <a:effectLst/>
                <a:latin typeface="Arial" panose="020B0604020202020204" pitchFamily="34" charset="0"/>
                <a:ea typeface="Calibri" panose="020F0502020204030204" pitchFamily="34" charset="0"/>
              </a:rPr>
              <a:t>organizing contents</a:t>
            </a:r>
            <a:r>
              <a:rPr lang="en-US" sz="1800" dirty="0">
                <a:effectLst/>
                <a:latin typeface="Arial" panose="020B0604020202020204" pitchFamily="34" charset="0"/>
                <a:ea typeface="Calibri" panose="020F0502020204030204" pitchFamily="34" charset="0"/>
              </a:rPr>
              <a:t>. A valid tool could be a board where to write down the list of exercise and </a:t>
            </a:r>
            <a:r>
              <a:rPr lang="en-US" sz="1800" dirty="0" err="1">
                <a:effectLst/>
                <a:latin typeface="Arial" panose="020B0604020202020204" pitchFamily="34" charset="0"/>
                <a:ea typeface="Calibri" panose="020F0502020204030204" pitchFamily="34" charset="0"/>
              </a:rPr>
              <a:t>programme</a:t>
            </a:r>
            <a:r>
              <a:rPr lang="en-US" sz="1800" dirty="0">
                <a:effectLst/>
                <a:latin typeface="Arial" panose="020B0604020202020204" pitchFamily="34" charset="0"/>
                <a:ea typeface="Calibri" panose="020F0502020204030204" pitchFamily="34" charset="0"/>
              </a:rPr>
              <a:t> of the lesson to be positioned on a table just in front of you. That represents a great support in online classes. Another important tip concerns </a:t>
            </a:r>
            <a:r>
              <a:rPr lang="en-US" sz="1800" b="1" dirty="0">
                <a:effectLst/>
                <a:latin typeface="Arial" panose="020B0604020202020204" pitchFamily="34" charset="0"/>
                <a:ea typeface="Calibri" panose="020F0502020204030204" pitchFamily="34" charset="0"/>
              </a:rPr>
              <a:t>light</a:t>
            </a:r>
            <a:r>
              <a:rPr lang="en-US" sz="1800" dirty="0">
                <a:effectLst/>
                <a:latin typeface="Arial" panose="020B0604020202020204" pitchFamily="34" charset="0"/>
                <a:ea typeface="Calibri" panose="020F0502020204030204" pitchFamily="34" charset="0"/>
              </a:rPr>
              <a:t>. It is always good to prefer natural light hitting you directly on and not behind in order you video not to be dark or shadowy. The most relevant issue in online classes is represented by </a:t>
            </a:r>
            <a:r>
              <a:rPr lang="en-US" sz="1800" b="1" dirty="0">
                <a:effectLst/>
                <a:latin typeface="Arial" panose="020B0604020202020204" pitchFamily="34" charset="0"/>
                <a:ea typeface="Calibri" panose="020F0502020204030204" pitchFamily="34" charset="0"/>
              </a:rPr>
              <a:t>sound quality</a:t>
            </a:r>
            <a:r>
              <a:rPr lang="en-US" sz="1800" dirty="0">
                <a:effectLst/>
                <a:latin typeface="Arial" panose="020B0604020202020204" pitchFamily="34" charset="0"/>
                <a:ea typeface="Calibri" panose="020F0502020204030204" pitchFamily="34" charset="0"/>
              </a:rPr>
              <a:t>. You should provide some wireless headphones especially if you teach with music because you will be far from the computer microphone. </a:t>
            </a:r>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3" name="Título 1">
            <a:extLst>
              <a:ext uri="{FF2B5EF4-FFF2-40B4-BE49-F238E27FC236}">
                <a16:creationId xmlns:a16="http://schemas.microsoft.com/office/drawing/2014/main" id="{E30F0227-B44F-40E8-9474-467051AF5C44}"/>
              </a:ext>
            </a:extLst>
          </p:cNvPr>
          <p:cNvSpPr txBox="1">
            <a:spLocks/>
          </p:cNvSpPr>
          <p:nvPr/>
        </p:nvSpPr>
        <p:spPr>
          <a:xfrm>
            <a:off x="4981489" y="697333"/>
            <a:ext cx="6689401"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400">
                <a:solidFill>
                  <a:srgbClr val="D92E2D"/>
                </a:solidFill>
                <a:ea typeface="Calibri" panose="020F0502020204030204" pitchFamily="34" charset="0"/>
              </a:rPr>
              <a:t>1.DIGITAL SKILLS APPLIED TO SPORT</a:t>
            </a:r>
            <a:endParaRPr lang="es-ES" sz="3400" dirty="0">
              <a:solidFill>
                <a:srgbClr val="D92E2D"/>
              </a:solidFill>
            </a:endParaRPr>
          </a:p>
        </p:txBody>
      </p:sp>
    </p:spTree>
    <p:extLst>
      <p:ext uri="{BB962C8B-B14F-4D97-AF65-F5344CB8AC3E}">
        <p14:creationId xmlns:p14="http://schemas.microsoft.com/office/powerpoint/2010/main" val="318113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720080"/>
            <a:ext cx="7238450" cy="2641537"/>
          </a:xfrm>
        </p:spPr>
        <p:txBody>
          <a:bodyPr>
            <a:normAutofit/>
          </a:bodyPr>
          <a:lstStyle/>
          <a:p>
            <a:pPr algn="just">
              <a:lnSpc>
                <a:spcPct val="100000"/>
              </a:lnSpc>
            </a:pPr>
            <a:r>
              <a:rPr lang="en-US" sz="1800" dirty="0">
                <a:effectLst/>
                <a:latin typeface="Arial" panose="020B0604020202020204" pitchFamily="34" charset="0"/>
                <a:ea typeface="Calibri" panose="020F0502020204030204" pitchFamily="34" charset="0"/>
              </a:rPr>
              <a:t>Make sure to activate the sound sharing in the tool you are using to boost the sound quality. In order to avoid background sounds, it is better if your clients/students mute their microphone during the class and unmute it at the end of the lesson for sharing comments, feedbacks, feelings etc. There are a lot of free apps and software useful to run synchronous online classes session but the most used recently has been Zoom. Zoom can be used on laptops, desktops, tablets, smartphones, and even desk phones, giving students many ways to access the class session. </a:t>
            </a:r>
          </a:p>
          <a:p>
            <a:pPr algn="l"/>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23DBDABA-866A-4C1D-9AA8-2373B3CDA5EC}"/>
              </a:ext>
            </a:extLst>
          </p:cNvPr>
          <p:cNvSpPr>
            <a:spLocks noGrp="1"/>
          </p:cNvSpPr>
          <p:nvPr>
            <p:ph type="ctrTitle"/>
          </p:nvPr>
        </p:nvSpPr>
        <p:spPr>
          <a:xfrm>
            <a:off x="4981489" y="697333"/>
            <a:ext cx="6689401" cy="563929"/>
          </a:xfrm>
        </p:spPr>
        <p:txBody>
          <a:bodyPr>
            <a:noAutofit/>
          </a:bodyPr>
          <a:lstStyle/>
          <a:p>
            <a:r>
              <a:rPr lang="en-US" sz="3400" dirty="0">
                <a:solidFill>
                  <a:srgbClr val="D92E2D"/>
                </a:solidFill>
                <a:effectLst/>
                <a:ea typeface="Calibri" panose="020F0502020204030204" pitchFamily="34" charset="0"/>
              </a:rPr>
              <a:t>1.DIGITAL SKILLS APPLIED TO SPORT</a:t>
            </a:r>
            <a:endParaRPr lang="es-ES" sz="3400" dirty="0">
              <a:solidFill>
                <a:srgbClr val="D92E2D"/>
              </a:solidFill>
            </a:endParaRPr>
          </a:p>
        </p:txBody>
      </p:sp>
      <p:sp>
        <p:nvSpPr>
          <p:cNvPr id="13" name="CuadroTexto 12">
            <a:extLst>
              <a:ext uri="{FF2B5EF4-FFF2-40B4-BE49-F238E27FC236}">
                <a16:creationId xmlns:a16="http://schemas.microsoft.com/office/drawing/2014/main" id="{1F434495-670B-49CE-8147-E60B88455116}"/>
              </a:ext>
            </a:extLst>
          </p:cNvPr>
          <p:cNvSpPr txBox="1"/>
          <p:nvPr/>
        </p:nvSpPr>
        <p:spPr>
          <a:xfrm>
            <a:off x="1335279" y="4358347"/>
            <a:ext cx="10634785" cy="646331"/>
          </a:xfrm>
          <a:prstGeom prst="rect">
            <a:avLst/>
          </a:prstGeom>
          <a:noFill/>
        </p:spPr>
        <p:txBody>
          <a:bodyPr wrap="square">
            <a:spAutoFit/>
          </a:bodyPr>
          <a:lstStyle/>
          <a:p>
            <a:pPr>
              <a:lnSpc>
                <a:spcPct val="100000"/>
              </a:lnSpc>
            </a:pPr>
            <a:r>
              <a:rPr lang="en-US" sz="1800" dirty="0">
                <a:effectLst/>
                <a:latin typeface="Arial" panose="020B0604020202020204" pitchFamily="34" charset="0"/>
                <a:ea typeface="Calibri" panose="020F0502020204030204" pitchFamily="34" charset="0"/>
              </a:rPr>
              <a:t>Here a quick guide on Zoom: (Free online Zoom training webinars, </a:t>
            </a:r>
          </a:p>
          <a:p>
            <a:pPr>
              <a:lnSpc>
                <a:spcPct val="100000"/>
              </a:lnSpc>
            </a:pPr>
            <a:r>
              <a:rPr lang="en-US" sz="1800" u="sng" dirty="0">
                <a:solidFill>
                  <a:srgbClr val="0000FF"/>
                </a:solidFill>
                <a:effectLst/>
                <a:latin typeface="Arial" panose="020B0604020202020204" pitchFamily="34" charset="0"/>
                <a:ea typeface="Calibri" panose="020F0502020204030204" pitchFamily="34" charset="0"/>
                <a:hlinkClick r:id="rId4"/>
              </a:rPr>
              <a:t>https://support.zoom.us/hc/en-us/articles/360029527911-Free-online-Zoom-training-webinars</a:t>
            </a:r>
            <a:r>
              <a:rPr lang="en-US" sz="1800" dirty="0">
                <a:effectLst/>
                <a:latin typeface="Arial" panose="020B0604020202020204" pitchFamily="34" charset="0"/>
                <a:ea typeface="Calibri" panose="020F0502020204030204" pitchFamily="34" charset="0"/>
              </a:rPr>
              <a:t>)</a:t>
            </a:r>
            <a:endParaRPr lang="es-ES" sz="1800" dirty="0">
              <a:solidFill>
                <a:srgbClr val="E47A24"/>
              </a:solidFill>
            </a:endParaRPr>
          </a:p>
        </p:txBody>
      </p:sp>
      <p:pic>
        <p:nvPicPr>
          <p:cNvPr id="4102" name="Picture 6" descr="Qué es Zoom y cómo puedes usarlo: guía práctica">
            <a:extLst>
              <a:ext uri="{FF2B5EF4-FFF2-40B4-BE49-F238E27FC236}">
                <a16:creationId xmlns:a16="http://schemas.microsoft.com/office/drawing/2014/main" id="{269A8305-FE47-48B1-A444-894D0BEC23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8013" y="2129217"/>
            <a:ext cx="3262051" cy="1783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6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832098"/>
            <a:ext cx="9927794" cy="3904663"/>
          </a:xfrm>
        </p:spPr>
        <p:txBody>
          <a:bodyPr>
            <a:normAutofit/>
          </a:bodyPr>
          <a:lstStyle/>
          <a:p>
            <a:pPr indent="-269875" algn="l">
              <a:lnSpc>
                <a:spcPct val="115000"/>
              </a:lnSpc>
              <a:spcAft>
                <a:spcPts val="1000"/>
              </a:spcAft>
            </a:pPr>
            <a:r>
              <a:rPr lang="en-US" sz="22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2.1. Website design for your sport enterprise</a:t>
            </a:r>
            <a:endParaRPr lang="es-ES" sz="2200" dirty="0">
              <a:solidFill>
                <a:srgbClr val="E6872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23DBDABA-866A-4C1D-9AA8-2373B3CDA5EC}"/>
              </a:ext>
            </a:extLst>
          </p:cNvPr>
          <p:cNvSpPr>
            <a:spLocks noGrp="1"/>
          </p:cNvSpPr>
          <p:nvPr>
            <p:ph type="ctrTitle"/>
          </p:nvPr>
        </p:nvSpPr>
        <p:spPr>
          <a:xfrm>
            <a:off x="4979814" y="648244"/>
            <a:ext cx="7595644" cy="563929"/>
          </a:xfrm>
        </p:spPr>
        <p:txBody>
          <a:bodyPr>
            <a:noAutofit/>
          </a:bodyPr>
          <a:lstStyle/>
          <a:p>
            <a:pPr algn="l"/>
            <a:r>
              <a:rPr lang="en-US" sz="3400" dirty="0">
                <a:solidFill>
                  <a:srgbClr val="D92E2D"/>
                </a:solidFill>
                <a:ea typeface="Calibri" panose="020F0502020204030204" pitchFamily="34" charset="0"/>
              </a:rPr>
              <a:t>2</a:t>
            </a:r>
            <a:r>
              <a:rPr lang="en-US" sz="3400" dirty="0">
                <a:solidFill>
                  <a:srgbClr val="D92E2D"/>
                </a:solidFill>
                <a:effectLst/>
                <a:ea typeface="Calibri" panose="020F0502020204030204" pitchFamily="34" charset="0"/>
              </a:rPr>
              <a:t>.</a:t>
            </a:r>
            <a:r>
              <a:rPr lang="en-US" sz="3400" dirty="0">
                <a:solidFill>
                  <a:srgbClr val="D92E2D"/>
                </a:solidFill>
                <a:effectLst/>
                <a:ea typeface="Calibri" panose="020F0502020204030204" pitchFamily="34" charset="0"/>
                <a:cs typeface="Times New Roman" panose="02020603050405020304" pitchFamily="18" charset="0"/>
              </a:rPr>
              <a:t>EFFECTIVE ONLINE COMMUNICATION. </a:t>
            </a:r>
            <a:endParaRPr lang="es-ES" sz="3400" dirty="0">
              <a:solidFill>
                <a:srgbClr val="D92E2D"/>
              </a:solidFill>
            </a:endParaRPr>
          </a:p>
        </p:txBody>
      </p:sp>
      <p:sp>
        <p:nvSpPr>
          <p:cNvPr id="13" name="CuadroTexto 12">
            <a:extLst>
              <a:ext uri="{FF2B5EF4-FFF2-40B4-BE49-F238E27FC236}">
                <a16:creationId xmlns:a16="http://schemas.microsoft.com/office/drawing/2014/main" id="{0E99C92F-4CC5-49AE-9735-C63BF407A90D}"/>
              </a:ext>
            </a:extLst>
          </p:cNvPr>
          <p:cNvSpPr txBox="1"/>
          <p:nvPr/>
        </p:nvSpPr>
        <p:spPr>
          <a:xfrm>
            <a:off x="4979814" y="1140194"/>
            <a:ext cx="7130062" cy="707886"/>
          </a:xfrm>
          <a:prstGeom prst="rect">
            <a:avLst/>
          </a:prstGeom>
          <a:noFill/>
        </p:spPr>
        <p:txBody>
          <a:bodyPr wrap="square">
            <a:spAutoFit/>
          </a:bodyPr>
          <a:lstStyle/>
          <a:p>
            <a:r>
              <a:rPr lang="en-US" sz="2000" dirty="0">
                <a:solidFill>
                  <a:srgbClr val="D92E2D"/>
                </a:solidFill>
                <a:effectLst/>
                <a:latin typeface="+mj-lt"/>
                <a:ea typeface="Calibri" panose="020F0502020204030204" pitchFamily="34" charset="0"/>
                <a:cs typeface="Times New Roman" panose="02020603050405020304" pitchFamily="18" charset="0"/>
              </a:rPr>
              <a:t>PRACTICAL STEPS FOR YOUR SPORT ENTERPRISE ONLINE VISIBILITY.</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sp>
        <p:nvSpPr>
          <p:cNvPr id="16" name="CuadroTexto 15">
            <a:extLst>
              <a:ext uri="{FF2B5EF4-FFF2-40B4-BE49-F238E27FC236}">
                <a16:creationId xmlns:a16="http://schemas.microsoft.com/office/drawing/2014/main" id="{EC0B8CF1-8EFA-4664-9336-3C49F54A3D7A}"/>
              </a:ext>
            </a:extLst>
          </p:cNvPr>
          <p:cNvSpPr txBox="1"/>
          <p:nvPr/>
        </p:nvSpPr>
        <p:spPr>
          <a:xfrm>
            <a:off x="1335279" y="2405390"/>
            <a:ext cx="5990859" cy="2620204"/>
          </a:xfrm>
          <a:prstGeom prst="rect">
            <a:avLst/>
          </a:prstGeom>
          <a:noFill/>
        </p:spPr>
        <p:txBody>
          <a:bodyPr wrap="square">
            <a:spAutoFit/>
          </a:bodyPr>
          <a:lstStyle/>
          <a:p>
            <a:pPr indent="-269875" algn="just">
              <a:lnSpc>
                <a:spcPct val="115000"/>
              </a:lnSpc>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Let's start with the simple things: </a:t>
            </a:r>
            <a:r>
              <a:rPr lang="en-US" sz="1800" b="1" dirty="0">
                <a:effectLst/>
                <a:latin typeface="Arial" panose="020B0604020202020204" pitchFamily="34" charset="0"/>
                <a:ea typeface="Calibri" panose="020F0502020204030204" pitchFamily="34" charset="0"/>
                <a:cs typeface="Times New Roman" panose="02020603050405020304" pitchFamily="18" charset="0"/>
              </a:rPr>
              <a:t>having a website is synonymous of professionalism</a:t>
            </a:r>
            <a:r>
              <a:rPr lang="en-US" sz="1800" dirty="0">
                <a:effectLst/>
                <a:latin typeface="Arial" panose="020B0604020202020204" pitchFamily="34" charset="0"/>
                <a:ea typeface="Calibri" panose="020F0502020204030204" pitchFamily="34" charset="0"/>
                <a:cs typeface="Times New Roman" panose="02020603050405020304" pitchFamily="18" charset="0"/>
              </a:rPr>
              <a:t>. People will interpret this as a positive signal. It sounds silly, but we are all inclined to judge a book by its cover. And if a sport business has a website, and a nice, graphically impressive design, we tend to give it more consideration. If you want to do it by yourself, WordPress could be a useful solution for you.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Cost of Building a Website in 2021: A Short Guide - Digital Marketing Trends">
            <a:extLst>
              <a:ext uri="{FF2B5EF4-FFF2-40B4-BE49-F238E27FC236}">
                <a16:creationId xmlns:a16="http://schemas.microsoft.com/office/drawing/2014/main" id="{6D3737EB-0472-48A3-9168-C2E8436976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48" t="14881" r="10019"/>
          <a:stretch/>
        </p:blipFill>
        <p:spPr bwMode="auto">
          <a:xfrm>
            <a:off x="7641434" y="2468005"/>
            <a:ext cx="3936935" cy="259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44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488081" y="3363641"/>
            <a:ext cx="9774991" cy="1646280"/>
          </a:xfrm>
        </p:spPr>
        <p:txBody>
          <a:bodyPr>
            <a:normAutofit fontScale="92500" lnSpcReduction="20000"/>
          </a:bodyPr>
          <a:lstStyle/>
          <a:p>
            <a:pPr indent="-269875" algn="just">
              <a:lnSpc>
                <a:spcPct val="120000"/>
              </a:lnSpc>
              <a:spcAft>
                <a:spcPts val="1000"/>
              </a:spcAft>
            </a:pPr>
            <a:r>
              <a:rPr lang="en-US" sz="1900" dirty="0">
                <a:effectLst/>
                <a:latin typeface="Arial" panose="020B0604020202020204" pitchFamily="34" charset="0"/>
                <a:ea typeface="Calibri" panose="020F0502020204030204" pitchFamily="34" charset="0"/>
                <a:cs typeface="Arial" panose="020B0604020202020204" pitchFamily="34" charset="0"/>
              </a:rPr>
              <a:t>1) Choose a hosting service. Compare different plans and offers and choose the one that best suits your project. </a:t>
            </a:r>
            <a:endParaRPr lang="es-ES" sz="1900" dirty="0">
              <a:effectLst/>
              <a:latin typeface="Arial" panose="020B0604020202020204" pitchFamily="34" charset="0"/>
              <a:ea typeface="Calibri" panose="020F0502020204030204" pitchFamily="34" charset="0"/>
              <a:cs typeface="Arial" panose="020B0604020202020204" pitchFamily="34" charset="0"/>
            </a:endParaRPr>
          </a:p>
          <a:p>
            <a:pPr indent="-269875" algn="just">
              <a:lnSpc>
                <a:spcPct val="120000"/>
              </a:lnSpc>
              <a:spcAft>
                <a:spcPts val="1000"/>
              </a:spcAft>
            </a:pPr>
            <a:r>
              <a:rPr lang="en-US" sz="1900" dirty="0">
                <a:effectLst/>
                <a:latin typeface="Arial" panose="020B0604020202020204" pitchFamily="34" charset="0"/>
                <a:ea typeface="Calibri" panose="020F0502020204030204" pitchFamily="34" charset="0"/>
                <a:cs typeface="Arial" panose="020B0604020202020204" pitchFamily="34" charset="0"/>
              </a:rPr>
              <a:t>For a hosting to be able to use the functions of web access by browser, it must be associated to a domain. A domain is the unique name given to a website, so that any user can find it. </a:t>
            </a:r>
            <a:endParaRPr lang="es-ES" sz="1900" dirty="0">
              <a:effectLst/>
              <a:latin typeface="Arial" panose="020B0604020202020204" pitchFamily="34" charset="0"/>
              <a:ea typeface="Calibri" panose="020F0502020204030204" pitchFamily="34" charset="0"/>
              <a:cs typeface="Arial" panose="020B0604020202020204" pitchFamily="34" charset="0"/>
            </a:endParaRPr>
          </a:p>
          <a:p>
            <a:pPr algn="l"/>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09D39169-850C-4299-9E56-3F64DF85C70A}"/>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a:solidFill>
                  <a:srgbClr val="D92E2D"/>
                </a:solidFill>
                <a:ea typeface="Calibri" panose="020F0502020204030204" pitchFamily="34" charset="0"/>
              </a:rPr>
              <a:t>2.</a:t>
            </a:r>
            <a:r>
              <a:rPr lang="en-US" sz="3400">
                <a:solidFill>
                  <a:srgbClr val="D92E2D"/>
                </a:solidFill>
                <a:ea typeface="Calibri" panose="020F0502020204030204" pitchFamily="34" charset="0"/>
                <a:cs typeface="Times New Roman" panose="02020603050405020304" pitchFamily="18" charset="0"/>
              </a:rPr>
              <a:t>EFFECTIVE ONLINE COMMUNICATION. </a:t>
            </a:r>
            <a:endParaRPr lang="es-ES" sz="3400" dirty="0">
              <a:solidFill>
                <a:srgbClr val="D92E2D"/>
              </a:solidFill>
            </a:endParaRPr>
          </a:p>
        </p:txBody>
      </p:sp>
      <p:sp>
        <p:nvSpPr>
          <p:cNvPr id="13" name="CuadroTexto 12">
            <a:extLst>
              <a:ext uri="{FF2B5EF4-FFF2-40B4-BE49-F238E27FC236}">
                <a16:creationId xmlns:a16="http://schemas.microsoft.com/office/drawing/2014/main" id="{DA74DAD5-92DF-44DF-A295-4E54EE9A5735}"/>
              </a:ext>
            </a:extLst>
          </p:cNvPr>
          <p:cNvSpPr txBox="1"/>
          <p:nvPr/>
        </p:nvSpPr>
        <p:spPr>
          <a:xfrm>
            <a:off x="4979814" y="1140194"/>
            <a:ext cx="7130062" cy="707886"/>
          </a:xfrm>
          <a:prstGeom prst="rect">
            <a:avLst/>
          </a:prstGeom>
          <a:noFill/>
        </p:spPr>
        <p:txBody>
          <a:bodyPr wrap="square">
            <a:spAutoFit/>
          </a:bodyPr>
          <a:lstStyle/>
          <a:p>
            <a:r>
              <a:rPr lang="en-US" sz="2000" dirty="0">
                <a:solidFill>
                  <a:srgbClr val="D92E2D"/>
                </a:solidFill>
                <a:effectLst/>
                <a:latin typeface="+mj-lt"/>
                <a:ea typeface="Calibri" panose="020F0502020204030204" pitchFamily="34" charset="0"/>
                <a:cs typeface="Times New Roman" panose="02020603050405020304" pitchFamily="18" charset="0"/>
              </a:rPr>
              <a:t>PRACTICAL STEPS FOR YOUR SPORT ENTERPRISE ONLINE VISIBILITY.</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pic>
        <p:nvPicPr>
          <p:cNvPr id="6146" name="Picture 2" descr="WordPress.com - Wikipedia, la enciclopedia libre">
            <a:extLst>
              <a:ext uri="{FF2B5EF4-FFF2-40B4-BE49-F238E27FC236}">
                <a16:creationId xmlns:a16="http://schemas.microsoft.com/office/drawing/2014/main" id="{9B8F7C7E-788C-4FC6-91E9-61937AAB57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082" y="1889336"/>
            <a:ext cx="1042219" cy="1042219"/>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433DF2D3-5733-4482-9CD4-81F6F41F6FBD}"/>
              </a:ext>
            </a:extLst>
          </p:cNvPr>
          <p:cNvSpPr txBox="1"/>
          <p:nvPr/>
        </p:nvSpPr>
        <p:spPr>
          <a:xfrm>
            <a:off x="2664541" y="1886017"/>
            <a:ext cx="8598531" cy="1391407"/>
          </a:xfrm>
          <a:prstGeom prst="rect">
            <a:avLst/>
          </a:prstGeom>
          <a:noFill/>
        </p:spPr>
        <p:txBody>
          <a:bodyPr wrap="square">
            <a:spAutoFit/>
          </a:bodyPr>
          <a:lstStyle/>
          <a:p>
            <a:pPr indent="-269875" algn="just">
              <a:lnSpc>
                <a:spcPct val="120000"/>
              </a:lnSpc>
              <a:spcAft>
                <a:spcPts val="1000"/>
              </a:spcAft>
            </a:pPr>
            <a:r>
              <a:rPr lang="en-US" sz="1800" b="1" dirty="0">
                <a:effectLst/>
                <a:latin typeface="Arial" panose="020B0604020202020204" pitchFamily="34" charset="0"/>
                <a:ea typeface="Calibri" panose="020F0502020204030204" pitchFamily="34" charset="0"/>
                <a:cs typeface="Arial" panose="020B0604020202020204" pitchFamily="34" charset="0"/>
              </a:rPr>
              <a:t>WordPress (</a:t>
            </a:r>
            <a:r>
              <a:rPr lang="en-US" sz="18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https://wordpress.com/</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 is an online content management system, which allows you to create and edit a website, a blog. Below there are is a brief tutorial (</a:t>
            </a:r>
            <a:r>
              <a:rPr lang="en-US"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https://www.wpbeginner.com/</a:t>
            </a:r>
            <a:r>
              <a:rPr lang="en-US" sz="1800" dirty="0">
                <a:effectLst/>
                <a:latin typeface="Arial" panose="020B0604020202020204" pitchFamily="34" charset="0"/>
                <a:ea typeface="Calibri" panose="020F0502020204030204" pitchFamily="34" charset="0"/>
                <a:cs typeface="Arial" panose="020B0604020202020204" pitchFamily="34" charset="0"/>
              </a:rPr>
              <a:t>) on how to create our website with WordPress. To sum up we created the following steps:</a:t>
            </a:r>
            <a:endParaRPr lang="es-ES"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203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57723" y="1952505"/>
            <a:ext cx="7022140" cy="3353280"/>
          </a:xfrm>
        </p:spPr>
        <p:txBody>
          <a:bodyPr/>
          <a:lstStyle/>
          <a:p>
            <a:pPr indent="-269875" algn="just">
              <a:lnSpc>
                <a:spcPct val="115000"/>
              </a:lnSpc>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2) Install WordPress. Most hosting allows you to install WordPress automatically. Go to the server control panel and you will find the automatic installation option. In case you cannot install it automatically, you can download it from Wordpress.org, access the file manager of your hosting and select the domain where you want to install it.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 Create a data base. This will allow you to save the contents, information, accesses... Go to the hosting management panel, MySQL, Databases. Choose a name for this database.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09D39169-850C-4299-9E56-3F64DF85C70A}"/>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a:solidFill>
                  <a:srgbClr val="D92E2D"/>
                </a:solidFill>
                <a:ea typeface="Calibri" panose="020F0502020204030204" pitchFamily="34" charset="0"/>
              </a:rPr>
              <a:t>2.</a:t>
            </a:r>
            <a:r>
              <a:rPr lang="en-US" sz="3400">
                <a:solidFill>
                  <a:srgbClr val="D92E2D"/>
                </a:solidFill>
                <a:ea typeface="Calibri" panose="020F0502020204030204" pitchFamily="34" charset="0"/>
                <a:cs typeface="Times New Roman" panose="02020603050405020304" pitchFamily="18" charset="0"/>
              </a:rPr>
              <a:t>EFFECTIVE ONLINE COMMUNICATION. </a:t>
            </a:r>
            <a:endParaRPr lang="es-ES" sz="3400" dirty="0">
              <a:solidFill>
                <a:srgbClr val="D92E2D"/>
              </a:solidFill>
            </a:endParaRPr>
          </a:p>
        </p:txBody>
      </p:sp>
      <p:sp>
        <p:nvSpPr>
          <p:cNvPr id="13" name="CuadroTexto 12">
            <a:extLst>
              <a:ext uri="{FF2B5EF4-FFF2-40B4-BE49-F238E27FC236}">
                <a16:creationId xmlns:a16="http://schemas.microsoft.com/office/drawing/2014/main" id="{DA74DAD5-92DF-44DF-A295-4E54EE9A5735}"/>
              </a:ext>
            </a:extLst>
          </p:cNvPr>
          <p:cNvSpPr txBox="1"/>
          <p:nvPr/>
        </p:nvSpPr>
        <p:spPr>
          <a:xfrm>
            <a:off x="4979814" y="1140194"/>
            <a:ext cx="7130062" cy="707886"/>
          </a:xfrm>
          <a:prstGeom prst="rect">
            <a:avLst/>
          </a:prstGeom>
          <a:noFill/>
        </p:spPr>
        <p:txBody>
          <a:bodyPr wrap="square">
            <a:spAutoFit/>
          </a:bodyPr>
          <a:lstStyle/>
          <a:p>
            <a:r>
              <a:rPr lang="en-US" sz="2000" dirty="0">
                <a:solidFill>
                  <a:srgbClr val="D92E2D"/>
                </a:solidFill>
                <a:effectLst/>
                <a:latin typeface="+mj-lt"/>
                <a:ea typeface="Calibri" panose="020F0502020204030204" pitchFamily="34" charset="0"/>
                <a:cs typeface="Times New Roman" panose="02020603050405020304" pitchFamily="18" charset="0"/>
              </a:rPr>
              <a:t>PRACTICAL STEPS FOR YOUR SPORT ENTERPRISE ONLINE VISIBILITY.</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pic>
        <p:nvPicPr>
          <p:cNvPr id="7170" name="Picture 2" descr="Yoast &amp;amp; WordPress • Yoast">
            <a:extLst>
              <a:ext uri="{FF2B5EF4-FFF2-40B4-BE49-F238E27FC236}">
                <a16:creationId xmlns:a16="http://schemas.microsoft.com/office/drawing/2014/main" id="{F38D3ABA-5F6D-4629-BE3F-185B43DD67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4845" y="2716288"/>
            <a:ext cx="3414432" cy="178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58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2799</Words>
  <Application>Microsoft Office PowerPoint</Application>
  <PresentationFormat>Panorámica</PresentationFormat>
  <Paragraphs>97</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Calibri Light</vt:lpstr>
      <vt:lpstr>Tema de Office</vt:lpstr>
      <vt:lpstr>DIGITAL SKILLS </vt:lpstr>
      <vt:lpstr>Presentación de PowerPoint</vt:lpstr>
      <vt:lpstr>Presentación de PowerPoint</vt:lpstr>
      <vt:lpstr>Presentación de PowerPoint</vt:lpstr>
      <vt:lpstr>Presentación de PowerPoint</vt:lpstr>
      <vt:lpstr>1.DIGITAL SKILLS APPLIED TO SPORT</vt:lpstr>
      <vt:lpstr>2.EFFECTIVE ONLINE COMMUNICATION.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Thank you for the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Cristina</dc:creator>
  <cp:lastModifiedBy>Cristina IWS Spain</cp:lastModifiedBy>
  <cp:revision>35</cp:revision>
  <dcterms:created xsi:type="dcterms:W3CDTF">2020-11-24T11:59:30Z</dcterms:created>
  <dcterms:modified xsi:type="dcterms:W3CDTF">2022-01-13T14:56:21Z</dcterms:modified>
</cp:coreProperties>
</file>