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66" r:id="rId5"/>
    <p:sldId id="269" r:id="rId6"/>
    <p:sldId id="270" r:id="rId7"/>
    <p:sldId id="271" r:id="rId8"/>
    <p:sldId id="267" r:id="rId9"/>
    <p:sldId id="272" r:id="rId10"/>
    <p:sldId id="273" r:id="rId11"/>
    <p:sldId id="274" r:id="rId12"/>
    <p:sldId id="268" r:id="rId13"/>
    <p:sldId id="278" r:id="rId14"/>
    <p:sldId id="279" r:id="rId15"/>
    <p:sldId id="280" r:id="rId16"/>
    <p:sldId id="276" r:id="rId17"/>
    <p:sldId id="277" r:id="rId18"/>
    <p:sldId id="281" r:id="rId19"/>
    <p:sldId id="282" r:id="rId20"/>
    <p:sldId id="283"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2E2D"/>
    <a:srgbClr val="E6872D"/>
    <a:srgbClr val="E47A24"/>
    <a:srgbClr val="E5802D"/>
    <a:srgbClr val="FFC300"/>
    <a:srgbClr val="FFD13C"/>
    <a:srgbClr val="FFC100"/>
    <a:srgbClr val="FFC400"/>
    <a:srgbClr val="FFCD04"/>
    <a:srgbClr val="DE56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887E90-0E07-4FDA-864C-0C99D2A63EB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DEC76CB-170A-487C-B6DE-5C89756A9D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9F76C6-0F8A-4C99-BB42-AF9E8E6880C3}"/>
              </a:ext>
            </a:extLst>
          </p:cNvPr>
          <p:cNvSpPr>
            <a:spLocks noGrp="1"/>
          </p:cNvSpPr>
          <p:nvPr>
            <p:ph type="dt" sz="half" idx="10"/>
          </p:nvPr>
        </p:nvSpPr>
        <p:spPr/>
        <p:txBody>
          <a:bodyPr/>
          <a:lstStyle/>
          <a:p>
            <a:fld id="{FE22A19E-EFBB-46D6-940E-B9FEBB41F1A4}" type="datetimeFigureOut">
              <a:rPr lang="es-ES" smtClean="0"/>
              <a:t>04/03/2022</a:t>
            </a:fld>
            <a:endParaRPr lang="es-ES"/>
          </a:p>
        </p:txBody>
      </p:sp>
      <p:sp>
        <p:nvSpPr>
          <p:cNvPr id="5" name="Marcador de pie de página 4">
            <a:extLst>
              <a:ext uri="{FF2B5EF4-FFF2-40B4-BE49-F238E27FC236}">
                <a16:creationId xmlns:a16="http://schemas.microsoft.com/office/drawing/2014/main" id="{A52F7B82-1B0D-4B96-87D6-9FB8F554EA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4DB5E42-C2BD-4465-AF33-FF1A3687CAC8}"/>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4082422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6CEAAE-916D-4D79-8553-6D755354F11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04D6BA-26EE-4D00-931D-32B61335E65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5567537-172B-482C-BB50-34BBD6366E9C}"/>
              </a:ext>
            </a:extLst>
          </p:cNvPr>
          <p:cNvSpPr>
            <a:spLocks noGrp="1"/>
          </p:cNvSpPr>
          <p:nvPr>
            <p:ph type="dt" sz="half" idx="10"/>
          </p:nvPr>
        </p:nvSpPr>
        <p:spPr/>
        <p:txBody>
          <a:bodyPr/>
          <a:lstStyle/>
          <a:p>
            <a:fld id="{FE22A19E-EFBB-46D6-940E-B9FEBB41F1A4}" type="datetimeFigureOut">
              <a:rPr lang="es-ES" smtClean="0"/>
              <a:t>04/03/2022</a:t>
            </a:fld>
            <a:endParaRPr lang="es-ES"/>
          </a:p>
        </p:txBody>
      </p:sp>
      <p:sp>
        <p:nvSpPr>
          <p:cNvPr id="5" name="Marcador de pie de página 4">
            <a:extLst>
              <a:ext uri="{FF2B5EF4-FFF2-40B4-BE49-F238E27FC236}">
                <a16:creationId xmlns:a16="http://schemas.microsoft.com/office/drawing/2014/main" id="{4373DFC3-1B83-4DA8-B1CD-7BA5BFB725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22636A-9344-495E-BC6C-D22CE97362EB}"/>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200879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A26EAA8-93C2-4FDC-A569-617C60100FC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753BC6B-E431-4C3B-9478-D70E9BE07C5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392728-8DC0-4A3C-8A00-4E6D1BA7D6E3}"/>
              </a:ext>
            </a:extLst>
          </p:cNvPr>
          <p:cNvSpPr>
            <a:spLocks noGrp="1"/>
          </p:cNvSpPr>
          <p:nvPr>
            <p:ph type="dt" sz="half" idx="10"/>
          </p:nvPr>
        </p:nvSpPr>
        <p:spPr/>
        <p:txBody>
          <a:bodyPr/>
          <a:lstStyle/>
          <a:p>
            <a:fld id="{FE22A19E-EFBB-46D6-940E-B9FEBB41F1A4}" type="datetimeFigureOut">
              <a:rPr lang="es-ES" smtClean="0"/>
              <a:t>04/03/2022</a:t>
            </a:fld>
            <a:endParaRPr lang="es-ES"/>
          </a:p>
        </p:txBody>
      </p:sp>
      <p:sp>
        <p:nvSpPr>
          <p:cNvPr id="5" name="Marcador de pie de página 4">
            <a:extLst>
              <a:ext uri="{FF2B5EF4-FFF2-40B4-BE49-F238E27FC236}">
                <a16:creationId xmlns:a16="http://schemas.microsoft.com/office/drawing/2014/main" id="{C249344D-B293-4FFC-B647-B4CFC632B7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FF3B87-03E9-47A7-AF32-8C05B0B3D887}"/>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108708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75CC8A-D8FC-4BFA-9A19-28D6E8D7932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089AB33-354F-4775-A6CF-44DE222EF43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DB18A0-AC99-4D89-8DAC-A17021FCDD2A}"/>
              </a:ext>
            </a:extLst>
          </p:cNvPr>
          <p:cNvSpPr>
            <a:spLocks noGrp="1"/>
          </p:cNvSpPr>
          <p:nvPr>
            <p:ph type="dt" sz="half" idx="10"/>
          </p:nvPr>
        </p:nvSpPr>
        <p:spPr/>
        <p:txBody>
          <a:bodyPr/>
          <a:lstStyle/>
          <a:p>
            <a:fld id="{FE22A19E-EFBB-46D6-940E-B9FEBB41F1A4}" type="datetimeFigureOut">
              <a:rPr lang="es-ES" smtClean="0"/>
              <a:t>04/03/2022</a:t>
            </a:fld>
            <a:endParaRPr lang="es-ES"/>
          </a:p>
        </p:txBody>
      </p:sp>
      <p:sp>
        <p:nvSpPr>
          <p:cNvPr id="5" name="Marcador de pie de página 4">
            <a:extLst>
              <a:ext uri="{FF2B5EF4-FFF2-40B4-BE49-F238E27FC236}">
                <a16:creationId xmlns:a16="http://schemas.microsoft.com/office/drawing/2014/main" id="{E4EAE9DA-A0EA-48C5-9EC4-9EFDF0778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FA2ED96-E597-43F2-AEF8-42D1A2BEFC4B}"/>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190408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3F0957-5892-4DBD-BC5D-69A4674E19C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7B00FE5-84F7-418E-97DD-66E08ABD35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A1228FC-FE42-4F8C-B76F-0500241EFD31}"/>
              </a:ext>
            </a:extLst>
          </p:cNvPr>
          <p:cNvSpPr>
            <a:spLocks noGrp="1"/>
          </p:cNvSpPr>
          <p:nvPr>
            <p:ph type="dt" sz="half" idx="10"/>
          </p:nvPr>
        </p:nvSpPr>
        <p:spPr/>
        <p:txBody>
          <a:bodyPr/>
          <a:lstStyle/>
          <a:p>
            <a:fld id="{FE22A19E-EFBB-46D6-940E-B9FEBB41F1A4}" type="datetimeFigureOut">
              <a:rPr lang="es-ES" smtClean="0"/>
              <a:t>04/03/2022</a:t>
            </a:fld>
            <a:endParaRPr lang="es-ES"/>
          </a:p>
        </p:txBody>
      </p:sp>
      <p:sp>
        <p:nvSpPr>
          <p:cNvPr id="5" name="Marcador de pie de página 4">
            <a:extLst>
              <a:ext uri="{FF2B5EF4-FFF2-40B4-BE49-F238E27FC236}">
                <a16:creationId xmlns:a16="http://schemas.microsoft.com/office/drawing/2014/main" id="{2B109401-AD0F-4446-B69B-1CB258AC804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6973FA-EA50-4D29-A749-497540FFEC28}"/>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5311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6B23D3-0B40-4538-965B-A1AC1D12D5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49A546-42A7-4D64-B50B-25C24D9ABC3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B2B9030-0745-465C-87BA-562FA8CD86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A8DD24-4417-4FF6-93FD-C72CBB33FB67}"/>
              </a:ext>
            </a:extLst>
          </p:cNvPr>
          <p:cNvSpPr>
            <a:spLocks noGrp="1"/>
          </p:cNvSpPr>
          <p:nvPr>
            <p:ph type="dt" sz="half" idx="10"/>
          </p:nvPr>
        </p:nvSpPr>
        <p:spPr/>
        <p:txBody>
          <a:bodyPr/>
          <a:lstStyle/>
          <a:p>
            <a:fld id="{FE22A19E-EFBB-46D6-940E-B9FEBB41F1A4}" type="datetimeFigureOut">
              <a:rPr lang="es-ES" smtClean="0"/>
              <a:t>04/03/2022</a:t>
            </a:fld>
            <a:endParaRPr lang="es-ES"/>
          </a:p>
        </p:txBody>
      </p:sp>
      <p:sp>
        <p:nvSpPr>
          <p:cNvPr id="6" name="Marcador de pie de página 5">
            <a:extLst>
              <a:ext uri="{FF2B5EF4-FFF2-40B4-BE49-F238E27FC236}">
                <a16:creationId xmlns:a16="http://schemas.microsoft.com/office/drawing/2014/main" id="{33E8D037-748A-4E6A-9442-FF211937A55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00AB0F1-4C40-494A-9941-FBC70F6D139A}"/>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170047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383F7-248E-47F9-8E07-8412257DD07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DBC1C87-4AE4-4FCB-8700-1E40953D1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1537FA4-5E81-4DFC-92C2-AEA362E832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65F3C9D-3367-4215-9688-F7A505B20B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185E9E-240E-4A21-8B2A-C67A90B6B62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1E933C2-6AE9-4290-90C5-95119CCAD4FE}"/>
              </a:ext>
            </a:extLst>
          </p:cNvPr>
          <p:cNvSpPr>
            <a:spLocks noGrp="1"/>
          </p:cNvSpPr>
          <p:nvPr>
            <p:ph type="dt" sz="half" idx="10"/>
          </p:nvPr>
        </p:nvSpPr>
        <p:spPr/>
        <p:txBody>
          <a:bodyPr/>
          <a:lstStyle/>
          <a:p>
            <a:fld id="{FE22A19E-EFBB-46D6-940E-B9FEBB41F1A4}" type="datetimeFigureOut">
              <a:rPr lang="es-ES" smtClean="0"/>
              <a:t>04/03/2022</a:t>
            </a:fld>
            <a:endParaRPr lang="es-ES"/>
          </a:p>
        </p:txBody>
      </p:sp>
      <p:sp>
        <p:nvSpPr>
          <p:cNvPr id="8" name="Marcador de pie de página 7">
            <a:extLst>
              <a:ext uri="{FF2B5EF4-FFF2-40B4-BE49-F238E27FC236}">
                <a16:creationId xmlns:a16="http://schemas.microsoft.com/office/drawing/2014/main" id="{70CAE50A-0BC6-4E28-B9AE-59218C4D4E9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CBEBAF1-0F61-4121-AF6C-0CC89D9A0D3C}"/>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392290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2F0C70-932A-496C-ACC7-2465C5C013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D0FD90-7AEC-4EC5-9D89-C706C18AA4C5}"/>
              </a:ext>
            </a:extLst>
          </p:cNvPr>
          <p:cNvSpPr>
            <a:spLocks noGrp="1"/>
          </p:cNvSpPr>
          <p:nvPr>
            <p:ph type="dt" sz="half" idx="10"/>
          </p:nvPr>
        </p:nvSpPr>
        <p:spPr/>
        <p:txBody>
          <a:bodyPr/>
          <a:lstStyle/>
          <a:p>
            <a:fld id="{FE22A19E-EFBB-46D6-940E-B9FEBB41F1A4}" type="datetimeFigureOut">
              <a:rPr lang="es-ES" smtClean="0"/>
              <a:t>04/03/2022</a:t>
            </a:fld>
            <a:endParaRPr lang="es-ES"/>
          </a:p>
        </p:txBody>
      </p:sp>
      <p:sp>
        <p:nvSpPr>
          <p:cNvPr id="4" name="Marcador de pie de página 3">
            <a:extLst>
              <a:ext uri="{FF2B5EF4-FFF2-40B4-BE49-F238E27FC236}">
                <a16:creationId xmlns:a16="http://schemas.microsoft.com/office/drawing/2014/main" id="{F2FC46E3-D840-4171-B236-2C82EAD5C21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9096E46-6896-44CD-8211-8E288611D5BA}"/>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135598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6F9E127-9E34-417D-A088-338762879816}"/>
              </a:ext>
            </a:extLst>
          </p:cNvPr>
          <p:cNvSpPr>
            <a:spLocks noGrp="1"/>
          </p:cNvSpPr>
          <p:nvPr>
            <p:ph type="dt" sz="half" idx="10"/>
          </p:nvPr>
        </p:nvSpPr>
        <p:spPr/>
        <p:txBody>
          <a:bodyPr/>
          <a:lstStyle/>
          <a:p>
            <a:fld id="{FE22A19E-EFBB-46D6-940E-B9FEBB41F1A4}" type="datetimeFigureOut">
              <a:rPr lang="es-ES" smtClean="0"/>
              <a:t>04/03/2022</a:t>
            </a:fld>
            <a:endParaRPr lang="es-ES"/>
          </a:p>
        </p:txBody>
      </p:sp>
      <p:sp>
        <p:nvSpPr>
          <p:cNvPr id="3" name="Marcador de pie de página 2">
            <a:extLst>
              <a:ext uri="{FF2B5EF4-FFF2-40B4-BE49-F238E27FC236}">
                <a16:creationId xmlns:a16="http://schemas.microsoft.com/office/drawing/2014/main" id="{F3E5F2C2-0A30-4E6B-B81B-56ED476B8BD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5420C2A-CCFC-49FB-A7D4-CD54E000F507}"/>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978806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AEB207-3FAC-4C0E-8B0A-DDC2FF7594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8B6B16-C7C8-4D77-B237-632417A971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EF50E38-0090-4364-A44A-2BF9E4C5E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5739644-31A0-443D-97FC-181A7EC011FD}"/>
              </a:ext>
            </a:extLst>
          </p:cNvPr>
          <p:cNvSpPr>
            <a:spLocks noGrp="1"/>
          </p:cNvSpPr>
          <p:nvPr>
            <p:ph type="dt" sz="half" idx="10"/>
          </p:nvPr>
        </p:nvSpPr>
        <p:spPr/>
        <p:txBody>
          <a:bodyPr/>
          <a:lstStyle/>
          <a:p>
            <a:fld id="{FE22A19E-EFBB-46D6-940E-B9FEBB41F1A4}" type="datetimeFigureOut">
              <a:rPr lang="es-ES" smtClean="0"/>
              <a:t>04/03/2022</a:t>
            </a:fld>
            <a:endParaRPr lang="es-ES"/>
          </a:p>
        </p:txBody>
      </p:sp>
      <p:sp>
        <p:nvSpPr>
          <p:cNvPr id="6" name="Marcador de pie de página 5">
            <a:extLst>
              <a:ext uri="{FF2B5EF4-FFF2-40B4-BE49-F238E27FC236}">
                <a16:creationId xmlns:a16="http://schemas.microsoft.com/office/drawing/2014/main" id="{A304FAB6-74E8-40AA-934B-535731D2CCF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3BAD29-685E-4CB0-8884-00A9B2F1DD5B}"/>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386626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AD8FBD-DD76-4F45-8707-C47476DFC7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D4F0445-1266-416C-8A05-2EAD4DBAE4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194C186-B924-460A-B1FD-3BF070B67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5DB504B-009B-4C55-A6D0-7A5934E46945}"/>
              </a:ext>
            </a:extLst>
          </p:cNvPr>
          <p:cNvSpPr>
            <a:spLocks noGrp="1"/>
          </p:cNvSpPr>
          <p:nvPr>
            <p:ph type="dt" sz="half" idx="10"/>
          </p:nvPr>
        </p:nvSpPr>
        <p:spPr/>
        <p:txBody>
          <a:bodyPr/>
          <a:lstStyle/>
          <a:p>
            <a:fld id="{FE22A19E-EFBB-46D6-940E-B9FEBB41F1A4}" type="datetimeFigureOut">
              <a:rPr lang="es-ES" smtClean="0"/>
              <a:t>04/03/2022</a:t>
            </a:fld>
            <a:endParaRPr lang="es-ES"/>
          </a:p>
        </p:txBody>
      </p:sp>
      <p:sp>
        <p:nvSpPr>
          <p:cNvPr id="6" name="Marcador de pie de página 5">
            <a:extLst>
              <a:ext uri="{FF2B5EF4-FFF2-40B4-BE49-F238E27FC236}">
                <a16:creationId xmlns:a16="http://schemas.microsoft.com/office/drawing/2014/main" id="{E44D190D-9EC5-4230-994B-D55430DB6F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8DACC1-FABA-4F00-BA00-17EE06980C72}"/>
              </a:ext>
            </a:extLst>
          </p:cNvPr>
          <p:cNvSpPr>
            <a:spLocks noGrp="1"/>
          </p:cNvSpPr>
          <p:nvPr>
            <p:ph type="sldNum" sz="quarter" idx="12"/>
          </p:nvPr>
        </p:nvSpPr>
        <p:spPr/>
        <p:txBody>
          <a:bodyPr/>
          <a:lstStyle/>
          <a:p>
            <a:fld id="{C7FAAC35-5C40-4781-8654-89605ADC15F4}" type="slidenum">
              <a:rPr lang="es-ES" smtClean="0"/>
              <a:t>‹#›</a:t>
            </a:fld>
            <a:endParaRPr lang="es-ES"/>
          </a:p>
        </p:txBody>
      </p:sp>
    </p:spTree>
    <p:extLst>
      <p:ext uri="{BB962C8B-B14F-4D97-AF65-F5344CB8AC3E}">
        <p14:creationId xmlns:p14="http://schemas.microsoft.com/office/powerpoint/2010/main" val="104137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3C09850-80A0-4580-BAF5-AED40BF034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780102-978E-452D-998B-FA531581C2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AD9106E-EAB7-4EBB-ABBD-C74934CE03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2A19E-EFBB-46D6-940E-B9FEBB41F1A4}" type="datetimeFigureOut">
              <a:rPr lang="es-ES" smtClean="0"/>
              <a:t>04/03/2022</a:t>
            </a:fld>
            <a:endParaRPr lang="es-ES"/>
          </a:p>
        </p:txBody>
      </p:sp>
      <p:sp>
        <p:nvSpPr>
          <p:cNvPr id="5" name="Marcador de pie de página 4">
            <a:extLst>
              <a:ext uri="{FF2B5EF4-FFF2-40B4-BE49-F238E27FC236}">
                <a16:creationId xmlns:a16="http://schemas.microsoft.com/office/drawing/2014/main" id="{3FCD2346-DC06-4549-B63E-7F0F827F77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8D8689F-A519-4231-AD88-BB8B63C1B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AAC35-5C40-4781-8654-89605ADC15F4}" type="slidenum">
              <a:rPr lang="es-ES" smtClean="0"/>
              <a:t>‹#›</a:t>
            </a:fld>
            <a:endParaRPr lang="es-ES"/>
          </a:p>
        </p:txBody>
      </p:sp>
    </p:spTree>
    <p:extLst>
      <p:ext uri="{BB962C8B-B14F-4D97-AF65-F5344CB8AC3E}">
        <p14:creationId xmlns:p14="http://schemas.microsoft.com/office/powerpoint/2010/main" val="896022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D6CDED-E4C5-4138-8FF0-FFACEA0A839C}"/>
              </a:ext>
            </a:extLst>
          </p:cNvPr>
          <p:cNvSpPr>
            <a:spLocks noGrp="1"/>
          </p:cNvSpPr>
          <p:nvPr>
            <p:ph type="ctrTitle"/>
          </p:nvPr>
        </p:nvSpPr>
        <p:spPr>
          <a:xfrm>
            <a:off x="2249283" y="3658492"/>
            <a:ext cx="7652176" cy="1121083"/>
          </a:xfrm>
        </p:spPr>
        <p:txBody>
          <a:bodyPr>
            <a:normAutofit/>
          </a:bodyPr>
          <a:lstStyle/>
          <a:p>
            <a:r>
              <a:rPr lang="en-GB" sz="4000" b="1" dirty="0" smtClean="0">
                <a:solidFill>
                  <a:srgbClr val="D92E2D"/>
                </a:solidFill>
                <a:effectLst/>
                <a:ea typeface="Calibri" panose="020F0502020204030204" pitchFamily="34" charset="0"/>
                <a:cs typeface="Arial" panose="020B0604020202020204" pitchFamily="34" charset="0"/>
              </a:rPr>
              <a:t>DIGIT</a:t>
            </a:r>
            <a:r>
              <a:rPr lang="sk-SK" sz="4000" b="1" dirty="0" smtClean="0">
                <a:solidFill>
                  <a:srgbClr val="D92E2D"/>
                </a:solidFill>
                <a:effectLst/>
                <a:ea typeface="Calibri" panose="020F0502020204030204" pitchFamily="34" charset="0"/>
                <a:cs typeface="Arial" panose="020B0604020202020204" pitchFamily="34" charset="0"/>
              </a:rPr>
              <a:t>ÁLNE ZRUČNOSTI</a:t>
            </a:r>
            <a:endParaRPr lang="es-ES" sz="4000" b="1" dirty="0">
              <a:solidFill>
                <a:srgbClr val="D92E2D"/>
              </a:solidFill>
            </a:endParaRPr>
          </a:p>
        </p:txBody>
      </p:sp>
      <p:pic>
        <p:nvPicPr>
          <p:cNvPr id="16" name="Imagen 15">
            <a:extLst>
              <a:ext uri="{FF2B5EF4-FFF2-40B4-BE49-F238E27FC236}">
                <a16:creationId xmlns:a16="http://schemas.microsoft.com/office/drawing/2014/main" id="{0ADC5157-47E0-463F-9C8D-1781A12865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2059" y="357115"/>
            <a:ext cx="6959400" cy="2046882"/>
          </a:xfrm>
          <a:prstGeom prst="rect">
            <a:avLst/>
          </a:prstGeom>
        </p:spPr>
      </p:pic>
      <p:grpSp>
        <p:nvGrpSpPr>
          <p:cNvPr id="7" name="Group 6"/>
          <p:cNvGrpSpPr/>
          <p:nvPr/>
        </p:nvGrpSpPr>
        <p:grpSpPr>
          <a:xfrm>
            <a:off x="1887794" y="6266896"/>
            <a:ext cx="9697116" cy="463550"/>
            <a:chOff x="1887794" y="6266896"/>
            <a:chExt cx="9697116" cy="463550"/>
          </a:xfrm>
        </p:grpSpPr>
        <p:sp>
          <p:nvSpPr>
            <p:cNvPr id="9" name="TextBox 8"/>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0" name="Picture 24" descr="https://wayback.archive-it.org/12090/20210123161500mp_/https://eacea.ec.europa.eu/sites/eacea-site/files/logosbeneficaireserasmusleft_sk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09345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704123"/>
            <a:ext cx="9927794" cy="3904663"/>
          </a:xfrm>
        </p:spPr>
        <p:txBody>
          <a:bodyPr>
            <a:noAutofit/>
          </a:bodyPr>
          <a:lstStyle/>
          <a:p>
            <a:pPr indent="-269875" algn="just">
              <a:lnSpc>
                <a:spcPct val="115000"/>
              </a:lnSpc>
              <a:spcAft>
                <a:spcPts val="1000"/>
              </a:spcAft>
            </a:pPr>
            <a:r>
              <a:rPr lang="sk-SK" sz="1800" dirty="0" smtClean="0">
                <a:latin typeface="Arial" panose="020B0604020202020204" pitchFamily="34" charset="0"/>
                <a:ea typeface="Calibri" panose="020F0502020204030204" pitchFamily="34" charset="0"/>
                <a:cs typeface="Arial" panose="020B0604020202020204" pitchFamily="34" charset="0"/>
              </a:rPr>
              <a:t>4) Vytvorte používateľa a pridajte ho do databázy. Udeľte mu všetky povolenia a priraďte mu bezpečné meno a heslo. Prejdite na „pridať používateľa do databázy“ a prepojte ho.</a:t>
            </a:r>
          </a:p>
          <a:p>
            <a:pPr indent="-269875" algn="just">
              <a:lnSpc>
                <a:spcPct val="115000"/>
              </a:lnSpc>
              <a:spcAft>
                <a:spcPts val="1000"/>
              </a:spcAft>
            </a:pPr>
            <a:r>
              <a:rPr lang="sk-SK" sz="1800" dirty="0" smtClean="0">
                <a:latin typeface="Arial" panose="020B0604020202020204" pitchFamily="34" charset="0"/>
                <a:ea typeface="Calibri" panose="020F0502020204030204" pitchFamily="34" charset="0"/>
                <a:cs typeface="Arial" panose="020B0604020202020204" pitchFamily="34" charset="0"/>
              </a:rPr>
              <a:t>Zadajte adresu URL svojej domény spolu s „/</a:t>
            </a:r>
            <a:r>
              <a:rPr lang="sk-SK" sz="1800" dirty="0" err="1" smtClean="0">
                <a:latin typeface="Arial" panose="020B0604020202020204" pitchFamily="34" charset="0"/>
                <a:ea typeface="Calibri" panose="020F0502020204030204" pitchFamily="34" charset="0"/>
                <a:cs typeface="Arial" panose="020B0604020202020204" pitchFamily="34" charset="0"/>
              </a:rPr>
              <a:t>wp</a:t>
            </a:r>
            <a:r>
              <a:rPr lang="sk-SK" sz="1800" dirty="0" smtClean="0">
                <a:latin typeface="Arial" panose="020B0604020202020204" pitchFamily="34" charset="0"/>
                <a:ea typeface="Calibri" panose="020F0502020204030204" pitchFamily="34" charset="0"/>
                <a:cs typeface="Arial" panose="020B0604020202020204" pitchFamily="34" charset="0"/>
              </a:rPr>
              <a:t>-admin“. Vyplňte polia a potom zadajte používateľské meno a heslo.</a:t>
            </a:r>
          </a:p>
          <a:p>
            <a:pPr indent="-269875" algn="just">
              <a:lnSpc>
                <a:spcPct val="115000"/>
              </a:lnSpc>
              <a:spcAft>
                <a:spcPts val="1000"/>
              </a:spcAft>
            </a:pPr>
            <a:r>
              <a:rPr lang="sk-SK" sz="1800" dirty="0" smtClean="0">
                <a:latin typeface="Arial" panose="020B0604020202020204" pitchFamily="34" charset="0"/>
                <a:ea typeface="Calibri" panose="020F0502020204030204" pitchFamily="34" charset="0"/>
                <a:cs typeface="Arial" panose="020B0604020202020204" pitchFamily="34" charset="0"/>
              </a:rPr>
              <a:t>5) </a:t>
            </a:r>
            <a:r>
              <a:rPr lang="sk-SK" sz="1800" dirty="0" err="1" smtClean="0">
                <a:latin typeface="Arial" panose="020B0604020202020204" pitchFamily="34" charset="0"/>
                <a:ea typeface="Calibri" panose="020F0502020204030204" pitchFamily="34" charset="0"/>
                <a:cs typeface="Arial" panose="020B0604020202020204" pitchFamily="34" charset="0"/>
              </a:rPr>
              <a:t>WordPress</a:t>
            </a:r>
            <a:r>
              <a:rPr lang="sk-SK" sz="1800" dirty="0" smtClean="0">
                <a:latin typeface="Arial" panose="020B0604020202020204" pitchFamily="34" charset="0"/>
                <a:ea typeface="Calibri" panose="020F0502020204030204" pitchFamily="34" charset="0"/>
                <a:cs typeface="Arial" panose="020B0604020202020204" pitchFamily="34" charset="0"/>
              </a:rPr>
              <a:t> je teraz plne nainštalovaný! V bočnom paneli budete mať možnosti publikovania, šablóny, informácie... Preskúmajte tento panel a všetky jeho možnosti. Existujú doplnky, ktoré pridávajú na našu webovú stránku ďalšie funkcie. </a:t>
            </a:r>
            <a:r>
              <a:rPr lang="sk-SK" sz="1800" dirty="0" err="1" smtClean="0">
                <a:latin typeface="Arial" panose="020B0604020202020204" pitchFamily="34" charset="0"/>
                <a:ea typeface="Calibri" panose="020F0502020204030204" pitchFamily="34" charset="0"/>
                <a:cs typeface="Arial" panose="020B0604020202020204" pitchFamily="34" charset="0"/>
              </a:rPr>
              <a:t>WooCommerce</a:t>
            </a:r>
            <a:r>
              <a:rPr lang="sk-SK" sz="1800" dirty="0" smtClean="0">
                <a:latin typeface="Arial" panose="020B0604020202020204" pitchFamily="34" charset="0"/>
                <a:ea typeface="Calibri" panose="020F0502020204030204" pitchFamily="34" charset="0"/>
                <a:cs typeface="Arial" panose="020B0604020202020204" pitchFamily="34" charset="0"/>
              </a:rPr>
              <a:t> vám napríklad umožňuje založiť si malý internetový obchod s produktmi.</a:t>
            </a:r>
          </a:p>
          <a:p>
            <a:pPr indent="-269875" algn="just">
              <a:lnSpc>
                <a:spcPct val="115000"/>
              </a:lnSpc>
              <a:spcAft>
                <a:spcPts val="1000"/>
              </a:spcAft>
            </a:pPr>
            <a:r>
              <a:rPr lang="sk-SK" sz="1800" dirty="0" smtClean="0">
                <a:latin typeface="Arial" panose="020B0604020202020204" pitchFamily="34" charset="0"/>
                <a:ea typeface="Calibri" panose="020F0502020204030204" pitchFamily="34" charset="0"/>
                <a:cs typeface="Arial" panose="020B0604020202020204" pitchFamily="34" charset="0"/>
              </a:rPr>
              <a:t>Nezabudnite uviesť </a:t>
            </a:r>
            <a:r>
              <a:rPr lang="sk-SK" sz="1800" dirty="0" err="1" smtClean="0">
                <a:latin typeface="Arial" panose="020B0604020202020204" pitchFamily="34" charset="0"/>
                <a:ea typeface="Calibri" panose="020F0502020204030204" pitchFamily="34" charset="0"/>
                <a:cs typeface="Arial" panose="020B0604020202020204" pitchFamily="34" charset="0"/>
              </a:rPr>
              <a:t>logotyp</a:t>
            </a:r>
            <a:r>
              <a:rPr lang="sk-SK" sz="1800" dirty="0" smtClean="0">
                <a:latin typeface="Arial" panose="020B0604020202020204" pitchFamily="34" charset="0"/>
                <a:ea typeface="Calibri" panose="020F0502020204030204" pitchFamily="34" charset="0"/>
                <a:cs typeface="Arial" panose="020B0604020202020204" pitchFamily="34" charset="0"/>
              </a:rPr>
              <a:t> alebo akýkoľvek prvok, ktorý umožňuje rozpoznať váš podnik (firemné farby, motto…).</a:t>
            </a:r>
            <a:endParaRPr lang="sk-SK" sz="1800" dirty="0">
              <a:latin typeface="Arial" panose="020B0604020202020204" pitchFamily="34" charset="0"/>
              <a:ea typeface="Calibri" panose="020F050202020403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09D39169-850C-4299-9E56-3F64DF85C70A}"/>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k-SK" sz="3400" dirty="0" smtClean="0">
                <a:solidFill>
                  <a:srgbClr val="D92E2D"/>
                </a:solidFill>
                <a:ea typeface="Calibri" panose="020F0502020204030204" pitchFamily="34" charset="0"/>
              </a:rPr>
              <a:t>2.EFEKTÍVNA ONLINE KOMUNIKÁCIA. </a:t>
            </a:r>
            <a:endParaRPr lang="sk-SK" sz="3400" dirty="0">
              <a:solidFill>
                <a:srgbClr val="D92E2D"/>
              </a:solidFill>
              <a:ea typeface="Calibri" panose="020F0502020204030204" pitchFamily="34" charset="0"/>
            </a:endParaRPr>
          </a:p>
        </p:txBody>
      </p:sp>
      <p:sp>
        <p:nvSpPr>
          <p:cNvPr id="13" name="CuadroTexto 12">
            <a:extLst>
              <a:ext uri="{FF2B5EF4-FFF2-40B4-BE49-F238E27FC236}">
                <a16:creationId xmlns:a16="http://schemas.microsoft.com/office/drawing/2014/main" id="{DA74DAD5-92DF-44DF-A295-4E54EE9A5735}"/>
              </a:ext>
            </a:extLst>
          </p:cNvPr>
          <p:cNvSpPr txBox="1"/>
          <p:nvPr/>
        </p:nvSpPr>
        <p:spPr>
          <a:xfrm>
            <a:off x="4979814" y="1140194"/>
            <a:ext cx="7130062" cy="707886"/>
          </a:xfrm>
          <a:prstGeom prst="rect">
            <a:avLst/>
          </a:prstGeom>
          <a:noFill/>
        </p:spPr>
        <p:txBody>
          <a:bodyPr wrap="square">
            <a:spAutoFit/>
          </a:bodyPr>
          <a:lstStyle/>
          <a:p>
            <a:r>
              <a:rPr lang="sk-SK" sz="2000" dirty="0" smtClean="0">
                <a:solidFill>
                  <a:srgbClr val="D92E2D"/>
                </a:solidFill>
                <a:latin typeface="+mj-lt"/>
                <a:ea typeface="Calibri" panose="020F0502020204030204" pitchFamily="34" charset="0"/>
                <a:cs typeface="Times New Roman" panose="02020603050405020304" pitchFamily="18" charset="0"/>
              </a:rPr>
              <a:t>PRAKTICKÉ KROKY PRE ONLINE ZVIDITNENIE VÁŠHO ŠPORTOVÉHO PODNIKU.</a:t>
            </a:r>
            <a:endParaRPr lang="sk-SK" sz="2000" dirty="0">
              <a:latin typeface="+mj-lt"/>
            </a:endParaRPr>
          </a:p>
        </p:txBody>
      </p:sp>
      <p:grpSp>
        <p:nvGrpSpPr>
          <p:cNvPr id="14" name="Group 13"/>
          <p:cNvGrpSpPr/>
          <p:nvPr/>
        </p:nvGrpSpPr>
        <p:grpSpPr>
          <a:xfrm>
            <a:off x="1887794" y="6266896"/>
            <a:ext cx="9697116" cy="463550"/>
            <a:chOff x="1887794" y="6266896"/>
            <a:chExt cx="9697116" cy="463550"/>
          </a:xfrm>
        </p:grpSpPr>
        <p:sp>
          <p:nvSpPr>
            <p:cNvPr id="16" name="TextBox 15"/>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7" name="Picture 24" descr="https://wayback.archive-it.org/12090/20210123161500mp_/https://eacea.ec.europa.eu/sites/eacea-site/files/logosbeneficaireserasmusleft_sk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9069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or qué el brainstorming es una técnica poco eficaz">
            <a:extLst>
              <a:ext uri="{FF2B5EF4-FFF2-40B4-BE49-F238E27FC236}">
                <a16:creationId xmlns:a16="http://schemas.microsoft.com/office/drawing/2014/main" id="{71DF67E8-D9B4-4995-9992-461C11794D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70" t="-1128" r="14607"/>
          <a:stretch/>
        </p:blipFill>
        <p:spPr bwMode="auto">
          <a:xfrm>
            <a:off x="8797300" y="2035503"/>
            <a:ext cx="2922752" cy="2786993"/>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690730"/>
            <a:ext cx="7287611" cy="3904663"/>
          </a:xfrm>
        </p:spPr>
        <p:txBody>
          <a:bodyPr/>
          <a:lstStyle/>
          <a:p>
            <a:pPr algn="l"/>
            <a:r>
              <a:rPr lang="sk-SK" dirty="0" smtClean="0">
                <a:solidFill>
                  <a:srgbClr val="E6872D"/>
                </a:solidFill>
                <a:effectLst/>
                <a:latin typeface="Arial" panose="020B0604020202020204" pitchFamily="34" charset="0"/>
                <a:ea typeface="Calibri" panose="020F0502020204030204" pitchFamily="34" charset="0"/>
                <a:cs typeface="Arial" panose="020B0604020202020204" pitchFamily="34" charset="0"/>
              </a:rPr>
              <a:t>2.2. Firemná identita</a:t>
            </a:r>
            <a:endParaRPr lang="sk-SK" dirty="0" smtClean="0">
              <a:solidFill>
                <a:srgbClr val="E6872D"/>
              </a:solidFill>
              <a:latin typeface="Arial" panose="020B0604020202020204" pitchFamily="34" charset="0"/>
              <a:ea typeface="Calibri" panose="020F0502020204030204" pitchFamily="34" charset="0"/>
              <a:cs typeface="Arial" panose="020B0604020202020204" pitchFamily="34" charset="0"/>
            </a:endParaRPr>
          </a:p>
          <a:p>
            <a:pPr algn="l"/>
            <a:endParaRPr lang="sk-SK" sz="1800" dirty="0" smtClean="0">
              <a:solidFill>
                <a:srgbClr val="E6872D"/>
              </a:solidFill>
              <a:latin typeface="Arial" panose="020B0604020202020204" pitchFamily="34" charset="0"/>
              <a:ea typeface="Calibri" panose="020F0502020204030204" pitchFamily="34" charset="0"/>
              <a:cs typeface="Arial" panose="020B0604020202020204" pitchFamily="34" charset="0"/>
            </a:endParaRPr>
          </a:p>
          <a:p>
            <a:pPr algn="l"/>
            <a:r>
              <a:rPr lang="sk-SK" sz="1800" dirty="0" smtClean="0">
                <a:latin typeface="Arial" panose="020B0604020202020204" pitchFamily="34" charset="0"/>
                <a:ea typeface="Calibri" panose="020F0502020204030204" pitchFamily="34" charset="0"/>
                <a:cs typeface="Times New Roman" panose="02020603050405020304" pitchFamily="18" charset="0"/>
              </a:rPr>
              <a:t>Nasledovaním týchto krokoch si vytvoríte predstavu o vzhľade, ktorý bude mať váš web. Tu je niekoľko tipov pre firemnú identitu:</a:t>
            </a:r>
          </a:p>
          <a:p>
            <a:pPr indent="-269875" algn="just">
              <a:lnSpc>
                <a:spcPct val="115000"/>
              </a:lnSpc>
              <a:spcAft>
                <a:spcPts val="1000"/>
              </a:spcAft>
            </a:pPr>
            <a:r>
              <a:rPr lang="sk-SK" sz="1800" b="1" dirty="0" smtClean="0">
                <a:latin typeface="Arial" panose="020B0604020202020204" pitchFamily="34" charset="0"/>
                <a:ea typeface="Calibri" panose="020F0502020204030204" pitchFamily="34" charset="0"/>
                <a:cs typeface="Times New Roman" panose="02020603050405020304" pitchFamily="18" charset="0"/>
              </a:rPr>
              <a:t>- Krok 1: </a:t>
            </a:r>
            <a:r>
              <a:rPr lang="sk-SK" sz="1800" dirty="0" smtClean="0">
                <a:latin typeface="Arial" panose="020B0604020202020204" pitchFamily="34" charset="0"/>
                <a:ea typeface="Calibri" panose="020F0502020204030204" pitchFamily="34" charset="0"/>
                <a:cs typeface="Times New Roman" panose="02020603050405020304" pitchFamily="18" charset="0"/>
              </a:rPr>
              <a:t>Brainstorming a myšlienková mapa sú veľmi užitočné nástroje na plánovanie vašej vizuálnej identity. Skúste sa inšpirovať športovými webmi alebo logami, ktoré sa vám páčia, tak si urobte prieskum a zistite, ako funguje ich dizajn a čo sa vám na nich páči.</a:t>
            </a:r>
          </a:p>
          <a:p>
            <a:pPr algn="l"/>
            <a:endParaRPr lang="sk-SK" dirty="0">
              <a:solidFill>
                <a:srgbClr val="E47A24"/>
              </a:solidFill>
            </a:endParaRPr>
          </a:p>
        </p:txBody>
      </p:sp>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5279" y="140191"/>
            <a:ext cx="3811683" cy="1121083"/>
          </a:xfrm>
          <a:prstGeom prst="rect">
            <a:avLst/>
          </a:prstGeom>
        </p:spPr>
      </p:pic>
      <p:sp>
        <p:nvSpPr>
          <p:cNvPr id="11" name="Título 1">
            <a:extLst>
              <a:ext uri="{FF2B5EF4-FFF2-40B4-BE49-F238E27FC236}">
                <a16:creationId xmlns:a16="http://schemas.microsoft.com/office/drawing/2014/main" id="{09D39169-850C-4299-9E56-3F64DF85C70A}"/>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k-SK" sz="3400" dirty="0" smtClean="0">
                <a:solidFill>
                  <a:srgbClr val="D92E2D"/>
                </a:solidFill>
                <a:ea typeface="Calibri" panose="020F0502020204030204" pitchFamily="34" charset="0"/>
              </a:rPr>
              <a:t>2.EFEKTÍVNA ONLINE KOMUNIKÁCIA. </a:t>
            </a:r>
            <a:endParaRPr lang="sk-SK" sz="3400" dirty="0">
              <a:solidFill>
                <a:srgbClr val="D92E2D"/>
              </a:solidFill>
              <a:ea typeface="Calibri" panose="020F0502020204030204" pitchFamily="34" charset="0"/>
            </a:endParaRPr>
          </a:p>
        </p:txBody>
      </p:sp>
      <p:sp>
        <p:nvSpPr>
          <p:cNvPr id="13" name="CuadroTexto 12">
            <a:extLst>
              <a:ext uri="{FF2B5EF4-FFF2-40B4-BE49-F238E27FC236}">
                <a16:creationId xmlns:a16="http://schemas.microsoft.com/office/drawing/2014/main" id="{DA74DAD5-92DF-44DF-A295-4E54EE9A5735}"/>
              </a:ext>
            </a:extLst>
          </p:cNvPr>
          <p:cNvSpPr txBox="1"/>
          <p:nvPr/>
        </p:nvSpPr>
        <p:spPr>
          <a:xfrm>
            <a:off x="4979814" y="1140194"/>
            <a:ext cx="7130062" cy="707886"/>
          </a:xfrm>
          <a:prstGeom prst="rect">
            <a:avLst/>
          </a:prstGeom>
          <a:noFill/>
        </p:spPr>
        <p:txBody>
          <a:bodyPr wrap="square">
            <a:spAutoFit/>
          </a:bodyPr>
          <a:lstStyle/>
          <a:p>
            <a:r>
              <a:rPr lang="sk-SK" sz="2000" dirty="0" smtClean="0">
                <a:solidFill>
                  <a:srgbClr val="D92E2D"/>
                </a:solidFill>
                <a:latin typeface="+mj-lt"/>
                <a:ea typeface="Calibri" panose="020F0502020204030204" pitchFamily="34" charset="0"/>
                <a:cs typeface="Times New Roman" panose="02020603050405020304" pitchFamily="18" charset="0"/>
              </a:rPr>
              <a:t>PRAKTICKÉ KROKY PRE ONLINE ZVIDITNENIE VÁŠHO ŠPORTOVÉHO PODNIKU.</a:t>
            </a:r>
            <a:endParaRPr lang="sk-SK" sz="2000" dirty="0">
              <a:latin typeface="+mj-lt"/>
            </a:endParaRPr>
          </a:p>
        </p:txBody>
      </p:sp>
      <p:grpSp>
        <p:nvGrpSpPr>
          <p:cNvPr id="14" name="Group 13"/>
          <p:cNvGrpSpPr/>
          <p:nvPr/>
        </p:nvGrpSpPr>
        <p:grpSpPr>
          <a:xfrm>
            <a:off x="1887794" y="6266896"/>
            <a:ext cx="9697116" cy="463550"/>
            <a:chOff x="1887794" y="6266896"/>
            <a:chExt cx="9697116" cy="463550"/>
          </a:xfrm>
        </p:grpSpPr>
        <p:sp>
          <p:nvSpPr>
            <p:cNvPr id="16" name="TextBox 15"/>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7" name="Picture 24" descr="https://wayback.archive-it.org/12090/20210123161500mp_/https://eacea.ec.europa.eu/sites/eacea-site/files/logosbeneficaireserasmusleft_sk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0928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ipos de lluvia de ideas | Potencia el brainstorming en tu equipo">
            <a:extLst>
              <a:ext uri="{FF2B5EF4-FFF2-40B4-BE49-F238E27FC236}">
                <a16:creationId xmlns:a16="http://schemas.microsoft.com/office/drawing/2014/main" id="{6D94B248-AAED-4EC6-9FE2-373AC7727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6000" y="2372085"/>
            <a:ext cx="4353642" cy="2052431"/>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832098"/>
            <a:ext cx="6294554" cy="3904663"/>
          </a:xfrm>
        </p:spPr>
        <p:txBody>
          <a:bodyPr>
            <a:normAutofit lnSpcReduction="10000"/>
          </a:bodyPr>
          <a:lstStyle/>
          <a:p>
            <a:pPr indent="-269875" algn="just">
              <a:lnSpc>
                <a:spcPct val="115000"/>
              </a:lnSpc>
              <a:spcAft>
                <a:spcPts val="1000"/>
              </a:spcAft>
            </a:pPr>
            <a:r>
              <a:rPr lang="sk-SK" sz="1800" b="1" dirty="0" smtClean="0">
                <a:latin typeface="Arial" panose="020B0604020202020204" pitchFamily="34" charset="0"/>
                <a:ea typeface="Calibri" panose="020F0502020204030204" pitchFamily="34" charset="0"/>
                <a:cs typeface="Arial" panose="020B0604020202020204" pitchFamily="34" charset="0"/>
              </a:rPr>
              <a:t>- Krok 2: </a:t>
            </a:r>
            <a:r>
              <a:rPr lang="sk-SK" sz="1800" dirty="0" smtClean="0">
                <a:latin typeface="Arial" panose="020B0604020202020204" pitchFamily="34" charset="0"/>
                <a:ea typeface="Calibri" panose="020F0502020204030204" pitchFamily="34" charset="0"/>
                <a:cs typeface="Arial" panose="020B0604020202020204" pitchFamily="34" charset="0"/>
              </a:rPr>
              <a:t>Urobte si poznámky o informáciách, ktoré ste zhromaždili pri návšteve webovej stránky, ktorá sa vám páčila: názov, sekcie, obsah, kľúčové slová, spolupracovník, stránka s posudkami…</a:t>
            </a:r>
          </a:p>
          <a:p>
            <a:pPr indent="-269875" algn="just">
              <a:lnSpc>
                <a:spcPct val="115000"/>
              </a:lnSpc>
              <a:spcAft>
                <a:spcPts val="1000"/>
              </a:spcAft>
            </a:pPr>
            <a:r>
              <a:rPr lang="sk-SK" sz="1800" b="1" dirty="0" smtClean="0">
                <a:latin typeface="Arial" panose="020B0604020202020204" pitchFamily="34" charset="0"/>
                <a:ea typeface="Calibri" panose="020F0502020204030204" pitchFamily="34" charset="0"/>
                <a:cs typeface="Arial" panose="020B0604020202020204" pitchFamily="34" charset="0"/>
              </a:rPr>
              <a:t>- Krok 3: </a:t>
            </a:r>
            <a:r>
              <a:rPr lang="sk-SK" sz="1800" dirty="0" smtClean="0">
                <a:latin typeface="Arial" panose="020B0604020202020204" pitchFamily="34" charset="0"/>
                <a:ea typeface="Calibri" panose="020F0502020204030204" pitchFamily="34" charset="0"/>
                <a:cs typeface="Arial" panose="020B0604020202020204" pitchFamily="34" charset="0"/>
              </a:rPr>
              <a:t>Pri rozvíjaní nápadu o vašej webstránke použite svetlé farby pozadia a tmavé farby, ktoré s ním kontrastujú. Nepoužívajte nadmerné množstvo fontov, ikon alebo obrázkov a uistite sa, že používate obrázky vysokej kvality. Urobte všetky strany homogénne, v rovnakej grafickej línii pre profesionálnejší vzhľad. </a:t>
            </a:r>
            <a:r>
              <a:rPr lang="sk-SK" sz="1800" dirty="0" err="1" smtClean="0">
                <a:latin typeface="Arial" panose="020B0604020202020204" pitchFamily="34" charset="0"/>
                <a:ea typeface="Calibri" panose="020F0502020204030204" pitchFamily="34" charset="0"/>
                <a:cs typeface="Arial" panose="020B0604020202020204" pitchFamily="34" charset="0"/>
              </a:rPr>
              <a:t>Responzívny</a:t>
            </a:r>
            <a:r>
              <a:rPr lang="sk-SK" sz="1800" dirty="0" smtClean="0">
                <a:latin typeface="Arial" panose="020B0604020202020204" pitchFamily="34" charset="0"/>
                <a:ea typeface="Calibri" panose="020F0502020204030204" pitchFamily="34" charset="0"/>
                <a:cs typeface="Arial" panose="020B0604020202020204" pitchFamily="34" charset="0"/>
              </a:rPr>
              <a:t> dizajn je nevyhnutný na to, aby ste sa dostali k čo najväčšiemu počtu používateľov.</a:t>
            </a:r>
            <a:endParaRPr lang="sk-SK" sz="1800" dirty="0">
              <a:latin typeface="Arial" panose="020B0604020202020204" pitchFamily="34" charset="0"/>
              <a:ea typeface="Calibri" panose="020F050202020403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A4272B52-9A54-4EC3-8BE2-B8C441885727}"/>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k-SK" sz="3400" dirty="0" smtClean="0">
                <a:solidFill>
                  <a:srgbClr val="D92E2D"/>
                </a:solidFill>
                <a:ea typeface="Calibri" panose="020F0502020204030204" pitchFamily="34" charset="0"/>
              </a:rPr>
              <a:t>2.EFEKTÍVNA ONLINE KOMUNIKÁCIA. </a:t>
            </a:r>
            <a:endParaRPr lang="sk-SK" sz="3400" dirty="0">
              <a:solidFill>
                <a:srgbClr val="D92E2D"/>
              </a:solidFill>
              <a:ea typeface="Calibri" panose="020F0502020204030204" pitchFamily="34" charset="0"/>
            </a:endParaRPr>
          </a:p>
        </p:txBody>
      </p:sp>
      <p:sp>
        <p:nvSpPr>
          <p:cNvPr id="13" name="CuadroTexto 12">
            <a:extLst>
              <a:ext uri="{FF2B5EF4-FFF2-40B4-BE49-F238E27FC236}">
                <a16:creationId xmlns:a16="http://schemas.microsoft.com/office/drawing/2014/main" id="{6775878E-732E-48D9-85D4-6A19CD99AA0C}"/>
              </a:ext>
            </a:extLst>
          </p:cNvPr>
          <p:cNvSpPr txBox="1"/>
          <p:nvPr/>
        </p:nvSpPr>
        <p:spPr>
          <a:xfrm>
            <a:off x="4979814" y="1140194"/>
            <a:ext cx="7130062" cy="707886"/>
          </a:xfrm>
          <a:prstGeom prst="rect">
            <a:avLst/>
          </a:prstGeom>
          <a:noFill/>
        </p:spPr>
        <p:txBody>
          <a:bodyPr wrap="square">
            <a:spAutoFit/>
          </a:bodyPr>
          <a:lstStyle/>
          <a:p>
            <a:r>
              <a:rPr lang="sk-SK" sz="2000" dirty="0" smtClean="0">
                <a:solidFill>
                  <a:srgbClr val="D92E2D"/>
                </a:solidFill>
                <a:latin typeface="+mj-lt"/>
                <a:ea typeface="Calibri" panose="020F0502020204030204" pitchFamily="34" charset="0"/>
                <a:cs typeface="Times New Roman" panose="02020603050405020304" pitchFamily="18" charset="0"/>
              </a:rPr>
              <a:t>PRAKTICKÉ KROKY PRE ONLINE ZVIDITNENIE VÁŠHO ŠPORTOVÉHO PODNIKU.</a:t>
            </a:r>
            <a:endParaRPr lang="sk-SK" sz="2000" dirty="0">
              <a:latin typeface="+mj-lt"/>
            </a:endParaRPr>
          </a:p>
        </p:txBody>
      </p:sp>
      <p:grpSp>
        <p:nvGrpSpPr>
          <p:cNvPr id="14" name="Group 13"/>
          <p:cNvGrpSpPr/>
          <p:nvPr/>
        </p:nvGrpSpPr>
        <p:grpSpPr>
          <a:xfrm>
            <a:off x="1887794" y="6266896"/>
            <a:ext cx="9697116" cy="463550"/>
            <a:chOff x="1887794" y="6266896"/>
            <a:chExt cx="9697116" cy="463550"/>
          </a:xfrm>
        </p:grpSpPr>
        <p:sp>
          <p:nvSpPr>
            <p:cNvPr id="16" name="TextBox 15"/>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7" name="Picture 24" descr="https://wayback.archive-it.org/12090/20210123161500mp_/https://eacea.ec.europa.eu/sites/eacea-site/files/logosbeneficaireserasmusleft_sk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069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998037"/>
            <a:ext cx="9927794" cy="3904663"/>
          </a:xfrm>
        </p:spPr>
        <p:txBody>
          <a:bodyPr>
            <a:normAutofit fontScale="92500" lnSpcReduction="20000"/>
          </a:bodyPr>
          <a:lstStyle/>
          <a:p>
            <a:pPr indent="-269875" algn="just">
              <a:lnSpc>
                <a:spcPct val="115000"/>
              </a:lnSpc>
              <a:spcAft>
                <a:spcPts val="1000"/>
              </a:spcAft>
            </a:pPr>
            <a:r>
              <a:rPr lang="sk-SK" sz="1800" dirty="0" smtClean="0">
                <a:latin typeface="Arial" panose="020B0604020202020204" pitchFamily="34" charset="0"/>
                <a:ea typeface="Calibri" panose="020F0502020204030204" pitchFamily="34" charset="0"/>
                <a:cs typeface="Arial" panose="020B0604020202020204" pitchFamily="34" charset="0"/>
              </a:rPr>
              <a:t>Existuje množstvo bezplatných zdrojov a nástrojov, ktoré nám môžu pomôcť navrhnúť našu značku a firemný imidž. Toto sú najbežnejšie a najpoužívanejšie:</a:t>
            </a:r>
          </a:p>
          <a:p>
            <a:pPr indent="-269875" algn="just">
              <a:lnSpc>
                <a:spcPct val="115000"/>
              </a:lnSpc>
              <a:spcAft>
                <a:spcPts val="1000"/>
              </a:spcAft>
            </a:pPr>
            <a:r>
              <a:rPr lang="sk-SK" sz="1800" dirty="0" smtClean="0">
                <a:solidFill>
                  <a:schemeClr val="accent2"/>
                </a:solidFill>
                <a:latin typeface="Arial" panose="020B0604020202020204" pitchFamily="34" charset="0"/>
                <a:ea typeface="Calibri" panose="020F0502020204030204" pitchFamily="34" charset="0"/>
                <a:cs typeface="Arial" panose="020B0604020202020204" pitchFamily="34" charset="0"/>
              </a:rPr>
              <a:t>Logo </a:t>
            </a:r>
            <a:r>
              <a:rPr lang="sk-SK" sz="1800" dirty="0" err="1" smtClean="0">
                <a:solidFill>
                  <a:schemeClr val="accent2"/>
                </a:solidFill>
                <a:latin typeface="Arial" panose="020B0604020202020204" pitchFamily="34" charset="0"/>
                <a:ea typeface="Calibri" panose="020F0502020204030204" pitchFamily="34" charset="0"/>
                <a:cs typeface="Arial" panose="020B0604020202020204" pitchFamily="34" charset="0"/>
              </a:rPr>
              <a:t>Maker</a:t>
            </a:r>
            <a:r>
              <a:rPr lang="sk-SK" sz="1800" dirty="0" smtClean="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sk-SK" sz="1800" dirty="0" smtClean="0">
                <a:solidFill>
                  <a:schemeClr val="accent1"/>
                </a:solidFill>
                <a:latin typeface="Arial" panose="020B0604020202020204" pitchFamily="34" charset="0"/>
                <a:ea typeface="Calibri" panose="020F0502020204030204" pitchFamily="34" charset="0"/>
                <a:cs typeface="Arial" panose="020B0604020202020204" pitchFamily="34" charset="0"/>
              </a:rPr>
              <a:t>(https://www.logomaker.com/) </a:t>
            </a:r>
            <a:r>
              <a:rPr lang="sk-SK" sz="1800" dirty="0" smtClean="0">
                <a:latin typeface="Arial" panose="020B0604020202020204" pitchFamily="34" charset="0"/>
                <a:ea typeface="Calibri" panose="020F0502020204030204" pitchFamily="34" charset="0"/>
                <a:cs typeface="Arial" panose="020B0604020202020204" pitchFamily="34" charset="0"/>
              </a:rPr>
              <a:t>: Umožňuje vám jednoducho vytvoriť si vlastný bezplatný </a:t>
            </a:r>
            <a:r>
              <a:rPr lang="sk-SK" sz="1800" dirty="0" err="1" smtClean="0">
                <a:latin typeface="Arial" panose="020B0604020202020204" pitchFamily="34" charset="0"/>
                <a:ea typeface="Calibri" panose="020F0502020204030204" pitchFamily="34" charset="0"/>
                <a:cs typeface="Arial" panose="020B0604020202020204" pitchFamily="34" charset="0"/>
              </a:rPr>
              <a:t>logotyp</a:t>
            </a:r>
            <a:r>
              <a:rPr lang="sk-SK" sz="1800" dirty="0" smtClean="0">
                <a:latin typeface="Arial" panose="020B0604020202020204" pitchFamily="34" charset="0"/>
                <a:ea typeface="Calibri" panose="020F0502020204030204" pitchFamily="34" charset="0"/>
                <a:cs typeface="Arial" panose="020B0604020202020204" pitchFamily="34" charset="0"/>
              </a:rPr>
              <a:t>. Aplikácia nevyžaduje identifikáciu a umožňuje ukladať vo formáte </a:t>
            </a:r>
            <a:r>
              <a:rPr lang="sk-SK" sz="1800" dirty="0" err="1" smtClean="0">
                <a:latin typeface="Arial" panose="020B0604020202020204" pitchFamily="34" charset="0"/>
                <a:ea typeface="Calibri" panose="020F0502020204030204" pitchFamily="34" charset="0"/>
                <a:cs typeface="Arial" panose="020B0604020202020204" pitchFamily="34" charset="0"/>
              </a:rPr>
              <a:t>png</a:t>
            </a:r>
            <a:r>
              <a:rPr lang="sk-SK" sz="1800" dirty="0" smtClean="0">
                <a:latin typeface="Arial" panose="020B0604020202020204" pitchFamily="34" charset="0"/>
                <a:ea typeface="Calibri" panose="020F0502020204030204" pitchFamily="34" charset="0"/>
                <a:cs typeface="Arial" panose="020B0604020202020204" pitchFamily="34" charset="0"/>
              </a:rPr>
              <a:t>, čo uľahčuje proces manipulácie s obrázkami.</a:t>
            </a:r>
          </a:p>
          <a:p>
            <a:pPr indent="-269875" algn="just">
              <a:lnSpc>
                <a:spcPct val="115000"/>
              </a:lnSpc>
              <a:spcAft>
                <a:spcPts val="1000"/>
              </a:spcAft>
            </a:pPr>
            <a:r>
              <a:rPr lang="sk-SK" sz="1800" dirty="0" err="1" smtClean="0">
                <a:solidFill>
                  <a:schemeClr val="accent2"/>
                </a:solidFill>
                <a:latin typeface="Arial" panose="020B0604020202020204" pitchFamily="34" charset="0"/>
                <a:ea typeface="Calibri" panose="020F0502020204030204" pitchFamily="34" charset="0"/>
                <a:cs typeface="Arial" panose="020B0604020202020204" pitchFamily="34" charset="0"/>
              </a:rPr>
              <a:t>Freepik</a:t>
            </a:r>
            <a:r>
              <a:rPr lang="sk-SK" sz="1800" dirty="0" smtClean="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sk-SK" sz="1800" dirty="0" smtClean="0">
                <a:solidFill>
                  <a:schemeClr val="accent1"/>
                </a:solidFill>
                <a:latin typeface="Arial" panose="020B0604020202020204" pitchFamily="34" charset="0"/>
                <a:ea typeface="Calibri" panose="020F0502020204030204" pitchFamily="34" charset="0"/>
                <a:cs typeface="Arial" panose="020B0604020202020204" pitchFamily="34" charset="0"/>
              </a:rPr>
              <a:t>(https://www.freepik.com/ ): </a:t>
            </a:r>
            <a:r>
              <a:rPr lang="sk-SK" sz="1800" dirty="0" err="1" smtClean="0">
                <a:latin typeface="Arial" panose="020B0604020202020204" pitchFamily="34" charset="0"/>
                <a:ea typeface="Calibri" panose="020F0502020204030204" pitchFamily="34" charset="0"/>
                <a:cs typeface="Arial" panose="020B0604020202020204" pitchFamily="34" charset="0"/>
              </a:rPr>
              <a:t>Freepik</a:t>
            </a:r>
            <a:r>
              <a:rPr lang="sk-SK" sz="1800" dirty="0" smtClean="0">
                <a:latin typeface="Arial" panose="020B0604020202020204" pitchFamily="34" charset="0"/>
                <a:ea typeface="Calibri" panose="020F0502020204030204" pitchFamily="34" charset="0"/>
                <a:cs typeface="Arial" panose="020B0604020202020204" pitchFamily="34" charset="0"/>
              </a:rPr>
              <a:t> je bezplatná banka obrázkov, ktorá ponúka viac ako 10 miliónov vizuálnych zdrojov. Môžete použiť rôzne ilustrácie, fotografie, vektory... Vylepšiť vašu značku obrázkami nebolo nikdy také jednoduché.</a:t>
            </a:r>
          </a:p>
          <a:p>
            <a:pPr indent="-269875" algn="just">
              <a:lnSpc>
                <a:spcPct val="115000"/>
              </a:lnSpc>
              <a:spcAft>
                <a:spcPts val="1000"/>
              </a:spcAft>
            </a:pPr>
            <a:r>
              <a:rPr lang="sk-SK" sz="1800" dirty="0" err="1" smtClean="0">
                <a:solidFill>
                  <a:schemeClr val="accent2"/>
                </a:solidFill>
                <a:latin typeface="Arial" panose="020B0604020202020204" pitchFamily="34" charset="0"/>
                <a:ea typeface="Calibri" panose="020F0502020204030204" pitchFamily="34" charset="0"/>
                <a:cs typeface="Arial" panose="020B0604020202020204" pitchFamily="34" charset="0"/>
              </a:rPr>
              <a:t>Canva</a:t>
            </a:r>
            <a:r>
              <a:rPr lang="sk-SK" sz="1800" dirty="0" smtClean="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sk-SK" sz="1800" dirty="0" smtClean="0">
                <a:solidFill>
                  <a:schemeClr val="accent1"/>
                </a:solidFill>
                <a:latin typeface="Arial" panose="020B0604020202020204" pitchFamily="34" charset="0"/>
                <a:ea typeface="Calibri" panose="020F0502020204030204" pitchFamily="34" charset="0"/>
                <a:cs typeface="Arial" panose="020B0604020202020204" pitchFamily="34" charset="0"/>
              </a:rPr>
              <a:t>(https://www.canva.com/) </a:t>
            </a:r>
            <a:r>
              <a:rPr lang="sk-SK" sz="1800" dirty="0" smtClean="0">
                <a:latin typeface="Arial" panose="020B0604020202020204" pitchFamily="34" charset="0"/>
                <a:ea typeface="Calibri" panose="020F0502020204030204" pitchFamily="34" charset="0"/>
                <a:cs typeface="Arial" panose="020B0604020202020204" pitchFamily="34" charset="0"/>
              </a:rPr>
              <a:t>: Táto webová stránka o grafickom dizajne a kompozícii obrázkov ponúka nástroje na vytváranie vlastných návrhov, vďaka ktorým môžete dosiahnuť profesionálne výsledky.</a:t>
            </a:r>
          </a:p>
          <a:p>
            <a:pPr algn="l"/>
            <a:endParaRPr lang="sk-SK" dirty="0">
              <a:solidFill>
                <a:srgbClr val="E47A24"/>
              </a:solidFill>
            </a:endParaRPr>
          </a:p>
        </p:txBody>
      </p:sp>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A4272B52-9A54-4EC3-8BE2-B8C441885727}"/>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k-SK" sz="3400" dirty="0" smtClean="0">
                <a:solidFill>
                  <a:srgbClr val="D92E2D"/>
                </a:solidFill>
                <a:ea typeface="Calibri" panose="020F0502020204030204" pitchFamily="34" charset="0"/>
              </a:rPr>
              <a:t>2.EFEKTÍVNA ONLINE KOMUNIKÁCIA. </a:t>
            </a:r>
            <a:endParaRPr lang="sk-SK" sz="3400" dirty="0">
              <a:solidFill>
                <a:srgbClr val="D92E2D"/>
              </a:solidFill>
              <a:ea typeface="Calibri" panose="020F0502020204030204" pitchFamily="34" charset="0"/>
            </a:endParaRPr>
          </a:p>
        </p:txBody>
      </p:sp>
      <p:sp>
        <p:nvSpPr>
          <p:cNvPr id="13" name="CuadroTexto 12">
            <a:extLst>
              <a:ext uri="{FF2B5EF4-FFF2-40B4-BE49-F238E27FC236}">
                <a16:creationId xmlns:a16="http://schemas.microsoft.com/office/drawing/2014/main" id="{6775878E-732E-48D9-85D4-6A19CD99AA0C}"/>
              </a:ext>
            </a:extLst>
          </p:cNvPr>
          <p:cNvSpPr txBox="1"/>
          <p:nvPr/>
        </p:nvSpPr>
        <p:spPr>
          <a:xfrm>
            <a:off x="4979814" y="1140194"/>
            <a:ext cx="7130062" cy="707886"/>
          </a:xfrm>
          <a:prstGeom prst="rect">
            <a:avLst/>
          </a:prstGeom>
          <a:noFill/>
        </p:spPr>
        <p:txBody>
          <a:bodyPr wrap="square">
            <a:spAutoFit/>
          </a:bodyPr>
          <a:lstStyle/>
          <a:p>
            <a:r>
              <a:rPr lang="sk-SK" sz="2000" dirty="0" smtClean="0">
                <a:solidFill>
                  <a:srgbClr val="D92E2D"/>
                </a:solidFill>
                <a:latin typeface="+mj-lt"/>
                <a:ea typeface="Calibri" panose="020F0502020204030204" pitchFamily="34" charset="0"/>
                <a:cs typeface="Times New Roman" panose="02020603050405020304" pitchFamily="18" charset="0"/>
              </a:rPr>
              <a:t>PRAKTICKÉ KROKY PRE ONLINE ZVIDITNENIE VÁŠHO ŠPORTOVÉHO PODNIKU.</a:t>
            </a:r>
            <a:endParaRPr lang="sk-SK" sz="2000" dirty="0">
              <a:latin typeface="+mj-lt"/>
            </a:endParaRPr>
          </a:p>
        </p:txBody>
      </p:sp>
      <p:grpSp>
        <p:nvGrpSpPr>
          <p:cNvPr id="14" name="Group 13"/>
          <p:cNvGrpSpPr/>
          <p:nvPr/>
        </p:nvGrpSpPr>
        <p:grpSpPr>
          <a:xfrm>
            <a:off x="1887794" y="6266896"/>
            <a:ext cx="9697116" cy="463550"/>
            <a:chOff x="1887794" y="6266896"/>
            <a:chExt cx="9697116" cy="463550"/>
          </a:xfrm>
        </p:grpSpPr>
        <p:sp>
          <p:nvSpPr>
            <p:cNvPr id="16" name="TextBox 15"/>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7" name="Picture 24" descr="https://wayback.archive-it.org/12090/20210123161500mp_/https://eacea.ec.europa.eu/sites/eacea-site/files/logosbeneficaireserasmusleft_sk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4709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885197"/>
            <a:ext cx="9927794" cy="563929"/>
          </a:xfrm>
        </p:spPr>
        <p:txBody>
          <a:bodyPr/>
          <a:lstStyle/>
          <a:p>
            <a:pPr algn="l"/>
            <a:r>
              <a:rPr lang="sk-SK" sz="2200" dirty="0" smtClean="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2.3. </a:t>
            </a:r>
            <a:r>
              <a:rPr lang="sk-SK" sz="2200" dirty="0" smtClean="0">
                <a:solidFill>
                  <a:srgbClr val="E6872D"/>
                </a:solidFill>
                <a:latin typeface="Arial" panose="020B0604020202020204" pitchFamily="34" charset="0"/>
                <a:ea typeface="Calibri" panose="020F0502020204030204" pitchFamily="34" charset="0"/>
                <a:cs typeface="Times New Roman" panose="02020603050405020304" pitchFamily="18" charset="0"/>
              </a:rPr>
              <a:t>SEO stratégie a SEM (Marketing vo vyhľadávačoch)</a:t>
            </a:r>
            <a:endParaRPr lang="sk-SK" dirty="0">
              <a:solidFill>
                <a:srgbClr val="E47A24"/>
              </a:solidFill>
            </a:endParaRPr>
          </a:p>
        </p:txBody>
      </p:sp>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A4272B52-9A54-4EC3-8BE2-B8C441885727}"/>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k-SK" sz="3400" dirty="0" smtClean="0">
                <a:solidFill>
                  <a:srgbClr val="D92E2D"/>
                </a:solidFill>
                <a:ea typeface="Calibri" panose="020F0502020204030204" pitchFamily="34" charset="0"/>
              </a:rPr>
              <a:t>2.EFEKTÍVNA ONLINE KOMUNIKÁCIA. </a:t>
            </a:r>
            <a:endParaRPr lang="sk-SK" sz="3400" dirty="0">
              <a:solidFill>
                <a:srgbClr val="D92E2D"/>
              </a:solidFill>
              <a:ea typeface="Calibri" panose="020F0502020204030204" pitchFamily="34" charset="0"/>
            </a:endParaRPr>
          </a:p>
        </p:txBody>
      </p:sp>
      <p:sp>
        <p:nvSpPr>
          <p:cNvPr id="13" name="CuadroTexto 12">
            <a:extLst>
              <a:ext uri="{FF2B5EF4-FFF2-40B4-BE49-F238E27FC236}">
                <a16:creationId xmlns:a16="http://schemas.microsoft.com/office/drawing/2014/main" id="{6775878E-732E-48D9-85D4-6A19CD99AA0C}"/>
              </a:ext>
            </a:extLst>
          </p:cNvPr>
          <p:cNvSpPr txBox="1"/>
          <p:nvPr/>
        </p:nvSpPr>
        <p:spPr>
          <a:xfrm>
            <a:off x="4979814" y="1140194"/>
            <a:ext cx="7130062" cy="1015663"/>
          </a:xfrm>
          <a:prstGeom prst="rect">
            <a:avLst/>
          </a:prstGeom>
          <a:noFill/>
        </p:spPr>
        <p:txBody>
          <a:bodyPr wrap="square">
            <a:spAutoFit/>
          </a:bodyPr>
          <a:lstStyle/>
          <a:p>
            <a:r>
              <a:rPr lang="sk-SK" sz="2000" dirty="0" smtClean="0">
                <a:solidFill>
                  <a:srgbClr val="D92E2D"/>
                </a:solidFill>
                <a:latin typeface="+mj-lt"/>
                <a:ea typeface="Calibri" panose="020F0502020204030204" pitchFamily="34" charset="0"/>
                <a:cs typeface="Times New Roman" panose="02020603050405020304" pitchFamily="18" charset="0"/>
              </a:rPr>
              <a:t>PRAKTICKÉ KROKY PRE ONLINE ZVIDITNENIE VÁŠHO ŠPORTOVÉHO PODNIKU..</a:t>
            </a:r>
            <a:r>
              <a:rPr lang="sk-SK" sz="2000" dirty="0" smtClean="0">
                <a:effectLst/>
                <a:latin typeface="+mj-lt"/>
                <a:ea typeface="Calibri" panose="020F0502020204030204" pitchFamily="34" charset="0"/>
                <a:cs typeface="Times New Roman" panose="02020603050405020304" pitchFamily="18" charset="0"/>
              </a:rPr>
              <a:t/>
            </a:r>
            <a:br>
              <a:rPr lang="sk-SK" sz="2000" dirty="0" smtClean="0">
                <a:effectLst/>
                <a:latin typeface="+mj-lt"/>
                <a:ea typeface="Calibri" panose="020F0502020204030204" pitchFamily="34" charset="0"/>
                <a:cs typeface="Times New Roman" panose="02020603050405020304" pitchFamily="18" charset="0"/>
              </a:rPr>
            </a:br>
            <a:endParaRPr lang="sk-SK" sz="2000" dirty="0">
              <a:latin typeface="+mj-lt"/>
            </a:endParaRPr>
          </a:p>
        </p:txBody>
      </p:sp>
      <p:pic>
        <p:nvPicPr>
          <p:cNvPr id="10242" name="Picture 2" descr="Tendencias en estrategias SEO y SEM para este 2020 BLOG | ATRÉVETE">
            <a:extLst>
              <a:ext uri="{FF2B5EF4-FFF2-40B4-BE49-F238E27FC236}">
                <a16:creationId xmlns:a16="http://schemas.microsoft.com/office/drawing/2014/main" id="{9293F2AB-AB11-4CF4-A4B8-D7752DFE0A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 t="11866" r="2368" b="8506"/>
          <a:stretch/>
        </p:blipFill>
        <p:spPr bwMode="auto">
          <a:xfrm>
            <a:off x="7603343" y="2598237"/>
            <a:ext cx="4370289" cy="2033948"/>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D1F88B26-BE4E-4F4A-AFCD-4FCD38D4F666}"/>
              </a:ext>
            </a:extLst>
          </p:cNvPr>
          <p:cNvSpPr txBox="1"/>
          <p:nvPr/>
        </p:nvSpPr>
        <p:spPr>
          <a:xfrm>
            <a:off x="1335279" y="2569210"/>
            <a:ext cx="6078244" cy="3693319"/>
          </a:xfrm>
          <a:prstGeom prst="rect">
            <a:avLst/>
          </a:prstGeom>
          <a:noFill/>
        </p:spPr>
        <p:txBody>
          <a:bodyPr wrap="square">
            <a:spAutoFit/>
          </a:bodyPr>
          <a:lstStyle/>
          <a:p>
            <a:pPr algn="just">
              <a:lnSpc>
                <a:spcPct val="100000"/>
              </a:lnSpc>
            </a:pPr>
            <a:r>
              <a:rPr lang="sk-SK" dirty="0" smtClean="0">
                <a:latin typeface="Arial" panose="020B0604020202020204" pitchFamily="34" charset="0"/>
                <a:ea typeface="Calibri" panose="020F0502020204030204" pitchFamily="34" charset="0"/>
                <a:cs typeface="Times New Roman" panose="02020603050405020304" pitchFamily="18" charset="0"/>
              </a:rPr>
              <a:t>Dobre indexovaná stránka (obsahujúca správne kľúčové slová) vám pomôže, aby vás používatelia našli podľa konkrétnych parametrov vyhľadávania. Ukážme si praktický príklad: Predpokladajme, že ste majiteľom telocvične v Madride. Ak chcete, aby vás ľudia našli vo vyhľadávačoch a uvažovali o vás ako o možnom mieste pre svoj tréning, musíte na svoju stránku vyplniť kľúčové slová z oblasti fitness, o ktorých viete, že ich zadajú používatelia (napr. telocvične Madrid, tréning Madrid + okolie, chudnutie Madrid, nápady na cvičenie Madrid, fitness centrum susedstvo Madrid). Takáto aktivita na generovanie výsledkov vyhľadávania si vyžaduje čas a trpezlivosť, ale výsledok bude skvelý.</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oup 15"/>
          <p:cNvGrpSpPr/>
          <p:nvPr/>
        </p:nvGrpSpPr>
        <p:grpSpPr>
          <a:xfrm>
            <a:off x="1887794" y="6266896"/>
            <a:ext cx="9697116" cy="463550"/>
            <a:chOff x="1887794" y="6266896"/>
            <a:chExt cx="9697116" cy="463550"/>
          </a:xfrm>
        </p:grpSpPr>
        <p:sp>
          <p:nvSpPr>
            <p:cNvPr id="17" name="TextBox 16"/>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8" name="Picture 24" descr="https://wayback.archive-it.org/12090/20210123161500mp_/https://eacea.ec.europa.eu/sites/eacea-site/files/logosbeneficaireserasmusleft_sk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9340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800790"/>
            <a:ext cx="9927794" cy="3904663"/>
          </a:xfrm>
        </p:spPr>
        <p:txBody>
          <a:bodyPr/>
          <a:lstStyle/>
          <a:p>
            <a:pPr algn="just">
              <a:lnSpc>
                <a:spcPct val="100000"/>
              </a:lnSpc>
            </a:pPr>
            <a:r>
              <a:rPr lang="sk-SK" sz="1800" b="1" dirty="0" smtClean="0">
                <a:solidFill>
                  <a:srgbClr val="E6872D"/>
                </a:solidFill>
                <a:latin typeface="Arial" panose="020B0604020202020204" pitchFamily="34" charset="0"/>
                <a:ea typeface="Calibri" panose="020F0502020204030204" pitchFamily="34" charset="0"/>
                <a:cs typeface="Times New Roman" panose="02020603050405020304" pitchFamily="18" charset="0"/>
              </a:rPr>
              <a:t>SEO </a:t>
            </a:r>
            <a:r>
              <a:rPr lang="sk-SK" sz="1800" dirty="0" smtClean="0">
                <a:latin typeface="Arial" panose="020B0604020202020204" pitchFamily="34" charset="0"/>
                <a:ea typeface="Calibri" panose="020F0502020204030204" pitchFamily="34" charset="0"/>
                <a:cs typeface="Times New Roman" panose="02020603050405020304" pitchFamily="18" charset="0"/>
              </a:rPr>
              <a:t>znamená </a:t>
            </a:r>
            <a:r>
              <a:rPr lang="sk-SK" sz="18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„Optimalizácia pre vyhľadávače“ </a:t>
            </a:r>
            <a:r>
              <a:rPr lang="sk-SK" sz="1800" dirty="0" smtClean="0">
                <a:latin typeface="Arial" panose="020B0604020202020204" pitchFamily="34" charset="0"/>
                <a:ea typeface="Calibri" panose="020F0502020204030204" pitchFamily="34" charset="0"/>
                <a:cs typeface="Times New Roman" panose="02020603050405020304" pitchFamily="18" charset="0"/>
              </a:rPr>
              <a:t>a ide o sériu stratégií na zlepšenie viditeľnosti online, takže pri vyhľadávaní konkrétneho kľúčového slova vo vyhľadávačoch sa môžeme objaviť na prvom mieste v zozname výsledkov. Existuje množstvo nástrojov, ktoré nám s touto úlohou pomôžu, ako napríklad Google </a:t>
            </a:r>
            <a:r>
              <a:rPr lang="sk-SK" sz="1800" dirty="0" err="1" smtClean="0">
                <a:latin typeface="Arial" panose="020B0604020202020204" pitchFamily="34" charset="0"/>
                <a:ea typeface="Calibri" panose="020F0502020204030204" pitchFamily="34" charset="0"/>
                <a:cs typeface="Times New Roman" panose="02020603050405020304" pitchFamily="18" charset="0"/>
              </a:rPr>
              <a:t>Search</a:t>
            </a:r>
            <a:r>
              <a:rPr lang="sk-SK" sz="1800" dirty="0" smtClean="0">
                <a:latin typeface="Arial" panose="020B0604020202020204" pitchFamily="34" charset="0"/>
                <a:ea typeface="Calibri" panose="020F0502020204030204" pitchFamily="34" charset="0"/>
                <a:cs typeface="Times New Roman" panose="02020603050405020304" pitchFamily="18" charset="0"/>
              </a:rPr>
              <a:t> </a:t>
            </a:r>
            <a:r>
              <a:rPr lang="sk-SK" sz="1800" dirty="0" err="1" smtClean="0">
                <a:latin typeface="Arial" panose="020B0604020202020204" pitchFamily="34" charset="0"/>
                <a:ea typeface="Calibri" panose="020F0502020204030204" pitchFamily="34" charset="0"/>
                <a:cs typeface="Times New Roman" panose="02020603050405020304" pitchFamily="18" charset="0"/>
              </a:rPr>
              <a:t>Console</a:t>
            </a:r>
            <a:r>
              <a:rPr lang="sk-SK" sz="1800" dirty="0" smtClean="0">
                <a:latin typeface="Arial" panose="020B0604020202020204" pitchFamily="34" charset="0"/>
                <a:ea typeface="Calibri" panose="020F0502020204030204" pitchFamily="34" charset="0"/>
                <a:cs typeface="Times New Roman" panose="02020603050405020304" pitchFamily="18" charset="0"/>
              </a:rPr>
              <a:t> a Google </a:t>
            </a:r>
            <a:r>
              <a:rPr lang="sk-SK" sz="1800" dirty="0" err="1" smtClean="0">
                <a:latin typeface="Arial" panose="020B0604020202020204" pitchFamily="34" charset="0"/>
                <a:ea typeface="Calibri" panose="020F0502020204030204" pitchFamily="34" charset="0"/>
                <a:cs typeface="Times New Roman" panose="02020603050405020304" pitchFamily="18" charset="0"/>
              </a:rPr>
              <a:t>Analytics</a:t>
            </a:r>
            <a:r>
              <a:rPr lang="sk-SK" sz="1800" dirty="0" smtClean="0">
                <a:latin typeface="Arial" panose="020B0604020202020204" pitchFamily="34" charset="0"/>
                <a:ea typeface="Calibri" panose="020F0502020204030204" pitchFamily="34" charset="0"/>
                <a:cs typeface="Times New Roman" panose="02020603050405020304" pitchFamily="18" charset="0"/>
              </a:rPr>
              <a:t>, ako sme už videli predtým. SEO </a:t>
            </a:r>
            <a:r>
              <a:rPr lang="sk-SK" sz="1800" dirty="0" err="1" smtClean="0">
                <a:latin typeface="Arial" panose="020B0604020202020204" pitchFamily="34" charset="0"/>
                <a:ea typeface="Calibri" panose="020F0502020204030204" pitchFamily="34" charset="0"/>
                <a:cs typeface="Times New Roman" panose="02020603050405020304" pitchFamily="18" charset="0"/>
              </a:rPr>
              <a:t>Profiler</a:t>
            </a:r>
            <a:r>
              <a:rPr lang="sk-SK" sz="1800" dirty="0" smtClean="0">
                <a:latin typeface="Arial" panose="020B0604020202020204" pitchFamily="34" charset="0"/>
                <a:ea typeface="Calibri" panose="020F0502020204030204" pitchFamily="34" charset="0"/>
                <a:cs typeface="Times New Roman" panose="02020603050405020304" pitchFamily="18" charset="0"/>
              </a:rPr>
              <a:t> je napríklad web, ktorý ponúka SEO nástroje na vyhľadávanie kľúčových slov, optimalizáciu webu, analýzu odkazov a vytváranie odkazov, ako aj prehľady a ďalšie.</a:t>
            </a:r>
            <a:endParaRPr lang="sk-SK" dirty="0"/>
          </a:p>
        </p:txBody>
      </p:sp>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A4272B52-9A54-4EC3-8BE2-B8C441885727}"/>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k-SK" sz="3400" dirty="0" smtClean="0">
                <a:solidFill>
                  <a:srgbClr val="D92E2D"/>
                </a:solidFill>
                <a:ea typeface="Calibri" panose="020F0502020204030204" pitchFamily="34" charset="0"/>
              </a:rPr>
              <a:t>2.EFEKTÍVNA ONLINE KOMUNIKÁCIA. </a:t>
            </a:r>
            <a:endParaRPr lang="sk-SK" sz="3400" dirty="0">
              <a:solidFill>
                <a:srgbClr val="D92E2D"/>
              </a:solidFill>
              <a:ea typeface="Calibri" panose="020F0502020204030204" pitchFamily="34" charset="0"/>
            </a:endParaRPr>
          </a:p>
        </p:txBody>
      </p:sp>
      <p:sp>
        <p:nvSpPr>
          <p:cNvPr id="13" name="CuadroTexto 12">
            <a:extLst>
              <a:ext uri="{FF2B5EF4-FFF2-40B4-BE49-F238E27FC236}">
                <a16:creationId xmlns:a16="http://schemas.microsoft.com/office/drawing/2014/main" id="{6775878E-732E-48D9-85D4-6A19CD99AA0C}"/>
              </a:ext>
            </a:extLst>
          </p:cNvPr>
          <p:cNvSpPr txBox="1"/>
          <p:nvPr/>
        </p:nvSpPr>
        <p:spPr>
          <a:xfrm>
            <a:off x="4979814" y="1140194"/>
            <a:ext cx="7130062" cy="1015663"/>
          </a:xfrm>
          <a:prstGeom prst="rect">
            <a:avLst/>
          </a:prstGeom>
          <a:noFill/>
        </p:spPr>
        <p:txBody>
          <a:bodyPr wrap="square">
            <a:spAutoFit/>
          </a:bodyPr>
          <a:lstStyle/>
          <a:p>
            <a:r>
              <a:rPr lang="sk-SK" sz="2000" dirty="0" smtClean="0">
                <a:solidFill>
                  <a:srgbClr val="D92E2D"/>
                </a:solidFill>
                <a:latin typeface="+mj-lt"/>
                <a:ea typeface="Calibri" panose="020F0502020204030204" pitchFamily="34" charset="0"/>
                <a:cs typeface="Times New Roman" panose="02020603050405020304" pitchFamily="18" charset="0"/>
              </a:rPr>
              <a:t>PRAKTICKÉ KROKY PRE ONLINE ZVIDITNENIE VÁŠHO ŠPORTOVÉHO PODNIKU.</a:t>
            </a:r>
            <a:r>
              <a:rPr lang="sk-SK" sz="2000" dirty="0" smtClean="0">
                <a:effectLst/>
                <a:latin typeface="+mj-lt"/>
                <a:ea typeface="Calibri" panose="020F0502020204030204" pitchFamily="34" charset="0"/>
                <a:cs typeface="Times New Roman" panose="02020603050405020304" pitchFamily="18" charset="0"/>
              </a:rPr>
              <a:t/>
            </a:r>
            <a:br>
              <a:rPr lang="sk-SK" sz="2000" dirty="0" smtClean="0">
                <a:effectLst/>
                <a:latin typeface="+mj-lt"/>
                <a:ea typeface="Calibri" panose="020F0502020204030204" pitchFamily="34" charset="0"/>
                <a:cs typeface="Times New Roman" panose="02020603050405020304" pitchFamily="18" charset="0"/>
              </a:rPr>
            </a:br>
            <a:endParaRPr lang="sk-SK" sz="2000" dirty="0">
              <a:latin typeface="+mj-lt"/>
            </a:endParaRPr>
          </a:p>
        </p:txBody>
      </p:sp>
      <p:sp>
        <p:nvSpPr>
          <p:cNvPr id="14" name="Subtítulo 2">
            <a:extLst>
              <a:ext uri="{FF2B5EF4-FFF2-40B4-BE49-F238E27FC236}">
                <a16:creationId xmlns:a16="http://schemas.microsoft.com/office/drawing/2014/main" id="{C186F812-E983-41EE-B86E-45BE48471BE6}"/>
              </a:ext>
            </a:extLst>
          </p:cNvPr>
          <p:cNvSpPr txBox="1">
            <a:spLocks/>
          </p:cNvSpPr>
          <p:nvPr/>
        </p:nvSpPr>
        <p:spPr>
          <a:xfrm>
            <a:off x="1335279" y="3667048"/>
            <a:ext cx="9927794" cy="24507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sk-SK" sz="1800" b="1" dirty="0" smtClean="0">
                <a:solidFill>
                  <a:srgbClr val="E6872D"/>
                </a:solidFill>
                <a:latin typeface="Arial" panose="020B0604020202020204" pitchFamily="34" charset="0"/>
                <a:ea typeface="Calibri" panose="020F0502020204030204" pitchFamily="34" charset="0"/>
                <a:cs typeface="Arial" panose="020B0604020202020204" pitchFamily="34" charset="0"/>
              </a:rPr>
              <a:t>SEM</a:t>
            </a:r>
            <a:r>
              <a:rPr lang="sk-SK" sz="1800" dirty="0" smtClean="0">
                <a:latin typeface="Arial" panose="020B0604020202020204" pitchFamily="34" charset="0"/>
                <a:ea typeface="Calibri" panose="020F0502020204030204" pitchFamily="34" charset="0"/>
                <a:cs typeface="Arial" panose="020B0604020202020204" pitchFamily="34" charset="0"/>
              </a:rPr>
              <a:t> znamená </a:t>
            </a:r>
            <a:r>
              <a:rPr lang="sk-SK" sz="1800" b="1" dirty="0" smtClean="0">
                <a:solidFill>
                  <a:srgbClr val="D92E2D"/>
                </a:solidFill>
                <a:latin typeface="Arial" panose="020B0604020202020204" pitchFamily="34" charset="0"/>
                <a:ea typeface="Calibri" panose="020F0502020204030204" pitchFamily="34" charset="0"/>
                <a:cs typeface="Arial" panose="020B0604020202020204" pitchFamily="34" charset="0"/>
              </a:rPr>
              <a:t>“Marketing vo vyhľadávačoch”</a:t>
            </a:r>
            <a:r>
              <a:rPr lang="sk-SK" sz="1800" dirty="0" smtClean="0">
                <a:solidFill>
                  <a:srgbClr val="D92E2D"/>
                </a:solidFill>
                <a:latin typeface="Arial" panose="020B0604020202020204" pitchFamily="34" charset="0"/>
                <a:ea typeface="Calibri" panose="020F0502020204030204" pitchFamily="34" charset="0"/>
                <a:cs typeface="Arial" panose="020B0604020202020204" pitchFamily="34" charset="0"/>
              </a:rPr>
              <a:t> </a:t>
            </a:r>
            <a:r>
              <a:rPr lang="sk-SK" sz="1800" dirty="0" smtClean="0">
                <a:latin typeface="Arial" panose="020B0604020202020204" pitchFamily="34" charset="0"/>
                <a:ea typeface="Calibri" panose="020F0502020204030204" pitchFamily="34" charset="0"/>
                <a:cs typeface="Arial" panose="020B0604020202020204" pitchFamily="34" charset="0"/>
              </a:rPr>
              <a:t>a spočíva v platobných kampaniach vo vyhľadávačoch, vďaka čomu sa vďaka systému ponúk môžete zobraziť na lepšej pozícii. Rovnako ako SEO, existuje veľa nástrojov, ktoré nám pomôžu. </a:t>
            </a:r>
            <a:r>
              <a:rPr lang="sk-SK" sz="1800" dirty="0" err="1" smtClean="0">
                <a:latin typeface="Arial" panose="020B0604020202020204" pitchFamily="34" charset="0"/>
                <a:ea typeface="Calibri" panose="020F0502020204030204" pitchFamily="34" charset="0"/>
                <a:cs typeface="Arial" panose="020B0604020202020204" pitchFamily="34" charset="0"/>
              </a:rPr>
              <a:t>AdWords</a:t>
            </a:r>
            <a:r>
              <a:rPr lang="sk-SK" sz="1800" dirty="0" smtClean="0">
                <a:latin typeface="Arial" panose="020B0604020202020204" pitchFamily="34" charset="0"/>
                <a:ea typeface="Calibri" panose="020F0502020204030204" pitchFamily="34" charset="0"/>
                <a:cs typeface="Arial" panose="020B0604020202020204" pitchFamily="34" charset="0"/>
              </a:rPr>
              <a:t> Editor je bezplatná aplikácia Google, ktorú si môžete stiahnuť </a:t>
            </a:r>
            <a:r>
              <a:rPr lang="sk-SK" sz="1800" dirty="0" smtClean="0">
                <a:solidFill>
                  <a:schemeClr val="accent1"/>
                </a:solidFill>
                <a:latin typeface="Arial" panose="020B0604020202020204" pitchFamily="34" charset="0"/>
                <a:ea typeface="Calibri" panose="020F0502020204030204" pitchFamily="34" charset="0"/>
                <a:cs typeface="Arial" panose="020B0604020202020204" pitchFamily="34" charset="0"/>
              </a:rPr>
              <a:t>(https://ads.google.com/intl/es_es/home/tools/ads-editor/)</a:t>
            </a:r>
            <a:r>
              <a:rPr lang="sk-SK" sz="1800" dirty="0" smtClean="0">
                <a:latin typeface="Arial" panose="020B0604020202020204" pitchFamily="34" charset="0"/>
                <a:ea typeface="Calibri" panose="020F0502020204030204" pitchFamily="34" charset="0"/>
                <a:cs typeface="Arial" panose="020B0604020202020204" pitchFamily="34" charset="0"/>
              </a:rPr>
              <a:t>, aby ste mohli spravovať svoje reklamné kampane. Určuje kľúčové slová, pomocou ktorých chcete byť nájdení. Tento nástroj vám pomôže nájsť najvhodnejšie kľúčové slová. </a:t>
            </a:r>
            <a:r>
              <a:rPr lang="sk-SK" sz="1800" dirty="0" err="1" smtClean="0">
                <a:latin typeface="Arial" panose="020B0604020202020204" pitchFamily="34" charset="0"/>
                <a:ea typeface="Calibri" panose="020F0502020204030204" pitchFamily="34" charset="0"/>
                <a:cs typeface="Arial" panose="020B0604020202020204" pitchFamily="34" charset="0"/>
              </a:rPr>
              <a:t>SEMrush</a:t>
            </a:r>
            <a:r>
              <a:rPr lang="sk-SK" sz="1800" dirty="0" smtClean="0">
                <a:latin typeface="Arial" panose="020B0604020202020204" pitchFamily="34" charset="0"/>
                <a:ea typeface="Calibri" panose="020F0502020204030204" pitchFamily="34" charset="0"/>
                <a:cs typeface="Arial" panose="020B0604020202020204" pitchFamily="34" charset="0"/>
              </a:rPr>
              <a:t> umožňuje vykonať analýzu kľúčových slov, SEO aj SEM. Lokálne zisťuje strednú cenu PPC kampaní (</a:t>
            </a:r>
            <a:r>
              <a:rPr lang="sk-SK" sz="1800" dirty="0" err="1" smtClean="0">
                <a:latin typeface="Arial" panose="020B0604020202020204" pitchFamily="34" charset="0"/>
                <a:ea typeface="Calibri" panose="020F0502020204030204" pitchFamily="34" charset="0"/>
                <a:cs typeface="Arial" panose="020B0604020202020204" pitchFamily="34" charset="0"/>
              </a:rPr>
              <a:t>Pay</a:t>
            </a:r>
            <a:r>
              <a:rPr lang="sk-SK" sz="1800" dirty="0" smtClean="0">
                <a:latin typeface="Arial" panose="020B0604020202020204" pitchFamily="34" charset="0"/>
                <a:ea typeface="Calibri" panose="020F0502020204030204" pitchFamily="34" charset="0"/>
                <a:cs typeface="Arial" panose="020B0604020202020204" pitchFamily="34" charset="0"/>
              </a:rPr>
              <a:t> Per </a:t>
            </a:r>
            <a:r>
              <a:rPr lang="sk-SK" sz="1800" dirty="0" err="1" smtClean="0">
                <a:latin typeface="Arial" panose="020B0604020202020204" pitchFamily="34" charset="0"/>
                <a:ea typeface="Calibri" panose="020F0502020204030204" pitchFamily="34" charset="0"/>
                <a:cs typeface="Arial" panose="020B0604020202020204" pitchFamily="34" charset="0"/>
              </a:rPr>
              <a:t>Click</a:t>
            </a:r>
            <a:r>
              <a:rPr lang="sk-SK" sz="1800" dirty="0" smtClean="0">
                <a:latin typeface="Arial" panose="020B0604020202020204" pitchFamily="34" charset="0"/>
                <a:ea typeface="Calibri" panose="020F0502020204030204" pitchFamily="34" charset="0"/>
                <a:cs typeface="Arial" panose="020B0604020202020204" pitchFamily="34" charset="0"/>
              </a:rPr>
              <a:t>).</a:t>
            </a:r>
            <a:endParaRPr lang="sk-SK" sz="1800" dirty="0">
              <a:latin typeface="Arial" panose="020B0604020202020204" pitchFamily="34" charset="0"/>
              <a:ea typeface="Calibri" panose="020F0502020204030204" pitchFamily="34" charset="0"/>
              <a:cs typeface="Arial" panose="020B0604020202020204" pitchFamily="34" charset="0"/>
            </a:endParaRPr>
          </a:p>
        </p:txBody>
      </p:sp>
      <p:grpSp>
        <p:nvGrpSpPr>
          <p:cNvPr id="16" name="Group 15"/>
          <p:cNvGrpSpPr/>
          <p:nvPr/>
        </p:nvGrpSpPr>
        <p:grpSpPr>
          <a:xfrm>
            <a:off x="1887794" y="6266896"/>
            <a:ext cx="9697116" cy="463550"/>
            <a:chOff x="1887794" y="6266896"/>
            <a:chExt cx="9697116" cy="463550"/>
          </a:xfrm>
        </p:grpSpPr>
        <p:sp>
          <p:nvSpPr>
            <p:cNvPr id="17" name="TextBox 16"/>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8" name="Picture 24" descr="https://wayback.archive-it.org/12090/20210123161500mp_/https://eacea.ec.europa.eu/sites/eacea-site/files/logosbeneficaireserasmusleft_sk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6049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671066"/>
            <a:ext cx="10520851" cy="3904663"/>
          </a:xfrm>
        </p:spPr>
        <p:txBody>
          <a:bodyPr>
            <a:normAutofit/>
          </a:bodyPr>
          <a:lstStyle/>
          <a:p>
            <a:pPr indent="-269875" algn="l">
              <a:lnSpc>
                <a:spcPct val="115000"/>
              </a:lnSpc>
              <a:spcAft>
                <a:spcPts val="1000"/>
              </a:spcAft>
            </a:pPr>
            <a:r>
              <a:rPr lang="sk-SK" sz="2200" dirty="0" smtClean="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2.4. Efektívna komunikácia cez fitnes </a:t>
            </a:r>
            <a:r>
              <a:rPr lang="sk-SK" sz="2200" dirty="0" err="1" smtClean="0">
                <a:solidFill>
                  <a:srgbClr val="E6872D"/>
                </a:solidFill>
                <a:latin typeface="Arial" panose="020B0604020202020204" pitchFamily="34" charset="0"/>
                <a:ea typeface="Calibri" panose="020F0502020204030204" pitchFamily="34" charset="0"/>
                <a:cs typeface="Times New Roman" panose="02020603050405020304" pitchFamily="18" charset="0"/>
              </a:rPr>
              <a:t>če</a:t>
            </a:r>
            <a:r>
              <a:rPr lang="sk-SK" sz="2200" dirty="0" err="1" smtClean="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tové</a:t>
            </a:r>
            <a:r>
              <a:rPr lang="sk-SK" sz="2200" dirty="0" smtClean="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 skupiny, online a nahrané hodiny</a:t>
            </a:r>
            <a:endParaRPr lang="sk-SK" sz="2200" dirty="0">
              <a:solidFill>
                <a:srgbClr val="E6872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35279" y="140190"/>
            <a:ext cx="3811683" cy="1121083"/>
          </a:xfrm>
          <a:prstGeom prst="rect">
            <a:avLst/>
          </a:prstGeom>
        </p:spPr>
      </p:pic>
      <p:sp>
        <p:nvSpPr>
          <p:cNvPr id="11" name="Título 1">
            <a:extLst>
              <a:ext uri="{FF2B5EF4-FFF2-40B4-BE49-F238E27FC236}">
                <a16:creationId xmlns:a16="http://schemas.microsoft.com/office/drawing/2014/main" id="{CBDA8112-F2AB-4E80-ACA8-D20F38C2C22B}"/>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k-SK" sz="3400" dirty="0" smtClean="0">
                <a:solidFill>
                  <a:srgbClr val="D92E2D"/>
                </a:solidFill>
                <a:ea typeface="Calibri" panose="020F0502020204030204" pitchFamily="34" charset="0"/>
              </a:rPr>
              <a:t>2.EFEKTÍVNA ONLINE KOMUNIKÁCIA. </a:t>
            </a:r>
            <a:endParaRPr lang="sk-SK" sz="3400" dirty="0">
              <a:solidFill>
                <a:srgbClr val="D92E2D"/>
              </a:solidFill>
              <a:ea typeface="Calibri" panose="020F0502020204030204" pitchFamily="34" charset="0"/>
            </a:endParaRPr>
          </a:p>
        </p:txBody>
      </p:sp>
      <p:sp>
        <p:nvSpPr>
          <p:cNvPr id="13" name="CuadroTexto 12">
            <a:extLst>
              <a:ext uri="{FF2B5EF4-FFF2-40B4-BE49-F238E27FC236}">
                <a16:creationId xmlns:a16="http://schemas.microsoft.com/office/drawing/2014/main" id="{8F31C9E1-20E4-45AA-B830-A88086C66503}"/>
              </a:ext>
            </a:extLst>
          </p:cNvPr>
          <p:cNvSpPr txBox="1"/>
          <p:nvPr/>
        </p:nvSpPr>
        <p:spPr>
          <a:xfrm>
            <a:off x="4979814" y="1140194"/>
            <a:ext cx="7130062" cy="1015663"/>
          </a:xfrm>
          <a:prstGeom prst="rect">
            <a:avLst/>
          </a:prstGeom>
          <a:noFill/>
        </p:spPr>
        <p:txBody>
          <a:bodyPr wrap="square">
            <a:spAutoFit/>
          </a:bodyPr>
          <a:lstStyle/>
          <a:p>
            <a:r>
              <a:rPr lang="sk-SK" sz="2000" dirty="0" smtClean="0">
                <a:solidFill>
                  <a:srgbClr val="D92E2D"/>
                </a:solidFill>
                <a:latin typeface="+mj-lt"/>
                <a:ea typeface="Calibri" panose="020F0502020204030204" pitchFamily="34" charset="0"/>
                <a:cs typeface="Times New Roman" panose="02020603050405020304" pitchFamily="18" charset="0"/>
              </a:rPr>
              <a:t>PRAKTICKÉ KROKY PRE ONLINE ZVIDITNENIE VÁŠHO ŠPORTOVÉHO PODNIKU.</a:t>
            </a:r>
            <a:r>
              <a:rPr lang="sk-SK" sz="2000" dirty="0" smtClean="0">
                <a:effectLst/>
                <a:latin typeface="+mj-lt"/>
                <a:ea typeface="Calibri" panose="020F0502020204030204" pitchFamily="34" charset="0"/>
                <a:cs typeface="Times New Roman" panose="02020603050405020304" pitchFamily="18" charset="0"/>
              </a:rPr>
              <a:t/>
            </a:r>
            <a:br>
              <a:rPr lang="sk-SK" sz="2000" dirty="0" smtClean="0">
                <a:effectLst/>
                <a:latin typeface="+mj-lt"/>
                <a:ea typeface="Calibri" panose="020F0502020204030204" pitchFamily="34" charset="0"/>
                <a:cs typeface="Times New Roman" panose="02020603050405020304" pitchFamily="18" charset="0"/>
              </a:rPr>
            </a:br>
            <a:endParaRPr lang="sk-SK" sz="2000" dirty="0">
              <a:latin typeface="+mj-lt"/>
            </a:endParaRPr>
          </a:p>
        </p:txBody>
      </p:sp>
      <p:sp>
        <p:nvSpPr>
          <p:cNvPr id="14" name="CuadroTexto 13">
            <a:extLst>
              <a:ext uri="{FF2B5EF4-FFF2-40B4-BE49-F238E27FC236}">
                <a16:creationId xmlns:a16="http://schemas.microsoft.com/office/drawing/2014/main" id="{3787B8AD-13A4-45EA-8E61-3B12029C15DF}"/>
              </a:ext>
            </a:extLst>
          </p:cNvPr>
          <p:cNvSpPr txBox="1"/>
          <p:nvPr/>
        </p:nvSpPr>
        <p:spPr>
          <a:xfrm>
            <a:off x="1335279" y="2090725"/>
            <a:ext cx="10356060" cy="4299639"/>
          </a:xfrm>
          <a:prstGeom prst="rect">
            <a:avLst/>
          </a:prstGeom>
          <a:noFill/>
        </p:spPr>
        <p:txBody>
          <a:bodyPr wrap="square">
            <a:spAutoFit/>
          </a:bodyPr>
          <a:lstStyle/>
          <a:p>
            <a:pPr indent="-269875" algn="just">
              <a:lnSpc>
                <a:spcPct val="115000"/>
              </a:lnSpc>
              <a:spcAft>
                <a:spcPts val="1000"/>
              </a:spcAft>
            </a:pPr>
            <a:r>
              <a:rPr lang="sk-SK" sz="1800" b="1" dirty="0" smtClean="0">
                <a:effectLst/>
                <a:latin typeface="Arial" panose="020B0604020202020204" pitchFamily="34" charset="0"/>
                <a:ea typeface="Calibri" panose="020F0502020204030204" pitchFamily="34" charset="0"/>
                <a:cs typeface="Times New Roman" panose="02020603050405020304" pitchFamily="18" charset="0"/>
              </a:rPr>
              <a:t>Skontrolujte svoje internetové pripojenie</a:t>
            </a:r>
            <a:endParaRPr lang="sk-SK"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1000"/>
              </a:spcAft>
            </a:pPr>
            <a:r>
              <a:rPr lang="sk-SK" dirty="0" smtClean="0">
                <a:latin typeface="Arial" panose="020B0604020202020204" pitchFamily="34" charset="0"/>
                <a:ea typeface="Calibri" panose="020F0502020204030204" pitchFamily="34" charset="0"/>
                <a:cs typeface="Times New Roman" panose="02020603050405020304" pitchFamily="18" charset="0"/>
              </a:rPr>
              <a:t>Po prvé, aj keď to možno znie ako základný tip, online komunikácia úplne závisí od toho, či budete mať po celý čas dobré pripojenie. Či už ide o váš laptop, mikrofón alebo internetové pripojenie – snažte sa a neberte tieto veci ako samozrejmosť – rýchlo opravte malé problémy, namiesto toho, aby ste čakali, kým veci vybuchnú.</a:t>
            </a:r>
            <a:endParaRPr lang="sk-SK" dirty="0" smtClean="0">
              <a:latin typeface="Arial" panose="020B0604020202020204" pitchFamily="34" charset="0"/>
              <a:ea typeface="Calibri" panose="020F0502020204030204" pitchFamily="34" charset="0"/>
              <a:cs typeface="Times New Roman" panose="02020603050405020304" pitchFamily="18" charset="0"/>
            </a:endParaRPr>
          </a:p>
          <a:p>
            <a:pPr indent="-269875" algn="just">
              <a:lnSpc>
                <a:spcPct val="115000"/>
              </a:lnSpc>
              <a:spcAft>
                <a:spcPts val="1000"/>
              </a:spcAft>
            </a:pPr>
            <a:r>
              <a:rPr lang="sk-SK" sz="1800" b="1" dirty="0" smtClean="0">
                <a:effectLst/>
                <a:latin typeface="Arial" panose="020B0604020202020204" pitchFamily="34" charset="0"/>
                <a:ea typeface="Calibri" panose="020F0502020204030204" pitchFamily="34" charset="0"/>
                <a:cs typeface="Times New Roman" panose="02020603050405020304" pitchFamily="18" charset="0"/>
              </a:rPr>
              <a:t>Načasovanie </a:t>
            </a:r>
            <a:r>
              <a:rPr lang="sk-SK" sz="1800" b="1" dirty="0" err="1" smtClean="0">
                <a:effectLst/>
                <a:latin typeface="Arial" panose="020B0604020202020204" pitchFamily="34" charset="0"/>
                <a:ea typeface="Calibri" panose="020F0502020204030204" pitchFamily="34" charset="0"/>
                <a:cs typeface="Times New Roman" panose="02020603050405020304" pitchFamily="18" charset="0"/>
              </a:rPr>
              <a:t>četu</a:t>
            </a:r>
            <a:endParaRPr lang="sk-SK"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1000"/>
              </a:spcAft>
            </a:pPr>
            <a:r>
              <a:rPr lang="sk-SK" dirty="0" smtClean="0">
                <a:latin typeface="Arial" panose="020B0604020202020204" pitchFamily="34" charset="0"/>
                <a:ea typeface="Calibri" panose="020F0502020204030204" pitchFamily="34" charset="0"/>
                <a:cs typeface="Times New Roman" panose="02020603050405020304" pitchFamily="18" charset="0"/>
              </a:rPr>
              <a:t>Vytvorenie skupinového chatu môže byť skvelým podporným nástrojom, ktorý sa dá implementovať do vašej tréningovej rutiny v rámci vašich hodín. Zamyslite sa však nad tým, ako, kedy a kde chcete umožniť klientom/študentom zapojiť sa do chatu. Vyhovujú vám napríklad komentáre v chate počas online hodiny alebo len v určitých chvíľach? Môžete študentom umožniť nepretržité používanie chatu alebo môžete podporiť jeho používanie vo vyhradených časoch, možno na konci vašej hodiny, aby ste dostali spätnú väzbu a zdieľali komentáre.</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268" name="Picture 4" descr="Wireless Internet Connection &amp;amp; Broadband Internet Service Service Provider  from Kolkata">
            <a:extLst>
              <a:ext uri="{FF2B5EF4-FFF2-40B4-BE49-F238E27FC236}">
                <a16:creationId xmlns:a16="http://schemas.microsoft.com/office/drawing/2014/main" id="{120A5D55-92D9-4256-AE16-B819DD1DA6D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5020" y="2080893"/>
            <a:ext cx="530936" cy="41868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Planes de Clase - SMS o El Chat">
            <a:extLst>
              <a:ext uri="{FF2B5EF4-FFF2-40B4-BE49-F238E27FC236}">
                <a16:creationId xmlns:a16="http://schemas.microsoft.com/office/drawing/2014/main" id="{0B35B1BC-B4B9-45E2-8869-17354A56B73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85409" y="3907241"/>
            <a:ext cx="576877" cy="451179"/>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1887794" y="6266896"/>
            <a:ext cx="9697116" cy="463550"/>
            <a:chOff x="1887794" y="6266896"/>
            <a:chExt cx="9697116" cy="463550"/>
          </a:xfrm>
        </p:grpSpPr>
        <p:sp>
          <p:nvSpPr>
            <p:cNvPr id="17" name="TextBox 16"/>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8" name="Picture 24" descr="https://wayback.archive-it.org/12090/20210123161500mp_/https://eacea.ec.europa.eu/sites/eacea-site/files/logosbeneficaireserasmusleft_sk_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3382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7598E31-9ED4-464E-85BF-EF97FC5D5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279" y="3887251"/>
            <a:ext cx="4868876" cy="15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561434"/>
            <a:ext cx="9927794" cy="4153565"/>
          </a:xfrm>
        </p:spPr>
        <p:txBody>
          <a:bodyPr/>
          <a:lstStyle/>
          <a:p>
            <a:pPr algn="just">
              <a:lnSpc>
                <a:spcPct val="100000"/>
              </a:lnSpc>
              <a:spcAft>
                <a:spcPts val="1000"/>
              </a:spcAft>
            </a:pPr>
            <a:r>
              <a:rPr lang="sk-SK" sz="1800" b="1" dirty="0" smtClean="0">
                <a:effectLst/>
                <a:latin typeface="Arial" panose="020B0604020202020204" pitchFamily="34" charset="0"/>
                <a:ea typeface="Calibri" panose="020F0502020204030204" pitchFamily="34" charset="0"/>
                <a:cs typeface="Times New Roman" panose="02020603050405020304" pitchFamily="18" charset="0"/>
              </a:rPr>
              <a:t>Neverbálna sp</a:t>
            </a:r>
            <a:r>
              <a:rPr lang="sk-SK" sz="1800" b="1" dirty="0" smtClean="0">
                <a:latin typeface="Arial" panose="020B0604020202020204" pitchFamily="34" charset="0"/>
                <a:ea typeface="Calibri" panose="020F0502020204030204" pitchFamily="34" charset="0"/>
                <a:cs typeface="Times New Roman" panose="02020603050405020304" pitchFamily="18" charset="0"/>
              </a:rPr>
              <a:t>ätná väzba</a:t>
            </a:r>
            <a:endParaRPr lang="sk-SK"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1000"/>
              </a:spcAft>
            </a:pPr>
            <a:r>
              <a:rPr lang="sk-SK" sz="1800" dirty="0" smtClean="0">
                <a:latin typeface="Arial" panose="020B0604020202020204" pitchFamily="34" charset="0"/>
                <a:ea typeface="Calibri" panose="020F0502020204030204" pitchFamily="34" charset="0"/>
                <a:cs typeface="Times New Roman" panose="02020603050405020304" pitchFamily="18" charset="0"/>
              </a:rPr>
              <a:t>Aktivujte si pre svoje stretnutia funkciu neverbálnej spätnej väzby, aby ste umožnili </a:t>
            </a:r>
            <a:r>
              <a:rPr lang="sk-SK" sz="1800" dirty="0" err="1" smtClean="0">
                <a:latin typeface="Arial" panose="020B0604020202020204" pitchFamily="34" charset="0"/>
                <a:ea typeface="Calibri" panose="020F0502020204030204" pitchFamily="34" charset="0"/>
                <a:cs typeface="Times New Roman" panose="02020603050405020304" pitchFamily="18" charset="0"/>
              </a:rPr>
              <a:t>sledovateľom</a:t>
            </a:r>
            <a:r>
              <a:rPr lang="sk-SK" sz="1800" dirty="0" smtClean="0">
                <a:latin typeface="Arial" panose="020B0604020202020204" pitchFamily="34" charset="0"/>
                <a:ea typeface="Calibri" panose="020F0502020204030204" pitchFamily="34" charset="0"/>
                <a:cs typeface="Times New Roman" panose="02020603050405020304" pitchFamily="18" charset="0"/>
              </a:rPr>
              <a:t>/študentom komunikovať s vami bez prerušenia hodiny. Pravidelne kontrolujte reakcie študentov, aby ste riešili akúkoľvek neverbálnu spätnú väzbu. Táto funkcia vám tiež umožňuje spravovať verbálnu spätnú väzbu, pretože môžete študentov poučiť, aby použili funkciu „palec hore“ na označenie, kedy sú všetci pripravení začať lekciu. Nezabudnite, že všetci by mali mať stíšené mikrofóny, kým nedokončíte hodinu, aby ste predišli hluku na pozadí. </a:t>
            </a:r>
            <a:endParaRPr lang="sk-SK" dirty="0">
              <a:solidFill>
                <a:srgbClr val="E47A24"/>
              </a:solidFill>
            </a:endParaRPr>
          </a:p>
        </p:txBody>
      </p:sp>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24FDF7D4-53D0-42B6-B81C-E848F1E0EBB3}"/>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k-SK" sz="3400" dirty="0" smtClean="0">
                <a:solidFill>
                  <a:srgbClr val="D92E2D"/>
                </a:solidFill>
                <a:ea typeface="Calibri" panose="020F0502020204030204" pitchFamily="34" charset="0"/>
              </a:rPr>
              <a:t>2.EFEKTÍVNA ONLINE KOMUNIKÁCIA. </a:t>
            </a:r>
            <a:endParaRPr lang="sk-SK" sz="3400" dirty="0">
              <a:solidFill>
                <a:srgbClr val="D92E2D"/>
              </a:solidFill>
              <a:ea typeface="Calibri" panose="020F0502020204030204" pitchFamily="34" charset="0"/>
            </a:endParaRPr>
          </a:p>
        </p:txBody>
      </p:sp>
      <p:sp>
        <p:nvSpPr>
          <p:cNvPr id="13" name="CuadroTexto 12">
            <a:extLst>
              <a:ext uri="{FF2B5EF4-FFF2-40B4-BE49-F238E27FC236}">
                <a16:creationId xmlns:a16="http://schemas.microsoft.com/office/drawing/2014/main" id="{65919C73-CFC9-4FCC-8E75-D31F48B35CD9}"/>
              </a:ext>
            </a:extLst>
          </p:cNvPr>
          <p:cNvSpPr txBox="1"/>
          <p:nvPr/>
        </p:nvSpPr>
        <p:spPr>
          <a:xfrm>
            <a:off x="4979814" y="1140194"/>
            <a:ext cx="7130062" cy="1015663"/>
          </a:xfrm>
          <a:prstGeom prst="rect">
            <a:avLst/>
          </a:prstGeom>
          <a:noFill/>
        </p:spPr>
        <p:txBody>
          <a:bodyPr wrap="square">
            <a:spAutoFit/>
          </a:bodyPr>
          <a:lstStyle/>
          <a:p>
            <a:r>
              <a:rPr lang="sk-SK" sz="2000" dirty="0" smtClean="0">
                <a:solidFill>
                  <a:srgbClr val="D92E2D"/>
                </a:solidFill>
                <a:latin typeface="+mj-lt"/>
                <a:ea typeface="Calibri" panose="020F0502020204030204" pitchFamily="34" charset="0"/>
                <a:cs typeface="Times New Roman" panose="02020603050405020304" pitchFamily="18" charset="0"/>
              </a:rPr>
              <a:t>PRAKTICKÉ KROKY PRE ONLINE ZVIDITNENIE VÁŠHO ŠPORTOVÉHO PODNIKU..</a:t>
            </a:r>
            <a:r>
              <a:rPr lang="sk-SK" sz="2000" dirty="0" smtClean="0">
                <a:effectLst/>
                <a:latin typeface="+mj-lt"/>
                <a:ea typeface="Calibri" panose="020F0502020204030204" pitchFamily="34" charset="0"/>
                <a:cs typeface="Times New Roman" panose="02020603050405020304" pitchFamily="18" charset="0"/>
              </a:rPr>
              <a:t/>
            </a:r>
            <a:br>
              <a:rPr lang="sk-SK" sz="2000" dirty="0" smtClean="0">
                <a:effectLst/>
                <a:latin typeface="+mj-lt"/>
                <a:ea typeface="Calibri" panose="020F0502020204030204" pitchFamily="34" charset="0"/>
                <a:cs typeface="Times New Roman" panose="02020603050405020304" pitchFamily="18" charset="0"/>
              </a:rPr>
            </a:br>
            <a:endParaRPr lang="sk-SK" sz="2000" dirty="0">
              <a:latin typeface="+mj-lt"/>
            </a:endParaRPr>
          </a:p>
        </p:txBody>
      </p:sp>
      <p:grpSp>
        <p:nvGrpSpPr>
          <p:cNvPr id="14" name="Group 13"/>
          <p:cNvGrpSpPr/>
          <p:nvPr/>
        </p:nvGrpSpPr>
        <p:grpSpPr>
          <a:xfrm>
            <a:off x="1887794" y="6266896"/>
            <a:ext cx="9697116" cy="463550"/>
            <a:chOff x="1887794" y="6266896"/>
            <a:chExt cx="9697116" cy="463550"/>
          </a:xfrm>
        </p:grpSpPr>
        <p:sp>
          <p:nvSpPr>
            <p:cNvPr id="16" name="TextBox 15"/>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7" name="Picture 24" descr="https://wayback.archive-it.org/12090/20210123161500mp_/https://eacea.ec.europa.eu/sites/eacea-site/files/logosbeneficaireserasmusleft_sk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2984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Quieres obtener un certificado de community manager?">
            <a:extLst>
              <a:ext uri="{FF2B5EF4-FFF2-40B4-BE49-F238E27FC236}">
                <a16:creationId xmlns:a16="http://schemas.microsoft.com/office/drawing/2014/main" id="{00F099AD-D5AF-4C3A-B712-22C615E60F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81" r="16927"/>
          <a:stretch/>
        </p:blipFill>
        <p:spPr bwMode="auto">
          <a:xfrm>
            <a:off x="8428598" y="2684206"/>
            <a:ext cx="3304697" cy="2413433"/>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8" y="1644356"/>
            <a:ext cx="6786501" cy="3738819"/>
          </a:xfrm>
        </p:spPr>
        <p:txBody>
          <a:bodyPr>
            <a:noAutofit/>
          </a:bodyPr>
          <a:lstStyle/>
          <a:p>
            <a:pPr algn="just">
              <a:lnSpc>
                <a:spcPct val="120000"/>
              </a:lnSpc>
              <a:spcAft>
                <a:spcPts val="1000"/>
              </a:spcAft>
            </a:pPr>
            <a:r>
              <a:rPr lang="en-US" sz="1800" b="1" dirty="0" err="1">
                <a:latin typeface="Arial" panose="020B0604020202020204" pitchFamily="34" charset="0"/>
                <a:ea typeface="Calibri" panose="020F0502020204030204" pitchFamily="34" charset="0"/>
                <a:cs typeface="Arial" panose="020B0604020202020204" pitchFamily="34" charset="0"/>
              </a:rPr>
              <a:t>Podporujte</a:t>
            </a:r>
            <a:r>
              <a:rPr lang="en-US" sz="1800" b="1" dirty="0">
                <a:latin typeface="Arial" panose="020B0604020202020204" pitchFamily="34" charset="0"/>
                <a:ea typeface="Calibri" panose="020F0502020204030204" pitchFamily="34" charset="0"/>
                <a:cs typeface="Arial" panose="020B0604020202020204" pitchFamily="34" charset="0"/>
              </a:rPr>
              <a:t> </a:t>
            </a:r>
            <a:r>
              <a:rPr lang="en-US" sz="1800" b="1" dirty="0" err="1">
                <a:latin typeface="Arial" panose="020B0604020202020204" pitchFamily="34" charset="0"/>
                <a:ea typeface="Calibri" panose="020F0502020204030204" pitchFamily="34" charset="0"/>
                <a:cs typeface="Arial" panose="020B0604020202020204" pitchFamily="34" charset="0"/>
              </a:rPr>
              <a:t>zmysel</a:t>
            </a:r>
            <a:r>
              <a:rPr lang="en-US" sz="1800" b="1" dirty="0">
                <a:latin typeface="Arial" panose="020B0604020202020204" pitchFamily="34" charset="0"/>
                <a:ea typeface="Calibri" panose="020F0502020204030204" pitchFamily="34" charset="0"/>
                <a:cs typeface="Arial" panose="020B0604020202020204" pitchFamily="34" charset="0"/>
              </a:rPr>
              <a:t> pre </a:t>
            </a:r>
            <a:r>
              <a:rPr lang="en-US" sz="1800" b="1" dirty="0" err="1" smtClean="0">
                <a:latin typeface="Arial" panose="020B0604020202020204" pitchFamily="34" charset="0"/>
                <a:ea typeface="Calibri" panose="020F0502020204030204" pitchFamily="34" charset="0"/>
                <a:cs typeface="Arial" panose="020B0604020202020204" pitchFamily="34" charset="0"/>
              </a:rPr>
              <a:t>komunitu</a:t>
            </a:r>
            <a:endParaRPr lang="sk-SK" sz="1800" b="1" dirty="0" smtClean="0">
              <a:latin typeface="Arial" panose="020B0604020202020204" pitchFamily="34" charset="0"/>
              <a:ea typeface="Calibri" panose="020F0502020204030204" pitchFamily="34" charset="0"/>
              <a:cs typeface="Arial" panose="020B0604020202020204" pitchFamily="34" charset="0"/>
            </a:endParaRPr>
          </a:p>
          <a:p>
            <a:pPr algn="just">
              <a:lnSpc>
                <a:spcPct val="120000"/>
              </a:lnSpc>
              <a:spcAft>
                <a:spcPts val="1000"/>
              </a:spcAft>
            </a:pPr>
            <a:r>
              <a:rPr lang="sk-SK" sz="1800" dirty="0">
                <a:latin typeface="Arial" panose="020B0604020202020204" pitchFamily="34" charset="0"/>
                <a:cs typeface="Arial" panose="020B0604020202020204" pitchFamily="34" charset="0"/>
              </a:rPr>
              <a:t>Pocit prítomnosti a komunity sa zvýši, keď každý ukáže cez webovú kameru svoju tvár. Študenti alebo vaši </a:t>
            </a:r>
            <a:r>
              <a:rPr lang="sk-SK" sz="1800" dirty="0" err="1">
                <a:latin typeface="Arial" panose="020B0604020202020204" pitchFamily="34" charset="0"/>
                <a:cs typeface="Arial" panose="020B0604020202020204" pitchFamily="34" charset="0"/>
              </a:rPr>
              <a:t>sledovatelia</a:t>
            </a:r>
            <a:r>
              <a:rPr lang="sk-SK" sz="1800" dirty="0">
                <a:latin typeface="Arial" panose="020B0604020202020204" pitchFamily="34" charset="0"/>
                <a:cs typeface="Arial" panose="020B0604020202020204" pitchFamily="34" charset="0"/>
              </a:rPr>
              <a:t> vo všeobecnosti budú s väčšou pravdepodobnosťou venovať pozornosť, ak vedia, že sú na kamere. Na začiatku a na konci vašej hodiny môžete tiež prepnúť do zobrazenia Galéria (toto je zobrazenie, kde sú všetci súčasne viditeľní). Na konci hodiny, ak to vaši študenti dovolia a mohlo by sa im to páčiť, môžete odfotiť zobrazenie galérie a zverejniť ju na Facebooku/</a:t>
            </a:r>
            <a:r>
              <a:rPr lang="sk-SK" sz="1800" dirty="0" err="1">
                <a:latin typeface="Arial" panose="020B0604020202020204" pitchFamily="34" charset="0"/>
                <a:cs typeface="Arial" panose="020B0604020202020204" pitchFamily="34" charset="0"/>
              </a:rPr>
              <a:t>Instagrame</a:t>
            </a:r>
            <a:r>
              <a:rPr lang="sk-SK" sz="1800" dirty="0">
                <a:latin typeface="Arial" panose="020B0604020202020204" pitchFamily="34" charset="0"/>
                <a:cs typeface="Arial" panose="020B0604020202020204" pitchFamily="34" charset="0"/>
              </a:rPr>
              <a:t> (osobný profil alebo – lepšie – profesionálny) alebo webovej stránke a označiť ich, aby ste podporili ich začlenenie a účasť na vašej aktivite.</a:t>
            </a:r>
            <a:endParaRPr lang="es-ES"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24FDF7D4-53D0-42B6-B81C-E848F1E0EBB3}"/>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2.EFEKTÍVNA ONLINE KOMUNIKÁCIA. </a:t>
            </a:r>
          </a:p>
        </p:txBody>
      </p:sp>
      <p:sp>
        <p:nvSpPr>
          <p:cNvPr id="13" name="CuadroTexto 12">
            <a:extLst>
              <a:ext uri="{FF2B5EF4-FFF2-40B4-BE49-F238E27FC236}">
                <a16:creationId xmlns:a16="http://schemas.microsoft.com/office/drawing/2014/main" id="{65919C73-CFC9-4FCC-8E75-D31F48B35CD9}"/>
              </a:ext>
            </a:extLst>
          </p:cNvPr>
          <p:cNvSpPr txBox="1"/>
          <p:nvPr/>
        </p:nvSpPr>
        <p:spPr>
          <a:xfrm>
            <a:off x="4979814" y="1140194"/>
            <a:ext cx="7130062" cy="1015663"/>
          </a:xfrm>
          <a:prstGeom prst="rect">
            <a:avLst/>
          </a:prstGeom>
          <a:noFill/>
        </p:spPr>
        <p:txBody>
          <a:bodyPr wrap="square">
            <a:spAutoFit/>
          </a:bodyPr>
          <a:lstStyle/>
          <a:p>
            <a:r>
              <a:rPr lang="en-US" sz="2000" dirty="0">
                <a:solidFill>
                  <a:srgbClr val="D92E2D"/>
                </a:solidFill>
                <a:latin typeface="+mj-lt"/>
                <a:ea typeface="Calibri" panose="020F0502020204030204" pitchFamily="34" charset="0"/>
                <a:cs typeface="Times New Roman" panose="02020603050405020304" pitchFamily="18" charset="0"/>
              </a:rPr>
              <a:t>PRAKTICKÉ KROKY PRE ONLINE ZVIDITNENIE VÁŠHO ŠPORTOVÉHO PODNIKU..</a:t>
            </a:r>
            <a:r>
              <a:rPr lang="es-ES" sz="2000" dirty="0">
                <a:effectLst/>
                <a:latin typeface="+mj-lt"/>
                <a:ea typeface="Calibri" panose="020F0502020204030204" pitchFamily="34" charset="0"/>
                <a:cs typeface="Times New Roman" panose="02020603050405020304" pitchFamily="18" charset="0"/>
              </a:rPr>
              <a:t/>
            </a:r>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grpSp>
        <p:nvGrpSpPr>
          <p:cNvPr id="14" name="Group 13"/>
          <p:cNvGrpSpPr/>
          <p:nvPr/>
        </p:nvGrpSpPr>
        <p:grpSpPr>
          <a:xfrm>
            <a:off x="1887794" y="6266896"/>
            <a:ext cx="9697116" cy="463550"/>
            <a:chOff x="1887794" y="6266896"/>
            <a:chExt cx="9697116" cy="463550"/>
          </a:xfrm>
        </p:grpSpPr>
        <p:sp>
          <p:nvSpPr>
            <p:cNvPr id="16" name="TextBox 15"/>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7" name="Picture 24" descr="https://wayback.archive-it.org/12090/20210123161500mp_/https://eacea.ec.europa.eu/sites/eacea-site/files/logosbeneficaireserasmusleft_sk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74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64336" y="1423116"/>
            <a:ext cx="8163122" cy="3904663"/>
          </a:xfrm>
        </p:spPr>
        <p:txBody>
          <a:bodyPr>
            <a:normAutofit/>
          </a:bodyPr>
          <a:lstStyle/>
          <a:p>
            <a:pPr algn="l"/>
            <a:endParaRPr lang="sk-SK" dirty="0" smtClean="0">
              <a:solidFill>
                <a:srgbClr val="E47A24"/>
              </a:solidFill>
            </a:endParaRPr>
          </a:p>
          <a:p>
            <a:pPr algn="just">
              <a:lnSpc>
                <a:spcPct val="120000"/>
              </a:lnSpc>
              <a:spcAft>
                <a:spcPts val="1000"/>
              </a:spcAft>
            </a:pPr>
            <a:r>
              <a:rPr lang="sk-SK" sz="1800" b="1" dirty="0" smtClean="0">
                <a:latin typeface="Arial" panose="020B0604020202020204" pitchFamily="34" charset="0"/>
                <a:ea typeface="Calibri" panose="020F0502020204030204" pitchFamily="34" charset="0"/>
                <a:cs typeface="Arial" panose="020B0604020202020204" pitchFamily="34" charset="0"/>
              </a:rPr>
              <a:t>Berte do úvahy aj iné časové pásma (v prípade medzinárodnej verejnosti)</a:t>
            </a:r>
            <a:endParaRPr lang="sk-SK" sz="1800" b="1" dirty="0" smtClean="0">
              <a:latin typeface="Arial" panose="020B0604020202020204" pitchFamily="34" charset="0"/>
              <a:ea typeface="Calibri" panose="020F0502020204030204" pitchFamily="34" charset="0"/>
              <a:cs typeface="Arial" panose="020B0604020202020204" pitchFamily="34" charset="0"/>
            </a:endParaRPr>
          </a:p>
          <a:p>
            <a:pPr algn="just">
              <a:lnSpc>
                <a:spcPct val="120000"/>
              </a:lnSpc>
              <a:spcAft>
                <a:spcPts val="1000"/>
              </a:spcAft>
            </a:pPr>
            <a:r>
              <a:rPr lang="sk-SK" sz="1800" dirty="0" smtClean="0">
                <a:latin typeface="Arial" panose="020B0604020202020204" pitchFamily="34" charset="0"/>
                <a:ea typeface="Calibri" panose="020F0502020204030204" pitchFamily="34" charset="0"/>
                <a:cs typeface="Arial" panose="020B0604020202020204" pitchFamily="34" charset="0"/>
              </a:rPr>
              <a:t>Absolvovanie online kurzov v inom časovom pásme sa môže zdať ako dosť veľká výzva, najmä ak musíte hodinu viesť v reálnom čase. Timezone.io vám umožňuje sledovať miestny čas vašich klientov a pomôže vám naplánovať si hodinu na vhodný čas pre všetkých. Tento nástroj sa ľahko používa: jednoducho vložte svojho klienta/študentov a ich pridružené mestá na webovú stránku (https://timezone.io/), aby ste získali jasný prehľad o ich miestnych časoch. Táto stránka ponúka skutočne užitočné vizuálne rozhranie.</a:t>
            </a:r>
            <a:endParaRPr lang="sk-SK" dirty="0">
              <a:solidFill>
                <a:srgbClr val="E47A24"/>
              </a:solidFill>
            </a:endParaRPr>
          </a:p>
        </p:txBody>
      </p:sp>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24FDF7D4-53D0-42B6-B81C-E848F1E0EBB3}"/>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k-SK" sz="3400" dirty="0" smtClean="0">
                <a:solidFill>
                  <a:srgbClr val="D92E2D"/>
                </a:solidFill>
                <a:ea typeface="Calibri" panose="020F0502020204030204" pitchFamily="34" charset="0"/>
              </a:rPr>
              <a:t>2.EFEKTÍVNA ONLINE KOMUNIKÁCIA. </a:t>
            </a:r>
            <a:endParaRPr lang="sk-SK" sz="3400" dirty="0">
              <a:solidFill>
                <a:srgbClr val="D92E2D"/>
              </a:solidFill>
              <a:ea typeface="Calibri" panose="020F0502020204030204" pitchFamily="34" charset="0"/>
            </a:endParaRPr>
          </a:p>
        </p:txBody>
      </p:sp>
      <p:sp>
        <p:nvSpPr>
          <p:cNvPr id="13" name="CuadroTexto 12">
            <a:extLst>
              <a:ext uri="{FF2B5EF4-FFF2-40B4-BE49-F238E27FC236}">
                <a16:creationId xmlns:a16="http://schemas.microsoft.com/office/drawing/2014/main" id="{65919C73-CFC9-4FCC-8E75-D31F48B35CD9}"/>
              </a:ext>
            </a:extLst>
          </p:cNvPr>
          <p:cNvSpPr txBox="1"/>
          <p:nvPr/>
        </p:nvSpPr>
        <p:spPr>
          <a:xfrm>
            <a:off x="4979814" y="1140194"/>
            <a:ext cx="7130062" cy="1015663"/>
          </a:xfrm>
          <a:prstGeom prst="rect">
            <a:avLst/>
          </a:prstGeom>
          <a:noFill/>
        </p:spPr>
        <p:txBody>
          <a:bodyPr wrap="square">
            <a:spAutoFit/>
          </a:bodyPr>
          <a:lstStyle/>
          <a:p>
            <a:r>
              <a:rPr lang="sk-SK" sz="2000" dirty="0" smtClean="0">
                <a:solidFill>
                  <a:srgbClr val="D92E2D"/>
                </a:solidFill>
                <a:latin typeface="+mj-lt"/>
                <a:ea typeface="Calibri" panose="020F0502020204030204" pitchFamily="34" charset="0"/>
                <a:cs typeface="Times New Roman" panose="02020603050405020304" pitchFamily="18" charset="0"/>
              </a:rPr>
              <a:t>PRAKTICKÉ KROKY PRE ONLINE ZVIDITNENIE VÁŠHO ŠPORTOVÉHO PODNIKU.</a:t>
            </a:r>
            <a:r>
              <a:rPr lang="sk-SK" sz="2000" dirty="0" smtClean="0">
                <a:effectLst/>
                <a:latin typeface="+mj-lt"/>
                <a:ea typeface="Calibri" panose="020F0502020204030204" pitchFamily="34" charset="0"/>
                <a:cs typeface="Times New Roman" panose="02020603050405020304" pitchFamily="18" charset="0"/>
              </a:rPr>
              <a:t/>
            </a:r>
            <a:br>
              <a:rPr lang="sk-SK" sz="2000" dirty="0" smtClean="0">
                <a:effectLst/>
                <a:latin typeface="+mj-lt"/>
                <a:ea typeface="Calibri" panose="020F0502020204030204" pitchFamily="34" charset="0"/>
                <a:cs typeface="Times New Roman" panose="02020603050405020304" pitchFamily="18" charset="0"/>
              </a:rPr>
            </a:br>
            <a:endParaRPr lang="sk-SK" sz="2000" dirty="0">
              <a:latin typeface="+mj-lt"/>
            </a:endParaRPr>
          </a:p>
        </p:txBody>
      </p:sp>
      <p:pic>
        <p:nvPicPr>
          <p:cNvPr id="13314" name="Picture 2" descr="Time Zone Pro (@TimeZonePro) | Twitter">
            <a:extLst>
              <a:ext uri="{FF2B5EF4-FFF2-40B4-BE49-F238E27FC236}">
                <a16:creationId xmlns:a16="http://schemas.microsoft.com/office/drawing/2014/main" id="{C39AC7EB-4192-4E82-90EE-DE246BF10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2762" y="2404010"/>
            <a:ext cx="2062316" cy="206231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1887794" y="6266896"/>
            <a:ext cx="9697116" cy="463550"/>
            <a:chOff x="1887794" y="6266896"/>
            <a:chExt cx="9697116" cy="463550"/>
          </a:xfrm>
        </p:grpSpPr>
        <p:sp>
          <p:nvSpPr>
            <p:cNvPr id="16" name="TextBox 15"/>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7" name="Picture 24" descr="https://wayback.archive-it.org/12090/20210123161500mp_/https://eacea.ec.europa.eu/sites/eacea-site/files/logosbeneficaireserasmusleft_sk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3203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613289"/>
            <a:ext cx="10100684" cy="4328755"/>
          </a:xfrm>
        </p:spPr>
        <p:txBody>
          <a:bodyPr>
            <a:normAutofit fontScale="85000" lnSpcReduction="10000"/>
          </a:bodyPr>
          <a:lstStyle/>
          <a:p>
            <a:pPr algn="l">
              <a:lnSpc>
                <a:spcPct val="115000"/>
              </a:lnSpc>
              <a:spcAft>
                <a:spcPts val="1000"/>
              </a:spcAft>
            </a:pPr>
            <a:r>
              <a:rPr lang="sk-SK" dirty="0" smtClean="0">
                <a:solidFill>
                  <a:srgbClr val="E47A24"/>
                </a:solidFill>
                <a:effectLst/>
                <a:ea typeface="Calibri" panose="020F0502020204030204" pitchFamily="34" charset="0"/>
                <a:cs typeface="Times New Roman" panose="02020603050405020304" pitchFamily="18" charset="0"/>
              </a:rPr>
              <a:t>1.1 </a:t>
            </a:r>
            <a:r>
              <a:rPr lang="sk-SK" dirty="0" smtClean="0">
                <a:solidFill>
                  <a:srgbClr val="E47A24"/>
                </a:solidFill>
                <a:ea typeface="Calibri" panose="020F0502020204030204" pitchFamily="34" charset="0"/>
                <a:cs typeface="Times New Roman" panose="02020603050405020304" pitchFamily="18" charset="0"/>
              </a:rPr>
              <a:t>Prečo sú digitálne zručnosti dôležité v oblasti športového podnikania</a:t>
            </a:r>
          </a:p>
          <a:p>
            <a:pPr algn="l">
              <a:lnSpc>
                <a:spcPct val="115000"/>
              </a:lnSpc>
              <a:spcAft>
                <a:spcPts val="1000"/>
              </a:spcAft>
            </a:pPr>
            <a:r>
              <a:rPr lang="sk-SK" sz="1900" dirty="0" smtClean="0">
                <a:latin typeface="Arial" panose="020B0604020202020204" pitchFamily="34" charset="0"/>
                <a:ea typeface="Calibri" panose="020F0502020204030204" pitchFamily="34" charset="0"/>
                <a:cs typeface="Times New Roman" panose="02020603050405020304" pitchFamily="18" charset="0"/>
              </a:rPr>
              <a:t>Digitál navždy zmenil hru pre športový biznis. Športové kluby, tréneri na voľnej nohe, federácie už medzi sebou nesúťažia ako v minulých desaťročiach; noví konkurenti sú teraz väčšinou </a:t>
            </a:r>
            <a:r>
              <a:rPr lang="sk-SK" sz="1900" dirty="0" smtClean="0">
                <a:latin typeface="Arial" panose="020B0604020202020204" pitchFamily="34" charset="0"/>
                <a:ea typeface="Calibri" panose="020F0502020204030204" pitchFamily="34" charset="0"/>
                <a:cs typeface="Times New Roman" panose="02020603050405020304" pitchFamily="18" charset="0"/>
              </a:rPr>
              <a:t>založení </a:t>
            </a:r>
            <a:r>
              <a:rPr lang="sk-SK" sz="1900" dirty="0" smtClean="0">
                <a:latin typeface="Arial" panose="020B0604020202020204" pitchFamily="34" charset="0"/>
                <a:ea typeface="Calibri" panose="020F0502020204030204" pitchFamily="34" charset="0"/>
                <a:cs typeface="Times New Roman" panose="02020603050405020304" pitchFamily="18" charset="0"/>
              </a:rPr>
              <a:t>digitálne a využívajú sociálne médiá, </a:t>
            </a:r>
            <a:r>
              <a:rPr lang="sk-SK" sz="1900" dirty="0" err="1" smtClean="0">
                <a:latin typeface="Arial" panose="020B0604020202020204" pitchFamily="34" charset="0"/>
                <a:ea typeface="Calibri" panose="020F0502020204030204" pitchFamily="34" charset="0"/>
                <a:cs typeface="Times New Roman" panose="02020603050405020304" pitchFamily="18" charset="0"/>
              </a:rPr>
              <a:t>streamovanie</a:t>
            </a:r>
            <a:r>
              <a:rPr lang="sk-SK" sz="1900" dirty="0" smtClean="0">
                <a:latin typeface="Arial" panose="020B0604020202020204" pitchFamily="34" charset="0"/>
                <a:ea typeface="Calibri" panose="020F0502020204030204" pitchFamily="34" charset="0"/>
                <a:cs typeface="Times New Roman" panose="02020603050405020304" pitchFamily="18" charset="0"/>
              </a:rPr>
              <a:t> videa a hry.</a:t>
            </a:r>
          </a:p>
          <a:p>
            <a:pPr algn="l">
              <a:lnSpc>
                <a:spcPct val="115000"/>
              </a:lnSpc>
              <a:spcAft>
                <a:spcPts val="1000"/>
              </a:spcAft>
            </a:pPr>
            <a:r>
              <a:rPr lang="sk-SK" sz="1900" dirty="0">
                <a:latin typeface="Arial" panose="020B0604020202020204" pitchFamily="34" charset="0"/>
                <a:ea typeface="Calibri" panose="020F0502020204030204" pitchFamily="34" charset="0"/>
                <a:cs typeface="Times New Roman" panose="02020603050405020304" pitchFamily="18" charset="0"/>
              </a:rPr>
              <a:t>Najmä digitál bol počas pandémie COVID-19 kotvou pre sektor podnikania v športe. Podnikatelia, zväzy či športové kluby sa museli prispôsobiť nečakanému nútenému zatváraniu športových centier, aby neprišli o prácu. Okrem toho počas globálneho </a:t>
            </a:r>
            <a:r>
              <a:rPr lang="sk-SK" sz="1900" dirty="0" err="1">
                <a:latin typeface="Arial" panose="020B0604020202020204" pitchFamily="34" charset="0"/>
                <a:ea typeface="Calibri" panose="020F0502020204030204" pitchFamily="34" charset="0"/>
                <a:cs typeface="Times New Roman" panose="02020603050405020304" pitchFamily="18" charset="0"/>
              </a:rPr>
              <a:t>lockdown</a:t>
            </a:r>
            <a:r>
              <a:rPr lang="sk-SK" sz="1900" dirty="0">
                <a:latin typeface="Arial" panose="020B0604020202020204" pitchFamily="34" charset="0"/>
                <a:ea typeface="Calibri" panose="020F0502020204030204" pitchFamily="34" charset="0"/>
                <a:cs typeface="Times New Roman" panose="02020603050405020304" pitchFamily="18" charset="0"/>
              </a:rPr>
              <a:t>-u a tiež v súčasnej </a:t>
            </a:r>
            <a:r>
              <a:rPr lang="sk-SK" sz="1900" dirty="0" err="1">
                <a:latin typeface="Arial" panose="020B0604020202020204" pitchFamily="34" charset="0"/>
                <a:ea typeface="Calibri" panose="020F0502020204030204" pitchFamily="34" charset="0"/>
                <a:cs typeface="Times New Roman" panose="02020603050405020304" pitchFamily="18" charset="0"/>
              </a:rPr>
              <a:t>postpandemickej</a:t>
            </a:r>
            <a:r>
              <a:rPr lang="sk-SK" sz="1900" dirty="0">
                <a:latin typeface="Arial" panose="020B0604020202020204" pitchFamily="34" charset="0"/>
                <a:ea typeface="Calibri" panose="020F0502020204030204" pitchFamily="34" charset="0"/>
                <a:cs typeface="Times New Roman" panose="02020603050405020304" pitchFamily="18" charset="0"/>
              </a:rPr>
              <a:t> spoločnosti stále viac a viac ľudí potrebuje športovať online, aby prelomili svoju rutinu, a podnikatelia sa chopili príležitosti formulovať nový spôsob poskytovania svojich kompetencií online alebo kombinovaným prístupom, ktorý bol po celosvetovom opätovnom otvorení najúspešnejší a najužitočnejší.</a:t>
            </a:r>
            <a:endParaRPr lang="sk-SK" sz="1900" dirty="0" smtClean="0">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sk-SK" sz="1900" dirty="0">
                <a:latin typeface="Arial" panose="020B0604020202020204" pitchFamily="34" charset="0"/>
                <a:ea typeface="Calibri" panose="020F0502020204030204" pitchFamily="34" charset="0"/>
                <a:cs typeface="Times New Roman" panose="02020603050405020304" pitchFamily="18" charset="0"/>
              </a:rPr>
              <a:t>Avšak, okrem posledných zmien v spoločnosti v súvislosti s pandémiou, digitálne zručnosti sú nevyhnutné pre budúcich podnikateľov v oblasti športu, pretože zvládnutie základných digitálnych zručností otvára cestu pre rozvoj ich budúcej kariéry.</a:t>
            </a:r>
            <a:endParaRPr lang="sk-SK" sz="1900"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889AFE8C-F6E3-48B5-A476-58CE72A03CE3}"/>
              </a:ext>
            </a:extLst>
          </p:cNvPr>
          <p:cNvSpPr txBox="1">
            <a:spLocks/>
          </p:cNvSpPr>
          <p:nvPr/>
        </p:nvSpPr>
        <p:spPr>
          <a:xfrm>
            <a:off x="4981489" y="697333"/>
            <a:ext cx="6689401"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k-SK" sz="3400" dirty="0" smtClean="0">
                <a:solidFill>
                  <a:srgbClr val="D92E2D"/>
                </a:solidFill>
                <a:ea typeface="Calibri" panose="020F0502020204030204" pitchFamily="34" charset="0"/>
              </a:rPr>
              <a:t>1. Digitálne zručnosti aplikované v športe</a:t>
            </a:r>
            <a:endParaRPr lang="sk-SK" sz="3400" dirty="0">
              <a:solidFill>
                <a:srgbClr val="D92E2D"/>
              </a:solidFill>
            </a:endParaRPr>
          </a:p>
        </p:txBody>
      </p:sp>
      <p:grpSp>
        <p:nvGrpSpPr>
          <p:cNvPr id="9" name="Group 8"/>
          <p:cNvGrpSpPr/>
          <p:nvPr/>
        </p:nvGrpSpPr>
        <p:grpSpPr>
          <a:xfrm>
            <a:off x="1887794" y="6266896"/>
            <a:ext cx="9697116" cy="463550"/>
            <a:chOff x="1887794" y="6266896"/>
            <a:chExt cx="9697116" cy="463550"/>
          </a:xfrm>
        </p:grpSpPr>
        <p:sp>
          <p:nvSpPr>
            <p:cNvPr id="13" name="TextBox 12"/>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4" name="Picture 24" descr="https://wayback.archive-it.org/12090/20210123161500mp_/https://eacea.ec.europa.eu/sites/eacea-site/files/logosbeneficaireserasmusleft_sk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2462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79070" y="3300411"/>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7289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3" name="Título 1">
            <a:extLst>
              <a:ext uri="{FF2B5EF4-FFF2-40B4-BE49-F238E27FC236}">
                <a16:creationId xmlns:a16="http://schemas.microsoft.com/office/drawing/2014/main" id="{8BA08B80-7111-4A3D-A333-5A675D2129B1}"/>
              </a:ext>
            </a:extLst>
          </p:cNvPr>
          <p:cNvSpPr>
            <a:spLocks noGrp="1"/>
          </p:cNvSpPr>
          <p:nvPr>
            <p:ph type="ctrTitle"/>
          </p:nvPr>
        </p:nvSpPr>
        <p:spPr>
          <a:xfrm>
            <a:off x="7315200" y="488131"/>
            <a:ext cx="4663595" cy="671109"/>
          </a:xfrm>
        </p:spPr>
        <p:txBody>
          <a:bodyPr>
            <a:noAutofit/>
          </a:bodyPr>
          <a:lstStyle/>
          <a:p>
            <a:r>
              <a:rPr lang="sk-SK" sz="3600" b="1" dirty="0">
                <a:solidFill>
                  <a:srgbClr val="C00000"/>
                </a:solidFill>
              </a:rPr>
              <a:t>Test na sebahodnotenie</a:t>
            </a:r>
            <a:endParaRPr lang="en-GB" sz="3600" b="1" dirty="0">
              <a:solidFill>
                <a:srgbClr val="C00000"/>
              </a:solidFill>
            </a:endParaRPr>
          </a:p>
        </p:txBody>
      </p:sp>
      <p:sp>
        <p:nvSpPr>
          <p:cNvPr id="11" name="Text Placeholder 4">
            <a:extLst>
              <a:ext uri="{FF2B5EF4-FFF2-40B4-BE49-F238E27FC236}">
                <a16:creationId xmlns:a16="http://schemas.microsoft.com/office/drawing/2014/main" id="{1CEE6CFB-652F-401E-AD86-77644B3FAE51}"/>
              </a:ext>
            </a:extLst>
          </p:cNvPr>
          <p:cNvSpPr txBox="1">
            <a:spLocks/>
          </p:cNvSpPr>
          <p:nvPr/>
        </p:nvSpPr>
        <p:spPr>
          <a:xfrm>
            <a:off x="2371280" y="2232412"/>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k-SK" altLang="ko-KR" sz="1600" b="1" dirty="0">
                <a:latin typeface="Arial" panose="020B0604020202020204" pitchFamily="34" charset="0"/>
                <a:cs typeface="Arial" panose="020B0604020202020204" pitchFamily="34" charset="0"/>
              </a:rPr>
              <a:t>Otázka</a:t>
            </a:r>
            <a:r>
              <a:rPr lang="en-US" altLang="ko-KR" sz="1600" b="1" dirty="0">
                <a:latin typeface="Arial" panose="020B0604020202020204" pitchFamily="34" charset="0"/>
                <a:cs typeface="Arial" panose="020B0604020202020204" pitchFamily="34" charset="0"/>
              </a:rPr>
              <a:t> 1</a:t>
            </a:r>
            <a:endParaRPr lang="ko-KR" altLang="en-US" sz="1600" b="1" dirty="0">
              <a:latin typeface="+mj-lt"/>
              <a:cs typeface="Arial" pitchFamily="34" charset="0"/>
            </a:endParaRPr>
          </a:p>
        </p:txBody>
      </p:sp>
      <p:sp>
        <p:nvSpPr>
          <p:cNvPr id="14" name="Text Placeholder 5">
            <a:extLst>
              <a:ext uri="{FF2B5EF4-FFF2-40B4-BE49-F238E27FC236}">
                <a16:creationId xmlns:a16="http://schemas.microsoft.com/office/drawing/2014/main" id="{8365CED5-57C9-49FD-8E46-4E4C1B0B4374}"/>
              </a:ext>
            </a:extLst>
          </p:cNvPr>
          <p:cNvSpPr txBox="1">
            <a:spLocks/>
          </p:cNvSpPr>
          <p:nvPr/>
        </p:nvSpPr>
        <p:spPr>
          <a:xfrm>
            <a:off x="2371280" y="2539891"/>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k-SK" sz="1600" dirty="0" smtClean="0">
                <a:latin typeface="Arial Rounded MT Bold" panose="020F0704030504030204" pitchFamily="34" charset="0"/>
                <a:ea typeface="Calibri" panose="020F0502020204030204" pitchFamily="34" charset="0"/>
                <a:cs typeface="Arial" panose="020B0604020202020204" pitchFamily="34" charset="0"/>
              </a:rPr>
              <a:t>Ako </a:t>
            </a:r>
            <a:r>
              <a:rPr lang="sk-SK" sz="1600" dirty="0">
                <a:latin typeface="Arial Rounded MT Bold" panose="020F0704030504030204" pitchFamily="34" charset="0"/>
                <a:ea typeface="Calibri" panose="020F0502020204030204" pitchFamily="34" charset="0"/>
                <a:cs typeface="Arial" panose="020B0604020202020204" pitchFamily="34" charset="0"/>
              </a:rPr>
              <a:t>Covid-19 zmenil šport?</a:t>
            </a:r>
            <a:endParaRPr lang="en-US" altLang="ko-KR" sz="1400" dirty="0">
              <a:latin typeface="Arial" panose="020B0604020202020204" pitchFamily="34" charset="0"/>
              <a:cs typeface="Arial" panose="020B0604020202020204" pitchFamily="34" charset="0"/>
            </a:endParaRPr>
          </a:p>
        </p:txBody>
      </p:sp>
      <p:grpSp>
        <p:nvGrpSpPr>
          <p:cNvPr id="3" name="Grupo 2">
            <a:extLst>
              <a:ext uri="{FF2B5EF4-FFF2-40B4-BE49-F238E27FC236}">
                <a16:creationId xmlns:a16="http://schemas.microsoft.com/office/drawing/2014/main" id="{3ABA6387-F2E0-4F54-A8C6-C1448A54B76F}"/>
              </a:ext>
            </a:extLst>
          </p:cNvPr>
          <p:cNvGrpSpPr/>
          <p:nvPr/>
        </p:nvGrpSpPr>
        <p:grpSpPr>
          <a:xfrm>
            <a:off x="8330291" y="2275106"/>
            <a:ext cx="1061896" cy="965383"/>
            <a:chOff x="1647104" y="1683715"/>
            <a:chExt cx="724176" cy="586547"/>
          </a:xfrm>
        </p:grpSpPr>
        <p:sp>
          <p:nvSpPr>
            <p:cNvPr id="2" name="Rectángulo 1">
              <a:extLst>
                <a:ext uri="{FF2B5EF4-FFF2-40B4-BE49-F238E27FC236}">
                  <a16:creationId xmlns:a16="http://schemas.microsoft.com/office/drawing/2014/main" id="{A1E00100-DE37-4138-ADCC-C4752FCEB8FD}"/>
                </a:ext>
              </a:extLst>
            </p:cNvPr>
            <p:cNvSpPr/>
            <p:nvPr/>
          </p:nvSpPr>
          <p:spPr>
            <a:xfrm>
              <a:off x="1647104" y="1683715"/>
              <a:ext cx="724176" cy="586547"/>
            </a:xfrm>
            <a:prstGeom prst="rect">
              <a:avLst/>
            </a:prstGeom>
            <a:solidFill>
              <a:srgbClr val="FFC400"/>
            </a:solidFill>
            <a:ln>
              <a:solidFill>
                <a:srgbClr val="FF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angle 16">
              <a:extLst>
                <a:ext uri="{FF2B5EF4-FFF2-40B4-BE49-F238E27FC236}">
                  <a16:creationId xmlns:a16="http://schemas.microsoft.com/office/drawing/2014/main" id="{278C3459-CABC-4D17-B45C-C4DDA3D55D77}"/>
                </a:ext>
              </a:extLst>
            </p:cNvPr>
            <p:cNvSpPr/>
            <p:nvPr/>
          </p:nvSpPr>
          <p:spPr>
            <a:xfrm>
              <a:off x="1793124" y="1807904"/>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grpSp>
      <p:grpSp>
        <p:nvGrpSpPr>
          <p:cNvPr id="4" name="Grupo 3">
            <a:extLst>
              <a:ext uri="{FF2B5EF4-FFF2-40B4-BE49-F238E27FC236}">
                <a16:creationId xmlns:a16="http://schemas.microsoft.com/office/drawing/2014/main" id="{C4DC21D7-03C9-4E6D-81DF-052482C04255}"/>
              </a:ext>
            </a:extLst>
          </p:cNvPr>
          <p:cNvGrpSpPr/>
          <p:nvPr/>
        </p:nvGrpSpPr>
        <p:grpSpPr>
          <a:xfrm>
            <a:off x="1276760" y="2278581"/>
            <a:ext cx="1061896" cy="965383"/>
            <a:chOff x="5146962" y="2232411"/>
            <a:chExt cx="1061896" cy="965383"/>
          </a:xfrm>
        </p:grpSpPr>
        <p:sp>
          <p:nvSpPr>
            <p:cNvPr id="18" name="Rectángulo 17">
              <a:extLst>
                <a:ext uri="{FF2B5EF4-FFF2-40B4-BE49-F238E27FC236}">
                  <a16:creationId xmlns:a16="http://schemas.microsoft.com/office/drawing/2014/main" id="{40D34F12-CA7C-425C-889A-FA960573DC9D}"/>
                </a:ext>
              </a:extLst>
            </p:cNvPr>
            <p:cNvSpPr/>
            <p:nvPr/>
          </p:nvSpPr>
          <p:spPr>
            <a:xfrm>
              <a:off x="5146962" y="2232411"/>
              <a:ext cx="1061896" cy="965383"/>
            </a:xfrm>
            <a:prstGeom prst="rect">
              <a:avLst/>
            </a:prstGeom>
            <a:solidFill>
              <a:srgbClr val="D92E2D"/>
            </a:solidFill>
            <a:ln>
              <a:solidFill>
                <a:srgbClr val="D92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36">
              <a:extLst>
                <a:ext uri="{FF2B5EF4-FFF2-40B4-BE49-F238E27FC236}">
                  <a16:creationId xmlns:a16="http://schemas.microsoft.com/office/drawing/2014/main" id="{ABA4606A-6E66-41DA-B489-E8F965CD99EE}"/>
                </a:ext>
              </a:extLst>
            </p:cNvPr>
            <p:cNvSpPr/>
            <p:nvPr/>
          </p:nvSpPr>
          <p:spPr>
            <a:xfrm>
              <a:off x="5407868" y="2436812"/>
              <a:ext cx="554394" cy="467437"/>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grpSp>
      <p:sp>
        <p:nvSpPr>
          <p:cNvPr id="21" name="Text Placeholder 4">
            <a:extLst>
              <a:ext uri="{FF2B5EF4-FFF2-40B4-BE49-F238E27FC236}">
                <a16:creationId xmlns:a16="http://schemas.microsoft.com/office/drawing/2014/main" id="{3F9D470A-BF01-4D7C-864E-03F03E038D13}"/>
              </a:ext>
            </a:extLst>
          </p:cNvPr>
          <p:cNvSpPr txBox="1">
            <a:spLocks/>
          </p:cNvSpPr>
          <p:nvPr/>
        </p:nvSpPr>
        <p:spPr>
          <a:xfrm>
            <a:off x="5961534" y="2202306"/>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k-SK" altLang="ko-KR" sz="1600" b="1" dirty="0">
                <a:latin typeface="Arial" panose="020B0604020202020204" pitchFamily="34" charset="0"/>
                <a:cs typeface="Arial" panose="020B0604020202020204" pitchFamily="34" charset="0"/>
              </a:rPr>
              <a:t>Otázka</a:t>
            </a:r>
            <a:r>
              <a:rPr lang="en-US" altLang="ko-KR" sz="1600" b="1" dirty="0">
                <a:latin typeface="Arial" panose="020B0604020202020204" pitchFamily="34" charset="0"/>
                <a:cs typeface="Arial" panose="020B0604020202020204" pitchFamily="34" charset="0"/>
              </a:rPr>
              <a:t> 2</a:t>
            </a:r>
            <a:endParaRPr lang="ko-KR" altLang="en-US" sz="1600" b="1" dirty="0">
              <a:latin typeface="Arial" panose="020B0604020202020204" pitchFamily="34" charset="0"/>
              <a:cs typeface="Arial" panose="020B0604020202020204" pitchFamily="34" charset="0"/>
            </a:endParaRPr>
          </a:p>
        </p:txBody>
      </p:sp>
      <p:sp>
        <p:nvSpPr>
          <p:cNvPr id="22" name="Text Placeholder 5">
            <a:extLst>
              <a:ext uri="{FF2B5EF4-FFF2-40B4-BE49-F238E27FC236}">
                <a16:creationId xmlns:a16="http://schemas.microsoft.com/office/drawing/2014/main" id="{7C8D88BE-7943-4B45-971A-B6E4EFEA82C8}"/>
              </a:ext>
            </a:extLst>
          </p:cNvPr>
          <p:cNvSpPr txBox="1">
            <a:spLocks/>
          </p:cNvSpPr>
          <p:nvPr/>
        </p:nvSpPr>
        <p:spPr>
          <a:xfrm>
            <a:off x="5961534" y="2509612"/>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k-SK" b="1" dirty="0"/>
              <a:t>Prečo hrajú farby dôležitú úlohu počas vašich online kurzov?</a:t>
            </a:r>
            <a:endParaRPr lang="en-US" altLang="ko-KR" sz="1400" dirty="0">
              <a:latin typeface="Arial" panose="020B0604020202020204" pitchFamily="34" charset="0"/>
              <a:cs typeface="Arial" panose="020B0604020202020204" pitchFamily="34" charset="0"/>
            </a:endParaRPr>
          </a:p>
        </p:txBody>
      </p:sp>
      <p:sp>
        <p:nvSpPr>
          <p:cNvPr id="24" name="Text Placeholder 4">
            <a:extLst>
              <a:ext uri="{FF2B5EF4-FFF2-40B4-BE49-F238E27FC236}">
                <a16:creationId xmlns:a16="http://schemas.microsoft.com/office/drawing/2014/main" id="{C437ABDA-AED3-4F33-AE14-55ECEF96F665}"/>
              </a:ext>
            </a:extLst>
          </p:cNvPr>
          <p:cNvSpPr txBox="1">
            <a:spLocks/>
          </p:cNvSpPr>
          <p:nvPr/>
        </p:nvSpPr>
        <p:spPr>
          <a:xfrm>
            <a:off x="9494341" y="2244491"/>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k-SK" altLang="ko-KR" sz="1600" b="1" dirty="0">
                <a:latin typeface="Arial" panose="020B0604020202020204" pitchFamily="34" charset="0"/>
                <a:cs typeface="Arial" panose="020B0604020202020204" pitchFamily="34" charset="0"/>
              </a:rPr>
              <a:t>Otázka</a:t>
            </a:r>
            <a:r>
              <a:rPr lang="en-US" altLang="ko-KR" sz="1600" b="1" dirty="0">
                <a:latin typeface="Arial" panose="020B0604020202020204" pitchFamily="34" charset="0"/>
                <a:cs typeface="Arial" panose="020B0604020202020204" pitchFamily="34" charset="0"/>
              </a:rPr>
              <a:t> 3</a:t>
            </a:r>
            <a:endParaRPr lang="ko-KR" altLang="en-US" sz="1600" b="1" dirty="0">
              <a:latin typeface="Arial" panose="020B0604020202020204" pitchFamily="34" charset="0"/>
              <a:cs typeface="Arial" panose="020B0604020202020204" pitchFamily="34" charset="0"/>
            </a:endParaRPr>
          </a:p>
        </p:txBody>
      </p:sp>
      <p:sp>
        <p:nvSpPr>
          <p:cNvPr id="25" name="Text Placeholder 5">
            <a:extLst>
              <a:ext uri="{FF2B5EF4-FFF2-40B4-BE49-F238E27FC236}">
                <a16:creationId xmlns:a16="http://schemas.microsoft.com/office/drawing/2014/main" id="{220CD748-A25E-4A63-BD61-B6BA5E2A3466}"/>
              </a:ext>
            </a:extLst>
          </p:cNvPr>
          <p:cNvSpPr txBox="1">
            <a:spLocks/>
          </p:cNvSpPr>
          <p:nvPr/>
        </p:nvSpPr>
        <p:spPr>
          <a:xfrm>
            <a:off x="9494341" y="2551970"/>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k-SK" b="1" dirty="0"/>
              <a:t>A čo svetlo v nastaveniach videa?</a:t>
            </a:r>
            <a:endParaRPr lang="en-US" altLang="ko-KR" sz="1400" dirty="0">
              <a:latin typeface="Arial" panose="020B0604020202020204" pitchFamily="34" charset="0"/>
              <a:cs typeface="Arial" panose="020B0604020202020204" pitchFamily="34" charset="0"/>
            </a:endParaRPr>
          </a:p>
        </p:txBody>
      </p:sp>
      <p:grpSp>
        <p:nvGrpSpPr>
          <p:cNvPr id="7" name="Grupo 6">
            <a:extLst>
              <a:ext uri="{FF2B5EF4-FFF2-40B4-BE49-F238E27FC236}">
                <a16:creationId xmlns:a16="http://schemas.microsoft.com/office/drawing/2014/main" id="{6DADA11D-773C-41AA-98A8-4A921B31191E}"/>
              </a:ext>
            </a:extLst>
          </p:cNvPr>
          <p:cNvGrpSpPr/>
          <p:nvPr/>
        </p:nvGrpSpPr>
        <p:grpSpPr>
          <a:xfrm>
            <a:off x="4862975" y="2278580"/>
            <a:ext cx="1061896" cy="965383"/>
            <a:chOff x="4523418" y="3490010"/>
            <a:chExt cx="1061896" cy="965383"/>
          </a:xfrm>
        </p:grpSpPr>
        <p:sp>
          <p:nvSpPr>
            <p:cNvPr id="27" name="Rectángulo 26">
              <a:extLst>
                <a:ext uri="{FF2B5EF4-FFF2-40B4-BE49-F238E27FC236}">
                  <a16:creationId xmlns:a16="http://schemas.microsoft.com/office/drawing/2014/main" id="{9D836CD2-502D-4B8F-AE6C-6C607D277D97}"/>
                </a:ext>
              </a:extLst>
            </p:cNvPr>
            <p:cNvSpPr/>
            <p:nvPr/>
          </p:nvSpPr>
          <p:spPr>
            <a:xfrm>
              <a:off x="4523418" y="3490010"/>
              <a:ext cx="1061896" cy="965383"/>
            </a:xfrm>
            <a:prstGeom prst="rect">
              <a:avLst/>
            </a:prstGeom>
            <a:solidFill>
              <a:srgbClr val="E6872D"/>
            </a:solidFill>
            <a:ln>
              <a:solidFill>
                <a:srgbClr val="E68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Donut 39">
              <a:extLst>
                <a:ext uri="{FF2B5EF4-FFF2-40B4-BE49-F238E27FC236}">
                  <a16:creationId xmlns:a16="http://schemas.microsoft.com/office/drawing/2014/main" id="{1334B0C0-290D-4995-B6C4-A157746FF673}"/>
                </a:ext>
              </a:extLst>
            </p:cNvPr>
            <p:cNvSpPr/>
            <p:nvPr/>
          </p:nvSpPr>
          <p:spPr>
            <a:xfrm flipV="1">
              <a:off x="4832324" y="3760491"/>
              <a:ext cx="444083" cy="417474"/>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grpSp>
      <p:sp>
        <p:nvSpPr>
          <p:cNvPr id="29" name="Text Placeholder 4">
            <a:extLst>
              <a:ext uri="{FF2B5EF4-FFF2-40B4-BE49-F238E27FC236}">
                <a16:creationId xmlns:a16="http://schemas.microsoft.com/office/drawing/2014/main" id="{06AF3D80-07B6-4861-AFD2-D114D66325BC}"/>
              </a:ext>
            </a:extLst>
          </p:cNvPr>
          <p:cNvSpPr txBox="1">
            <a:spLocks/>
          </p:cNvSpPr>
          <p:nvPr/>
        </p:nvSpPr>
        <p:spPr>
          <a:xfrm>
            <a:off x="2371280" y="3970029"/>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k-SK" altLang="ko-KR" sz="1600" b="1" dirty="0">
                <a:latin typeface="Arial" panose="020B0604020202020204" pitchFamily="34" charset="0"/>
                <a:cs typeface="Arial" panose="020B0604020202020204" pitchFamily="34" charset="0"/>
              </a:rPr>
              <a:t>Otázka</a:t>
            </a:r>
            <a:r>
              <a:rPr lang="en-US" altLang="ko-KR" sz="1600" b="1" dirty="0">
                <a:latin typeface="Arial" panose="020B0604020202020204" pitchFamily="34" charset="0"/>
                <a:cs typeface="Arial" panose="020B0604020202020204" pitchFamily="34" charset="0"/>
              </a:rPr>
              <a:t> 4</a:t>
            </a:r>
            <a:endParaRPr lang="ko-KR" altLang="en-US" sz="1600" b="1" dirty="0">
              <a:latin typeface="Arial" panose="020B0604020202020204" pitchFamily="34" charset="0"/>
              <a:cs typeface="Arial" panose="020B0604020202020204" pitchFamily="34" charset="0"/>
            </a:endParaRPr>
          </a:p>
        </p:txBody>
      </p:sp>
      <p:sp>
        <p:nvSpPr>
          <p:cNvPr id="30" name="Text Placeholder 5">
            <a:extLst>
              <a:ext uri="{FF2B5EF4-FFF2-40B4-BE49-F238E27FC236}">
                <a16:creationId xmlns:a16="http://schemas.microsoft.com/office/drawing/2014/main" id="{ECDCB232-E9E6-43BF-B205-DF4BE1023D04}"/>
              </a:ext>
            </a:extLst>
          </p:cNvPr>
          <p:cNvSpPr txBox="1">
            <a:spLocks/>
          </p:cNvSpPr>
          <p:nvPr/>
        </p:nvSpPr>
        <p:spPr>
          <a:xfrm>
            <a:off x="2371280" y="4277508"/>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k-SK" b="1" dirty="0"/>
              <a:t>Prečo je dobré internetové pripojenie také dôležité?</a:t>
            </a:r>
            <a:endParaRPr lang="en-US" altLang="ko-KR" sz="1400" dirty="0">
              <a:latin typeface="Arial" panose="020B0604020202020204" pitchFamily="34" charset="0"/>
              <a:cs typeface="Arial" panose="020B0604020202020204" pitchFamily="34" charset="0"/>
            </a:endParaRPr>
          </a:p>
        </p:txBody>
      </p:sp>
      <p:grpSp>
        <p:nvGrpSpPr>
          <p:cNvPr id="34" name="Grupo 33">
            <a:extLst>
              <a:ext uri="{FF2B5EF4-FFF2-40B4-BE49-F238E27FC236}">
                <a16:creationId xmlns:a16="http://schemas.microsoft.com/office/drawing/2014/main" id="{B9477452-4E36-4AE6-9961-382FF033C8FE}"/>
              </a:ext>
            </a:extLst>
          </p:cNvPr>
          <p:cNvGrpSpPr/>
          <p:nvPr/>
        </p:nvGrpSpPr>
        <p:grpSpPr>
          <a:xfrm>
            <a:off x="1276760" y="4016198"/>
            <a:ext cx="1061896" cy="965383"/>
            <a:chOff x="5146962" y="2232411"/>
            <a:chExt cx="1061896" cy="965383"/>
          </a:xfrm>
        </p:grpSpPr>
        <p:sp>
          <p:nvSpPr>
            <p:cNvPr id="35" name="Rectángulo 34">
              <a:extLst>
                <a:ext uri="{FF2B5EF4-FFF2-40B4-BE49-F238E27FC236}">
                  <a16:creationId xmlns:a16="http://schemas.microsoft.com/office/drawing/2014/main" id="{3CAE64E8-A90A-4C86-A35F-CE5EB41ECD02}"/>
                </a:ext>
              </a:extLst>
            </p:cNvPr>
            <p:cNvSpPr/>
            <p:nvPr/>
          </p:nvSpPr>
          <p:spPr>
            <a:xfrm>
              <a:off x="5146962" y="2232411"/>
              <a:ext cx="1061896" cy="965383"/>
            </a:xfrm>
            <a:prstGeom prst="rect">
              <a:avLst/>
            </a:prstGeom>
            <a:solidFill>
              <a:srgbClr val="D92E2D"/>
            </a:solidFill>
            <a:ln>
              <a:solidFill>
                <a:srgbClr val="D92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6">
              <a:extLst>
                <a:ext uri="{FF2B5EF4-FFF2-40B4-BE49-F238E27FC236}">
                  <a16:creationId xmlns:a16="http://schemas.microsoft.com/office/drawing/2014/main" id="{1D72B47C-0E9C-438E-A88A-38A1071127DC}"/>
                </a:ext>
              </a:extLst>
            </p:cNvPr>
            <p:cNvSpPr/>
            <p:nvPr/>
          </p:nvSpPr>
          <p:spPr>
            <a:xfrm>
              <a:off x="5407868" y="2436812"/>
              <a:ext cx="554394" cy="467437"/>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grpSp>
      <p:sp>
        <p:nvSpPr>
          <p:cNvPr id="37" name="Text Placeholder 4">
            <a:extLst>
              <a:ext uri="{FF2B5EF4-FFF2-40B4-BE49-F238E27FC236}">
                <a16:creationId xmlns:a16="http://schemas.microsoft.com/office/drawing/2014/main" id="{66FD3A1E-A57E-4C83-A668-0354E0D79189}"/>
              </a:ext>
            </a:extLst>
          </p:cNvPr>
          <p:cNvSpPr txBox="1">
            <a:spLocks/>
          </p:cNvSpPr>
          <p:nvPr/>
        </p:nvSpPr>
        <p:spPr>
          <a:xfrm>
            <a:off x="5961534" y="3939750"/>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k-SK" altLang="ko-KR" sz="1600" b="1" dirty="0">
                <a:latin typeface="Arial" panose="020B0604020202020204" pitchFamily="34" charset="0"/>
                <a:cs typeface="Arial" panose="020B0604020202020204" pitchFamily="34" charset="0"/>
              </a:rPr>
              <a:t>Otázka</a:t>
            </a:r>
            <a:r>
              <a:rPr lang="en-US" altLang="ko-KR" sz="1600" b="1" dirty="0">
                <a:latin typeface="Arial" panose="020B0604020202020204" pitchFamily="34" charset="0"/>
                <a:cs typeface="Arial" panose="020B0604020202020204" pitchFamily="34" charset="0"/>
              </a:rPr>
              <a:t> 5</a:t>
            </a:r>
            <a:endParaRPr lang="ko-KR" altLang="en-US" sz="1600" b="1" dirty="0">
              <a:latin typeface="Arial" panose="020B0604020202020204" pitchFamily="34" charset="0"/>
              <a:cs typeface="Arial" panose="020B0604020202020204" pitchFamily="34" charset="0"/>
            </a:endParaRPr>
          </a:p>
        </p:txBody>
      </p:sp>
      <p:sp>
        <p:nvSpPr>
          <p:cNvPr id="38" name="Text Placeholder 5">
            <a:extLst>
              <a:ext uri="{FF2B5EF4-FFF2-40B4-BE49-F238E27FC236}">
                <a16:creationId xmlns:a16="http://schemas.microsoft.com/office/drawing/2014/main" id="{8B57C654-1CB6-4596-9FFD-8CEFA6EF9320}"/>
              </a:ext>
            </a:extLst>
          </p:cNvPr>
          <p:cNvSpPr txBox="1">
            <a:spLocks/>
          </p:cNvSpPr>
          <p:nvPr/>
        </p:nvSpPr>
        <p:spPr>
          <a:xfrm>
            <a:off x="5961534" y="4247229"/>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k-SK" b="1" dirty="0"/>
              <a:t>Ako sa vyhnúť hluku v pozadí vo vašich </a:t>
            </a:r>
            <a:r>
              <a:rPr lang="sk-SK" b="1" dirty="0" smtClean="0"/>
              <a:t>online hodinách?</a:t>
            </a:r>
            <a:endParaRPr lang="en-US" altLang="ko-KR" sz="1400" dirty="0">
              <a:latin typeface="Arial" panose="020B0604020202020204" pitchFamily="34" charset="0"/>
              <a:cs typeface="Arial" panose="020B0604020202020204" pitchFamily="34" charset="0"/>
            </a:endParaRPr>
          </a:p>
        </p:txBody>
      </p:sp>
      <p:grpSp>
        <p:nvGrpSpPr>
          <p:cNvPr id="41" name="Grupo 40">
            <a:extLst>
              <a:ext uri="{FF2B5EF4-FFF2-40B4-BE49-F238E27FC236}">
                <a16:creationId xmlns:a16="http://schemas.microsoft.com/office/drawing/2014/main" id="{E08D0167-7F5A-4885-8852-61C2174E62E4}"/>
              </a:ext>
            </a:extLst>
          </p:cNvPr>
          <p:cNvGrpSpPr/>
          <p:nvPr/>
        </p:nvGrpSpPr>
        <p:grpSpPr>
          <a:xfrm>
            <a:off x="4862975" y="4016197"/>
            <a:ext cx="1061896" cy="965383"/>
            <a:chOff x="4523418" y="3490010"/>
            <a:chExt cx="1061896" cy="965383"/>
          </a:xfrm>
        </p:grpSpPr>
        <p:sp>
          <p:nvSpPr>
            <p:cNvPr id="42" name="Rectángulo 41">
              <a:extLst>
                <a:ext uri="{FF2B5EF4-FFF2-40B4-BE49-F238E27FC236}">
                  <a16:creationId xmlns:a16="http://schemas.microsoft.com/office/drawing/2014/main" id="{05AD4410-11B2-443C-AE32-90B520A14AB7}"/>
                </a:ext>
              </a:extLst>
            </p:cNvPr>
            <p:cNvSpPr/>
            <p:nvPr/>
          </p:nvSpPr>
          <p:spPr>
            <a:xfrm>
              <a:off x="4523418" y="3490010"/>
              <a:ext cx="1061896" cy="965383"/>
            </a:xfrm>
            <a:prstGeom prst="rect">
              <a:avLst/>
            </a:prstGeom>
            <a:solidFill>
              <a:srgbClr val="E6872D"/>
            </a:solidFill>
            <a:ln>
              <a:solidFill>
                <a:srgbClr val="E68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3" name="Donut 39">
              <a:extLst>
                <a:ext uri="{FF2B5EF4-FFF2-40B4-BE49-F238E27FC236}">
                  <a16:creationId xmlns:a16="http://schemas.microsoft.com/office/drawing/2014/main" id="{47B65D10-ED4E-477A-B5F0-6981EE105C2A}"/>
                </a:ext>
              </a:extLst>
            </p:cNvPr>
            <p:cNvSpPr/>
            <p:nvPr/>
          </p:nvSpPr>
          <p:spPr>
            <a:xfrm flipV="1">
              <a:off x="4832324" y="3760491"/>
              <a:ext cx="444083" cy="417474"/>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grpSp>
      <p:grpSp>
        <p:nvGrpSpPr>
          <p:cNvPr id="33" name="Group 32"/>
          <p:cNvGrpSpPr/>
          <p:nvPr/>
        </p:nvGrpSpPr>
        <p:grpSpPr>
          <a:xfrm>
            <a:off x="1887794" y="6266896"/>
            <a:ext cx="9697116" cy="463550"/>
            <a:chOff x="1887794" y="6266896"/>
            <a:chExt cx="9697116" cy="463550"/>
          </a:xfrm>
        </p:grpSpPr>
        <p:sp>
          <p:nvSpPr>
            <p:cNvPr id="39" name="TextBox 38"/>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40" name="Picture 24" descr="https://wayback.archive-it.org/12090/20210123161500mp_/https://eacea.ec.europa.eu/sites/eacea-site/files/logosbeneficaireserasmusleft_sk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6832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476667"/>
            <a:ext cx="9927794" cy="3904663"/>
          </a:xfrm>
        </p:spPr>
        <p:txBody>
          <a:bodyPr>
            <a:normAutofit/>
          </a:bodyPr>
          <a:lstStyle/>
          <a:p>
            <a:pPr indent="-269875" algn="l">
              <a:lnSpc>
                <a:spcPct val="115000"/>
              </a:lnSpc>
              <a:spcAft>
                <a:spcPts val="1000"/>
              </a:spcAft>
            </a:pPr>
            <a:r>
              <a:rPr lang="sk-SK" sz="2200" dirty="0" smtClean="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1.2. </a:t>
            </a:r>
            <a:r>
              <a:rPr lang="sk-SK" sz="2200" dirty="0" smtClean="0">
                <a:solidFill>
                  <a:srgbClr val="E6872D"/>
                </a:solidFill>
                <a:latin typeface="Arial" panose="020B0604020202020204" pitchFamily="34" charset="0"/>
                <a:ea typeface="Calibri" panose="020F0502020204030204" pitchFamily="34" charset="0"/>
                <a:cs typeface="Times New Roman" panose="02020603050405020304" pitchFamily="18" charset="0"/>
              </a:rPr>
              <a:t>Športové koučovanie digitálne a na diaľku</a:t>
            </a:r>
            <a:r>
              <a:rPr lang="sk-SK" sz="2200" dirty="0" smtClean="0">
                <a:solidFill>
                  <a:srgbClr val="E6872D"/>
                </a:solidFill>
                <a:latin typeface="Arial" panose="020B0604020202020204" pitchFamily="34" charset="0"/>
                <a:ea typeface="Calibri" panose="020F0502020204030204" pitchFamily="34" charset="0"/>
                <a:cs typeface="Times New Roman" panose="02020603050405020304" pitchFamily="18" charset="0"/>
              </a:rPr>
              <a:t> (pandémia Covid-19)</a:t>
            </a:r>
          </a:p>
          <a:p>
            <a:pPr indent="-269875" algn="l">
              <a:lnSpc>
                <a:spcPct val="115000"/>
              </a:lnSpc>
              <a:spcAft>
                <a:spcPts val="1000"/>
              </a:spcAft>
            </a:pPr>
            <a:r>
              <a:rPr lang="sk-SK" sz="1800" dirty="0" smtClean="0">
                <a:latin typeface="Arial" panose="020B0604020202020204" pitchFamily="34" charset="0"/>
                <a:ea typeface="Calibri" panose="020F0502020204030204" pitchFamily="34" charset="0"/>
                <a:cs typeface="Times New Roman" panose="02020603050405020304" pitchFamily="18" charset="0"/>
              </a:rPr>
              <a:t>Počas pandémie Covid-19 boli športové kluby a združenia nútené zatvoriť. Pandémia </a:t>
            </a:r>
            <a:r>
              <a:rPr lang="sk-SK" sz="1800" dirty="0" err="1" smtClean="0">
                <a:latin typeface="Arial" panose="020B0604020202020204" pitchFamily="34" charset="0"/>
                <a:ea typeface="Calibri" panose="020F0502020204030204" pitchFamily="34" charset="0"/>
                <a:cs typeface="Times New Roman" panose="02020603050405020304" pitchFamily="18" charset="0"/>
              </a:rPr>
              <a:t>koronavírusu</a:t>
            </a:r>
            <a:r>
              <a:rPr lang="sk-SK" sz="1800" dirty="0" smtClean="0">
                <a:latin typeface="Arial" panose="020B0604020202020204" pitchFamily="34" charset="0"/>
                <a:ea typeface="Calibri" panose="020F0502020204030204" pitchFamily="34" charset="0"/>
                <a:cs typeface="Times New Roman" panose="02020603050405020304" pitchFamily="18" charset="0"/>
              </a:rPr>
              <a:t> viedla k veľkej zmene v každodennom živote každého človeka, vrátane športových podnikov a športových podujatí. Športové kluby alebo inštruktori </a:t>
            </a:r>
            <a:r>
              <a:rPr lang="sk-SK" sz="1800" dirty="0" err="1" smtClean="0">
                <a:latin typeface="Arial" panose="020B0604020202020204" pitchFamily="34" charset="0"/>
                <a:ea typeface="Calibri" panose="020F0502020204030204" pitchFamily="34" charset="0"/>
                <a:cs typeface="Times New Roman" panose="02020603050405020304" pitchFamily="18" charset="0"/>
              </a:rPr>
              <a:t>jógy</a:t>
            </a:r>
            <a:r>
              <a:rPr lang="sk-SK" sz="1800" dirty="0" smtClean="0">
                <a:latin typeface="Arial" panose="020B0604020202020204" pitchFamily="34" charset="0"/>
                <a:ea typeface="Calibri" panose="020F0502020204030204" pitchFamily="34" charset="0"/>
                <a:cs typeface="Times New Roman" panose="02020603050405020304" pitchFamily="18" charset="0"/>
              </a:rPr>
              <a:t> na voľnej nohe, učitelia tanca, osobní tréneri, skupinoví fitness tréneri atď. dokázali využiť webovú technológiu na to, aby svojim klientom ponúkli tréningy, ktoré im umožnia pokračovať v športových aktivitách. Dlhý pobyt doma počas </a:t>
            </a:r>
            <a:r>
              <a:rPr lang="sk-SK" sz="1800" dirty="0" err="1" smtClean="0">
                <a:latin typeface="Arial" panose="020B0604020202020204" pitchFamily="34" charset="0"/>
                <a:ea typeface="Calibri" panose="020F0502020204030204" pitchFamily="34" charset="0"/>
                <a:cs typeface="Times New Roman" panose="02020603050405020304" pitchFamily="18" charset="0"/>
              </a:rPr>
              <a:t>lockdown</a:t>
            </a:r>
            <a:r>
              <a:rPr lang="sk-SK" sz="1800" dirty="0" smtClean="0">
                <a:latin typeface="Arial" panose="020B0604020202020204" pitchFamily="34" charset="0"/>
                <a:ea typeface="Calibri" panose="020F0502020204030204" pitchFamily="34" charset="0"/>
                <a:cs typeface="Times New Roman" panose="02020603050405020304" pitchFamily="18" charset="0"/>
              </a:rPr>
              <a:t>-u bez cvičenia mohol mať zlý vplyv na kondíciu športovcov, ale aj bežných ľudí. Preto športovci začali tréningy s jednoduchými cvičeniami, ktoré si ľudia mohli zacvičiť sami doma. Vskutku, tréneri každodenne na diaľku kontaktovali svojich zverencov a športovcov prostredníctvom aplikácií Zoom a </a:t>
            </a:r>
            <a:r>
              <a:rPr lang="sk-SK" sz="1800" dirty="0" err="1" smtClean="0">
                <a:latin typeface="Arial" panose="020B0604020202020204" pitchFamily="34" charset="0"/>
                <a:ea typeface="Calibri" panose="020F0502020204030204" pitchFamily="34" charset="0"/>
                <a:cs typeface="Times New Roman" panose="02020603050405020304" pitchFamily="18" charset="0"/>
              </a:rPr>
              <a:t>WhatsApp</a:t>
            </a:r>
            <a:r>
              <a:rPr lang="sk-SK" sz="1800" dirty="0" smtClean="0">
                <a:latin typeface="Arial" panose="020B0604020202020204" pitchFamily="34" charset="0"/>
                <a:ea typeface="Calibri" panose="020F0502020204030204" pitchFamily="34" charset="0"/>
                <a:cs typeface="Times New Roman" panose="02020603050405020304" pitchFamily="18" charset="0"/>
              </a:rPr>
              <a:t> (väčšinou), predvádzali domáce cvičenia a viedli hodiny, ktoré ľuďom pomáhali trénovať z domu.</a:t>
            </a:r>
            <a:endParaRPr lang="sk-SK" dirty="0">
              <a:solidFill>
                <a:srgbClr val="E6872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4" name="Título 1">
            <a:extLst>
              <a:ext uri="{FF2B5EF4-FFF2-40B4-BE49-F238E27FC236}">
                <a16:creationId xmlns:a16="http://schemas.microsoft.com/office/drawing/2014/main" id="{95437E08-FD5E-43CB-B7D3-C72757D5C9BE}"/>
              </a:ext>
            </a:extLst>
          </p:cNvPr>
          <p:cNvSpPr txBox="1">
            <a:spLocks/>
          </p:cNvSpPr>
          <p:nvPr/>
        </p:nvSpPr>
        <p:spPr>
          <a:xfrm>
            <a:off x="4981489" y="697333"/>
            <a:ext cx="6689401"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k-SK" sz="3400" dirty="0" smtClean="0">
                <a:solidFill>
                  <a:srgbClr val="D92E2D"/>
                </a:solidFill>
                <a:ea typeface="Calibri" panose="020F0502020204030204" pitchFamily="34" charset="0"/>
              </a:rPr>
              <a:t>1. Digitálne zručnosti aplikované v športe</a:t>
            </a:r>
            <a:endParaRPr lang="sk-SK" sz="3400" dirty="0">
              <a:solidFill>
                <a:srgbClr val="D92E2D"/>
              </a:solidFill>
            </a:endParaRPr>
          </a:p>
        </p:txBody>
      </p:sp>
      <p:grpSp>
        <p:nvGrpSpPr>
          <p:cNvPr id="9" name="Group 8"/>
          <p:cNvGrpSpPr/>
          <p:nvPr/>
        </p:nvGrpSpPr>
        <p:grpSpPr>
          <a:xfrm>
            <a:off x="1887794" y="6266896"/>
            <a:ext cx="9697116" cy="463550"/>
            <a:chOff x="1887794" y="6266896"/>
            <a:chExt cx="9697116" cy="463550"/>
          </a:xfrm>
        </p:grpSpPr>
        <p:sp>
          <p:nvSpPr>
            <p:cNvPr id="11" name="TextBox 10"/>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3" name="Picture 24" descr="https://wayback.archive-it.org/12090/20210123161500mp_/https://eacea.ec.europa.eu/sites/eacea-site/files/logosbeneficaireserasmusleft_sk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2283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magine caricata">
            <a:extLst>
              <a:ext uri="{FF2B5EF4-FFF2-40B4-BE49-F238E27FC236}">
                <a16:creationId xmlns:a16="http://schemas.microsoft.com/office/drawing/2014/main" id="{F1AAFAF6-1949-4C61-A96B-FB6C13817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363" y="3082090"/>
            <a:ext cx="3760566" cy="3078577"/>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562767"/>
            <a:ext cx="9981650" cy="3904663"/>
          </a:xfrm>
        </p:spPr>
        <p:txBody>
          <a:bodyPr/>
          <a:lstStyle/>
          <a:p>
            <a:pPr algn="just">
              <a:lnSpc>
                <a:spcPct val="100000"/>
              </a:lnSpc>
            </a:pPr>
            <a:r>
              <a:rPr lang="sk-SK" sz="1800" dirty="0" smtClean="0">
                <a:latin typeface="Arial" panose="020B0604020202020204" pitchFamily="34" charset="0"/>
                <a:ea typeface="Calibri" panose="020F0502020204030204" pitchFamily="34" charset="0"/>
              </a:rPr>
              <a:t>Ak plánujete viesť kurzy online, o nastavení videa by sa dalo toho </a:t>
            </a:r>
            <a:r>
              <a:rPr lang="sk-SK" sz="1800" dirty="0" err="1" smtClean="0">
                <a:latin typeface="Arial" panose="020B0604020202020204" pitchFamily="34" charset="0"/>
                <a:ea typeface="Calibri" panose="020F0502020204030204" pitchFamily="34" charset="0"/>
              </a:rPr>
              <a:t>povedaťveľa</a:t>
            </a:r>
            <a:r>
              <a:rPr lang="sk-SK" sz="1800" dirty="0" smtClean="0">
                <a:latin typeface="Arial" panose="020B0604020202020204" pitchFamily="34" charset="0"/>
                <a:ea typeface="Calibri" panose="020F0502020204030204" pitchFamily="34" charset="0"/>
              </a:rPr>
              <a:t>: </a:t>
            </a:r>
            <a:r>
              <a:rPr lang="sk-SK" sz="1800" dirty="0" smtClean="0">
                <a:latin typeface="Arial" panose="020B0604020202020204" pitchFamily="34" charset="0"/>
                <a:ea typeface="Calibri" panose="020F0502020204030204" pitchFamily="34" charset="0"/>
              </a:rPr>
              <a:t>svetlo, kvalita zvuku, obsah, ako tvoríte a ako a kedy ho zverejníte atď. Farby hrajú dôležitú úlohu aj preto, že pomáhajú </a:t>
            </a:r>
            <a:r>
              <a:rPr lang="sk-SK" sz="1800" dirty="0" err="1" smtClean="0">
                <a:latin typeface="Arial" panose="020B0604020202020204" pitchFamily="34" charset="0"/>
                <a:ea typeface="Calibri" panose="020F0502020204030204" pitchFamily="34" charset="0"/>
              </a:rPr>
              <a:t>sledovateľom</a:t>
            </a:r>
            <a:r>
              <a:rPr lang="sk-SK" sz="1800" dirty="0" smtClean="0">
                <a:latin typeface="Arial" panose="020B0604020202020204" pitchFamily="34" charset="0"/>
                <a:ea typeface="Calibri" panose="020F0502020204030204" pitchFamily="34" charset="0"/>
              </a:rPr>
              <a:t> zamerať svoju pozornosť na vás. Vezmime si príklad online hodiny jogy: vybrať si farebnú podložku </a:t>
            </a:r>
            <a:r>
              <a:rPr lang="sk-SK" sz="1800" dirty="0" smtClean="0">
                <a:latin typeface="Arial" panose="020B0604020202020204" pitchFamily="34" charset="0"/>
                <a:ea typeface="Calibri" panose="020F0502020204030204" pitchFamily="34" charset="0"/>
              </a:rPr>
              <a:t>(alebo ak máte svoju značku, tak podložku, ktorá sa k nej hodí) </a:t>
            </a:r>
            <a:r>
              <a:rPr lang="sk-SK" sz="1800" dirty="0" smtClean="0">
                <a:latin typeface="Arial" panose="020B0604020202020204" pitchFamily="34" charset="0"/>
                <a:ea typeface="Calibri" panose="020F0502020204030204" pitchFamily="34" charset="0"/>
              </a:rPr>
              <a:t>je lepšie ako použiť čiernu alebo tmavú podložku len preto, že na videách tak dobre nevynikne, pokiaľ nemáte farebné pozadie.</a:t>
            </a:r>
            <a:endParaRPr lang="sk-SK" dirty="0">
              <a:solidFill>
                <a:srgbClr val="E47A24"/>
              </a:solidFill>
            </a:endParaRPr>
          </a:p>
        </p:txBody>
      </p:sp>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4" name="Título 1">
            <a:extLst>
              <a:ext uri="{FF2B5EF4-FFF2-40B4-BE49-F238E27FC236}">
                <a16:creationId xmlns:a16="http://schemas.microsoft.com/office/drawing/2014/main" id="{42A25347-CD85-4632-9924-B4B9A2FCEEE2}"/>
              </a:ext>
            </a:extLst>
          </p:cNvPr>
          <p:cNvSpPr txBox="1">
            <a:spLocks/>
          </p:cNvSpPr>
          <p:nvPr/>
        </p:nvSpPr>
        <p:spPr>
          <a:xfrm>
            <a:off x="4981489" y="697333"/>
            <a:ext cx="6689401"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k-SK" sz="3400" dirty="0" smtClean="0">
                <a:solidFill>
                  <a:srgbClr val="D92E2D"/>
                </a:solidFill>
                <a:ea typeface="Calibri" panose="020F0502020204030204" pitchFamily="34" charset="0"/>
              </a:rPr>
              <a:t>1. Digitálne zručnosti aplikované v športe</a:t>
            </a:r>
            <a:endParaRPr lang="sk-SK" sz="3400" dirty="0">
              <a:solidFill>
                <a:srgbClr val="D92E2D"/>
              </a:solidFill>
            </a:endParaRPr>
          </a:p>
        </p:txBody>
      </p:sp>
      <p:sp>
        <p:nvSpPr>
          <p:cNvPr id="16" name="CuadroTexto 15">
            <a:extLst>
              <a:ext uri="{FF2B5EF4-FFF2-40B4-BE49-F238E27FC236}">
                <a16:creationId xmlns:a16="http://schemas.microsoft.com/office/drawing/2014/main" id="{A7364C4B-F14B-4647-886E-A86F6FD17877}"/>
              </a:ext>
            </a:extLst>
          </p:cNvPr>
          <p:cNvSpPr txBox="1"/>
          <p:nvPr/>
        </p:nvSpPr>
        <p:spPr>
          <a:xfrm>
            <a:off x="1339970" y="3292510"/>
            <a:ext cx="6216393" cy="2308324"/>
          </a:xfrm>
          <a:prstGeom prst="rect">
            <a:avLst/>
          </a:prstGeom>
          <a:noFill/>
        </p:spPr>
        <p:txBody>
          <a:bodyPr wrap="square">
            <a:spAutoFit/>
          </a:bodyPr>
          <a:lstStyle/>
          <a:p>
            <a:pPr algn="just"/>
            <a:r>
              <a:rPr lang="sk-SK" dirty="0" smtClean="0">
                <a:latin typeface="Arial" panose="020B0604020202020204" pitchFamily="34" charset="0"/>
                <a:ea typeface="Calibri" panose="020F0502020204030204" pitchFamily="34" charset="0"/>
              </a:rPr>
              <a:t>Ďalším tipom je dostatočne upratať svoje pozadie od akéhokoľvek neporiadku alebo či podobných neusporiadaných vecí, pretože je to ako pozvať ľudí ku sebe domov. To neznamená, že máte mať za sebou obyčajnú bielu stenu. Dokonca aj to, že máte za sebou nejaké drobné osobné veci, je to spôsob, ako sa lepšie „prepojiť“. Len to trochu zvyšuje osobné spojenie, takže ho udržujte čisté, ale aj osobné.</a:t>
            </a:r>
            <a:endParaRPr lang="sk-SK" dirty="0"/>
          </a:p>
        </p:txBody>
      </p:sp>
      <p:grpSp>
        <p:nvGrpSpPr>
          <p:cNvPr id="11" name="Group 10"/>
          <p:cNvGrpSpPr/>
          <p:nvPr/>
        </p:nvGrpSpPr>
        <p:grpSpPr>
          <a:xfrm>
            <a:off x="1887794" y="6266896"/>
            <a:ext cx="9697116" cy="463550"/>
            <a:chOff x="1887794" y="6266896"/>
            <a:chExt cx="9697116" cy="463550"/>
          </a:xfrm>
        </p:grpSpPr>
        <p:sp>
          <p:nvSpPr>
            <p:cNvPr id="13" name="TextBox 12"/>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7" name="Picture 24" descr="https://wayback.archive-it.org/12090/20210123161500mp_/https://eacea.ec.europa.eu/sites/eacea-site/files/logosbeneficaireserasmusleft_sk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612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10 Content Marketing Skills You Need to Master (&amp;amp; Tips to Master Them)">
            <a:extLst>
              <a:ext uri="{FF2B5EF4-FFF2-40B4-BE49-F238E27FC236}">
                <a16:creationId xmlns:a16="http://schemas.microsoft.com/office/drawing/2014/main" id="{E946DC1B-8FEE-471D-AEC6-58F2568FD9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50" t="-372" r="12220" b="5825"/>
          <a:stretch/>
        </p:blipFill>
        <p:spPr bwMode="auto">
          <a:xfrm>
            <a:off x="7875639" y="2079007"/>
            <a:ext cx="3913239" cy="2582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818416"/>
            <a:ext cx="6540360" cy="3904663"/>
          </a:xfrm>
        </p:spPr>
        <p:txBody>
          <a:bodyPr>
            <a:normAutofit/>
          </a:bodyPr>
          <a:lstStyle/>
          <a:p>
            <a:pPr algn="just">
              <a:lnSpc>
                <a:spcPct val="100000"/>
              </a:lnSpc>
            </a:pPr>
            <a:r>
              <a:rPr lang="sk-SK" sz="1800" dirty="0" smtClean="0">
                <a:latin typeface="Arial" panose="020B0604020202020204" pitchFamily="34" charset="0"/>
                <a:ea typeface="Calibri" panose="020F0502020204030204" pitchFamily="34" charset="0"/>
              </a:rPr>
              <a:t>Skvelá záchranná sieť, ak učíte z domu, je organizovanie obsahu. Vhodným nástrojom môže byť tabuľa, na ktorú napíšete zoznam cvičení a program lekcie, a ktorá bude umiestnená na stole priamo pred vami. To predstavuje veľkú podporu počas online hodín. Ďalší dôležitý tip sa týka svetla. Vždy je dobré uprednostniť prirodzené svetlo dopadajúce priamo na vás a nie za vás, aby video nebolo tmavé alebo zatienené. Najdôležitejším problémom v online triedach je kvalita zvuku. Mali by ste si zabezpečiť nejaké bezdrôtové slúchadlá, najmä ak vyučujete s hudbou, pretože budete ďaleko od mikrofónu počítača.</a:t>
            </a:r>
            <a:endParaRPr lang="sk-SK" dirty="0">
              <a:solidFill>
                <a:srgbClr val="E47A24"/>
              </a:solidFill>
            </a:endParaRPr>
          </a:p>
        </p:txBody>
      </p:sp>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3" name="Título 1">
            <a:extLst>
              <a:ext uri="{FF2B5EF4-FFF2-40B4-BE49-F238E27FC236}">
                <a16:creationId xmlns:a16="http://schemas.microsoft.com/office/drawing/2014/main" id="{E30F0227-B44F-40E8-9474-467051AF5C44}"/>
              </a:ext>
            </a:extLst>
          </p:cNvPr>
          <p:cNvSpPr txBox="1">
            <a:spLocks/>
          </p:cNvSpPr>
          <p:nvPr/>
        </p:nvSpPr>
        <p:spPr>
          <a:xfrm>
            <a:off x="4981489" y="697333"/>
            <a:ext cx="6689401"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k-SK" sz="3400" dirty="0" smtClean="0">
                <a:solidFill>
                  <a:srgbClr val="D92E2D"/>
                </a:solidFill>
                <a:ea typeface="Calibri" panose="020F0502020204030204" pitchFamily="34" charset="0"/>
              </a:rPr>
              <a:t>1. Digitálne zručnosti aplikované v športe</a:t>
            </a:r>
            <a:endParaRPr lang="sk-SK" sz="3400" dirty="0">
              <a:solidFill>
                <a:srgbClr val="D92E2D"/>
              </a:solidFill>
            </a:endParaRPr>
          </a:p>
        </p:txBody>
      </p:sp>
      <p:grpSp>
        <p:nvGrpSpPr>
          <p:cNvPr id="11" name="Group 10"/>
          <p:cNvGrpSpPr/>
          <p:nvPr/>
        </p:nvGrpSpPr>
        <p:grpSpPr>
          <a:xfrm>
            <a:off x="1887794" y="6266896"/>
            <a:ext cx="9697116" cy="463550"/>
            <a:chOff x="1887794" y="6266896"/>
            <a:chExt cx="9697116" cy="463550"/>
          </a:xfrm>
        </p:grpSpPr>
        <p:sp>
          <p:nvSpPr>
            <p:cNvPr id="14" name="TextBox 13"/>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6" name="Picture 24" descr="https://wayback.archive-it.org/12090/20210123161500mp_/https://eacea.ec.europa.eu/sites/eacea-site/files/logosbeneficaireserasmusleft_sk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8113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720080"/>
            <a:ext cx="7238450" cy="2641537"/>
          </a:xfrm>
        </p:spPr>
        <p:txBody>
          <a:bodyPr>
            <a:normAutofit lnSpcReduction="10000"/>
          </a:bodyPr>
          <a:lstStyle/>
          <a:p>
            <a:pPr algn="just">
              <a:lnSpc>
                <a:spcPct val="100000"/>
              </a:lnSpc>
            </a:pPr>
            <a:r>
              <a:rPr lang="sk-SK" sz="1800" dirty="0" smtClean="0">
                <a:latin typeface="Arial" panose="020B0604020202020204" pitchFamily="34" charset="0"/>
                <a:ea typeface="Calibri" panose="020F0502020204030204" pitchFamily="34" charset="0"/>
              </a:rPr>
              <a:t>Uistite sa, že ste aktivovali zdieľanie zvuku v nástroji, ktorý používate, aby ste zvýšili kvalitu zvuku. Aby ste sa vyhli zvukom v pozadí, je lepšie, ak si vaši klienti/študenti stlmia počas hodiny mikrofón a zapnú ho na jej konci, aby mohli zdieľať komentáre, spätnú väzbu, pocity atď. Existuje množstvo bezplatných aplikácií a softvéru, ktoré sú užitočné na vedenie synchrónnych online lekcií, ale najpoužívanejším bol v poslednej dobe Zoom. Zoom je možné použiť na prenosných počítačoch, stolných počítačoch, tabletoch, </a:t>
            </a:r>
            <a:r>
              <a:rPr lang="sk-SK" sz="1800" dirty="0" err="1" smtClean="0">
                <a:latin typeface="Arial" panose="020B0604020202020204" pitchFamily="34" charset="0"/>
                <a:ea typeface="Calibri" panose="020F0502020204030204" pitchFamily="34" charset="0"/>
              </a:rPr>
              <a:t>smartfónoch</a:t>
            </a:r>
            <a:r>
              <a:rPr lang="sk-SK" sz="1800" dirty="0" smtClean="0">
                <a:latin typeface="Arial" panose="020B0604020202020204" pitchFamily="34" charset="0"/>
                <a:ea typeface="Calibri" panose="020F0502020204030204" pitchFamily="34" charset="0"/>
              </a:rPr>
              <a:t> a dokonca aj stolných telefónoch, čo študentom poskytuje mnoho spôsobov, ako získať prístup k vašej hodine.</a:t>
            </a:r>
            <a:endParaRPr lang="sk-SK" dirty="0">
              <a:solidFill>
                <a:srgbClr val="E47A24"/>
              </a:solidFill>
            </a:endParaRPr>
          </a:p>
        </p:txBody>
      </p:sp>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23DBDABA-866A-4C1D-9AA8-2373B3CDA5EC}"/>
              </a:ext>
            </a:extLst>
          </p:cNvPr>
          <p:cNvSpPr>
            <a:spLocks noGrp="1"/>
          </p:cNvSpPr>
          <p:nvPr>
            <p:ph type="ctrTitle"/>
          </p:nvPr>
        </p:nvSpPr>
        <p:spPr>
          <a:xfrm>
            <a:off x="4981489" y="697333"/>
            <a:ext cx="6689401" cy="563929"/>
          </a:xfrm>
        </p:spPr>
        <p:txBody>
          <a:bodyPr>
            <a:noAutofit/>
          </a:bodyPr>
          <a:lstStyle/>
          <a:p>
            <a:r>
              <a:rPr lang="sk-SK" sz="3400" dirty="0" smtClean="0">
                <a:solidFill>
                  <a:srgbClr val="D92E2D"/>
                </a:solidFill>
                <a:effectLst/>
                <a:ea typeface="Calibri" panose="020F0502020204030204" pitchFamily="34" charset="0"/>
              </a:rPr>
              <a:t>1</a:t>
            </a:r>
            <a:r>
              <a:rPr lang="sk-SK" sz="3400" dirty="0" smtClean="0">
                <a:solidFill>
                  <a:srgbClr val="D92E2D"/>
                </a:solidFill>
                <a:ea typeface="Calibri" panose="020F0502020204030204" pitchFamily="34" charset="0"/>
              </a:rPr>
              <a:t>. Digitálne zručnosti aplikované v športe</a:t>
            </a:r>
            <a:endParaRPr lang="sk-SK" sz="3400" dirty="0">
              <a:solidFill>
                <a:srgbClr val="D92E2D"/>
              </a:solidFill>
            </a:endParaRPr>
          </a:p>
        </p:txBody>
      </p:sp>
      <p:sp>
        <p:nvSpPr>
          <p:cNvPr id="13" name="CuadroTexto 12">
            <a:extLst>
              <a:ext uri="{FF2B5EF4-FFF2-40B4-BE49-F238E27FC236}">
                <a16:creationId xmlns:a16="http://schemas.microsoft.com/office/drawing/2014/main" id="{1F434495-670B-49CE-8147-E60B88455116}"/>
              </a:ext>
            </a:extLst>
          </p:cNvPr>
          <p:cNvSpPr txBox="1"/>
          <p:nvPr/>
        </p:nvSpPr>
        <p:spPr>
          <a:xfrm>
            <a:off x="1335279" y="4358347"/>
            <a:ext cx="10634785" cy="646331"/>
          </a:xfrm>
          <a:prstGeom prst="rect">
            <a:avLst/>
          </a:prstGeom>
          <a:noFill/>
        </p:spPr>
        <p:txBody>
          <a:bodyPr wrap="square">
            <a:spAutoFit/>
          </a:bodyPr>
          <a:lstStyle/>
          <a:p>
            <a:pPr>
              <a:lnSpc>
                <a:spcPct val="100000"/>
              </a:lnSpc>
            </a:pPr>
            <a:r>
              <a:rPr lang="sk-SK" dirty="0" smtClean="0">
                <a:latin typeface="Arial" panose="020B0604020202020204" pitchFamily="34" charset="0"/>
                <a:ea typeface="Calibri" panose="020F0502020204030204" pitchFamily="34" charset="0"/>
              </a:rPr>
              <a:t>Tu je rýchly sprievodca o Zoom: (Bezplatné online školiace </a:t>
            </a:r>
            <a:r>
              <a:rPr lang="sk-SK" dirty="0" err="1" smtClean="0">
                <a:latin typeface="Arial" panose="020B0604020202020204" pitchFamily="34" charset="0"/>
                <a:ea typeface="Calibri" panose="020F0502020204030204" pitchFamily="34" charset="0"/>
              </a:rPr>
              <a:t>webináre</a:t>
            </a:r>
            <a:r>
              <a:rPr lang="sk-SK" dirty="0" smtClean="0">
                <a:latin typeface="Arial" panose="020B0604020202020204" pitchFamily="34" charset="0"/>
                <a:ea typeface="Calibri" panose="020F0502020204030204" pitchFamily="34" charset="0"/>
              </a:rPr>
              <a:t> Zoom, </a:t>
            </a:r>
            <a:r>
              <a:rPr lang="sk-SK" dirty="0" smtClean="0">
                <a:solidFill>
                  <a:schemeClr val="accent1"/>
                </a:solidFill>
                <a:latin typeface="Arial" panose="020B0604020202020204" pitchFamily="34" charset="0"/>
                <a:ea typeface="Calibri" panose="020F0502020204030204" pitchFamily="34" charset="0"/>
              </a:rPr>
              <a:t>https://support.zoom.us/hc/en-us/articles/360029527911-Free-online-Zoom-training-webinars )</a:t>
            </a:r>
            <a:endParaRPr lang="sk-SK" sz="1800" dirty="0">
              <a:solidFill>
                <a:schemeClr val="accent1"/>
              </a:solidFill>
            </a:endParaRPr>
          </a:p>
        </p:txBody>
      </p:sp>
      <p:pic>
        <p:nvPicPr>
          <p:cNvPr id="4102" name="Picture 6" descr="Qué es Zoom y cómo puedes usarlo: guía práctica">
            <a:extLst>
              <a:ext uri="{FF2B5EF4-FFF2-40B4-BE49-F238E27FC236}">
                <a16:creationId xmlns:a16="http://schemas.microsoft.com/office/drawing/2014/main" id="{269A8305-FE47-48B1-A444-894D0BEC2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013" y="2129217"/>
            <a:ext cx="3262051" cy="178393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1887794" y="6266896"/>
            <a:ext cx="9697116" cy="463550"/>
            <a:chOff x="1887794" y="6266896"/>
            <a:chExt cx="9697116" cy="463550"/>
          </a:xfrm>
        </p:grpSpPr>
        <p:sp>
          <p:nvSpPr>
            <p:cNvPr id="16" name="TextBox 15"/>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7" name="Picture 24" descr="https://wayback.archive-it.org/12090/20210123161500mp_/https://eacea.ec.europa.eu/sites/eacea-site/files/logosbeneficaireserasmusleft_sk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776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832098"/>
            <a:ext cx="9927794" cy="3904663"/>
          </a:xfrm>
        </p:spPr>
        <p:txBody>
          <a:bodyPr>
            <a:normAutofit/>
          </a:bodyPr>
          <a:lstStyle/>
          <a:p>
            <a:pPr indent="-269875" algn="l">
              <a:lnSpc>
                <a:spcPct val="115000"/>
              </a:lnSpc>
              <a:spcAft>
                <a:spcPts val="1000"/>
              </a:spcAft>
            </a:pPr>
            <a:r>
              <a:rPr lang="sk-SK" sz="2200" dirty="0" smtClean="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2.1. Dizajn webovej stránky pre vaše podnikanie v športe</a:t>
            </a:r>
            <a:endParaRPr lang="sk-SK" sz="2200" dirty="0">
              <a:solidFill>
                <a:srgbClr val="E6872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23DBDABA-866A-4C1D-9AA8-2373B3CDA5EC}"/>
              </a:ext>
            </a:extLst>
          </p:cNvPr>
          <p:cNvSpPr>
            <a:spLocks noGrp="1"/>
          </p:cNvSpPr>
          <p:nvPr>
            <p:ph type="ctrTitle"/>
          </p:nvPr>
        </p:nvSpPr>
        <p:spPr>
          <a:xfrm>
            <a:off x="4979814" y="648244"/>
            <a:ext cx="7595644" cy="563929"/>
          </a:xfrm>
        </p:spPr>
        <p:txBody>
          <a:bodyPr>
            <a:noAutofit/>
          </a:bodyPr>
          <a:lstStyle/>
          <a:p>
            <a:pPr algn="l"/>
            <a:r>
              <a:rPr lang="sk-SK" sz="3400" dirty="0" smtClean="0">
                <a:solidFill>
                  <a:srgbClr val="D92E2D"/>
                </a:solidFill>
                <a:ea typeface="Calibri" panose="020F0502020204030204" pitchFamily="34" charset="0"/>
              </a:rPr>
              <a:t>2</a:t>
            </a:r>
            <a:r>
              <a:rPr lang="sk-SK" sz="3400" dirty="0" smtClean="0">
                <a:solidFill>
                  <a:srgbClr val="D92E2D"/>
                </a:solidFill>
                <a:effectLst/>
                <a:ea typeface="Calibri" panose="020F0502020204030204" pitchFamily="34" charset="0"/>
              </a:rPr>
              <a:t>.</a:t>
            </a:r>
            <a:r>
              <a:rPr lang="sk-SK" sz="3400" dirty="0" smtClean="0">
                <a:solidFill>
                  <a:srgbClr val="D92E2D"/>
                </a:solidFill>
                <a:effectLst/>
                <a:ea typeface="Calibri" panose="020F0502020204030204" pitchFamily="34" charset="0"/>
                <a:cs typeface="Times New Roman" panose="02020603050405020304" pitchFamily="18" charset="0"/>
              </a:rPr>
              <a:t>EF</a:t>
            </a:r>
            <a:r>
              <a:rPr lang="sk-SK" sz="3400" dirty="0" smtClean="0">
                <a:solidFill>
                  <a:srgbClr val="D92E2D"/>
                </a:solidFill>
                <a:ea typeface="Calibri" panose="020F0502020204030204" pitchFamily="34" charset="0"/>
                <a:cs typeface="Times New Roman" panose="02020603050405020304" pitchFamily="18" charset="0"/>
              </a:rPr>
              <a:t>EKTÍVNA</a:t>
            </a:r>
            <a:r>
              <a:rPr lang="sk-SK" sz="3400" dirty="0" smtClean="0">
                <a:solidFill>
                  <a:srgbClr val="D92E2D"/>
                </a:solidFill>
                <a:effectLst/>
                <a:ea typeface="Calibri" panose="020F0502020204030204" pitchFamily="34" charset="0"/>
                <a:cs typeface="Times New Roman" panose="02020603050405020304" pitchFamily="18" charset="0"/>
              </a:rPr>
              <a:t> ONLINE KOMUNIKÁCIA. </a:t>
            </a:r>
            <a:endParaRPr lang="sk-SK" sz="3400" dirty="0">
              <a:solidFill>
                <a:srgbClr val="D92E2D"/>
              </a:solidFill>
            </a:endParaRPr>
          </a:p>
        </p:txBody>
      </p:sp>
      <p:sp>
        <p:nvSpPr>
          <p:cNvPr id="13" name="CuadroTexto 12">
            <a:extLst>
              <a:ext uri="{FF2B5EF4-FFF2-40B4-BE49-F238E27FC236}">
                <a16:creationId xmlns:a16="http://schemas.microsoft.com/office/drawing/2014/main" id="{0E99C92F-4CC5-49AE-9735-C63BF407A90D}"/>
              </a:ext>
            </a:extLst>
          </p:cNvPr>
          <p:cNvSpPr txBox="1"/>
          <p:nvPr/>
        </p:nvSpPr>
        <p:spPr>
          <a:xfrm>
            <a:off x="4979814" y="1140194"/>
            <a:ext cx="7130062" cy="1015663"/>
          </a:xfrm>
          <a:prstGeom prst="rect">
            <a:avLst/>
          </a:prstGeom>
          <a:noFill/>
        </p:spPr>
        <p:txBody>
          <a:bodyPr wrap="square">
            <a:spAutoFit/>
          </a:bodyPr>
          <a:lstStyle/>
          <a:p>
            <a:r>
              <a:rPr lang="sk-SK" sz="2000" dirty="0" smtClean="0">
                <a:solidFill>
                  <a:srgbClr val="D92E2D"/>
                </a:solidFill>
                <a:effectLst/>
                <a:latin typeface="+mj-lt"/>
                <a:ea typeface="Calibri" panose="020F0502020204030204" pitchFamily="34" charset="0"/>
                <a:cs typeface="Times New Roman" panose="02020603050405020304" pitchFamily="18" charset="0"/>
              </a:rPr>
              <a:t>PRAKTICKÉ KROKY PRE ONLINE ZVIDITNENIE VÁŠHO ŠPORTOVÉHO PODNIKU.</a:t>
            </a:r>
            <a:r>
              <a:rPr lang="sk-SK" sz="2000" dirty="0" smtClean="0">
                <a:effectLst/>
                <a:latin typeface="+mj-lt"/>
                <a:ea typeface="Calibri" panose="020F0502020204030204" pitchFamily="34" charset="0"/>
                <a:cs typeface="Times New Roman" panose="02020603050405020304" pitchFamily="18" charset="0"/>
              </a:rPr>
              <a:t/>
            </a:r>
            <a:br>
              <a:rPr lang="sk-SK" sz="2000" dirty="0" smtClean="0">
                <a:effectLst/>
                <a:latin typeface="+mj-lt"/>
                <a:ea typeface="Calibri" panose="020F0502020204030204" pitchFamily="34" charset="0"/>
                <a:cs typeface="Times New Roman" panose="02020603050405020304" pitchFamily="18" charset="0"/>
              </a:rPr>
            </a:br>
            <a:endParaRPr lang="sk-SK" sz="2000" dirty="0">
              <a:latin typeface="+mj-lt"/>
            </a:endParaRPr>
          </a:p>
        </p:txBody>
      </p:sp>
      <p:sp>
        <p:nvSpPr>
          <p:cNvPr id="16" name="CuadroTexto 15">
            <a:extLst>
              <a:ext uri="{FF2B5EF4-FFF2-40B4-BE49-F238E27FC236}">
                <a16:creationId xmlns:a16="http://schemas.microsoft.com/office/drawing/2014/main" id="{EC0B8CF1-8EFA-4664-9336-3C49F54A3D7A}"/>
              </a:ext>
            </a:extLst>
          </p:cNvPr>
          <p:cNvSpPr txBox="1"/>
          <p:nvPr/>
        </p:nvSpPr>
        <p:spPr>
          <a:xfrm>
            <a:off x="1335279" y="2405390"/>
            <a:ext cx="5990859" cy="2620204"/>
          </a:xfrm>
          <a:prstGeom prst="rect">
            <a:avLst/>
          </a:prstGeom>
          <a:noFill/>
        </p:spPr>
        <p:txBody>
          <a:bodyPr wrap="square">
            <a:spAutoFit/>
          </a:bodyPr>
          <a:lstStyle/>
          <a:p>
            <a:pPr indent="-269875" algn="just">
              <a:lnSpc>
                <a:spcPct val="115000"/>
              </a:lnSpc>
              <a:spcAft>
                <a:spcPts val="1000"/>
              </a:spcAft>
            </a:pPr>
            <a:r>
              <a:rPr lang="sk-SK" dirty="0" smtClean="0">
                <a:latin typeface="Arial" panose="020B0604020202020204" pitchFamily="34" charset="0"/>
                <a:ea typeface="Calibri" panose="020F0502020204030204" pitchFamily="34" charset="0"/>
                <a:cs typeface="Times New Roman" panose="02020603050405020304" pitchFamily="18" charset="0"/>
              </a:rPr>
              <a:t>Začnime jednoduchými vecami: </a:t>
            </a:r>
            <a:r>
              <a:rPr lang="sk-SK" b="1" dirty="0" smtClean="0">
                <a:latin typeface="Arial" panose="020B0604020202020204" pitchFamily="34" charset="0"/>
                <a:ea typeface="Calibri" panose="020F0502020204030204" pitchFamily="34" charset="0"/>
                <a:cs typeface="Times New Roman" panose="02020603050405020304" pitchFamily="18" charset="0"/>
              </a:rPr>
              <a:t>mať webovú stránku je synonymom profesionality. </a:t>
            </a:r>
            <a:r>
              <a:rPr lang="sk-SK" dirty="0" smtClean="0">
                <a:latin typeface="Arial" panose="020B0604020202020204" pitchFamily="34" charset="0"/>
                <a:ea typeface="Calibri" panose="020F0502020204030204" pitchFamily="34" charset="0"/>
                <a:cs typeface="Times New Roman" panose="02020603050405020304" pitchFamily="18" charset="0"/>
              </a:rPr>
              <a:t>Ľudia to budú interpretovať ako pozitívny signál. Znie to hlúpo, ale všetci máme tendenciu súdiť knihu podľa obalu. A ak má športový podnik webovú stránku a pekný, graficky pôsobivý dizajn, máme tendenciu venovať tomu väčšiu pozornosť. Ak to chcete urobiť sami, </a:t>
            </a:r>
            <a:r>
              <a:rPr lang="sk-SK" dirty="0" err="1" smtClean="0">
                <a:latin typeface="Arial" panose="020B0604020202020204" pitchFamily="34" charset="0"/>
                <a:ea typeface="Calibri" panose="020F0502020204030204" pitchFamily="34" charset="0"/>
                <a:cs typeface="Times New Roman" panose="02020603050405020304" pitchFamily="18" charset="0"/>
              </a:rPr>
              <a:t>W</a:t>
            </a:r>
            <a:r>
              <a:rPr lang="sk-SK" dirty="0" err="1" smtClean="0">
                <a:latin typeface="Arial" panose="020B0604020202020204" pitchFamily="34" charset="0"/>
                <a:ea typeface="Calibri" panose="020F0502020204030204" pitchFamily="34" charset="0"/>
                <a:cs typeface="Times New Roman" panose="02020603050405020304" pitchFamily="18" charset="0"/>
              </a:rPr>
              <a:t>ordPress</a:t>
            </a:r>
            <a:r>
              <a:rPr lang="sk-SK" dirty="0" smtClean="0">
                <a:latin typeface="Arial" panose="020B0604020202020204" pitchFamily="34" charset="0"/>
                <a:ea typeface="Calibri" panose="020F0502020204030204" pitchFamily="34" charset="0"/>
                <a:cs typeface="Times New Roman" panose="02020603050405020304" pitchFamily="18" charset="0"/>
              </a:rPr>
              <a:t> môže byť pre vás užitočným riešením.</a:t>
            </a:r>
            <a:endParaRPr lang="sk-SK"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Cost of Building a Website in 2021: A Short Guide - Digital Marketing Trends">
            <a:extLst>
              <a:ext uri="{FF2B5EF4-FFF2-40B4-BE49-F238E27FC236}">
                <a16:creationId xmlns:a16="http://schemas.microsoft.com/office/drawing/2014/main" id="{6D3737EB-0472-48A3-9168-C2E8436976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48" t="14881" r="10019"/>
          <a:stretch/>
        </p:blipFill>
        <p:spPr bwMode="auto">
          <a:xfrm>
            <a:off x="7641434" y="2468005"/>
            <a:ext cx="3936935" cy="259500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1887794" y="6266896"/>
            <a:ext cx="9697116" cy="463550"/>
            <a:chOff x="1887794" y="6266896"/>
            <a:chExt cx="9697116" cy="463550"/>
          </a:xfrm>
        </p:grpSpPr>
        <p:sp>
          <p:nvSpPr>
            <p:cNvPr id="17" name="TextBox 16"/>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8" name="Picture 24" descr="https://wayback.archive-it.org/12090/20210123161500mp_/https://eacea.ec.europa.eu/sites/eacea-site/files/logosbeneficaireserasmusleft_sk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9844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488081" y="3363641"/>
            <a:ext cx="9774991" cy="1646280"/>
          </a:xfrm>
        </p:spPr>
        <p:txBody>
          <a:bodyPr>
            <a:noAutofit/>
          </a:bodyPr>
          <a:lstStyle/>
          <a:p>
            <a:pPr indent="-269875" algn="just">
              <a:lnSpc>
                <a:spcPct val="120000"/>
              </a:lnSpc>
              <a:spcAft>
                <a:spcPts val="1000"/>
              </a:spcAft>
            </a:pPr>
            <a:r>
              <a:rPr lang="sk-SK" sz="1800" dirty="0" smtClean="0">
                <a:latin typeface="Arial" panose="020B0604020202020204" pitchFamily="34" charset="0"/>
                <a:ea typeface="Calibri" panose="020F0502020204030204" pitchFamily="34" charset="0"/>
                <a:cs typeface="Arial" panose="020B0604020202020204" pitchFamily="34" charset="0"/>
              </a:rPr>
              <a:t>1) Vyberte si </a:t>
            </a:r>
            <a:r>
              <a:rPr lang="sk-SK" sz="1800" dirty="0" err="1" smtClean="0">
                <a:latin typeface="Arial" panose="020B0604020202020204" pitchFamily="34" charset="0"/>
                <a:ea typeface="Calibri" panose="020F0502020204030204" pitchFamily="34" charset="0"/>
                <a:cs typeface="Arial" panose="020B0604020202020204" pitchFamily="34" charset="0"/>
              </a:rPr>
              <a:t>hostingovú</a:t>
            </a:r>
            <a:r>
              <a:rPr lang="sk-SK" sz="1800" dirty="0" smtClean="0">
                <a:latin typeface="Arial" panose="020B0604020202020204" pitchFamily="34" charset="0"/>
                <a:ea typeface="Calibri" panose="020F0502020204030204" pitchFamily="34" charset="0"/>
                <a:cs typeface="Arial" panose="020B0604020202020204" pitchFamily="34" charset="0"/>
              </a:rPr>
              <a:t> službu. Porovnajte rôzne balíčky a ponuky a vyberte si ten, ktorý najlepšie vyhovuje vášmu projektu.</a:t>
            </a:r>
          </a:p>
          <a:p>
            <a:pPr indent="-269875" algn="just">
              <a:lnSpc>
                <a:spcPct val="120000"/>
              </a:lnSpc>
              <a:spcAft>
                <a:spcPts val="1000"/>
              </a:spcAft>
            </a:pPr>
            <a:r>
              <a:rPr lang="sk-SK" sz="1800" dirty="0" smtClean="0">
                <a:latin typeface="Arial" panose="020B0604020202020204" pitchFamily="34" charset="0"/>
                <a:ea typeface="Calibri" panose="020F0502020204030204" pitchFamily="34" charset="0"/>
                <a:cs typeface="Arial" panose="020B0604020202020204" pitchFamily="34" charset="0"/>
              </a:rPr>
              <a:t>Aby </a:t>
            </a:r>
            <a:r>
              <a:rPr lang="sk-SK" sz="1800" dirty="0" err="1" smtClean="0">
                <a:latin typeface="Arial" panose="020B0604020202020204" pitchFamily="34" charset="0"/>
                <a:ea typeface="Calibri" panose="020F0502020204030204" pitchFamily="34" charset="0"/>
                <a:cs typeface="Arial" panose="020B0604020202020204" pitchFamily="34" charset="0"/>
              </a:rPr>
              <a:t>hosting</a:t>
            </a:r>
            <a:r>
              <a:rPr lang="sk-SK" sz="1800" dirty="0" smtClean="0">
                <a:latin typeface="Arial" panose="020B0604020202020204" pitchFamily="34" charset="0"/>
                <a:ea typeface="Calibri" panose="020F0502020204030204" pitchFamily="34" charset="0"/>
                <a:cs typeface="Arial" panose="020B0604020202020204" pitchFamily="34" charset="0"/>
              </a:rPr>
              <a:t> mohol využívať funkcie webového prístupu cez prehliadač, musí byť priradený k doméne. Doména je jedinečný názov pridelený webovej stránke, takže ju môže nájsť každý používateľ.</a:t>
            </a:r>
          </a:p>
          <a:p>
            <a:pPr algn="l"/>
            <a:endParaRPr lang="sk-SK" sz="1800" dirty="0">
              <a:solidFill>
                <a:srgbClr val="E47A24"/>
              </a:solidFill>
            </a:endParaRPr>
          </a:p>
        </p:txBody>
      </p:sp>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09D39169-850C-4299-9E56-3F64DF85C70A}"/>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k-SK" sz="3400" dirty="0" smtClean="0">
                <a:solidFill>
                  <a:srgbClr val="D92E2D"/>
                </a:solidFill>
                <a:ea typeface="Calibri" panose="020F0502020204030204" pitchFamily="34" charset="0"/>
              </a:rPr>
              <a:t>2.EFEKTÍVNA ONLINE KOMUNIKÁCIA. </a:t>
            </a:r>
            <a:endParaRPr lang="sk-SK" sz="3400" dirty="0">
              <a:solidFill>
                <a:srgbClr val="D92E2D"/>
              </a:solidFill>
            </a:endParaRPr>
          </a:p>
        </p:txBody>
      </p:sp>
      <p:sp>
        <p:nvSpPr>
          <p:cNvPr id="13" name="CuadroTexto 12">
            <a:extLst>
              <a:ext uri="{FF2B5EF4-FFF2-40B4-BE49-F238E27FC236}">
                <a16:creationId xmlns:a16="http://schemas.microsoft.com/office/drawing/2014/main" id="{DA74DAD5-92DF-44DF-A295-4E54EE9A5735}"/>
              </a:ext>
            </a:extLst>
          </p:cNvPr>
          <p:cNvSpPr txBox="1"/>
          <p:nvPr/>
        </p:nvSpPr>
        <p:spPr>
          <a:xfrm>
            <a:off x="4979814" y="1140194"/>
            <a:ext cx="7130062" cy="707886"/>
          </a:xfrm>
          <a:prstGeom prst="rect">
            <a:avLst/>
          </a:prstGeom>
          <a:noFill/>
        </p:spPr>
        <p:txBody>
          <a:bodyPr wrap="square">
            <a:spAutoFit/>
          </a:bodyPr>
          <a:lstStyle/>
          <a:p>
            <a:r>
              <a:rPr lang="sk-SK" sz="2000" dirty="0" smtClean="0">
                <a:solidFill>
                  <a:srgbClr val="D92E2D"/>
                </a:solidFill>
                <a:latin typeface="+mj-lt"/>
                <a:ea typeface="Calibri" panose="020F0502020204030204" pitchFamily="34" charset="0"/>
                <a:cs typeface="Times New Roman" panose="02020603050405020304" pitchFamily="18" charset="0"/>
              </a:rPr>
              <a:t>PRAKTICKÉ KROKY PRE ONLINE ZVIDITNENIE VÁŠHO ŠPORTOVÉHO PODNIKU.</a:t>
            </a:r>
            <a:endParaRPr lang="sk-SK" sz="2000" dirty="0">
              <a:latin typeface="+mj-lt"/>
            </a:endParaRPr>
          </a:p>
        </p:txBody>
      </p:sp>
      <p:pic>
        <p:nvPicPr>
          <p:cNvPr id="6146" name="Picture 2" descr="WordPress.com - Wikipedia, la enciclopedia libre">
            <a:extLst>
              <a:ext uri="{FF2B5EF4-FFF2-40B4-BE49-F238E27FC236}">
                <a16:creationId xmlns:a16="http://schemas.microsoft.com/office/drawing/2014/main" id="{9B8F7C7E-788C-4FC6-91E9-61937AAB577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488082" y="1889336"/>
            <a:ext cx="1042219" cy="1042219"/>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433DF2D3-5733-4482-9CD4-81F6F41F6FBD}"/>
              </a:ext>
            </a:extLst>
          </p:cNvPr>
          <p:cNvSpPr txBox="1"/>
          <p:nvPr/>
        </p:nvSpPr>
        <p:spPr>
          <a:xfrm>
            <a:off x="2664541" y="1886017"/>
            <a:ext cx="8598531" cy="1421928"/>
          </a:xfrm>
          <a:prstGeom prst="rect">
            <a:avLst/>
          </a:prstGeom>
          <a:noFill/>
        </p:spPr>
        <p:txBody>
          <a:bodyPr wrap="square">
            <a:spAutoFit/>
          </a:bodyPr>
          <a:lstStyle/>
          <a:p>
            <a:pPr indent="-269875" algn="just">
              <a:lnSpc>
                <a:spcPct val="120000"/>
              </a:lnSpc>
              <a:spcAft>
                <a:spcPts val="1000"/>
              </a:spcAft>
            </a:pPr>
            <a:r>
              <a:rPr lang="sk-SK" b="1" dirty="0" err="1" smtClean="0">
                <a:latin typeface="Arial" panose="020B0604020202020204" pitchFamily="34" charset="0"/>
                <a:ea typeface="Calibri" panose="020F0502020204030204" pitchFamily="34" charset="0"/>
                <a:cs typeface="Arial" panose="020B0604020202020204" pitchFamily="34" charset="0"/>
              </a:rPr>
              <a:t>WordPress</a:t>
            </a:r>
            <a:r>
              <a:rPr lang="sk-SK" b="1" dirty="0" smtClean="0">
                <a:latin typeface="Arial" panose="020B0604020202020204" pitchFamily="34" charset="0"/>
                <a:ea typeface="Calibri" panose="020F0502020204030204" pitchFamily="34" charset="0"/>
                <a:cs typeface="Arial" panose="020B0604020202020204" pitchFamily="34" charset="0"/>
              </a:rPr>
              <a:t> </a:t>
            </a:r>
            <a:r>
              <a:rPr lang="sk-SK" b="1" dirty="0" smtClean="0">
                <a:solidFill>
                  <a:schemeClr val="accent1"/>
                </a:solidFill>
                <a:latin typeface="Arial" panose="020B0604020202020204" pitchFamily="34" charset="0"/>
                <a:ea typeface="Calibri" panose="020F0502020204030204" pitchFamily="34" charset="0"/>
                <a:cs typeface="Arial" panose="020B0604020202020204" pitchFamily="34" charset="0"/>
              </a:rPr>
              <a:t>(https://wordpress.com/) </a:t>
            </a:r>
            <a:r>
              <a:rPr lang="sk-SK" dirty="0" smtClean="0">
                <a:latin typeface="Arial" panose="020B0604020202020204" pitchFamily="34" charset="0"/>
                <a:ea typeface="Calibri" panose="020F0502020204030204" pitchFamily="34" charset="0"/>
                <a:cs typeface="Arial" panose="020B0604020202020204" pitchFamily="34" charset="0"/>
              </a:rPr>
              <a:t>je online redakčný systém, ktorý umožňuje vytvárať a upravovať webovú stránku, blog. Nižšie je uvedený krátky návod </a:t>
            </a:r>
            <a:r>
              <a:rPr lang="sk-SK" dirty="0" smtClean="0">
                <a:solidFill>
                  <a:schemeClr val="accent1"/>
                </a:solidFill>
                <a:latin typeface="Arial" panose="020B0604020202020204" pitchFamily="34" charset="0"/>
                <a:ea typeface="Calibri" panose="020F0502020204030204" pitchFamily="34" charset="0"/>
                <a:cs typeface="Arial" panose="020B0604020202020204" pitchFamily="34" charset="0"/>
              </a:rPr>
              <a:t>(https://www.wpbeginner.com/), </a:t>
            </a:r>
            <a:r>
              <a:rPr lang="sk-SK" dirty="0" smtClean="0">
                <a:latin typeface="Arial" panose="020B0604020202020204" pitchFamily="34" charset="0"/>
                <a:ea typeface="Calibri" panose="020F0502020204030204" pitchFamily="34" charset="0"/>
                <a:cs typeface="Arial" panose="020B0604020202020204" pitchFamily="34" charset="0"/>
              </a:rPr>
              <a:t>ako vytvoriť našu webovú stránku pomocou </a:t>
            </a:r>
            <a:r>
              <a:rPr lang="sk-SK" dirty="0" err="1" smtClean="0">
                <a:latin typeface="Arial" panose="020B0604020202020204" pitchFamily="34" charset="0"/>
                <a:ea typeface="Calibri" panose="020F0502020204030204" pitchFamily="34" charset="0"/>
                <a:cs typeface="Arial" panose="020B0604020202020204" pitchFamily="34" charset="0"/>
              </a:rPr>
              <a:t>WordPress</a:t>
            </a:r>
            <a:r>
              <a:rPr lang="sk-SK" dirty="0" smtClean="0">
                <a:latin typeface="Arial" panose="020B0604020202020204" pitchFamily="34" charset="0"/>
                <a:ea typeface="Calibri" panose="020F0502020204030204" pitchFamily="34" charset="0"/>
                <a:cs typeface="Arial" panose="020B0604020202020204" pitchFamily="34" charset="0"/>
              </a:rPr>
              <a:t>. Aby sme to zhrnuli, vytvorili sme nasledujúce kroky:</a:t>
            </a:r>
            <a:endParaRPr lang="sk-SK" sz="18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6" name="Group 15"/>
          <p:cNvGrpSpPr/>
          <p:nvPr/>
        </p:nvGrpSpPr>
        <p:grpSpPr>
          <a:xfrm>
            <a:off x="1887794" y="6266896"/>
            <a:ext cx="9697116" cy="463550"/>
            <a:chOff x="1887794" y="6266896"/>
            <a:chExt cx="9697116" cy="463550"/>
          </a:xfrm>
        </p:grpSpPr>
        <p:sp>
          <p:nvSpPr>
            <p:cNvPr id="17" name="TextBox 16"/>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8" name="Picture 24" descr="https://wayback.archive-it.org/12090/20210123161500mp_/https://eacea.ec.europa.eu/sites/eacea-site/files/logosbeneficaireserasmusleft_sk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203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57723" y="1952505"/>
            <a:ext cx="7022140" cy="3353280"/>
          </a:xfrm>
        </p:spPr>
        <p:txBody>
          <a:bodyPr/>
          <a:lstStyle/>
          <a:p>
            <a:pPr indent="-269875" algn="just">
              <a:lnSpc>
                <a:spcPct val="115000"/>
              </a:lnSpc>
              <a:spcAft>
                <a:spcPts val="1000"/>
              </a:spcAft>
            </a:pPr>
            <a:r>
              <a:rPr lang="sk-SK" sz="1800" dirty="0" smtClean="0">
                <a:latin typeface="Arial" panose="020B0604020202020204" pitchFamily="34" charset="0"/>
                <a:ea typeface="Calibri" panose="020F0502020204030204" pitchFamily="34" charset="0"/>
                <a:cs typeface="Times New Roman" panose="02020603050405020304" pitchFamily="18" charset="0"/>
              </a:rPr>
              <a:t>2) Nainštalujte si </a:t>
            </a:r>
            <a:r>
              <a:rPr lang="sk-SK" sz="1800" dirty="0" err="1" smtClean="0">
                <a:latin typeface="Arial" panose="020B0604020202020204" pitchFamily="34" charset="0"/>
                <a:ea typeface="Calibri" panose="020F0502020204030204" pitchFamily="34" charset="0"/>
                <a:cs typeface="Times New Roman" panose="02020603050405020304" pitchFamily="18" charset="0"/>
              </a:rPr>
              <a:t>WordPress</a:t>
            </a:r>
            <a:r>
              <a:rPr lang="sk-SK" sz="1800" dirty="0" smtClean="0">
                <a:latin typeface="Arial" panose="020B0604020202020204" pitchFamily="34" charset="0"/>
                <a:ea typeface="Calibri" panose="020F0502020204030204" pitchFamily="34" charset="0"/>
                <a:cs typeface="Times New Roman" panose="02020603050405020304" pitchFamily="18" charset="0"/>
              </a:rPr>
              <a:t>. Väčšina </a:t>
            </a:r>
            <a:r>
              <a:rPr lang="sk-SK" sz="1800" dirty="0" err="1" smtClean="0">
                <a:latin typeface="Arial" panose="020B0604020202020204" pitchFamily="34" charset="0"/>
                <a:ea typeface="Calibri" panose="020F0502020204030204" pitchFamily="34" charset="0"/>
                <a:cs typeface="Times New Roman" panose="02020603050405020304" pitchFamily="18" charset="0"/>
              </a:rPr>
              <a:t>hostingov</a:t>
            </a:r>
            <a:r>
              <a:rPr lang="sk-SK" sz="1800" dirty="0" smtClean="0">
                <a:latin typeface="Arial" panose="020B0604020202020204" pitchFamily="34" charset="0"/>
                <a:ea typeface="Calibri" panose="020F0502020204030204" pitchFamily="34" charset="0"/>
                <a:cs typeface="Times New Roman" panose="02020603050405020304" pitchFamily="18" charset="0"/>
              </a:rPr>
              <a:t> vám umožní nainštalovať </a:t>
            </a:r>
            <a:r>
              <a:rPr lang="sk-SK" sz="1800" dirty="0" err="1" smtClean="0">
                <a:latin typeface="Arial" panose="020B0604020202020204" pitchFamily="34" charset="0"/>
                <a:ea typeface="Calibri" panose="020F0502020204030204" pitchFamily="34" charset="0"/>
                <a:cs typeface="Times New Roman" panose="02020603050405020304" pitchFamily="18" charset="0"/>
              </a:rPr>
              <a:t>WordPress</a:t>
            </a:r>
            <a:r>
              <a:rPr lang="sk-SK" sz="1800" dirty="0" smtClean="0">
                <a:latin typeface="Arial" panose="020B0604020202020204" pitchFamily="34" charset="0"/>
                <a:ea typeface="Calibri" panose="020F0502020204030204" pitchFamily="34" charset="0"/>
                <a:cs typeface="Times New Roman" panose="02020603050405020304" pitchFamily="18" charset="0"/>
              </a:rPr>
              <a:t> automaticky. Prejdite na ovládací panel servera a nájdete možnosť automatickej inštalácie. V prípade, že ho nemôžete nainštalovať automaticky, môžete si ho stiahnuť z Wordpress.org, prejdite do správcu súborov vášho </a:t>
            </a:r>
            <a:r>
              <a:rPr lang="sk-SK" sz="1800" dirty="0" err="1" smtClean="0">
                <a:latin typeface="Arial" panose="020B0604020202020204" pitchFamily="34" charset="0"/>
                <a:ea typeface="Calibri" panose="020F0502020204030204" pitchFamily="34" charset="0"/>
                <a:cs typeface="Times New Roman" panose="02020603050405020304" pitchFamily="18" charset="0"/>
              </a:rPr>
              <a:t>hostingu</a:t>
            </a:r>
            <a:r>
              <a:rPr lang="sk-SK" sz="1800" dirty="0" smtClean="0">
                <a:latin typeface="Arial" panose="020B0604020202020204" pitchFamily="34" charset="0"/>
                <a:ea typeface="Calibri" panose="020F0502020204030204" pitchFamily="34" charset="0"/>
                <a:cs typeface="Times New Roman" panose="02020603050405020304" pitchFamily="18" charset="0"/>
              </a:rPr>
              <a:t> a vyberte doménu, kam ho chcete nainštalovať.</a:t>
            </a:r>
          </a:p>
          <a:p>
            <a:pPr indent="-269875" algn="just">
              <a:lnSpc>
                <a:spcPct val="115000"/>
              </a:lnSpc>
              <a:spcAft>
                <a:spcPts val="1000"/>
              </a:spcAft>
            </a:pPr>
            <a:r>
              <a:rPr lang="sk-SK" sz="1800" dirty="0" smtClean="0">
                <a:latin typeface="Arial" panose="020B0604020202020204" pitchFamily="34" charset="0"/>
                <a:ea typeface="Calibri" panose="020F0502020204030204" pitchFamily="34" charset="0"/>
                <a:cs typeface="Times New Roman" panose="02020603050405020304" pitchFamily="18" charset="0"/>
              </a:rPr>
              <a:t>3) Vytvorte databázu. To vám umožní uložiť obsah, informácie, prístupy... Prejdite na panel správy </a:t>
            </a:r>
            <a:r>
              <a:rPr lang="sk-SK" sz="1800" dirty="0" err="1" smtClean="0">
                <a:latin typeface="Arial" panose="020B0604020202020204" pitchFamily="34" charset="0"/>
                <a:ea typeface="Calibri" panose="020F0502020204030204" pitchFamily="34" charset="0"/>
                <a:cs typeface="Times New Roman" panose="02020603050405020304" pitchFamily="18" charset="0"/>
              </a:rPr>
              <a:t>hostingu</a:t>
            </a:r>
            <a:r>
              <a:rPr lang="sk-SK" sz="1800" dirty="0" smtClean="0">
                <a:latin typeface="Arial" panose="020B0604020202020204" pitchFamily="34" charset="0"/>
                <a:ea typeface="Calibri" panose="020F0502020204030204" pitchFamily="34" charset="0"/>
                <a:cs typeface="Times New Roman" panose="02020603050405020304" pitchFamily="18" charset="0"/>
              </a:rPr>
              <a:t>, MySQL, Databázy. Vyberte názov pre túto databázu.</a:t>
            </a:r>
            <a:endParaRPr lang="sk-SK" sz="1800"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09D39169-850C-4299-9E56-3F64DF85C70A}"/>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k-SK" sz="3400" dirty="0" smtClean="0">
                <a:solidFill>
                  <a:srgbClr val="D92E2D"/>
                </a:solidFill>
                <a:ea typeface="Calibri" panose="020F0502020204030204" pitchFamily="34" charset="0"/>
              </a:rPr>
              <a:t>2.EFEKTÍVNA ONLINE KOMUNIKÁCIA. </a:t>
            </a:r>
            <a:endParaRPr lang="sk-SK" sz="3400" dirty="0">
              <a:solidFill>
                <a:srgbClr val="D92E2D"/>
              </a:solidFill>
              <a:ea typeface="Calibri" panose="020F0502020204030204" pitchFamily="34" charset="0"/>
            </a:endParaRPr>
          </a:p>
        </p:txBody>
      </p:sp>
      <p:sp>
        <p:nvSpPr>
          <p:cNvPr id="13" name="CuadroTexto 12">
            <a:extLst>
              <a:ext uri="{FF2B5EF4-FFF2-40B4-BE49-F238E27FC236}">
                <a16:creationId xmlns:a16="http://schemas.microsoft.com/office/drawing/2014/main" id="{DA74DAD5-92DF-44DF-A295-4E54EE9A5735}"/>
              </a:ext>
            </a:extLst>
          </p:cNvPr>
          <p:cNvSpPr txBox="1"/>
          <p:nvPr/>
        </p:nvSpPr>
        <p:spPr>
          <a:xfrm>
            <a:off x="4979814" y="1140194"/>
            <a:ext cx="7130062" cy="707886"/>
          </a:xfrm>
          <a:prstGeom prst="rect">
            <a:avLst/>
          </a:prstGeom>
          <a:noFill/>
        </p:spPr>
        <p:txBody>
          <a:bodyPr wrap="square">
            <a:spAutoFit/>
          </a:bodyPr>
          <a:lstStyle/>
          <a:p>
            <a:r>
              <a:rPr lang="sk-SK" sz="2000" dirty="0" smtClean="0">
                <a:solidFill>
                  <a:srgbClr val="D92E2D"/>
                </a:solidFill>
                <a:latin typeface="+mj-lt"/>
                <a:ea typeface="Calibri" panose="020F0502020204030204" pitchFamily="34" charset="0"/>
                <a:cs typeface="Times New Roman" panose="02020603050405020304" pitchFamily="18" charset="0"/>
              </a:rPr>
              <a:t>PRAKTICKÉ KROKY PRE ONLINE ZVIDITNENIE VÁŠHO ŠPORTOVÉHO PODNIKU.</a:t>
            </a:r>
            <a:endParaRPr lang="sk-SK" sz="2000" dirty="0">
              <a:latin typeface="+mj-lt"/>
            </a:endParaRPr>
          </a:p>
        </p:txBody>
      </p:sp>
      <p:pic>
        <p:nvPicPr>
          <p:cNvPr id="7170" name="Picture 2" descr="Yoast &amp;amp; WordPress • Yoast">
            <a:extLst>
              <a:ext uri="{FF2B5EF4-FFF2-40B4-BE49-F238E27FC236}">
                <a16:creationId xmlns:a16="http://schemas.microsoft.com/office/drawing/2014/main" id="{F38D3ABA-5F6D-4629-BE3F-185B43DD6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4845" y="2716288"/>
            <a:ext cx="3414432" cy="178688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1887794" y="6266896"/>
            <a:ext cx="9697116" cy="463550"/>
            <a:chOff x="1887794" y="6266896"/>
            <a:chExt cx="9697116" cy="463550"/>
          </a:xfrm>
        </p:grpSpPr>
        <p:sp>
          <p:nvSpPr>
            <p:cNvPr id="16" name="TextBox 15"/>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7" name="Picture 24" descr="https://wayback.archive-it.org/12090/20210123161500mp_/https://eacea.ec.europa.eu/sites/eacea-site/files/logosbeneficaireserasmusleft_sk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2858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3189</Words>
  <Application>Microsoft Office PowerPoint</Application>
  <PresentationFormat>Widescreen</PresentationFormat>
  <Paragraphs>111</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맑은 고딕</vt:lpstr>
      <vt:lpstr>Arial</vt:lpstr>
      <vt:lpstr>Arial Rounded MT Bold</vt:lpstr>
      <vt:lpstr>Calibri</vt:lpstr>
      <vt:lpstr>Calibri Light</vt:lpstr>
      <vt:lpstr>Times New Roman</vt:lpstr>
      <vt:lpstr>Tema de Office</vt:lpstr>
      <vt:lpstr>DIGITÁLNE ZRUČNOSTI</vt:lpstr>
      <vt:lpstr>PowerPoint Presentation</vt:lpstr>
      <vt:lpstr>PowerPoint Presentation</vt:lpstr>
      <vt:lpstr>PowerPoint Presentation</vt:lpstr>
      <vt:lpstr>PowerPoint Presentation</vt:lpstr>
      <vt:lpstr>1. Digitálne zručnosti aplikované v športe</vt:lpstr>
      <vt:lpstr>2.EFEKTÍVNA ONLINE KOMUNIKÁCIA.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na sebahodnotenie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Cristina</dc:creator>
  <cp:lastModifiedBy>Holienka Marian</cp:lastModifiedBy>
  <cp:revision>41</cp:revision>
  <dcterms:created xsi:type="dcterms:W3CDTF">2020-11-24T11:59:30Z</dcterms:created>
  <dcterms:modified xsi:type="dcterms:W3CDTF">2022-03-04T00:19:28Z</dcterms:modified>
</cp:coreProperties>
</file>