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4"/>
  </p:notesMasterIdLst>
  <p:sldIdLst>
    <p:sldId id="256" r:id="rId5"/>
    <p:sldId id="262" r:id="rId6"/>
    <p:sldId id="307" r:id="rId7"/>
    <p:sldId id="284" r:id="rId8"/>
    <p:sldId id="257" r:id="rId9"/>
    <p:sldId id="287" r:id="rId10"/>
    <p:sldId id="285" r:id="rId11"/>
    <p:sldId id="288" r:id="rId12"/>
    <p:sldId id="289" r:id="rId13"/>
    <p:sldId id="286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2" r:id="rId27"/>
    <p:sldId id="303" r:id="rId28"/>
    <p:sldId id="304" r:id="rId29"/>
    <p:sldId id="305" r:id="rId30"/>
    <p:sldId id="306" r:id="rId31"/>
    <p:sldId id="308" r:id="rId32"/>
    <p:sldId id="310" r:id="rId33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HF Bruxelles" initials="IB" lastIdx="0" clrIdx="0">
    <p:extLst>
      <p:ext uri="{19B8F6BF-5375-455C-9EA6-DF929625EA0E}">
        <p15:presenceInfo xmlns:p15="http://schemas.microsoft.com/office/powerpoint/2012/main" userId="IHF Bruxelle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2E2D"/>
    <a:srgbClr val="FFD13C"/>
    <a:srgbClr val="E6872D"/>
    <a:srgbClr val="FFC400"/>
    <a:srgbClr val="FFCD04"/>
    <a:srgbClr val="FFC300"/>
    <a:srgbClr val="FFC100"/>
    <a:srgbClr val="E5802D"/>
    <a:srgbClr val="E47A24"/>
    <a:srgbClr val="DE56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1" autoAdjust="0"/>
    <p:restoredTop sz="94660"/>
  </p:normalViewPr>
  <p:slideViewPr>
    <p:cSldViewPr snapToGrid="0">
      <p:cViewPr varScale="1">
        <p:scale>
          <a:sx n="78" d="100"/>
          <a:sy n="78" d="100"/>
        </p:scale>
        <p:origin x="78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commentAuthors" Target="commentAuthor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AEE7C5-2D0B-47BE-A9A0-A38FB7A18BD0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58F02ACF-8716-4E46-BCE0-7AACB9F1546B}">
      <dgm:prSet phldrT="[Testo]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k-SK" dirty="0">
              <a:ea typeface="+mn-lt"/>
              <a:cs typeface="+mn-lt"/>
            </a:rPr>
            <a:t>Spracovanie vstupov</a:t>
          </a:r>
          <a:endParaRPr lang="en-GB" dirty="0">
            <a:ea typeface="+mn-lt"/>
            <a:cs typeface="+mn-lt"/>
          </a:endParaRPr>
        </a:p>
      </dgm:t>
    </dgm:pt>
    <dgm:pt modelId="{0C1C1EBA-09C5-40F0-9829-AC6FC7B298C0}" type="parTrans" cxnId="{D7BDF569-2CA0-4B1C-A668-559B89344BE6}">
      <dgm:prSet/>
      <dgm:spPr/>
      <dgm:t>
        <a:bodyPr/>
        <a:lstStyle/>
        <a:p>
          <a:endParaRPr lang="it-IT"/>
        </a:p>
      </dgm:t>
    </dgm:pt>
    <dgm:pt modelId="{2A45DC13-7CD3-4EFB-B852-50B5F234E674}" type="sibTrans" cxnId="{D7BDF569-2CA0-4B1C-A668-559B89344BE6}">
      <dgm:prSet/>
      <dgm:spPr/>
      <dgm:t>
        <a:bodyPr/>
        <a:lstStyle/>
        <a:p>
          <a:endParaRPr lang="it-IT"/>
        </a:p>
      </dgm:t>
    </dgm:pt>
    <dgm:pt modelId="{DCD401AC-45C6-4016-89F6-7ACCB9290529}">
      <dgm:prSet phldrT="[Testo]"/>
      <dgm:spPr/>
      <dgm:t>
        <a:bodyPr/>
        <a:lstStyle/>
        <a:p>
          <a:r>
            <a:rPr lang="sk-SK" dirty="0"/>
            <a:t>Ľudia</a:t>
          </a:r>
          <a:endParaRPr lang="it-IT" dirty="0"/>
        </a:p>
      </dgm:t>
    </dgm:pt>
    <dgm:pt modelId="{EE9080D2-FC25-474E-B5E3-7EE520F0796E}" type="parTrans" cxnId="{6A5C1354-7B0C-422D-AA61-51579698C0FA}">
      <dgm:prSet/>
      <dgm:spPr/>
      <dgm:t>
        <a:bodyPr/>
        <a:lstStyle/>
        <a:p>
          <a:endParaRPr lang="it-IT"/>
        </a:p>
      </dgm:t>
    </dgm:pt>
    <dgm:pt modelId="{4286E01D-1473-4C36-9105-84AA2F425D7A}" type="sibTrans" cxnId="{6A5C1354-7B0C-422D-AA61-51579698C0FA}">
      <dgm:prSet/>
      <dgm:spPr/>
      <dgm:t>
        <a:bodyPr/>
        <a:lstStyle/>
        <a:p>
          <a:endParaRPr lang="it-IT"/>
        </a:p>
      </dgm:t>
    </dgm:pt>
    <dgm:pt modelId="{2600BC8D-F011-478D-827B-E12E6442D872}">
      <dgm:prSet phldrT="[Testo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k-SK" sz="1800" dirty="0">
              <a:ea typeface="+mn-lt"/>
              <a:cs typeface="+mn-lt"/>
            </a:rPr>
            <a:t>Sociálno-ekonomický kontext</a:t>
          </a:r>
          <a:endParaRPr lang="en-GB" sz="1800" dirty="0">
            <a:ea typeface="+mn-lt"/>
            <a:cs typeface="+mn-lt"/>
          </a:endParaRPr>
        </a:p>
      </dgm:t>
    </dgm:pt>
    <dgm:pt modelId="{3B06A1C8-3AB2-4814-B6D6-5C498D534D22}" type="parTrans" cxnId="{64E55805-E81B-4F97-ABBC-BB4D5A507E30}">
      <dgm:prSet/>
      <dgm:spPr/>
      <dgm:t>
        <a:bodyPr/>
        <a:lstStyle/>
        <a:p>
          <a:endParaRPr lang="it-IT"/>
        </a:p>
      </dgm:t>
    </dgm:pt>
    <dgm:pt modelId="{5EA3C033-44E3-4308-8375-3E5E16234D96}" type="sibTrans" cxnId="{64E55805-E81B-4F97-ABBC-BB4D5A507E30}">
      <dgm:prSet/>
      <dgm:spPr/>
      <dgm:t>
        <a:bodyPr/>
        <a:lstStyle/>
        <a:p>
          <a:endParaRPr lang="it-IT"/>
        </a:p>
      </dgm:t>
    </dgm:pt>
    <dgm:pt modelId="{C6CA01D7-9997-4E37-A611-47006F249750}" type="pres">
      <dgm:prSet presAssocID="{32AEE7C5-2D0B-47BE-A9A0-A38FB7A18BD0}" presName="Name0" presStyleCnt="0">
        <dgm:presLayoutVars>
          <dgm:dir/>
          <dgm:resizeHandles val="exact"/>
        </dgm:presLayoutVars>
      </dgm:prSet>
      <dgm:spPr/>
    </dgm:pt>
    <dgm:pt modelId="{3A2E9265-D401-4996-B879-D6073A6434E3}" type="pres">
      <dgm:prSet presAssocID="{58F02ACF-8716-4E46-BCE0-7AACB9F1546B}" presName="node" presStyleLbl="node1" presStyleIdx="0" presStyleCnt="3" custRadScaleRad="55754">
        <dgm:presLayoutVars>
          <dgm:bulletEnabled val="1"/>
        </dgm:presLayoutVars>
      </dgm:prSet>
      <dgm:spPr/>
    </dgm:pt>
    <dgm:pt modelId="{720E4292-B842-4DC2-9E4A-4E05A086AB31}" type="pres">
      <dgm:prSet presAssocID="{2A45DC13-7CD3-4EFB-B852-50B5F234E674}" presName="sibTrans" presStyleLbl="sibTrans2D1" presStyleIdx="0" presStyleCnt="3"/>
      <dgm:spPr/>
    </dgm:pt>
    <dgm:pt modelId="{B62A6668-4FE6-4B03-8745-F82F89356538}" type="pres">
      <dgm:prSet presAssocID="{2A45DC13-7CD3-4EFB-B852-50B5F234E674}" presName="connectorText" presStyleLbl="sibTrans2D1" presStyleIdx="0" presStyleCnt="3"/>
      <dgm:spPr/>
    </dgm:pt>
    <dgm:pt modelId="{E429200F-E9FA-4D5E-8F91-8344E65B9D7C}" type="pres">
      <dgm:prSet presAssocID="{DCD401AC-45C6-4016-89F6-7ACCB9290529}" presName="node" presStyleLbl="node1" presStyleIdx="1" presStyleCnt="3">
        <dgm:presLayoutVars>
          <dgm:bulletEnabled val="1"/>
        </dgm:presLayoutVars>
      </dgm:prSet>
      <dgm:spPr/>
    </dgm:pt>
    <dgm:pt modelId="{9FE00994-BC5F-4CAD-9B49-0E7BF69FF0B3}" type="pres">
      <dgm:prSet presAssocID="{4286E01D-1473-4C36-9105-84AA2F425D7A}" presName="sibTrans" presStyleLbl="sibTrans2D1" presStyleIdx="1" presStyleCnt="3"/>
      <dgm:spPr/>
    </dgm:pt>
    <dgm:pt modelId="{711616E6-DCA1-4B23-AA31-DEECBD10B899}" type="pres">
      <dgm:prSet presAssocID="{4286E01D-1473-4C36-9105-84AA2F425D7A}" presName="connectorText" presStyleLbl="sibTrans2D1" presStyleIdx="1" presStyleCnt="3"/>
      <dgm:spPr/>
    </dgm:pt>
    <dgm:pt modelId="{FDE75E7F-DE71-4A54-9EB4-886DA01D808D}" type="pres">
      <dgm:prSet presAssocID="{2600BC8D-F011-478D-827B-E12E6442D872}" presName="node" presStyleLbl="node1" presStyleIdx="2" presStyleCnt="3">
        <dgm:presLayoutVars>
          <dgm:bulletEnabled val="1"/>
        </dgm:presLayoutVars>
      </dgm:prSet>
      <dgm:spPr/>
    </dgm:pt>
    <dgm:pt modelId="{FFA64497-BD20-420C-B39A-E884C38EDBF4}" type="pres">
      <dgm:prSet presAssocID="{5EA3C033-44E3-4308-8375-3E5E16234D96}" presName="sibTrans" presStyleLbl="sibTrans2D1" presStyleIdx="2" presStyleCnt="3"/>
      <dgm:spPr/>
    </dgm:pt>
    <dgm:pt modelId="{B7752509-29BB-4E41-BF1C-E5B7A4502EF3}" type="pres">
      <dgm:prSet presAssocID="{5EA3C033-44E3-4308-8375-3E5E16234D96}" presName="connectorText" presStyleLbl="sibTrans2D1" presStyleIdx="2" presStyleCnt="3"/>
      <dgm:spPr/>
    </dgm:pt>
  </dgm:ptLst>
  <dgm:cxnLst>
    <dgm:cxn modelId="{64E55805-E81B-4F97-ABBC-BB4D5A507E30}" srcId="{32AEE7C5-2D0B-47BE-A9A0-A38FB7A18BD0}" destId="{2600BC8D-F011-478D-827B-E12E6442D872}" srcOrd="2" destOrd="0" parTransId="{3B06A1C8-3AB2-4814-B6D6-5C498D534D22}" sibTransId="{5EA3C033-44E3-4308-8375-3E5E16234D96}"/>
    <dgm:cxn modelId="{1E901E0D-67A4-454C-9794-7D62D9ADD354}" type="presOf" srcId="{5EA3C033-44E3-4308-8375-3E5E16234D96}" destId="{B7752509-29BB-4E41-BF1C-E5B7A4502EF3}" srcOrd="1" destOrd="0" presId="urn:microsoft.com/office/officeart/2005/8/layout/cycle7"/>
    <dgm:cxn modelId="{EBEE8512-650A-44DB-876F-6967D117DB45}" type="presOf" srcId="{2A45DC13-7CD3-4EFB-B852-50B5F234E674}" destId="{B62A6668-4FE6-4B03-8745-F82F89356538}" srcOrd="1" destOrd="0" presId="urn:microsoft.com/office/officeart/2005/8/layout/cycle7"/>
    <dgm:cxn modelId="{9664AD68-8BB6-415F-B8C8-5BB1BBD4EA5A}" type="presOf" srcId="{2600BC8D-F011-478D-827B-E12E6442D872}" destId="{FDE75E7F-DE71-4A54-9EB4-886DA01D808D}" srcOrd="0" destOrd="0" presId="urn:microsoft.com/office/officeart/2005/8/layout/cycle7"/>
    <dgm:cxn modelId="{D7BDF569-2CA0-4B1C-A668-559B89344BE6}" srcId="{32AEE7C5-2D0B-47BE-A9A0-A38FB7A18BD0}" destId="{58F02ACF-8716-4E46-BCE0-7AACB9F1546B}" srcOrd="0" destOrd="0" parTransId="{0C1C1EBA-09C5-40F0-9829-AC6FC7B298C0}" sibTransId="{2A45DC13-7CD3-4EFB-B852-50B5F234E674}"/>
    <dgm:cxn modelId="{C978AF71-FE3D-4C1D-ADDF-CD58A39EAA5F}" type="presOf" srcId="{2A45DC13-7CD3-4EFB-B852-50B5F234E674}" destId="{720E4292-B842-4DC2-9E4A-4E05A086AB31}" srcOrd="0" destOrd="0" presId="urn:microsoft.com/office/officeart/2005/8/layout/cycle7"/>
    <dgm:cxn modelId="{6A5C1354-7B0C-422D-AA61-51579698C0FA}" srcId="{32AEE7C5-2D0B-47BE-A9A0-A38FB7A18BD0}" destId="{DCD401AC-45C6-4016-89F6-7ACCB9290529}" srcOrd="1" destOrd="0" parTransId="{EE9080D2-FC25-474E-B5E3-7EE520F0796E}" sibTransId="{4286E01D-1473-4C36-9105-84AA2F425D7A}"/>
    <dgm:cxn modelId="{AEF17484-88AD-4B1B-A0BC-FEF6A263BC3C}" type="presOf" srcId="{DCD401AC-45C6-4016-89F6-7ACCB9290529}" destId="{E429200F-E9FA-4D5E-8F91-8344E65B9D7C}" srcOrd="0" destOrd="0" presId="urn:microsoft.com/office/officeart/2005/8/layout/cycle7"/>
    <dgm:cxn modelId="{03DEA998-8B16-4FC9-910F-FFE97E6ED5F4}" type="presOf" srcId="{58F02ACF-8716-4E46-BCE0-7AACB9F1546B}" destId="{3A2E9265-D401-4996-B879-D6073A6434E3}" srcOrd="0" destOrd="0" presId="urn:microsoft.com/office/officeart/2005/8/layout/cycle7"/>
    <dgm:cxn modelId="{2C0788A5-06D9-4E5D-AB1C-86D9A79A3FCD}" type="presOf" srcId="{5EA3C033-44E3-4308-8375-3E5E16234D96}" destId="{FFA64497-BD20-420C-B39A-E884C38EDBF4}" srcOrd="0" destOrd="0" presId="urn:microsoft.com/office/officeart/2005/8/layout/cycle7"/>
    <dgm:cxn modelId="{447E74C2-7D09-41AE-861E-A0DD026AB5A6}" type="presOf" srcId="{4286E01D-1473-4C36-9105-84AA2F425D7A}" destId="{711616E6-DCA1-4B23-AA31-DEECBD10B899}" srcOrd="1" destOrd="0" presId="urn:microsoft.com/office/officeart/2005/8/layout/cycle7"/>
    <dgm:cxn modelId="{7CAF6DD1-4476-4655-937A-F4BB77363135}" type="presOf" srcId="{32AEE7C5-2D0B-47BE-A9A0-A38FB7A18BD0}" destId="{C6CA01D7-9997-4E37-A611-47006F249750}" srcOrd="0" destOrd="0" presId="urn:microsoft.com/office/officeart/2005/8/layout/cycle7"/>
    <dgm:cxn modelId="{C30C1AF2-F900-4F81-99C7-5DDC2D134B23}" type="presOf" srcId="{4286E01D-1473-4C36-9105-84AA2F425D7A}" destId="{9FE00994-BC5F-4CAD-9B49-0E7BF69FF0B3}" srcOrd="0" destOrd="0" presId="urn:microsoft.com/office/officeart/2005/8/layout/cycle7"/>
    <dgm:cxn modelId="{0E106BAC-5EE2-407C-93FD-A73795176D1C}" type="presParOf" srcId="{C6CA01D7-9997-4E37-A611-47006F249750}" destId="{3A2E9265-D401-4996-B879-D6073A6434E3}" srcOrd="0" destOrd="0" presId="urn:microsoft.com/office/officeart/2005/8/layout/cycle7"/>
    <dgm:cxn modelId="{5935D6BC-2D83-4934-9FBB-6BD5E58568F4}" type="presParOf" srcId="{C6CA01D7-9997-4E37-A611-47006F249750}" destId="{720E4292-B842-4DC2-9E4A-4E05A086AB31}" srcOrd="1" destOrd="0" presId="urn:microsoft.com/office/officeart/2005/8/layout/cycle7"/>
    <dgm:cxn modelId="{EB973585-73A0-45AB-9E00-6D9D91569271}" type="presParOf" srcId="{720E4292-B842-4DC2-9E4A-4E05A086AB31}" destId="{B62A6668-4FE6-4B03-8745-F82F89356538}" srcOrd="0" destOrd="0" presId="urn:microsoft.com/office/officeart/2005/8/layout/cycle7"/>
    <dgm:cxn modelId="{A729B5C9-7F68-439E-BC07-90ADD8E4B06C}" type="presParOf" srcId="{C6CA01D7-9997-4E37-A611-47006F249750}" destId="{E429200F-E9FA-4D5E-8F91-8344E65B9D7C}" srcOrd="2" destOrd="0" presId="urn:microsoft.com/office/officeart/2005/8/layout/cycle7"/>
    <dgm:cxn modelId="{F79D2100-89B2-4B76-90BF-7F26C5C32123}" type="presParOf" srcId="{C6CA01D7-9997-4E37-A611-47006F249750}" destId="{9FE00994-BC5F-4CAD-9B49-0E7BF69FF0B3}" srcOrd="3" destOrd="0" presId="urn:microsoft.com/office/officeart/2005/8/layout/cycle7"/>
    <dgm:cxn modelId="{DEA83EB0-91AA-4E00-870B-AFE1822A47EE}" type="presParOf" srcId="{9FE00994-BC5F-4CAD-9B49-0E7BF69FF0B3}" destId="{711616E6-DCA1-4B23-AA31-DEECBD10B899}" srcOrd="0" destOrd="0" presId="urn:microsoft.com/office/officeart/2005/8/layout/cycle7"/>
    <dgm:cxn modelId="{C375F966-1C71-4813-8BE7-807F70C21DC7}" type="presParOf" srcId="{C6CA01D7-9997-4E37-A611-47006F249750}" destId="{FDE75E7F-DE71-4A54-9EB4-886DA01D808D}" srcOrd="4" destOrd="0" presId="urn:microsoft.com/office/officeart/2005/8/layout/cycle7"/>
    <dgm:cxn modelId="{34DFDDDC-6B4F-4C39-AD7F-4E5A6E682A39}" type="presParOf" srcId="{C6CA01D7-9997-4E37-A611-47006F249750}" destId="{FFA64497-BD20-420C-B39A-E884C38EDBF4}" srcOrd="5" destOrd="0" presId="urn:microsoft.com/office/officeart/2005/8/layout/cycle7"/>
    <dgm:cxn modelId="{6B2315A9-7854-423A-BAC5-073ADAB3B644}" type="presParOf" srcId="{FFA64497-BD20-420C-B39A-E884C38EDBF4}" destId="{B7752509-29BB-4E41-BF1C-E5B7A4502EF3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23DDDE-B9C1-4ABD-9085-7FA30277E197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5D9A96FB-BC97-49F0-8B99-F5EA4DFDC835}">
      <dgm:prSet phldrT="[Testo]"/>
      <dgm:spPr/>
      <dgm:t>
        <a:bodyPr/>
        <a:lstStyle/>
        <a:p>
          <a:r>
            <a:rPr lang="sk-SK" dirty="0"/>
            <a:t>Vstupy</a:t>
          </a:r>
          <a:endParaRPr lang="it-IT" dirty="0"/>
        </a:p>
      </dgm:t>
    </dgm:pt>
    <dgm:pt modelId="{A210D56B-0311-4C32-8A6B-C63E3D04AA1E}" type="parTrans" cxnId="{64C3E4F3-662E-41EA-BAA9-AC3FAC6B67E6}">
      <dgm:prSet/>
      <dgm:spPr/>
      <dgm:t>
        <a:bodyPr/>
        <a:lstStyle/>
        <a:p>
          <a:endParaRPr lang="it-IT"/>
        </a:p>
      </dgm:t>
    </dgm:pt>
    <dgm:pt modelId="{75BBA16C-4C52-4C3D-9724-C042D5D290C8}" type="sibTrans" cxnId="{64C3E4F3-662E-41EA-BAA9-AC3FAC6B67E6}">
      <dgm:prSet/>
      <dgm:spPr/>
      <dgm:t>
        <a:bodyPr/>
        <a:lstStyle/>
        <a:p>
          <a:endParaRPr lang="it-IT"/>
        </a:p>
      </dgm:t>
    </dgm:pt>
    <dgm:pt modelId="{72C76551-1EA4-4DFF-B293-15F56ED70E51}">
      <dgm:prSet phldrT="[Testo]"/>
      <dgm:spPr/>
      <dgm:t>
        <a:bodyPr/>
        <a:lstStyle/>
        <a:p>
          <a:r>
            <a:rPr lang="sk-SK" dirty="0"/>
            <a:t>Vstupy</a:t>
          </a:r>
          <a:r>
            <a:rPr lang="it-IT" dirty="0"/>
            <a:t> </a:t>
          </a:r>
        </a:p>
      </dgm:t>
    </dgm:pt>
    <dgm:pt modelId="{6156FECA-12D5-404B-950B-22B74059C48C}" type="parTrans" cxnId="{33E9DD07-A3D2-42C7-8A18-67DC9B7F65EF}">
      <dgm:prSet/>
      <dgm:spPr/>
      <dgm:t>
        <a:bodyPr/>
        <a:lstStyle/>
        <a:p>
          <a:endParaRPr lang="it-IT"/>
        </a:p>
      </dgm:t>
    </dgm:pt>
    <dgm:pt modelId="{C4E0BF35-9201-4BCB-939D-FF9CA21A2A32}" type="sibTrans" cxnId="{33E9DD07-A3D2-42C7-8A18-67DC9B7F65EF}">
      <dgm:prSet/>
      <dgm:spPr/>
      <dgm:t>
        <a:bodyPr/>
        <a:lstStyle/>
        <a:p>
          <a:endParaRPr lang="it-IT"/>
        </a:p>
      </dgm:t>
    </dgm:pt>
    <dgm:pt modelId="{ECE4042A-9CBA-4B44-B24F-FC334FA16081}">
      <dgm:prSet phldrT="[Testo]"/>
      <dgm:spPr/>
      <dgm:t>
        <a:bodyPr/>
        <a:lstStyle/>
        <a:p>
          <a:r>
            <a:rPr lang="sk-SK" dirty="0"/>
            <a:t>Vstupy</a:t>
          </a:r>
          <a:r>
            <a:rPr lang="it-IT" dirty="0"/>
            <a:t> </a:t>
          </a:r>
        </a:p>
      </dgm:t>
    </dgm:pt>
    <dgm:pt modelId="{75511F6C-DBA7-4BAE-AA34-9E83E827F366}" type="parTrans" cxnId="{2828DB0B-CCAB-4E98-B664-66CA22D8E113}">
      <dgm:prSet/>
      <dgm:spPr/>
      <dgm:t>
        <a:bodyPr/>
        <a:lstStyle/>
        <a:p>
          <a:endParaRPr lang="it-IT"/>
        </a:p>
      </dgm:t>
    </dgm:pt>
    <dgm:pt modelId="{38004FFF-0296-48CF-AE30-1CEB1B966C4A}" type="sibTrans" cxnId="{2828DB0B-CCAB-4E98-B664-66CA22D8E113}">
      <dgm:prSet/>
      <dgm:spPr/>
      <dgm:t>
        <a:bodyPr/>
        <a:lstStyle/>
        <a:p>
          <a:endParaRPr lang="it-IT"/>
        </a:p>
      </dgm:t>
    </dgm:pt>
    <dgm:pt modelId="{AB3C9843-BF1D-437B-BC1B-A0ED1B435E0F}">
      <dgm:prSet phldrT="[Testo]"/>
      <dgm:spPr/>
      <dgm:t>
        <a:bodyPr/>
        <a:lstStyle/>
        <a:p>
          <a:r>
            <a:rPr lang="sk-SK" dirty="0"/>
            <a:t>Výstup</a:t>
          </a:r>
          <a:endParaRPr lang="it-IT" dirty="0"/>
        </a:p>
      </dgm:t>
    </dgm:pt>
    <dgm:pt modelId="{80420208-5965-4565-BB33-AFBDFB0FC1D6}" type="parTrans" cxnId="{591F3273-559A-46E9-9A92-AB219CB2F441}">
      <dgm:prSet/>
      <dgm:spPr/>
      <dgm:t>
        <a:bodyPr/>
        <a:lstStyle/>
        <a:p>
          <a:endParaRPr lang="it-IT"/>
        </a:p>
      </dgm:t>
    </dgm:pt>
    <dgm:pt modelId="{CE4860DF-351C-493C-A830-DF6D818D3838}" type="sibTrans" cxnId="{591F3273-559A-46E9-9A92-AB219CB2F441}">
      <dgm:prSet/>
      <dgm:spPr/>
      <dgm:t>
        <a:bodyPr/>
        <a:lstStyle/>
        <a:p>
          <a:endParaRPr lang="it-IT"/>
        </a:p>
      </dgm:t>
    </dgm:pt>
    <dgm:pt modelId="{C75CC4B1-6153-4A0F-968E-D2627AC8AF5F}" type="pres">
      <dgm:prSet presAssocID="{7623DDDE-B9C1-4ABD-9085-7FA30277E197}" presName="Name0" presStyleCnt="0">
        <dgm:presLayoutVars>
          <dgm:chMax val="4"/>
          <dgm:resizeHandles val="exact"/>
        </dgm:presLayoutVars>
      </dgm:prSet>
      <dgm:spPr/>
    </dgm:pt>
    <dgm:pt modelId="{41E79EC4-ED7D-419A-AF84-B39E491FA338}" type="pres">
      <dgm:prSet presAssocID="{7623DDDE-B9C1-4ABD-9085-7FA30277E197}" presName="ellipse" presStyleLbl="trBgShp" presStyleIdx="0" presStyleCnt="1"/>
      <dgm:spPr/>
    </dgm:pt>
    <dgm:pt modelId="{57CB3A3B-0C2D-443C-AC58-3DADA6D1295C}" type="pres">
      <dgm:prSet presAssocID="{7623DDDE-B9C1-4ABD-9085-7FA30277E197}" presName="arrow1" presStyleLbl="fgShp" presStyleIdx="0" presStyleCnt="1"/>
      <dgm:spPr/>
    </dgm:pt>
    <dgm:pt modelId="{A70413F9-4DFD-4D1F-BAF1-2F2400336AE9}" type="pres">
      <dgm:prSet presAssocID="{7623DDDE-B9C1-4ABD-9085-7FA30277E197}" presName="rectangle" presStyleLbl="revTx" presStyleIdx="0" presStyleCnt="1">
        <dgm:presLayoutVars>
          <dgm:bulletEnabled val="1"/>
        </dgm:presLayoutVars>
      </dgm:prSet>
      <dgm:spPr/>
    </dgm:pt>
    <dgm:pt modelId="{B7368FF6-734B-4869-9AC8-12B1F437FA1F}" type="pres">
      <dgm:prSet presAssocID="{72C76551-1EA4-4DFF-B293-15F56ED70E51}" presName="item1" presStyleLbl="node1" presStyleIdx="0" presStyleCnt="3">
        <dgm:presLayoutVars>
          <dgm:bulletEnabled val="1"/>
        </dgm:presLayoutVars>
      </dgm:prSet>
      <dgm:spPr/>
    </dgm:pt>
    <dgm:pt modelId="{4F3FE326-7111-463B-AB88-646EA789EB31}" type="pres">
      <dgm:prSet presAssocID="{ECE4042A-9CBA-4B44-B24F-FC334FA16081}" presName="item2" presStyleLbl="node1" presStyleIdx="1" presStyleCnt="3">
        <dgm:presLayoutVars>
          <dgm:bulletEnabled val="1"/>
        </dgm:presLayoutVars>
      </dgm:prSet>
      <dgm:spPr/>
    </dgm:pt>
    <dgm:pt modelId="{59C086CF-FC81-4F8B-A488-5890AA888E10}" type="pres">
      <dgm:prSet presAssocID="{AB3C9843-BF1D-437B-BC1B-A0ED1B435E0F}" presName="item3" presStyleLbl="node1" presStyleIdx="2" presStyleCnt="3">
        <dgm:presLayoutVars>
          <dgm:bulletEnabled val="1"/>
        </dgm:presLayoutVars>
      </dgm:prSet>
      <dgm:spPr/>
    </dgm:pt>
    <dgm:pt modelId="{3CF1CC02-1885-4D79-845B-CB45779319EF}" type="pres">
      <dgm:prSet presAssocID="{7623DDDE-B9C1-4ABD-9085-7FA30277E197}" presName="funnel" presStyleLbl="trAlignAcc1" presStyleIdx="0" presStyleCnt="1" custLinFactNeighborX="-1373" custLinFactNeighborY="-82"/>
      <dgm:spPr/>
    </dgm:pt>
  </dgm:ptLst>
  <dgm:cxnLst>
    <dgm:cxn modelId="{33E9DD07-A3D2-42C7-8A18-67DC9B7F65EF}" srcId="{7623DDDE-B9C1-4ABD-9085-7FA30277E197}" destId="{72C76551-1EA4-4DFF-B293-15F56ED70E51}" srcOrd="1" destOrd="0" parTransId="{6156FECA-12D5-404B-950B-22B74059C48C}" sibTransId="{C4E0BF35-9201-4BCB-939D-FF9CA21A2A32}"/>
    <dgm:cxn modelId="{98C71A09-13BA-48C5-9764-7FA4A9428106}" type="presOf" srcId="{ECE4042A-9CBA-4B44-B24F-FC334FA16081}" destId="{B7368FF6-734B-4869-9AC8-12B1F437FA1F}" srcOrd="0" destOrd="0" presId="urn:microsoft.com/office/officeart/2005/8/layout/funnel1"/>
    <dgm:cxn modelId="{2828DB0B-CCAB-4E98-B664-66CA22D8E113}" srcId="{7623DDDE-B9C1-4ABD-9085-7FA30277E197}" destId="{ECE4042A-9CBA-4B44-B24F-FC334FA16081}" srcOrd="2" destOrd="0" parTransId="{75511F6C-DBA7-4BAE-AA34-9E83E827F366}" sibTransId="{38004FFF-0296-48CF-AE30-1CEB1B966C4A}"/>
    <dgm:cxn modelId="{FAB27012-42E2-4131-905E-1E7610128ACA}" type="presOf" srcId="{5D9A96FB-BC97-49F0-8B99-F5EA4DFDC835}" destId="{59C086CF-FC81-4F8B-A488-5890AA888E10}" srcOrd="0" destOrd="0" presId="urn:microsoft.com/office/officeart/2005/8/layout/funnel1"/>
    <dgm:cxn modelId="{B2FDB028-F78B-4B17-BFD2-D79B7D3A1495}" type="presOf" srcId="{72C76551-1EA4-4DFF-B293-15F56ED70E51}" destId="{4F3FE326-7111-463B-AB88-646EA789EB31}" srcOrd="0" destOrd="0" presId="urn:microsoft.com/office/officeart/2005/8/layout/funnel1"/>
    <dgm:cxn modelId="{4435F949-8E75-492C-A5E2-741923339449}" type="presOf" srcId="{AB3C9843-BF1D-437B-BC1B-A0ED1B435E0F}" destId="{A70413F9-4DFD-4D1F-BAF1-2F2400336AE9}" srcOrd="0" destOrd="0" presId="urn:microsoft.com/office/officeart/2005/8/layout/funnel1"/>
    <dgm:cxn modelId="{591F3273-559A-46E9-9A92-AB219CB2F441}" srcId="{7623DDDE-B9C1-4ABD-9085-7FA30277E197}" destId="{AB3C9843-BF1D-437B-BC1B-A0ED1B435E0F}" srcOrd="3" destOrd="0" parTransId="{80420208-5965-4565-BB33-AFBDFB0FC1D6}" sibTransId="{CE4860DF-351C-493C-A830-DF6D818D3838}"/>
    <dgm:cxn modelId="{7239FDD0-6850-4306-AC78-08C8C6ED3859}" type="presOf" srcId="{7623DDDE-B9C1-4ABD-9085-7FA30277E197}" destId="{C75CC4B1-6153-4A0F-968E-D2627AC8AF5F}" srcOrd="0" destOrd="0" presId="urn:microsoft.com/office/officeart/2005/8/layout/funnel1"/>
    <dgm:cxn modelId="{64C3E4F3-662E-41EA-BAA9-AC3FAC6B67E6}" srcId="{7623DDDE-B9C1-4ABD-9085-7FA30277E197}" destId="{5D9A96FB-BC97-49F0-8B99-F5EA4DFDC835}" srcOrd="0" destOrd="0" parTransId="{A210D56B-0311-4C32-8A6B-C63E3D04AA1E}" sibTransId="{75BBA16C-4C52-4C3D-9724-C042D5D290C8}"/>
    <dgm:cxn modelId="{8D887BA8-1670-4F73-8DE3-A084E132980F}" type="presParOf" srcId="{C75CC4B1-6153-4A0F-968E-D2627AC8AF5F}" destId="{41E79EC4-ED7D-419A-AF84-B39E491FA338}" srcOrd="0" destOrd="0" presId="urn:microsoft.com/office/officeart/2005/8/layout/funnel1"/>
    <dgm:cxn modelId="{4A8DA41E-F0C7-49CF-B3A8-518CD417DB7B}" type="presParOf" srcId="{C75CC4B1-6153-4A0F-968E-D2627AC8AF5F}" destId="{57CB3A3B-0C2D-443C-AC58-3DADA6D1295C}" srcOrd="1" destOrd="0" presId="urn:microsoft.com/office/officeart/2005/8/layout/funnel1"/>
    <dgm:cxn modelId="{F8081221-2967-49FF-B774-05BCA395BCFE}" type="presParOf" srcId="{C75CC4B1-6153-4A0F-968E-D2627AC8AF5F}" destId="{A70413F9-4DFD-4D1F-BAF1-2F2400336AE9}" srcOrd="2" destOrd="0" presId="urn:microsoft.com/office/officeart/2005/8/layout/funnel1"/>
    <dgm:cxn modelId="{97BC3E2C-5FF2-40AE-B584-E1732D550EDB}" type="presParOf" srcId="{C75CC4B1-6153-4A0F-968E-D2627AC8AF5F}" destId="{B7368FF6-734B-4869-9AC8-12B1F437FA1F}" srcOrd="3" destOrd="0" presId="urn:microsoft.com/office/officeart/2005/8/layout/funnel1"/>
    <dgm:cxn modelId="{CE8521DA-8890-44CD-9552-C89B5B404D0F}" type="presParOf" srcId="{C75CC4B1-6153-4A0F-968E-D2627AC8AF5F}" destId="{4F3FE326-7111-463B-AB88-646EA789EB31}" srcOrd="4" destOrd="0" presId="urn:microsoft.com/office/officeart/2005/8/layout/funnel1"/>
    <dgm:cxn modelId="{E7779E2A-D8BA-4EF3-96B6-C0D93237F964}" type="presParOf" srcId="{C75CC4B1-6153-4A0F-968E-D2627AC8AF5F}" destId="{59C086CF-FC81-4F8B-A488-5890AA888E10}" srcOrd="5" destOrd="0" presId="urn:microsoft.com/office/officeart/2005/8/layout/funnel1"/>
    <dgm:cxn modelId="{26185B76-36D3-471D-82E3-2FECF53C94B4}" type="presParOf" srcId="{C75CC4B1-6153-4A0F-968E-D2627AC8AF5F}" destId="{3CF1CC02-1885-4D79-845B-CB45779319EF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2E9265-D401-4996-B879-D6073A6434E3}">
      <dsp:nvSpPr>
        <dsp:cNvPr id="0" name=""/>
        <dsp:cNvSpPr/>
      </dsp:nvSpPr>
      <dsp:spPr>
        <a:xfrm>
          <a:off x="2241405" y="711985"/>
          <a:ext cx="1687079" cy="8435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k-SK" sz="2000" kern="1200" dirty="0">
              <a:ea typeface="+mn-lt"/>
              <a:cs typeface="+mn-lt"/>
            </a:rPr>
            <a:t>Spracovanie vstupov</a:t>
          </a:r>
          <a:endParaRPr lang="en-GB" sz="2000" kern="1200" dirty="0">
            <a:ea typeface="+mn-lt"/>
            <a:cs typeface="+mn-lt"/>
          </a:endParaRPr>
        </a:p>
      </dsp:txBody>
      <dsp:txXfrm>
        <a:off x="2266111" y="736691"/>
        <a:ext cx="1637667" cy="794127"/>
      </dsp:txXfrm>
    </dsp:sp>
    <dsp:sp modelId="{720E4292-B842-4DC2-9E4A-4E05A086AB31}">
      <dsp:nvSpPr>
        <dsp:cNvPr id="0" name=""/>
        <dsp:cNvSpPr/>
      </dsp:nvSpPr>
      <dsp:spPr>
        <a:xfrm rot="3041146">
          <a:off x="3342134" y="1836138"/>
          <a:ext cx="877765" cy="29523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200" kern="1200"/>
        </a:p>
      </dsp:txBody>
      <dsp:txXfrm>
        <a:off x="3430705" y="1895186"/>
        <a:ext cx="700623" cy="177142"/>
      </dsp:txXfrm>
    </dsp:sp>
    <dsp:sp modelId="{E429200F-E9FA-4D5E-8F91-8344E65B9D7C}">
      <dsp:nvSpPr>
        <dsp:cNvPr id="0" name=""/>
        <dsp:cNvSpPr/>
      </dsp:nvSpPr>
      <dsp:spPr>
        <a:xfrm>
          <a:off x="3633548" y="2411990"/>
          <a:ext cx="1687079" cy="8435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000" kern="1200" dirty="0"/>
            <a:t>Ľudia</a:t>
          </a:r>
          <a:endParaRPr lang="it-IT" sz="2000" kern="1200" dirty="0"/>
        </a:p>
      </dsp:txBody>
      <dsp:txXfrm>
        <a:off x="3658254" y="2436696"/>
        <a:ext cx="1637667" cy="794127"/>
      </dsp:txXfrm>
    </dsp:sp>
    <dsp:sp modelId="{9FE00994-BC5F-4CAD-9B49-0E7BF69FF0B3}">
      <dsp:nvSpPr>
        <dsp:cNvPr id="0" name=""/>
        <dsp:cNvSpPr/>
      </dsp:nvSpPr>
      <dsp:spPr>
        <a:xfrm rot="10800000">
          <a:off x="2646062" y="2686140"/>
          <a:ext cx="877765" cy="29523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200" kern="1200"/>
        </a:p>
      </dsp:txBody>
      <dsp:txXfrm rot="10800000">
        <a:off x="2734633" y="2745188"/>
        <a:ext cx="700623" cy="177142"/>
      </dsp:txXfrm>
    </dsp:sp>
    <dsp:sp modelId="{FDE75E7F-DE71-4A54-9EB4-886DA01D808D}">
      <dsp:nvSpPr>
        <dsp:cNvPr id="0" name=""/>
        <dsp:cNvSpPr/>
      </dsp:nvSpPr>
      <dsp:spPr>
        <a:xfrm>
          <a:off x="849262" y="2411990"/>
          <a:ext cx="1687079" cy="8435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k-SK" sz="1800" kern="1200" dirty="0">
              <a:ea typeface="+mn-lt"/>
              <a:cs typeface="+mn-lt"/>
            </a:rPr>
            <a:t>Sociálno-ekonomický kontext</a:t>
          </a:r>
          <a:endParaRPr lang="en-GB" sz="1800" kern="1200" dirty="0">
            <a:ea typeface="+mn-lt"/>
            <a:cs typeface="+mn-lt"/>
          </a:endParaRPr>
        </a:p>
      </dsp:txBody>
      <dsp:txXfrm>
        <a:off x="873968" y="2436696"/>
        <a:ext cx="1637667" cy="794127"/>
      </dsp:txXfrm>
    </dsp:sp>
    <dsp:sp modelId="{FFA64497-BD20-420C-B39A-E884C38EDBF4}">
      <dsp:nvSpPr>
        <dsp:cNvPr id="0" name=""/>
        <dsp:cNvSpPr/>
      </dsp:nvSpPr>
      <dsp:spPr>
        <a:xfrm rot="18558854">
          <a:off x="1949991" y="1836138"/>
          <a:ext cx="877765" cy="29523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200" kern="1200"/>
        </a:p>
      </dsp:txBody>
      <dsp:txXfrm>
        <a:off x="2038562" y="1895186"/>
        <a:ext cx="700623" cy="1771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E79EC4-ED7D-419A-AF84-B39E491FA338}">
      <dsp:nvSpPr>
        <dsp:cNvPr id="0" name=""/>
        <dsp:cNvSpPr/>
      </dsp:nvSpPr>
      <dsp:spPr>
        <a:xfrm>
          <a:off x="958745" y="551108"/>
          <a:ext cx="3503629" cy="1216764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CB3A3B-0C2D-443C-AC58-3DADA6D1295C}">
      <dsp:nvSpPr>
        <dsp:cNvPr id="0" name=""/>
        <dsp:cNvSpPr/>
      </dsp:nvSpPr>
      <dsp:spPr>
        <a:xfrm>
          <a:off x="2376493" y="3530551"/>
          <a:ext cx="678998" cy="434558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0413F9-4DFD-4D1F-BAF1-2F2400336AE9}">
      <dsp:nvSpPr>
        <dsp:cNvPr id="0" name=""/>
        <dsp:cNvSpPr/>
      </dsp:nvSpPr>
      <dsp:spPr>
        <a:xfrm>
          <a:off x="1086396" y="3878198"/>
          <a:ext cx="3259190" cy="814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800" kern="1200" dirty="0"/>
            <a:t>Výstup</a:t>
          </a:r>
          <a:endParaRPr lang="it-IT" sz="2800" kern="1200" dirty="0"/>
        </a:p>
      </dsp:txBody>
      <dsp:txXfrm>
        <a:off x="1086396" y="3878198"/>
        <a:ext cx="3259190" cy="814797"/>
      </dsp:txXfrm>
    </dsp:sp>
    <dsp:sp modelId="{B7368FF6-734B-4869-9AC8-12B1F437FA1F}">
      <dsp:nvSpPr>
        <dsp:cNvPr id="0" name=""/>
        <dsp:cNvSpPr/>
      </dsp:nvSpPr>
      <dsp:spPr>
        <a:xfrm>
          <a:off x="2232545" y="1861846"/>
          <a:ext cx="1222196" cy="12221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300" kern="1200" dirty="0"/>
            <a:t>Vstupy</a:t>
          </a:r>
          <a:r>
            <a:rPr lang="it-IT" sz="2300" kern="1200" dirty="0"/>
            <a:t> </a:t>
          </a:r>
        </a:p>
      </dsp:txBody>
      <dsp:txXfrm>
        <a:off x="2411531" y="2040832"/>
        <a:ext cx="864224" cy="864224"/>
      </dsp:txXfrm>
    </dsp:sp>
    <dsp:sp modelId="{4F3FE326-7111-463B-AB88-646EA789EB31}">
      <dsp:nvSpPr>
        <dsp:cNvPr id="0" name=""/>
        <dsp:cNvSpPr/>
      </dsp:nvSpPr>
      <dsp:spPr>
        <a:xfrm>
          <a:off x="1357996" y="944927"/>
          <a:ext cx="1222196" cy="12221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300" kern="1200" dirty="0"/>
            <a:t>Vstupy</a:t>
          </a:r>
          <a:r>
            <a:rPr lang="it-IT" sz="2300" kern="1200" dirty="0"/>
            <a:t> </a:t>
          </a:r>
        </a:p>
      </dsp:txBody>
      <dsp:txXfrm>
        <a:off x="1536982" y="1123913"/>
        <a:ext cx="864224" cy="864224"/>
      </dsp:txXfrm>
    </dsp:sp>
    <dsp:sp modelId="{59C086CF-FC81-4F8B-A488-5890AA888E10}">
      <dsp:nvSpPr>
        <dsp:cNvPr id="0" name=""/>
        <dsp:cNvSpPr/>
      </dsp:nvSpPr>
      <dsp:spPr>
        <a:xfrm>
          <a:off x="2607352" y="649427"/>
          <a:ext cx="1222196" cy="12221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300" kern="1200" dirty="0"/>
            <a:t>Vstupy</a:t>
          </a:r>
          <a:endParaRPr lang="it-IT" sz="2300" kern="1200" dirty="0"/>
        </a:p>
      </dsp:txBody>
      <dsp:txXfrm>
        <a:off x="2786338" y="828413"/>
        <a:ext cx="864224" cy="864224"/>
      </dsp:txXfrm>
    </dsp:sp>
    <dsp:sp modelId="{3CF1CC02-1885-4D79-845B-CB45779319EF}">
      <dsp:nvSpPr>
        <dsp:cNvPr id="0" name=""/>
        <dsp:cNvSpPr/>
      </dsp:nvSpPr>
      <dsp:spPr>
        <a:xfrm>
          <a:off x="762590" y="399234"/>
          <a:ext cx="3802388" cy="3041911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48A2C5-E078-4EAE-B67C-F75635EB2AC1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6BBAE-8268-4B75-9EA7-395FE588218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567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887E90-0E07-4FDA-864C-0C99D2A63E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DEC76CB-170A-487C-B6DE-5C89756A9D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9F76C6-0F8A-4C99-BB42-AF9E8E688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08/03/2022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2F7B82-1B0D-4B96-87D6-9FB8F554E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DB5E42-C2BD-4465-AF33-FF1A3687C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2422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6CEAAE-916D-4D79-8553-6D755354F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904D6BA-26EE-4D00-931D-32B61335E6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567537-172B-482C-BB50-34BBD6366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08/03/2022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73DFC3-1B83-4DA8-B1CD-7BA5BFB7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22636A-9344-495E-BC6C-D22CE9736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8794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A26EAA8-93C2-4FDC-A569-617C60100F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753BC6B-E431-4C3B-9478-D70E9BE07C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392728-8DC0-4A3C-8A00-4E6D1BA7D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08/03/2022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49344D-B293-4FFC-B647-B4CFC632B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FF3B87-03E9-47A7-AF32-8C05B0B3D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7086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75CC8A-D8FC-4BFA-9A19-28D6E8D79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89AB33-354F-4775-A6CF-44DE222EF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DB18A0-AC99-4D89-8DAC-A17021FCD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08/03/2022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EAE9DA-A0EA-48C5-9EC4-9EFDF0778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A2ED96-E597-43F2-AEF8-42D1A2BEF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4081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3F0957-5892-4DBD-BC5D-69A4674E1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B00FE5-84F7-418E-97DD-66E08ABD3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1228FC-FE42-4F8C-B76F-0500241EF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08/03/2022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109401-AD0F-4446-B69B-1CB258AC8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6973FA-EA50-4D29-A749-497540FFE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1157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6B23D3-0B40-4538-965B-A1AC1D12D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49A546-42A7-4D64-B50B-25C24D9ABC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B2B9030-0745-465C-87BA-562FA8CD86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8A8DD24-4417-4FF6-93FD-C72CBB33F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08/03/2022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3E8D037-748A-4E6A-9442-FF211937A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00AB0F1-4C40-494A-9941-FBC70F6D1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047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E383F7-248E-47F9-8E07-8412257DD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DBC1C87-4AE4-4FCB-8700-1E40953D1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1537FA4-5E81-4DFC-92C2-AEA362E832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65F3C9D-3367-4215-9688-F7A505B20B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B185E9E-240E-4A21-8B2A-C67A90B6B6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1E933C2-6AE9-4290-90C5-95119CCAD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08/03/2022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0CAE50A-0BC6-4E28-B9AE-59218C4D4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CBEBAF1-0F61-4121-AF6C-0CC89D9A0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2903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2F0C70-932A-496C-ACC7-2465C5C0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4D0FD90-7AEC-4EC5-9D89-C706C18AA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08/03/2022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2FC46E3-D840-4171-B236-2C82EAD5C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9096E46-6896-44CD-8211-8E288611D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5989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6F9E127-9E34-417D-A088-338762879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08/03/2022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3E5F2C2-0A30-4E6B-B81B-56ED476B8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5420C2A-CCFC-49FB-A7D4-CD54E000F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8806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AEB207-3FAC-4C0E-8B0A-DDC2FF759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8B6B16-C7C8-4D77-B237-632417A97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EF50E38-0090-4364-A44A-2BF9E4C5E5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5739644-31A0-443D-97FC-181A7EC01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08/03/2022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304FAB6-74E8-40AA-934B-535731D2C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03BAD29-685E-4CB0-8884-00A9B2F1D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6269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AD8FBD-DD76-4F45-8707-C47476DFC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D4F0445-1266-416C-8A05-2EAD4DBAE4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194C186-B924-460A-B1FD-3BF070B67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5DB504B-009B-4C55-A6D0-7A5934E46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08/03/2022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44D190D-9EC5-4230-994B-D55430DB6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08DACC1-FABA-4F00-BA00-17EE06980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1374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3C09850-80A0-4580-BAF5-AED40BF03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4780102-978E-452D-998B-FA531581C2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D9106E-EAB7-4EBB-ABBD-C74934CE03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2A19E-EFBB-46D6-940E-B9FEBB41F1A4}" type="datetimeFigureOut">
              <a:rPr lang="es-ES" smtClean="0"/>
              <a:t>08/03/2022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CD2346-DC06-4549-B63E-7F0F827F77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D8689F-A519-4231-AD88-BB8B63C1BA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6022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s://marketersclub.it/site/wp-content/uploads/2015/05/Professor-Dr.-Philip-Kotler.jpg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hyperlink" Target="https://natlib.govt.nz/records/22606639" TargetMode="Externa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hyperlink" Target="https://en.artsdot.com/adc/Vintage.nsf/O/AC4U6U" TargetMode="External"/><Relationship Id="rId4" Type="http://schemas.openxmlformats.org/officeDocument/2006/relationships/image" Target="../media/image1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hyperlink" Target="https://www.youtube.com/watch?v=VtvjbmoDx-I" TargetMode="External"/><Relationship Id="rId4" Type="http://schemas.openxmlformats.org/officeDocument/2006/relationships/image" Target="../media/image16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6.jpeg"/><Relationship Id="rId4" Type="http://schemas.openxmlformats.org/officeDocument/2006/relationships/hyperlink" Target="https://www.juventus.com/it/news/articoli/la-juventus-entra-nel-mondo-esports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122" y="2934939"/>
            <a:ext cx="11267767" cy="2046882"/>
          </a:xfrm>
        </p:spPr>
        <p:txBody>
          <a:bodyPr anchor="ctr">
            <a:noAutofit/>
          </a:bodyPr>
          <a:lstStyle/>
          <a:p>
            <a:r>
              <a:rPr lang="sk-SK" sz="4000" b="1" cap="all" dirty="0">
                <a:solidFill>
                  <a:srgbClr val="D92E2D"/>
                </a:solidFill>
                <a:cs typeface="Calibri Light"/>
              </a:rPr>
              <a:t>Vytváranie a udržanie hodnoty pre zákazníkov: komplexný úvod do marketingu </a:t>
            </a:r>
            <a:br>
              <a:rPr lang="sk-SK" sz="4000" b="1" cap="all" dirty="0">
                <a:solidFill>
                  <a:srgbClr val="D92E2D"/>
                </a:solidFill>
                <a:cs typeface="Calibri Light"/>
              </a:rPr>
            </a:br>
            <a:r>
              <a:rPr lang="sk-SK" sz="4000" b="1" cap="all" dirty="0">
                <a:solidFill>
                  <a:srgbClr val="D92E2D"/>
                </a:solidFill>
                <a:cs typeface="Calibri Light"/>
              </a:rPr>
              <a:t>pre začínajúcich športových podnikateľov</a:t>
            </a: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0ADC5157-47E0-463F-9C8D-1781A128659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42059" y="357115"/>
            <a:ext cx="6959400" cy="2046882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7" name="TextBox 6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</a:p>
          </p:txBody>
        </p:sp>
        <p:pic>
          <p:nvPicPr>
            <p:cNvPr id="8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09345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5342612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b="1" dirty="0">
                <a:ea typeface="+mn-lt"/>
                <a:cs typeface="+mn-lt"/>
              </a:rPr>
              <a:t>Premenné hodnotovej rovnice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b="1" dirty="0">
                <a:solidFill>
                  <a:srgbClr val="0070C0"/>
                </a:solidFill>
                <a:ea typeface="+mn-lt"/>
                <a:cs typeface="+mn-lt"/>
              </a:rPr>
              <a:t>Spracovanie vstupov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>
                <a:ea typeface="+mn-lt"/>
                <a:cs typeface="+mn-lt"/>
              </a:rPr>
              <a:t>Proces vytvárania hodnoty spadá do rámca, ktorý je spoločný pre všetky podniky.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>
                <a:ea typeface="+mn-lt"/>
                <a:cs typeface="+mn-lt"/>
              </a:rPr>
              <a:t>Je to takto definovaný model IPO: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>
                <a:ea typeface="+mn-lt"/>
                <a:cs typeface="+mn-lt"/>
              </a:rPr>
              <a:t>→ </a:t>
            </a:r>
            <a:r>
              <a:rPr lang="sk-SK" b="1" dirty="0">
                <a:solidFill>
                  <a:srgbClr val="0070C0"/>
                </a:solidFill>
                <a:ea typeface="+mn-lt"/>
                <a:cs typeface="+mn-lt"/>
              </a:rPr>
              <a:t>V</a:t>
            </a:r>
            <a:r>
              <a:rPr lang="sk-SK" dirty="0">
                <a:ea typeface="+mn-lt"/>
                <a:cs typeface="+mn-lt"/>
              </a:rPr>
              <a:t>stup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>
                <a:ea typeface="+mn-lt"/>
                <a:cs typeface="+mn-lt"/>
              </a:rPr>
              <a:t>	 → </a:t>
            </a:r>
            <a:r>
              <a:rPr lang="sk-SK" b="1" dirty="0">
                <a:solidFill>
                  <a:srgbClr val="0070C0"/>
                </a:solidFill>
                <a:ea typeface="+mn-lt"/>
                <a:cs typeface="+mn-lt"/>
              </a:rPr>
              <a:t>P</a:t>
            </a:r>
            <a:r>
              <a:rPr lang="sk-SK" dirty="0">
                <a:ea typeface="+mn-lt"/>
                <a:cs typeface="+mn-lt"/>
              </a:rPr>
              <a:t>roces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>
                <a:ea typeface="+mn-lt"/>
                <a:cs typeface="+mn-lt"/>
              </a:rPr>
              <a:t>		 → </a:t>
            </a:r>
            <a:r>
              <a:rPr lang="sk-SK" b="1" dirty="0">
                <a:solidFill>
                  <a:srgbClr val="0070C0"/>
                </a:solidFill>
                <a:ea typeface="+mn-lt"/>
                <a:cs typeface="+mn-lt"/>
              </a:rPr>
              <a:t>V</a:t>
            </a:r>
            <a:r>
              <a:rPr lang="sk-SK" dirty="0">
                <a:ea typeface="+mn-lt"/>
                <a:cs typeface="+mn-lt"/>
              </a:rPr>
              <a:t>ýstup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dirty="0">
              <a:ea typeface="+mn-lt"/>
              <a:cs typeface="+mn-lt"/>
            </a:endParaRPr>
          </a:p>
        </p:txBody>
      </p:sp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3315077491"/>
              </p:ext>
            </p:extLst>
          </p:nvPr>
        </p:nvGraphicFramePr>
        <p:xfrm>
          <a:off x="6354619" y="1481310"/>
          <a:ext cx="5431984" cy="5094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ttangolo arrotondato 2"/>
          <p:cNvSpPr/>
          <p:nvPr/>
        </p:nvSpPr>
        <p:spPr>
          <a:xfrm>
            <a:off x="8382503" y="4793673"/>
            <a:ext cx="1283855" cy="378691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cxnSp>
        <p:nvCxnSpPr>
          <p:cNvPr id="8" name="Connettore 2 7"/>
          <p:cNvCxnSpPr>
            <a:endCxn id="3" idx="1"/>
          </p:cNvCxnSpPr>
          <p:nvPr/>
        </p:nvCxnSpPr>
        <p:spPr>
          <a:xfrm>
            <a:off x="7816273" y="4983018"/>
            <a:ext cx="56623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6861464" y="4793673"/>
            <a:ext cx="91670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k-SK" dirty="0"/>
              <a:t>Proces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7936521" y="1406506"/>
            <a:ext cx="226818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k-SK" dirty="0"/>
              <a:t>Prostredie</a:t>
            </a:r>
          </a:p>
        </p:txBody>
      </p:sp>
      <p:sp>
        <p:nvSpPr>
          <p:cNvPr id="14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1. Vytváranie a uchovávanie hodnoty</a:t>
            </a:r>
            <a:endParaRPr lang="sk-SK" sz="4000" b="1" spc="-85" dirty="0">
              <a:solidFill>
                <a:srgbClr val="FF0000"/>
              </a:solidFill>
              <a:cs typeface="Tahoma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7" name="TextBox 16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</a:p>
          </p:txBody>
        </p:sp>
        <p:pic>
          <p:nvPicPr>
            <p:cNvPr id="18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26776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b="1" dirty="0">
                <a:ea typeface="+mn-lt"/>
                <a:cs typeface="+mn-lt"/>
              </a:rPr>
              <a:t>Premenné hodnotovej rovnice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b="1" dirty="0">
                <a:solidFill>
                  <a:srgbClr val="0070C0"/>
                </a:solidFill>
                <a:ea typeface="+mn-lt"/>
                <a:cs typeface="+mn-lt"/>
              </a:rPr>
              <a:t>Spracovanie vstupov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sk-SK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sk-SK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sk-SK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sk-SK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sk-SK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956264"/>
              </p:ext>
            </p:extLst>
          </p:nvPr>
        </p:nvGraphicFramePr>
        <p:xfrm>
          <a:off x="1091822" y="2704546"/>
          <a:ext cx="10877264" cy="33391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9316">
                  <a:extLst>
                    <a:ext uri="{9D8B030D-6E8A-4147-A177-3AD203B41FA5}">
                      <a16:colId xmlns:a16="http://schemas.microsoft.com/office/drawing/2014/main" val="387400564"/>
                    </a:ext>
                  </a:extLst>
                </a:gridCol>
                <a:gridCol w="2719316">
                  <a:extLst>
                    <a:ext uri="{9D8B030D-6E8A-4147-A177-3AD203B41FA5}">
                      <a16:colId xmlns:a16="http://schemas.microsoft.com/office/drawing/2014/main" val="3864784937"/>
                    </a:ext>
                  </a:extLst>
                </a:gridCol>
                <a:gridCol w="2295079">
                  <a:extLst>
                    <a:ext uri="{9D8B030D-6E8A-4147-A177-3AD203B41FA5}">
                      <a16:colId xmlns:a16="http://schemas.microsoft.com/office/drawing/2014/main" val="3026934288"/>
                    </a:ext>
                  </a:extLst>
                </a:gridCol>
                <a:gridCol w="3143553">
                  <a:extLst>
                    <a:ext uri="{9D8B030D-6E8A-4147-A177-3AD203B41FA5}">
                      <a16:colId xmlns:a16="http://schemas.microsoft.com/office/drawing/2014/main" val="1410757880"/>
                    </a:ext>
                  </a:extLst>
                </a:gridCol>
              </a:tblGrid>
              <a:tr h="389450">
                <a:tc>
                  <a:txBody>
                    <a:bodyPr/>
                    <a:lstStyle/>
                    <a:p>
                      <a:pPr algn="ctr"/>
                      <a:r>
                        <a:rPr lang="sk-SK" sz="2400" b="1" noProof="0" dirty="0">
                          <a:solidFill>
                            <a:srgbClr val="002060"/>
                          </a:solidFill>
                        </a:rPr>
                        <a:t>VSTUP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noProof="0" dirty="0">
                          <a:solidFill>
                            <a:srgbClr val="002060"/>
                          </a:solidFill>
                        </a:rPr>
                        <a:t>PROCES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noProof="0" dirty="0">
                          <a:solidFill>
                            <a:srgbClr val="002060"/>
                          </a:solidFill>
                        </a:rPr>
                        <a:t>VÝSTUP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i="0" noProof="0" dirty="0">
                          <a:solidFill>
                            <a:srgbClr val="00B0F0"/>
                          </a:solidFill>
                        </a:rPr>
                        <a:t>VÝSLEDOK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5439742"/>
                  </a:ext>
                </a:extLst>
              </a:tr>
              <a:tr h="2881931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sk-SK" sz="1800" noProof="0" dirty="0"/>
                        <a:t>Suroviny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sk-SK" sz="1800" noProof="0" dirty="0"/>
                        <a:t>Informácie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sk-SK" sz="1800" noProof="0" dirty="0"/>
                        <a:t>Vedomosti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sk-SK" sz="1800" noProof="0" dirty="0"/>
                        <a:t>Služby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sk-SK" sz="1800" noProof="0" dirty="0"/>
                        <a:t>Výstupy z predchádzajúcich cyklov IPO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sk-SK" sz="1800" noProof="0" dirty="0"/>
                        <a:t>Polotovary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sk-SK" sz="1800" noProof="0" dirty="0"/>
                        <a:t>Financie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sk-SK" sz="1800" noProof="0" dirty="0"/>
                        <a:t>Logistika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sk-SK" sz="1800" noProof="0" dirty="0"/>
                        <a:t>Administrácia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sk-SK" sz="1800" noProof="0" dirty="0"/>
                        <a:t>Ľudské zdroje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sk-SK" sz="1800" noProof="0" dirty="0"/>
                        <a:t>Riadenie ľudí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sk-SK" sz="1800" noProof="0" dirty="0"/>
                        <a:t>Komunikácia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sk-SK" sz="1800" noProof="0" dirty="0"/>
                        <a:t>Vzťahy</a:t>
                      </a:r>
                      <a:r>
                        <a:rPr lang="sk-SK" sz="1800" baseline="0" noProof="0" dirty="0"/>
                        <a:t> s verejnosťou</a:t>
                      </a:r>
                      <a:endParaRPr lang="sk-SK" sz="1800" noProof="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sk-SK" sz="1800" b="0" baseline="0" noProof="0" dirty="0">
                          <a:solidFill>
                            <a:schemeClr val="dk1"/>
                          </a:solidFill>
                        </a:rPr>
                        <a:t>       </a:t>
                      </a:r>
                      <a:r>
                        <a:rPr lang="sk-SK" sz="1800" b="1" baseline="0" noProof="0" dirty="0">
                          <a:solidFill>
                            <a:srgbClr val="00B0F0"/>
                          </a:solidFill>
                        </a:rPr>
                        <a:t>Marketing</a:t>
                      </a:r>
                      <a:endParaRPr lang="sk-SK" sz="1800" b="1" noProof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sk-SK" sz="1800" noProof="0" dirty="0"/>
                        <a:t>Finálny produkt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sk-SK" sz="1800" noProof="0" dirty="0"/>
                        <a:t>Záverečná služba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sk-SK" sz="1800" noProof="0" dirty="0"/>
                        <a:t>Konkrétny výstup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1800" noProof="0" dirty="0"/>
                        <a:t>↑ Know-how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1800" noProof="0" dirty="0"/>
                        <a:t>↑ Zručnosti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1800" noProof="0" dirty="0"/>
                        <a:t>↑Konkurencieschopnosť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1800" noProof="0" dirty="0"/>
                        <a:t>↑ Ziskovosť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1800" noProof="0" dirty="0"/>
                        <a:t>↑ Udržateľnosť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1800" noProof="0" dirty="0"/>
                        <a:t>↑ Povedomie o značke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1800" noProof="0" dirty="0"/>
                        <a:t>↑ Spokojnosť klientov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1800" noProof="0" dirty="0"/>
                        <a:t>↑ Účinnosť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1800" noProof="0" dirty="0"/>
                        <a:t>↑ Výkonnosť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6994939"/>
                  </a:ext>
                </a:extLst>
              </a:tr>
            </a:tbl>
          </a:graphicData>
        </a:graphic>
      </p:graphicFrame>
      <p:sp>
        <p:nvSpPr>
          <p:cNvPr id="4" name="Stella a 5 punte 3"/>
          <p:cNvSpPr/>
          <p:nvPr/>
        </p:nvSpPr>
        <p:spPr>
          <a:xfrm>
            <a:off x="4036292" y="5135420"/>
            <a:ext cx="230909" cy="212436"/>
          </a:xfrm>
          <a:prstGeom prst="star5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3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1. Vytváranie a uchovávanie hodnoty</a:t>
            </a:r>
            <a:endParaRPr lang="sk-SK" sz="4000" b="1" spc="-85" dirty="0">
              <a:solidFill>
                <a:srgbClr val="FF0000"/>
              </a:solidFill>
              <a:cs typeface="Tahoma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6" name="TextBox 15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</a:p>
          </p:txBody>
        </p:sp>
        <p:pic>
          <p:nvPicPr>
            <p:cNvPr id="17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1109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b="1" dirty="0">
                <a:ea typeface="+mn-lt"/>
                <a:cs typeface="+mn-lt"/>
              </a:rPr>
              <a:t>Premenné hodnotovej rovnice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b="1" dirty="0">
                <a:solidFill>
                  <a:srgbClr val="0070C0"/>
                </a:solidFill>
                <a:ea typeface="+mn-lt"/>
                <a:cs typeface="+mn-lt"/>
              </a:rPr>
              <a:t>Spracovanie vstupov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>
                <a:ea typeface="+mn-lt"/>
                <a:cs typeface="+mn-lt"/>
              </a:rPr>
              <a:t>V štúdiách o podnikaní sa pokúšame považovať marketing za aktivity definované ako primárne*.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>
                <a:ea typeface="+mn-lt"/>
                <a:cs typeface="+mn-lt"/>
              </a:rPr>
              <a:t>         Priame prispievanie k dosiahnutiu konečného zákazníka </a:t>
            </a:r>
            <a:r>
              <a:rPr lang="sk-SK" dirty="0"/>
              <a:t>a generovaniu</a:t>
            </a:r>
            <a:r>
              <a:rPr lang="sk-SK" dirty="0">
                <a:ea typeface="+mn-lt"/>
                <a:cs typeface="+mn-lt"/>
              </a:rPr>
              <a:t> výnosov.</a:t>
            </a:r>
          </a:p>
          <a:p>
            <a:pPr marL="514350" indent="-514350" algn="just">
              <a:buAutoNum type="arabicPeriod"/>
              <a:defRPr/>
            </a:pPr>
            <a:endParaRPr lang="sk-SK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r>
              <a:rPr lang="sk-SK" sz="15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 Interpretácia založená na </a:t>
            </a:r>
            <a:r>
              <a:rPr lang="sk-SK" sz="1500" i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Porterovom</a:t>
            </a:r>
            <a:r>
              <a:rPr lang="sk-SK" sz="15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hodnotovom reťazci: Konkurenčná výhoda, 1985, str.87</a:t>
            </a:r>
          </a:p>
        </p:txBody>
      </p:sp>
      <p:sp>
        <p:nvSpPr>
          <p:cNvPr id="3" name="Freccia a destra 2"/>
          <p:cNvSpPr/>
          <p:nvPr/>
        </p:nvSpPr>
        <p:spPr>
          <a:xfrm>
            <a:off x="1450110" y="3657600"/>
            <a:ext cx="496678" cy="13853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3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1. Vytváranie a uchovávanie hodnoty</a:t>
            </a:r>
            <a:endParaRPr lang="sk-SK" sz="4000" b="1" spc="-85" dirty="0">
              <a:solidFill>
                <a:srgbClr val="FF0000"/>
              </a:solidFill>
              <a:cs typeface="Tahoma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6" name="TextBox 15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</a:p>
          </p:txBody>
        </p:sp>
        <p:pic>
          <p:nvPicPr>
            <p:cNvPr id="17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15780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b="1" dirty="0">
                <a:ea typeface="+mn-lt"/>
                <a:cs typeface="+mn-lt"/>
              </a:rPr>
              <a:t>Premenné hodnotovej rovnice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b="1" dirty="0">
                <a:solidFill>
                  <a:srgbClr val="0070C0"/>
                </a:solidFill>
                <a:ea typeface="+mn-lt"/>
                <a:cs typeface="+mn-lt"/>
              </a:rPr>
              <a:t>Ľudia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>
                <a:ea typeface="+mn-lt"/>
                <a:cs typeface="+mn-lt"/>
              </a:rPr>
              <a:t>Pri ľuďoch hovoríme o: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b="1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b="1" dirty="0">
                <a:ea typeface="+mn-lt"/>
                <a:cs typeface="+mn-lt"/>
              </a:rPr>
              <a:t>Internej pracovnej sile* </a:t>
            </a:r>
            <a:r>
              <a:rPr lang="sk-SK" dirty="0">
                <a:ea typeface="+mn-lt"/>
                <a:cs typeface="+mn-lt"/>
              </a:rPr>
              <a:t>– ich znalosti, odbornosť, zručnosti a kompetencie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>
                <a:solidFill>
                  <a:srgbClr val="FF0000"/>
                </a:solidFill>
                <a:ea typeface="+mn-lt"/>
                <a:cs typeface="+mn-lt"/>
              </a:rPr>
              <a:t>!</a:t>
            </a:r>
            <a:r>
              <a:rPr lang="sk-SK" dirty="0">
                <a:ea typeface="+mn-lt"/>
                <a:cs typeface="+mn-lt"/>
              </a:rPr>
              <a:t> Tí, vďaka ktorým sa veci dejú</a:t>
            </a:r>
            <a:r>
              <a:rPr lang="sk-SK" dirty="0">
                <a:solidFill>
                  <a:srgbClr val="FF0000"/>
                </a:solidFill>
                <a:ea typeface="+mn-lt"/>
                <a:cs typeface="+mn-lt"/>
              </a:rPr>
              <a:t>!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sk-SK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b="1" dirty="0">
                <a:ea typeface="+mn-lt"/>
                <a:cs typeface="+mn-lt"/>
              </a:rPr>
              <a:t>Externé zainteresované strany </a:t>
            </a:r>
            <a:r>
              <a:rPr lang="sk-SK" dirty="0">
                <a:ea typeface="+mn-lt"/>
                <a:cs typeface="+mn-lt"/>
              </a:rPr>
              <a:t>– záujmové skupiny a vo všeobecnosti ktokoľvek, kto by mohol mať záujem o aktivity nášho podniku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>
                <a:ea typeface="+mn-lt"/>
                <a:cs typeface="+mn-lt"/>
              </a:rPr>
              <a:t>*Na rozdiel od marketingu, HR a riadenie ľudí spadajú pod podporné aktivity – nástroj na bezproblémovú implementáciu primárnych funkcií.</a:t>
            </a:r>
            <a:endParaRPr lang="sk-SK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1. Vytváranie a uchovávanie hodnoty</a:t>
            </a:r>
            <a:endParaRPr lang="sk-SK" sz="4000" b="1" spc="-85" dirty="0">
              <a:solidFill>
                <a:srgbClr val="FF0000"/>
              </a:solidFill>
              <a:cs typeface="Tahoma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4" name="TextBox 13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</a:p>
          </p:txBody>
        </p:sp>
        <p:pic>
          <p:nvPicPr>
            <p:cNvPr id="16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50661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700980"/>
            <a:ext cx="9738730" cy="4116989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b="1" dirty="0">
                <a:ea typeface="+mn-lt"/>
                <a:cs typeface="+mn-lt"/>
              </a:rPr>
              <a:t>...o čom je teda marketing?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>
                <a:ea typeface="+mn-lt"/>
                <a:cs typeface="+mn-lt"/>
              </a:rPr>
              <a:t>Medzi ľuďmi existuje veľa mylných predstáv o tom, o čom je marketing.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>
                <a:ea typeface="+mn-lt"/>
                <a:cs typeface="+mn-lt"/>
              </a:rPr>
              <a:t>Ide o predaj? Komunikáciu a propagáciu? Verejnú angažovanosť? Vzťah k zákazníkovi?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>
                <a:ea typeface="+mn-lt"/>
                <a:cs typeface="+mn-lt"/>
              </a:rPr>
              <a:t>V skutočnosti marketing zahŕňa všetko vyššie uvedené a dokonca aj mnohé ďalšie prvky.</a:t>
            </a:r>
            <a:endParaRPr lang="sk-SK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sk-SK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sk-SK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sk-SK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2. ...o čom je teda marketing?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4" name="TextBox 13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</a:p>
          </p:txBody>
        </p:sp>
        <p:pic>
          <p:nvPicPr>
            <p:cNvPr id="16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89487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8" y="1871174"/>
            <a:ext cx="9739121" cy="3946795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b="1" dirty="0">
                <a:ea typeface="+mn-lt"/>
                <a:cs typeface="+mn-lt"/>
              </a:rPr>
              <a:t>Americká marketingová asociácia (AMA):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>
                <a:solidFill>
                  <a:srgbClr val="0070C0"/>
                </a:solidFill>
              </a:rPr>
              <a:t>[Marketing je] činnosť, súbor inštitúcií a procesov na vytváranie, komunikáciu, doručovanie a výmenu ponúk, ktoré majú hodnotu pre zákazníkov, klientov, partnerov a spoločnosť.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i="1" dirty="0"/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/>
              <a:t>Marketingová definícia AMA je veľmi trhovo orientovaná a zahŕňa širokú škálu aktivít a úloh zameraných nielen na spokojnosť zákazníkov, ale aj občianskej spoločnosti a širokej verejnosti.</a:t>
            </a:r>
            <a:endParaRPr lang="sk-SK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sk-SK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11679" y="1575670"/>
            <a:ext cx="2117387" cy="836279"/>
          </a:xfrm>
          <a:prstGeom prst="rect">
            <a:avLst/>
          </a:prstGeom>
        </p:spPr>
      </p:pic>
      <p:sp>
        <p:nvSpPr>
          <p:cNvPr id="13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2. ...o čom je teda marketing?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6" name="TextBox 15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</a:p>
          </p:txBody>
        </p:sp>
        <p:pic>
          <p:nvPicPr>
            <p:cNvPr id="17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3131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602658"/>
            <a:ext cx="6700357" cy="4522839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b="1" dirty="0" err="1">
                <a:ea typeface="+mn-lt"/>
                <a:cs typeface="+mn-lt"/>
              </a:rPr>
              <a:t>Philip</a:t>
            </a:r>
            <a:r>
              <a:rPr lang="sk-SK" b="1" dirty="0">
                <a:ea typeface="+mn-lt"/>
                <a:cs typeface="+mn-lt"/>
              </a:rPr>
              <a:t> </a:t>
            </a:r>
            <a:r>
              <a:rPr lang="sk-SK" b="1" dirty="0" err="1">
                <a:ea typeface="+mn-lt"/>
                <a:cs typeface="+mn-lt"/>
              </a:rPr>
              <a:t>Kotler</a:t>
            </a:r>
            <a:r>
              <a:rPr lang="sk-SK" b="1" dirty="0">
                <a:ea typeface="+mn-lt"/>
                <a:cs typeface="+mn-lt"/>
              </a:rPr>
              <a:t>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>
                <a:ea typeface="+mn-lt"/>
                <a:cs typeface="+mn-lt"/>
              </a:rPr>
              <a:t>Je považovaný za jedného z najreprezentatívnejších odborníkov na marketing na svete.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b="1" dirty="0">
              <a:solidFill>
                <a:srgbClr val="0070C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>
                <a:solidFill>
                  <a:srgbClr val="0070C0"/>
                </a:solidFill>
              </a:rPr>
              <a:t>[Marketing je] proces, ktorým spoločnosti zapájajú zákazníkov, budujú silné vzťahy so zákazníkmi a vytvárajú hodnotu pre zákazníkov s cieľom získať hodnotu od zákazníkov na oplátku.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dirty="0">
              <a:solidFill>
                <a:srgbClr val="0070C0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/>
              <a:t>V porovnaní s AMA je </a:t>
            </a:r>
            <a:r>
              <a:rPr lang="sk-SK" dirty="0" err="1"/>
              <a:t>Kotlerova</a:t>
            </a:r>
            <a:r>
              <a:rPr lang="sk-SK" dirty="0"/>
              <a:t> definícia oveľa viac zameraná na zákazníka</a:t>
            </a:r>
            <a:endParaRPr lang="sk-SK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57668" y="1290770"/>
            <a:ext cx="3304537" cy="4748430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9744365" y="6035831"/>
            <a:ext cx="9790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/>
              <a:t>Image </a:t>
            </a:r>
            <a:r>
              <a:rPr lang="sk-SK" sz="1100" dirty="0" err="1">
                <a:hlinkClick r:id="rId4"/>
              </a:rPr>
              <a:t>source</a:t>
            </a:r>
            <a:endParaRPr lang="sk-SK" sz="1100" dirty="0"/>
          </a:p>
        </p:txBody>
      </p:sp>
      <p:sp>
        <p:nvSpPr>
          <p:cNvPr id="13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2. ...o čom je teda marketing?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6" name="TextBox 15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</a:p>
          </p:txBody>
        </p:sp>
        <p:pic>
          <p:nvPicPr>
            <p:cNvPr id="17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1153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b="1" dirty="0">
                <a:ea typeface="+mn-lt"/>
                <a:cs typeface="+mn-lt"/>
              </a:rPr>
              <a:t>Potreby a túžby…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/>
              <a:t>V športovom odvetví – ako na každom inom trhu – marketingové praktiky založili svoj prístup(y) na troch trvalých pilieroch:</a:t>
            </a:r>
            <a:endParaRPr lang="sk-SK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sk-SK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sk-SK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sk-SK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sk-SK" altLang="es-ES" sz="2900" dirty="0">
              <a:latin typeface="+mj-lt"/>
              <a:cs typeface="Calibri" panose="020F0502020204030204" pitchFamily="34" charset="0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302574"/>
              </p:ext>
            </p:extLst>
          </p:nvPr>
        </p:nvGraphicFramePr>
        <p:xfrm>
          <a:off x="1406432" y="2960946"/>
          <a:ext cx="9596424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8808">
                  <a:extLst>
                    <a:ext uri="{9D8B030D-6E8A-4147-A177-3AD203B41FA5}">
                      <a16:colId xmlns:a16="http://schemas.microsoft.com/office/drawing/2014/main" val="1384397794"/>
                    </a:ext>
                  </a:extLst>
                </a:gridCol>
                <a:gridCol w="3198808">
                  <a:extLst>
                    <a:ext uri="{9D8B030D-6E8A-4147-A177-3AD203B41FA5}">
                      <a16:colId xmlns:a16="http://schemas.microsoft.com/office/drawing/2014/main" val="1771829631"/>
                    </a:ext>
                  </a:extLst>
                </a:gridCol>
                <a:gridCol w="3198808">
                  <a:extLst>
                    <a:ext uri="{9D8B030D-6E8A-4147-A177-3AD203B41FA5}">
                      <a16:colId xmlns:a16="http://schemas.microsoft.com/office/drawing/2014/main" val="3533100929"/>
                    </a:ext>
                  </a:extLst>
                </a:gridCol>
              </a:tblGrid>
              <a:tr h="203307">
                <a:tc>
                  <a:txBody>
                    <a:bodyPr/>
                    <a:lstStyle/>
                    <a:p>
                      <a:pPr algn="ctr"/>
                      <a:r>
                        <a:rPr lang="sk-SK" sz="2400" b="1" noProof="0" dirty="0">
                          <a:solidFill>
                            <a:srgbClr val="002060"/>
                          </a:solidFill>
                        </a:rPr>
                        <a:t>TRH(Y)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noProof="0" dirty="0">
                          <a:solidFill>
                            <a:srgbClr val="002060"/>
                          </a:solidFill>
                        </a:rPr>
                        <a:t>POTREBY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noProof="0" dirty="0">
                          <a:solidFill>
                            <a:srgbClr val="002060"/>
                          </a:solidFill>
                        </a:rPr>
                        <a:t>DOPYT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9807954"/>
                  </a:ext>
                </a:extLst>
              </a:tr>
              <a:tr h="1281534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sk-SK" sz="1800" noProof="0" dirty="0">
                          <a:solidFill>
                            <a:schemeClr val="tx1"/>
                          </a:solidFill>
                        </a:rPr>
                        <a:t>Konkurenčný kontext, v ktorom vaša firma pôsobí v…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sk-SK" sz="180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sk-SK" sz="1800" noProof="0" dirty="0">
                          <a:solidFill>
                            <a:schemeClr val="tx1"/>
                          </a:solidFill>
                        </a:rPr>
                        <a:t>Aké sú súčasné (a zavedené) alternatívy k vašej ponuke?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sk-SK" sz="1800" noProof="0" dirty="0">
                          <a:solidFill>
                            <a:schemeClr val="tx1"/>
                          </a:solidFill>
                        </a:rPr>
                        <a:t>Na aké technológie/komunikačné médiá sa spoliehajú vaši konkurenti?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sk-SK" sz="1800" b="0" noProof="0" dirty="0">
                          <a:solidFill>
                            <a:schemeClr val="tx1"/>
                          </a:solidFill>
                        </a:rPr>
                        <a:t>Oneskorenia a celkové nesúlady v spokojnosti zákazníkov, ktoré môžete využiť vo svoj prospech: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sk-SK" sz="1800" b="0" baseline="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sk-SK" sz="1800" b="0" baseline="0" noProof="0" dirty="0">
                          <a:solidFill>
                            <a:schemeClr val="tx1"/>
                          </a:solidFill>
                        </a:rPr>
                        <a:t>     robiť niečo lepšie / niečo nové ako to, čo už urobili vaši konkurenti.</a:t>
                      </a:r>
                      <a:endParaRPr lang="sk-SK" sz="18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sk-SK" sz="1800" noProof="0" dirty="0"/>
                        <a:t>Ochota zákazníkov zaplatiť určitú sumu za nákup daného tovaru/služby. Toto skutočne závisí od: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sk-SK" sz="1800" noProof="0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sk-SK" sz="1800" noProof="0" dirty="0"/>
                        <a:t>Vnímanej kvality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sk-SK" sz="1800" noProof="0" dirty="0"/>
                        <a:t>Ponuky konkurentov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sk-SK" sz="1800" noProof="0" dirty="0"/>
                        <a:t>Súvisiacich služieb (t. j. </a:t>
                      </a:r>
                      <a:r>
                        <a:rPr lang="sk-SK" sz="1800" noProof="0" dirty="0" err="1"/>
                        <a:t>popredajná</a:t>
                      </a:r>
                      <a:r>
                        <a:rPr lang="sk-SK" sz="1800" noProof="0" dirty="0"/>
                        <a:t> asistencia)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9537926"/>
                  </a:ext>
                </a:extLst>
              </a:tr>
            </a:tbl>
          </a:graphicData>
        </a:graphic>
      </p:graphicFrame>
      <p:sp>
        <p:nvSpPr>
          <p:cNvPr id="8" name="Stella a 5 punte 7"/>
          <p:cNvSpPr/>
          <p:nvPr/>
        </p:nvSpPr>
        <p:spPr>
          <a:xfrm>
            <a:off x="4690533" y="4571999"/>
            <a:ext cx="228600" cy="237066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3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2. ...o čom je teda marketing?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6" name="TextBox 15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</a:p>
          </p:txBody>
        </p:sp>
        <p:pic>
          <p:nvPicPr>
            <p:cNvPr id="17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61377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b="1" dirty="0">
                <a:ea typeface="+mn-lt"/>
                <a:cs typeface="+mn-lt"/>
              </a:rPr>
              <a:t>Typy marketingu na základe kontextu, v ktorom podnik pôsobí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dirty="0">
                <a:latin typeface="Calibri" panose="020F0502020204030204" pitchFamily="34" charset="0"/>
                <a:cs typeface="Calibri" panose="020F0502020204030204" pitchFamily="34" charset="0"/>
              </a:rPr>
              <a:t>Podnikanie	   Zákazník (B2C)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dirty="0">
                <a:latin typeface="Calibri" panose="020F0502020204030204" pitchFamily="34" charset="0"/>
                <a:cs typeface="Calibri" panose="020F0502020204030204" pitchFamily="34" charset="0"/>
              </a:rPr>
              <a:t>Podnikanie	   Podnikanie (B2B)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dirty="0">
                <a:latin typeface="Calibri" panose="020F0502020204030204" pitchFamily="34" charset="0"/>
                <a:cs typeface="Calibri" panose="020F0502020204030204" pitchFamily="34" charset="0"/>
              </a:rPr>
              <a:t>Zákazník	 Podnikanie (C2B)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dirty="0">
                <a:latin typeface="Calibri" panose="020F0502020204030204" pitchFamily="34" charset="0"/>
                <a:cs typeface="Calibri" panose="020F0502020204030204" pitchFamily="34" charset="0"/>
              </a:rPr>
              <a:t>Zákazník	 Zákazník (C2C)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Freccia a destra 1"/>
          <p:cNvSpPr/>
          <p:nvPr/>
        </p:nvSpPr>
        <p:spPr>
          <a:xfrm>
            <a:off x="3173856" y="1788906"/>
            <a:ext cx="279400" cy="203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3" name="Freccia a destra 12"/>
          <p:cNvSpPr/>
          <p:nvPr/>
        </p:nvSpPr>
        <p:spPr>
          <a:xfrm>
            <a:off x="3133759" y="2867569"/>
            <a:ext cx="279400" cy="203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4" name="Freccia a destra 13"/>
          <p:cNvSpPr/>
          <p:nvPr/>
        </p:nvSpPr>
        <p:spPr>
          <a:xfrm>
            <a:off x="2938778" y="3989509"/>
            <a:ext cx="279400" cy="203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6" name="Freccia a destra 15"/>
          <p:cNvSpPr/>
          <p:nvPr/>
        </p:nvSpPr>
        <p:spPr>
          <a:xfrm>
            <a:off x="2938778" y="5081163"/>
            <a:ext cx="279400" cy="203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" name="Rettangolo arrotondato 2"/>
          <p:cNvSpPr/>
          <p:nvPr/>
        </p:nvSpPr>
        <p:spPr>
          <a:xfrm>
            <a:off x="1606251" y="1683556"/>
            <a:ext cx="4024082" cy="1693811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5630333" y="1788906"/>
            <a:ext cx="6045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2000" dirty="0"/>
              <a:t>V odvetviach súvisiacich so športom je najpravdepodobnejšie, že svoje marketingové aktivity budete orientovať na konečných spotrebiteľov (B2C) alebo maloobchodníkov / iných aktérov výrobného reťazca.</a:t>
            </a:r>
          </a:p>
        </p:txBody>
      </p:sp>
      <p:sp>
        <p:nvSpPr>
          <p:cNvPr id="18" name="Rettangolo arrotondato 17"/>
          <p:cNvSpPr/>
          <p:nvPr/>
        </p:nvSpPr>
        <p:spPr>
          <a:xfrm>
            <a:off x="1701799" y="3859423"/>
            <a:ext cx="3737436" cy="455036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5630333" y="3531447"/>
            <a:ext cx="6045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2000" dirty="0"/>
              <a:t>V odvetviach súvisiacich so športom je najpravdepodobnejšie, že sa na tento druh vzorca budete spoliehať, keď sa stretnete s kampaňami </a:t>
            </a:r>
            <a:r>
              <a:rPr lang="sk-SK" sz="2000" dirty="0" err="1"/>
              <a:t>influencerov</a:t>
            </a:r>
            <a:r>
              <a:rPr lang="sk-SK" sz="2000" dirty="0"/>
              <a:t> v sociálnych médiách.</a:t>
            </a:r>
          </a:p>
        </p:txBody>
      </p:sp>
      <p:sp>
        <p:nvSpPr>
          <p:cNvPr id="20" name="Rettangolo arrotondato 19"/>
          <p:cNvSpPr/>
          <p:nvPr/>
        </p:nvSpPr>
        <p:spPr>
          <a:xfrm>
            <a:off x="1701799" y="4980506"/>
            <a:ext cx="3737436" cy="455036"/>
          </a:xfrm>
          <a:prstGeom prst="round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5630333" y="4950987"/>
            <a:ext cx="604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2000" dirty="0"/>
              <a:t>Marketingový rámec, ktorý sa vzťahuje na podniky zdieľanej ekonomiky – veľmi nezvyčajné pre odvetvia súvisiace so športom.</a:t>
            </a:r>
          </a:p>
        </p:txBody>
      </p:sp>
      <p:sp>
        <p:nvSpPr>
          <p:cNvPr id="22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2. ...o čom je teda marketing?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24" name="TextBox 23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</a:p>
          </p:txBody>
        </p:sp>
        <p:pic>
          <p:nvPicPr>
            <p:cNvPr id="25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08417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6784254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b="1" dirty="0">
                <a:ea typeface="+mn-lt"/>
                <a:cs typeface="+mn-lt"/>
              </a:rPr>
              <a:t>Typy marketingu podľa zamerania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b="1" dirty="0">
                <a:solidFill>
                  <a:srgbClr val="0070C0"/>
                </a:solidFill>
              </a:rPr>
              <a:t>Zameranie na PRODUKT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sz="1800" b="1" dirty="0">
                <a:solidFill>
                  <a:srgbClr val="0070C0"/>
                </a:solidFill>
              </a:rPr>
              <a:t>Pôvod: začiatok 20. stor.	Priekopník: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sz="1800" b="1" dirty="0">
              <a:solidFill>
                <a:srgbClr val="0070C0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>
                <a:latin typeface="Calibri" panose="020F0502020204030204" pitchFamily="34" charset="0"/>
                <a:cs typeface="Calibri" panose="020F0502020204030204" pitchFamily="34" charset="0"/>
              </a:rPr>
              <a:t>Henry Ford: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i="1" dirty="0">
                <a:latin typeface="Calibri" panose="020F0502020204030204" pitchFamily="34" charset="0"/>
                <a:cs typeface="Calibri" panose="020F0502020204030204" pitchFamily="34" charset="0"/>
              </a:rPr>
              <a:t>Ak máte naozaj dobrú vec, urobí si reklamu sama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>
                <a:latin typeface="Calibri" panose="020F0502020204030204" pitchFamily="34" charset="0"/>
                <a:cs typeface="Calibri" panose="020F0502020204030204" pitchFamily="34" charset="0"/>
              </a:rPr>
              <a:t>V stratégiách riadených produktom je, </a:t>
            </a:r>
            <a:r>
              <a:rPr lang="sk-SK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marketingové úsilie zamerané na zhodnotenie technologickej / technickej / dizajnovej konkurencieschopnosti daného tovaru alebo služby.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62599" y="2112747"/>
            <a:ext cx="1100137" cy="864813"/>
          </a:xfrm>
          <a:prstGeom prst="rect">
            <a:avLst/>
          </a:prstGeom>
        </p:spPr>
      </p:pic>
      <p:pic>
        <p:nvPicPr>
          <p:cNvPr id="1026" name="Picture 2" descr="Austin Seven Vintage Advertisement: New Zealand Fine Print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22733" y="1575948"/>
            <a:ext cx="3342217" cy="4580077"/>
          </a:xfrm>
          <a:prstGeom prst="rect">
            <a:avLst/>
          </a:prstGeom>
          <a:noFill/>
          <a:ln w="28575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asellaDiTesto 12"/>
          <p:cNvSpPr txBox="1"/>
          <p:nvPr/>
        </p:nvSpPr>
        <p:spPr>
          <a:xfrm>
            <a:off x="9744365" y="6183609"/>
            <a:ext cx="9790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/>
              <a:t>Image </a:t>
            </a:r>
            <a:r>
              <a:rPr lang="sk-SK" sz="1100" dirty="0" err="1">
                <a:hlinkClick r:id="rId5"/>
              </a:rPr>
              <a:t>source</a:t>
            </a:r>
            <a:endParaRPr lang="sk-SK" sz="1100" dirty="0"/>
          </a:p>
        </p:txBody>
      </p:sp>
      <p:sp>
        <p:nvSpPr>
          <p:cNvPr id="14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2. ...o čom je teda marketing?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7" name="TextBox 16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</a:p>
          </p:txBody>
        </p:sp>
        <p:pic>
          <p:nvPicPr>
            <p:cNvPr id="18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007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9132" y="1196400"/>
            <a:ext cx="6026935" cy="459532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endParaRPr lang="sk-SK" dirty="0">
              <a:solidFill>
                <a:srgbClr val="E47A24"/>
              </a:solidFill>
              <a:latin typeface="+mj-lt"/>
            </a:endParaRPr>
          </a:p>
          <a:p>
            <a:pPr algn="just"/>
            <a:r>
              <a:rPr lang="sk-SK" sz="2000" b="1" dirty="0">
                <a:solidFill>
                  <a:srgbClr val="FFC300"/>
                </a:solidFill>
                <a:effectLst/>
                <a:latin typeface="+mj-lt"/>
                <a:ea typeface="Calibri" panose="020F0502020204030204" pitchFamily="34" charset="0"/>
                <a:cs typeface="Times New Roman"/>
              </a:rPr>
              <a:t>Na konci tohto modulu budete vedie</a:t>
            </a:r>
            <a:r>
              <a:rPr lang="sk-SK" sz="2000" b="1" dirty="0">
                <a:solidFill>
                  <a:srgbClr val="FFC300"/>
                </a:solidFill>
                <a:latin typeface="+mj-lt"/>
                <a:ea typeface="Calibri" panose="020F0502020204030204" pitchFamily="34" charset="0"/>
                <a:cs typeface="Times New Roman"/>
              </a:rPr>
              <a:t>ť</a:t>
            </a:r>
            <a:r>
              <a:rPr lang="sk-SK" sz="2000" b="1" dirty="0">
                <a:solidFill>
                  <a:srgbClr val="FFC300"/>
                </a:solidFill>
                <a:effectLst/>
                <a:latin typeface="+mj-lt"/>
                <a:ea typeface="Calibri" panose="020F0502020204030204" pitchFamily="34" charset="0"/>
                <a:cs typeface="Times New Roman"/>
              </a:rPr>
              <a:t>: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79070" y="3300411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7289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C1CC14E4-70FB-426E-8FAD-6F47CAB6EB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58976" y="553541"/>
            <a:ext cx="3811683" cy="642859"/>
          </a:xfrm>
        </p:spPr>
        <p:txBody>
          <a:bodyPr>
            <a:normAutofit/>
          </a:bodyPr>
          <a:lstStyle/>
          <a:p>
            <a:r>
              <a:rPr lang="sk-SK" sz="39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1. Ciele</a:t>
            </a:r>
            <a:r>
              <a:rPr lang="sk-SK" sz="3900" b="1" spc="-85" dirty="0">
                <a:solidFill>
                  <a:srgbClr val="D92E2D"/>
                </a:solidFill>
                <a:cs typeface="Tahoma"/>
              </a:rPr>
              <a:t> a úlohy </a:t>
            </a:r>
            <a:endParaRPr lang="sk-SK" sz="3900" b="1" dirty="0">
              <a:solidFill>
                <a:srgbClr val="D92E2D"/>
              </a:solidFill>
            </a:endParaRP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C59FFB22-1CA2-42FC-9C89-A2FA93EBF02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59132" y="2317483"/>
            <a:ext cx="317240" cy="482490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EB7E19A7-1F68-40D8-B67E-BD6163E7B49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59132" y="3300003"/>
            <a:ext cx="317240" cy="482490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3D1E64DD-D47E-458E-A38C-F604DB11DCD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59132" y="4282523"/>
            <a:ext cx="317240" cy="482490"/>
          </a:xfrm>
          <a:prstGeom prst="rect">
            <a:avLst/>
          </a:prstGeom>
        </p:spPr>
      </p:pic>
      <p:sp>
        <p:nvSpPr>
          <p:cNvPr id="19" name="TextBox 7">
            <a:extLst>
              <a:ext uri="{FF2B5EF4-FFF2-40B4-BE49-F238E27FC236}">
                <a16:creationId xmlns:a16="http://schemas.microsoft.com/office/drawing/2014/main" id="{B5C1FC63-CF05-4D85-9742-411CF5AE3D86}"/>
              </a:ext>
            </a:extLst>
          </p:cNvPr>
          <p:cNvSpPr txBox="1"/>
          <p:nvPr/>
        </p:nvSpPr>
        <p:spPr>
          <a:xfrm>
            <a:off x="1900225" y="2632758"/>
            <a:ext cx="5124925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k-SK" sz="1400" dirty="0">
                <a:ea typeface="+mn-lt"/>
                <a:cs typeface="+mn-lt"/>
              </a:rPr>
              <a:t>....pre klientov, organizáciu a všetkých zainteresovaných ľudí</a:t>
            </a:r>
            <a:endParaRPr lang="sk-SK" altLang="ko-KR" sz="1400" dirty="0">
              <a:latin typeface="+mj-lt"/>
              <a:ea typeface="맑은 고딕"/>
              <a:cs typeface="Arial"/>
            </a:endParaRPr>
          </a:p>
        </p:txBody>
      </p:sp>
      <p:sp>
        <p:nvSpPr>
          <p:cNvPr id="20" name="TextBox 8">
            <a:extLst>
              <a:ext uri="{FF2B5EF4-FFF2-40B4-BE49-F238E27FC236}">
                <a16:creationId xmlns:a16="http://schemas.microsoft.com/office/drawing/2014/main" id="{006589D8-892A-4191-BF65-8E3960D7DC65}"/>
              </a:ext>
            </a:extLst>
          </p:cNvPr>
          <p:cNvSpPr txBox="1"/>
          <p:nvPr/>
        </p:nvSpPr>
        <p:spPr>
          <a:xfrm>
            <a:off x="1900225" y="2294204"/>
            <a:ext cx="5978393" cy="369332"/>
          </a:xfrm>
          <a:prstGeom prst="rect">
            <a:avLst/>
          </a:prstGeom>
          <a:noFill/>
        </p:spPr>
        <p:txBody>
          <a:bodyPr wrap="square" lIns="108000" tIns="45720" rIns="108000" bIns="45720" rtlCol="0" anchor="t">
            <a:spAutoFit/>
          </a:bodyPr>
          <a:lstStyle/>
          <a:p>
            <a:r>
              <a:rPr lang="sk-SK" altLang="ko-KR" b="1" dirty="0">
                <a:latin typeface="+mj-lt"/>
                <a:ea typeface="맑은 고딕"/>
                <a:cs typeface="Arial"/>
              </a:rPr>
              <a:t>Lepšie chápať ako podnikanie vytvára hodnoty</a:t>
            </a:r>
            <a:endParaRPr lang="sk-SK" altLang="ko-KR" b="1" dirty="0">
              <a:latin typeface="+mj-lt"/>
              <a:ea typeface="맑은 고딕"/>
              <a:cs typeface="Arial" pitchFamily="34" charset="0"/>
            </a:endParaRPr>
          </a:p>
        </p:txBody>
      </p:sp>
      <p:sp>
        <p:nvSpPr>
          <p:cNvPr id="21" name="TextBox 7">
            <a:extLst>
              <a:ext uri="{FF2B5EF4-FFF2-40B4-BE49-F238E27FC236}">
                <a16:creationId xmlns:a16="http://schemas.microsoft.com/office/drawing/2014/main" id="{D2699A28-3E26-4FD4-8143-27494C6E64F0}"/>
              </a:ext>
            </a:extLst>
          </p:cNvPr>
          <p:cNvSpPr txBox="1"/>
          <p:nvPr/>
        </p:nvSpPr>
        <p:spPr>
          <a:xfrm>
            <a:off x="1900225" y="3612402"/>
            <a:ext cx="7037298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k-SK" altLang="ko-KR" sz="1400" dirty="0">
                <a:latin typeface="+mj-lt"/>
                <a:ea typeface="맑은 고딕"/>
                <a:cs typeface="Arial"/>
              </a:rPr>
              <a:t>Zoznámite sa so samotnými základmi marketingovej disciplíny a definovaním pilierov</a:t>
            </a:r>
            <a:endParaRPr lang="sk-SK" altLang="ko-KR" sz="1400" strike="sngStrike" dirty="0">
              <a:latin typeface="+mj-lt"/>
              <a:ea typeface="맑은 고딕"/>
              <a:cs typeface="Arial"/>
            </a:endParaRPr>
          </a:p>
        </p:txBody>
      </p:sp>
      <p:sp>
        <p:nvSpPr>
          <p:cNvPr id="22" name="TextBox 8">
            <a:extLst>
              <a:ext uri="{FF2B5EF4-FFF2-40B4-BE49-F238E27FC236}">
                <a16:creationId xmlns:a16="http://schemas.microsoft.com/office/drawing/2014/main" id="{A554AB94-BBE5-4DF1-B75D-FE12DF2146A2}"/>
              </a:ext>
            </a:extLst>
          </p:cNvPr>
          <p:cNvSpPr txBox="1"/>
          <p:nvPr/>
        </p:nvSpPr>
        <p:spPr>
          <a:xfrm>
            <a:off x="1900224" y="3284286"/>
            <a:ext cx="6026936" cy="369332"/>
          </a:xfrm>
          <a:prstGeom prst="rect">
            <a:avLst/>
          </a:prstGeom>
          <a:noFill/>
        </p:spPr>
        <p:txBody>
          <a:bodyPr wrap="square" lIns="108000" tIns="45720" rIns="108000" bIns="45720" rtlCol="0" anchor="t">
            <a:spAutoFit/>
          </a:bodyPr>
          <a:lstStyle/>
          <a:p>
            <a:r>
              <a:rPr lang="sk-SK" altLang="ko-KR" b="1" dirty="0">
                <a:latin typeface="+mj-lt"/>
                <a:cs typeface="Calibri Light"/>
              </a:rPr>
              <a:t>Zasadiť úlohu marketingu v tomto procese tvorby hodnôt</a:t>
            </a:r>
            <a:endParaRPr lang="sk-SK" altLang="ko-KR" b="1" dirty="0">
              <a:latin typeface="+mj-lt"/>
              <a:ea typeface="맑은 고딕"/>
              <a:cs typeface="Arial" pitchFamily="34" charset="0"/>
            </a:endParaRPr>
          </a:p>
        </p:txBody>
      </p:sp>
      <p:sp>
        <p:nvSpPr>
          <p:cNvPr id="23" name="TextBox 7">
            <a:extLst>
              <a:ext uri="{FF2B5EF4-FFF2-40B4-BE49-F238E27FC236}">
                <a16:creationId xmlns:a16="http://schemas.microsoft.com/office/drawing/2014/main" id="{2DE19CFF-303F-491E-99BB-D2AB3183AEDD}"/>
              </a:ext>
            </a:extLst>
          </p:cNvPr>
          <p:cNvSpPr txBox="1"/>
          <p:nvPr/>
        </p:nvSpPr>
        <p:spPr>
          <a:xfrm>
            <a:off x="1900225" y="4612770"/>
            <a:ext cx="5585842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k-SK" altLang="ko-KR" sz="1400" dirty="0">
                <a:latin typeface="+mj-lt"/>
                <a:ea typeface="맑은 고딕"/>
                <a:cs typeface="Arial"/>
              </a:rPr>
              <a:t>Zdôrazníme premenné predstavujúce samotné jadro marketingových stratégií na oslovenie klientov a cieľových trhových segmentov</a:t>
            </a:r>
            <a:endParaRPr lang="sk-SK" altLang="ko-KR" sz="1400" dirty="0">
              <a:latin typeface="+mj-lt"/>
              <a:ea typeface="맑은 고딕"/>
              <a:cs typeface="Arial" pitchFamily="34" charset="0"/>
            </a:endParaRPr>
          </a:p>
        </p:txBody>
      </p:sp>
      <p:sp>
        <p:nvSpPr>
          <p:cNvPr id="24" name="TextBox 8">
            <a:extLst>
              <a:ext uri="{FF2B5EF4-FFF2-40B4-BE49-F238E27FC236}">
                <a16:creationId xmlns:a16="http://schemas.microsoft.com/office/drawing/2014/main" id="{AC73C74C-0A3C-43BB-B07A-42699E1AB031}"/>
              </a:ext>
            </a:extLst>
          </p:cNvPr>
          <p:cNvSpPr txBox="1"/>
          <p:nvPr/>
        </p:nvSpPr>
        <p:spPr>
          <a:xfrm>
            <a:off x="1900225" y="4253340"/>
            <a:ext cx="5124925" cy="369332"/>
          </a:xfrm>
          <a:prstGeom prst="rect">
            <a:avLst/>
          </a:prstGeom>
          <a:noFill/>
        </p:spPr>
        <p:txBody>
          <a:bodyPr wrap="square" lIns="108000" tIns="45720" rIns="108000" bIns="45720" rtlCol="0" anchor="t">
            <a:spAutoFit/>
          </a:bodyPr>
          <a:lstStyle/>
          <a:p>
            <a:r>
              <a:rPr lang="sk-SK" altLang="ko-KR" b="1" dirty="0">
                <a:latin typeface="+mj-lt"/>
                <a:ea typeface="맑은 고딕"/>
                <a:cs typeface="Arial"/>
              </a:rPr>
              <a:t>Načrtnúť základy vašej marketingovej stratégie</a:t>
            </a:r>
            <a:endParaRPr lang="sk-SK" altLang="ko-KR" b="1" dirty="0">
              <a:latin typeface="+mj-lt"/>
              <a:ea typeface="맑은 고딕"/>
              <a:cs typeface="Arial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26" name="TextBox 25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</a:p>
          </p:txBody>
        </p:sp>
        <p:pic>
          <p:nvPicPr>
            <p:cNvPr id="27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28030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6462521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b="1" dirty="0">
                <a:ea typeface="+mn-lt"/>
                <a:cs typeface="+mn-lt"/>
              </a:rPr>
              <a:t>Typy marketingu podľa zamerania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b="1" dirty="0">
                <a:solidFill>
                  <a:srgbClr val="0070C0"/>
                </a:solidFill>
              </a:rPr>
              <a:t>Zameranie na PREDAJ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sz="1800" b="1" dirty="0">
                <a:solidFill>
                  <a:srgbClr val="0070C0"/>
                </a:solidFill>
              </a:rPr>
              <a:t>Pôvod: skoré 30te roky	Priekopník: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sz="1800" b="1" dirty="0">
              <a:solidFill>
                <a:srgbClr val="0070C0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>
                <a:latin typeface="Calibri" panose="020F0502020204030204" pitchFamily="34" charset="0"/>
                <a:cs typeface="Calibri" panose="020F0502020204030204" pitchFamily="34" charset="0"/>
              </a:rPr>
              <a:t>V prvých dňoch </a:t>
            </a:r>
            <a:r>
              <a:rPr lang="sk-SK" dirty="0" err="1">
                <a:latin typeface="Calibri" panose="020F0502020204030204" pitchFamily="34" charset="0"/>
                <a:cs typeface="Calibri" panose="020F0502020204030204" pitchFamily="34" charset="0"/>
              </a:rPr>
              <a:t>Coca</a:t>
            </a:r>
            <a:r>
              <a:rPr lang="sk-SK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dirty="0" err="1">
                <a:latin typeface="Calibri" panose="020F0502020204030204" pitchFamily="34" charset="0"/>
                <a:cs typeface="Calibri" panose="020F0502020204030204" pitchFamily="34" charset="0"/>
              </a:rPr>
              <a:t>Cola</a:t>
            </a:r>
            <a:r>
              <a:rPr lang="sk-SK" dirty="0">
                <a:latin typeface="Calibri" panose="020F0502020204030204" pitchFamily="34" charset="0"/>
                <a:cs typeface="Calibri" panose="020F0502020204030204" pitchFamily="34" charset="0"/>
              </a:rPr>
              <a:t> podporovala aj produktový prístup. To bolo dovtedy, kým si Marketingová jednotka neuvedomila, že napriek ich snahám spoločnosť zaznamenala cyklické poklesy dopytu počas zimných mesiacov...ako tento problém prekonali? </a:t>
            </a:r>
            <a:r>
              <a:rPr lang="sk-SK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Priradením značky k rozpoznateľným snímkam…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71067" y="2253679"/>
            <a:ext cx="1744132" cy="65074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57469" y="1344177"/>
            <a:ext cx="3732600" cy="4820701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sp>
        <p:nvSpPr>
          <p:cNvPr id="13" name="CasellaDiTesto 12"/>
          <p:cNvSpPr txBox="1"/>
          <p:nvPr/>
        </p:nvSpPr>
        <p:spPr>
          <a:xfrm>
            <a:off x="9744365" y="6183609"/>
            <a:ext cx="9790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/>
              <a:t>Image </a:t>
            </a:r>
            <a:r>
              <a:rPr lang="sk-SK" sz="1100" dirty="0" err="1">
                <a:hlinkClick r:id="rId5"/>
              </a:rPr>
              <a:t>source</a:t>
            </a:r>
            <a:endParaRPr lang="sk-SK" sz="1100" dirty="0"/>
          </a:p>
        </p:txBody>
      </p:sp>
      <p:sp>
        <p:nvSpPr>
          <p:cNvPr id="14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2. ...o čom je teda marketing?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7" name="TextBox 16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</a:p>
          </p:txBody>
        </p:sp>
        <p:pic>
          <p:nvPicPr>
            <p:cNvPr id="18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6241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6462521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b="1" dirty="0">
                <a:ea typeface="+mn-lt"/>
                <a:cs typeface="+mn-lt"/>
              </a:rPr>
              <a:t>Typy marketingu podľa zamerania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b="1" dirty="0">
                <a:solidFill>
                  <a:srgbClr val="0070C0"/>
                </a:solidFill>
              </a:rPr>
              <a:t>Zameranie na MARKETING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sz="1800" b="1" dirty="0">
                <a:solidFill>
                  <a:srgbClr val="0070C0"/>
                </a:solidFill>
              </a:rPr>
              <a:t>Pôvod: 80te roky		Priekopník: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sz="1800" b="1" dirty="0">
              <a:solidFill>
                <a:srgbClr val="0070C0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>
                <a:latin typeface="Calibri" panose="020F0502020204030204" pitchFamily="34" charset="0"/>
                <a:cs typeface="Calibri" panose="020F0502020204030204" pitchFamily="34" charset="0"/>
              </a:rPr>
              <a:t>Počas Super </a:t>
            </a:r>
            <a:r>
              <a:rPr lang="sk-SK" dirty="0" err="1">
                <a:latin typeface="Calibri" panose="020F0502020204030204" pitchFamily="34" charset="0"/>
                <a:cs typeface="Calibri" panose="020F0502020204030204" pitchFamily="34" charset="0"/>
              </a:rPr>
              <a:t>Bowlu</a:t>
            </a:r>
            <a:r>
              <a:rPr lang="sk-SK" dirty="0">
                <a:latin typeface="Calibri" panose="020F0502020204030204" pitchFamily="34" charset="0"/>
                <a:cs typeface="Calibri" panose="020F0502020204030204" pitchFamily="34" charset="0"/>
              </a:rPr>
              <a:t> v roku 1984 spoločnosť Apple spustila prvú reklamu na Macintosh. Posolstvom reklamy je jemný, ale geniálny odkaz na </a:t>
            </a:r>
            <a:r>
              <a:rPr lang="sk-SK" dirty="0" err="1">
                <a:latin typeface="Calibri" panose="020F0502020204030204" pitchFamily="34" charset="0"/>
                <a:cs typeface="Calibri" panose="020F0502020204030204" pitchFamily="34" charset="0"/>
              </a:rPr>
              <a:t>Orwellov</a:t>
            </a:r>
            <a:r>
              <a:rPr lang="sk-SK" dirty="0">
                <a:latin typeface="Calibri" panose="020F0502020204030204" pitchFamily="34" charset="0"/>
                <a:cs typeface="Calibri" panose="020F0502020204030204" pitchFamily="34" charset="0"/>
              </a:rPr>
              <a:t> bestseller.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>
                <a:latin typeface="Calibri" panose="020F0502020204030204" pitchFamily="34" charset="0"/>
                <a:cs typeface="Calibri" panose="020F0502020204030204" pitchFamily="34" charset="0"/>
              </a:rPr>
              <a:t>Do dnešného dňa sa tento 1-minútový spot považuje za jeden z najvplyvnejších osvedčených postupov v oblasti médií a komunikácie – </a:t>
            </a:r>
            <a:r>
              <a:rPr lang="sk-SK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reklama hovorí o produkte bez toho, aby sa zobrazovala na kamere…</a:t>
            </a:r>
            <a:endParaRPr lang="sk-SK" altLang="es-ES" sz="32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31968" y="2187046"/>
            <a:ext cx="1811865" cy="705118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97800" y="2539605"/>
            <a:ext cx="4295803" cy="2457996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sp>
        <p:nvSpPr>
          <p:cNvPr id="13" name="CasellaDiTesto 12"/>
          <p:cNvSpPr txBox="1"/>
          <p:nvPr/>
        </p:nvSpPr>
        <p:spPr>
          <a:xfrm>
            <a:off x="9456174" y="5146175"/>
            <a:ext cx="9790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/>
              <a:t>Image </a:t>
            </a:r>
            <a:r>
              <a:rPr lang="sk-SK" sz="1100" dirty="0" err="1">
                <a:hlinkClick r:id="rId5"/>
              </a:rPr>
              <a:t>source</a:t>
            </a:r>
            <a:endParaRPr lang="sk-SK" sz="1100" dirty="0"/>
          </a:p>
        </p:txBody>
      </p:sp>
      <p:sp>
        <p:nvSpPr>
          <p:cNvPr id="14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2. ...o čom je teda marketing?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7" name="TextBox 16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</a:p>
          </p:txBody>
        </p:sp>
        <p:pic>
          <p:nvPicPr>
            <p:cNvPr id="18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7803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80" y="1290770"/>
            <a:ext cx="9671388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b="1" dirty="0">
                <a:ea typeface="+mn-lt"/>
                <a:cs typeface="+mn-lt"/>
              </a:rPr>
              <a:t>Typy marketingu podľa zamerania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b="1" dirty="0">
                <a:solidFill>
                  <a:srgbClr val="0070C0"/>
                </a:solidFill>
              </a:rPr>
              <a:t>Zameranie na VZŤAHY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sz="1800" b="1" dirty="0">
                <a:solidFill>
                  <a:srgbClr val="0070C0"/>
                </a:solidFill>
              </a:rPr>
              <a:t>Pôvod: 00te roky – doteraz	priekopník:		         …a veľa ďalších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sz="1800" b="1" dirty="0">
              <a:solidFill>
                <a:srgbClr val="0070C0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altLang="es-ES" dirty="0">
                <a:latin typeface="Calibri" panose="020F0502020204030204" pitchFamily="34" charset="0"/>
                <a:cs typeface="Calibri" panose="020F0502020204030204" pitchFamily="34" charset="0"/>
              </a:rPr>
              <a:t>Používatelia a klienti generujú obsah pre ostatných používateľov a klientov v nikdy sa nezastavujúcom cykle, ktorý sa sám živí. Tieto slučky spätnej väzby a </a:t>
            </a:r>
            <a:r>
              <a:rPr lang="sk-SK" altLang="es-ES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mechanizmy vzájomného zapájania medzi účastníkmi pomáhajú týmto značkám udržať si lojálnu zákaznícku základňu, </a:t>
            </a:r>
            <a:r>
              <a:rPr lang="sk-SK" altLang="es-ES" dirty="0">
                <a:latin typeface="Calibri" panose="020F0502020204030204" pitchFamily="34" charset="0"/>
                <a:cs typeface="Calibri" panose="020F0502020204030204" pitchFamily="34" charset="0"/>
              </a:rPr>
              <a:t>ktorá nachádza potešenie z trávenia času na týchto platformách... v prospech inzerentov.</a:t>
            </a:r>
            <a:endParaRPr lang="sk-SK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sk-SK" altLang="es-ES" sz="2900" dirty="0">
              <a:solidFill>
                <a:schemeClr val="accent1"/>
              </a:solidFill>
              <a:latin typeface="+mj-lt"/>
              <a:cs typeface="Calibri" panose="020F0502020204030204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37199" y="2344535"/>
            <a:ext cx="632354" cy="448544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55505" y="2336068"/>
            <a:ext cx="464190" cy="478504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00183" y="2336068"/>
            <a:ext cx="518701" cy="523395"/>
          </a:xfrm>
          <a:prstGeom prst="rect">
            <a:avLst/>
          </a:prstGeom>
        </p:spPr>
      </p:pic>
      <p:sp>
        <p:nvSpPr>
          <p:cNvPr id="13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2. ...o čom je teda marketing?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6" name="TextBox 15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</a:p>
          </p:txBody>
        </p:sp>
        <p:pic>
          <p:nvPicPr>
            <p:cNvPr id="17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44632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b="1" dirty="0">
                <a:ea typeface="+mn-lt"/>
                <a:cs typeface="+mn-lt"/>
              </a:rPr>
              <a:t>Čo je najlepšie pre váš biznis súvisiaci so športom?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>
                <a:ea typeface="+mn-lt"/>
                <a:cs typeface="+mn-lt"/>
              </a:rPr>
              <a:t>...neexistuje jednostranná odpoveď, naozaj záleží na tom, aká je základná hodnota vašej ponuky.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>
                <a:ea typeface="+mn-lt"/>
                <a:cs typeface="+mn-lt"/>
              </a:rPr>
              <a:t>Vyvíjate </a:t>
            </a:r>
            <a:r>
              <a:rPr lang="sk-SK" dirty="0" err="1">
                <a:ea typeface="+mn-lt"/>
                <a:cs typeface="+mn-lt"/>
              </a:rPr>
              <a:t>high-tech</a:t>
            </a:r>
            <a:r>
              <a:rPr lang="sk-SK" dirty="0">
                <a:ea typeface="+mn-lt"/>
                <a:cs typeface="+mn-lt"/>
              </a:rPr>
              <a:t> bežecké tenisky? 				Produkt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>
                <a:ea typeface="+mn-lt"/>
                <a:cs typeface="+mn-lt"/>
              </a:rPr>
              <a:t>Vyvíjate </a:t>
            </a:r>
            <a:r>
              <a:rPr lang="sk-SK" dirty="0" err="1">
                <a:ea typeface="+mn-lt"/>
                <a:cs typeface="+mn-lt"/>
              </a:rPr>
              <a:t>webzine</a:t>
            </a:r>
            <a:r>
              <a:rPr lang="sk-SK" dirty="0">
                <a:ea typeface="+mn-lt"/>
                <a:cs typeface="+mn-lt"/>
              </a:rPr>
              <a:t> pre </a:t>
            </a:r>
            <a:r>
              <a:rPr lang="sk-SK" dirty="0" err="1">
                <a:ea typeface="+mn-lt"/>
                <a:cs typeface="+mn-lt"/>
              </a:rPr>
              <a:t>off-road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bikerov</a:t>
            </a:r>
            <a:r>
              <a:rPr lang="sk-SK" dirty="0">
                <a:ea typeface="+mn-lt"/>
                <a:cs typeface="+mn-lt"/>
              </a:rPr>
              <a:t>? 			Vzťah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>
                <a:ea typeface="+mn-lt"/>
                <a:cs typeface="+mn-lt"/>
              </a:rPr>
              <a:t>Vyvíjate nové hydrofóbne plavky? 				Produkt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>
                <a:ea typeface="+mn-lt"/>
                <a:cs typeface="+mn-lt"/>
              </a:rPr>
              <a:t>Vyvíjate ekologický </a:t>
            </a:r>
            <a:r>
              <a:rPr lang="sk-SK" dirty="0"/>
              <a:t>elastický pás na cvičenie</a:t>
            </a:r>
            <a:r>
              <a:rPr lang="sk-SK" dirty="0">
                <a:ea typeface="+mn-lt"/>
                <a:cs typeface="+mn-lt"/>
              </a:rPr>
              <a:t>?		Predaj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>
                <a:ea typeface="+mn-lt"/>
                <a:cs typeface="+mn-lt"/>
              </a:rPr>
              <a:t>Vyvíjate aplikáciu na sledovanie športového výkonu? 	Predaj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 err="1">
                <a:ea typeface="+mn-lt"/>
                <a:cs typeface="+mn-lt"/>
              </a:rPr>
              <a:t>Atď</a:t>
            </a:r>
            <a:r>
              <a:rPr lang="sk-SK" dirty="0">
                <a:ea typeface="+mn-lt"/>
                <a:cs typeface="+mn-lt"/>
              </a:rPr>
              <a:t>…</a:t>
            </a:r>
            <a:endParaRPr lang="sk-SK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sk-SK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9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2. ...o čom je teda marketing?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4" name="TextBox 13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</a:p>
          </p:txBody>
        </p:sp>
        <p:pic>
          <p:nvPicPr>
            <p:cNvPr id="16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20769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b="1" dirty="0">
                <a:ea typeface="+mn-lt"/>
                <a:cs typeface="+mn-lt"/>
              </a:rPr>
              <a:t>Marketingový mix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>
                <a:ea typeface="+mn-lt"/>
                <a:cs typeface="+mn-lt"/>
              </a:rPr>
              <a:t>Ako vymyslíte marketingový plán? Na aké prvky by ste sa mali zamerať?... Dovoľte nám predstaviť vám model 8Ps: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dirty="0">
              <a:ea typeface="+mn-lt"/>
              <a:cs typeface="+mn-lt"/>
            </a:endParaRP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sk-SK" dirty="0">
                <a:ea typeface="+mn-lt"/>
                <a:cs typeface="+mn-lt"/>
              </a:rPr>
              <a:t>Produkt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sk-SK" dirty="0">
                <a:ea typeface="+mn-lt"/>
                <a:cs typeface="+mn-lt"/>
              </a:rPr>
              <a:t>Cena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sk-SK" dirty="0">
                <a:ea typeface="+mn-lt"/>
                <a:cs typeface="+mn-lt"/>
              </a:rPr>
              <a:t>Miesto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sk-SK" dirty="0">
                <a:ea typeface="+mn-lt"/>
                <a:cs typeface="+mn-lt"/>
              </a:rPr>
              <a:t>Propagácia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sk-SK" dirty="0">
                <a:ea typeface="+mn-lt"/>
                <a:cs typeface="+mn-lt"/>
              </a:rPr>
              <a:t>Ľudia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sk-SK" dirty="0">
                <a:ea typeface="+mn-lt"/>
                <a:cs typeface="+mn-lt"/>
              </a:rPr>
              <a:t>Proces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sk-SK" dirty="0">
                <a:ea typeface="+mn-lt"/>
                <a:cs typeface="+mn-lt"/>
              </a:rPr>
              <a:t>Fyzický dôkaz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sk-SK" dirty="0">
                <a:ea typeface="+mn-lt"/>
                <a:cs typeface="+mn-lt"/>
              </a:rPr>
              <a:t>Partnerstvo</a:t>
            </a:r>
            <a:endParaRPr lang="sk-SK" altLang="es-ES" dirty="0"/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3. Marketingový mix</a:t>
            </a:r>
            <a:endParaRPr lang="sk-SK" sz="4000" b="1" spc="-85" dirty="0">
              <a:solidFill>
                <a:srgbClr val="FF0000"/>
              </a:solidFill>
              <a:cs typeface="Tahoma"/>
            </a:endParaRPr>
          </a:p>
        </p:txBody>
      </p:sp>
      <p:sp>
        <p:nvSpPr>
          <p:cNvPr id="2" name="Parentesi graffa chiusa 1"/>
          <p:cNvSpPr/>
          <p:nvPr/>
        </p:nvSpPr>
        <p:spPr>
          <a:xfrm>
            <a:off x="3984165" y="2940629"/>
            <a:ext cx="575734" cy="2743200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792133" y="3375505"/>
            <a:ext cx="56726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2400" dirty="0"/>
              <a:t>Každý z uvedených predstavuje aktívum, na ktoré sa podnikatelia spoliehajú pri poskytovaní obsahu a formátu každým možným spôsobom, ako sa dostať na trh, o ktorý majú záujem (napr. terénni cyklisti, bežci, plavci atď.).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4" name="TextBox 13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</a:p>
          </p:txBody>
        </p:sp>
        <p:pic>
          <p:nvPicPr>
            <p:cNvPr id="16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41872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b="1" dirty="0">
                <a:ea typeface="+mn-lt"/>
                <a:cs typeface="+mn-lt"/>
              </a:rPr>
              <a:t>Marketingový mix v detailoch... ale v skratke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b="1" dirty="0">
              <a:ea typeface="+mn-lt"/>
              <a:cs typeface="+mn-lt"/>
            </a:endParaRPr>
          </a:p>
          <a:p>
            <a:pPr marL="457200" indent="-457200" algn="just" fontAlgn="ctr">
              <a:spcBef>
                <a:spcPts val="0"/>
              </a:spcBef>
              <a:buSzPts val="2500"/>
              <a:buFont typeface="+mj-lt"/>
              <a:buAutoNum type="arabicPeriod"/>
            </a:pPr>
            <a:r>
              <a:rPr lang="sk-SK" dirty="0">
                <a:latin typeface="Calibri" panose="020F0502020204030204" pitchFamily="34" charset="0"/>
              </a:rPr>
              <a:t>Produkt 		Čo predávate</a:t>
            </a:r>
          </a:p>
          <a:p>
            <a:pPr marL="457200" indent="-457200" algn="just" fontAlgn="ctr">
              <a:spcBef>
                <a:spcPts val="0"/>
              </a:spcBef>
              <a:buSzPts val="2500"/>
              <a:buFont typeface="+mj-lt"/>
              <a:buAutoNum type="arabicPeriod"/>
            </a:pPr>
            <a:r>
              <a:rPr lang="sk-SK" dirty="0">
                <a:latin typeface="Calibri" panose="020F0502020204030204" pitchFamily="34" charset="0"/>
              </a:rPr>
              <a:t>Cena 		Za akú cenu</a:t>
            </a:r>
          </a:p>
          <a:p>
            <a:pPr marL="457200" indent="-457200" algn="just" fontAlgn="ctr">
              <a:spcBef>
                <a:spcPts val="0"/>
              </a:spcBef>
              <a:buSzPts val="2500"/>
              <a:buFont typeface="+mj-lt"/>
              <a:buAutoNum type="arabicPeriod"/>
            </a:pPr>
            <a:r>
              <a:rPr lang="sk-SK" dirty="0">
                <a:latin typeface="Calibri" panose="020F0502020204030204" pitchFamily="34" charset="0"/>
              </a:rPr>
              <a:t>Miesto 		Kde – kamenná predajňa? online?</a:t>
            </a:r>
          </a:p>
          <a:p>
            <a:pPr marL="457200" indent="-457200" algn="just" fontAlgn="ctr">
              <a:spcBef>
                <a:spcPts val="0"/>
              </a:spcBef>
              <a:buSzPts val="2500"/>
              <a:buFont typeface="+mj-lt"/>
              <a:buAutoNum type="arabicPeriod"/>
            </a:pPr>
            <a:r>
              <a:rPr lang="sk-SK" dirty="0">
                <a:latin typeface="Calibri" panose="020F0502020204030204" pitchFamily="34" charset="0"/>
              </a:rPr>
              <a:t>Propagácia 	Ako to budete komunikovať – </a:t>
            </a:r>
            <a:r>
              <a:rPr lang="sk-SK" dirty="0" err="1">
                <a:latin typeface="Calibri" panose="020F0502020204030204" pitchFamily="34" charset="0"/>
              </a:rPr>
              <a:t>eMedia</a:t>
            </a:r>
            <a:r>
              <a:rPr lang="sk-SK" dirty="0">
                <a:latin typeface="Calibri" panose="020F0502020204030204" pitchFamily="34" charset="0"/>
              </a:rPr>
              <a:t>?</a:t>
            </a:r>
          </a:p>
          <a:p>
            <a:pPr marL="457200" indent="-457200" algn="just" fontAlgn="ctr">
              <a:spcBef>
                <a:spcPts val="0"/>
              </a:spcBef>
              <a:buSzPts val="2500"/>
              <a:buFont typeface="+mj-lt"/>
              <a:buAutoNum type="arabicPeriod"/>
            </a:pPr>
            <a:r>
              <a:rPr lang="sk-SK" dirty="0">
                <a:latin typeface="Calibri" panose="020F0502020204030204" pitchFamily="34" charset="0"/>
              </a:rPr>
              <a:t>Ľudia		Kto s vami na tejto ceste spolupracuje?</a:t>
            </a:r>
          </a:p>
          <a:p>
            <a:pPr marL="457200" indent="-457200" algn="just" fontAlgn="ctr">
              <a:spcBef>
                <a:spcPts val="0"/>
              </a:spcBef>
              <a:buSzPts val="2500"/>
              <a:buFont typeface="+mj-lt"/>
              <a:buAutoNum type="arabicPeriod"/>
            </a:pPr>
            <a:r>
              <a:rPr lang="sk-SK" dirty="0">
                <a:latin typeface="Calibri" panose="020F0502020204030204" pitchFamily="34" charset="0"/>
              </a:rPr>
              <a:t>Proces 		Organizácia primárnych a sekundárnych činností</a:t>
            </a:r>
          </a:p>
          <a:p>
            <a:pPr marL="457200" indent="-457200" algn="just" fontAlgn="ctr">
              <a:spcBef>
                <a:spcPts val="0"/>
              </a:spcBef>
              <a:buSzPts val="2500"/>
              <a:buFont typeface="+mj-lt"/>
              <a:buAutoNum type="arabicPeriod"/>
            </a:pPr>
            <a:r>
              <a:rPr lang="sk-SK" dirty="0">
                <a:latin typeface="Calibri" panose="020F0502020204030204" pitchFamily="34" charset="0"/>
              </a:rPr>
              <a:t>Fyzické dôkazy 	Dizajn produktu a značka</a:t>
            </a:r>
          </a:p>
          <a:p>
            <a:pPr marL="457200" indent="-457200" algn="just" fontAlgn="ctr">
              <a:spcBef>
                <a:spcPts val="0"/>
              </a:spcBef>
              <a:buSzPts val="2500"/>
              <a:buFont typeface="+mj-lt"/>
              <a:buAutoNum type="arabicPeriod"/>
            </a:pPr>
            <a:r>
              <a:rPr lang="sk-SK" dirty="0">
                <a:latin typeface="Calibri" panose="020F0502020204030204" pitchFamily="34" charset="0"/>
              </a:rPr>
              <a:t>Partnerstvo 	Spolutvorba hodnoty pre celý výrobný reťazec</a:t>
            </a:r>
            <a:endParaRPr lang="sk-SK" altLang="es-ES" dirty="0"/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altLang="es-ES" sz="1800" i="1" dirty="0">
              <a:solidFill>
                <a:srgbClr val="FF0000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altLang="es-ES" sz="1800" i="1" dirty="0">
                <a:solidFill>
                  <a:srgbClr val="FF0000"/>
                </a:solidFill>
              </a:rPr>
              <a:t>Majte na pamäti</a:t>
            </a:r>
            <a:endParaRPr lang="sk-SK" altLang="es-ES" sz="1800" dirty="0"/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sk-SK" altLang="es-ES" sz="1800" dirty="0"/>
              <a:t>Dokonca aj najmenšia zmena v jednom z vyššie uvedených ovplyvní (aspoň!) jeden ďalší.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sk-SK" altLang="es-ES" sz="1800" dirty="0"/>
              <a:t>Nezabudnite skompilovať všetky informácie do formálneho marketingového plánu</a:t>
            </a:r>
          </a:p>
        </p:txBody>
      </p:sp>
      <p:sp>
        <p:nvSpPr>
          <p:cNvPr id="9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3. Marketingový mix</a:t>
            </a:r>
            <a:endParaRPr lang="sk-SK" sz="4000" b="1" spc="-85" dirty="0">
              <a:solidFill>
                <a:srgbClr val="FF0000"/>
              </a:solidFill>
              <a:cs typeface="Tahoma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4" name="TextBox 13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</a:p>
          </p:txBody>
        </p:sp>
        <p:pic>
          <p:nvPicPr>
            <p:cNvPr id="16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8440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b="1" dirty="0">
                <a:ea typeface="+mn-lt"/>
                <a:cs typeface="+mn-lt"/>
              </a:rPr>
              <a:t>Marketingový mix v podnikateľskom pláne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>
                <a:ea typeface="+mn-lt"/>
                <a:cs typeface="+mn-lt"/>
              </a:rPr>
              <a:t>Podnikateľský plán je formálny dokument, ktorý podrobne popisuje hlavné aktíva podniku z hľadiska: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dirty="0">
              <a:latin typeface="Calibri" panose="020F0502020204030204" pitchFamily="34" charset="0"/>
              <a:ea typeface="+mn-lt"/>
              <a:cs typeface="+mn-lt"/>
            </a:endParaRPr>
          </a:p>
          <a:p>
            <a:pPr marL="342900" indent="-342900" algn="just" fontAlgn="ctr">
              <a:spcBef>
                <a:spcPts val="0"/>
              </a:spcBef>
              <a:buSzPts val="2500"/>
              <a:buFont typeface="Arial" panose="020B0604020202020204" pitchFamily="34" charset="0"/>
              <a:buChar char="•"/>
            </a:pPr>
            <a:r>
              <a:rPr lang="sk-SK" sz="2000" dirty="0" err="1">
                <a:latin typeface="Calibri" panose="020F0502020204030204" pitchFamily="34" charset="0"/>
              </a:rPr>
              <a:t>Executive</a:t>
            </a:r>
            <a:r>
              <a:rPr lang="sk-SK" sz="2000" dirty="0">
                <a:latin typeface="Calibri" panose="020F0502020204030204" pitchFamily="34" charset="0"/>
              </a:rPr>
              <a:t> </a:t>
            </a:r>
            <a:r>
              <a:rPr lang="sk-SK" sz="2000" dirty="0" err="1">
                <a:latin typeface="Calibri" panose="020F0502020204030204" pitchFamily="34" charset="0"/>
              </a:rPr>
              <a:t>Summary</a:t>
            </a:r>
            <a:r>
              <a:rPr lang="sk-SK" sz="2000" dirty="0">
                <a:latin typeface="Calibri" panose="020F0502020204030204" pitchFamily="34" charset="0"/>
              </a:rPr>
              <a:t> – zhrnutie podnikateľského plánu</a:t>
            </a:r>
          </a:p>
          <a:p>
            <a:pPr marL="342900" indent="-342900" algn="just" fontAlgn="ctr">
              <a:spcBef>
                <a:spcPts val="0"/>
              </a:spcBef>
              <a:buSzPts val="2500"/>
              <a:buFont typeface="Arial" panose="020B0604020202020204" pitchFamily="34" charset="0"/>
              <a:buChar char="•"/>
            </a:pPr>
            <a:r>
              <a:rPr lang="sk-SK" sz="2000" dirty="0">
                <a:latin typeface="Calibri" panose="020F0502020204030204" pitchFamily="34" charset="0"/>
              </a:rPr>
              <a:t>Vedenie podniku – zakladatelia</a:t>
            </a:r>
          </a:p>
          <a:p>
            <a:pPr marL="342900" indent="-342900" algn="just" fontAlgn="ctr">
              <a:spcBef>
                <a:spcPts val="0"/>
              </a:spcBef>
              <a:buSzPts val="2500"/>
              <a:buFont typeface="Arial" panose="020B0604020202020204" pitchFamily="34" charset="0"/>
              <a:buChar char="•"/>
            </a:pPr>
            <a:r>
              <a:rPr lang="sk-SK" sz="2000" dirty="0">
                <a:latin typeface="Calibri" panose="020F0502020204030204" pitchFamily="34" charset="0"/>
              </a:rPr>
              <a:t>Ponuka – produkt/služba a ako sa miešajú</a:t>
            </a:r>
          </a:p>
          <a:p>
            <a:pPr marL="342900" indent="-342900" algn="just" fontAlgn="ctr">
              <a:spcBef>
                <a:spcPts val="0"/>
              </a:spcBef>
              <a:buSzPts val="2500"/>
              <a:buFont typeface="Arial" panose="020B0604020202020204" pitchFamily="34" charset="0"/>
              <a:buChar char="•"/>
            </a:pPr>
            <a:r>
              <a:rPr lang="sk-SK" sz="2000" dirty="0">
                <a:latin typeface="Calibri" panose="020F0502020204030204" pitchFamily="34" charset="0"/>
              </a:rPr>
              <a:t>Pokrytý trh (trhy) – zákazníci a konkurenti</a:t>
            </a:r>
          </a:p>
          <a:p>
            <a:pPr marL="342900" indent="-342900" algn="just" fontAlgn="ctr">
              <a:spcBef>
                <a:spcPts val="0"/>
              </a:spcBef>
              <a:buSzPts val="2500"/>
              <a:buFont typeface="Arial" panose="020B0604020202020204" pitchFamily="34" charset="0"/>
              <a:buChar char="•"/>
            </a:pPr>
            <a:r>
              <a:rPr lang="sk-SK" sz="2000" dirty="0">
                <a:latin typeface="Calibri" panose="020F0502020204030204" pitchFamily="34" charset="0"/>
              </a:rPr>
              <a:t>Distribúcia a marketing</a:t>
            </a:r>
          </a:p>
          <a:p>
            <a:pPr marL="342900" indent="-342900" algn="just" fontAlgn="ctr">
              <a:spcBef>
                <a:spcPts val="0"/>
              </a:spcBef>
              <a:buSzPts val="2500"/>
              <a:buFont typeface="Arial" panose="020B0604020202020204" pitchFamily="34" charset="0"/>
              <a:buChar char="•"/>
            </a:pPr>
            <a:r>
              <a:rPr lang="sk-SK" sz="2000" dirty="0">
                <a:latin typeface="Calibri" panose="020F0502020204030204" pitchFamily="34" charset="0"/>
              </a:rPr>
              <a:t>Podnikateľský model – koordinácia činností a procesov</a:t>
            </a:r>
          </a:p>
          <a:p>
            <a:pPr marL="342900" indent="-342900" algn="just" fontAlgn="ctr">
              <a:spcBef>
                <a:spcPts val="0"/>
              </a:spcBef>
              <a:buSzPts val="2500"/>
              <a:buFont typeface="Arial" panose="020B0604020202020204" pitchFamily="34" charset="0"/>
              <a:buChar char="•"/>
            </a:pPr>
            <a:r>
              <a:rPr lang="sk-SK" sz="2000" dirty="0">
                <a:latin typeface="Calibri" panose="020F0502020204030204" pitchFamily="34" charset="0"/>
              </a:rPr>
              <a:t>Právna forma</a:t>
            </a:r>
          </a:p>
          <a:p>
            <a:pPr marL="342900" indent="-342900" algn="just" fontAlgn="ctr">
              <a:spcBef>
                <a:spcPts val="0"/>
              </a:spcBef>
              <a:buSzPts val="2500"/>
              <a:buFont typeface="Arial" panose="020B0604020202020204" pitchFamily="34" charset="0"/>
              <a:buChar char="•"/>
            </a:pPr>
            <a:r>
              <a:rPr lang="sk-SK" sz="2000" dirty="0">
                <a:latin typeface="Calibri" panose="020F0502020204030204" pitchFamily="34" charset="0"/>
              </a:rPr>
              <a:t>Hodnotenie rizika – mapovanie a identifikácia</a:t>
            </a:r>
          </a:p>
          <a:p>
            <a:pPr marL="342900" indent="-342900" algn="just" fontAlgn="ctr">
              <a:spcBef>
                <a:spcPts val="0"/>
              </a:spcBef>
              <a:buSzPts val="2500"/>
              <a:buFont typeface="Arial" panose="020B0604020202020204" pitchFamily="34" charset="0"/>
              <a:buChar char="•"/>
            </a:pPr>
            <a:r>
              <a:rPr lang="sk-SK" sz="2000" dirty="0">
                <a:latin typeface="Calibri" panose="020F0502020204030204" pitchFamily="34" charset="0"/>
              </a:rPr>
              <a:t>Požiadavky na kapitál</a:t>
            </a:r>
          </a:p>
          <a:p>
            <a:pPr marL="342900" indent="-342900" algn="just" fontAlgn="ctr">
              <a:spcBef>
                <a:spcPts val="0"/>
              </a:spcBef>
              <a:buSzPts val="2500"/>
              <a:buFont typeface="Arial" panose="020B0604020202020204" pitchFamily="34" charset="0"/>
              <a:buChar char="•"/>
            </a:pPr>
            <a:r>
              <a:rPr lang="sk-SK" sz="2000" dirty="0">
                <a:latin typeface="Calibri" panose="020F0502020204030204" pitchFamily="34" charset="0"/>
              </a:rPr>
              <a:t>Finančné projekcie – cash </a:t>
            </a:r>
            <a:r>
              <a:rPr lang="sk-SK" sz="2000" dirty="0" err="1">
                <a:latin typeface="Calibri" panose="020F0502020204030204" pitchFamily="34" charset="0"/>
              </a:rPr>
              <a:t>flow</a:t>
            </a:r>
            <a:r>
              <a:rPr lang="sk-SK" sz="2000" dirty="0">
                <a:latin typeface="Calibri" panose="020F0502020204030204" pitchFamily="34" charset="0"/>
              </a:rPr>
              <a:t>, súvaha, výkaz ziskov a strát</a:t>
            </a:r>
          </a:p>
          <a:p>
            <a:pPr marL="342900" indent="-342900" algn="just" fontAlgn="ctr">
              <a:spcBef>
                <a:spcPts val="0"/>
              </a:spcBef>
              <a:buSzPts val="2500"/>
              <a:buFont typeface="Arial" panose="020B0604020202020204" pitchFamily="34" charset="0"/>
              <a:buChar char="•"/>
            </a:pPr>
            <a:r>
              <a:rPr lang="sk-SK" sz="2000" dirty="0">
                <a:latin typeface="Calibri" panose="020F0502020204030204" pitchFamily="34" charset="0"/>
              </a:rPr>
              <a:t>Rôzne, t. j. životopisy zamestnancov, prieskumy a analýzy atď.</a:t>
            </a:r>
            <a:r>
              <a:rPr lang="sk-SK" dirty="0">
                <a:latin typeface="Calibri" panose="020F0502020204030204" pitchFamily="34" charset="0"/>
              </a:rPr>
              <a:t>		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altLang="es-ES" dirty="0"/>
          </a:p>
        </p:txBody>
      </p:sp>
      <p:sp>
        <p:nvSpPr>
          <p:cNvPr id="9" name="Rettangolo arrotondato 8"/>
          <p:cNvSpPr/>
          <p:nvPr/>
        </p:nvSpPr>
        <p:spPr>
          <a:xfrm>
            <a:off x="1684867" y="3298176"/>
            <a:ext cx="4927600" cy="82973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7975600" y="3088324"/>
            <a:ext cx="4058076" cy="1815882"/>
          </a:xfrm>
          <a:prstGeom prst="rect">
            <a:avLst/>
          </a:prstGeom>
          <a:noFill/>
          <a:ln>
            <a:solidFill>
              <a:srgbClr val="D92E2D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sk-SK" sz="1400" dirty="0"/>
              <a:t>Toto sú typické časti, v ktorých budete poskytovať veľmi presné informácie o svojom marketingovom mixe.</a:t>
            </a:r>
          </a:p>
          <a:p>
            <a:pPr algn="just"/>
            <a:endParaRPr lang="sk-SK" sz="1400" dirty="0"/>
          </a:p>
          <a:p>
            <a:pPr algn="just"/>
            <a:r>
              <a:rPr lang="sk-SK" sz="1400" b="1" dirty="0"/>
              <a:t>Odporúčanie:</a:t>
            </a:r>
          </a:p>
          <a:p>
            <a:pPr algn="just"/>
            <a:r>
              <a:rPr lang="sk-SK" sz="1400" dirty="0"/>
              <a:t>Pre lepšie pochopenie čitateľov môžete pripojiť celý svoj marketingový plán v prílohe k podnikateľskému plánu</a:t>
            </a:r>
          </a:p>
        </p:txBody>
      </p:sp>
      <p:cxnSp>
        <p:nvCxnSpPr>
          <p:cNvPr id="14" name="Connettore 2 13"/>
          <p:cNvCxnSpPr/>
          <p:nvPr/>
        </p:nvCxnSpPr>
        <p:spPr>
          <a:xfrm>
            <a:off x="6612467" y="3713042"/>
            <a:ext cx="13631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3. Marketingový mix</a:t>
            </a:r>
            <a:endParaRPr lang="sk-SK" sz="4000" b="1" spc="-85" dirty="0">
              <a:solidFill>
                <a:srgbClr val="FF0000"/>
              </a:solidFill>
              <a:cs typeface="Tahoma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8" name="TextBox 17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</a:p>
          </p:txBody>
        </p:sp>
        <p:pic>
          <p:nvPicPr>
            <p:cNvPr id="19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7445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14985"/>
            <a:ext cx="9738730" cy="5257514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b="1" dirty="0">
                <a:ea typeface="+mn-lt"/>
                <a:cs typeface="+mn-lt"/>
              </a:rPr>
              <a:t>V neposlednom rade…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>
                <a:ea typeface="+mn-lt"/>
                <a:cs typeface="+mn-lt"/>
              </a:rPr>
              <a:t>Referencie: hrozba alebo príležitosť? Veľmi záleží na tom, ako vašu ponuku vnímajú klienti.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>
                <a:solidFill>
                  <a:srgbClr val="00B050"/>
                </a:solidFill>
                <a:ea typeface="+mn-lt"/>
                <a:cs typeface="+mn-lt"/>
              </a:rPr>
              <a:t>Pozitívne</a:t>
            </a:r>
            <a:r>
              <a:rPr lang="sk-SK" dirty="0">
                <a:ea typeface="+mn-lt"/>
                <a:cs typeface="+mn-lt"/>
              </a:rPr>
              <a:t> recenzie – je to bezplatná reklama, zákazníci sami prispievajú k marketingu produktu bez toho, aby si to uvedomovali…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sz="1800" i="1" dirty="0">
                <a:ea typeface="+mn-lt"/>
                <a:cs typeface="+mn-lt"/>
              </a:rPr>
              <a:t>Tip: nechajte sa unášať na ich vlne ...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sz="1800" i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>
                <a:solidFill>
                  <a:srgbClr val="FF0000"/>
                </a:solidFill>
                <a:ea typeface="+mn-lt"/>
                <a:cs typeface="+mn-lt"/>
              </a:rPr>
              <a:t>Negatívne</a:t>
            </a:r>
            <a:r>
              <a:rPr lang="sk-SK" dirty="0">
                <a:ea typeface="+mn-lt"/>
                <a:cs typeface="+mn-lt"/>
              </a:rPr>
              <a:t> hodnotenia – z nejakého dôvodu sa vám nepodarilo uspokojiť zákazníka. Akýkoľvek negatívny a pozitívny pomer väčší ako 1:5 (2:5 alebo horší) by vás mal znepokojiť, pretože sa exponenciálne znížia vaše možnosti zaujať vašich zákazníkov.</a:t>
            </a:r>
            <a:endParaRPr lang="sk-SK" sz="1000" dirty="0">
              <a:latin typeface="Calibri" panose="020F0502020204030204" pitchFamily="34" charset="0"/>
              <a:ea typeface="+mn-lt"/>
              <a:cs typeface="+mn-lt"/>
            </a:endParaRPr>
          </a:p>
          <a:p>
            <a:pPr lvl="0" algn="just" fontAlgn="ctr">
              <a:spcBef>
                <a:spcPts val="0"/>
              </a:spcBef>
              <a:buSzPts val="2500"/>
            </a:pPr>
            <a:r>
              <a:rPr lang="sk-SK" sz="1800" i="1" dirty="0">
                <a:solidFill>
                  <a:prstClr val="black"/>
                </a:solidFill>
                <a:latin typeface="Calibri" panose="020F0502020204030204" pitchFamily="34" charset="0"/>
                <a:ea typeface="+mn-lt"/>
                <a:cs typeface="Calibri" panose="020F0502020204030204"/>
              </a:rPr>
              <a:t>Tip: okamžite zakročte, buďte zdvorilí a hľadajte presnejšiu spätnú väzbu od tých istých „nahnevaných“ zákazníkov...chcete urobiť čokoľvek, aby ste zvýšili svoje šance na vytvorenie čistej reputácie.</a:t>
            </a:r>
            <a:r>
              <a:rPr lang="sk-SK" dirty="0">
                <a:latin typeface="Calibri" panose="020F0502020204030204" pitchFamily="34" charset="0"/>
              </a:rPr>
              <a:t>	</a:t>
            </a:r>
            <a:endParaRPr lang="sk-SK" altLang="es-ES" dirty="0"/>
          </a:p>
        </p:txBody>
      </p:sp>
      <p:sp>
        <p:nvSpPr>
          <p:cNvPr id="9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3. Marketingový mix</a:t>
            </a:r>
            <a:endParaRPr lang="sk-SK" sz="4000" b="1" spc="-85" dirty="0">
              <a:solidFill>
                <a:srgbClr val="FF0000"/>
              </a:solidFill>
              <a:cs typeface="Tahoma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4" name="TextBox 13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</a:p>
          </p:txBody>
        </p:sp>
        <p:pic>
          <p:nvPicPr>
            <p:cNvPr id="16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30455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lipse 30">
            <a:extLst>
              <a:ext uri="{FF2B5EF4-FFF2-40B4-BE49-F238E27FC236}">
                <a16:creationId xmlns:a16="http://schemas.microsoft.com/office/drawing/2014/main" id="{806EFDD2-B016-428A-BA84-A2E5E9B57D88}"/>
              </a:ext>
            </a:extLst>
          </p:cNvPr>
          <p:cNvSpPr/>
          <p:nvPr/>
        </p:nvSpPr>
        <p:spPr>
          <a:xfrm>
            <a:off x="4209215" y="1159241"/>
            <a:ext cx="3091969" cy="3292444"/>
          </a:xfrm>
          <a:prstGeom prst="ellipse">
            <a:avLst/>
          </a:prstGeom>
          <a:solidFill>
            <a:schemeClr val="bg1"/>
          </a:solidFill>
          <a:ln>
            <a:solidFill>
              <a:srgbClr val="D92E2D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79070" y="3300411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7289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8" y="111354"/>
            <a:ext cx="3811683" cy="1121083"/>
          </a:xfrm>
          <a:prstGeom prst="rect">
            <a:avLst/>
          </a:prstGeom>
        </p:spPr>
      </p:pic>
      <p:sp>
        <p:nvSpPr>
          <p:cNvPr id="13" name="Título 1">
            <a:extLst>
              <a:ext uri="{FF2B5EF4-FFF2-40B4-BE49-F238E27FC236}">
                <a16:creationId xmlns:a16="http://schemas.microsoft.com/office/drawing/2014/main" id="{8BA08B80-7111-4A3D-A333-5A675D2129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86825" y="488131"/>
            <a:ext cx="3091969" cy="671109"/>
          </a:xfrm>
        </p:spPr>
        <p:txBody>
          <a:bodyPr>
            <a:normAutofit/>
          </a:bodyPr>
          <a:lstStyle/>
          <a:p>
            <a:pPr algn="l"/>
            <a:r>
              <a:rPr lang="sk-SK" sz="3900" b="1" dirty="0">
                <a:solidFill>
                  <a:srgbClr val="D92E2D"/>
                </a:solidFill>
              </a:rPr>
              <a:t>Zhrnutie</a:t>
            </a:r>
            <a:endParaRPr lang="es-ES" sz="3900" b="1" dirty="0">
              <a:solidFill>
                <a:srgbClr val="D92E2D"/>
              </a:solidFill>
            </a:endParaRPr>
          </a:p>
        </p:txBody>
      </p:sp>
      <p:sp>
        <p:nvSpPr>
          <p:cNvPr id="22" name="Círculo parcial 4">
            <a:extLst>
              <a:ext uri="{FF2B5EF4-FFF2-40B4-BE49-F238E27FC236}">
                <a16:creationId xmlns:a16="http://schemas.microsoft.com/office/drawing/2014/main" id="{4A619EC6-B788-43B7-B1D9-E7EB54C9EEB9}"/>
              </a:ext>
            </a:extLst>
          </p:cNvPr>
          <p:cNvSpPr txBox="1"/>
          <p:nvPr/>
        </p:nvSpPr>
        <p:spPr>
          <a:xfrm>
            <a:off x="8800025" y="1893283"/>
            <a:ext cx="2819320" cy="230685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ko-KR" sz="1400" b="1" dirty="0" err="1">
                <a:solidFill>
                  <a:srgbClr val="FF0000"/>
                </a:solidFill>
                <a:ea typeface="+mn-lt"/>
                <a:cs typeface="+mn-lt"/>
              </a:rPr>
              <a:t>Marketin</a:t>
            </a:r>
            <a:r>
              <a:rPr lang="sk-SK" altLang="ko-KR" sz="1400" b="1" dirty="0" err="1">
                <a:solidFill>
                  <a:srgbClr val="FF0000"/>
                </a:solidFill>
                <a:ea typeface="+mn-lt"/>
                <a:cs typeface="+mn-lt"/>
              </a:rPr>
              <a:t>gový</a:t>
            </a:r>
            <a:r>
              <a:rPr lang="en-US" altLang="ko-KR" sz="1400" b="1" dirty="0">
                <a:solidFill>
                  <a:srgbClr val="FF0000"/>
                </a:solidFill>
                <a:ea typeface="+mn-lt"/>
                <a:cs typeface="+mn-lt"/>
              </a:rPr>
              <a:t> Mix</a:t>
            </a:r>
          </a:p>
          <a:p>
            <a:pPr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altLang="ko-KR" sz="1200" dirty="0" err="1">
                <a:solidFill>
                  <a:schemeClr val="tx1"/>
                </a:solidFill>
                <a:cs typeface="Arial" pitchFamily="34" charset="0"/>
              </a:rPr>
              <a:t>Produkt</a:t>
            </a:r>
            <a:endParaRPr lang="sk-SK" altLang="ko-KR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altLang="ko-KR" sz="1200" dirty="0" err="1">
                <a:solidFill>
                  <a:schemeClr val="tx1"/>
                </a:solidFill>
                <a:cs typeface="Arial" pitchFamily="34" charset="0"/>
              </a:rPr>
              <a:t>Cena</a:t>
            </a:r>
            <a:endParaRPr lang="sk-SK" altLang="ko-KR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altLang="ko-KR" sz="1200" dirty="0" err="1">
                <a:solidFill>
                  <a:schemeClr val="tx1"/>
                </a:solidFill>
                <a:cs typeface="Arial" pitchFamily="34" charset="0"/>
              </a:rPr>
              <a:t>Miesto</a:t>
            </a:r>
            <a:endParaRPr lang="sk-SK" altLang="ko-KR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altLang="ko-KR" sz="1200" dirty="0" err="1">
                <a:solidFill>
                  <a:schemeClr val="tx1"/>
                </a:solidFill>
                <a:cs typeface="Arial" pitchFamily="34" charset="0"/>
              </a:rPr>
              <a:t>Propagácia</a:t>
            </a:r>
            <a:endParaRPr lang="sk-SK" altLang="ko-KR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altLang="ko-KR" sz="1200" dirty="0" err="1">
                <a:solidFill>
                  <a:schemeClr val="tx1"/>
                </a:solidFill>
                <a:cs typeface="Arial" pitchFamily="34" charset="0"/>
              </a:rPr>
              <a:t>Ľudia</a:t>
            </a:r>
            <a:endParaRPr lang="sk-SK" altLang="ko-KR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altLang="ko-KR" sz="1200" dirty="0" err="1">
                <a:solidFill>
                  <a:schemeClr val="tx1"/>
                </a:solidFill>
                <a:cs typeface="Arial" pitchFamily="34" charset="0"/>
              </a:rPr>
              <a:t>Proces</a:t>
            </a:r>
            <a:endParaRPr lang="sk-SK" altLang="ko-KR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altLang="ko-KR" sz="1200" dirty="0" err="1">
                <a:solidFill>
                  <a:schemeClr val="tx1"/>
                </a:solidFill>
                <a:cs typeface="Arial" pitchFamily="34" charset="0"/>
              </a:rPr>
              <a:t>Fyzický</a:t>
            </a:r>
            <a:r>
              <a:rPr lang="en-GB" altLang="ko-KR" sz="12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GB" altLang="ko-KR" sz="1200" dirty="0" err="1">
                <a:solidFill>
                  <a:schemeClr val="tx1"/>
                </a:solidFill>
                <a:cs typeface="Arial" pitchFamily="34" charset="0"/>
              </a:rPr>
              <a:t>dôkaz</a:t>
            </a:r>
            <a:endParaRPr lang="sk-SK" altLang="ko-KR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altLang="ko-KR" sz="1200" dirty="0" err="1">
                <a:solidFill>
                  <a:schemeClr val="tx1"/>
                </a:solidFill>
                <a:cs typeface="Arial" pitchFamily="34" charset="0"/>
              </a:rPr>
              <a:t>Partnerstvo</a:t>
            </a:r>
            <a:endParaRPr lang="sk-SK" altLang="ko-KR" sz="1200" dirty="0"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23" name="Imagen 22">
            <a:extLst>
              <a:ext uri="{FF2B5EF4-FFF2-40B4-BE49-F238E27FC236}">
                <a16:creationId xmlns:a16="http://schemas.microsoft.com/office/drawing/2014/main" id="{BA156D70-A195-436E-9A17-8D54E37EDF7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90564" y="2564218"/>
            <a:ext cx="317240" cy="482490"/>
          </a:xfrm>
          <a:prstGeom prst="rect">
            <a:avLst/>
          </a:prstGeom>
        </p:spPr>
      </p:pic>
      <p:sp>
        <p:nvSpPr>
          <p:cNvPr id="26" name="Círculo parcial 4">
            <a:extLst>
              <a:ext uri="{FF2B5EF4-FFF2-40B4-BE49-F238E27FC236}">
                <a16:creationId xmlns:a16="http://schemas.microsoft.com/office/drawing/2014/main" id="{C270780F-1E50-4F97-9304-1AA371985DE5}"/>
              </a:ext>
            </a:extLst>
          </p:cNvPr>
          <p:cNvSpPr txBox="1"/>
          <p:nvPr/>
        </p:nvSpPr>
        <p:spPr>
          <a:xfrm>
            <a:off x="4892829" y="4925450"/>
            <a:ext cx="3321122" cy="122904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marL="0" lvl="0" indent="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sk-SK" altLang="ko-KR" sz="1400" b="1" dirty="0">
                <a:solidFill>
                  <a:srgbClr val="FF0000"/>
                </a:solidFill>
                <a:cs typeface="Arial" pitchFamily="34" charset="0"/>
              </a:rPr>
              <a:t>Pochopenie marketingu</a:t>
            </a:r>
            <a:endParaRPr lang="en-US" altLang="ko-KR" sz="1400" b="1" dirty="0">
              <a:solidFill>
                <a:srgbClr val="FF0000"/>
              </a:solidFill>
              <a:cs typeface="Arial" pitchFamily="34" charset="0"/>
            </a:endParaRPr>
          </a:p>
          <a:p>
            <a:pPr marL="171450" lvl="0" indent="-171450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altLang="ko-KR" sz="1200" dirty="0" err="1">
                <a:solidFill>
                  <a:schemeClr val="tx1"/>
                </a:solidFill>
                <a:cs typeface="Arial" pitchFamily="34" charset="0"/>
              </a:rPr>
              <a:t>Defini</a:t>
            </a:r>
            <a:r>
              <a:rPr lang="sk-SK" altLang="ko-KR" sz="1200" dirty="0" err="1">
                <a:solidFill>
                  <a:schemeClr val="tx1"/>
                </a:solidFill>
                <a:cs typeface="Arial" pitchFamily="34" charset="0"/>
              </a:rPr>
              <a:t>cie</a:t>
            </a:r>
            <a:r>
              <a:rPr lang="en-US" altLang="ko-KR" sz="1200" dirty="0">
                <a:solidFill>
                  <a:schemeClr val="tx1"/>
                </a:solidFill>
                <a:cs typeface="Arial" pitchFamily="34" charset="0"/>
              </a:rPr>
              <a:t>. </a:t>
            </a:r>
            <a:r>
              <a:rPr lang="sk-SK" altLang="ko-KR" sz="1200" dirty="0">
                <a:solidFill>
                  <a:schemeClr val="tx1"/>
                </a:solidFill>
                <a:cs typeface="Arial" pitchFamily="34" charset="0"/>
              </a:rPr>
              <a:t>Zamerané na trh</a:t>
            </a:r>
            <a:r>
              <a:rPr lang="en-US" altLang="ko-KR" sz="1200" dirty="0">
                <a:solidFill>
                  <a:schemeClr val="tx1"/>
                </a:solidFill>
                <a:cs typeface="Arial" pitchFamily="34" charset="0"/>
              </a:rPr>
              <a:t> (AMA) </a:t>
            </a:r>
            <a:r>
              <a:rPr lang="sk-SK" altLang="ko-KR" sz="1200" dirty="0">
                <a:solidFill>
                  <a:schemeClr val="tx1"/>
                </a:solidFill>
                <a:cs typeface="Arial" pitchFamily="34" charset="0"/>
              </a:rPr>
              <a:t>a zamerané na zákazníka (</a:t>
            </a:r>
            <a:r>
              <a:rPr lang="sk-SK" altLang="ko-KR" sz="1200" dirty="0" err="1">
                <a:solidFill>
                  <a:schemeClr val="tx1"/>
                </a:solidFill>
                <a:cs typeface="Arial" pitchFamily="34" charset="0"/>
              </a:rPr>
              <a:t>Kotler</a:t>
            </a:r>
            <a:r>
              <a:rPr lang="sk-SK" altLang="ko-KR" sz="1200" dirty="0">
                <a:solidFill>
                  <a:schemeClr val="tx1"/>
                </a:solidFill>
                <a:cs typeface="Arial" pitchFamily="34" charset="0"/>
              </a:rPr>
              <a:t>)</a:t>
            </a:r>
            <a:endParaRPr lang="en-US" altLang="ko-KR" sz="1200" dirty="0">
              <a:solidFill>
                <a:schemeClr val="tx1"/>
              </a:solidFill>
              <a:cs typeface="Arial" pitchFamily="34" charset="0"/>
            </a:endParaRPr>
          </a:p>
          <a:p>
            <a:pPr marL="171450" lvl="0" indent="-171450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sk-SK" altLang="ko-KR" sz="1200" dirty="0">
                <a:solidFill>
                  <a:schemeClr val="tx1"/>
                </a:solidFill>
                <a:cs typeface="Arial" pitchFamily="34" charset="0"/>
              </a:rPr>
              <a:t>Typy marketingu založené na kontexte a zameraní podniku</a:t>
            </a:r>
            <a:endParaRPr lang="en-US" altLang="ko-KR" sz="1200" dirty="0">
              <a:solidFill>
                <a:schemeClr val="tx1"/>
              </a:solidFill>
              <a:cs typeface="Arial" pitchFamily="34" charset="0"/>
            </a:endParaRPr>
          </a:p>
          <a:p>
            <a:pPr marL="171450" lvl="0" indent="-17145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endParaRPr lang="en-US" altLang="ko-KR" sz="1200" dirty="0"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27" name="Imagen 26">
            <a:extLst>
              <a:ext uri="{FF2B5EF4-FFF2-40B4-BE49-F238E27FC236}">
                <a16:creationId xmlns:a16="http://schemas.microsoft.com/office/drawing/2014/main" id="{841E436B-121B-48E1-A2DE-F4AEA918ED3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10660" y="4784992"/>
            <a:ext cx="317240" cy="482490"/>
          </a:xfrm>
          <a:prstGeom prst="rect">
            <a:avLst/>
          </a:prstGeom>
        </p:spPr>
      </p:pic>
      <p:pic>
        <p:nvPicPr>
          <p:cNvPr id="30" name="Imagen 29">
            <a:extLst>
              <a:ext uri="{FF2B5EF4-FFF2-40B4-BE49-F238E27FC236}">
                <a16:creationId xmlns:a16="http://schemas.microsoft.com/office/drawing/2014/main" id="{F4927C93-6B6D-4139-9E79-D01250405EB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51208" y="1563432"/>
            <a:ext cx="1422332" cy="2163223"/>
          </a:xfrm>
          <a:prstGeom prst="rect">
            <a:avLst/>
          </a:prstGeom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id="{2CC6F2AC-3075-415B-BB96-4AB8DF08DE9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89012" y="3700706"/>
            <a:ext cx="1236813" cy="299234"/>
          </a:xfrm>
          <a:prstGeom prst="rect">
            <a:avLst/>
          </a:prstGeom>
        </p:spPr>
      </p:pic>
      <p:sp>
        <p:nvSpPr>
          <p:cNvPr id="33" name="Círculo parcial 4">
            <a:extLst>
              <a:ext uri="{FF2B5EF4-FFF2-40B4-BE49-F238E27FC236}">
                <a16:creationId xmlns:a16="http://schemas.microsoft.com/office/drawing/2014/main" id="{10F9AC94-70F5-44D1-8B0D-45D14E205E1B}"/>
              </a:ext>
            </a:extLst>
          </p:cNvPr>
          <p:cNvSpPr txBox="1"/>
          <p:nvPr/>
        </p:nvSpPr>
        <p:spPr>
          <a:xfrm>
            <a:off x="1883578" y="4910503"/>
            <a:ext cx="1545798" cy="131312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600" kern="1200" dirty="0">
              <a:solidFill>
                <a:schemeClr val="tx1"/>
              </a:solidFill>
            </a:endParaRPr>
          </a:p>
        </p:txBody>
      </p:sp>
      <p:sp>
        <p:nvSpPr>
          <p:cNvPr id="36" name="Círculo parcial 4">
            <a:extLst>
              <a:ext uri="{FF2B5EF4-FFF2-40B4-BE49-F238E27FC236}">
                <a16:creationId xmlns:a16="http://schemas.microsoft.com/office/drawing/2014/main" id="{5087D1B3-B987-41B9-AD1B-6F950D8ADA8F}"/>
              </a:ext>
            </a:extLst>
          </p:cNvPr>
          <p:cNvSpPr txBox="1"/>
          <p:nvPr/>
        </p:nvSpPr>
        <p:spPr>
          <a:xfrm>
            <a:off x="1268065" y="1877057"/>
            <a:ext cx="1991507" cy="296300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k-SK" altLang="ko-KR" sz="1400" b="1" dirty="0">
                <a:solidFill>
                  <a:srgbClr val="FF0000"/>
                </a:solidFill>
                <a:cs typeface="Arial" pitchFamily="34" charset="0"/>
              </a:rPr>
              <a:t>Hodnota: 3 piliere</a:t>
            </a:r>
            <a:endParaRPr lang="en-US" altLang="ko-KR" sz="1400" b="1" dirty="0">
              <a:solidFill>
                <a:srgbClr val="FF0000"/>
              </a:solidFill>
              <a:cs typeface="Arial" pitchFamily="34" charset="0"/>
            </a:endParaRPr>
          </a:p>
          <a:p>
            <a:pPr marL="228600" indent="-22860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AutoNum type="arabicPeriod"/>
            </a:pPr>
            <a:r>
              <a:rPr lang="sk-SK" altLang="ko-KR" sz="1200" dirty="0">
                <a:solidFill>
                  <a:schemeClr val="tx1"/>
                </a:solidFill>
                <a:cs typeface="Arial" pitchFamily="34" charset="0"/>
              </a:rPr>
              <a:t>Spracovanie vstupov</a:t>
            </a:r>
            <a:endParaRPr lang="en-US" altLang="ko-KR" sz="1200" dirty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AutoNum type="arabicPeriod"/>
            </a:pPr>
            <a:r>
              <a:rPr lang="sk-SK" altLang="ko-KR" sz="1200" dirty="0">
                <a:solidFill>
                  <a:schemeClr val="tx1"/>
                </a:solidFill>
                <a:cs typeface="Arial" pitchFamily="34" charset="0"/>
              </a:rPr>
              <a:t>Ľudia</a:t>
            </a:r>
            <a:r>
              <a:rPr lang="en-US" altLang="ko-KR" sz="1200" dirty="0">
                <a:solidFill>
                  <a:schemeClr val="tx1"/>
                </a:solidFill>
                <a:cs typeface="Arial" pitchFamily="34" charset="0"/>
              </a:rPr>
              <a:t> </a:t>
            </a:r>
          </a:p>
          <a:p>
            <a:pPr marL="228600" indent="-22860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AutoNum type="arabicPeriod"/>
            </a:pPr>
            <a:r>
              <a:rPr lang="sk-SK" altLang="ko-KR" sz="1200" dirty="0">
                <a:solidFill>
                  <a:schemeClr val="tx1"/>
                </a:solidFill>
                <a:cs typeface="Arial" pitchFamily="34" charset="0"/>
              </a:rPr>
              <a:t>Sociálno-ekonomický kontext</a:t>
            </a:r>
            <a:endParaRPr lang="en-US" altLang="ko-KR" sz="1200" dirty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AutoNum type="arabicPeriod"/>
            </a:pPr>
            <a:endParaRPr lang="en-US" altLang="ko-KR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ko-KR" sz="1200" dirty="0">
                <a:solidFill>
                  <a:schemeClr val="tx1"/>
                </a:solidFill>
                <a:cs typeface="Arial" pitchFamily="34" charset="0"/>
              </a:rPr>
              <a:t>IPO MODEL: </a:t>
            </a:r>
            <a:r>
              <a:rPr lang="sk-SK" altLang="ko-KR" sz="1200" dirty="0">
                <a:solidFill>
                  <a:schemeClr val="tx1"/>
                </a:solidFill>
                <a:cs typeface="Arial" pitchFamily="34" charset="0"/>
              </a:rPr>
              <a:t>od vstupov k výsledkom</a:t>
            </a:r>
            <a:endParaRPr lang="en-US" altLang="ko-KR" sz="1200" dirty="0"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37" name="Imagen 36">
            <a:extLst>
              <a:ext uri="{FF2B5EF4-FFF2-40B4-BE49-F238E27FC236}">
                <a16:creationId xmlns:a16="http://schemas.microsoft.com/office/drawing/2014/main" id="{2408AB97-1728-42C7-B2C0-68563D63DF0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0547" y="2495707"/>
            <a:ext cx="317240" cy="482490"/>
          </a:xfrm>
          <a:prstGeom prst="rect">
            <a:avLst/>
          </a:prstGeom>
        </p:spPr>
      </p:pic>
      <p:cxnSp>
        <p:nvCxnSpPr>
          <p:cNvPr id="42" name="Conector recto de flecha 41">
            <a:extLst>
              <a:ext uri="{FF2B5EF4-FFF2-40B4-BE49-F238E27FC236}">
                <a16:creationId xmlns:a16="http://schemas.microsoft.com/office/drawing/2014/main" id="{6CFFDE0F-79B9-4B5C-83BF-0B8BA17475A9}"/>
              </a:ext>
            </a:extLst>
          </p:cNvPr>
          <p:cNvCxnSpPr>
            <a:cxnSpLocks/>
          </p:cNvCxnSpPr>
          <p:nvPr/>
        </p:nvCxnSpPr>
        <p:spPr>
          <a:xfrm flipH="1">
            <a:off x="3228783" y="2736952"/>
            <a:ext cx="980432" cy="0"/>
          </a:xfrm>
          <a:prstGeom prst="straightConnector1">
            <a:avLst/>
          </a:prstGeom>
          <a:ln w="19050">
            <a:solidFill>
              <a:srgbClr val="D92E2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de flecha 49">
            <a:extLst>
              <a:ext uri="{FF2B5EF4-FFF2-40B4-BE49-F238E27FC236}">
                <a16:creationId xmlns:a16="http://schemas.microsoft.com/office/drawing/2014/main" id="{B5981CFC-69D6-4D4C-BACB-7FD12B493921}"/>
              </a:ext>
            </a:extLst>
          </p:cNvPr>
          <p:cNvCxnSpPr>
            <a:cxnSpLocks/>
          </p:cNvCxnSpPr>
          <p:nvPr/>
        </p:nvCxnSpPr>
        <p:spPr>
          <a:xfrm>
            <a:off x="5818246" y="4487783"/>
            <a:ext cx="0" cy="378828"/>
          </a:xfrm>
          <a:prstGeom prst="straightConnector1">
            <a:avLst/>
          </a:prstGeom>
          <a:ln w="19050">
            <a:solidFill>
              <a:srgbClr val="E6872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de flecha 51">
            <a:extLst>
              <a:ext uri="{FF2B5EF4-FFF2-40B4-BE49-F238E27FC236}">
                <a16:creationId xmlns:a16="http://schemas.microsoft.com/office/drawing/2014/main" id="{0974103A-2414-4B1B-8808-F01C8A021B8A}"/>
              </a:ext>
            </a:extLst>
          </p:cNvPr>
          <p:cNvCxnSpPr>
            <a:cxnSpLocks/>
          </p:cNvCxnSpPr>
          <p:nvPr/>
        </p:nvCxnSpPr>
        <p:spPr>
          <a:xfrm>
            <a:off x="7301184" y="2741793"/>
            <a:ext cx="997159" cy="0"/>
          </a:xfrm>
          <a:prstGeom prst="straightConnector1">
            <a:avLst/>
          </a:prstGeom>
          <a:ln w="19050">
            <a:solidFill>
              <a:srgbClr val="FFD13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24" name="TextBox 23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</a:p>
          </p:txBody>
        </p:sp>
        <p:pic>
          <p:nvPicPr>
            <p:cNvPr id="25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29569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79070" y="3300411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7289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13" name="Título 1">
            <a:extLst>
              <a:ext uri="{FF2B5EF4-FFF2-40B4-BE49-F238E27FC236}">
                <a16:creationId xmlns:a16="http://schemas.microsoft.com/office/drawing/2014/main" id="{8BA08B80-7111-4A3D-A333-5A675D2129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15200" y="488131"/>
            <a:ext cx="4663595" cy="671109"/>
          </a:xfrm>
        </p:spPr>
        <p:txBody>
          <a:bodyPr>
            <a:noAutofit/>
          </a:bodyPr>
          <a:lstStyle/>
          <a:p>
            <a:r>
              <a:rPr lang="sk-SK" sz="3600" b="1" dirty="0">
                <a:solidFill>
                  <a:srgbClr val="C00000"/>
                </a:solidFill>
              </a:rPr>
              <a:t>Test na sebahodnotenie</a:t>
            </a:r>
            <a:endParaRPr lang="en-GB" sz="3600" b="1" dirty="0">
              <a:solidFill>
                <a:srgbClr val="C00000"/>
              </a:solidFill>
            </a:endParaRP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1CEE6CFB-652F-401E-AD86-77644B3FAE51}"/>
              </a:ext>
            </a:extLst>
          </p:cNvPr>
          <p:cNvSpPr txBox="1">
            <a:spLocks/>
          </p:cNvSpPr>
          <p:nvPr/>
        </p:nvSpPr>
        <p:spPr>
          <a:xfrm>
            <a:off x="2371280" y="2232412"/>
            <a:ext cx="2196000" cy="277200"/>
          </a:xfrm>
          <a:prstGeom prst="rect">
            <a:avLst/>
          </a:prstGeom>
        </p:spPr>
        <p:txBody>
          <a:bodyPr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altLang="ko-KR" sz="1600" b="1" dirty="0">
                <a:latin typeface="Arial" panose="020B0604020202020204" pitchFamily="34" charset="0"/>
                <a:cs typeface="Arial" panose="020B0604020202020204" pitchFamily="34" charset="0"/>
              </a:rPr>
              <a:t>Otázka</a:t>
            </a:r>
            <a:r>
              <a:rPr lang="en-US" altLang="ko-KR" sz="1600" b="1" dirty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endParaRPr lang="ko-KR" altLang="en-US" sz="1600" b="1" dirty="0">
              <a:latin typeface="+mj-lt"/>
              <a:cs typeface="Arial" pitchFamily="34" charset="0"/>
            </a:endParaRP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8365CED5-57C9-49FD-8E46-4E4C1B0B4374}"/>
              </a:ext>
            </a:extLst>
          </p:cNvPr>
          <p:cNvSpPr txBox="1">
            <a:spLocks/>
          </p:cNvSpPr>
          <p:nvPr/>
        </p:nvSpPr>
        <p:spPr>
          <a:xfrm>
            <a:off x="2371280" y="2539891"/>
            <a:ext cx="2196000" cy="828000"/>
          </a:xfrm>
          <a:prstGeom prst="rect">
            <a:avLst/>
          </a:prstGeom>
        </p:spPr>
        <p:txBody>
          <a:bodyPr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160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Čo je to </a:t>
            </a:r>
            <a:r>
              <a:rPr lang="en-US" sz="160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model IPO</a:t>
            </a:r>
            <a:r>
              <a:rPr lang="sk-SK" sz="160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en-US" altLang="ko-K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3ABA6387-F2E0-4F54-A8C6-C1448A54B76F}"/>
              </a:ext>
            </a:extLst>
          </p:cNvPr>
          <p:cNvGrpSpPr/>
          <p:nvPr/>
        </p:nvGrpSpPr>
        <p:grpSpPr>
          <a:xfrm>
            <a:off x="8330291" y="2275106"/>
            <a:ext cx="1061896" cy="965383"/>
            <a:chOff x="1647104" y="1683715"/>
            <a:chExt cx="724176" cy="586547"/>
          </a:xfrm>
        </p:grpSpPr>
        <p:sp>
          <p:nvSpPr>
            <p:cNvPr id="2" name="Rectángulo 1">
              <a:extLst>
                <a:ext uri="{FF2B5EF4-FFF2-40B4-BE49-F238E27FC236}">
                  <a16:creationId xmlns:a16="http://schemas.microsoft.com/office/drawing/2014/main" id="{A1E00100-DE37-4138-ADCC-C4752FCEB8FD}"/>
                </a:ext>
              </a:extLst>
            </p:cNvPr>
            <p:cNvSpPr/>
            <p:nvPr/>
          </p:nvSpPr>
          <p:spPr>
            <a:xfrm>
              <a:off x="1647104" y="1683715"/>
              <a:ext cx="724176" cy="586547"/>
            </a:xfrm>
            <a:prstGeom prst="rect">
              <a:avLst/>
            </a:prstGeom>
            <a:solidFill>
              <a:srgbClr val="FFC400"/>
            </a:solidFill>
            <a:ln>
              <a:solidFill>
                <a:srgbClr val="FFC4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" name="Rectangle 16">
              <a:extLst>
                <a:ext uri="{FF2B5EF4-FFF2-40B4-BE49-F238E27FC236}">
                  <a16:creationId xmlns:a16="http://schemas.microsoft.com/office/drawing/2014/main" id="{278C3459-CABC-4D17-B45C-C4DDA3D55D77}"/>
                </a:ext>
              </a:extLst>
            </p:cNvPr>
            <p:cNvSpPr/>
            <p:nvPr/>
          </p:nvSpPr>
          <p:spPr>
            <a:xfrm>
              <a:off x="1793124" y="1807904"/>
              <a:ext cx="432135" cy="284005"/>
            </a:xfrm>
            <a:custGeom>
              <a:avLst/>
              <a:gdLst/>
              <a:ahLst/>
              <a:cxnLst/>
              <a:rect l="l" t="t" r="r" b="b"/>
              <a:pathLst>
                <a:path w="3240006" h="2129375">
                  <a:moveTo>
                    <a:pt x="1916836" y="454558"/>
                  </a:moveTo>
                  <a:cubicBezTo>
                    <a:pt x="2018418" y="454558"/>
                    <a:pt x="2100766" y="536906"/>
                    <a:pt x="2100766" y="638488"/>
                  </a:cubicBezTo>
                  <a:cubicBezTo>
                    <a:pt x="2100766" y="740070"/>
                    <a:pt x="2018418" y="822418"/>
                    <a:pt x="1916836" y="822418"/>
                  </a:cubicBezTo>
                  <a:cubicBezTo>
                    <a:pt x="1815254" y="822418"/>
                    <a:pt x="1732906" y="740070"/>
                    <a:pt x="1732906" y="638488"/>
                  </a:cubicBezTo>
                  <a:cubicBezTo>
                    <a:pt x="1732906" y="536906"/>
                    <a:pt x="1815254" y="454558"/>
                    <a:pt x="1916836" y="454558"/>
                  </a:cubicBezTo>
                  <a:close/>
                  <a:moveTo>
                    <a:pt x="1197545" y="272737"/>
                  </a:moveTo>
                  <a:lnTo>
                    <a:pt x="1861974" y="1458536"/>
                  </a:lnTo>
                  <a:lnTo>
                    <a:pt x="2263096" y="848801"/>
                  </a:lnTo>
                  <a:lnTo>
                    <a:pt x="2919562" y="1846679"/>
                  </a:lnTo>
                  <a:lnTo>
                    <a:pt x="2079459" y="1846679"/>
                  </a:lnTo>
                  <a:lnTo>
                    <a:pt x="1606629" y="1846679"/>
                  </a:lnTo>
                  <a:lnTo>
                    <a:pt x="315630" y="1846679"/>
                  </a:lnTo>
                  <a:close/>
                  <a:moveTo>
                    <a:pt x="180003" y="164687"/>
                  </a:moveTo>
                  <a:lnTo>
                    <a:pt x="180003" y="1964687"/>
                  </a:lnTo>
                  <a:lnTo>
                    <a:pt x="3060003" y="1964687"/>
                  </a:lnTo>
                  <a:lnTo>
                    <a:pt x="3060003" y="164687"/>
                  </a:lnTo>
                  <a:close/>
                  <a:moveTo>
                    <a:pt x="0" y="0"/>
                  </a:moveTo>
                  <a:lnTo>
                    <a:pt x="3240006" y="0"/>
                  </a:lnTo>
                  <a:lnTo>
                    <a:pt x="3240006" y="2129375"/>
                  </a:lnTo>
                  <a:lnTo>
                    <a:pt x="0" y="21293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2700"/>
            </a:p>
          </p:txBody>
        </p:sp>
      </p:grpSp>
      <p:grpSp>
        <p:nvGrpSpPr>
          <p:cNvPr id="4" name="Grupo 3">
            <a:extLst>
              <a:ext uri="{FF2B5EF4-FFF2-40B4-BE49-F238E27FC236}">
                <a16:creationId xmlns:a16="http://schemas.microsoft.com/office/drawing/2014/main" id="{C4DC21D7-03C9-4E6D-81DF-052482C04255}"/>
              </a:ext>
            </a:extLst>
          </p:cNvPr>
          <p:cNvGrpSpPr/>
          <p:nvPr/>
        </p:nvGrpSpPr>
        <p:grpSpPr>
          <a:xfrm>
            <a:off x="1276760" y="2278581"/>
            <a:ext cx="1061896" cy="965383"/>
            <a:chOff x="5146962" y="2232411"/>
            <a:chExt cx="1061896" cy="965383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40D34F12-CA7C-425C-889A-FA960573DC9D}"/>
                </a:ext>
              </a:extLst>
            </p:cNvPr>
            <p:cNvSpPr/>
            <p:nvPr/>
          </p:nvSpPr>
          <p:spPr>
            <a:xfrm>
              <a:off x="5146962" y="2232411"/>
              <a:ext cx="1061896" cy="965383"/>
            </a:xfrm>
            <a:prstGeom prst="rect">
              <a:avLst/>
            </a:prstGeom>
            <a:solidFill>
              <a:srgbClr val="D92E2D"/>
            </a:solidFill>
            <a:ln>
              <a:solidFill>
                <a:srgbClr val="D92E2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0" name="Rectangle 36">
              <a:extLst>
                <a:ext uri="{FF2B5EF4-FFF2-40B4-BE49-F238E27FC236}">
                  <a16:creationId xmlns:a16="http://schemas.microsoft.com/office/drawing/2014/main" id="{ABA4606A-6E66-41DA-B489-E8F965CD99EE}"/>
                </a:ext>
              </a:extLst>
            </p:cNvPr>
            <p:cNvSpPr/>
            <p:nvPr/>
          </p:nvSpPr>
          <p:spPr>
            <a:xfrm>
              <a:off x="5407868" y="2436812"/>
              <a:ext cx="554394" cy="467437"/>
            </a:xfrm>
            <a:custGeom>
              <a:avLst/>
              <a:gdLst/>
              <a:ahLst/>
              <a:cxnLst/>
              <a:rect l="l" t="t" r="r" b="b"/>
              <a:pathLst>
                <a:path w="3186824" h="2663936">
                  <a:moveTo>
                    <a:pt x="2624444" y="2376100"/>
                  </a:moveTo>
                  <a:lnTo>
                    <a:pt x="2624444" y="2520100"/>
                  </a:lnTo>
                  <a:lnTo>
                    <a:pt x="2952463" y="2520100"/>
                  </a:lnTo>
                  <a:lnTo>
                    <a:pt x="2952463" y="2376100"/>
                  </a:lnTo>
                  <a:close/>
                  <a:moveTo>
                    <a:pt x="210911" y="2376100"/>
                  </a:moveTo>
                  <a:lnTo>
                    <a:pt x="210911" y="2520100"/>
                  </a:lnTo>
                  <a:lnTo>
                    <a:pt x="538930" y="2520100"/>
                  </a:lnTo>
                  <a:lnTo>
                    <a:pt x="538930" y="2376100"/>
                  </a:lnTo>
                  <a:close/>
                  <a:moveTo>
                    <a:pt x="2624444" y="2095269"/>
                  </a:moveTo>
                  <a:lnTo>
                    <a:pt x="2624444" y="2239269"/>
                  </a:lnTo>
                  <a:lnTo>
                    <a:pt x="2952463" y="2239269"/>
                  </a:lnTo>
                  <a:lnTo>
                    <a:pt x="2952463" y="2095269"/>
                  </a:lnTo>
                  <a:close/>
                  <a:moveTo>
                    <a:pt x="210911" y="2095269"/>
                  </a:moveTo>
                  <a:lnTo>
                    <a:pt x="210911" y="2239269"/>
                  </a:lnTo>
                  <a:lnTo>
                    <a:pt x="538930" y="2239269"/>
                  </a:lnTo>
                  <a:lnTo>
                    <a:pt x="538930" y="2095269"/>
                  </a:lnTo>
                  <a:close/>
                  <a:moveTo>
                    <a:pt x="2624444" y="1814436"/>
                  </a:moveTo>
                  <a:lnTo>
                    <a:pt x="2624444" y="1958436"/>
                  </a:lnTo>
                  <a:lnTo>
                    <a:pt x="2952463" y="1958436"/>
                  </a:lnTo>
                  <a:lnTo>
                    <a:pt x="2952463" y="1814436"/>
                  </a:lnTo>
                  <a:close/>
                  <a:moveTo>
                    <a:pt x="210911" y="1814436"/>
                  </a:moveTo>
                  <a:lnTo>
                    <a:pt x="210911" y="1958436"/>
                  </a:lnTo>
                  <a:lnTo>
                    <a:pt x="538930" y="1958436"/>
                  </a:lnTo>
                  <a:lnTo>
                    <a:pt x="538930" y="1814436"/>
                  </a:lnTo>
                  <a:close/>
                  <a:moveTo>
                    <a:pt x="2624444" y="1533603"/>
                  </a:moveTo>
                  <a:lnTo>
                    <a:pt x="2624444" y="1677603"/>
                  </a:lnTo>
                  <a:lnTo>
                    <a:pt x="2952463" y="1677603"/>
                  </a:lnTo>
                  <a:lnTo>
                    <a:pt x="2952463" y="1533603"/>
                  </a:lnTo>
                  <a:close/>
                  <a:moveTo>
                    <a:pt x="210911" y="1533603"/>
                  </a:moveTo>
                  <a:lnTo>
                    <a:pt x="210911" y="1677603"/>
                  </a:lnTo>
                  <a:lnTo>
                    <a:pt x="538930" y="1677603"/>
                  </a:lnTo>
                  <a:lnTo>
                    <a:pt x="538930" y="1533603"/>
                  </a:lnTo>
                  <a:close/>
                  <a:moveTo>
                    <a:pt x="2624444" y="1252770"/>
                  </a:moveTo>
                  <a:lnTo>
                    <a:pt x="2624444" y="1396770"/>
                  </a:lnTo>
                  <a:lnTo>
                    <a:pt x="2952463" y="1396770"/>
                  </a:lnTo>
                  <a:lnTo>
                    <a:pt x="2952463" y="1252770"/>
                  </a:lnTo>
                  <a:close/>
                  <a:moveTo>
                    <a:pt x="210911" y="1252770"/>
                  </a:moveTo>
                  <a:lnTo>
                    <a:pt x="210911" y="1396770"/>
                  </a:lnTo>
                  <a:lnTo>
                    <a:pt x="538930" y="1396770"/>
                  </a:lnTo>
                  <a:lnTo>
                    <a:pt x="538930" y="1252770"/>
                  </a:lnTo>
                  <a:close/>
                  <a:moveTo>
                    <a:pt x="2624444" y="971937"/>
                  </a:moveTo>
                  <a:lnTo>
                    <a:pt x="2624444" y="1115937"/>
                  </a:lnTo>
                  <a:lnTo>
                    <a:pt x="2952463" y="1115937"/>
                  </a:lnTo>
                  <a:lnTo>
                    <a:pt x="2952463" y="971937"/>
                  </a:lnTo>
                  <a:close/>
                  <a:moveTo>
                    <a:pt x="210911" y="971937"/>
                  </a:moveTo>
                  <a:lnTo>
                    <a:pt x="210911" y="1115937"/>
                  </a:lnTo>
                  <a:lnTo>
                    <a:pt x="538930" y="1115937"/>
                  </a:lnTo>
                  <a:lnTo>
                    <a:pt x="538930" y="971937"/>
                  </a:lnTo>
                  <a:close/>
                  <a:moveTo>
                    <a:pt x="2624444" y="691104"/>
                  </a:moveTo>
                  <a:lnTo>
                    <a:pt x="2624444" y="835104"/>
                  </a:lnTo>
                  <a:lnTo>
                    <a:pt x="2952463" y="835104"/>
                  </a:lnTo>
                  <a:lnTo>
                    <a:pt x="2952463" y="691104"/>
                  </a:lnTo>
                  <a:close/>
                  <a:moveTo>
                    <a:pt x="210911" y="691104"/>
                  </a:moveTo>
                  <a:lnTo>
                    <a:pt x="210911" y="835104"/>
                  </a:lnTo>
                  <a:lnTo>
                    <a:pt x="538930" y="835104"/>
                  </a:lnTo>
                  <a:lnTo>
                    <a:pt x="538930" y="691104"/>
                  </a:lnTo>
                  <a:close/>
                  <a:moveTo>
                    <a:pt x="988006" y="552354"/>
                  </a:moveTo>
                  <a:lnTo>
                    <a:pt x="988006" y="2111583"/>
                  </a:lnTo>
                  <a:lnTo>
                    <a:pt x="2332169" y="1331969"/>
                  </a:lnTo>
                  <a:close/>
                  <a:moveTo>
                    <a:pt x="2624444" y="410271"/>
                  </a:moveTo>
                  <a:lnTo>
                    <a:pt x="2624444" y="554271"/>
                  </a:lnTo>
                  <a:lnTo>
                    <a:pt x="2952463" y="554271"/>
                  </a:lnTo>
                  <a:lnTo>
                    <a:pt x="2952463" y="410271"/>
                  </a:lnTo>
                  <a:close/>
                  <a:moveTo>
                    <a:pt x="210911" y="410271"/>
                  </a:moveTo>
                  <a:lnTo>
                    <a:pt x="210911" y="554271"/>
                  </a:lnTo>
                  <a:lnTo>
                    <a:pt x="538930" y="554271"/>
                  </a:lnTo>
                  <a:lnTo>
                    <a:pt x="538930" y="410271"/>
                  </a:lnTo>
                  <a:close/>
                  <a:moveTo>
                    <a:pt x="2624444" y="129438"/>
                  </a:moveTo>
                  <a:lnTo>
                    <a:pt x="2624444" y="273438"/>
                  </a:lnTo>
                  <a:lnTo>
                    <a:pt x="2952463" y="273438"/>
                  </a:lnTo>
                  <a:lnTo>
                    <a:pt x="2952463" y="129438"/>
                  </a:lnTo>
                  <a:close/>
                  <a:moveTo>
                    <a:pt x="210911" y="129438"/>
                  </a:moveTo>
                  <a:lnTo>
                    <a:pt x="210911" y="273438"/>
                  </a:lnTo>
                  <a:lnTo>
                    <a:pt x="538930" y="273438"/>
                  </a:lnTo>
                  <a:lnTo>
                    <a:pt x="538930" y="129438"/>
                  </a:lnTo>
                  <a:close/>
                  <a:moveTo>
                    <a:pt x="0" y="0"/>
                  </a:moveTo>
                  <a:lnTo>
                    <a:pt x="3186824" y="0"/>
                  </a:lnTo>
                  <a:lnTo>
                    <a:pt x="3186824" y="2663936"/>
                  </a:lnTo>
                  <a:lnTo>
                    <a:pt x="0" y="26639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2700" dirty="0"/>
            </a:p>
          </p:txBody>
        </p:sp>
      </p:grp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3F9D470A-BF01-4D7C-864E-03F03E038D13}"/>
              </a:ext>
            </a:extLst>
          </p:cNvPr>
          <p:cNvSpPr txBox="1">
            <a:spLocks/>
          </p:cNvSpPr>
          <p:nvPr/>
        </p:nvSpPr>
        <p:spPr>
          <a:xfrm>
            <a:off x="5961534" y="2202306"/>
            <a:ext cx="2196000" cy="277200"/>
          </a:xfrm>
          <a:prstGeom prst="rect">
            <a:avLst/>
          </a:prstGeom>
        </p:spPr>
        <p:txBody>
          <a:bodyPr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altLang="ko-KR" sz="1600" b="1" dirty="0">
                <a:latin typeface="Arial" panose="020B0604020202020204" pitchFamily="34" charset="0"/>
                <a:cs typeface="Arial" panose="020B0604020202020204" pitchFamily="34" charset="0"/>
              </a:rPr>
              <a:t>Otázka</a:t>
            </a:r>
            <a:r>
              <a:rPr lang="en-US" altLang="ko-KR" sz="1600" b="1" dirty="0"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endParaRPr lang="ko-KR" alt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Placeholder 5">
            <a:extLst>
              <a:ext uri="{FF2B5EF4-FFF2-40B4-BE49-F238E27FC236}">
                <a16:creationId xmlns:a16="http://schemas.microsoft.com/office/drawing/2014/main" id="{7C8D88BE-7943-4B45-971A-B6E4EFEA82C8}"/>
              </a:ext>
            </a:extLst>
          </p:cNvPr>
          <p:cNvSpPr txBox="1">
            <a:spLocks/>
          </p:cNvSpPr>
          <p:nvPr/>
        </p:nvSpPr>
        <p:spPr>
          <a:xfrm>
            <a:off x="5961534" y="2509612"/>
            <a:ext cx="2196000" cy="828000"/>
          </a:xfrm>
          <a:prstGeom prst="rect">
            <a:avLst/>
          </a:prstGeom>
        </p:spPr>
        <p:txBody>
          <a:bodyPr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1600" dirty="0"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Aká je bežná definícia dopytu trhu?</a:t>
            </a:r>
            <a:endParaRPr lang="en-US" altLang="ko-K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C437ABDA-AED3-4F33-AE14-55ECEF96F665}"/>
              </a:ext>
            </a:extLst>
          </p:cNvPr>
          <p:cNvSpPr txBox="1">
            <a:spLocks/>
          </p:cNvSpPr>
          <p:nvPr/>
        </p:nvSpPr>
        <p:spPr>
          <a:xfrm>
            <a:off x="9494341" y="2244491"/>
            <a:ext cx="2196000" cy="277200"/>
          </a:xfrm>
          <a:prstGeom prst="rect">
            <a:avLst/>
          </a:prstGeom>
        </p:spPr>
        <p:txBody>
          <a:bodyPr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altLang="ko-KR" sz="1600" b="1" dirty="0">
                <a:latin typeface="Arial" panose="020B0604020202020204" pitchFamily="34" charset="0"/>
                <a:cs typeface="Arial" panose="020B0604020202020204" pitchFamily="34" charset="0"/>
              </a:rPr>
              <a:t>Otázka</a:t>
            </a:r>
            <a:r>
              <a:rPr lang="en-US" altLang="ko-KR" sz="1600" b="1" dirty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endParaRPr lang="ko-KR" alt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220CD748-A25E-4A63-BD61-B6BA5E2A3466}"/>
              </a:ext>
            </a:extLst>
          </p:cNvPr>
          <p:cNvSpPr txBox="1">
            <a:spLocks/>
          </p:cNvSpPr>
          <p:nvPr/>
        </p:nvSpPr>
        <p:spPr>
          <a:xfrm>
            <a:off x="9494341" y="2551970"/>
            <a:ext cx="2196000" cy="828000"/>
          </a:xfrm>
          <a:prstGeom prst="rect">
            <a:avLst/>
          </a:prstGeom>
        </p:spPr>
        <p:txBody>
          <a:bodyPr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altLang="ko-KR" sz="1600" dirty="0">
                <a:latin typeface="Arial Rounded MT Bold" panose="020F0704030504030204" pitchFamily="34" charset="0"/>
                <a:cs typeface="Arial" panose="020B0604020202020204" pitchFamily="34" charset="0"/>
              </a:rPr>
              <a:t>Ktorý typ marketingu využíva technické funkcie ponuky na zvýšenie predaja?</a:t>
            </a:r>
            <a:endParaRPr lang="en-US" altLang="ko-K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6DADA11D-773C-41AA-98A8-4A921B31191E}"/>
              </a:ext>
            </a:extLst>
          </p:cNvPr>
          <p:cNvGrpSpPr/>
          <p:nvPr/>
        </p:nvGrpSpPr>
        <p:grpSpPr>
          <a:xfrm>
            <a:off x="4862975" y="2278580"/>
            <a:ext cx="1061896" cy="965383"/>
            <a:chOff x="4523418" y="3490010"/>
            <a:chExt cx="1061896" cy="965383"/>
          </a:xfrm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D836CD2-502D-4B8F-AE6C-6C607D277D97}"/>
                </a:ext>
              </a:extLst>
            </p:cNvPr>
            <p:cNvSpPr/>
            <p:nvPr/>
          </p:nvSpPr>
          <p:spPr>
            <a:xfrm>
              <a:off x="4523418" y="3490010"/>
              <a:ext cx="1061896" cy="965383"/>
            </a:xfrm>
            <a:prstGeom prst="rect">
              <a:avLst/>
            </a:prstGeom>
            <a:solidFill>
              <a:srgbClr val="E6872D"/>
            </a:solidFill>
            <a:ln>
              <a:solidFill>
                <a:srgbClr val="E6872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3" name="Donut 39">
              <a:extLst>
                <a:ext uri="{FF2B5EF4-FFF2-40B4-BE49-F238E27FC236}">
                  <a16:creationId xmlns:a16="http://schemas.microsoft.com/office/drawing/2014/main" id="{1334B0C0-290D-4995-B6C4-A157746FF673}"/>
                </a:ext>
              </a:extLst>
            </p:cNvPr>
            <p:cNvSpPr/>
            <p:nvPr/>
          </p:nvSpPr>
          <p:spPr>
            <a:xfrm flipV="1">
              <a:off x="4832324" y="3760491"/>
              <a:ext cx="444083" cy="417474"/>
            </a:xfrm>
            <a:custGeom>
              <a:avLst/>
              <a:gdLst/>
              <a:ahLst/>
              <a:cxnLst/>
              <a:rect l="l" t="t" r="r" b="b"/>
              <a:pathLst>
                <a:path w="3240000" h="3240000">
                  <a:moveTo>
                    <a:pt x="1152300" y="922782"/>
                  </a:moveTo>
                  <a:lnTo>
                    <a:pt x="2354400" y="1620000"/>
                  </a:lnTo>
                  <a:lnTo>
                    <a:pt x="1152300" y="2317218"/>
                  </a:lnTo>
                  <a:close/>
                  <a:moveTo>
                    <a:pt x="1620000" y="342403"/>
                  </a:moveTo>
                  <a:cubicBezTo>
                    <a:pt x="914403" y="342403"/>
                    <a:pt x="342403" y="914403"/>
                    <a:pt x="342403" y="1620000"/>
                  </a:cubicBezTo>
                  <a:cubicBezTo>
                    <a:pt x="342403" y="2325597"/>
                    <a:pt x="914403" y="2897597"/>
                    <a:pt x="1620000" y="2897597"/>
                  </a:cubicBezTo>
                  <a:cubicBezTo>
                    <a:pt x="2325597" y="2897597"/>
                    <a:pt x="2897597" y="2325597"/>
                    <a:pt x="2897597" y="1620000"/>
                  </a:cubicBezTo>
                  <a:cubicBezTo>
                    <a:pt x="2897597" y="914403"/>
                    <a:pt x="2325597" y="342403"/>
                    <a:pt x="1620000" y="342403"/>
                  </a:cubicBezTo>
                  <a:close/>
                  <a:moveTo>
                    <a:pt x="1620000" y="0"/>
                  </a:moveTo>
                  <a:cubicBezTo>
                    <a:pt x="2514701" y="0"/>
                    <a:pt x="3240000" y="725299"/>
                    <a:pt x="3240000" y="1620000"/>
                  </a:cubicBezTo>
                  <a:cubicBezTo>
                    <a:pt x="3240000" y="2514701"/>
                    <a:pt x="2514701" y="3240000"/>
                    <a:pt x="1620000" y="3240000"/>
                  </a:cubicBezTo>
                  <a:cubicBezTo>
                    <a:pt x="725299" y="3240000"/>
                    <a:pt x="0" y="2514701"/>
                    <a:pt x="0" y="1620000"/>
                  </a:cubicBezTo>
                  <a:cubicBezTo>
                    <a:pt x="0" y="725299"/>
                    <a:pt x="725299" y="0"/>
                    <a:pt x="162000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  <p:sp>
        <p:nvSpPr>
          <p:cNvPr id="29" name="Text Placeholder 4">
            <a:extLst>
              <a:ext uri="{FF2B5EF4-FFF2-40B4-BE49-F238E27FC236}">
                <a16:creationId xmlns:a16="http://schemas.microsoft.com/office/drawing/2014/main" id="{06AF3D80-07B6-4861-AFD2-D114D66325BC}"/>
              </a:ext>
            </a:extLst>
          </p:cNvPr>
          <p:cNvSpPr txBox="1">
            <a:spLocks/>
          </p:cNvSpPr>
          <p:nvPr/>
        </p:nvSpPr>
        <p:spPr>
          <a:xfrm>
            <a:off x="2371280" y="3970029"/>
            <a:ext cx="2196000" cy="277200"/>
          </a:xfrm>
          <a:prstGeom prst="rect">
            <a:avLst/>
          </a:prstGeom>
        </p:spPr>
        <p:txBody>
          <a:bodyPr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altLang="ko-KR" sz="1600" b="1" dirty="0">
                <a:latin typeface="Arial" panose="020B0604020202020204" pitchFamily="34" charset="0"/>
                <a:cs typeface="Arial" panose="020B0604020202020204" pitchFamily="34" charset="0"/>
              </a:rPr>
              <a:t>Otázka</a:t>
            </a:r>
            <a:r>
              <a:rPr lang="en-US" altLang="ko-KR" sz="1600" b="1" dirty="0"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  <a:endParaRPr lang="ko-KR" alt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 Placeholder 5">
            <a:extLst>
              <a:ext uri="{FF2B5EF4-FFF2-40B4-BE49-F238E27FC236}">
                <a16:creationId xmlns:a16="http://schemas.microsoft.com/office/drawing/2014/main" id="{ECDCB232-E9E6-43BF-B205-DF4BE1023D04}"/>
              </a:ext>
            </a:extLst>
          </p:cNvPr>
          <p:cNvSpPr txBox="1">
            <a:spLocks/>
          </p:cNvSpPr>
          <p:nvPr/>
        </p:nvSpPr>
        <p:spPr>
          <a:xfrm>
            <a:off x="2371280" y="4277508"/>
            <a:ext cx="2196000" cy="828000"/>
          </a:xfrm>
          <a:prstGeom prst="rect">
            <a:avLst/>
          </a:prstGeom>
        </p:spPr>
        <p:txBody>
          <a:bodyPr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1600" dirty="0"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Aký typ marketingu je najvhodnejší pre športový priemysel?</a:t>
            </a:r>
            <a:endParaRPr lang="en-US" altLang="ko-K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4" name="Grupo 33">
            <a:extLst>
              <a:ext uri="{FF2B5EF4-FFF2-40B4-BE49-F238E27FC236}">
                <a16:creationId xmlns:a16="http://schemas.microsoft.com/office/drawing/2014/main" id="{B9477452-4E36-4AE6-9961-382FF033C8FE}"/>
              </a:ext>
            </a:extLst>
          </p:cNvPr>
          <p:cNvGrpSpPr/>
          <p:nvPr/>
        </p:nvGrpSpPr>
        <p:grpSpPr>
          <a:xfrm>
            <a:off x="1276760" y="4016198"/>
            <a:ext cx="1061896" cy="965383"/>
            <a:chOff x="5146962" y="2232411"/>
            <a:chExt cx="1061896" cy="965383"/>
          </a:xfrm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3CAE64E8-A90A-4C86-A35F-CE5EB41ECD02}"/>
                </a:ext>
              </a:extLst>
            </p:cNvPr>
            <p:cNvSpPr/>
            <p:nvPr/>
          </p:nvSpPr>
          <p:spPr>
            <a:xfrm>
              <a:off x="5146962" y="2232411"/>
              <a:ext cx="1061896" cy="965383"/>
            </a:xfrm>
            <a:prstGeom prst="rect">
              <a:avLst/>
            </a:prstGeom>
            <a:solidFill>
              <a:srgbClr val="D92E2D"/>
            </a:solidFill>
            <a:ln>
              <a:solidFill>
                <a:srgbClr val="D92E2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6" name="Rectangle 36">
              <a:extLst>
                <a:ext uri="{FF2B5EF4-FFF2-40B4-BE49-F238E27FC236}">
                  <a16:creationId xmlns:a16="http://schemas.microsoft.com/office/drawing/2014/main" id="{1D72B47C-0E9C-438E-A88A-38A1071127DC}"/>
                </a:ext>
              </a:extLst>
            </p:cNvPr>
            <p:cNvSpPr/>
            <p:nvPr/>
          </p:nvSpPr>
          <p:spPr>
            <a:xfrm>
              <a:off x="5407868" y="2436812"/>
              <a:ext cx="554394" cy="467437"/>
            </a:xfrm>
            <a:custGeom>
              <a:avLst/>
              <a:gdLst/>
              <a:ahLst/>
              <a:cxnLst/>
              <a:rect l="l" t="t" r="r" b="b"/>
              <a:pathLst>
                <a:path w="3186824" h="2663936">
                  <a:moveTo>
                    <a:pt x="2624444" y="2376100"/>
                  </a:moveTo>
                  <a:lnTo>
                    <a:pt x="2624444" y="2520100"/>
                  </a:lnTo>
                  <a:lnTo>
                    <a:pt x="2952463" y="2520100"/>
                  </a:lnTo>
                  <a:lnTo>
                    <a:pt x="2952463" y="2376100"/>
                  </a:lnTo>
                  <a:close/>
                  <a:moveTo>
                    <a:pt x="210911" y="2376100"/>
                  </a:moveTo>
                  <a:lnTo>
                    <a:pt x="210911" y="2520100"/>
                  </a:lnTo>
                  <a:lnTo>
                    <a:pt x="538930" y="2520100"/>
                  </a:lnTo>
                  <a:lnTo>
                    <a:pt x="538930" y="2376100"/>
                  </a:lnTo>
                  <a:close/>
                  <a:moveTo>
                    <a:pt x="2624444" y="2095269"/>
                  </a:moveTo>
                  <a:lnTo>
                    <a:pt x="2624444" y="2239269"/>
                  </a:lnTo>
                  <a:lnTo>
                    <a:pt x="2952463" y="2239269"/>
                  </a:lnTo>
                  <a:lnTo>
                    <a:pt x="2952463" y="2095269"/>
                  </a:lnTo>
                  <a:close/>
                  <a:moveTo>
                    <a:pt x="210911" y="2095269"/>
                  </a:moveTo>
                  <a:lnTo>
                    <a:pt x="210911" y="2239269"/>
                  </a:lnTo>
                  <a:lnTo>
                    <a:pt x="538930" y="2239269"/>
                  </a:lnTo>
                  <a:lnTo>
                    <a:pt x="538930" y="2095269"/>
                  </a:lnTo>
                  <a:close/>
                  <a:moveTo>
                    <a:pt x="2624444" y="1814436"/>
                  </a:moveTo>
                  <a:lnTo>
                    <a:pt x="2624444" y="1958436"/>
                  </a:lnTo>
                  <a:lnTo>
                    <a:pt x="2952463" y="1958436"/>
                  </a:lnTo>
                  <a:lnTo>
                    <a:pt x="2952463" y="1814436"/>
                  </a:lnTo>
                  <a:close/>
                  <a:moveTo>
                    <a:pt x="210911" y="1814436"/>
                  </a:moveTo>
                  <a:lnTo>
                    <a:pt x="210911" y="1958436"/>
                  </a:lnTo>
                  <a:lnTo>
                    <a:pt x="538930" y="1958436"/>
                  </a:lnTo>
                  <a:lnTo>
                    <a:pt x="538930" y="1814436"/>
                  </a:lnTo>
                  <a:close/>
                  <a:moveTo>
                    <a:pt x="2624444" y="1533603"/>
                  </a:moveTo>
                  <a:lnTo>
                    <a:pt x="2624444" y="1677603"/>
                  </a:lnTo>
                  <a:lnTo>
                    <a:pt x="2952463" y="1677603"/>
                  </a:lnTo>
                  <a:lnTo>
                    <a:pt x="2952463" y="1533603"/>
                  </a:lnTo>
                  <a:close/>
                  <a:moveTo>
                    <a:pt x="210911" y="1533603"/>
                  </a:moveTo>
                  <a:lnTo>
                    <a:pt x="210911" y="1677603"/>
                  </a:lnTo>
                  <a:lnTo>
                    <a:pt x="538930" y="1677603"/>
                  </a:lnTo>
                  <a:lnTo>
                    <a:pt x="538930" y="1533603"/>
                  </a:lnTo>
                  <a:close/>
                  <a:moveTo>
                    <a:pt x="2624444" y="1252770"/>
                  </a:moveTo>
                  <a:lnTo>
                    <a:pt x="2624444" y="1396770"/>
                  </a:lnTo>
                  <a:lnTo>
                    <a:pt x="2952463" y="1396770"/>
                  </a:lnTo>
                  <a:lnTo>
                    <a:pt x="2952463" y="1252770"/>
                  </a:lnTo>
                  <a:close/>
                  <a:moveTo>
                    <a:pt x="210911" y="1252770"/>
                  </a:moveTo>
                  <a:lnTo>
                    <a:pt x="210911" y="1396770"/>
                  </a:lnTo>
                  <a:lnTo>
                    <a:pt x="538930" y="1396770"/>
                  </a:lnTo>
                  <a:lnTo>
                    <a:pt x="538930" y="1252770"/>
                  </a:lnTo>
                  <a:close/>
                  <a:moveTo>
                    <a:pt x="2624444" y="971937"/>
                  </a:moveTo>
                  <a:lnTo>
                    <a:pt x="2624444" y="1115937"/>
                  </a:lnTo>
                  <a:lnTo>
                    <a:pt x="2952463" y="1115937"/>
                  </a:lnTo>
                  <a:lnTo>
                    <a:pt x="2952463" y="971937"/>
                  </a:lnTo>
                  <a:close/>
                  <a:moveTo>
                    <a:pt x="210911" y="971937"/>
                  </a:moveTo>
                  <a:lnTo>
                    <a:pt x="210911" y="1115937"/>
                  </a:lnTo>
                  <a:lnTo>
                    <a:pt x="538930" y="1115937"/>
                  </a:lnTo>
                  <a:lnTo>
                    <a:pt x="538930" y="971937"/>
                  </a:lnTo>
                  <a:close/>
                  <a:moveTo>
                    <a:pt x="2624444" y="691104"/>
                  </a:moveTo>
                  <a:lnTo>
                    <a:pt x="2624444" y="835104"/>
                  </a:lnTo>
                  <a:lnTo>
                    <a:pt x="2952463" y="835104"/>
                  </a:lnTo>
                  <a:lnTo>
                    <a:pt x="2952463" y="691104"/>
                  </a:lnTo>
                  <a:close/>
                  <a:moveTo>
                    <a:pt x="210911" y="691104"/>
                  </a:moveTo>
                  <a:lnTo>
                    <a:pt x="210911" y="835104"/>
                  </a:lnTo>
                  <a:lnTo>
                    <a:pt x="538930" y="835104"/>
                  </a:lnTo>
                  <a:lnTo>
                    <a:pt x="538930" y="691104"/>
                  </a:lnTo>
                  <a:close/>
                  <a:moveTo>
                    <a:pt x="988006" y="552354"/>
                  </a:moveTo>
                  <a:lnTo>
                    <a:pt x="988006" y="2111583"/>
                  </a:lnTo>
                  <a:lnTo>
                    <a:pt x="2332169" y="1331969"/>
                  </a:lnTo>
                  <a:close/>
                  <a:moveTo>
                    <a:pt x="2624444" y="410271"/>
                  </a:moveTo>
                  <a:lnTo>
                    <a:pt x="2624444" y="554271"/>
                  </a:lnTo>
                  <a:lnTo>
                    <a:pt x="2952463" y="554271"/>
                  </a:lnTo>
                  <a:lnTo>
                    <a:pt x="2952463" y="410271"/>
                  </a:lnTo>
                  <a:close/>
                  <a:moveTo>
                    <a:pt x="210911" y="410271"/>
                  </a:moveTo>
                  <a:lnTo>
                    <a:pt x="210911" y="554271"/>
                  </a:lnTo>
                  <a:lnTo>
                    <a:pt x="538930" y="554271"/>
                  </a:lnTo>
                  <a:lnTo>
                    <a:pt x="538930" y="410271"/>
                  </a:lnTo>
                  <a:close/>
                  <a:moveTo>
                    <a:pt x="2624444" y="129438"/>
                  </a:moveTo>
                  <a:lnTo>
                    <a:pt x="2624444" y="273438"/>
                  </a:lnTo>
                  <a:lnTo>
                    <a:pt x="2952463" y="273438"/>
                  </a:lnTo>
                  <a:lnTo>
                    <a:pt x="2952463" y="129438"/>
                  </a:lnTo>
                  <a:close/>
                  <a:moveTo>
                    <a:pt x="210911" y="129438"/>
                  </a:moveTo>
                  <a:lnTo>
                    <a:pt x="210911" y="273438"/>
                  </a:lnTo>
                  <a:lnTo>
                    <a:pt x="538930" y="273438"/>
                  </a:lnTo>
                  <a:lnTo>
                    <a:pt x="538930" y="129438"/>
                  </a:lnTo>
                  <a:close/>
                  <a:moveTo>
                    <a:pt x="0" y="0"/>
                  </a:moveTo>
                  <a:lnTo>
                    <a:pt x="3186824" y="0"/>
                  </a:lnTo>
                  <a:lnTo>
                    <a:pt x="3186824" y="2663936"/>
                  </a:lnTo>
                  <a:lnTo>
                    <a:pt x="0" y="26639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2700" dirty="0"/>
            </a:p>
          </p:txBody>
        </p:sp>
      </p:grpSp>
      <p:sp>
        <p:nvSpPr>
          <p:cNvPr id="37" name="Text Placeholder 4">
            <a:extLst>
              <a:ext uri="{FF2B5EF4-FFF2-40B4-BE49-F238E27FC236}">
                <a16:creationId xmlns:a16="http://schemas.microsoft.com/office/drawing/2014/main" id="{66FD3A1E-A57E-4C83-A668-0354E0D79189}"/>
              </a:ext>
            </a:extLst>
          </p:cNvPr>
          <p:cNvSpPr txBox="1">
            <a:spLocks/>
          </p:cNvSpPr>
          <p:nvPr/>
        </p:nvSpPr>
        <p:spPr>
          <a:xfrm>
            <a:off x="5961534" y="3939750"/>
            <a:ext cx="2196000" cy="277200"/>
          </a:xfrm>
          <a:prstGeom prst="rect">
            <a:avLst/>
          </a:prstGeom>
        </p:spPr>
        <p:txBody>
          <a:bodyPr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altLang="ko-KR" sz="1600" b="1" dirty="0">
                <a:latin typeface="Arial" panose="020B0604020202020204" pitchFamily="34" charset="0"/>
                <a:cs typeface="Arial" panose="020B0604020202020204" pitchFamily="34" charset="0"/>
              </a:rPr>
              <a:t>Otázka</a:t>
            </a:r>
            <a:r>
              <a:rPr lang="en-US" altLang="ko-KR" sz="1600" b="1" dirty="0">
                <a:latin typeface="Arial" panose="020B0604020202020204" pitchFamily="34" charset="0"/>
                <a:cs typeface="Arial" panose="020B0604020202020204" pitchFamily="34" charset="0"/>
              </a:rPr>
              <a:t> 5</a:t>
            </a:r>
            <a:endParaRPr lang="ko-KR" alt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>
            <a:extLst>
              <a:ext uri="{FF2B5EF4-FFF2-40B4-BE49-F238E27FC236}">
                <a16:creationId xmlns:a16="http://schemas.microsoft.com/office/drawing/2014/main" id="{8B57C654-1CB6-4596-9FFD-8CEFA6EF9320}"/>
              </a:ext>
            </a:extLst>
          </p:cNvPr>
          <p:cNvSpPr txBox="1">
            <a:spLocks/>
          </p:cNvSpPr>
          <p:nvPr/>
        </p:nvSpPr>
        <p:spPr>
          <a:xfrm>
            <a:off x="5961534" y="4247229"/>
            <a:ext cx="2196000" cy="828000"/>
          </a:xfrm>
          <a:prstGeom prst="rect">
            <a:avLst/>
          </a:prstGeom>
        </p:spPr>
        <p:txBody>
          <a:bodyPr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1600" dirty="0"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Čo je </a:t>
            </a:r>
            <a:r>
              <a:rPr lang="en-US" sz="1600" dirty="0"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</a:t>
            </a:r>
            <a:r>
              <a:rPr lang="sk-SK" sz="1600" dirty="0"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marketingový mix?</a:t>
            </a:r>
            <a:endParaRPr lang="en-US" altLang="ko-K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1" name="Grupo 40">
            <a:extLst>
              <a:ext uri="{FF2B5EF4-FFF2-40B4-BE49-F238E27FC236}">
                <a16:creationId xmlns:a16="http://schemas.microsoft.com/office/drawing/2014/main" id="{E08D0167-7F5A-4885-8852-61C2174E62E4}"/>
              </a:ext>
            </a:extLst>
          </p:cNvPr>
          <p:cNvGrpSpPr/>
          <p:nvPr/>
        </p:nvGrpSpPr>
        <p:grpSpPr>
          <a:xfrm>
            <a:off x="4862975" y="4016197"/>
            <a:ext cx="1061896" cy="965383"/>
            <a:chOff x="4523418" y="3490010"/>
            <a:chExt cx="1061896" cy="965383"/>
          </a:xfrm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05AD4410-11B2-443C-AE32-90B520A14AB7}"/>
                </a:ext>
              </a:extLst>
            </p:cNvPr>
            <p:cNvSpPr/>
            <p:nvPr/>
          </p:nvSpPr>
          <p:spPr>
            <a:xfrm>
              <a:off x="4523418" y="3490010"/>
              <a:ext cx="1061896" cy="965383"/>
            </a:xfrm>
            <a:prstGeom prst="rect">
              <a:avLst/>
            </a:prstGeom>
            <a:solidFill>
              <a:srgbClr val="E6872D"/>
            </a:solidFill>
            <a:ln>
              <a:solidFill>
                <a:srgbClr val="E6872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43" name="Donut 39">
              <a:extLst>
                <a:ext uri="{FF2B5EF4-FFF2-40B4-BE49-F238E27FC236}">
                  <a16:creationId xmlns:a16="http://schemas.microsoft.com/office/drawing/2014/main" id="{47B65D10-ED4E-477A-B5F0-6981EE105C2A}"/>
                </a:ext>
              </a:extLst>
            </p:cNvPr>
            <p:cNvSpPr/>
            <p:nvPr/>
          </p:nvSpPr>
          <p:spPr>
            <a:xfrm flipV="1">
              <a:off x="4832324" y="3760491"/>
              <a:ext cx="444083" cy="417474"/>
            </a:xfrm>
            <a:custGeom>
              <a:avLst/>
              <a:gdLst/>
              <a:ahLst/>
              <a:cxnLst/>
              <a:rect l="l" t="t" r="r" b="b"/>
              <a:pathLst>
                <a:path w="3240000" h="3240000">
                  <a:moveTo>
                    <a:pt x="1152300" y="922782"/>
                  </a:moveTo>
                  <a:lnTo>
                    <a:pt x="2354400" y="1620000"/>
                  </a:lnTo>
                  <a:lnTo>
                    <a:pt x="1152300" y="2317218"/>
                  </a:lnTo>
                  <a:close/>
                  <a:moveTo>
                    <a:pt x="1620000" y="342403"/>
                  </a:moveTo>
                  <a:cubicBezTo>
                    <a:pt x="914403" y="342403"/>
                    <a:pt x="342403" y="914403"/>
                    <a:pt x="342403" y="1620000"/>
                  </a:cubicBezTo>
                  <a:cubicBezTo>
                    <a:pt x="342403" y="2325597"/>
                    <a:pt x="914403" y="2897597"/>
                    <a:pt x="1620000" y="2897597"/>
                  </a:cubicBezTo>
                  <a:cubicBezTo>
                    <a:pt x="2325597" y="2897597"/>
                    <a:pt x="2897597" y="2325597"/>
                    <a:pt x="2897597" y="1620000"/>
                  </a:cubicBezTo>
                  <a:cubicBezTo>
                    <a:pt x="2897597" y="914403"/>
                    <a:pt x="2325597" y="342403"/>
                    <a:pt x="1620000" y="342403"/>
                  </a:cubicBezTo>
                  <a:close/>
                  <a:moveTo>
                    <a:pt x="1620000" y="0"/>
                  </a:moveTo>
                  <a:cubicBezTo>
                    <a:pt x="2514701" y="0"/>
                    <a:pt x="3240000" y="725299"/>
                    <a:pt x="3240000" y="1620000"/>
                  </a:cubicBezTo>
                  <a:cubicBezTo>
                    <a:pt x="3240000" y="2514701"/>
                    <a:pt x="2514701" y="3240000"/>
                    <a:pt x="1620000" y="3240000"/>
                  </a:cubicBezTo>
                  <a:cubicBezTo>
                    <a:pt x="725299" y="3240000"/>
                    <a:pt x="0" y="2514701"/>
                    <a:pt x="0" y="1620000"/>
                  </a:cubicBezTo>
                  <a:cubicBezTo>
                    <a:pt x="0" y="725299"/>
                    <a:pt x="725299" y="0"/>
                    <a:pt x="162000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39" name="TextBox 38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</a:p>
          </p:txBody>
        </p:sp>
        <p:pic>
          <p:nvPicPr>
            <p:cNvPr id="40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09951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4AEDCF4D-E318-41BA-B105-9369AC1C05A7}"/>
              </a:ext>
            </a:extLst>
          </p:cNvPr>
          <p:cNvSpPr/>
          <p:nvPr/>
        </p:nvSpPr>
        <p:spPr>
          <a:xfrm>
            <a:off x="1335279" y="2371658"/>
            <a:ext cx="10274830" cy="217335"/>
          </a:xfrm>
          <a:prstGeom prst="rect">
            <a:avLst/>
          </a:prstGeom>
          <a:solidFill>
            <a:srgbClr val="FFD13C"/>
          </a:solidFill>
          <a:ln>
            <a:solidFill>
              <a:srgbClr val="FFC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79070" y="3300411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7289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C1CC14E4-70FB-426E-8FAD-6F47CAB6EB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58976" y="553541"/>
            <a:ext cx="3811683" cy="642859"/>
          </a:xfrm>
        </p:spPr>
        <p:txBody>
          <a:bodyPr>
            <a:normAutofit/>
          </a:bodyPr>
          <a:lstStyle/>
          <a:p>
            <a:r>
              <a:rPr lang="sk-SK" sz="3900" b="1" spc="-85" dirty="0">
                <a:solidFill>
                  <a:srgbClr val="D92E2D"/>
                </a:solidFill>
                <a:cs typeface="Tahoma"/>
              </a:rPr>
              <a:t>Zoznam</a:t>
            </a:r>
            <a:endParaRPr lang="sk-SK" sz="3900" b="1" dirty="0">
              <a:solidFill>
                <a:srgbClr val="D92E2D"/>
              </a:solidFill>
            </a:endParaRP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C59FFB22-1CA2-42FC-9C89-A2FA93EBF02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47669" y="1811714"/>
            <a:ext cx="317240" cy="482490"/>
          </a:xfrm>
          <a:prstGeom prst="rect">
            <a:avLst/>
          </a:prstGeom>
        </p:spPr>
      </p:pic>
      <p:sp>
        <p:nvSpPr>
          <p:cNvPr id="19" name="TextBox 7">
            <a:extLst>
              <a:ext uri="{FF2B5EF4-FFF2-40B4-BE49-F238E27FC236}">
                <a16:creationId xmlns:a16="http://schemas.microsoft.com/office/drawing/2014/main" id="{B5C1FC63-CF05-4D85-9742-411CF5AE3D86}"/>
              </a:ext>
            </a:extLst>
          </p:cNvPr>
          <p:cNvSpPr txBox="1"/>
          <p:nvPr/>
        </p:nvSpPr>
        <p:spPr>
          <a:xfrm>
            <a:off x="1333396" y="2683363"/>
            <a:ext cx="3487986" cy="210826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k-SK" sz="1200" dirty="0">
                <a:ea typeface="+mn-lt"/>
                <a:cs typeface="+mn-lt"/>
              </a:rPr>
              <a:t>Sformulovanie konceptu „hodnoty“ pre organizácie:</a:t>
            </a:r>
          </a:p>
          <a:p>
            <a:endParaRPr lang="sk-SK" sz="1200" dirty="0">
              <a:ea typeface="+mn-lt"/>
              <a:cs typeface="+mn-lt"/>
            </a:endParaRPr>
          </a:p>
          <a:p>
            <a:pPr marL="228600" indent="-228600">
              <a:buFont typeface="+mj-lt"/>
              <a:buAutoNum type="arabicPeriod"/>
            </a:pPr>
            <a:r>
              <a:rPr lang="sk-SK" sz="1200" dirty="0">
                <a:ea typeface="+mn-lt"/>
                <a:cs typeface="+mn-lt"/>
              </a:rPr>
              <a:t>Mnoho interpretácií „hodnoty“</a:t>
            </a:r>
          </a:p>
          <a:p>
            <a:pPr marL="228600" indent="-228600">
              <a:buFont typeface="+mj-lt"/>
              <a:buAutoNum type="arabicPeriod"/>
            </a:pPr>
            <a:r>
              <a:rPr lang="sk-SK" sz="1200" dirty="0">
                <a:ea typeface="+mn-lt"/>
                <a:cs typeface="+mn-lt"/>
              </a:rPr>
              <a:t>Premenné hodnotovej rovnice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sk-SK" sz="1200" dirty="0">
                <a:ea typeface="+mn-lt"/>
                <a:cs typeface="+mn-lt"/>
              </a:rPr>
              <a:t>Sociálno-ekonomický kontext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sk-SK" sz="1200" dirty="0">
                <a:ea typeface="+mn-lt"/>
                <a:cs typeface="+mn-lt"/>
              </a:rPr>
              <a:t>Spracovanie vstupov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sk-SK" sz="1200" dirty="0">
                <a:ea typeface="+mn-lt"/>
                <a:cs typeface="+mn-lt"/>
              </a:rPr>
              <a:t>Ľudia</a:t>
            </a:r>
            <a:endParaRPr lang="sk-SK" sz="1200" b="1" dirty="0">
              <a:ea typeface="+mn-lt"/>
              <a:cs typeface="+mn-lt"/>
            </a:endParaRPr>
          </a:p>
          <a:p>
            <a:pPr marL="228600" indent="-228600">
              <a:buFont typeface="+mj-lt"/>
              <a:buAutoNum type="arabicPeriod"/>
            </a:pPr>
            <a:endParaRPr lang="sk-SK" sz="1200" dirty="0">
              <a:ea typeface="+mn-lt"/>
              <a:cs typeface="+mn-lt"/>
            </a:endParaRPr>
          </a:p>
          <a:p>
            <a:pPr marL="228600" indent="-228600">
              <a:buFont typeface="+mj-lt"/>
              <a:buAutoNum type="arabicPeriod"/>
            </a:pPr>
            <a:endParaRPr lang="sk-SK" sz="1200" dirty="0">
              <a:ea typeface="+mn-lt"/>
              <a:cs typeface="+mn-lt"/>
            </a:endParaRPr>
          </a:p>
          <a:p>
            <a:pPr marL="228600" indent="-228600">
              <a:buFont typeface="+mj-lt"/>
              <a:buAutoNum type="arabicPeriod"/>
            </a:pPr>
            <a:endParaRPr lang="sk-SK" sz="1100" dirty="0">
              <a:ea typeface="맑은 고딕"/>
              <a:cs typeface="Calibri"/>
            </a:endParaRPr>
          </a:p>
          <a:p>
            <a:endParaRPr lang="sk-SK" altLang="ko-KR" sz="1200" dirty="0">
              <a:latin typeface="Calibri"/>
              <a:ea typeface="맑은 고딕"/>
              <a:cs typeface="Arial" pitchFamily="34" charset="0"/>
            </a:endParaRPr>
          </a:p>
        </p:txBody>
      </p:sp>
      <p:sp>
        <p:nvSpPr>
          <p:cNvPr id="20" name="TextBox 8">
            <a:extLst>
              <a:ext uri="{FF2B5EF4-FFF2-40B4-BE49-F238E27FC236}">
                <a16:creationId xmlns:a16="http://schemas.microsoft.com/office/drawing/2014/main" id="{006589D8-892A-4191-BF65-8E3960D7DC65}"/>
              </a:ext>
            </a:extLst>
          </p:cNvPr>
          <p:cNvSpPr txBox="1"/>
          <p:nvPr/>
        </p:nvSpPr>
        <p:spPr>
          <a:xfrm>
            <a:off x="1795843" y="2283765"/>
            <a:ext cx="2312095" cy="369332"/>
          </a:xfrm>
          <a:prstGeom prst="rect">
            <a:avLst/>
          </a:prstGeom>
          <a:noFill/>
        </p:spPr>
        <p:txBody>
          <a:bodyPr wrap="square" lIns="108000" tIns="45720" rIns="108000" bIns="45720" rtlCol="0" anchor="t">
            <a:spAutoFit/>
          </a:bodyPr>
          <a:lstStyle/>
          <a:p>
            <a:r>
              <a:rPr lang="sk-SK" altLang="ko-KR" b="1" dirty="0">
                <a:latin typeface="+mj-lt"/>
                <a:ea typeface="맑은 고딕"/>
                <a:cs typeface="Arial"/>
              </a:rPr>
              <a:t>Celok 1</a:t>
            </a:r>
            <a:endParaRPr lang="sk-SK" altLang="ko-KR" b="1" dirty="0">
              <a:latin typeface="+mj-lt"/>
              <a:ea typeface="맑은 고딕"/>
              <a:cs typeface="Arial" pitchFamily="34" charset="0"/>
            </a:endParaRPr>
          </a:p>
        </p:txBody>
      </p:sp>
      <p:pic>
        <p:nvPicPr>
          <p:cNvPr id="25" name="Imagen 24">
            <a:extLst>
              <a:ext uri="{FF2B5EF4-FFF2-40B4-BE49-F238E27FC236}">
                <a16:creationId xmlns:a16="http://schemas.microsoft.com/office/drawing/2014/main" id="{1CA66825-C19B-4FC4-97F1-DF2455EE26A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53667" y="1845222"/>
            <a:ext cx="317240" cy="482490"/>
          </a:xfrm>
          <a:prstGeom prst="rect">
            <a:avLst/>
          </a:prstGeom>
        </p:spPr>
      </p:pic>
      <p:sp>
        <p:nvSpPr>
          <p:cNvPr id="26" name="TextBox 7">
            <a:extLst>
              <a:ext uri="{FF2B5EF4-FFF2-40B4-BE49-F238E27FC236}">
                <a16:creationId xmlns:a16="http://schemas.microsoft.com/office/drawing/2014/main" id="{56366EB9-2D22-4CD6-B844-8967B389876D}"/>
              </a:ext>
            </a:extLst>
          </p:cNvPr>
          <p:cNvSpPr txBox="1"/>
          <p:nvPr/>
        </p:nvSpPr>
        <p:spPr>
          <a:xfrm>
            <a:off x="4760816" y="2683363"/>
            <a:ext cx="3472328" cy="212365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k-SK" sz="1200" dirty="0">
                <a:ea typeface="+mn-lt"/>
                <a:cs typeface="+mn-lt"/>
              </a:rPr>
              <a:t>...o čom je teda marketing?</a:t>
            </a:r>
          </a:p>
          <a:p>
            <a:endParaRPr lang="sk-SK" sz="1200" dirty="0">
              <a:ea typeface="+mn-lt"/>
              <a:cs typeface="+mn-lt"/>
            </a:endParaRPr>
          </a:p>
          <a:p>
            <a:pPr marL="228600" indent="-228600">
              <a:buFont typeface="+mj-lt"/>
              <a:buAutoNum type="arabicPeriod"/>
            </a:pPr>
            <a:r>
              <a:rPr lang="sk-SK" sz="1200" dirty="0">
                <a:ea typeface="+mn-lt"/>
                <a:cs typeface="+mn-lt"/>
              </a:rPr>
              <a:t>Definícia</a:t>
            </a:r>
          </a:p>
          <a:p>
            <a:pPr marL="228600" indent="-228600">
              <a:buFont typeface="+mj-lt"/>
              <a:buAutoNum type="arabicPeriod"/>
            </a:pPr>
            <a:r>
              <a:rPr lang="sk-SK" sz="1200" dirty="0">
                <a:ea typeface="+mn-lt"/>
                <a:cs typeface="+mn-lt"/>
              </a:rPr>
              <a:t>Potreby a želania…</a:t>
            </a:r>
          </a:p>
          <a:p>
            <a:pPr marL="228600" indent="-228600">
              <a:buFont typeface="+mj-lt"/>
              <a:buAutoNum type="arabicPeriod"/>
            </a:pPr>
            <a:r>
              <a:rPr lang="sk-SK" sz="1200" dirty="0">
                <a:ea typeface="+mn-lt"/>
                <a:cs typeface="+mn-lt"/>
              </a:rPr>
              <a:t>Typy marketingu na základe kontextu, v ktorom podnik pôsobí</a:t>
            </a:r>
          </a:p>
          <a:p>
            <a:pPr marL="228600" indent="-228600">
              <a:buFont typeface="+mj-lt"/>
              <a:buAutoNum type="arabicPeriod"/>
            </a:pPr>
            <a:r>
              <a:rPr lang="sk-SK" sz="1200" dirty="0">
                <a:ea typeface="+mn-lt"/>
                <a:cs typeface="+mn-lt"/>
              </a:rPr>
              <a:t>Typy marketingu podľa zamerania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sk-SK" sz="1200" dirty="0">
                <a:ea typeface="+mn-lt"/>
                <a:cs typeface="+mn-lt"/>
              </a:rPr>
              <a:t>Produkty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sk-SK" sz="1200" dirty="0">
                <a:ea typeface="+mn-lt"/>
                <a:cs typeface="+mn-lt"/>
              </a:rPr>
              <a:t>Predaj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sk-SK" sz="1200" dirty="0">
                <a:ea typeface="+mn-lt"/>
                <a:cs typeface="+mn-lt"/>
              </a:rPr>
              <a:t>Marketing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sk-SK" sz="1200" dirty="0">
                <a:ea typeface="+mn-lt"/>
                <a:cs typeface="+mn-lt"/>
              </a:rPr>
              <a:t>Vzťahy</a:t>
            </a:r>
          </a:p>
        </p:txBody>
      </p:sp>
      <p:sp>
        <p:nvSpPr>
          <p:cNvPr id="27" name="TextBox 8">
            <a:extLst>
              <a:ext uri="{FF2B5EF4-FFF2-40B4-BE49-F238E27FC236}">
                <a16:creationId xmlns:a16="http://schemas.microsoft.com/office/drawing/2014/main" id="{AA1CCC6C-69EA-4A83-96E5-7CCC41658666}"/>
              </a:ext>
            </a:extLst>
          </p:cNvPr>
          <p:cNvSpPr txBox="1"/>
          <p:nvPr/>
        </p:nvSpPr>
        <p:spPr>
          <a:xfrm>
            <a:off x="4821382" y="2294204"/>
            <a:ext cx="2698317" cy="369332"/>
          </a:xfrm>
          <a:prstGeom prst="rect">
            <a:avLst/>
          </a:prstGeom>
          <a:noFill/>
        </p:spPr>
        <p:txBody>
          <a:bodyPr wrap="square" lIns="108000" tIns="45720" rIns="108000" bIns="45720" rtlCol="0" anchor="t">
            <a:spAutoFit/>
          </a:bodyPr>
          <a:lstStyle/>
          <a:p>
            <a:r>
              <a:rPr lang="sk-SK" altLang="ko-KR" b="1" dirty="0">
                <a:latin typeface="+mj-lt"/>
                <a:ea typeface="맑은 고딕"/>
                <a:cs typeface="Arial"/>
              </a:rPr>
              <a:t>Celok 2</a:t>
            </a:r>
            <a:endParaRPr lang="sk-SK" altLang="ko-KR" b="1" dirty="0">
              <a:latin typeface="+mj-lt"/>
              <a:ea typeface="맑은 고딕"/>
              <a:cs typeface="Arial" pitchFamily="34" charset="0"/>
            </a:endParaRPr>
          </a:p>
        </p:txBody>
      </p:sp>
      <p:sp>
        <p:nvSpPr>
          <p:cNvPr id="17" name="TextBox 8">
            <a:extLst>
              <a:ext uri="{FF2B5EF4-FFF2-40B4-BE49-F238E27FC236}">
                <a16:creationId xmlns:a16="http://schemas.microsoft.com/office/drawing/2014/main" id="{AA1CCC6C-69EA-4A83-96E5-7CCC41658666}"/>
              </a:ext>
            </a:extLst>
          </p:cNvPr>
          <p:cNvSpPr txBox="1"/>
          <p:nvPr/>
        </p:nvSpPr>
        <p:spPr>
          <a:xfrm>
            <a:off x="8233143" y="2310756"/>
            <a:ext cx="2698317" cy="369332"/>
          </a:xfrm>
          <a:prstGeom prst="rect">
            <a:avLst/>
          </a:prstGeom>
          <a:noFill/>
        </p:spPr>
        <p:txBody>
          <a:bodyPr wrap="square" lIns="108000" tIns="45720" rIns="108000" bIns="45720" rtlCol="0" anchor="t">
            <a:spAutoFit/>
          </a:bodyPr>
          <a:lstStyle/>
          <a:p>
            <a:r>
              <a:rPr lang="sk-SK" altLang="ko-KR" b="1" dirty="0">
                <a:latin typeface="+mj-lt"/>
                <a:ea typeface="맑은 고딕"/>
                <a:cs typeface="Arial"/>
              </a:rPr>
              <a:t>Celok 3</a:t>
            </a:r>
            <a:endParaRPr lang="sk-SK" altLang="ko-KR" b="1" dirty="0">
              <a:latin typeface="+mj-lt"/>
              <a:ea typeface="맑은 고딕"/>
              <a:cs typeface="Arial" pitchFamily="34" charset="0"/>
            </a:endParaRPr>
          </a:p>
        </p:txBody>
      </p:sp>
      <p:pic>
        <p:nvPicPr>
          <p:cNvPr id="18" name="Imagen 24">
            <a:extLst>
              <a:ext uri="{FF2B5EF4-FFF2-40B4-BE49-F238E27FC236}">
                <a16:creationId xmlns:a16="http://schemas.microsoft.com/office/drawing/2014/main" id="{1CA66825-C19B-4FC4-97F1-DF2455EE26A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73845" y="1845222"/>
            <a:ext cx="317240" cy="482490"/>
          </a:xfrm>
          <a:prstGeom prst="rect">
            <a:avLst/>
          </a:prstGeom>
        </p:spPr>
      </p:pic>
      <p:sp>
        <p:nvSpPr>
          <p:cNvPr id="21" name="TextBox 7">
            <a:extLst>
              <a:ext uri="{FF2B5EF4-FFF2-40B4-BE49-F238E27FC236}">
                <a16:creationId xmlns:a16="http://schemas.microsoft.com/office/drawing/2014/main" id="{56366EB9-2D22-4CD6-B844-8967B389876D}"/>
              </a:ext>
            </a:extLst>
          </p:cNvPr>
          <p:cNvSpPr txBox="1"/>
          <p:nvPr/>
        </p:nvSpPr>
        <p:spPr>
          <a:xfrm>
            <a:off x="8188236" y="2649895"/>
            <a:ext cx="3472328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k-SK" sz="1200" dirty="0">
                <a:ea typeface="+mn-lt"/>
                <a:cs typeface="+mn-lt"/>
              </a:rPr>
              <a:t>Marketingový mix</a:t>
            </a:r>
          </a:p>
          <a:p>
            <a:endParaRPr lang="sk-SK" sz="1200" dirty="0">
              <a:ea typeface="+mn-lt"/>
              <a:cs typeface="+mn-lt"/>
            </a:endParaRPr>
          </a:p>
          <a:p>
            <a:pPr marL="228600" indent="-228600">
              <a:buFont typeface="+mj-lt"/>
              <a:buAutoNum type="arabicPeriod"/>
            </a:pPr>
            <a:r>
              <a:rPr lang="sk-SK" sz="1200" dirty="0">
                <a:ea typeface="+mn-lt"/>
                <a:cs typeface="+mn-lt"/>
              </a:rPr>
              <a:t>Marketingový mix: 8Ps model</a:t>
            </a:r>
          </a:p>
          <a:p>
            <a:pPr marL="228600" indent="-228600">
              <a:buFont typeface="+mj-lt"/>
              <a:buAutoNum type="arabicPeriod"/>
            </a:pPr>
            <a:r>
              <a:rPr lang="sk-SK" sz="1200" dirty="0">
                <a:ea typeface="+mn-lt"/>
                <a:cs typeface="+mn-lt"/>
              </a:rPr>
              <a:t>Marketingový mix v podnikateľskom pláne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23" name="TextBox 22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</a:p>
          </p:txBody>
        </p:sp>
        <p:pic>
          <p:nvPicPr>
            <p:cNvPr id="24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86113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651818"/>
            <a:ext cx="9738730" cy="4166151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b="1" dirty="0">
                <a:ea typeface="+mn-lt"/>
                <a:cs typeface="+mn-lt"/>
              </a:rPr>
              <a:t>Čo rozumieme pod hodnotou</a:t>
            </a:r>
            <a:r>
              <a:rPr lang="en-GB" b="1" dirty="0">
                <a:ea typeface="+mn-lt"/>
                <a:cs typeface="+mn-lt"/>
              </a:rPr>
              <a:t>?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b="1" dirty="0">
                <a:solidFill>
                  <a:srgbClr val="0070C0"/>
                </a:solidFill>
                <a:ea typeface="+mn-lt"/>
                <a:cs typeface="+mn-lt"/>
              </a:rPr>
              <a:t>Kvantitatívne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b="1" dirty="0">
                <a:ea typeface="+mn-lt"/>
                <a:cs typeface="+mn-lt"/>
              </a:rPr>
              <a:t>VS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sk-SK" b="1" dirty="0">
                <a:solidFill>
                  <a:srgbClr val="0070C0"/>
                </a:solidFill>
                <a:ea typeface="+mn-lt"/>
                <a:cs typeface="+mn-lt"/>
              </a:rPr>
              <a:t>Kvalitatívne</a:t>
            </a:r>
            <a:endParaRPr lang="en-GB" b="1" dirty="0">
              <a:solidFill>
                <a:srgbClr val="0070C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sz="1800" dirty="0">
                <a:ea typeface="+mn-lt"/>
                <a:cs typeface="+mn-lt"/>
              </a:rPr>
              <a:t>Koľko sa dosiahlo v danom časovom období</a:t>
            </a:r>
            <a:r>
              <a:rPr lang="en-GB" sz="1800" dirty="0">
                <a:ea typeface="+mn-lt"/>
                <a:cs typeface="+mn-lt"/>
              </a:rPr>
              <a:t> </a:t>
            </a:r>
            <a:r>
              <a:rPr lang="en-GB" sz="1800" b="1" dirty="0">
                <a:ea typeface="+mn-lt"/>
                <a:cs typeface="+mn-lt"/>
              </a:rPr>
              <a:t>VS</a:t>
            </a:r>
            <a:r>
              <a:rPr lang="en-GB" sz="1800" dirty="0">
                <a:ea typeface="+mn-lt"/>
                <a:cs typeface="+mn-lt"/>
              </a:rPr>
              <a:t> </a:t>
            </a:r>
            <a:r>
              <a:rPr lang="sk-SK" sz="1800" dirty="0">
                <a:ea typeface="+mn-lt"/>
                <a:cs typeface="+mn-lt"/>
              </a:rPr>
              <a:t>výkonnostné štandardy a efektívnosť</a:t>
            </a:r>
            <a:endParaRPr lang="en-GB" sz="1800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b="1" dirty="0">
                <a:solidFill>
                  <a:srgbClr val="0070C0"/>
                </a:solidFill>
                <a:ea typeface="+mn-lt"/>
                <a:cs typeface="+mn-lt"/>
              </a:rPr>
              <a:t>Vstup</a:t>
            </a:r>
            <a:r>
              <a:rPr lang="en-GB" b="1" dirty="0">
                <a:ea typeface="+mn-lt"/>
                <a:cs typeface="+mn-lt"/>
              </a:rPr>
              <a:t> VS </a:t>
            </a:r>
            <a:r>
              <a:rPr lang="sk-SK" b="1" dirty="0">
                <a:solidFill>
                  <a:srgbClr val="0070C0"/>
                </a:solidFill>
                <a:ea typeface="+mn-lt"/>
                <a:cs typeface="+mn-lt"/>
              </a:rPr>
              <a:t>Výstup</a:t>
            </a:r>
            <a:endParaRPr lang="en-GB" b="1" dirty="0">
              <a:solidFill>
                <a:srgbClr val="0070C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sz="1800" dirty="0">
                <a:ea typeface="+mn-lt"/>
                <a:cs typeface="+mn-lt"/>
              </a:rPr>
              <a:t>Hmatateľné a konkrétne výsledky</a:t>
            </a:r>
            <a:r>
              <a:rPr lang="en-GB" sz="1800" dirty="0">
                <a:ea typeface="+mn-lt"/>
                <a:cs typeface="+mn-lt"/>
              </a:rPr>
              <a:t> </a:t>
            </a:r>
            <a:r>
              <a:rPr lang="en-GB" sz="1800" b="1" dirty="0">
                <a:ea typeface="+mn-lt"/>
                <a:cs typeface="+mn-lt"/>
              </a:rPr>
              <a:t>VS</a:t>
            </a:r>
            <a:r>
              <a:rPr lang="sk-SK" sz="1800" b="1" dirty="0">
                <a:ea typeface="+mn-lt"/>
                <a:cs typeface="+mn-lt"/>
              </a:rPr>
              <a:t> </a:t>
            </a:r>
            <a:r>
              <a:rPr lang="sk-SK" sz="1800" dirty="0" err="1">
                <a:ea typeface="+mn-lt"/>
                <a:cs typeface="+mn-lt"/>
              </a:rPr>
              <a:t>stre</a:t>
            </a:r>
            <a:r>
              <a:rPr lang="en-GB" sz="1800" dirty="0">
                <a:ea typeface="+mn-lt"/>
                <a:cs typeface="+mn-lt"/>
              </a:rPr>
              <a:t>d</a:t>
            </a:r>
            <a:r>
              <a:rPr lang="sk-SK" sz="1800" dirty="0" err="1">
                <a:ea typeface="+mn-lt"/>
                <a:cs typeface="+mn-lt"/>
              </a:rPr>
              <a:t>nodobý</a:t>
            </a:r>
            <a:r>
              <a:rPr lang="sk-SK" sz="1800" dirty="0">
                <a:ea typeface="+mn-lt"/>
                <a:cs typeface="+mn-lt"/>
              </a:rPr>
              <a:t>/dlhodobý dopad generovaný z tohto výstupu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1800" dirty="0">
                <a:ea typeface="+mn-lt"/>
                <a:cs typeface="+mn-lt"/>
              </a:rPr>
              <a:t>(</a:t>
            </a:r>
            <a:r>
              <a:rPr lang="sk-SK" sz="1800" dirty="0" err="1">
                <a:ea typeface="+mn-lt"/>
                <a:cs typeface="+mn-lt"/>
              </a:rPr>
              <a:t>t.j</a:t>
            </a:r>
            <a:r>
              <a:rPr lang="en-GB" sz="1800" dirty="0">
                <a:ea typeface="+mn-lt"/>
                <a:cs typeface="+mn-lt"/>
              </a:rPr>
              <a:t>.,↑ </a:t>
            </a:r>
            <a:r>
              <a:rPr lang="sk-SK" sz="1800" dirty="0">
                <a:ea typeface="+mn-lt"/>
                <a:cs typeface="+mn-lt"/>
              </a:rPr>
              <a:t>zisk</a:t>
            </a:r>
            <a:r>
              <a:rPr lang="en-GB" sz="1800" dirty="0">
                <a:ea typeface="+mn-lt"/>
                <a:cs typeface="+mn-lt"/>
              </a:rPr>
              <a:t>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b="1" dirty="0">
                <a:solidFill>
                  <a:srgbClr val="0070C0"/>
                </a:solidFill>
                <a:ea typeface="+mn-lt"/>
                <a:cs typeface="+mn-lt"/>
              </a:rPr>
              <a:t>∏</a:t>
            </a:r>
            <a:r>
              <a:rPr lang="en-GB" dirty="0">
                <a:ea typeface="+mn-lt"/>
                <a:cs typeface="+mn-lt"/>
              </a:rPr>
              <a:t> (</a:t>
            </a:r>
            <a:r>
              <a:rPr lang="sk-SK" dirty="0">
                <a:ea typeface="+mn-lt"/>
                <a:cs typeface="+mn-lt"/>
              </a:rPr>
              <a:t>zisk</a:t>
            </a:r>
            <a:r>
              <a:rPr lang="en-GB" dirty="0">
                <a:ea typeface="+mn-lt"/>
                <a:cs typeface="+mn-lt"/>
              </a:rPr>
              <a:t>) = </a:t>
            </a:r>
            <a:r>
              <a:rPr lang="en-GB" b="1" dirty="0">
                <a:solidFill>
                  <a:srgbClr val="0070C0"/>
                </a:solidFill>
                <a:ea typeface="+mn-lt"/>
                <a:cs typeface="+mn-lt"/>
              </a:rPr>
              <a:t>R</a:t>
            </a:r>
            <a:r>
              <a:rPr lang="en-GB" dirty="0">
                <a:ea typeface="+mn-lt"/>
                <a:cs typeface="+mn-lt"/>
              </a:rPr>
              <a:t> (</a:t>
            </a:r>
            <a:r>
              <a:rPr lang="sk-SK" dirty="0">
                <a:ea typeface="+mn-lt"/>
                <a:cs typeface="+mn-lt"/>
              </a:rPr>
              <a:t>výnosy</a:t>
            </a:r>
            <a:r>
              <a:rPr lang="en-GB" dirty="0">
                <a:ea typeface="+mn-lt"/>
                <a:cs typeface="+mn-lt"/>
              </a:rPr>
              <a:t>) – </a:t>
            </a:r>
            <a:r>
              <a:rPr lang="en-GB" b="1" dirty="0">
                <a:solidFill>
                  <a:srgbClr val="0070C0"/>
                </a:solidFill>
                <a:ea typeface="+mn-lt"/>
                <a:cs typeface="+mn-lt"/>
              </a:rPr>
              <a:t>C</a:t>
            </a:r>
            <a:r>
              <a:rPr lang="en-GB" dirty="0">
                <a:ea typeface="+mn-lt"/>
                <a:cs typeface="+mn-lt"/>
              </a:rPr>
              <a:t> (</a:t>
            </a:r>
            <a:r>
              <a:rPr lang="sk-SK" dirty="0">
                <a:ea typeface="+mn-lt"/>
                <a:cs typeface="+mn-lt"/>
              </a:rPr>
              <a:t>náklady</a:t>
            </a:r>
            <a:r>
              <a:rPr lang="en-GB" dirty="0">
                <a:ea typeface="+mn-lt"/>
                <a:cs typeface="+mn-lt"/>
              </a:rPr>
              <a:t>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sz="1800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1. Vytváranie a uchovávanie hodnoty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3" name="TextBox 12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</a:p>
          </p:txBody>
        </p:sp>
        <p:pic>
          <p:nvPicPr>
            <p:cNvPr id="14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3117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b="1" dirty="0">
                <a:ea typeface="+mn-lt"/>
                <a:cs typeface="+mn-lt"/>
              </a:rPr>
              <a:t>Premenné hodnotovej rovnice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>
                <a:ea typeface="+mn-lt"/>
                <a:cs typeface="+mn-lt"/>
              </a:rPr>
              <a:t>Bez ohľadu na skutočný rozsah a zameranie akéhokoľvek podnikateľského nápadu je hodnota v širšom zmysle postavená z troch explicitných premenných: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>
                <a:ea typeface="+mn-lt"/>
                <a:cs typeface="+mn-lt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>
                <a:ea typeface="+mn-lt"/>
                <a:cs typeface="+mn-lt"/>
              </a:rPr>
              <a:t> </a:t>
            </a:r>
            <a:endParaRPr lang="sk-SK" sz="2000" b="1" dirty="0">
              <a:ea typeface="+mn-lt"/>
              <a:cs typeface="+mn-lt"/>
            </a:endParaRPr>
          </a:p>
          <a:p>
            <a:pPr algn="just">
              <a:defRPr/>
            </a:pPr>
            <a:endParaRPr lang="sk-SK" sz="2000" b="1" dirty="0">
              <a:cs typeface="Calibri"/>
            </a:endParaRPr>
          </a:p>
        </p:txBody>
      </p: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2899664558"/>
              </p:ext>
            </p:extLst>
          </p:nvPr>
        </p:nvGraphicFramePr>
        <p:xfrm>
          <a:off x="3119698" y="2411853"/>
          <a:ext cx="6169891" cy="32562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1. Vytváranie a uchovávanie hodnoty</a:t>
            </a:r>
            <a:endParaRPr lang="sk-SK" sz="4000" b="1" spc="-85" dirty="0">
              <a:solidFill>
                <a:srgbClr val="FF0000"/>
              </a:solidFill>
              <a:cs typeface="Tahoma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6" name="TextBox 15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</a:p>
          </p:txBody>
        </p:sp>
        <p:pic>
          <p:nvPicPr>
            <p:cNvPr id="17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2283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b="1" dirty="0">
                <a:ea typeface="+mn-lt"/>
                <a:cs typeface="+mn-lt"/>
              </a:rPr>
              <a:t>Premenné hodnotovej rovnice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b="1" dirty="0">
                <a:solidFill>
                  <a:srgbClr val="0070C0"/>
                </a:solidFill>
                <a:ea typeface="+mn-lt"/>
                <a:cs typeface="+mn-lt"/>
              </a:rPr>
              <a:t>Sociálno-ekonomický kontext daného času a obdobia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>
                <a:ea typeface="+mn-lt"/>
                <a:cs typeface="+mn-lt"/>
              </a:rPr>
              <a:t>Vzťahuje sa na celkový rozsah javov, ktoré môžu mať vplyv na váš podnikateľský nápad.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>
                <a:ea typeface="+mn-lt"/>
                <a:cs typeface="+mn-lt"/>
              </a:rPr>
              <a:t>Technológie a trendy na trhu predstavujú dva z najvplyvnejších trendov, ktoré (ašpirujúci) podnikatelia skúmajú pri navrhovaní a rozširovaní svojho podnikateľského nápadu.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>
                <a:ea typeface="+mn-lt"/>
                <a:cs typeface="+mn-lt"/>
              </a:rPr>
              <a:t> </a:t>
            </a:r>
            <a:endParaRPr lang="sk-SK" sz="2000" b="1" dirty="0">
              <a:ea typeface="+mn-lt"/>
              <a:cs typeface="+mn-lt"/>
            </a:endParaRPr>
          </a:p>
        </p:txBody>
      </p:sp>
      <p:sp>
        <p:nvSpPr>
          <p:cNvPr id="9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1. Vytváranie a uchovávanie hodnoty</a:t>
            </a:r>
            <a:endParaRPr lang="sk-SK" sz="4000" b="1" spc="-85" dirty="0">
              <a:solidFill>
                <a:srgbClr val="FF0000"/>
              </a:solidFill>
              <a:cs typeface="Tahoma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4" name="TextBox 13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</a:p>
          </p:txBody>
        </p:sp>
        <p:pic>
          <p:nvPicPr>
            <p:cNvPr id="16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21265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b="1" dirty="0">
                <a:ea typeface="+mn-lt"/>
                <a:cs typeface="+mn-lt"/>
              </a:rPr>
              <a:t>Premenné hodnotovej rovnice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b="1" dirty="0">
                <a:solidFill>
                  <a:srgbClr val="0070C0"/>
                </a:solidFill>
                <a:ea typeface="+mn-lt"/>
                <a:cs typeface="+mn-lt"/>
              </a:rPr>
              <a:t>Sociálno-ekonomický kontext daného času a obdobia, napr.:</a:t>
            </a:r>
          </a:p>
          <a:p>
            <a:pPr algn="just">
              <a:defRPr/>
            </a:pPr>
            <a:endParaRPr lang="sk-SK" sz="2000" b="1" dirty="0">
              <a:cs typeface="Calibri"/>
            </a:endParaRPr>
          </a:p>
          <a:p>
            <a:pPr marL="514350" indent="-514350" algn="just">
              <a:buChar char="•"/>
              <a:defRPr/>
            </a:pPr>
            <a:endParaRPr lang="sk-SK" sz="3200" b="1" dirty="0">
              <a:cs typeface="Calibri"/>
            </a:endParaRPr>
          </a:p>
          <a:p>
            <a:pPr marL="514350" indent="-514350" algn="just">
              <a:buAutoNum type="arabicPeriod"/>
              <a:defRPr/>
            </a:pPr>
            <a:endParaRPr lang="sk-SK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sk-SK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sk-SK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sk-SK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sk-SK" altLang="es-ES" sz="2600" dirty="0">
              <a:latin typeface="+mj-lt"/>
              <a:cs typeface="Calibri" panose="020F0502020204030204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95051" y="1795832"/>
            <a:ext cx="1009362" cy="720973"/>
          </a:xfrm>
          <a:prstGeom prst="rect">
            <a:avLst/>
          </a:prstGeom>
        </p:spPr>
      </p:pic>
      <p:pic>
        <p:nvPicPr>
          <p:cNvPr id="4" name="Immagine 3">
            <a:hlinkClick r:id="rId4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82614" y="2716860"/>
            <a:ext cx="5188045" cy="2999339"/>
          </a:xfrm>
          <a:prstGeom prst="rect">
            <a:avLst/>
          </a:prstGeom>
        </p:spPr>
      </p:pic>
      <p:sp>
        <p:nvSpPr>
          <p:cNvPr id="13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 txBox="1">
            <a:spLocks/>
          </p:cNvSpPr>
          <p:nvPr/>
        </p:nvSpPr>
        <p:spPr>
          <a:xfrm>
            <a:off x="1348780" y="2504423"/>
            <a:ext cx="5153620" cy="37896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>
                <a:ea typeface="+mn-lt"/>
                <a:cs typeface="+mn-lt"/>
              </a:rPr>
              <a:t>Počas posledných pár rokov sa elektronické hry stali obrovskou vecou, pričom mnohé etablované spoločnosti súvisiace so športom využívajú tento fenomén...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>
                <a:ea typeface="+mn-lt"/>
                <a:cs typeface="+mn-lt"/>
              </a:rPr>
              <a:t>...ako to už urobil </a:t>
            </a:r>
            <a:r>
              <a:rPr lang="sk-SK" dirty="0" err="1">
                <a:ea typeface="+mn-lt"/>
                <a:cs typeface="+mn-lt"/>
              </a:rPr>
              <a:t>Juventus</a:t>
            </a:r>
            <a:r>
              <a:rPr lang="sk-SK" dirty="0">
                <a:ea typeface="+mn-lt"/>
                <a:cs typeface="+mn-lt"/>
              </a:rPr>
              <a:t> F.C. v roku 2019 s ohlásením vlastného tímu pre e-šport v súvislosti s globálnym šampionátom eFootball.pro.</a:t>
            </a:r>
            <a:endParaRPr lang="sk-SK" sz="3200" b="1" dirty="0">
              <a:cs typeface="Calibri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682614" y="5845296"/>
            <a:ext cx="52692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/>
              <a:t>Zdroj: https://www.juventus.com/it/news/articoli/la-juventus-entra-nel-mondo-esports</a:t>
            </a:r>
          </a:p>
        </p:txBody>
      </p:sp>
      <p:sp>
        <p:nvSpPr>
          <p:cNvPr id="14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1. Vytváranie a uchovávanie hodnoty</a:t>
            </a:r>
            <a:endParaRPr lang="sk-SK" sz="4000" b="1" spc="-85" dirty="0">
              <a:solidFill>
                <a:srgbClr val="FF0000"/>
              </a:solidFill>
              <a:cs typeface="Tahoma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7" name="TextBox 16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</a:p>
          </p:txBody>
        </p:sp>
        <p:pic>
          <p:nvPicPr>
            <p:cNvPr id="18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67698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b="1" dirty="0">
                <a:ea typeface="+mn-lt"/>
                <a:cs typeface="+mn-lt"/>
              </a:rPr>
              <a:t>Premenné hodnotovej rovnice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b="1" dirty="0">
                <a:solidFill>
                  <a:srgbClr val="0070C0"/>
                </a:solidFill>
                <a:ea typeface="+mn-lt"/>
                <a:cs typeface="+mn-lt"/>
              </a:rPr>
              <a:t>Sociálno-ekonomický kontext daného času a obdobia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>
                <a:ea typeface="+mn-lt"/>
                <a:cs typeface="+mn-lt"/>
              </a:rPr>
              <a:t>Vo všeobecnosti sa tento rozmer vzťahuje aj na: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dirty="0">
                <a:ea typeface="+mn-lt"/>
                <a:cs typeface="+mn-lt"/>
              </a:rPr>
              <a:t>Konkurentov – ich silné a slabé stránky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dirty="0">
                <a:ea typeface="+mn-lt"/>
                <a:cs typeface="+mn-lt"/>
              </a:rPr>
              <a:t>Zákazníkov – skutočných a potenciálnych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>
                <a:ea typeface="+mn-lt"/>
                <a:cs typeface="+mn-lt"/>
              </a:rPr>
              <a:t>Vzhľadom na typický rozsah a zameranie podnikateľských nápadov súvisiacich so športom je relatívne jednoduchšie nájsť špecifické segmenty trhu s vysokými ziskovými maržami.</a:t>
            </a:r>
            <a:endParaRPr lang="sk-SK" sz="2000" b="1" dirty="0">
              <a:cs typeface="Calibri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47121" y="2908082"/>
            <a:ext cx="1981400" cy="1041833"/>
          </a:xfrm>
          <a:prstGeom prst="rect">
            <a:avLst/>
          </a:prstGeom>
        </p:spPr>
      </p:pic>
      <p:sp>
        <p:nvSpPr>
          <p:cNvPr id="13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1. Vytváranie a uchovávanie hodnoty</a:t>
            </a:r>
            <a:endParaRPr lang="sk-SK" sz="4000" b="1" spc="-85" dirty="0">
              <a:solidFill>
                <a:srgbClr val="FF0000"/>
              </a:solidFill>
              <a:cs typeface="Tahoma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6" name="TextBox 15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</a:p>
          </p:txBody>
        </p:sp>
        <p:pic>
          <p:nvPicPr>
            <p:cNvPr id="17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01333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b="1" dirty="0">
                <a:ea typeface="+mn-lt"/>
                <a:cs typeface="+mn-lt"/>
              </a:rPr>
              <a:t>Premenné hodnotovej rovnice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b="1" dirty="0">
                <a:solidFill>
                  <a:srgbClr val="0070C0"/>
                </a:solidFill>
                <a:ea typeface="+mn-lt"/>
                <a:cs typeface="+mn-lt"/>
              </a:rPr>
              <a:t>Sociálno-ekonomický kontext danej doby a obdobia – hľadanie medzery na trhu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b="1" dirty="0">
              <a:solidFill>
                <a:srgbClr val="0070C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>
                <a:ea typeface="+mn-lt"/>
                <a:cs typeface="+mn-lt"/>
              </a:rPr>
              <a:t>Klienti športového priemyslu sú v porovnaní s inými zákazníkmi: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dirty="0">
                <a:ea typeface="+mn-lt"/>
                <a:cs typeface="+mn-lt"/>
              </a:rPr>
              <a:t>Veľmi dobre informovaní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dirty="0">
                <a:ea typeface="+mn-lt"/>
                <a:cs typeface="+mn-lt"/>
              </a:rPr>
              <a:t>Majú tendenciu združovať sa v (online) komunitách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dirty="0">
                <a:ea typeface="+mn-lt"/>
                <a:cs typeface="+mn-lt"/>
              </a:rPr>
              <a:t>Zoskupujú sa v dobre rozpoznateľných segmentoch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dirty="0">
                <a:ea typeface="+mn-lt"/>
                <a:cs typeface="+mn-lt"/>
              </a:rPr>
              <a:t>Majú vyšší potenciál míňania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25082" y="3428999"/>
            <a:ext cx="873137" cy="1531938"/>
          </a:xfrm>
          <a:prstGeom prst="rect">
            <a:avLst/>
          </a:prstGeom>
        </p:spPr>
      </p:pic>
      <p:sp>
        <p:nvSpPr>
          <p:cNvPr id="13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1. Vytváranie a uchovávanie hodnoty</a:t>
            </a:r>
            <a:endParaRPr lang="sk-SK" sz="4000" b="1" spc="-85" dirty="0">
              <a:solidFill>
                <a:srgbClr val="FF0000"/>
              </a:solidFill>
              <a:cs typeface="Tahoma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6" name="TextBox 15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</a:p>
          </p:txBody>
        </p:sp>
        <p:pic>
          <p:nvPicPr>
            <p:cNvPr id="17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58637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F7E5129145C1D4796D0CCED5DFBDE02" ma:contentTypeVersion="13" ma:contentTypeDescription="Luo uusi asiakirja." ma:contentTypeScope="" ma:versionID="118419fb119b9c1e9913f3298a077b54">
  <xsd:schema xmlns:xsd="http://www.w3.org/2001/XMLSchema" xmlns:xs="http://www.w3.org/2001/XMLSchema" xmlns:p="http://schemas.microsoft.com/office/2006/metadata/properties" xmlns:ns3="f72e2ad1-936a-41f1-a598-e84f4d1ebb13" xmlns:ns4="e20851b4-1139-4020-85e5-81b7cb96bc19" targetNamespace="http://schemas.microsoft.com/office/2006/metadata/properties" ma:root="true" ma:fieldsID="bbe855feaae0f8c5a9d6d7a97e2567cc" ns3:_="" ns4:_="">
    <xsd:import namespace="f72e2ad1-936a-41f1-a598-e84f4d1ebb13"/>
    <xsd:import namespace="e20851b4-1139-4020-85e5-81b7cb96bc1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2e2ad1-936a-41f1-a598-e84f4d1ebb1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Jakamisvihjeen hajautus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0851b4-1139-4020-85e5-81b7cb96bc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34228FB-21EC-4592-80FF-0EB9C7E73F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2e2ad1-936a-41f1-a598-e84f4d1ebb13"/>
    <ds:schemaRef ds:uri="e20851b4-1139-4020-85e5-81b7cb96bc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2FEE615-4159-482B-8537-8B554BA62EB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1FC19E-F1A9-4F23-AF5A-A95B43BB44B2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e20851b4-1139-4020-85e5-81b7cb96bc19"/>
    <ds:schemaRef ds:uri="f72e2ad1-936a-41f1-a598-e84f4d1ebb1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1985</TotalTime>
  <Words>3141</Words>
  <Application>Microsoft Office PowerPoint</Application>
  <PresentationFormat>Panorámica</PresentationFormat>
  <Paragraphs>403</Paragraphs>
  <Slides>29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4" baseType="lpstr">
      <vt:lpstr>Arial</vt:lpstr>
      <vt:lpstr>Arial Rounded MT Bold</vt:lpstr>
      <vt:lpstr>Calibri</vt:lpstr>
      <vt:lpstr>Calibri Light</vt:lpstr>
      <vt:lpstr>Tema de Office</vt:lpstr>
      <vt:lpstr>Vytváranie a udržanie hodnoty pre zákazníkov: komplexný úvod do marketingu  pre začínajúcich športových podnikateľov</vt:lpstr>
      <vt:lpstr>1. Ciele a úlohy </vt:lpstr>
      <vt:lpstr>Zoznam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Zhrnutie</vt:lpstr>
      <vt:lpstr>Test na sebahodnotenie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Cristina</dc:creator>
  <cp:lastModifiedBy>Monia Coppola</cp:lastModifiedBy>
  <cp:revision>671</cp:revision>
  <cp:lastPrinted>2021-11-11T07:54:38Z</cp:lastPrinted>
  <dcterms:created xsi:type="dcterms:W3CDTF">2020-11-24T11:59:30Z</dcterms:created>
  <dcterms:modified xsi:type="dcterms:W3CDTF">2022-03-08T16:01:54Z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0x0101005F7E5129145C1D4796D0CCED5DFBDE02</vt:lpwstr>
  </property>
</Properties>
</file>