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5" r:id="rId7"/>
    <p:sldId id="267" r:id="rId8"/>
    <p:sldId id="268" r:id="rId9"/>
    <p:sldId id="266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8" r:id="rId19"/>
    <p:sldId id="277" r:id="rId2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300"/>
    <a:srgbClr val="E47A24"/>
    <a:srgbClr val="DE5630"/>
    <a:srgbClr val="FFD13C"/>
    <a:srgbClr val="FFC100"/>
    <a:srgbClr val="FFC400"/>
    <a:srgbClr val="D92E2D"/>
    <a:srgbClr val="E5802D"/>
    <a:srgbClr val="E6872D"/>
    <a:srgbClr val="FFCD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87E90-0E07-4FDA-864C-0C99D2A63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EC76CB-170A-487C-B6DE-5C89756A9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9F76C6-0F8A-4C99-BB42-AF9E8E68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2F7B82-1B0D-4B96-87D6-9FB8F554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DB5E42-C2BD-4465-AF33-FF1A3687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42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CEAAE-916D-4D79-8553-6D755354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04D6BA-26EE-4D00-931D-32B61335E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567537-172B-482C-BB50-34BBD636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73DFC3-1B83-4DA8-B1CD-7BA5BFB7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22636A-9344-495E-BC6C-D22CE973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79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26EAA8-93C2-4FDC-A569-617C60100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53BC6B-E431-4C3B-9478-D70E9BE07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392728-8DC0-4A3C-8A00-4E6D1BA7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49344D-B293-4FFC-B647-B4CFC632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FF3B87-03E9-47A7-AF32-8C05B0B3D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708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75CC8A-D8FC-4BFA-9A19-28D6E8D7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89AB33-354F-4775-A6CF-44DE222EF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DB18A0-AC99-4D89-8DAC-A17021FCD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EAE9DA-A0EA-48C5-9EC4-9EFDF0778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A2ED96-E597-43F2-AEF8-42D1A2BE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08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F0957-5892-4DBD-BC5D-69A4674E1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B00FE5-84F7-418E-97DD-66E08ABD3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1228FC-FE42-4F8C-B76F-0500241EF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109401-AD0F-4446-B69B-1CB258AC8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6973FA-EA50-4D29-A749-497540FFE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1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B23D3-0B40-4538-965B-A1AC1D12D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49A546-42A7-4D64-B50B-25C24D9ABC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2B9030-0745-465C-87BA-562FA8CD8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A8DD24-4417-4FF6-93FD-C72CBB33F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11/03/2022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E8D037-748A-4E6A-9442-FF211937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0AB0F1-4C40-494A-9941-FBC70F6D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47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383F7-248E-47F9-8E07-8412257DD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BC1C87-4AE4-4FCB-8700-1E40953D1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537FA4-5E81-4DFC-92C2-AEA362E83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5F3C9D-3367-4215-9688-F7A505B20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185E9E-240E-4A21-8B2A-C67A90B6B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E933C2-6AE9-4290-90C5-95119CCA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11/03/2022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CAE50A-0BC6-4E28-B9AE-59218C4D4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CBEBAF1-0F61-4121-AF6C-0CC89D9A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90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F0C70-932A-496C-ACC7-2465C5C0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D0FD90-7AEC-4EC5-9D89-C706C18A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11/03/2022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FC46E3-D840-4171-B236-2C82EAD5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096E46-6896-44CD-8211-8E288611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98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9E127-9E34-417D-A088-338762879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11/03/2022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3E5F2C2-0A30-4E6B-B81B-56ED476B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420C2A-CCFC-49FB-A7D4-CD54E000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80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EB207-3FAC-4C0E-8B0A-DDC2FF75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8B6B16-C7C8-4D77-B237-632417A97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F50E38-0090-4364-A44A-2BF9E4C5E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739644-31A0-443D-97FC-181A7EC0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11/03/2022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04FAB6-74E8-40AA-934B-535731D2C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3BAD29-685E-4CB0-8884-00A9B2F1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26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D8FBD-DD76-4F45-8707-C47476DFC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4F0445-1266-416C-8A05-2EAD4DBAE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94C186-B924-460A-B1FD-3BF070B67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DB504B-009B-4C55-A6D0-7A5934E46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11/03/2022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4D190D-9EC5-4230-994B-D55430DB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8DACC1-FABA-4F00-BA00-17EE0698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137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C09850-80A0-4580-BAF5-AED40BF03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780102-978E-452D-998B-FA531581C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D9106E-EAB7-4EBB-ABBD-C74934CE0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2A19E-EFBB-46D6-940E-B9FEBB41F1A4}" type="datetimeFigureOut">
              <a:rPr lang="es-ES" smtClean="0"/>
              <a:t>11/03/2022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CD2346-DC06-4549-B63E-7F0F827F7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D8689F-A519-4231-AD88-BB8B63C1BA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02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RlAzZmh9-j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6443" y="2667411"/>
            <a:ext cx="5576595" cy="955356"/>
          </a:xfrm>
        </p:spPr>
        <p:txBody>
          <a:bodyPr>
            <a:normAutofit/>
          </a:bodyPr>
          <a:lstStyle/>
          <a:p>
            <a:r>
              <a:rPr lang="bg-BG" sz="4000" b="1" dirty="0">
                <a:solidFill>
                  <a:srgbClr val="D92E2D"/>
                </a:solidFill>
              </a:rPr>
              <a:t>Икономика и Финанси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0ADC5157-47E0-463F-9C8D-1781A12865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059" y="357115"/>
            <a:ext cx="6959400" cy="204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34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7070" y="198220"/>
            <a:ext cx="7341326" cy="858252"/>
          </a:xfrm>
        </p:spPr>
        <p:txBody>
          <a:bodyPr anchor="ctr">
            <a:noAutofit/>
          </a:bodyPr>
          <a:lstStyle/>
          <a:p>
            <a:br>
              <a:rPr lang="ru-RU" sz="2800" dirty="0">
                <a:solidFill>
                  <a:srgbClr val="D92E2D"/>
                </a:solidFill>
              </a:rPr>
            </a:br>
            <a:r>
              <a:rPr lang="ru-RU" sz="2800" dirty="0">
                <a:solidFill>
                  <a:srgbClr val="D92E2D"/>
                </a:solidFill>
              </a:rPr>
              <a:t>МЕТОДИ НА ФИНАНСИРАНЕ/СЪБИРАНЕ НА СРЕДСТВА</a:t>
            </a:r>
            <a:endParaRPr lang="es-ES" sz="28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69416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dirty="0">
                <a:solidFill>
                  <a:srgbClr val="DE5630"/>
                </a:solidFill>
              </a:rPr>
              <a:t>3.1.	</a:t>
            </a:r>
            <a:r>
              <a:rPr lang="ru-RU" dirty="0" err="1">
                <a:solidFill>
                  <a:srgbClr val="DE5630"/>
                </a:solidFill>
              </a:rPr>
              <a:t>Възможни</a:t>
            </a:r>
            <a:r>
              <a:rPr lang="ru-RU" dirty="0">
                <a:solidFill>
                  <a:srgbClr val="DE5630"/>
                </a:solidFill>
              </a:rPr>
              <a:t> начини за </a:t>
            </a:r>
            <a:r>
              <a:rPr lang="ru-RU" dirty="0" err="1">
                <a:solidFill>
                  <a:srgbClr val="DE5630"/>
                </a:solidFill>
              </a:rPr>
              <a:t>финансиране</a:t>
            </a:r>
            <a:r>
              <a:rPr lang="ru-RU" dirty="0">
                <a:solidFill>
                  <a:srgbClr val="DE5630"/>
                </a:solidFill>
              </a:rPr>
              <a:t> и </a:t>
            </a:r>
            <a:r>
              <a:rPr lang="ru-RU" dirty="0" err="1">
                <a:solidFill>
                  <a:srgbClr val="DE5630"/>
                </a:solidFill>
              </a:rPr>
              <a:t>набиране</a:t>
            </a:r>
            <a:r>
              <a:rPr lang="ru-RU" dirty="0">
                <a:solidFill>
                  <a:srgbClr val="DE5630"/>
                </a:solidFill>
              </a:rPr>
              <a:t> на средства</a:t>
            </a:r>
            <a:endParaRPr lang="hr-HR" sz="2000" dirty="0">
              <a:solidFill>
                <a:srgbClr val="DE5630"/>
              </a:solidFill>
            </a:endParaRPr>
          </a:p>
          <a:p>
            <a:pPr algn="l"/>
            <a:endParaRPr lang="hr-HR" sz="2000" dirty="0"/>
          </a:p>
          <a:p>
            <a:pPr algn="l"/>
            <a:endParaRPr lang="hr-HR" sz="2000" dirty="0"/>
          </a:p>
          <a:p>
            <a:pPr algn="l"/>
            <a:endParaRPr lang="hr-HR" sz="2000" dirty="0"/>
          </a:p>
          <a:p>
            <a:pPr algn="l"/>
            <a:endParaRPr lang="hr-HR" sz="2000" dirty="0"/>
          </a:p>
          <a:p>
            <a:pPr algn="l"/>
            <a:endParaRPr lang="hr-HR" sz="2000" dirty="0"/>
          </a:p>
          <a:p>
            <a:pPr algn="l"/>
            <a:endParaRPr lang="hr-HR" sz="2000" dirty="0"/>
          </a:p>
          <a:p>
            <a:pPr algn="l"/>
            <a:endParaRPr lang="hr-HR" sz="2000" dirty="0"/>
          </a:p>
          <a:p>
            <a:pPr algn="l"/>
            <a:r>
              <a:rPr lang="bg-BG" sz="20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КРАУДФАНДИНГ</a:t>
            </a:r>
            <a:r>
              <a:rPr lang="en-US" sz="2000" dirty="0"/>
              <a:t> – </a:t>
            </a:r>
            <a:r>
              <a:rPr lang="bg-BG" sz="2000" dirty="0"/>
              <a:t>това е чудесен инструмент за набиране на средства за стартиране на нов бизнес чрез групи от малки инвеститори с по-малко ограничения. Предлагат се много платформи за </a:t>
            </a:r>
            <a:r>
              <a:rPr lang="bg-BG" sz="2000" dirty="0" err="1"/>
              <a:t>краудфандинг</a:t>
            </a:r>
            <a:r>
              <a:rPr lang="bg-BG" sz="2000" dirty="0"/>
              <a:t>, като </a:t>
            </a:r>
            <a:r>
              <a:rPr lang="en-US" sz="2000" dirty="0"/>
              <a:t>kickstarter.com, indiegogo.com, funderbeam.com, crowdcube.com</a:t>
            </a:r>
            <a:r>
              <a:rPr lang="bg-BG" sz="2000" dirty="0"/>
              <a:t>.</a:t>
            </a:r>
            <a:endParaRPr lang="hr-HR" sz="2000" dirty="0"/>
          </a:p>
          <a:p>
            <a:pPr algn="l"/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sp>
        <p:nvSpPr>
          <p:cNvPr id="20" name="Elipsa 19"/>
          <p:cNvSpPr/>
          <p:nvPr/>
        </p:nvSpPr>
        <p:spPr>
          <a:xfrm>
            <a:off x="1215871" y="1839291"/>
            <a:ext cx="1715205" cy="12821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/>
              <a:t>СОБСТВЕНИ СРЕДСТВА</a:t>
            </a:r>
            <a:endParaRPr lang="hr-HR" sz="1600" dirty="0"/>
          </a:p>
        </p:txBody>
      </p:sp>
      <p:sp>
        <p:nvSpPr>
          <p:cNvPr id="21" name="Elipsa 20"/>
          <p:cNvSpPr/>
          <p:nvPr/>
        </p:nvSpPr>
        <p:spPr>
          <a:xfrm>
            <a:off x="3273977" y="1599907"/>
            <a:ext cx="2180739" cy="159027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bg-BG" sz="1600" dirty="0"/>
            </a:br>
            <a:r>
              <a:rPr lang="bg-BG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СЕМЕЙСТВО И ПРИЯТЕЛИ</a:t>
            </a:r>
            <a:endParaRPr lang="hr-HR" sz="1600" dirty="0"/>
          </a:p>
        </p:txBody>
      </p:sp>
      <p:sp>
        <p:nvSpPr>
          <p:cNvPr id="22" name="Elipsa 21"/>
          <p:cNvSpPr/>
          <p:nvPr/>
        </p:nvSpPr>
        <p:spPr>
          <a:xfrm>
            <a:off x="9389193" y="3121404"/>
            <a:ext cx="2541550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bg-BG" sz="1600" dirty="0"/>
            </a:br>
            <a:r>
              <a:rPr lang="bg-BG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КРАУДФАНДИНГ</a:t>
            </a:r>
            <a:endParaRPr lang="hr-HR" sz="1600" dirty="0"/>
          </a:p>
        </p:txBody>
      </p:sp>
      <p:sp>
        <p:nvSpPr>
          <p:cNvPr id="23" name="Elipsa 22"/>
          <p:cNvSpPr/>
          <p:nvPr/>
        </p:nvSpPr>
        <p:spPr>
          <a:xfrm>
            <a:off x="8187113" y="1599907"/>
            <a:ext cx="2180739" cy="155571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/>
              <a:t>ИНВЕСТИТОРИ</a:t>
            </a:r>
            <a:endParaRPr lang="hr-HR" sz="1600" dirty="0"/>
          </a:p>
        </p:txBody>
      </p:sp>
      <p:sp>
        <p:nvSpPr>
          <p:cNvPr id="24" name="Elipsa 23"/>
          <p:cNvSpPr/>
          <p:nvPr/>
        </p:nvSpPr>
        <p:spPr>
          <a:xfrm>
            <a:off x="7650480" y="3121404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bg-BG" sz="1600" dirty="0"/>
            </a:br>
            <a:r>
              <a:rPr lang="bg-BG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БАНКИ</a:t>
            </a:r>
            <a:endParaRPr lang="hr-HR" sz="1600" dirty="0"/>
          </a:p>
        </p:txBody>
      </p:sp>
      <p:sp>
        <p:nvSpPr>
          <p:cNvPr id="25" name="Elipsa 24"/>
          <p:cNvSpPr/>
          <p:nvPr/>
        </p:nvSpPr>
        <p:spPr>
          <a:xfrm>
            <a:off x="2476335" y="3121404"/>
            <a:ext cx="1853066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bg-BG" sz="1600" dirty="0"/>
            </a:br>
            <a:r>
              <a:rPr lang="bg-BG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ГРАНТОВЕ</a:t>
            </a:r>
            <a:endParaRPr lang="hr-HR" sz="1600" dirty="0"/>
          </a:p>
        </p:txBody>
      </p:sp>
      <p:pic>
        <p:nvPicPr>
          <p:cNvPr id="5122" name="Picture 2" descr="PP Sevice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710" y="2308759"/>
            <a:ext cx="2180739" cy="2031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92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9767" y="248604"/>
            <a:ext cx="7341326" cy="858252"/>
          </a:xfrm>
        </p:spPr>
        <p:txBody>
          <a:bodyPr anchor="ctr">
            <a:noAutofit/>
          </a:bodyPr>
          <a:lstStyle/>
          <a:p>
            <a:br>
              <a:rPr lang="ru-RU" sz="2800" dirty="0">
                <a:solidFill>
                  <a:srgbClr val="D92E2D"/>
                </a:solidFill>
              </a:rPr>
            </a:br>
            <a:r>
              <a:rPr lang="ru-RU" sz="2800" dirty="0">
                <a:solidFill>
                  <a:srgbClr val="D92E2D"/>
                </a:solidFill>
              </a:rPr>
              <a:t>МЕТОДИ НА ФИНАНСИРАНЕ/СЪБИРАНЕ НА СРЕДСТВА</a:t>
            </a:r>
            <a:endParaRPr lang="es-ES" sz="28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69416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dirty="0">
                <a:solidFill>
                  <a:srgbClr val="DE5630"/>
                </a:solidFill>
              </a:rPr>
              <a:t>3.1.</a:t>
            </a:r>
            <a:r>
              <a:rPr lang="en-US" sz="2800" dirty="0">
                <a:solidFill>
                  <a:srgbClr val="DE5630"/>
                </a:solidFill>
              </a:rPr>
              <a:t>	</a:t>
            </a:r>
            <a:r>
              <a:rPr lang="ru-RU" sz="2800" dirty="0" err="1">
                <a:solidFill>
                  <a:srgbClr val="DE5630"/>
                </a:solidFill>
              </a:rPr>
              <a:t>Възможни</a:t>
            </a:r>
            <a:r>
              <a:rPr lang="ru-RU" sz="2800" dirty="0">
                <a:solidFill>
                  <a:srgbClr val="DE5630"/>
                </a:solidFill>
              </a:rPr>
              <a:t> начини за </a:t>
            </a:r>
            <a:r>
              <a:rPr lang="ru-RU" sz="2800" dirty="0" err="1">
                <a:solidFill>
                  <a:srgbClr val="DE5630"/>
                </a:solidFill>
              </a:rPr>
              <a:t>финансиране</a:t>
            </a:r>
            <a:r>
              <a:rPr lang="ru-RU" sz="2800" dirty="0">
                <a:solidFill>
                  <a:srgbClr val="DE5630"/>
                </a:solidFill>
              </a:rPr>
              <a:t> и </a:t>
            </a:r>
            <a:r>
              <a:rPr lang="ru-RU" sz="2800" dirty="0" err="1">
                <a:solidFill>
                  <a:srgbClr val="DE5630"/>
                </a:solidFill>
              </a:rPr>
              <a:t>набиране</a:t>
            </a:r>
            <a:r>
              <a:rPr lang="ru-RU" sz="2800" dirty="0">
                <a:solidFill>
                  <a:srgbClr val="DE5630"/>
                </a:solidFill>
              </a:rPr>
              <a:t> на средства</a:t>
            </a:r>
            <a:endParaRPr lang="hr-HR" sz="2400" dirty="0">
              <a:solidFill>
                <a:srgbClr val="DE5630"/>
              </a:solidFill>
            </a:endParaRPr>
          </a:p>
          <a:p>
            <a:pPr algn="l"/>
            <a:endParaRPr lang="hr-HR" sz="2000" dirty="0">
              <a:solidFill>
                <a:srgbClr val="DE5630"/>
              </a:solidFill>
            </a:endParaRPr>
          </a:p>
          <a:p>
            <a:pPr algn="just"/>
            <a:r>
              <a:rPr lang="ru-RU" sz="2000" dirty="0"/>
              <a:t>ИНВЕСТИТОРИ - на </a:t>
            </a:r>
            <a:r>
              <a:rPr lang="ru-RU" sz="2000" dirty="0" err="1"/>
              <a:t>етап</a:t>
            </a:r>
            <a:r>
              <a:rPr lang="ru-RU" sz="2000" dirty="0"/>
              <a:t>, в </a:t>
            </a:r>
            <a:r>
              <a:rPr lang="ru-RU" sz="2000" dirty="0" err="1"/>
              <a:t>който</a:t>
            </a:r>
            <a:r>
              <a:rPr lang="ru-RU" sz="2000" dirty="0"/>
              <a:t> </a:t>
            </a:r>
            <a:r>
              <a:rPr lang="ru-RU" sz="2000" dirty="0" err="1"/>
              <a:t>бъдещият</a:t>
            </a:r>
            <a:r>
              <a:rPr lang="ru-RU" sz="2000" dirty="0"/>
              <a:t> </a:t>
            </a:r>
            <a:r>
              <a:rPr lang="ru-RU" sz="2000" dirty="0" err="1"/>
              <a:t>предприемач</a:t>
            </a:r>
            <a:r>
              <a:rPr lang="ru-RU" sz="2000" dirty="0"/>
              <a:t> </a:t>
            </a:r>
            <a:r>
              <a:rPr lang="ru-RU" sz="2000" dirty="0" err="1"/>
              <a:t>предвижда</a:t>
            </a:r>
            <a:r>
              <a:rPr lang="ru-RU" sz="2000" dirty="0"/>
              <a:t> солиден доход, той </a:t>
            </a:r>
            <a:r>
              <a:rPr lang="ru-RU" sz="2000" dirty="0" err="1"/>
              <a:t>може</a:t>
            </a:r>
            <a:r>
              <a:rPr lang="ru-RU" sz="2000" dirty="0"/>
              <a:t> да получи </a:t>
            </a:r>
            <a:r>
              <a:rPr lang="ru-RU" sz="2000" dirty="0" err="1"/>
              <a:t>достъп</a:t>
            </a:r>
            <a:r>
              <a:rPr lang="ru-RU" sz="2000" dirty="0"/>
              <a:t> до </a:t>
            </a:r>
            <a:r>
              <a:rPr lang="ru-RU" sz="2000" dirty="0" err="1"/>
              <a:t>инвеститори</a:t>
            </a:r>
            <a:r>
              <a:rPr lang="ru-RU" sz="2000" dirty="0"/>
              <a:t>, </a:t>
            </a:r>
            <a:r>
              <a:rPr lang="ru-RU" sz="2000" dirty="0" err="1"/>
              <a:t>които</a:t>
            </a:r>
            <a:r>
              <a:rPr lang="ru-RU" sz="2000" dirty="0"/>
              <a:t> </a:t>
            </a:r>
            <a:r>
              <a:rPr lang="ru-RU" sz="2000" dirty="0" err="1"/>
              <a:t>като</a:t>
            </a:r>
            <a:r>
              <a:rPr lang="ru-RU" sz="2000" dirty="0"/>
              <a:t> </a:t>
            </a:r>
            <a:r>
              <a:rPr lang="ru-RU" sz="2000" dirty="0" err="1"/>
              <a:t>отделни</a:t>
            </a:r>
            <a:r>
              <a:rPr lang="ru-RU" sz="2000" dirty="0"/>
              <a:t> лица или </a:t>
            </a:r>
            <a:r>
              <a:rPr lang="ru-RU" sz="2000" dirty="0" err="1"/>
              <a:t>групи</a:t>
            </a:r>
            <a:r>
              <a:rPr lang="ru-RU" sz="2000" dirty="0"/>
              <a:t> от лица </a:t>
            </a:r>
            <a:r>
              <a:rPr lang="ru-RU" sz="2000" dirty="0" err="1"/>
              <a:t>могат</a:t>
            </a:r>
            <a:r>
              <a:rPr lang="ru-RU" sz="2000" dirty="0"/>
              <a:t> да </a:t>
            </a:r>
            <a:r>
              <a:rPr lang="ru-RU" sz="2000" dirty="0" err="1"/>
              <a:t>осигурят</a:t>
            </a:r>
            <a:r>
              <a:rPr lang="ru-RU" sz="2000" dirty="0"/>
              <a:t> капитал за </a:t>
            </a:r>
            <a:r>
              <a:rPr lang="ru-RU" sz="2000" dirty="0" err="1"/>
              <a:t>стартиране</a:t>
            </a:r>
            <a:r>
              <a:rPr lang="ru-RU" sz="2000" dirty="0"/>
              <a:t> на бизнес в </a:t>
            </a:r>
            <a:r>
              <a:rPr lang="ru-RU" sz="2000" dirty="0" err="1"/>
              <a:t>замяна</a:t>
            </a:r>
            <a:r>
              <a:rPr lang="ru-RU" sz="2000" dirty="0"/>
              <a:t> на </a:t>
            </a:r>
            <a:r>
              <a:rPr lang="ru-RU" sz="2000" dirty="0" err="1"/>
              <a:t>собственост</a:t>
            </a:r>
            <a:r>
              <a:rPr lang="ru-RU" sz="2000" dirty="0"/>
              <a:t> или </a:t>
            </a:r>
            <a:r>
              <a:rPr lang="ru-RU" sz="2000" dirty="0" err="1"/>
              <a:t>дял</a:t>
            </a:r>
            <a:r>
              <a:rPr lang="ru-RU" sz="2000" dirty="0"/>
              <a:t> от капитала</a:t>
            </a:r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hr-HR" sz="2000" dirty="0">
              <a:solidFill>
                <a:srgbClr val="E47A24"/>
              </a:solidFill>
            </a:endParaRPr>
          </a:p>
          <a:p>
            <a:pPr algn="just"/>
            <a:r>
              <a:rPr lang="bg-BG" sz="2000" dirty="0">
                <a:solidFill>
                  <a:srgbClr val="E47A24"/>
                </a:solidFill>
              </a:rPr>
              <a:t>ГРАНТ</a:t>
            </a:r>
            <a:r>
              <a:rPr lang="ru-RU" sz="2000" dirty="0">
                <a:solidFill>
                  <a:srgbClr val="E47A24"/>
                </a:solidFill>
              </a:rPr>
              <a:t> (ПРАВИТЕЛСТВО, ГРАДСКО, ОБЩИНА) – </a:t>
            </a:r>
            <a:r>
              <a:rPr lang="ru-RU" sz="2000" dirty="0" err="1">
                <a:solidFill>
                  <a:srgbClr val="E47A24"/>
                </a:solidFill>
              </a:rPr>
              <a:t>определени</a:t>
            </a:r>
            <a:r>
              <a:rPr lang="ru-RU" sz="2000" dirty="0">
                <a:solidFill>
                  <a:srgbClr val="E47A24"/>
                </a:solidFill>
              </a:rPr>
              <a:t> </a:t>
            </a:r>
            <a:r>
              <a:rPr lang="ru-RU" sz="2000" dirty="0" err="1">
                <a:solidFill>
                  <a:srgbClr val="E47A24"/>
                </a:solidFill>
              </a:rPr>
              <a:t>държави</a:t>
            </a:r>
            <a:r>
              <a:rPr lang="ru-RU" sz="2000" dirty="0">
                <a:solidFill>
                  <a:srgbClr val="E47A24"/>
                </a:solidFill>
              </a:rPr>
              <a:t>, </a:t>
            </a:r>
            <a:r>
              <a:rPr lang="ru-RU" sz="2000" dirty="0" err="1">
                <a:solidFill>
                  <a:srgbClr val="E47A24"/>
                </a:solidFill>
              </a:rPr>
              <a:t>градове</a:t>
            </a:r>
            <a:r>
              <a:rPr lang="ru-RU" sz="2000" dirty="0">
                <a:solidFill>
                  <a:srgbClr val="E47A24"/>
                </a:solidFill>
              </a:rPr>
              <a:t> и </a:t>
            </a:r>
            <a:r>
              <a:rPr lang="ru-RU" sz="2000" dirty="0" err="1">
                <a:solidFill>
                  <a:srgbClr val="E47A24"/>
                </a:solidFill>
              </a:rPr>
              <a:t>общини</a:t>
            </a:r>
            <a:r>
              <a:rPr lang="ru-RU" sz="2000" dirty="0">
                <a:solidFill>
                  <a:srgbClr val="E47A24"/>
                </a:solidFill>
              </a:rPr>
              <a:t> </a:t>
            </a:r>
            <a:r>
              <a:rPr lang="ru-RU" sz="2000" dirty="0" err="1">
                <a:solidFill>
                  <a:srgbClr val="E47A24"/>
                </a:solidFill>
              </a:rPr>
              <a:t>имат</a:t>
            </a:r>
            <a:r>
              <a:rPr lang="ru-RU" sz="2000" dirty="0">
                <a:solidFill>
                  <a:srgbClr val="E47A24"/>
                </a:solidFill>
              </a:rPr>
              <a:t> </a:t>
            </a:r>
            <a:r>
              <a:rPr lang="ru-RU" sz="2000" dirty="0" err="1">
                <a:solidFill>
                  <a:srgbClr val="E47A24"/>
                </a:solidFill>
              </a:rPr>
              <a:t>програми</a:t>
            </a:r>
            <a:r>
              <a:rPr lang="ru-RU" sz="2000" dirty="0">
                <a:solidFill>
                  <a:srgbClr val="E47A24"/>
                </a:solidFill>
              </a:rPr>
              <a:t> за </a:t>
            </a:r>
            <a:r>
              <a:rPr lang="ru-RU" sz="2000" dirty="0" err="1">
                <a:solidFill>
                  <a:srgbClr val="E47A24"/>
                </a:solidFill>
              </a:rPr>
              <a:t>подпомагане</a:t>
            </a:r>
            <a:r>
              <a:rPr lang="ru-RU" sz="2000" dirty="0">
                <a:solidFill>
                  <a:srgbClr val="E47A24"/>
                </a:solidFill>
              </a:rPr>
              <a:t> на </a:t>
            </a:r>
            <a:r>
              <a:rPr lang="ru-RU" sz="2000" dirty="0" err="1">
                <a:solidFill>
                  <a:srgbClr val="E47A24"/>
                </a:solidFill>
              </a:rPr>
              <a:t>предприемачи</a:t>
            </a:r>
            <a:r>
              <a:rPr lang="ru-RU" sz="2000" dirty="0">
                <a:solidFill>
                  <a:srgbClr val="E47A24"/>
                </a:solidFill>
              </a:rPr>
              <a:t>, </a:t>
            </a:r>
            <a:r>
              <a:rPr lang="ru-RU" sz="2000" dirty="0" err="1">
                <a:solidFill>
                  <a:srgbClr val="E47A24"/>
                </a:solidFill>
              </a:rPr>
              <a:t>които</a:t>
            </a:r>
            <a:r>
              <a:rPr lang="ru-RU" sz="2000" dirty="0">
                <a:solidFill>
                  <a:srgbClr val="E47A24"/>
                </a:solidFill>
              </a:rPr>
              <a:t> </a:t>
            </a:r>
            <a:r>
              <a:rPr lang="ru-RU" sz="2000" dirty="0" err="1">
                <a:solidFill>
                  <a:srgbClr val="E47A24"/>
                </a:solidFill>
              </a:rPr>
              <a:t>могат</a:t>
            </a:r>
            <a:r>
              <a:rPr lang="ru-RU" sz="2000" dirty="0">
                <a:solidFill>
                  <a:srgbClr val="E47A24"/>
                </a:solidFill>
              </a:rPr>
              <a:t> да </a:t>
            </a:r>
            <a:r>
              <a:rPr lang="ru-RU" sz="2000" dirty="0" err="1">
                <a:solidFill>
                  <a:srgbClr val="E47A24"/>
                </a:solidFill>
              </a:rPr>
              <a:t>съфинансират</a:t>
            </a:r>
            <a:r>
              <a:rPr lang="ru-RU" sz="2000" dirty="0">
                <a:solidFill>
                  <a:srgbClr val="E47A24"/>
                </a:solidFill>
              </a:rPr>
              <a:t> </a:t>
            </a:r>
            <a:r>
              <a:rPr lang="ru-RU" sz="2000" dirty="0" err="1">
                <a:solidFill>
                  <a:srgbClr val="E47A24"/>
                </a:solidFill>
              </a:rPr>
              <a:t>разходите</a:t>
            </a:r>
            <a:r>
              <a:rPr lang="ru-RU" sz="2000" dirty="0">
                <a:solidFill>
                  <a:srgbClr val="E47A24"/>
                </a:solidFill>
              </a:rPr>
              <a:t> за </a:t>
            </a:r>
            <a:r>
              <a:rPr lang="ru-RU" sz="2000" dirty="0" err="1">
                <a:solidFill>
                  <a:srgbClr val="E47A24"/>
                </a:solidFill>
              </a:rPr>
              <a:t>оборудване</a:t>
            </a:r>
            <a:r>
              <a:rPr lang="ru-RU" sz="2000" dirty="0">
                <a:solidFill>
                  <a:srgbClr val="E47A24"/>
                </a:solidFill>
              </a:rPr>
              <a:t>, бизнес помещения, вноски, маркетинг или да отделят средства за </a:t>
            </a:r>
            <a:r>
              <a:rPr lang="ru-RU" sz="2000" dirty="0" err="1">
                <a:solidFill>
                  <a:srgbClr val="E47A24"/>
                </a:solidFill>
              </a:rPr>
              <a:t>самостоятелна</a:t>
            </a:r>
            <a:r>
              <a:rPr lang="ru-RU" sz="2000" dirty="0">
                <a:solidFill>
                  <a:srgbClr val="E47A24"/>
                </a:solidFill>
              </a:rPr>
              <a:t> </a:t>
            </a:r>
            <a:r>
              <a:rPr lang="ru-RU" sz="2000" dirty="0" err="1">
                <a:solidFill>
                  <a:srgbClr val="E47A24"/>
                </a:solidFill>
              </a:rPr>
              <a:t>заетост</a:t>
            </a:r>
            <a:r>
              <a:rPr lang="ru-RU" sz="2000" dirty="0">
                <a:solidFill>
                  <a:srgbClr val="E47A24"/>
                </a:solidFill>
              </a:rPr>
              <a:t>. </a:t>
            </a:r>
            <a:r>
              <a:rPr lang="ru-RU" sz="2000" dirty="0" err="1">
                <a:solidFill>
                  <a:srgbClr val="E47A24"/>
                </a:solidFill>
              </a:rPr>
              <a:t>Този</a:t>
            </a:r>
            <a:r>
              <a:rPr lang="ru-RU" sz="2000" dirty="0">
                <a:solidFill>
                  <a:srgbClr val="E47A24"/>
                </a:solidFill>
              </a:rPr>
              <a:t> </a:t>
            </a:r>
            <a:r>
              <a:rPr lang="ru-RU" sz="2000" dirty="0" err="1">
                <a:solidFill>
                  <a:srgbClr val="E47A24"/>
                </a:solidFill>
              </a:rPr>
              <a:t>източник</a:t>
            </a:r>
            <a:r>
              <a:rPr lang="ru-RU" sz="2000" dirty="0">
                <a:solidFill>
                  <a:srgbClr val="E47A24"/>
                </a:solidFill>
              </a:rPr>
              <a:t> на </a:t>
            </a:r>
            <a:r>
              <a:rPr lang="ru-RU" sz="2000" dirty="0" err="1">
                <a:solidFill>
                  <a:srgbClr val="E47A24"/>
                </a:solidFill>
              </a:rPr>
              <a:t>финансиране</a:t>
            </a:r>
            <a:r>
              <a:rPr lang="ru-RU" sz="2000" dirty="0">
                <a:solidFill>
                  <a:srgbClr val="E47A24"/>
                </a:solidFill>
              </a:rPr>
              <a:t> не е </a:t>
            </a:r>
            <a:r>
              <a:rPr lang="ru-RU" sz="2000" dirty="0" err="1">
                <a:solidFill>
                  <a:srgbClr val="E47A24"/>
                </a:solidFill>
              </a:rPr>
              <a:t>стандартизиран</a:t>
            </a:r>
            <a:r>
              <a:rPr lang="ru-RU" sz="2000" dirty="0">
                <a:solidFill>
                  <a:srgbClr val="E47A24"/>
                </a:solidFill>
              </a:rPr>
              <a:t> и </a:t>
            </a:r>
            <a:r>
              <a:rPr lang="ru-RU" sz="2000" dirty="0" err="1">
                <a:solidFill>
                  <a:srgbClr val="E47A24"/>
                </a:solidFill>
              </a:rPr>
              <a:t>зависи</a:t>
            </a:r>
            <a:r>
              <a:rPr lang="ru-RU" sz="2000" dirty="0">
                <a:solidFill>
                  <a:srgbClr val="E47A24"/>
                </a:solidFill>
              </a:rPr>
              <a:t> от </a:t>
            </a:r>
            <a:r>
              <a:rPr lang="ru-RU" sz="2000" dirty="0" err="1">
                <a:solidFill>
                  <a:srgbClr val="E47A24"/>
                </a:solidFill>
              </a:rPr>
              <a:t>държавата</a:t>
            </a:r>
            <a:r>
              <a:rPr lang="ru-RU" sz="2000" dirty="0">
                <a:solidFill>
                  <a:srgbClr val="E47A24"/>
                </a:solidFill>
              </a:rPr>
              <a:t>, града или </a:t>
            </a:r>
            <a:r>
              <a:rPr lang="ru-RU" sz="2000" dirty="0" err="1">
                <a:solidFill>
                  <a:srgbClr val="E47A24"/>
                </a:solidFill>
              </a:rPr>
              <a:t>общината</a:t>
            </a:r>
            <a:r>
              <a:rPr lang="ru-RU" sz="2000" dirty="0">
                <a:solidFill>
                  <a:srgbClr val="E47A24"/>
                </a:solidFill>
              </a:rPr>
              <a:t>.</a:t>
            </a:r>
            <a:endParaRPr lang="es-ES" sz="2000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pic>
        <p:nvPicPr>
          <p:cNvPr id="4100" name="Picture 4" descr="https://i.pinimg.com/564x/ed/93/ae/ed93ae03317fffcf9ea8a3604be1212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4871" y="4954555"/>
            <a:ext cx="1327711" cy="885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35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929297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ru-RU" sz="2800" dirty="0" err="1">
                <a:solidFill>
                  <a:srgbClr val="DE5630"/>
                </a:solidFill>
              </a:rPr>
              <a:t>Представяне</a:t>
            </a:r>
            <a:r>
              <a:rPr lang="ru-RU" sz="2800" dirty="0">
                <a:solidFill>
                  <a:srgbClr val="DE5630"/>
                </a:solidFill>
              </a:rPr>
              <a:t> на бизнес </a:t>
            </a:r>
            <a:r>
              <a:rPr lang="ru-RU" sz="2800" dirty="0" err="1">
                <a:solidFill>
                  <a:srgbClr val="DE5630"/>
                </a:solidFill>
              </a:rPr>
              <a:t>идеята</a:t>
            </a:r>
            <a:r>
              <a:rPr lang="ru-RU" sz="2800" dirty="0">
                <a:solidFill>
                  <a:srgbClr val="DE5630"/>
                </a:solidFill>
              </a:rPr>
              <a:t> пред </a:t>
            </a:r>
            <a:r>
              <a:rPr lang="ru-RU" sz="2800" dirty="0" err="1">
                <a:solidFill>
                  <a:srgbClr val="DE5630"/>
                </a:solidFill>
              </a:rPr>
              <a:t>инвеститори</a:t>
            </a:r>
            <a:r>
              <a:rPr lang="ru-RU" sz="2800" dirty="0">
                <a:solidFill>
                  <a:srgbClr val="DE5630"/>
                </a:solidFill>
              </a:rPr>
              <a:t>/банки</a:t>
            </a:r>
            <a:endParaRPr lang="hr-HR" sz="2800" dirty="0">
              <a:solidFill>
                <a:srgbClr val="DE563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err="1"/>
              <a:t>Представянето</a:t>
            </a:r>
            <a:r>
              <a:rPr lang="ru-RU" sz="2000" dirty="0"/>
              <a:t> на бизнес идея пред </a:t>
            </a:r>
            <a:r>
              <a:rPr lang="ru-RU" sz="2000" dirty="0" err="1"/>
              <a:t>инвеститори</a:t>
            </a:r>
            <a:r>
              <a:rPr lang="ru-RU" sz="2000" dirty="0"/>
              <a:t>/банки е </a:t>
            </a:r>
            <a:r>
              <a:rPr lang="ru-RU" sz="2000" dirty="0" err="1"/>
              <a:t>предаване</a:t>
            </a:r>
            <a:r>
              <a:rPr lang="ru-RU" sz="2000" dirty="0"/>
              <a:t> на информация, </a:t>
            </a:r>
            <a:r>
              <a:rPr lang="ru-RU" sz="2000" dirty="0" err="1"/>
              <a:t>която</a:t>
            </a:r>
            <a:r>
              <a:rPr lang="ru-RU" sz="2000" dirty="0"/>
              <a:t> </a:t>
            </a:r>
            <a:r>
              <a:rPr lang="ru-RU" sz="2000" dirty="0" err="1"/>
              <a:t>трябва</a:t>
            </a:r>
            <a:r>
              <a:rPr lang="ru-RU" sz="2000" dirty="0"/>
              <a:t> да </a:t>
            </a:r>
            <a:r>
              <a:rPr lang="ru-RU" sz="2000" dirty="0" err="1"/>
              <a:t>бъде</a:t>
            </a:r>
            <a:r>
              <a:rPr lang="ru-RU" sz="2000" dirty="0"/>
              <a:t> ясна и просто </a:t>
            </a:r>
            <a:r>
              <a:rPr lang="ru-RU" sz="2000" dirty="0" err="1"/>
              <a:t>структурирана</a:t>
            </a:r>
            <a:r>
              <a:rPr lang="ru-RU" sz="2000" dirty="0"/>
              <a:t> в </a:t>
            </a:r>
            <a:r>
              <a:rPr lang="ru-RU" sz="2000" dirty="0" err="1"/>
              <a:t>зависимост</a:t>
            </a:r>
            <a:r>
              <a:rPr lang="ru-RU" sz="2000" dirty="0"/>
              <a:t> от </a:t>
            </a:r>
            <a:r>
              <a:rPr lang="ru-RU" sz="2000" dirty="0" err="1"/>
              <a:t>това</a:t>
            </a:r>
            <a:r>
              <a:rPr lang="ru-RU" sz="2000" dirty="0"/>
              <a:t> кой и по </a:t>
            </a:r>
            <a:r>
              <a:rPr lang="ru-RU" sz="2000" dirty="0" err="1"/>
              <a:t>какъв</a:t>
            </a:r>
            <a:r>
              <a:rPr lang="ru-RU" sz="2000" dirty="0"/>
              <a:t> начин </a:t>
            </a:r>
            <a:r>
              <a:rPr lang="ru-RU" sz="2000" dirty="0" err="1"/>
              <a:t>представя</a:t>
            </a:r>
            <a:r>
              <a:rPr lang="ru-RU" sz="2000" dirty="0"/>
              <a:t> </a:t>
            </a:r>
            <a:r>
              <a:rPr lang="ru-RU" sz="2000" dirty="0" err="1"/>
              <a:t>предприемача</a:t>
            </a:r>
            <a:r>
              <a:rPr lang="ru-RU" sz="2000" dirty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err="1"/>
              <a:t>Акцентът</a:t>
            </a:r>
            <a:r>
              <a:rPr lang="ru-RU" sz="2000" dirty="0"/>
              <a:t> е </a:t>
            </a:r>
            <a:r>
              <a:rPr lang="ru-RU" sz="2000" dirty="0" err="1"/>
              <a:t>върху</a:t>
            </a:r>
            <a:r>
              <a:rPr lang="ru-RU" sz="2000" dirty="0"/>
              <a:t> </a:t>
            </a:r>
            <a:r>
              <a:rPr lang="ru-RU" sz="2000" dirty="0" err="1"/>
              <a:t>информацията</a:t>
            </a:r>
            <a:r>
              <a:rPr lang="ru-RU" sz="2000" dirty="0"/>
              <a:t>, </a:t>
            </a:r>
            <a:r>
              <a:rPr lang="ru-RU" sz="2000" dirty="0" err="1"/>
              <a:t>въз</a:t>
            </a:r>
            <a:r>
              <a:rPr lang="ru-RU" sz="2000" dirty="0"/>
              <a:t> основа на </a:t>
            </a:r>
            <a:r>
              <a:rPr lang="ru-RU" sz="2000" dirty="0" err="1"/>
              <a:t>която</a:t>
            </a:r>
            <a:r>
              <a:rPr lang="ru-RU" sz="2000" dirty="0"/>
              <a:t> </a:t>
            </a:r>
            <a:r>
              <a:rPr lang="ru-RU" sz="2000" dirty="0" err="1"/>
              <a:t>инвеститорите</a:t>
            </a:r>
            <a:r>
              <a:rPr lang="ru-RU" sz="2000" dirty="0"/>
              <a:t> </a:t>
            </a:r>
            <a:r>
              <a:rPr lang="ru-RU" sz="2000" dirty="0" err="1"/>
              <a:t>трябва</a:t>
            </a:r>
            <a:r>
              <a:rPr lang="ru-RU" sz="2000" dirty="0"/>
              <a:t> да </a:t>
            </a:r>
            <a:r>
              <a:rPr lang="ru-RU" sz="2000" dirty="0" err="1"/>
              <a:t>вземат</a:t>
            </a:r>
            <a:r>
              <a:rPr lang="ru-RU" sz="2000" dirty="0"/>
              <a:t> </a:t>
            </a:r>
            <a:r>
              <a:rPr lang="ru-RU" sz="2000" dirty="0" err="1"/>
              <a:t>инвестиционно</a:t>
            </a:r>
            <a:r>
              <a:rPr lang="ru-RU" sz="2000" dirty="0"/>
              <a:t> решение;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err="1"/>
              <a:t>Може</a:t>
            </a:r>
            <a:r>
              <a:rPr lang="ru-RU" sz="2000" dirty="0"/>
              <a:t> да </a:t>
            </a:r>
            <a:r>
              <a:rPr lang="ru-RU" sz="2000" dirty="0" err="1"/>
              <a:t>бъде</a:t>
            </a:r>
            <a:r>
              <a:rPr lang="ru-RU" sz="2000" dirty="0"/>
              <a:t> под формата на презентация или </a:t>
            </a:r>
            <a:r>
              <a:rPr lang="ru-RU" sz="2000" dirty="0" err="1"/>
              <a:t>писмено</a:t>
            </a:r>
            <a:r>
              <a:rPr lang="ru-RU" sz="2000" dirty="0"/>
              <a:t>. </a:t>
            </a:r>
            <a:r>
              <a:rPr lang="ru-RU" sz="2000" dirty="0" err="1"/>
              <a:t>Описва</a:t>
            </a:r>
            <a:r>
              <a:rPr lang="ru-RU" sz="2000" dirty="0"/>
              <a:t> </a:t>
            </a:r>
            <a:r>
              <a:rPr lang="ru-RU" sz="2000" dirty="0" err="1"/>
              <a:t>предприемача</a:t>
            </a:r>
            <a:r>
              <a:rPr lang="ru-RU" sz="2000" dirty="0"/>
              <a:t> и </a:t>
            </a:r>
            <a:r>
              <a:rPr lang="ru-RU" sz="2000" dirty="0" err="1"/>
              <a:t>дава</a:t>
            </a:r>
            <a:r>
              <a:rPr lang="ru-RU" sz="2000" dirty="0"/>
              <a:t> подробен </a:t>
            </a:r>
            <a:r>
              <a:rPr lang="ru-RU" sz="2000" dirty="0" err="1"/>
              <a:t>преглед</a:t>
            </a:r>
            <a:r>
              <a:rPr lang="ru-RU" sz="2000" dirty="0"/>
              <a:t> на бизнеса на </a:t>
            </a:r>
            <a:r>
              <a:rPr lang="ru-RU" sz="2000" dirty="0" err="1"/>
              <a:t>предприемача</a:t>
            </a:r>
            <a:r>
              <a:rPr lang="ru-RU" sz="2000" dirty="0"/>
              <a:t>.</a:t>
            </a:r>
            <a:endParaRPr lang="hr-HR" sz="2000" dirty="0">
              <a:solidFill>
                <a:srgbClr val="DE563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pic>
        <p:nvPicPr>
          <p:cNvPr id="10244" name="Picture 4" descr="Man in a presentation of business - Free people ico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509" y="4342506"/>
            <a:ext cx="3378545" cy="1773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8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929297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ru-RU" sz="2800" dirty="0" err="1">
                <a:solidFill>
                  <a:srgbClr val="DE5630"/>
                </a:solidFill>
              </a:rPr>
              <a:t>Представяне</a:t>
            </a:r>
            <a:r>
              <a:rPr lang="ru-RU" sz="2800" dirty="0">
                <a:solidFill>
                  <a:srgbClr val="DE5630"/>
                </a:solidFill>
              </a:rPr>
              <a:t> на бизнес </a:t>
            </a:r>
            <a:r>
              <a:rPr lang="ru-RU" sz="2800" dirty="0" err="1">
                <a:solidFill>
                  <a:srgbClr val="DE5630"/>
                </a:solidFill>
              </a:rPr>
              <a:t>идеята</a:t>
            </a:r>
            <a:r>
              <a:rPr lang="ru-RU" sz="2800" dirty="0">
                <a:solidFill>
                  <a:srgbClr val="DE5630"/>
                </a:solidFill>
              </a:rPr>
              <a:t> пред </a:t>
            </a:r>
            <a:r>
              <a:rPr lang="ru-RU" sz="2800" dirty="0" err="1">
                <a:solidFill>
                  <a:srgbClr val="DE5630"/>
                </a:solidFill>
              </a:rPr>
              <a:t>инвеститори</a:t>
            </a:r>
            <a:r>
              <a:rPr lang="ru-RU" sz="2800" dirty="0">
                <a:solidFill>
                  <a:srgbClr val="DE5630"/>
                </a:solidFill>
              </a:rPr>
              <a:t>/банки</a:t>
            </a:r>
            <a:endParaRPr lang="hr-HR" sz="2800" dirty="0">
              <a:solidFill>
                <a:srgbClr val="DE5630"/>
              </a:solidFill>
            </a:endParaRPr>
          </a:p>
          <a:p>
            <a:pPr algn="l"/>
            <a:endParaRPr lang="hr-HR" sz="2000" dirty="0">
              <a:solidFill>
                <a:srgbClr val="DE5630"/>
              </a:solidFill>
            </a:endParaRPr>
          </a:p>
          <a:p>
            <a:pPr algn="l"/>
            <a:r>
              <a:rPr lang="ru-RU" sz="2000" dirty="0" err="1">
                <a:solidFill>
                  <a:srgbClr val="DE5630"/>
                </a:solidFill>
              </a:rPr>
              <a:t>Ключови</a:t>
            </a:r>
            <a:r>
              <a:rPr lang="ru-RU" sz="2000" dirty="0">
                <a:solidFill>
                  <a:srgbClr val="DE5630"/>
                </a:solidFill>
              </a:rPr>
              <a:t> части:</a:t>
            </a:r>
          </a:p>
          <a:p>
            <a:pPr algn="l"/>
            <a:r>
              <a:rPr lang="ru-RU" sz="2000" dirty="0">
                <a:solidFill>
                  <a:srgbClr val="DE5630"/>
                </a:solidFill>
              </a:rPr>
              <a:t>• Проблем, </a:t>
            </a:r>
            <a:r>
              <a:rPr lang="ru-RU" sz="2000" dirty="0" err="1">
                <a:solidFill>
                  <a:srgbClr val="DE5630"/>
                </a:solidFill>
              </a:rPr>
              <a:t>решаване</a:t>
            </a:r>
            <a:r>
              <a:rPr lang="ru-RU" sz="2000" dirty="0">
                <a:solidFill>
                  <a:srgbClr val="DE5630"/>
                </a:solidFill>
              </a:rPr>
              <a:t> на </a:t>
            </a:r>
            <a:r>
              <a:rPr lang="ru-RU" sz="2000" dirty="0" err="1">
                <a:solidFill>
                  <a:srgbClr val="DE5630"/>
                </a:solidFill>
              </a:rPr>
              <a:t>проблеми</a:t>
            </a:r>
            <a:r>
              <a:rPr lang="ru-RU" sz="2000" dirty="0">
                <a:solidFill>
                  <a:srgbClr val="DE5630"/>
                </a:solidFill>
              </a:rPr>
              <a:t> и </a:t>
            </a:r>
            <a:r>
              <a:rPr lang="ru-RU" sz="2000" dirty="0" err="1">
                <a:solidFill>
                  <a:srgbClr val="DE5630"/>
                </a:solidFill>
              </a:rPr>
              <a:t>добавена</a:t>
            </a:r>
            <a:r>
              <a:rPr lang="ru-RU" sz="2000" dirty="0">
                <a:solidFill>
                  <a:srgbClr val="DE5630"/>
                </a:solidFill>
              </a:rPr>
              <a:t> </a:t>
            </a:r>
            <a:r>
              <a:rPr lang="ru-RU" sz="2000" dirty="0" err="1">
                <a:solidFill>
                  <a:srgbClr val="DE5630"/>
                </a:solidFill>
              </a:rPr>
              <a:t>стойност</a:t>
            </a:r>
            <a:r>
              <a:rPr lang="ru-RU" sz="2000" dirty="0">
                <a:solidFill>
                  <a:srgbClr val="DE5630"/>
                </a:solidFill>
              </a:rPr>
              <a:t>;</a:t>
            </a:r>
          </a:p>
          <a:p>
            <a:pPr algn="l"/>
            <a:r>
              <a:rPr lang="ru-RU" sz="2000" dirty="0">
                <a:solidFill>
                  <a:srgbClr val="DE5630"/>
                </a:solidFill>
              </a:rPr>
              <a:t>• </a:t>
            </a:r>
            <a:r>
              <a:rPr lang="ru-RU" sz="2000" dirty="0" err="1">
                <a:solidFill>
                  <a:srgbClr val="DE5630"/>
                </a:solidFill>
              </a:rPr>
              <a:t>Мисия</a:t>
            </a:r>
            <a:r>
              <a:rPr lang="ru-RU" sz="2000" dirty="0">
                <a:solidFill>
                  <a:srgbClr val="DE5630"/>
                </a:solidFill>
              </a:rPr>
              <a:t> и </a:t>
            </a:r>
            <a:r>
              <a:rPr lang="ru-RU" sz="2000" dirty="0" err="1">
                <a:solidFill>
                  <a:srgbClr val="DE5630"/>
                </a:solidFill>
              </a:rPr>
              <a:t>визия</a:t>
            </a:r>
            <a:r>
              <a:rPr lang="ru-RU" sz="2000" dirty="0">
                <a:solidFill>
                  <a:srgbClr val="DE5630"/>
                </a:solidFill>
              </a:rPr>
              <a:t>;</a:t>
            </a:r>
          </a:p>
          <a:p>
            <a:pPr algn="l"/>
            <a:r>
              <a:rPr lang="ru-RU" sz="2000" dirty="0">
                <a:solidFill>
                  <a:srgbClr val="DE5630"/>
                </a:solidFill>
              </a:rPr>
              <a:t>• Размер на </a:t>
            </a:r>
            <a:r>
              <a:rPr lang="ru-RU" sz="2000" dirty="0" err="1">
                <a:solidFill>
                  <a:srgbClr val="DE5630"/>
                </a:solidFill>
              </a:rPr>
              <a:t>пазара</a:t>
            </a:r>
            <a:r>
              <a:rPr lang="ru-RU" sz="2000" dirty="0">
                <a:solidFill>
                  <a:srgbClr val="DE5630"/>
                </a:solidFill>
              </a:rPr>
              <a:t> и </a:t>
            </a:r>
            <a:r>
              <a:rPr lang="ru-RU" sz="2000" dirty="0" err="1">
                <a:solidFill>
                  <a:srgbClr val="DE5630"/>
                </a:solidFill>
              </a:rPr>
              <a:t>пазарни</a:t>
            </a:r>
            <a:r>
              <a:rPr lang="ru-RU" sz="2000" dirty="0">
                <a:solidFill>
                  <a:srgbClr val="DE5630"/>
                </a:solidFill>
              </a:rPr>
              <a:t> </a:t>
            </a:r>
            <a:r>
              <a:rPr lang="ru-RU" sz="2000" dirty="0" err="1">
                <a:solidFill>
                  <a:srgbClr val="DE5630"/>
                </a:solidFill>
              </a:rPr>
              <a:t>възможности</a:t>
            </a:r>
            <a:r>
              <a:rPr lang="ru-RU" sz="2000" dirty="0">
                <a:solidFill>
                  <a:srgbClr val="DE5630"/>
                </a:solidFill>
              </a:rPr>
              <a:t>;</a:t>
            </a:r>
          </a:p>
          <a:p>
            <a:pPr algn="l"/>
            <a:r>
              <a:rPr lang="ru-RU" sz="2000" dirty="0">
                <a:solidFill>
                  <a:srgbClr val="DE5630"/>
                </a:solidFill>
              </a:rPr>
              <a:t>• Бизнес </a:t>
            </a:r>
            <a:r>
              <a:rPr lang="ru-RU" sz="2000" dirty="0" err="1">
                <a:solidFill>
                  <a:srgbClr val="DE5630"/>
                </a:solidFill>
              </a:rPr>
              <a:t>модел</a:t>
            </a:r>
            <a:r>
              <a:rPr lang="ru-RU" sz="2000" dirty="0">
                <a:solidFill>
                  <a:srgbClr val="DE5630"/>
                </a:solidFill>
              </a:rPr>
              <a:t> и </a:t>
            </a:r>
            <a:r>
              <a:rPr lang="ru-RU" sz="2000" dirty="0" err="1">
                <a:solidFill>
                  <a:srgbClr val="DE5630"/>
                </a:solidFill>
              </a:rPr>
              <a:t>финансови</a:t>
            </a:r>
            <a:r>
              <a:rPr lang="ru-RU" sz="2000" dirty="0">
                <a:solidFill>
                  <a:srgbClr val="DE5630"/>
                </a:solidFill>
              </a:rPr>
              <a:t> </a:t>
            </a:r>
            <a:r>
              <a:rPr lang="ru-RU" sz="2000" dirty="0" err="1">
                <a:solidFill>
                  <a:srgbClr val="DE5630"/>
                </a:solidFill>
              </a:rPr>
              <a:t>прогнози</a:t>
            </a:r>
            <a:r>
              <a:rPr lang="ru-RU" sz="2000" dirty="0">
                <a:solidFill>
                  <a:srgbClr val="DE5630"/>
                </a:solidFill>
              </a:rPr>
              <a:t>;</a:t>
            </a:r>
          </a:p>
          <a:p>
            <a:pPr algn="l"/>
            <a:r>
              <a:rPr lang="ru-RU" sz="2000" dirty="0">
                <a:solidFill>
                  <a:srgbClr val="DE5630"/>
                </a:solidFill>
              </a:rPr>
              <a:t>• Стратегия за </a:t>
            </a:r>
            <a:r>
              <a:rPr lang="ru-RU" sz="2000" dirty="0" err="1">
                <a:solidFill>
                  <a:srgbClr val="DE5630"/>
                </a:solidFill>
              </a:rPr>
              <a:t>навлизане</a:t>
            </a:r>
            <a:r>
              <a:rPr lang="ru-RU" sz="2000" dirty="0">
                <a:solidFill>
                  <a:srgbClr val="DE5630"/>
                </a:solidFill>
              </a:rPr>
              <a:t> на </a:t>
            </a:r>
            <a:r>
              <a:rPr lang="ru-RU" sz="2000" dirty="0" err="1">
                <a:solidFill>
                  <a:srgbClr val="DE5630"/>
                </a:solidFill>
              </a:rPr>
              <a:t>пазара</a:t>
            </a:r>
            <a:r>
              <a:rPr lang="ru-RU" sz="2000" dirty="0">
                <a:solidFill>
                  <a:srgbClr val="DE5630"/>
                </a:solidFill>
              </a:rPr>
              <a:t> и </a:t>
            </a:r>
            <a:r>
              <a:rPr lang="ru-RU" sz="2000" dirty="0" err="1">
                <a:solidFill>
                  <a:srgbClr val="DE5630"/>
                </a:solidFill>
              </a:rPr>
              <a:t>планиран</a:t>
            </a:r>
            <a:r>
              <a:rPr lang="ru-RU" sz="2000" dirty="0">
                <a:solidFill>
                  <a:srgbClr val="DE5630"/>
                </a:solidFill>
              </a:rPr>
              <a:t> </a:t>
            </a:r>
            <a:r>
              <a:rPr lang="ru-RU" sz="2000" dirty="0" err="1">
                <a:solidFill>
                  <a:srgbClr val="DE5630"/>
                </a:solidFill>
              </a:rPr>
              <a:t>пазарен</a:t>
            </a:r>
            <a:r>
              <a:rPr lang="ru-RU" sz="2000" dirty="0">
                <a:solidFill>
                  <a:srgbClr val="DE5630"/>
                </a:solidFill>
              </a:rPr>
              <a:t> </a:t>
            </a:r>
            <a:r>
              <a:rPr lang="ru-RU" sz="2000" dirty="0" err="1">
                <a:solidFill>
                  <a:srgbClr val="DE5630"/>
                </a:solidFill>
              </a:rPr>
              <a:t>дял</a:t>
            </a:r>
            <a:r>
              <a:rPr lang="ru-RU" sz="2000" dirty="0">
                <a:solidFill>
                  <a:srgbClr val="DE5630"/>
                </a:solidFill>
              </a:rPr>
              <a:t>;</a:t>
            </a:r>
          </a:p>
          <a:p>
            <a:pPr algn="l"/>
            <a:r>
              <a:rPr lang="ru-RU" sz="2000" dirty="0">
                <a:solidFill>
                  <a:srgbClr val="DE5630"/>
                </a:solidFill>
              </a:rPr>
              <a:t>• </a:t>
            </a:r>
            <a:r>
              <a:rPr lang="ru-RU" sz="2000" dirty="0" err="1">
                <a:solidFill>
                  <a:srgbClr val="DE5630"/>
                </a:solidFill>
              </a:rPr>
              <a:t>Членове</a:t>
            </a:r>
            <a:r>
              <a:rPr lang="ru-RU" sz="2000" dirty="0">
                <a:solidFill>
                  <a:srgbClr val="DE5630"/>
                </a:solidFill>
              </a:rPr>
              <a:t> на </a:t>
            </a:r>
            <a:r>
              <a:rPr lang="ru-RU" sz="2000" dirty="0" err="1">
                <a:solidFill>
                  <a:srgbClr val="DE5630"/>
                </a:solidFill>
              </a:rPr>
              <a:t>екипа</a:t>
            </a:r>
            <a:r>
              <a:rPr lang="ru-RU" sz="2000" dirty="0">
                <a:solidFill>
                  <a:srgbClr val="DE5630"/>
                </a:solidFill>
              </a:rPr>
              <a:t>, </a:t>
            </a:r>
            <a:r>
              <a:rPr lang="ru-RU" sz="2000" dirty="0" err="1">
                <a:solidFill>
                  <a:srgbClr val="DE5630"/>
                </a:solidFill>
              </a:rPr>
              <a:t>тяхната</a:t>
            </a:r>
            <a:r>
              <a:rPr lang="ru-RU" sz="2000" dirty="0">
                <a:solidFill>
                  <a:srgbClr val="DE5630"/>
                </a:solidFill>
              </a:rPr>
              <a:t> квалификация и мотивация;</a:t>
            </a:r>
          </a:p>
          <a:p>
            <a:pPr algn="l"/>
            <a:r>
              <a:rPr lang="ru-RU" sz="2000" dirty="0">
                <a:solidFill>
                  <a:srgbClr val="DE5630"/>
                </a:solidFill>
              </a:rPr>
              <a:t>• План за </a:t>
            </a:r>
            <a:r>
              <a:rPr lang="ru-RU" sz="2000" dirty="0" err="1">
                <a:solidFill>
                  <a:srgbClr val="DE5630"/>
                </a:solidFill>
              </a:rPr>
              <a:t>инвестиране</a:t>
            </a:r>
            <a:r>
              <a:rPr lang="ru-RU" sz="2000" dirty="0">
                <a:solidFill>
                  <a:srgbClr val="DE5630"/>
                </a:solidFill>
              </a:rPr>
              <a:t> на средства в </a:t>
            </a:r>
            <a:r>
              <a:rPr lang="ru-RU" sz="2000" dirty="0" err="1">
                <a:solidFill>
                  <a:srgbClr val="DE5630"/>
                </a:solidFill>
              </a:rPr>
              <a:t>рамките</a:t>
            </a:r>
            <a:r>
              <a:rPr lang="ru-RU" sz="2000" dirty="0">
                <a:solidFill>
                  <a:srgbClr val="DE5630"/>
                </a:solidFill>
              </a:rPr>
              <a:t> на срока.</a:t>
            </a:r>
            <a:endParaRPr lang="hr-HR" sz="2800" dirty="0">
              <a:solidFill>
                <a:srgbClr val="DE563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pic>
        <p:nvPicPr>
          <p:cNvPr id="11268" name="Picture 4" descr="Auto, automobile, guard, key, lock, parts, security icon - Download on Iconfind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426" y="2664823"/>
            <a:ext cx="2294573" cy="2294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84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929297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ru-RU" sz="2800" dirty="0" err="1">
                <a:solidFill>
                  <a:srgbClr val="DE5630"/>
                </a:solidFill>
              </a:rPr>
              <a:t>Представяне</a:t>
            </a:r>
            <a:r>
              <a:rPr lang="ru-RU" sz="2800" dirty="0">
                <a:solidFill>
                  <a:srgbClr val="DE5630"/>
                </a:solidFill>
              </a:rPr>
              <a:t> на бизнес </a:t>
            </a:r>
            <a:r>
              <a:rPr lang="ru-RU" sz="2800" dirty="0" err="1">
                <a:solidFill>
                  <a:srgbClr val="DE5630"/>
                </a:solidFill>
              </a:rPr>
              <a:t>идеята</a:t>
            </a:r>
            <a:r>
              <a:rPr lang="ru-RU" sz="2800" dirty="0">
                <a:solidFill>
                  <a:srgbClr val="DE5630"/>
                </a:solidFill>
              </a:rPr>
              <a:t> пред </a:t>
            </a:r>
            <a:r>
              <a:rPr lang="ru-RU" sz="2800" dirty="0" err="1">
                <a:solidFill>
                  <a:srgbClr val="DE5630"/>
                </a:solidFill>
              </a:rPr>
              <a:t>инвеститори</a:t>
            </a:r>
            <a:r>
              <a:rPr lang="ru-RU" sz="2800" dirty="0">
                <a:solidFill>
                  <a:srgbClr val="DE5630"/>
                </a:solidFill>
              </a:rPr>
              <a:t>/банки</a:t>
            </a:r>
            <a:endParaRPr lang="hr-HR" sz="2800" dirty="0">
              <a:solidFill>
                <a:srgbClr val="DE5630"/>
              </a:solidFill>
            </a:endParaRPr>
          </a:p>
          <a:p>
            <a:pPr algn="just"/>
            <a:endParaRPr lang="hr-HR" sz="2000" dirty="0">
              <a:solidFill>
                <a:srgbClr val="DE563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/>
              <a:t>Задача: </a:t>
            </a:r>
            <a:r>
              <a:rPr lang="ru-RU" dirty="0" err="1"/>
              <a:t>направете</a:t>
            </a:r>
            <a:r>
              <a:rPr lang="ru-RU" dirty="0"/>
              <a:t> презентация на ваша бизнес идея за инвеститор;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err="1"/>
              <a:t>Погрижете</a:t>
            </a:r>
            <a:r>
              <a:rPr lang="ru-RU" dirty="0"/>
              <a:t> се да представите бизнес </a:t>
            </a:r>
            <a:r>
              <a:rPr lang="ru-RU" dirty="0" err="1"/>
              <a:t>идеята</a:t>
            </a:r>
            <a:r>
              <a:rPr lang="ru-RU" dirty="0"/>
              <a:t> на инвеститора и </a:t>
            </a:r>
            <a:r>
              <a:rPr lang="ru-RU" dirty="0" err="1"/>
              <a:t>отговорете</a:t>
            </a:r>
            <a:r>
              <a:rPr lang="ru-RU" dirty="0"/>
              <a:t> на </a:t>
            </a:r>
            <a:r>
              <a:rPr lang="ru-RU" dirty="0" err="1"/>
              <a:t>важните</a:t>
            </a:r>
            <a:r>
              <a:rPr lang="ru-RU" dirty="0"/>
              <a:t> </a:t>
            </a:r>
            <a:r>
              <a:rPr lang="ru-RU" dirty="0" err="1"/>
              <a:t>въпрос</a:t>
            </a:r>
            <a:r>
              <a:rPr lang="ru-RU" dirty="0"/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err="1"/>
              <a:t>Защо</a:t>
            </a:r>
            <a:r>
              <a:rPr lang="ru-RU" dirty="0"/>
              <a:t> </a:t>
            </a:r>
            <a:r>
              <a:rPr lang="ru-RU" dirty="0" err="1"/>
              <a:t>инвеститорите</a:t>
            </a:r>
            <a:r>
              <a:rPr lang="ru-RU" dirty="0"/>
              <a:t>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инвестират</a:t>
            </a:r>
            <a:r>
              <a:rPr lang="ru-RU" dirty="0"/>
              <a:t> средства в </a:t>
            </a:r>
            <a:r>
              <a:rPr lang="ru-RU" dirty="0" err="1"/>
              <a:t>реализацията</a:t>
            </a:r>
            <a:r>
              <a:rPr lang="ru-RU" dirty="0"/>
              <a:t> на </a:t>
            </a:r>
            <a:r>
              <a:rPr lang="ru-RU" dirty="0" err="1"/>
              <a:t>вашата</a:t>
            </a:r>
            <a:r>
              <a:rPr lang="ru-RU" dirty="0"/>
              <a:t> идея?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 err="1"/>
              <a:t>Помислете</a:t>
            </a:r>
            <a:r>
              <a:rPr lang="ru-RU" dirty="0"/>
              <a:t> за </a:t>
            </a:r>
            <a:r>
              <a:rPr lang="ru-RU" dirty="0" err="1"/>
              <a:t>предаването</a:t>
            </a:r>
            <a:r>
              <a:rPr lang="ru-RU" dirty="0"/>
              <a:t> на важна информация (</a:t>
            </a:r>
            <a:r>
              <a:rPr lang="ru-RU" dirty="0" err="1"/>
              <a:t>следвайте</a:t>
            </a:r>
            <a:r>
              <a:rPr lang="ru-RU" dirty="0"/>
              <a:t> </a:t>
            </a:r>
            <a:r>
              <a:rPr lang="ru-RU" dirty="0" err="1"/>
              <a:t>ключовите</a:t>
            </a:r>
            <a:r>
              <a:rPr lang="ru-RU" dirty="0"/>
              <a:t> раздели </a:t>
            </a:r>
            <a:r>
              <a:rPr lang="ru-RU" dirty="0" err="1"/>
              <a:t>по-горе</a:t>
            </a:r>
            <a:r>
              <a:rPr lang="ru-RU" dirty="0"/>
              <a:t>) и </a:t>
            </a:r>
            <a:r>
              <a:rPr lang="ru-RU" dirty="0" err="1"/>
              <a:t>поддържайте</a:t>
            </a:r>
            <a:r>
              <a:rPr lang="ru-RU" dirty="0"/>
              <a:t> </a:t>
            </a:r>
            <a:r>
              <a:rPr lang="ru-RU" dirty="0" err="1"/>
              <a:t>презентацията</a:t>
            </a:r>
            <a:r>
              <a:rPr lang="ru-RU" dirty="0"/>
              <a:t> ясна и </a:t>
            </a:r>
            <a:r>
              <a:rPr lang="ru-RU" dirty="0" err="1"/>
              <a:t>внимателно</a:t>
            </a:r>
            <a:r>
              <a:rPr lang="ru-RU" dirty="0"/>
              <a:t> </a:t>
            </a:r>
            <a:r>
              <a:rPr lang="ru-RU" dirty="0" err="1"/>
              <a:t>структурирана</a:t>
            </a:r>
            <a:r>
              <a:rPr lang="ru-RU" dirty="0"/>
              <a:t>.</a:t>
            </a:r>
            <a:endParaRPr lang="hr-HR" sz="2800" dirty="0">
              <a:solidFill>
                <a:srgbClr val="DE563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21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929297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/>
            <a:r>
              <a:rPr lang="bg-BG" sz="2800" dirty="0">
                <a:solidFill>
                  <a:srgbClr val="DE5630"/>
                </a:solidFill>
              </a:rPr>
              <a:t>ОБОБЩАВАНЕ</a:t>
            </a:r>
            <a:endParaRPr lang="hr-HR" sz="2000" dirty="0">
              <a:solidFill>
                <a:srgbClr val="DE5630"/>
              </a:solidFill>
            </a:endParaRPr>
          </a:p>
          <a:p>
            <a:pPr marL="514350" indent="-514350" algn="l">
              <a:buAutoNum type="arabicParenR"/>
            </a:pPr>
            <a:r>
              <a:rPr lang="ru-RU" sz="2800" dirty="0">
                <a:solidFill>
                  <a:srgbClr val="DE5630"/>
                </a:solidFill>
              </a:rPr>
              <a:t>Ежедневен бюджет – </a:t>
            </a:r>
            <a:r>
              <a:rPr lang="ru-RU" sz="2800" dirty="0" err="1">
                <a:solidFill>
                  <a:srgbClr val="DE5630"/>
                </a:solidFill>
              </a:rPr>
              <a:t>сумата</a:t>
            </a:r>
            <a:r>
              <a:rPr lang="ru-RU" sz="2800" dirty="0">
                <a:solidFill>
                  <a:srgbClr val="DE5630"/>
                </a:solidFill>
              </a:rPr>
              <a:t>, </a:t>
            </a:r>
            <a:r>
              <a:rPr lang="ru-RU" sz="2800" dirty="0" err="1">
                <a:solidFill>
                  <a:srgbClr val="DE5630"/>
                </a:solidFill>
              </a:rPr>
              <a:t>която</a:t>
            </a:r>
            <a:r>
              <a:rPr lang="ru-RU" sz="2800" dirty="0">
                <a:solidFill>
                  <a:srgbClr val="DE5630"/>
                </a:solidFill>
              </a:rPr>
              <a:t> </a:t>
            </a:r>
            <a:r>
              <a:rPr lang="ru-RU" sz="2800" dirty="0" err="1">
                <a:solidFill>
                  <a:srgbClr val="DE5630"/>
                </a:solidFill>
              </a:rPr>
              <a:t>бъдещият</a:t>
            </a:r>
            <a:r>
              <a:rPr lang="ru-RU" sz="2800" dirty="0">
                <a:solidFill>
                  <a:srgbClr val="DE5630"/>
                </a:solidFill>
              </a:rPr>
              <a:t> </a:t>
            </a:r>
            <a:r>
              <a:rPr lang="ru-RU" sz="2800" dirty="0" err="1">
                <a:solidFill>
                  <a:srgbClr val="DE5630"/>
                </a:solidFill>
              </a:rPr>
              <a:t>предприемач</a:t>
            </a:r>
            <a:r>
              <a:rPr lang="ru-RU" sz="2800" dirty="0">
                <a:solidFill>
                  <a:srgbClr val="DE5630"/>
                </a:solidFill>
              </a:rPr>
              <a:t> </a:t>
            </a:r>
            <a:r>
              <a:rPr lang="ru-RU" sz="2800" dirty="0" err="1">
                <a:solidFill>
                  <a:srgbClr val="DE5630"/>
                </a:solidFill>
              </a:rPr>
              <a:t>трябва</a:t>
            </a:r>
            <a:r>
              <a:rPr lang="ru-RU" sz="2800" dirty="0">
                <a:solidFill>
                  <a:srgbClr val="DE5630"/>
                </a:solidFill>
              </a:rPr>
              <a:t> да </a:t>
            </a:r>
            <a:r>
              <a:rPr lang="ru-RU" sz="2800" dirty="0" err="1">
                <a:solidFill>
                  <a:srgbClr val="DE5630"/>
                </a:solidFill>
              </a:rPr>
              <a:t>покрие</a:t>
            </a:r>
            <a:r>
              <a:rPr lang="ru-RU" sz="2800" dirty="0">
                <a:solidFill>
                  <a:srgbClr val="DE5630"/>
                </a:solidFill>
              </a:rPr>
              <a:t> </a:t>
            </a:r>
            <a:r>
              <a:rPr lang="ru-RU" sz="2800" dirty="0" err="1">
                <a:solidFill>
                  <a:srgbClr val="DE5630"/>
                </a:solidFill>
              </a:rPr>
              <a:t>личните</a:t>
            </a:r>
            <a:r>
              <a:rPr lang="ru-RU" sz="2800" dirty="0">
                <a:solidFill>
                  <a:srgbClr val="DE5630"/>
                </a:solidFill>
              </a:rPr>
              <a:t> си </a:t>
            </a:r>
            <a:r>
              <a:rPr lang="ru-RU" sz="2800" dirty="0" err="1">
                <a:solidFill>
                  <a:srgbClr val="DE5630"/>
                </a:solidFill>
              </a:rPr>
              <a:t>разходи</a:t>
            </a:r>
            <a:r>
              <a:rPr lang="ru-RU" sz="2800" dirty="0">
                <a:solidFill>
                  <a:srgbClr val="DE5630"/>
                </a:solidFill>
              </a:rPr>
              <a:t>, без да се </a:t>
            </a:r>
            <a:r>
              <a:rPr lang="ru-RU" sz="2800" dirty="0" err="1">
                <a:solidFill>
                  <a:srgbClr val="DE5630"/>
                </a:solidFill>
              </a:rPr>
              <a:t>брои</a:t>
            </a:r>
            <a:r>
              <a:rPr lang="ru-RU" sz="2800" dirty="0">
                <a:solidFill>
                  <a:srgbClr val="DE5630"/>
                </a:solidFill>
              </a:rPr>
              <a:t> притока на пари от </a:t>
            </a:r>
            <a:r>
              <a:rPr lang="ru-RU" sz="2800" dirty="0" err="1">
                <a:solidFill>
                  <a:srgbClr val="DE5630"/>
                </a:solidFill>
              </a:rPr>
              <a:t>източници</a:t>
            </a:r>
            <a:r>
              <a:rPr lang="ru-RU" sz="2800" dirty="0">
                <a:solidFill>
                  <a:srgbClr val="DE5630"/>
                </a:solidFill>
              </a:rPr>
              <a:t>, </a:t>
            </a:r>
            <a:r>
              <a:rPr lang="ru-RU" sz="2800" dirty="0" err="1">
                <a:solidFill>
                  <a:srgbClr val="DE5630"/>
                </a:solidFill>
              </a:rPr>
              <a:t>различни</a:t>
            </a:r>
            <a:r>
              <a:rPr lang="ru-RU" sz="2800" dirty="0">
                <a:solidFill>
                  <a:srgbClr val="DE5630"/>
                </a:solidFill>
              </a:rPr>
              <a:t> от </a:t>
            </a:r>
            <a:r>
              <a:rPr lang="ru-RU" sz="2800" dirty="0" err="1">
                <a:solidFill>
                  <a:srgbClr val="DE5630"/>
                </a:solidFill>
              </a:rPr>
              <a:t>неговата</a:t>
            </a:r>
            <a:r>
              <a:rPr lang="ru-RU" sz="2800" dirty="0">
                <a:solidFill>
                  <a:srgbClr val="DE5630"/>
                </a:solidFill>
              </a:rPr>
              <a:t> </a:t>
            </a:r>
            <a:r>
              <a:rPr lang="ru-RU" sz="2800" dirty="0" err="1">
                <a:solidFill>
                  <a:srgbClr val="DE5630"/>
                </a:solidFill>
              </a:rPr>
              <a:t>търговия</a:t>
            </a:r>
            <a:r>
              <a:rPr lang="ru-RU" sz="2800" dirty="0">
                <a:solidFill>
                  <a:srgbClr val="DE5630"/>
                </a:solidFill>
              </a:rPr>
              <a:t>/фирма за </a:t>
            </a:r>
            <a:r>
              <a:rPr lang="ru-RU" sz="2800" dirty="0" err="1">
                <a:solidFill>
                  <a:srgbClr val="DE5630"/>
                </a:solidFill>
              </a:rPr>
              <a:t>следващите</a:t>
            </a:r>
            <a:r>
              <a:rPr lang="ru-RU" sz="2800" dirty="0">
                <a:solidFill>
                  <a:srgbClr val="DE5630"/>
                </a:solidFill>
              </a:rPr>
              <a:t> 12 </a:t>
            </a:r>
            <a:r>
              <a:rPr lang="ru-RU" sz="2800" dirty="0" err="1">
                <a:solidFill>
                  <a:srgbClr val="DE5630"/>
                </a:solidFill>
              </a:rPr>
              <a:t>месеца</a:t>
            </a:r>
            <a:r>
              <a:rPr lang="ru-RU" sz="2800" dirty="0">
                <a:solidFill>
                  <a:srgbClr val="DE5630"/>
                </a:solidFill>
              </a:rPr>
              <a:t>.</a:t>
            </a:r>
          </a:p>
          <a:p>
            <a:pPr marL="514350" indent="-514350" algn="l">
              <a:buAutoNum type="arabicParenR"/>
            </a:pPr>
            <a:r>
              <a:rPr lang="ru-RU" sz="2800" dirty="0" err="1">
                <a:solidFill>
                  <a:srgbClr val="DE5630"/>
                </a:solidFill>
              </a:rPr>
              <a:t>Разходите</a:t>
            </a:r>
            <a:r>
              <a:rPr lang="ru-RU" sz="2800" dirty="0">
                <a:solidFill>
                  <a:srgbClr val="DE5630"/>
                </a:solidFill>
              </a:rPr>
              <a:t> за </a:t>
            </a:r>
            <a:r>
              <a:rPr lang="ru-RU" sz="2800" dirty="0" err="1">
                <a:solidFill>
                  <a:srgbClr val="DE5630"/>
                </a:solidFill>
              </a:rPr>
              <a:t>стартиране</a:t>
            </a:r>
            <a:r>
              <a:rPr lang="ru-RU" sz="2800" dirty="0">
                <a:solidFill>
                  <a:srgbClr val="DE5630"/>
                </a:solidFill>
              </a:rPr>
              <a:t> на бизнес </a:t>
            </a:r>
            <a:r>
              <a:rPr lang="ru-RU" sz="2800" dirty="0" err="1">
                <a:solidFill>
                  <a:srgbClr val="DE5630"/>
                </a:solidFill>
              </a:rPr>
              <a:t>могат</a:t>
            </a:r>
            <a:r>
              <a:rPr lang="ru-RU" sz="2800" dirty="0">
                <a:solidFill>
                  <a:srgbClr val="DE5630"/>
                </a:solidFill>
              </a:rPr>
              <a:t> да </a:t>
            </a:r>
            <a:r>
              <a:rPr lang="ru-RU" sz="2800" dirty="0" err="1">
                <a:solidFill>
                  <a:srgbClr val="DE5630"/>
                </a:solidFill>
              </a:rPr>
              <a:t>бъдат</a:t>
            </a:r>
            <a:r>
              <a:rPr lang="ru-RU" sz="2800" dirty="0">
                <a:solidFill>
                  <a:srgbClr val="DE5630"/>
                </a:solidFill>
              </a:rPr>
              <a:t> </a:t>
            </a:r>
            <a:r>
              <a:rPr lang="ru-RU" sz="2800" dirty="0" err="1">
                <a:solidFill>
                  <a:srgbClr val="DE5630"/>
                </a:solidFill>
              </a:rPr>
              <a:t>разделени</a:t>
            </a:r>
            <a:r>
              <a:rPr lang="ru-RU" sz="2800" dirty="0">
                <a:solidFill>
                  <a:srgbClr val="DE5630"/>
                </a:solidFill>
              </a:rPr>
              <a:t> на: </a:t>
            </a:r>
            <a:r>
              <a:rPr lang="ru-RU" sz="2800" dirty="0" err="1">
                <a:solidFill>
                  <a:srgbClr val="DE5630"/>
                </a:solidFill>
              </a:rPr>
              <a:t>постоянни</a:t>
            </a:r>
            <a:r>
              <a:rPr lang="ru-RU" sz="2800" dirty="0">
                <a:solidFill>
                  <a:srgbClr val="DE5630"/>
                </a:solidFill>
              </a:rPr>
              <a:t> и </a:t>
            </a:r>
            <a:r>
              <a:rPr lang="ru-RU" sz="2800" dirty="0" err="1">
                <a:solidFill>
                  <a:srgbClr val="DE5630"/>
                </a:solidFill>
              </a:rPr>
              <a:t>променливи</a:t>
            </a:r>
            <a:r>
              <a:rPr lang="ru-RU" sz="2800" dirty="0">
                <a:solidFill>
                  <a:srgbClr val="DE5630"/>
                </a:solidFill>
              </a:rPr>
              <a:t> </a:t>
            </a:r>
            <a:r>
              <a:rPr lang="ru-RU" sz="2800" dirty="0" err="1">
                <a:solidFill>
                  <a:srgbClr val="DE5630"/>
                </a:solidFill>
              </a:rPr>
              <a:t>разходи</a:t>
            </a:r>
            <a:r>
              <a:rPr lang="ru-RU" sz="2800" dirty="0">
                <a:solidFill>
                  <a:srgbClr val="DE5630"/>
                </a:solidFill>
              </a:rPr>
              <a:t>. </a:t>
            </a:r>
            <a:r>
              <a:rPr lang="ru-RU" sz="2800" dirty="0" err="1">
                <a:solidFill>
                  <a:srgbClr val="DE5630"/>
                </a:solidFill>
              </a:rPr>
              <a:t>Постоянни</a:t>
            </a:r>
            <a:r>
              <a:rPr lang="ru-RU" sz="2800" dirty="0">
                <a:solidFill>
                  <a:srgbClr val="DE5630"/>
                </a:solidFill>
              </a:rPr>
              <a:t> </a:t>
            </a:r>
            <a:r>
              <a:rPr lang="ru-RU" sz="2800" dirty="0" err="1">
                <a:solidFill>
                  <a:srgbClr val="DE5630"/>
                </a:solidFill>
              </a:rPr>
              <a:t>разходи</a:t>
            </a:r>
            <a:r>
              <a:rPr lang="ru-RU" sz="2800" dirty="0">
                <a:solidFill>
                  <a:srgbClr val="DE5630"/>
                </a:solidFill>
              </a:rPr>
              <a:t>: </a:t>
            </a:r>
            <a:r>
              <a:rPr lang="ru-RU" sz="2800" dirty="0" err="1">
                <a:solidFill>
                  <a:srgbClr val="DE5630"/>
                </a:solidFill>
              </a:rPr>
              <a:t>разходи</a:t>
            </a:r>
            <a:r>
              <a:rPr lang="ru-RU" sz="2800" dirty="0">
                <a:solidFill>
                  <a:srgbClr val="DE5630"/>
                </a:solidFill>
              </a:rPr>
              <a:t>, </a:t>
            </a:r>
            <a:r>
              <a:rPr lang="ru-RU" sz="2800" dirty="0" err="1">
                <a:solidFill>
                  <a:srgbClr val="DE5630"/>
                </a:solidFill>
              </a:rPr>
              <a:t>които</a:t>
            </a:r>
            <a:r>
              <a:rPr lang="ru-RU" sz="2800" dirty="0">
                <a:solidFill>
                  <a:srgbClr val="DE5630"/>
                </a:solidFill>
              </a:rPr>
              <a:t> </a:t>
            </a:r>
            <a:r>
              <a:rPr lang="ru-RU" sz="2800" dirty="0" err="1">
                <a:solidFill>
                  <a:srgbClr val="DE5630"/>
                </a:solidFill>
              </a:rPr>
              <a:t>бъдещият</a:t>
            </a:r>
            <a:r>
              <a:rPr lang="ru-RU" sz="2800" dirty="0">
                <a:solidFill>
                  <a:srgbClr val="DE5630"/>
                </a:solidFill>
              </a:rPr>
              <a:t> </a:t>
            </a:r>
            <a:r>
              <a:rPr lang="ru-RU" sz="2800" dirty="0" err="1">
                <a:solidFill>
                  <a:srgbClr val="DE5630"/>
                </a:solidFill>
              </a:rPr>
              <a:t>предприемач</a:t>
            </a:r>
            <a:r>
              <a:rPr lang="ru-RU" sz="2800" dirty="0">
                <a:solidFill>
                  <a:srgbClr val="DE5630"/>
                </a:solidFill>
              </a:rPr>
              <a:t> </a:t>
            </a:r>
            <a:r>
              <a:rPr lang="ru-RU" sz="2800" dirty="0" err="1">
                <a:solidFill>
                  <a:srgbClr val="DE5630"/>
                </a:solidFill>
              </a:rPr>
              <a:t>има</a:t>
            </a:r>
            <a:r>
              <a:rPr lang="ru-RU" sz="2800" dirty="0">
                <a:solidFill>
                  <a:srgbClr val="DE5630"/>
                </a:solidFill>
              </a:rPr>
              <a:t> и не зависят от </a:t>
            </a:r>
            <a:r>
              <a:rPr lang="ru-RU" sz="2800" dirty="0" err="1">
                <a:solidFill>
                  <a:srgbClr val="DE5630"/>
                </a:solidFill>
              </a:rPr>
              <a:t>произведените</a:t>
            </a:r>
            <a:r>
              <a:rPr lang="ru-RU" sz="2800" dirty="0">
                <a:solidFill>
                  <a:srgbClr val="DE5630"/>
                </a:solidFill>
              </a:rPr>
              <a:t> </a:t>
            </a:r>
            <a:r>
              <a:rPr lang="ru-RU" sz="2800" dirty="0" err="1">
                <a:solidFill>
                  <a:srgbClr val="DE5630"/>
                </a:solidFill>
              </a:rPr>
              <a:t>продукти</a:t>
            </a:r>
            <a:r>
              <a:rPr lang="ru-RU" sz="2800" dirty="0">
                <a:solidFill>
                  <a:srgbClr val="DE5630"/>
                </a:solidFill>
              </a:rPr>
              <a:t> или </a:t>
            </a:r>
            <a:r>
              <a:rPr lang="ru-RU" sz="2800" dirty="0" err="1">
                <a:solidFill>
                  <a:srgbClr val="DE5630"/>
                </a:solidFill>
              </a:rPr>
              <a:t>предоставяните</a:t>
            </a:r>
            <a:r>
              <a:rPr lang="ru-RU" sz="2800" dirty="0">
                <a:solidFill>
                  <a:srgbClr val="DE5630"/>
                </a:solidFill>
              </a:rPr>
              <a:t> услуги. </a:t>
            </a:r>
            <a:r>
              <a:rPr lang="ru-RU" sz="2800" dirty="0" err="1">
                <a:solidFill>
                  <a:srgbClr val="DE5630"/>
                </a:solidFill>
              </a:rPr>
              <a:t>Променливи</a:t>
            </a:r>
            <a:r>
              <a:rPr lang="ru-RU" sz="2800" dirty="0">
                <a:solidFill>
                  <a:srgbClr val="DE5630"/>
                </a:solidFill>
              </a:rPr>
              <a:t> </a:t>
            </a:r>
            <a:r>
              <a:rPr lang="ru-RU" sz="2800" dirty="0" err="1">
                <a:solidFill>
                  <a:srgbClr val="DE5630"/>
                </a:solidFill>
              </a:rPr>
              <a:t>разходи</a:t>
            </a:r>
            <a:r>
              <a:rPr lang="ru-RU" sz="2800" dirty="0">
                <a:solidFill>
                  <a:srgbClr val="DE5630"/>
                </a:solidFill>
              </a:rPr>
              <a:t>: </a:t>
            </a:r>
            <a:r>
              <a:rPr lang="ru-RU" sz="2800" dirty="0" err="1">
                <a:solidFill>
                  <a:srgbClr val="DE5630"/>
                </a:solidFill>
              </a:rPr>
              <a:t>разходи</a:t>
            </a:r>
            <a:r>
              <a:rPr lang="ru-RU" sz="2800" dirty="0">
                <a:solidFill>
                  <a:srgbClr val="DE5630"/>
                </a:solidFill>
              </a:rPr>
              <a:t>, </a:t>
            </a:r>
            <a:r>
              <a:rPr lang="ru-RU" sz="2800" dirty="0" err="1">
                <a:solidFill>
                  <a:srgbClr val="DE5630"/>
                </a:solidFill>
              </a:rPr>
              <a:t>пряко</a:t>
            </a:r>
            <a:r>
              <a:rPr lang="ru-RU" sz="2800" dirty="0">
                <a:solidFill>
                  <a:srgbClr val="DE5630"/>
                </a:solidFill>
              </a:rPr>
              <a:t> </a:t>
            </a:r>
            <a:r>
              <a:rPr lang="ru-RU" sz="2800" dirty="0" err="1">
                <a:solidFill>
                  <a:srgbClr val="DE5630"/>
                </a:solidFill>
              </a:rPr>
              <a:t>свързани</a:t>
            </a:r>
            <a:r>
              <a:rPr lang="ru-RU" sz="2800" dirty="0">
                <a:solidFill>
                  <a:srgbClr val="DE5630"/>
                </a:solidFill>
              </a:rPr>
              <a:t> с бизнеса</a:t>
            </a:r>
          </a:p>
          <a:p>
            <a:pPr marL="514350" indent="-514350" algn="l">
              <a:buAutoNum type="arabicParenR"/>
            </a:pPr>
            <a:r>
              <a:rPr lang="ru-RU" sz="2800" dirty="0" err="1">
                <a:solidFill>
                  <a:srgbClr val="DE5630"/>
                </a:solidFill>
              </a:rPr>
              <a:t>Финансовият</a:t>
            </a:r>
            <a:r>
              <a:rPr lang="ru-RU" sz="2800" dirty="0">
                <a:solidFill>
                  <a:srgbClr val="DE5630"/>
                </a:solidFill>
              </a:rPr>
              <a:t> план е план за бизнес </a:t>
            </a:r>
            <a:r>
              <a:rPr lang="ru-RU" sz="2800" dirty="0" err="1">
                <a:solidFill>
                  <a:srgbClr val="DE5630"/>
                </a:solidFill>
              </a:rPr>
              <a:t>разходи</a:t>
            </a:r>
            <a:r>
              <a:rPr lang="ru-RU" sz="2800" dirty="0">
                <a:solidFill>
                  <a:srgbClr val="DE5630"/>
                </a:solidFill>
              </a:rPr>
              <a:t> на </a:t>
            </a:r>
            <a:r>
              <a:rPr lang="ru-RU" sz="2800" dirty="0" err="1">
                <a:solidFill>
                  <a:srgbClr val="DE5630"/>
                </a:solidFill>
              </a:rPr>
              <a:t>базата</a:t>
            </a:r>
            <a:r>
              <a:rPr lang="ru-RU" sz="2800" dirty="0">
                <a:solidFill>
                  <a:srgbClr val="DE5630"/>
                </a:solidFill>
              </a:rPr>
              <a:t> на приходи и </a:t>
            </a:r>
            <a:r>
              <a:rPr lang="ru-RU" sz="2800" dirty="0" err="1">
                <a:solidFill>
                  <a:srgbClr val="DE5630"/>
                </a:solidFill>
              </a:rPr>
              <a:t>разходи</a:t>
            </a:r>
            <a:r>
              <a:rPr lang="ru-RU" sz="2800" dirty="0">
                <a:solidFill>
                  <a:srgbClr val="DE5630"/>
                </a:solidFill>
              </a:rPr>
              <a:t> за определен период (</a:t>
            </a:r>
            <a:r>
              <a:rPr lang="ru-RU" sz="2800" dirty="0" err="1">
                <a:solidFill>
                  <a:srgbClr val="DE5630"/>
                </a:solidFill>
              </a:rPr>
              <a:t>месец</a:t>
            </a:r>
            <a:r>
              <a:rPr lang="ru-RU" sz="2800" dirty="0">
                <a:solidFill>
                  <a:srgbClr val="DE5630"/>
                </a:solidFill>
              </a:rPr>
              <a:t>, </a:t>
            </a:r>
            <a:r>
              <a:rPr lang="ru-RU" sz="2800" dirty="0" err="1">
                <a:solidFill>
                  <a:srgbClr val="DE5630"/>
                </a:solidFill>
              </a:rPr>
              <a:t>тримесечие</a:t>
            </a:r>
            <a:r>
              <a:rPr lang="ru-RU" sz="2800" dirty="0">
                <a:solidFill>
                  <a:srgbClr val="DE5630"/>
                </a:solidFill>
              </a:rPr>
              <a:t>, година). </a:t>
            </a:r>
            <a:r>
              <a:rPr lang="ru-RU" sz="2800" dirty="0" err="1">
                <a:solidFill>
                  <a:srgbClr val="DE5630"/>
                </a:solidFill>
              </a:rPr>
              <a:t>Идентифицира</a:t>
            </a:r>
            <a:r>
              <a:rPr lang="ru-RU" sz="2800" dirty="0">
                <a:solidFill>
                  <a:srgbClr val="DE5630"/>
                </a:solidFill>
              </a:rPr>
              <a:t> </a:t>
            </a:r>
            <a:r>
              <a:rPr lang="ru-RU" sz="2800" dirty="0" err="1">
                <a:solidFill>
                  <a:srgbClr val="DE5630"/>
                </a:solidFill>
              </a:rPr>
              <a:t>наличния</a:t>
            </a:r>
            <a:r>
              <a:rPr lang="ru-RU" sz="2800" dirty="0">
                <a:solidFill>
                  <a:srgbClr val="DE5630"/>
                </a:solidFill>
              </a:rPr>
              <a:t> капитал, </a:t>
            </a:r>
            <a:r>
              <a:rPr lang="ru-RU" sz="2800" dirty="0" err="1">
                <a:solidFill>
                  <a:srgbClr val="DE5630"/>
                </a:solidFill>
              </a:rPr>
              <a:t>оценява</a:t>
            </a:r>
            <a:r>
              <a:rPr lang="ru-RU" sz="2800" dirty="0">
                <a:solidFill>
                  <a:srgbClr val="DE5630"/>
                </a:solidFill>
              </a:rPr>
              <a:t> </a:t>
            </a:r>
            <a:r>
              <a:rPr lang="ru-RU" sz="2800" dirty="0" err="1">
                <a:solidFill>
                  <a:srgbClr val="DE5630"/>
                </a:solidFill>
              </a:rPr>
              <a:t>потреблението</a:t>
            </a:r>
            <a:r>
              <a:rPr lang="ru-RU" sz="2800" dirty="0">
                <a:solidFill>
                  <a:srgbClr val="DE5630"/>
                </a:solidFill>
              </a:rPr>
              <a:t> и </a:t>
            </a:r>
            <a:r>
              <a:rPr lang="ru-RU" sz="2800" dirty="0" err="1">
                <a:solidFill>
                  <a:srgbClr val="DE5630"/>
                </a:solidFill>
              </a:rPr>
              <a:t>помага</a:t>
            </a:r>
            <a:r>
              <a:rPr lang="ru-RU" sz="2800" dirty="0">
                <a:solidFill>
                  <a:srgbClr val="DE5630"/>
                </a:solidFill>
              </a:rPr>
              <a:t> за </a:t>
            </a:r>
            <a:r>
              <a:rPr lang="ru-RU" sz="2800" dirty="0" err="1">
                <a:solidFill>
                  <a:srgbClr val="DE5630"/>
                </a:solidFill>
              </a:rPr>
              <a:t>прогнозиране</a:t>
            </a:r>
            <a:r>
              <a:rPr lang="ru-RU" sz="2800" dirty="0">
                <a:solidFill>
                  <a:srgbClr val="DE5630"/>
                </a:solidFill>
              </a:rPr>
              <a:t> на приходите. Той е </a:t>
            </a:r>
            <a:r>
              <a:rPr lang="ru-RU" sz="2800" dirty="0" err="1">
                <a:solidFill>
                  <a:srgbClr val="DE5630"/>
                </a:solidFill>
              </a:rPr>
              <a:t>помощно</a:t>
            </a:r>
            <a:r>
              <a:rPr lang="ru-RU" sz="2800" dirty="0">
                <a:solidFill>
                  <a:srgbClr val="DE5630"/>
                </a:solidFill>
              </a:rPr>
              <a:t> средство при </a:t>
            </a:r>
            <a:r>
              <a:rPr lang="ru-RU" sz="2800" dirty="0" err="1">
                <a:solidFill>
                  <a:srgbClr val="DE5630"/>
                </a:solidFill>
              </a:rPr>
              <a:t>планирането</a:t>
            </a:r>
            <a:r>
              <a:rPr lang="ru-RU" sz="2800" dirty="0">
                <a:solidFill>
                  <a:srgbClr val="DE5630"/>
                </a:solidFill>
              </a:rPr>
              <a:t> на бизнес </a:t>
            </a:r>
            <a:r>
              <a:rPr lang="ru-RU" sz="2800" dirty="0" err="1">
                <a:solidFill>
                  <a:srgbClr val="DE5630"/>
                </a:solidFill>
              </a:rPr>
              <a:t>дейности</a:t>
            </a:r>
            <a:r>
              <a:rPr lang="ru-RU" sz="2800" dirty="0">
                <a:solidFill>
                  <a:srgbClr val="DE5630"/>
                </a:solidFill>
              </a:rPr>
              <a:t> и служи за </a:t>
            </a:r>
            <a:r>
              <a:rPr lang="ru-RU" sz="2800" dirty="0" err="1">
                <a:solidFill>
                  <a:srgbClr val="DE5630"/>
                </a:solidFill>
              </a:rPr>
              <a:t>определяне</a:t>
            </a:r>
            <a:r>
              <a:rPr lang="ru-RU" sz="2800" dirty="0">
                <a:solidFill>
                  <a:srgbClr val="DE5630"/>
                </a:solidFill>
              </a:rPr>
              <a:t> на </a:t>
            </a:r>
            <a:r>
              <a:rPr lang="ru-RU" sz="2800" dirty="0" err="1">
                <a:solidFill>
                  <a:srgbClr val="DE5630"/>
                </a:solidFill>
              </a:rPr>
              <a:t>финансови</a:t>
            </a:r>
            <a:r>
              <a:rPr lang="ru-RU" sz="2800" dirty="0">
                <a:solidFill>
                  <a:srgbClr val="DE5630"/>
                </a:solidFill>
              </a:rPr>
              <a:t> цели.</a:t>
            </a:r>
          </a:p>
          <a:p>
            <a:pPr marL="514350" indent="-514350" algn="l">
              <a:buAutoNum type="arabicParenR"/>
            </a:pPr>
            <a:r>
              <a:rPr lang="ru-RU" sz="2800" dirty="0" err="1">
                <a:solidFill>
                  <a:srgbClr val="DE5630"/>
                </a:solidFill>
              </a:rPr>
              <a:t>Компонентите</a:t>
            </a:r>
            <a:r>
              <a:rPr lang="ru-RU" sz="2800" dirty="0">
                <a:solidFill>
                  <a:srgbClr val="DE5630"/>
                </a:solidFill>
              </a:rPr>
              <a:t> на </a:t>
            </a:r>
            <a:r>
              <a:rPr lang="ru-RU" sz="2800" dirty="0" err="1">
                <a:solidFill>
                  <a:srgbClr val="DE5630"/>
                </a:solidFill>
              </a:rPr>
              <a:t>финансовия</a:t>
            </a:r>
            <a:r>
              <a:rPr lang="ru-RU" sz="2800" dirty="0">
                <a:solidFill>
                  <a:srgbClr val="DE5630"/>
                </a:solidFill>
              </a:rPr>
              <a:t> план </a:t>
            </a:r>
            <a:r>
              <a:rPr lang="ru-RU" sz="2800" dirty="0" err="1">
                <a:solidFill>
                  <a:srgbClr val="DE5630"/>
                </a:solidFill>
              </a:rPr>
              <a:t>са</a:t>
            </a:r>
            <a:r>
              <a:rPr lang="ru-RU" sz="2800" dirty="0">
                <a:solidFill>
                  <a:srgbClr val="DE5630"/>
                </a:solidFill>
              </a:rPr>
              <a:t>: </a:t>
            </a:r>
            <a:r>
              <a:rPr lang="ru-RU" sz="2800" dirty="0" err="1">
                <a:solidFill>
                  <a:srgbClr val="DE5630"/>
                </a:solidFill>
              </a:rPr>
              <a:t>Прогнозни</a:t>
            </a:r>
            <a:r>
              <a:rPr lang="ru-RU" sz="2800" dirty="0">
                <a:solidFill>
                  <a:srgbClr val="DE5630"/>
                </a:solidFill>
              </a:rPr>
              <a:t> приходи, </a:t>
            </a:r>
            <a:r>
              <a:rPr lang="ru-RU" sz="2800" dirty="0" err="1">
                <a:solidFill>
                  <a:srgbClr val="DE5630"/>
                </a:solidFill>
              </a:rPr>
              <a:t>Постоянни</a:t>
            </a:r>
            <a:r>
              <a:rPr lang="ru-RU" sz="2800" dirty="0">
                <a:solidFill>
                  <a:srgbClr val="DE5630"/>
                </a:solidFill>
              </a:rPr>
              <a:t> </a:t>
            </a:r>
            <a:r>
              <a:rPr lang="ru-RU" sz="2800" dirty="0" err="1">
                <a:solidFill>
                  <a:srgbClr val="DE5630"/>
                </a:solidFill>
              </a:rPr>
              <a:t>разходи</a:t>
            </a:r>
            <a:r>
              <a:rPr lang="ru-RU" sz="2800" dirty="0">
                <a:solidFill>
                  <a:srgbClr val="DE5630"/>
                </a:solidFill>
              </a:rPr>
              <a:t>, </a:t>
            </a:r>
            <a:r>
              <a:rPr lang="ru-RU" sz="2800" dirty="0" err="1">
                <a:solidFill>
                  <a:srgbClr val="DE5630"/>
                </a:solidFill>
              </a:rPr>
              <a:t>Променливи</a:t>
            </a:r>
            <a:r>
              <a:rPr lang="ru-RU" sz="2800" dirty="0">
                <a:solidFill>
                  <a:srgbClr val="DE5630"/>
                </a:solidFill>
              </a:rPr>
              <a:t> </a:t>
            </a:r>
            <a:r>
              <a:rPr lang="ru-RU" sz="2800" dirty="0" err="1">
                <a:solidFill>
                  <a:srgbClr val="DE5630"/>
                </a:solidFill>
              </a:rPr>
              <a:t>разходи</a:t>
            </a:r>
            <a:r>
              <a:rPr lang="ru-RU" sz="2800" dirty="0">
                <a:solidFill>
                  <a:srgbClr val="DE5630"/>
                </a:solidFill>
              </a:rPr>
              <a:t>, </a:t>
            </a:r>
            <a:r>
              <a:rPr lang="ru-RU" sz="2800" dirty="0" err="1">
                <a:solidFill>
                  <a:srgbClr val="DE5630"/>
                </a:solidFill>
              </a:rPr>
              <a:t>Еднократни</a:t>
            </a:r>
            <a:r>
              <a:rPr lang="ru-RU" sz="2800" dirty="0">
                <a:solidFill>
                  <a:srgbClr val="DE5630"/>
                </a:solidFill>
              </a:rPr>
              <a:t> </a:t>
            </a:r>
            <a:r>
              <a:rPr lang="ru-RU" sz="2800" dirty="0" err="1">
                <a:solidFill>
                  <a:srgbClr val="DE5630"/>
                </a:solidFill>
              </a:rPr>
              <a:t>разходи</a:t>
            </a:r>
            <a:r>
              <a:rPr lang="ru-RU" sz="2800" dirty="0">
                <a:solidFill>
                  <a:srgbClr val="DE5630"/>
                </a:solidFill>
              </a:rPr>
              <a:t>, </a:t>
            </a:r>
            <a:r>
              <a:rPr lang="ru-RU" sz="2800" dirty="0" err="1">
                <a:solidFill>
                  <a:srgbClr val="DE5630"/>
                </a:solidFill>
              </a:rPr>
              <a:t>Паричен</a:t>
            </a:r>
            <a:r>
              <a:rPr lang="ru-RU" sz="2800" dirty="0">
                <a:solidFill>
                  <a:srgbClr val="DE5630"/>
                </a:solidFill>
              </a:rPr>
              <a:t> поток, </a:t>
            </a:r>
            <a:r>
              <a:rPr lang="ru-RU" sz="2800" dirty="0" err="1">
                <a:solidFill>
                  <a:srgbClr val="DE5630"/>
                </a:solidFill>
              </a:rPr>
              <a:t>Планиран</a:t>
            </a:r>
            <a:r>
              <a:rPr lang="ru-RU" sz="2800" dirty="0">
                <a:solidFill>
                  <a:srgbClr val="DE5630"/>
                </a:solidFill>
              </a:rPr>
              <a:t> финансов </a:t>
            </a:r>
            <a:r>
              <a:rPr lang="ru-RU" sz="2800" dirty="0" err="1">
                <a:solidFill>
                  <a:srgbClr val="DE5630"/>
                </a:solidFill>
              </a:rPr>
              <a:t>резултат</a:t>
            </a:r>
            <a:r>
              <a:rPr lang="ru-RU" sz="2800" dirty="0">
                <a:solidFill>
                  <a:srgbClr val="DE5630"/>
                </a:solidFill>
              </a:rPr>
              <a:t>.</a:t>
            </a:r>
          </a:p>
          <a:p>
            <a:pPr marL="514350" indent="-514350" algn="l">
              <a:buAutoNum type="arabicParenR"/>
            </a:pPr>
            <a:r>
              <a:rPr lang="ru-RU" sz="2800" dirty="0" err="1">
                <a:solidFill>
                  <a:srgbClr val="DE5630"/>
                </a:solidFill>
              </a:rPr>
              <a:t>Възможни</a:t>
            </a:r>
            <a:r>
              <a:rPr lang="ru-RU" sz="2800" dirty="0">
                <a:solidFill>
                  <a:srgbClr val="DE5630"/>
                </a:solidFill>
              </a:rPr>
              <a:t> начини за </a:t>
            </a:r>
            <a:r>
              <a:rPr lang="ru-RU" sz="2800" dirty="0" err="1">
                <a:solidFill>
                  <a:srgbClr val="DE5630"/>
                </a:solidFill>
              </a:rPr>
              <a:t>финансиране</a:t>
            </a:r>
            <a:r>
              <a:rPr lang="ru-RU" sz="2800" dirty="0">
                <a:solidFill>
                  <a:srgbClr val="DE5630"/>
                </a:solidFill>
              </a:rPr>
              <a:t> и </a:t>
            </a:r>
            <a:r>
              <a:rPr lang="ru-RU" sz="2800" dirty="0" err="1">
                <a:solidFill>
                  <a:srgbClr val="DE5630"/>
                </a:solidFill>
              </a:rPr>
              <a:t>набиране</a:t>
            </a:r>
            <a:r>
              <a:rPr lang="ru-RU" sz="2800" dirty="0">
                <a:solidFill>
                  <a:srgbClr val="DE5630"/>
                </a:solidFill>
              </a:rPr>
              <a:t> на средства </a:t>
            </a:r>
            <a:r>
              <a:rPr lang="ru-RU" sz="2800" dirty="0" err="1">
                <a:solidFill>
                  <a:srgbClr val="DE5630"/>
                </a:solidFill>
              </a:rPr>
              <a:t>са</a:t>
            </a:r>
            <a:r>
              <a:rPr lang="ru-RU" sz="2800" dirty="0">
                <a:solidFill>
                  <a:srgbClr val="DE5630"/>
                </a:solidFill>
              </a:rPr>
              <a:t> </a:t>
            </a:r>
            <a:r>
              <a:rPr lang="ru-RU" sz="2800" dirty="0" err="1">
                <a:solidFill>
                  <a:srgbClr val="DE5630"/>
                </a:solidFill>
              </a:rPr>
              <a:t>собствени</a:t>
            </a:r>
            <a:r>
              <a:rPr lang="ru-RU" sz="2800" dirty="0">
                <a:solidFill>
                  <a:srgbClr val="DE5630"/>
                </a:solidFill>
              </a:rPr>
              <a:t> средства, семейство и приятели, </a:t>
            </a:r>
            <a:r>
              <a:rPr lang="ru-RU" sz="2800" dirty="0" err="1">
                <a:solidFill>
                  <a:srgbClr val="DE5630"/>
                </a:solidFill>
              </a:rPr>
              <a:t>краудфъндинг</a:t>
            </a:r>
            <a:r>
              <a:rPr lang="ru-RU" sz="2800" dirty="0">
                <a:solidFill>
                  <a:srgbClr val="DE5630"/>
                </a:solidFill>
              </a:rPr>
              <a:t>, </a:t>
            </a:r>
            <a:r>
              <a:rPr lang="ru-RU" sz="2800" dirty="0" err="1">
                <a:solidFill>
                  <a:srgbClr val="DE5630"/>
                </a:solidFill>
              </a:rPr>
              <a:t>инвеститори</a:t>
            </a:r>
            <a:r>
              <a:rPr lang="ru-RU" sz="2800" dirty="0">
                <a:solidFill>
                  <a:srgbClr val="DE5630"/>
                </a:solidFill>
              </a:rPr>
              <a:t>, банки/</a:t>
            </a:r>
            <a:r>
              <a:rPr lang="ru-RU" sz="2800" dirty="0" err="1">
                <a:solidFill>
                  <a:srgbClr val="DE5630"/>
                </a:solidFill>
              </a:rPr>
              <a:t>кредитни</a:t>
            </a:r>
            <a:r>
              <a:rPr lang="ru-RU" sz="2800" dirty="0">
                <a:solidFill>
                  <a:srgbClr val="DE5630"/>
                </a:solidFill>
              </a:rPr>
              <a:t> линии, </a:t>
            </a:r>
            <a:r>
              <a:rPr lang="ru-RU" sz="2800" dirty="0" err="1">
                <a:solidFill>
                  <a:srgbClr val="DE5630"/>
                </a:solidFill>
              </a:rPr>
              <a:t>безвъзмездни</a:t>
            </a:r>
            <a:r>
              <a:rPr lang="ru-RU" sz="2800" dirty="0">
                <a:solidFill>
                  <a:srgbClr val="DE5630"/>
                </a:solidFill>
              </a:rPr>
              <a:t> средства</a:t>
            </a:r>
            <a:endParaRPr lang="hr-HR" sz="2800" dirty="0">
              <a:solidFill>
                <a:srgbClr val="DE563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57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628503"/>
            <a:ext cx="10824754" cy="4572000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bg-BG" sz="3200" dirty="0">
                <a:solidFill>
                  <a:srgbClr val="DE5630"/>
                </a:solidFill>
              </a:rPr>
              <a:t>Тест за самооценка</a:t>
            </a:r>
            <a:endParaRPr lang="hr-HR" sz="3200" dirty="0">
              <a:solidFill>
                <a:srgbClr val="DE5630"/>
              </a:solidFill>
            </a:endParaRPr>
          </a:p>
          <a:p>
            <a:pPr marL="514350" indent="-514350" algn="l">
              <a:buAutoNum type="arabicParenR"/>
            </a:pPr>
            <a:r>
              <a:rPr lang="ru-RU" dirty="0" err="1">
                <a:solidFill>
                  <a:srgbClr val="DE5630"/>
                </a:solidFill>
              </a:rPr>
              <a:t>Какво</a:t>
            </a:r>
            <a:r>
              <a:rPr lang="ru-RU" dirty="0">
                <a:solidFill>
                  <a:srgbClr val="DE5630"/>
                </a:solidFill>
              </a:rPr>
              <a:t> </a:t>
            </a:r>
            <a:r>
              <a:rPr lang="ru-RU" dirty="0" err="1">
                <a:solidFill>
                  <a:srgbClr val="DE5630"/>
                </a:solidFill>
              </a:rPr>
              <a:t>означават</a:t>
            </a:r>
            <a:r>
              <a:rPr lang="ru-RU" dirty="0">
                <a:solidFill>
                  <a:srgbClr val="DE5630"/>
                </a:solidFill>
              </a:rPr>
              <a:t> </a:t>
            </a:r>
            <a:r>
              <a:rPr lang="ru-RU" dirty="0" err="1">
                <a:solidFill>
                  <a:srgbClr val="DE5630"/>
                </a:solidFill>
              </a:rPr>
              <a:t>фиксираните</a:t>
            </a:r>
            <a:r>
              <a:rPr lang="ru-RU" dirty="0">
                <a:solidFill>
                  <a:srgbClr val="DE5630"/>
                </a:solidFill>
              </a:rPr>
              <a:t> </a:t>
            </a:r>
            <a:r>
              <a:rPr lang="ru-RU" dirty="0" err="1">
                <a:solidFill>
                  <a:srgbClr val="DE5630"/>
                </a:solidFill>
              </a:rPr>
              <a:t>разходи</a:t>
            </a:r>
            <a:r>
              <a:rPr lang="ru-RU" dirty="0">
                <a:solidFill>
                  <a:srgbClr val="DE5630"/>
                </a:solidFill>
              </a:rPr>
              <a:t>?</a:t>
            </a:r>
          </a:p>
          <a:p>
            <a:pPr marL="514350" indent="-514350" algn="l">
              <a:buAutoNum type="arabicParenR"/>
            </a:pPr>
            <a:r>
              <a:rPr lang="ru-RU" dirty="0" err="1">
                <a:solidFill>
                  <a:srgbClr val="DE5630"/>
                </a:solidFill>
              </a:rPr>
              <a:t>Какво</a:t>
            </a:r>
            <a:r>
              <a:rPr lang="ru-RU" dirty="0">
                <a:solidFill>
                  <a:srgbClr val="DE5630"/>
                </a:solidFill>
              </a:rPr>
              <a:t> е финансов план?</a:t>
            </a:r>
          </a:p>
          <a:p>
            <a:pPr marL="514350" indent="-514350" algn="l">
              <a:buAutoNum type="arabicParenR"/>
            </a:pPr>
            <a:r>
              <a:rPr lang="ru-RU" dirty="0">
                <a:solidFill>
                  <a:srgbClr val="DE5630"/>
                </a:solidFill>
              </a:rPr>
              <a:t>Кои </a:t>
            </a:r>
            <a:r>
              <a:rPr lang="ru-RU" dirty="0" err="1">
                <a:solidFill>
                  <a:srgbClr val="DE5630"/>
                </a:solidFill>
              </a:rPr>
              <a:t>са</a:t>
            </a:r>
            <a:r>
              <a:rPr lang="ru-RU" dirty="0">
                <a:solidFill>
                  <a:srgbClr val="DE5630"/>
                </a:solidFill>
              </a:rPr>
              <a:t> </a:t>
            </a:r>
            <a:r>
              <a:rPr lang="ru-RU" dirty="0" err="1">
                <a:solidFill>
                  <a:srgbClr val="DE5630"/>
                </a:solidFill>
              </a:rPr>
              <a:t>компонентите</a:t>
            </a:r>
            <a:r>
              <a:rPr lang="ru-RU" dirty="0">
                <a:solidFill>
                  <a:srgbClr val="DE5630"/>
                </a:solidFill>
              </a:rPr>
              <a:t> на </a:t>
            </a:r>
            <a:r>
              <a:rPr lang="ru-RU" dirty="0" err="1">
                <a:solidFill>
                  <a:srgbClr val="DE5630"/>
                </a:solidFill>
              </a:rPr>
              <a:t>финансовия</a:t>
            </a:r>
            <a:r>
              <a:rPr lang="ru-RU" dirty="0">
                <a:solidFill>
                  <a:srgbClr val="DE5630"/>
                </a:solidFill>
              </a:rPr>
              <a:t> план?</a:t>
            </a:r>
          </a:p>
          <a:p>
            <a:pPr marL="514350" indent="-514350" algn="l">
              <a:buAutoNum type="arabicParenR"/>
            </a:pPr>
            <a:r>
              <a:rPr lang="ru-RU" dirty="0" err="1">
                <a:solidFill>
                  <a:srgbClr val="DE5630"/>
                </a:solidFill>
              </a:rPr>
              <a:t>Какво</a:t>
            </a:r>
            <a:r>
              <a:rPr lang="ru-RU" dirty="0">
                <a:solidFill>
                  <a:srgbClr val="DE5630"/>
                </a:solidFill>
              </a:rPr>
              <a:t> е «</a:t>
            </a:r>
            <a:r>
              <a:rPr lang="ru-RU" dirty="0" err="1">
                <a:solidFill>
                  <a:srgbClr val="DE5630"/>
                </a:solidFill>
              </a:rPr>
              <a:t>ангелски</a:t>
            </a:r>
            <a:r>
              <a:rPr lang="ru-RU" dirty="0">
                <a:solidFill>
                  <a:srgbClr val="DE5630"/>
                </a:solidFill>
              </a:rPr>
              <a:t>» инвеститор?</a:t>
            </a:r>
          </a:p>
          <a:p>
            <a:pPr marL="514350" indent="-514350" algn="l">
              <a:buAutoNum type="arabicParenR"/>
            </a:pPr>
            <a:r>
              <a:rPr lang="ru-RU" dirty="0" err="1">
                <a:solidFill>
                  <a:srgbClr val="DE5630"/>
                </a:solidFill>
              </a:rPr>
              <a:t>Когато</a:t>
            </a:r>
            <a:r>
              <a:rPr lang="ru-RU" dirty="0">
                <a:solidFill>
                  <a:srgbClr val="DE5630"/>
                </a:solidFill>
              </a:rPr>
              <a:t> </a:t>
            </a:r>
            <a:r>
              <a:rPr lang="ru-RU" dirty="0" err="1">
                <a:solidFill>
                  <a:srgbClr val="DE5630"/>
                </a:solidFill>
              </a:rPr>
              <a:t>създавате</a:t>
            </a:r>
            <a:r>
              <a:rPr lang="ru-RU" dirty="0">
                <a:solidFill>
                  <a:srgbClr val="DE5630"/>
                </a:solidFill>
              </a:rPr>
              <a:t> презентация на </a:t>
            </a:r>
            <a:r>
              <a:rPr lang="ru-RU" dirty="0" err="1">
                <a:solidFill>
                  <a:srgbClr val="DE5630"/>
                </a:solidFill>
              </a:rPr>
              <a:t>представянето</a:t>
            </a:r>
            <a:r>
              <a:rPr lang="ru-RU" dirty="0">
                <a:solidFill>
                  <a:srgbClr val="DE5630"/>
                </a:solidFill>
              </a:rPr>
              <a:t> на </a:t>
            </a:r>
            <a:r>
              <a:rPr lang="ru-RU" dirty="0" err="1">
                <a:solidFill>
                  <a:srgbClr val="DE5630"/>
                </a:solidFill>
              </a:rPr>
              <a:t>вашата</a:t>
            </a:r>
            <a:r>
              <a:rPr lang="ru-RU" dirty="0">
                <a:solidFill>
                  <a:srgbClr val="DE5630"/>
                </a:solidFill>
              </a:rPr>
              <a:t> идея пред </a:t>
            </a:r>
            <a:r>
              <a:rPr lang="ru-RU" dirty="0" err="1">
                <a:solidFill>
                  <a:srgbClr val="DE5630"/>
                </a:solidFill>
              </a:rPr>
              <a:t>инвеститори</a:t>
            </a:r>
            <a:r>
              <a:rPr lang="ru-RU" dirty="0">
                <a:solidFill>
                  <a:srgbClr val="DE5630"/>
                </a:solidFill>
              </a:rPr>
              <a:t>, </a:t>
            </a:r>
            <a:r>
              <a:rPr lang="ru-RU" dirty="0" err="1">
                <a:solidFill>
                  <a:srgbClr val="DE5630"/>
                </a:solidFill>
              </a:rPr>
              <a:t>трябва</a:t>
            </a:r>
            <a:r>
              <a:rPr lang="ru-RU" dirty="0">
                <a:solidFill>
                  <a:srgbClr val="DE5630"/>
                </a:solidFill>
              </a:rPr>
              <a:t> да си </a:t>
            </a:r>
            <a:r>
              <a:rPr lang="ru-RU" dirty="0" err="1">
                <a:solidFill>
                  <a:srgbClr val="DE5630"/>
                </a:solidFill>
              </a:rPr>
              <a:t>зададете</a:t>
            </a:r>
            <a:r>
              <a:rPr lang="ru-RU" dirty="0">
                <a:solidFill>
                  <a:srgbClr val="DE5630"/>
                </a:solidFill>
              </a:rPr>
              <a:t> </a:t>
            </a:r>
            <a:r>
              <a:rPr lang="ru-RU" dirty="0" err="1">
                <a:solidFill>
                  <a:srgbClr val="DE5630"/>
                </a:solidFill>
              </a:rPr>
              <a:t>следния</a:t>
            </a:r>
            <a:r>
              <a:rPr lang="ru-RU" dirty="0">
                <a:solidFill>
                  <a:srgbClr val="DE5630"/>
                </a:solidFill>
              </a:rPr>
              <a:t> </a:t>
            </a:r>
            <a:r>
              <a:rPr lang="ru-RU" dirty="0" err="1">
                <a:solidFill>
                  <a:srgbClr val="DE5630"/>
                </a:solidFill>
              </a:rPr>
              <a:t>въпрос</a:t>
            </a:r>
            <a:r>
              <a:rPr lang="ru-RU" dirty="0">
                <a:solidFill>
                  <a:srgbClr val="DE5630"/>
                </a:solidFill>
              </a:rPr>
              <a:t>….</a:t>
            </a:r>
            <a:endParaRPr lang="hr-HR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grpSp>
        <p:nvGrpSpPr>
          <p:cNvPr id="8" name="Grupo 6">
            <a:extLst>
              <a:ext uri="{FF2B5EF4-FFF2-40B4-BE49-F238E27FC236}">
                <a16:creationId xmlns:a16="http://schemas.microsoft.com/office/drawing/2014/main" id="{6DADA11D-773C-41AA-98A8-4A921B31191E}"/>
              </a:ext>
            </a:extLst>
          </p:cNvPr>
          <p:cNvGrpSpPr/>
          <p:nvPr/>
        </p:nvGrpSpPr>
        <p:grpSpPr>
          <a:xfrm>
            <a:off x="9898393" y="2551613"/>
            <a:ext cx="1178910" cy="1071154"/>
            <a:chOff x="4523418" y="3490010"/>
            <a:chExt cx="1061896" cy="965383"/>
          </a:xfrm>
        </p:grpSpPr>
        <p:sp>
          <p:nvSpPr>
            <p:cNvPr id="10" name="Rectángulo 26">
              <a:extLst>
                <a:ext uri="{FF2B5EF4-FFF2-40B4-BE49-F238E27FC236}">
                  <a16:creationId xmlns:a16="http://schemas.microsoft.com/office/drawing/2014/main" id="{9D836CD2-502D-4B8F-AE6C-6C607D277D97}"/>
                </a:ext>
              </a:extLst>
            </p:cNvPr>
            <p:cNvSpPr/>
            <p:nvPr/>
          </p:nvSpPr>
          <p:spPr>
            <a:xfrm>
              <a:off x="4523418" y="3490010"/>
              <a:ext cx="1061896" cy="965383"/>
            </a:xfrm>
            <a:prstGeom prst="rect">
              <a:avLst/>
            </a:prstGeom>
            <a:solidFill>
              <a:srgbClr val="E6872D"/>
            </a:solidFill>
            <a:ln>
              <a:solidFill>
                <a:srgbClr val="E687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2" name="Donut 39">
              <a:extLst>
                <a:ext uri="{FF2B5EF4-FFF2-40B4-BE49-F238E27FC236}">
                  <a16:creationId xmlns:a16="http://schemas.microsoft.com/office/drawing/2014/main" id="{1334B0C0-290D-4995-B6C4-A157746FF673}"/>
                </a:ext>
              </a:extLst>
            </p:cNvPr>
            <p:cNvSpPr/>
            <p:nvPr/>
          </p:nvSpPr>
          <p:spPr>
            <a:xfrm flipV="1">
              <a:off x="4832324" y="3760491"/>
              <a:ext cx="444083" cy="417474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1152300" y="922782"/>
                  </a:moveTo>
                  <a:lnTo>
                    <a:pt x="2354400" y="1620000"/>
                  </a:lnTo>
                  <a:lnTo>
                    <a:pt x="1152300" y="2317218"/>
                  </a:lnTo>
                  <a:close/>
                  <a:moveTo>
                    <a:pt x="1620000" y="342403"/>
                  </a:moveTo>
                  <a:cubicBezTo>
                    <a:pt x="914403" y="342403"/>
                    <a:pt x="342403" y="914403"/>
                    <a:pt x="342403" y="1620000"/>
                  </a:cubicBezTo>
                  <a:cubicBezTo>
                    <a:pt x="342403" y="2325597"/>
                    <a:pt x="914403" y="2897597"/>
                    <a:pt x="1620000" y="2897597"/>
                  </a:cubicBezTo>
                  <a:cubicBezTo>
                    <a:pt x="2325597" y="2897597"/>
                    <a:pt x="2897597" y="2325597"/>
                    <a:pt x="2897597" y="1620000"/>
                  </a:cubicBezTo>
                  <a:cubicBezTo>
                    <a:pt x="2897597" y="914403"/>
                    <a:pt x="2325597" y="342403"/>
                    <a:pt x="1620000" y="342403"/>
                  </a:cubicBezTo>
                  <a:close/>
                  <a:moveTo>
                    <a:pt x="1620000" y="0"/>
                  </a:moveTo>
                  <a:cubicBezTo>
                    <a:pt x="2514701" y="0"/>
                    <a:pt x="3240000" y="725299"/>
                    <a:pt x="3240000" y="1620000"/>
                  </a:cubicBezTo>
                  <a:cubicBezTo>
                    <a:pt x="3240000" y="2514701"/>
                    <a:pt x="2514701" y="3240000"/>
                    <a:pt x="1620000" y="3240000"/>
                  </a:cubicBezTo>
                  <a:cubicBezTo>
                    <a:pt x="725299" y="3240000"/>
                    <a:pt x="0" y="2514701"/>
                    <a:pt x="0" y="1620000"/>
                  </a:cubicBezTo>
                  <a:cubicBezTo>
                    <a:pt x="0" y="725299"/>
                    <a:pt x="725299" y="0"/>
                    <a:pt x="1620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816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bg-BG" sz="4000" dirty="0">
                <a:solidFill>
                  <a:srgbClr val="D92E2D"/>
                </a:solidFill>
              </a:rPr>
              <a:t>Съдържание</a:t>
            </a:r>
            <a:endParaRPr lang="es-ES" sz="40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2339158"/>
            <a:ext cx="3327316" cy="2938236"/>
          </a:xfrm>
          <a:ln>
            <a:solidFill>
              <a:srgbClr val="E47A24"/>
            </a:solidFill>
          </a:ln>
        </p:spPr>
        <p:txBody>
          <a:bodyPr/>
          <a:lstStyle/>
          <a:p>
            <a:pPr marL="457200" indent="-457200" algn="l">
              <a:buAutoNum type="arabicPeriod"/>
            </a:pPr>
            <a:r>
              <a:rPr lang="bg-BG" dirty="0">
                <a:solidFill>
                  <a:srgbClr val="DE5630"/>
                </a:solidFill>
              </a:rPr>
              <a:t>ПРОГНОЗ</a:t>
            </a:r>
            <a:r>
              <a:rPr lang="en-US" dirty="0">
                <a:solidFill>
                  <a:srgbClr val="DE5630"/>
                </a:solidFill>
              </a:rPr>
              <a:t>A</a:t>
            </a:r>
            <a:r>
              <a:rPr lang="bg-BG" dirty="0">
                <a:solidFill>
                  <a:srgbClr val="DE5630"/>
                </a:solidFill>
              </a:rPr>
              <a:t> НА ОСНОВНИ РАЗХОДИ</a:t>
            </a:r>
          </a:p>
          <a:p>
            <a:pPr algn="l"/>
            <a:r>
              <a:rPr lang="bg-BG" sz="2000" dirty="0"/>
              <a:t>1.1 Ежедневен бюджет</a:t>
            </a:r>
            <a:r>
              <a:rPr lang="en-US" sz="2000" dirty="0"/>
              <a:t>;</a:t>
            </a:r>
          </a:p>
          <a:p>
            <a:pPr algn="l"/>
            <a:r>
              <a:rPr lang="bg-BG" sz="2000" dirty="0"/>
              <a:t>1.2 Първоначални разходи – начални разходи</a:t>
            </a:r>
            <a:r>
              <a:rPr lang="en-US" sz="2000" dirty="0"/>
              <a:t>.</a:t>
            </a:r>
          </a:p>
          <a:p>
            <a:pPr algn="l"/>
            <a:endParaRPr lang="hr-HR" dirty="0"/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sp>
        <p:nvSpPr>
          <p:cNvPr id="10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 txBox="1">
            <a:spLocks/>
          </p:cNvSpPr>
          <p:nvPr/>
        </p:nvSpPr>
        <p:spPr>
          <a:xfrm>
            <a:off x="4723780" y="2339158"/>
            <a:ext cx="3322939" cy="2938236"/>
          </a:xfrm>
          <a:prstGeom prst="rect">
            <a:avLst/>
          </a:prstGeom>
          <a:ln>
            <a:solidFill>
              <a:srgbClr val="E47A24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dirty="0">
                <a:solidFill>
                  <a:srgbClr val="DE5630"/>
                </a:solidFill>
              </a:rPr>
              <a:t>2. </a:t>
            </a:r>
            <a:r>
              <a:rPr lang="bg-BG" dirty="0">
                <a:solidFill>
                  <a:srgbClr val="DE5630"/>
                </a:solidFill>
              </a:rPr>
              <a:t>ФИНАНСОВ ПЛАН</a:t>
            </a:r>
            <a:endParaRPr lang="en-US" dirty="0">
              <a:solidFill>
                <a:srgbClr val="DE5630"/>
              </a:solidFill>
            </a:endParaRPr>
          </a:p>
          <a:p>
            <a:pPr algn="l"/>
            <a:endParaRPr lang="hr-HR" dirty="0">
              <a:solidFill>
                <a:srgbClr val="DE5630"/>
              </a:solidFill>
            </a:endParaRPr>
          </a:p>
          <a:p>
            <a:pPr algn="l"/>
            <a:r>
              <a:rPr lang="ru-RU" sz="2000" dirty="0"/>
              <a:t>2.1  </a:t>
            </a:r>
            <a:r>
              <a:rPr lang="ru-RU" sz="2000" dirty="0" err="1"/>
              <a:t>Въведение</a:t>
            </a:r>
            <a:r>
              <a:rPr lang="ru-RU" sz="2000" dirty="0"/>
              <a:t> в </a:t>
            </a:r>
            <a:r>
              <a:rPr lang="ru-RU" sz="2000" dirty="0" err="1"/>
              <a:t>основните</a:t>
            </a:r>
            <a:r>
              <a:rPr lang="ru-RU" sz="2000" dirty="0"/>
              <a:t> </a:t>
            </a:r>
            <a:r>
              <a:rPr lang="ru-RU" sz="2000" dirty="0" err="1"/>
              <a:t>финансови</a:t>
            </a:r>
            <a:r>
              <a:rPr lang="ru-RU" sz="2000" dirty="0"/>
              <a:t> понятия</a:t>
            </a:r>
            <a:r>
              <a:rPr lang="en-US" sz="2000" dirty="0"/>
              <a:t>;</a:t>
            </a:r>
            <a:endParaRPr lang="ru-RU" sz="2000" dirty="0"/>
          </a:p>
          <a:p>
            <a:pPr algn="l"/>
            <a:r>
              <a:rPr lang="ru-RU" sz="2000" dirty="0"/>
              <a:t>2.2 </a:t>
            </a:r>
            <a:r>
              <a:rPr lang="ru-RU" sz="2000" dirty="0" err="1"/>
              <a:t>Създаване</a:t>
            </a:r>
            <a:r>
              <a:rPr lang="ru-RU" sz="2000" dirty="0"/>
              <a:t> на </a:t>
            </a:r>
            <a:r>
              <a:rPr lang="ru-RU" sz="2000" dirty="0" err="1"/>
              <a:t>собствен</a:t>
            </a:r>
            <a:r>
              <a:rPr lang="ru-RU" sz="2000" dirty="0"/>
              <a:t> финансов план</a:t>
            </a:r>
            <a:r>
              <a:rPr lang="en-US" sz="2000" dirty="0"/>
              <a:t>.</a:t>
            </a:r>
            <a:endParaRPr lang="es-ES" dirty="0">
              <a:solidFill>
                <a:srgbClr val="E47A24"/>
              </a:solidFill>
            </a:endParaRP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 txBox="1">
            <a:spLocks/>
          </p:cNvSpPr>
          <p:nvPr/>
        </p:nvSpPr>
        <p:spPr>
          <a:xfrm>
            <a:off x="8177349" y="2339158"/>
            <a:ext cx="3701959" cy="2938236"/>
          </a:xfrm>
          <a:prstGeom prst="rect">
            <a:avLst/>
          </a:prstGeom>
          <a:ln>
            <a:solidFill>
              <a:srgbClr val="E47A24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>
                <a:solidFill>
                  <a:srgbClr val="DE5630"/>
                </a:solidFill>
              </a:rPr>
              <a:t>3. МЕТОДИ НА ФИНАНСИРАНЕ/СЪБИРАНЕ НА СРЕДСТВА</a:t>
            </a:r>
          </a:p>
          <a:p>
            <a:pPr algn="l"/>
            <a:r>
              <a:rPr lang="ru-RU" sz="2000" dirty="0"/>
              <a:t>3.1. </a:t>
            </a:r>
            <a:r>
              <a:rPr lang="ru-RU" sz="2000" dirty="0" err="1"/>
              <a:t>Възможни</a:t>
            </a:r>
            <a:r>
              <a:rPr lang="ru-RU" sz="2000" dirty="0"/>
              <a:t> начини за </a:t>
            </a:r>
            <a:r>
              <a:rPr lang="ru-RU" sz="2000" dirty="0" err="1"/>
              <a:t>финансиране</a:t>
            </a:r>
            <a:r>
              <a:rPr lang="ru-RU" sz="2000" dirty="0"/>
              <a:t> и </a:t>
            </a:r>
            <a:r>
              <a:rPr lang="ru-RU" sz="2000" dirty="0" err="1"/>
              <a:t>набиране</a:t>
            </a:r>
            <a:r>
              <a:rPr lang="ru-RU" sz="2000" dirty="0"/>
              <a:t> на средства</a:t>
            </a:r>
            <a:r>
              <a:rPr lang="en-US" sz="2000" dirty="0"/>
              <a:t>;</a:t>
            </a:r>
            <a:endParaRPr lang="ru-RU" sz="2000" dirty="0"/>
          </a:p>
          <a:p>
            <a:pPr algn="l"/>
            <a:r>
              <a:rPr lang="ru-RU" sz="2000" dirty="0"/>
              <a:t>3.2. </a:t>
            </a:r>
            <a:r>
              <a:rPr lang="ru-RU" sz="2000" dirty="0" err="1"/>
              <a:t>Представяне</a:t>
            </a:r>
            <a:r>
              <a:rPr lang="ru-RU" sz="2000" dirty="0"/>
              <a:t> на бизнес </a:t>
            </a:r>
            <a:r>
              <a:rPr lang="ru-RU" sz="2000" dirty="0" err="1"/>
              <a:t>идеята</a:t>
            </a:r>
            <a:r>
              <a:rPr lang="ru-RU" sz="2000" dirty="0"/>
              <a:t> пред </a:t>
            </a:r>
            <a:r>
              <a:rPr lang="ru-RU" sz="2000" dirty="0" err="1"/>
              <a:t>инвеститори</a:t>
            </a:r>
            <a:r>
              <a:rPr lang="ru-RU" sz="2000" dirty="0"/>
              <a:t>/банки</a:t>
            </a:r>
            <a:r>
              <a:rPr lang="en-US" sz="2000" dirty="0"/>
              <a:t>.</a:t>
            </a:r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2576756" y="1271207"/>
            <a:ext cx="628337" cy="955637"/>
          </a:xfrm>
          <a:prstGeom prst="rect">
            <a:avLst/>
          </a:prstGeom>
        </p:spPr>
      </p:pic>
      <p:pic>
        <p:nvPicPr>
          <p:cNvPr id="17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5989694" y="1271206"/>
            <a:ext cx="628337" cy="955637"/>
          </a:xfrm>
          <a:prstGeom prst="rect">
            <a:avLst/>
          </a:prstGeom>
        </p:spPr>
      </p:pic>
      <p:pic>
        <p:nvPicPr>
          <p:cNvPr id="18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9494893" y="1271206"/>
            <a:ext cx="628337" cy="95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83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 fontScale="90000"/>
          </a:bodyPr>
          <a:lstStyle/>
          <a:p>
            <a:r>
              <a:rPr lang="ru-RU" sz="3600" dirty="0">
                <a:solidFill>
                  <a:srgbClr val="D92E2D"/>
                </a:solidFill>
              </a:rPr>
              <a:t>1. ПРОГНОЗИРАНЕ НА ОСНОВНИ РАЗХОДИ</a:t>
            </a: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672046"/>
            <a:ext cx="10059042" cy="429332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ru-RU" dirty="0">
                <a:solidFill>
                  <a:srgbClr val="DE5630"/>
                </a:solidFill>
              </a:rPr>
              <a:t>1.1. </a:t>
            </a:r>
            <a:r>
              <a:rPr lang="ru-RU" dirty="0" err="1">
                <a:solidFill>
                  <a:srgbClr val="DE5630"/>
                </a:solidFill>
              </a:rPr>
              <a:t>Личен</a:t>
            </a:r>
            <a:r>
              <a:rPr lang="ru-RU" dirty="0">
                <a:solidFill>
                  <a:srgbClr val="DE5630"/>
                </a:solidFill>
              </a:rPr>
              <a:t> ежедневен бюджет</a:t>
            </a:r>
          </a:p>
          <a:p>
            <a:pPr algn="l"/>
            <a:r>
              <a:rPr lang="ru-RU" sz="2000" dirty="0"/>
              <a:t>Важно е </a:t>
            </a:r>
            <a:r>
              <a:rPr lang="ru-RU" sz="2000" dirty="0" err="1"/>
              <a:t>бъдещите</a:t>
            </a:r>
            <a:r>
              <a:rPr lang="ru-RU" sz="2000" dirty="0"/>
              <a:t> </a:t>
            </a:r>
            <a:r>
              <a:rPr lang="ru-RU" sz="2000" dirty="0" err="1"/>
              <a:t>предприемачи</a:t>
            </a:r>
            <a:r>
              <a:rPr lang="ru-RU" sz="2000" dirty="0"/>
              <a:t>:</a:t>
            </a:r>
          </a:p>
          <a:p>
            <a:pPr algn="l"/>
            <a:r>
              <a:rPr lang="ru-RU" sz="2000" dirty="0"/>
              <a:t>• Да </a:t>
            </a:r>
            <a:r>
              <a:rPr lang="ru-RU" sz="2000" dirty="0" err="1"/>
              <a:t>бъдат</a:t>
            </a:r>
            <a:r>
              <a:rPr lang="ru-RU" sz="2000" dirty="0"/>
              <a:t> </a:t>
            </a:r>
            <a:r>
              <a:rPr lang="ru-RU" sz="2000" dirty="0" err="1"/>
              <a:t>честни</a:t>
            </a:r>
            <a:r>
              <a:rPr lang="ru-RU" sz="2000" dirty="0"/>
              <a:t> </a:t>
            </a:r>
            <a:r>
              <a:rPr lang="ru-RU" sz="2000" dirty="0" err="1"/>
              <a:t>със</a:t>
            </a:r>
            <a:r>
              <a:rPr lang="ru-RU" sz="2000" dirty="0"/>
              <a:t> себе си и да не </a:t>
            </a:r>
            <a:r>
              <a:rPr lang="ru-RU" sz="2000" dirty="0" err="1"/>
              <a:t>подценяват</a:t>
            </a:r>
            <a:r>
              <a:rPr lang="ru-RU" sz="2000" dirty="0"/>
              <a:t> </a:t>
            </a:r>
            <a:r>
              <a:rPr lang="ru-RU" sz="2000" dirty="0" err="1"/>
              <a:t>разходите</a:t>
            </a:r>
            <a:r>
              <a:rPr lang="en-US" sz="2000" dirty="0"/>
              <a:t> </a:t>
            </a:r>
            <a:r>
              <a:rPr lang="bg-BG" sz="2000" dirty="0"/>
              <a:t>си;</a:t>
            </a:r>
            <a:endParaRPr lang="ru-RU" sz="2000" dirty="0"/>
          </a:p>
          <a:p>
            <a:pPr algn="l"/>
            <a:r>
              <a:rPr lang="ru-RU" sz="2000" dirty="0"/>
              <a:t>• Да включат в </a:t>
            </a:r>
            <a:r>
              <a:rPr lang="ru-RU" sz="2000" dirty="0" err="1"/>
              <a:t>изчислението</a:t>
            </a:r>
            <a:r>
              <a:rPr lang="ru-RU" sz="2000" dirty="0"/>
              <a:t> и "</a:t>
            </a:r>
            <a:r>
              <a:rPr lang="ru-RU" sz="2000" dirty="0" err="1"/>
              <a:t>луксозни</a:t>
            </a:r>
            <a:r>
              <a:rPr lang="ru-RU" sz="2000" dirty="0"/>
              <a:t>" </a:t>
            </a:r>
            <a:r>
              <a:rPr lang="ru-RU" sz="2000" dirty="0" err="1"/>
              <a:t>разходи</a:t>
            </a:r>
            <a:r>
              <a:rPr lang="ru-RU" sz="2000" dirty="0"/>
              <a:t> (полети, </a:t>
            </a:r>
            <a:r>
              <a:rPr lang="ru-RU" sz="2000" dirty="0" err="1"/>
              <a:t>пътувания</a:t>
            </a:r>
            <a:r>
              <a:rPr lang="ru-RU" sz="2000" dirty="0"/>
              <a:t>, </a:t>
            </a:r>
            <a:r>
              <a:rPr lang="ru-RU" sz="2000" dirty="0" err="1"/>
              <a:t>ресторанти</a:t>
            </a:r>
            <a:r>
              <a:rPr lang="ru-RU" sz="2000" dirty="0"/>
              <a:t>).</a:t>
            </a:r>
          </a:p>
          <a:p>
            <a:pPr algn="l"/>
            <a:endParaRPr lang="ru-RU" sz="2000" dirty="0"/>
          </a:p>
          <a:p>
            <a:pPr algn="l"/>
            <a:r>
              <a:rPr lang="ru-RU" sz="2000" dirty="0" err="1"/>
              <a:t>Трябва</a:t>
            </a:r>
            <a:r>
              <a:rPr lang="ru-RU" sz="2000" dirty="0"/>
              <a:t> да </a:t>
            </a:r>
            <a:r>
              <a:rPr lang="ru-RU" sz="2000" dirty="0" err="1"/>
              <a:t>има</a:t>
            </a:r>
            <a:r>
              <a:rPr lang="ru-RU" sz="2000" dirty="0"/>
              <a:t> сума, </a:t>
            </a:r>
            <a:r>
              <a:rPr lang="ru-RU" sz="2000" dirty="0" err="1"/>
              <a:t>която</a:t>
            </a:r>
            <a:r>
              <a:rPr lang="ru-RU" sz="2000" dirty="0"/>
              <a:t> е необходима за </a:t>
            </a:r>
            <a:r>
              <a:rPr lang="ru-RU" sz="2000" dirty="0" err="1"/>
              <a:t>покриване</a:t>
            </a:r>
            <a:r>
              <a:rPr lang="ru-RU" sz="2000" dirty="0"/>
              <a:t> на </a:t>
            </a:r>
            <a:r>
              <a:rPr lang="ru-RU" sz="2000" dirty="0" err="1"/>
              <a:t>личните</a:t>
            </a:r>
            <a:r>
              <a:rPr lang="ru-RU" sz="2000" dirty="0"/>
              <a:t> </a:t>
            </a:r>
            <a:r>
              <a:rPr lang="ru-RU" sz="2000" dirty="0" err="1"/>
              <a:t>разходи</a:t>
            </a:r>
            <a:r>
              <a:rPr lang="ru-RU" sz="2000" dirty="0"/>
              <a:t>, без да се </a:t>
            </a:r>
            <a:r>
              <a:rPr lang="ru-RU" sz="2000" dirty="0" err="1"/>
              <a:t>брои</a:t>
            </a:r>
            <a:r>
              <a:rPr lang="ru-RU" sz="2000" dirty="0"/>
              <a:t> притока на пари от </a:t>
            </a:r>
            <a:r>
              <a:rPr lang="ru-RU" sz="2000" dirty="0" err="1"/>
              <a:t>източници</a:t>
            </a:r>
            <a:r>
              <a:rPr lang="ru-RU" sz="2000" dirty="0"/>
              <a:t>, </a:t>
            </a:r>
            <a:r>
              <a:rPr lang="ru-RU" sz="2000" dirty="0" err="1"/>
              <a:t>различни</a:t>
            </a:r>
            <a:r>
              <a:rPr lang="ru-RU" sz="2000" dirty="0"/>
              <a:t> от </a:t>
            </a:r>
            <a:r>
              <a:rPr lang="ru-RU" sz="2000" dirty="0" err="1"/>
              <a:t>компанията</a:t>
            </a:r>
            <a:r>
              <a:rPr lang="ru-RU" sz="2000" dirty="0"/>
              <a:t> </a:t>
            </a:r>
            <a:r>
              <a:rPr lang="ru-RU" sz="2000" dirty="0" err="1"/>
              <a:t>през</a:t>
            </a:r>
            <a:r>
              <a:rPr lang="ru-RU" sz="2000" dirty="0"/>
              <a:t> </a:t>
            </a:r>
            <a:r>
              <a:rPr lang="ru-RU" sz="2000" dirty="0" err="1"/>
              <a:t>следващите</a:t>
            </a:r>
            <a:r>
              <a:rPr lang="ru-RU" sz="2000" dirty="0"/>
              <a:t> 12 </a:t>
            </a:r>
            <a:r>
              <a:rPr lang="ru-RU" sz="2000" dirty="0" err="1"/>
              <a:t>месеца</a:t>
            </a:r>
            <a:r>
              <a:rPr lang="ru-RU" sz="2000" dirty="0"/>
              <a:t>!</a:t>
            </a: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6705600" y="4493622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/>
              <a:t>ОБЩО ЛИЧНИ РАЗХОДИ</a:t>
            </a:r>
            <a:endParaRPr lang="hr-HR" sz="1600" dirty="0"/>
          </a:p>
        </p:txBody>
      </p:sp>
      <p:sp>
        <p:nvSpPr>
          <p:cNvPr id="19" name="Elipsa 18"/>
          <p:cNvSpPr/>
          <p:nvPr/>
        </p:nvSpPr>
        <p:spPr>
          <a:xfrm>
            <a:off x="9200606" y="4493621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/>
              <a:t>ОБЩО ЛИЧНИ ПРИХОДИ</a:t>
            </a:r>
            <a:endParaRPr lang="hr-HR" sz="1600" dirty="0"/>
          </a:p>
        </p:txBody>
      </p:sp>
      <p:pic>
        <p:nvPicPr>
          <p:cNvPr id="1028" name="Picture 4" descr="Box, boxing gloves, gloves, sport icon - Download on Iconfind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730" y="4725668"/>
            <a:ext cx="936036" cy="93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7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233496"/>
            <a:ext cx="6730406" cy="858252"/>
          </a:xfrm>
        </p:spPr>
        <p:txBody>
          <a:bodyPr anchor="ctr">
            <a:normAutofit fontScale="90000"/>
          </a:bodyPr>
          <a:lstStyle/>
          <a:p>
            <a:r>
              <a:rPr lang="ru-RU" sz="3600" dirty="0">
                <a:solidFill>
                  <a:srgbClr val="D92E2D"/>
                </a:solidFill>
              </a:rPr>
              <a:t>1. ПРОГНОЗИРАНЕ НА ОСНОВНИ РАЗХОДИ</a:t>
            </a: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2328" y="1372404"/>
            <a:ext cx="5931912" cy="4761852"/>
          </a:xfrm>
          <a:ln>
            <a:solidFill>
              <a:srgbClr val="E47A24"/>
            </a:solidFill>
          </a:ln>
        </p:spPr>
        <p:txBody>
          <a:bodyPr>
            <a:normAutofit/>
          </a:bodyPr>
          <a:lstStyle/>
          <a:p>
            <a:pPr algn="l"/>
            <a:r>
              <a:rPr lang="hr-HR" sz="1400" dirty="0">
                <a:solidFill>
                  <a:srgbClr val="DE5630"/>
                </a:solidFill>
              </a:rPr>
              <a:t>1.2. </a:t>
            </a:r>
            <a:r>
              <a:rPr lang="bg-BG" sz="2000" dirty="0">
                <a:solidFill>
                  <a:srgbClr val="DE5630"/>
                </a:solidFill>
              </a:rPr>
              <a:t>Първоначални разходи - начални разходи</a:t>
            </a:r>
          </a:p>
          <a:p>
            <a:pPr algn="l"/>
            <a:r>
              <a:rPr lang="ru-RU" sz="2000" dirty="0" err="1"/>
              <a:t>Сумата</a:t>
            </a:r>
            <a:r>
              <a:rPr lang="ru-RU" sz="2000" dirty="0"/>
              <a:t>, </a:t>
            </a:r>
            <a:r>
              <a:rPr lang="ru-RU" sz="2000" dirty="0" err="1"/>
              <a:t>която</a:t>
            </a:r>
            <a:r>
              <a:rPr lang="ru-RU" sz="2000" dirty="0"/>
              <a:t> </a:t>
            </a:r>
            <a:r>
              <a:rPr lang="ru-RU" sz="2000" dirty="0" err="1"/>
              <a:t>трябва</a:t>
            </a:r>
            <a:r>
              <a:rPr lang="ru-RU" sz="2000" dirty="0"/>
              <a:t> да </a:t>
            </a:r>
            <a:r>
              <a:rPr lang="ru-RU" sz="2000" dirty="0" err="1"/>
              <a:t>подготвите</a:t>
            </a:r>
            <a:r>
              <a:rPr lang="ru-RU" sz="2000" dirty="0"/>
              <a:t>, </a:t>
            </a:r>
            <a:r>
              <a:rPr lang="ru-RU" sz="2000" dirty="0" err="1"/>
              <a:t>преди</a:t>
            </a:r>
            <a:r>
              <a:rPr lang="ru-RU" sz="2000" dirty="0"/>
              <a:t> да </a:t>
            </a:r>
            <a:r>
              <a:rPr lang="ru-RU" sz="2000" dirty="0" err="1"/>
              <a:t>започнете</a:t>
            </a:r>
            <a:r>
              <a:rPr lang="ru-RU" sz="2000" dirty="0"/>
              <a:t> бизнес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/>
              <a:t>Колко пари </a:t>
            </a:r>
            <a:r>
              <a:rPr lang="ru-RU" sz="2000" dirty="0" err="1"/>
              <a:t>трябва</a:t>
            </a:r>
            <a:r>
              <a:rPr lang="ru-RU" sz="2000" dirty="0"/>
              <a:t> да </a:t>
            </a:r>
            <a:r>
              <a:rPr lang="ru-RU" sz="2000" dirty="0" err="1"/>
              <a:t>инвестирам</a:t>
            </a:r>
            <a:r>
              <a:rPr lang="ru-RU" sz="2000" dirty="0"/>
              <a:t>, за да </a:t>
            </a:r>
            <a:r>
              <a:rPr lang="ru-RU" sz="2000" dirty="0" err="1"/>
              <a:t>започна</a:t>
            </a:r>
            <a:r>
              <a:rPr lang="ru-RU" sz="2000" dirty="0"/>
              <a:t> </a:t>
            </a:r>
            <a:r>
              <a:rPr lang="ru-RU" sz="2000" dirty="0" err="1"/>
              <a:t>собствен</a:t>
            </a:r>
            <a:r>
              <a:rPr lang="ru-RU" sz="2000" dirty="0"/>
              <a:t> бизнес?</a:t>
            </a:r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2000" dirty="0"/>
              <a:t>Изчислете разходите </a:t>
            </a:r>
          </a:p>
          <a:p>
            <a:pPr algn="l"/>
            <a:r>
              <a:rPr lang="bg-BG" sz="2000" dirty="0"/>
              <a:t>        на компанията</a:t>
            </a:r>
            <a:r>
              <a:rPr lang="hr-HR" sz="2000" dirty="0"/>
              <a:t>!</a:t>
            </a:r>
          </a:p>
          <a:p>
            <a:pPr algn="l"/>
            <a:endParaRPr lang="es-E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313714"/>
            <a:ext cx="7991564" cy="509874"/>
          </a:xfrm>
          <a:prstGeom prst="rect">
            <a:avLst/>
          </a:prstGeom>
        </p:spPr>
      </p:pic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645104"/>
              </p:ext>
            </p:extLst>
          </p:nvPr>
        </p:nvGraphicFramePr>
        <p:xfrm>
          <a:off x="7325360" y="1372404"/>
          <a:ext cx="4443996" cy="4777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3337">
                <a:tc>
                  <a:txBody>
                    <a:bodyPr/>
                    <a:lstStyle/>
                    <a:p>
                      <a:pPr algn="ctr"/>
                      <a:r>
                        <a:rPr lang="bg-BG" sz="1400" dirty="0"/>
                        <a:t>РАЗХОДИ НА ФИРМАТА</a:t>
                      </a:r>
                      <a:endParaRPr lang="hr-HR" sz="1400" dirty="0"/>
                    </a:p>
                  </a:txBody>
                  <a:tcPr marL="36578" marR="36578" marT="18279" marB="182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</a:t>
                      </a:r>
                      <a:endParaRPr lang="hr-HR" sz="1200" dirty="0"/>
                    </a:p>
                  </a:txBody>
                  <a:tcPr marL="36578" marR="36578" marT="18279" marB="1827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23">
                <a:tc>
                  <a:txBody>
                    <a:bodyPr/>
                    <a:lstStyle/>
                    <a:p>
                      <a:r>
                        <a:rPr lang="bg-BG" sz="1400" dirty="0"/>
                        <a:t>ПЪРВОНАЧАЛЕН ОПИС</a:t>
                      </a:r>
                      <a:endParaRPr lang="hr-HR" sz="1400" dirty="0"/>
                    </a:p>
                  </a:txBody>
                  <a:tcPr marL="36578" marR="36578" marT="18279" marB="18279"/>
                </a:tc>
                <a:tc>
                  <a:txBody>
                    <a:bodyPr/>
                    <a:lstStyle/>
                    <a:p>
                      <a:endParaRPr lang="hr-HR" sz="1200"/>
                    </a:p>
                  </a:txBody>
                  <a:tcPr marL="36578" marR="36578" marT="18279" marB="1827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39">
                <a:tc>
                  <a:txBody>
                    <a:bodyPr/>
                    <a:lstStyle/>
                    <a:p>
                      <a:r>
                        <a:rPr lang="bg-BG" sz="1400" dirty="0"/>
                        <a:t>НАЕМ</a:t>
                      </a:r>
                      <a:endParaRPr lang="hr-HR" sz="1400" dirty="0"/>
                    </a:p>
                  </a:txBody>
                  <a:tcPr marL="36578" marR="36578" marT="18279" marB="18279"/>
                </a:tc>
                <a:tc>
                  <a:txBody>
                    <a:bodyPr/>
                    <a:lstStyle/>
                    <a:p>
                      <a:endParaRPr lang="hr-HR" sz="1200"/>
                    </a:p>
                  </a:txBody>
                  <a:tcPr marL="36578" marR="36578" marT="18279" marB="1827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335">
                <a:tc>
                  <a:txBody>
                    <a:bodyPr/>
                    <a:lstStyle/>
                    <a:p>
                      <a:r>
                        <a:rPr lang="ru-RU" sz="1400" dirty="0"/>
                        <a:t>РАЗХОДИ ЗА ИНСТАЛАЦИ</a:t>
                      </a:r>
                      <a:r>
                        <a:rPr lang="bg-BG" sz="1400" dirty="0"/>
                        <a:t>И</a:t>
                      </a:r>
                      <a:r>
                        <a:rPr lang="ru-RU" sz="1400" dirty="0"/>
                        <a:t> В ОФИС (ГАЗ, ТОК, ВОДА</a:t>
                      </a:r>
                      <a:r>
                        <a:rPr lang="en-US" sz="1400" dirty="0"/>
                        <a:t>)</a:t>
                      </a:r>
                      <a:endParaRPr lang="hr-HR" sz="1400" dirty="0"/>
                    </a:p>
                  </a:txBody>
                  <a:tcPr marL="36578" marR="36578" marT="18279" marB="18279"/>
                </a:tc>
                <a:tc>
                  <a:txBody>
                    <a:bodyPr/>
                    <a:lstStyle/>
                    <a:p>
                      <a:endParaRPr lang="hr-HR" sz="1200"/>
                    </a:p>
                  </a:txBody>
                  <a:tcPr marL="36578" marR="36578" marT="18279" marB="1827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679">
                <a:tc>
                  <a:txBody>
                    <a:bodyPr/>
                    <a:lstStyle/>
                    <a:p>
                      <a:r>
                        <a:rPr lang="bg-BG" sz="1400" dirty="0"/>
                        <a:t>РАЗХОДИ ЗА ИНТЕРНЕТ И ТЕЛЕФОННИ ЛИНИИ</a:t>
                      </a:r>
                      <a:endParaRPr lang="hr-HR" sz="1400" dirty="0"/>
                    </a:p>
                  </a:txBody>
                  <a:tcPr marL="36578" marR="36578" marT="18279" marB="18279"/>
                </a:tc>
                <a:tc>
                  <a:txBody>
                    <a:bodyPr/>
                    <a:lstStyle/>
                    <a:p>
                      <a:endParaRPr lang="hr-HR" sz="1200" dirty="0"/>
                    </a:p>
                  </a:txBody>
                  <a:tcPr marL="36578" marR="36578" marT="18279" marB="1827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335">
                <a:tc>
                  <a:txBody>
                    <a:bodyPr/>
                    <a:lstStyle/>
                    <a:p>
                      <a:r>
                        <a:rPr lang="bg-BG" sz="1400" dirty="0"/>
                        <a:t>ПОДДРЪЖКА НА ИМОТИ И ОБОРУДВАНЕ (РЕМОНТ)</a:t>
                      </a:r>
                      <a:endParaRPr lang="hr-HR" sz="1400" dirty="0"/>
                    </a:p>
                  </a:txBody>
                  <a:tcPr marL="36578" marR="36578" marT="18279" marB="18279"/>
                </a:tc>
                <a:tc>
                  <a:txBody>
                    <a:bodyPr/>
                    <a:lstStyle/>
                    <a:p>
                      <a:endParaRPr lang="hr-HR" sz="1200"/>
                    </a:p>
                  </a:txBody>
                  <a:tcPr marL="36578" marR="36578" marT="18279" marB="1827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39">
                <a:tc>
                  <a:txBody>
                    <a:bodyPr/>
                    <a:lstStyle/>
                    <a:p>
                      <a:r>
                        <a:rPr lang="bg-BG" sz="1400" dirty="0"/>
                        <a:t>ЗАСТРАХОВКА</a:t>
                      </a:r>
                      <a:endParaRPr lang="hr-HR" sz="1400" dirty="0"/>
                    </a:p>
                  </a:txBody>
                  <a:tcPr marL="36578" marR="36578" marT="18279" marB="18279"/>
                </a:tc>
                <a:tc>
                  <a:txBody>
                    <a:bodyPr/>
                    <a:lstStyle/>
                    <a:p>
                      <a:endParaRPr lang="hr-HR" sz="1200" dirty="0"/>
                    </a:p>
                  </a:txBody>
                  <a:tcPr marL="36578" marR="36578" marT="18279" marB="1827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6988">
                <a:tc>
                  <a:txBody>
                    <a:bodyPr/>
                    <a:lstStyle/>
                    <a:p>
                      <a:endParaRPr lang="ru-RU" sz="1400" dirty="0"/>
                    </a:p>
                    <a:p>
                      <a:r>
                        <a:rPr lang="ru-RU" sz="1400" dirty="0"/>
                        <a:t>ПОЩЕНСКИ РЗХОДИ И КАНЦЕЛАРСКИ (МЕМОРАНДУМ, ВИЗИТНИ КАРТИ)</a:t>
                      </a:r>
                      <a:endParaRPr lang="hr-HR" sz="1400" dirty="0"/>
                    </a:p>
                  </a:txBody>
                  <a:tcPr marL="36578" marR="36578" marT="18279" marB="18279" anchor="ctr"/>
                </a:tc>
                <a:tc>
                  <a:txBody>
                    <a:bodyPr/>
                    <a:lstStyle/>
                    <a:p>
                      <a:endParaRPr lang="hr-HR" sz="1200" dirty="0"/>
                    </a:p>
                  </a:txBody>
                  <a:tcPr marL="36578" marR="36578" marT="18279" marB="1827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039">
                <a:tc>
                  <a:txBody>
                    <a:bodyPr/>
                    <a:lstStyle/>
                    <a:p>
                      <a:r>
                        <a:rPr lang="bg-BG" sz="1400" dirty="0"/>
                        <a:t>МАРКЕТИНГ</a:t>
                      </a:r>
                      <a:endParaRPr lang="hr-HR" sz="1400" dirty="0"/>
                    </a:p>
                  </a:txBody>
                  <a:tcPr marL="36578" marR="36578" marT="18279" marB="18279"/>
                </a:tc>
                <a:tc>
                  <a:txBody>
                    <a:bodyPr/>
                    <a:lstStyle/>
                    <a:p>
                      <a:endParaRPr lang="hr-HR" sz="1200" dirty="0"/>
                    </a:p>
                  </a:txBody>
                  <a:tcPr marL="36578" marR="36578" marT="18279" marB="18279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039">
                <a:tc>
                  <a:txBody>
                    <a:bodyPr/>
                    <a:lstStyle/>
                    <a:p>
                      <a:r>
                        <a:rPr lang="bg-BG" sz="1400" dirty="0"/>
                        <a:t>ДОБАВИ РАЗХОДИ</a:t>
                      </a:r>
                      <a:endParaRPr lang="hr-HR" sz="1400" dirty="0"/>
                    </a:p>
                  </a:txBody>
                  <a:tcPr marL="36578" marR="36578" marT="18279" marB="18279"/>
                </a:tc>
                <a:tc>
                  <a:txBody>
                    <a:bodyPr/>
                    <a:lstStyle/>
                    <a:p>
                      <a:endParaRPr lang="hr-HR" sz="1200" dirty="0"/>
                    </a:p>
                  </a:txBody>
                  <a:tcPr marL="36578" marR="36578" marT="18279" marB="18279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27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es-ES" sz="3600" dirty="0">
                <a:solidFill>
                  <a:srgbClr val="D92E2D"/>
                </a:solidFill>
              </a:rPr>
              <a:t>2.	</a:t>
            </a:r>
            <a:r>
              <a:rPr lang="bg-BG" sz="3600" dirty="0">
                <a:solidFill>
                  <a:srgbClr val="D92E2D"/>
                </a:solidFill>
              </a:rPr>
              <a:t>ФИНАНСОВ ПЛАН</a:t>
            </a: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271206"/>
            <a:ext cx="10059042" cy="469416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ru-RU" sz="2000" dirty="0"/>
              <a:t>План за бизнес </a:t>
            </a:r>
            <a:r>
              <a:rPr lang="ru-RU" sz="2000" dirty="0" err="1"/>
              <a:t>разходи</a:t>
            </a:r>
            <a:r>
              <a:rPr lang="ru-RU" sz="2000" dirty="0"/>
              <a:t>, </a:t>
            </a:r>
            <a:r>
              <a:rPr lang="ru-RU" sz="2000" dirty="0" err="1"/>
              <a:t>базиран</a:t>
            </a:r>
            <a:r>
              <a:rPr lang="ru-RU" sz="2000" dirty="0"/>
              <a:t> на </a:t>
            </a:r>
            <a:r>
              <a:rPr lang="ru-RU" sz="2000" u="sng" dirty="0"/>
              <a:t>приходи и </a:t>
            </a:r>
            <a:r>
              <a:rPr lang="ru-RU" sz="2000" u="sng" dirty="0" err="1"/>
              <a:t>разходи</a:t>
            </a:r>
            <a:r>
              <a:rPr lang="ru-RU" sz="2000" u="sng" dirty="0"/>
              <a:t> </a:t>
            </a:r>
            <a:r>
              <a:rPr lang="ru-RU" sz="2000" dirty="0"/>
              <a:t>за определен период от </a:t>
            </a:r>
            <a:r>
              <a:rPr lang="ru-RU" sz="2000" dirty="0" err="1"/>
              <a:t>време</a:t>
            </a:r>
            <a:r>
              <a:rPr lang="ru-RU" sz="2000" dirty="0"/>
              <a:t> (</a:t>
            </a:r>
            <a:r>
              <a:rPr lang="ru-RU" sz="2000" dirty="0" err="1"/>
              <a:t>месец</a:t>
            </a:r>
            <a:r>
              <a:rPr lang="ru-RU" sz="2000" dirty="0"/>
              <a:t>, </a:t>
            </a:r>
            <a:r>
              <a:rPr lang="ru-RU" sz="2000" dirty="0" err="1"/>
              <a:t>тримесечие</a:t>
            </a:r>
            <a:r>
              <a:rPr lang="ru-RU" sz="2000" dirty="0"/>
              <a:t>, година).</a:t>
            </a:r>
          </a:p>
          <a:p>
            <a:pPr algn="l"/>
            <a:r>
              <a:rPr lang="ru-RU" sz="2000" dirty="0" err="1"/>
              <a:t>Идентифицира</a:t>
            </a:r>
            <a:r>
              <a:rPr lang="ru-RU" sz="2000" dirty="0"/>
              <a:t> </a:t>
            </a:r>
            <a:r>
              <a:rPr lang="ru-RU" sz="2000" dirty="0" err="1"/>
              <a:t>наличния</a:t>
            </a:r>
            <a:r>
              <a:rPr lang="ru-RU" sz="2000" dirty="0"/>
              <a:t> капитал, </a:t>
            </a:r>
            <a:r>
              <a:rPr lang="ru-RU" sz="2000" dirty="0" err="1"/>
              <a:t>оценява</a:t>
            </a:r>
            <a:r>
              <a:rPr lang="ru-RU" sz="2000" dirty="0"/>
              <a:t> </a:t>
            </a:r>
            <a:r>
              <a:rPr lang="ru-RU" sz="2000" dirty="0" err="1"/>
              <a:t>потреблението</a:t>
            </a:r>
            <a:r>
              <a:rPr lang="ru-RU" sz="2000" dirty="0"/>
              <a:t> и </a:t>
            </a:r>
            <a:r>
              <a:rPr lang="ru-RU" sz="2000" dirty="0" err="1"/>
              <a:t>помага</a:t>
            </a:r>
            <a:r>
              <a:rPr lang="ru-RU" sz="2000" dirty="0"/>
              <a:t> за </a:t>
            </a:r>
            <a:r>
              <a:rPr lang="ru-RU" sz="2000" dirty="0" err="1"/>
              <a:t>прогнозиране</a:t>
            </a:r>
            <a:r>
              <a:rPr lang="ru-RU" sz="2000" dirty="0"/>
              <a:t> на приходите. Той е </a:t>
            </a:r>
            <a:r>
              <a:rPr lang="ru-RU" sz="2000" dirty="0" err="1"/>
              <a:t>помощно</a:t>
            </a:r>
            <a:r>
              <a:rPr lang="ru-RU" sz="2000" dirty="0"/>
              <a:t> средство при </a:t>
            </a:r>
            <a:r>
              <a:rPr lang="ru-RU" sz="2000" dirty="0" err="1"/>
              <a:t>планирането</a:t>
            </a:r>
            <a:r>
              <a:rPr lang="ru-RU" sz="2000" dirty="0"/>
              <a:t> на бизнес </a:t>
            </a:r>
            <a:r>
              <a:rPr lang="ru-RU" sz="2000" dirty="0" err="1"/>
              <a:t>дейности</a:t>
            </a:r>
            <a:r>
              <a:rPr lang="ru-RU" sz="2000" dirty="0"/>
              <a:t> и служи за </a:t>
            </a:r>
            <a:r>
              <a:rPr lang="ru-RU" sz="2000" dirty="0" err="1"/>
              <a:t>определяне</a:t>
            </a:r>
            <a:r>
              <a:rPr lang="ru-RU" sz="2000" dirty="0"/>
              <a:t> на </a:t>
            </a:r>
            <a:r>
              <a:rPr lang="ru-RU" sz="2000" dirty="0" err="1"/>
              <a:t>финансови</a:t>
            </a:r>
            <a:r>
              <a:rPr lang="ru-RU" sz="2000" dirty="0"/>
              <a:t> цели.</a:t>
            </a:r>
            <a:r>
              <a:rPr lang="bg-BG" sz="2000" dirty="0"/>
              <a:t> Състои се от:</a:t>
            </a:r>
            <a:endParaRPr lang="hr-HR" sz="2000" dirty="0"/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3523659" y="4420799"/>
            <a:ext cx="1515291" cy="136724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/>
              <a:t>ФИКСИРАНА ЦЕНА</a:t>
            </a:r>
            <a:endParaRPr lang="hr-HR" sz="1600" dirty="0"/>
          </a:p>
        </p:txBody>
      </p:sp>
      <p:sp>
        <p:nvSpPr>
          <p:cNvPr id="19" name="Elipsa 18"/>
          <p:cNvSpPr/>
          <p:nvPr/>
        </p:nvSpPr>
        <p:spPr>
          <a:xfrm>
            <a:off x="4824729" y="2934664"/>
            <a:ext cx="1905066" cy="161701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/>
              <a:t>ПРОМЕНИМИ РАЗХОДИ</a:t>
            </a:r>
            <a:endParaRPr lang="hr-HR" sz="1600" dirty="0"/>
          </a:p>
        </p:txBody>
      </p:sp>
      <p:sp>
        <p:nvSpPr>
          <p:cNvPr id="16" name="Elipsa 15"/>
          <p:cNvSpPr/>
          <p:nvPr/>
        </p:nvSpPr>
        <p:spPr>
          <a:xfrm>
            <a:off x="1712442" y="2977572"/>
            <a:ext cx="2046834" cy="183826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bg-BG" sz="1600" dirty="0"/>
            </a:br>
            <a:r>
              <a:rPr lang="bg-BG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ПРОГНОЗЕН ПРИХОД</a:t>
            </a:r>
            <a:endParaRPr lang="hr-HR" sz="1600" dirty="0"/>
          </a:p>
        </p:txBody>
      </p:sp>
      <p:sp>
        <p:nvSpPr>
          <p:cNvPr id="17" name="Elipsa 16"/>
          <p:cNvSpPr/>
          <p:nvPr/>
        </p:nvSpPr>
        <p:spPr>
          <a:xfrm>
            <a:off x="6806764" y="4420799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/>
              <a:t>РАЗХОД САМО ВЕДНЪЖ</a:t>
            </a:r>
            <a:endParaRPr lang="hr-HR" sz="1600" dirty="0"/>
          </a:p>
        </p:txBody>
      </p:sp>
      <p:sp>
        <p:nvSpPr>
          <p:cNvPr id="18" name="Elipsa 17"/>
          <p:cNvSpPr/>
          <p:nvPr/>
        </p:nvSpPr>
        <p:spPr>
          <a:xfrm>
            <a:off x="8224828" y="2934665"/>
            <a:ext cx="1515291" cy="13672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/>
              <a:t>ПАРИЧЕН ПОТОК</a:t>
            </a:r>
            <a:endParaRPr lang="hr-HR" sz="1600" dirty="0"/>
          </a:p>
        </p:txBody>
      </p:sp>
      <p:sp>
        <p:nvSpPr>
          <p:cNvPr id="20" name="Elipsa 19"/>
          <p:cNvSpPr/>
          <p:nvPr/>
        </p:nvSpPr>
        <p:spPr>
          <a:xfrm>
            <a:off x="9216730" y="4155440"/>
            <a:ext cx="1905066" cy="151371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/>
              <a:t>ПЛАНИРАН ФИНАНСОВ РЕЗУЛТАТ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387873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hr-HR" sz="3600" dirty="0">
                <a:solidFill>
                  <a:srgbClr val="D92E2D"/>
                </a:solidFill>
              </a:rPr>
              <a:t>2. </a:t>
            </a:r>
            <a:r>
              <a:rPr lang="bg-BG" sz="3600" dirty="0">
                <a:solidFill>
                  <a:srgbClr val="D92E2D"/>
                </a:solidFill>
              </a:rPr>
              <a:t>ФИНАНСОВ ПЛАН</a:t>
            </a: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6" y="1271206"/>
            <a:ext cx="10542089" cy="5022866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dirty="0">
                <a:solidFill>
                  <a:srgbClr val="DE5630"/>
                </a:solidFill>
              </a:rPr>
              <a:t>2.1.	</a:t>
            </a:r>
            <a:r>
              <a:rPr lang="ru-RU" dirty="0" err="1">
                <a:solidFill>
                  <a:srgbClr val="DE5630"/>
                </a:solidFill>
              </a:rPr>
              <a:t>Въведение</a:t>
            </a:r>
            <a:r>
              <a:rPr lang="ru-RU" dirty="0">
                <a:solidFill>
                  <a:srgbClr val="DE5630"/>
                </a:solidFill>
              </a:rPr>
              <a:t> в </a:t>
            </a:r>
            <a:r>
              <a:rPr lang="ru-RU" dirty="0" err="1">
                <a:solidFill>
                  <a:srgbClr val="DE5630"/>
                </a:solidFill>
              </a:rPr>
              <a:t>основните</a:t>
            </a:r>
            <a:r>
              <a:rPr lang="ru-RU" dirty="0">
                <a:solidFill>
                  <a:srgbClr val="DE5630"/>
                </a:solidFill>
              </a:rPr>
              <a:t> </a:t>
            </a:r>
            <a:r>
              <a:rPr lang="ru-RU" dirty="0" err="1">
                <a:solidFill>
                  <a:srgbClr val="DE5630"/>
                </a:solidFill>
              </a:rPr>
              <a:t>финансови</a:t>
            </a:r>
            <a:r>
              <a:rPr lang="ru-RU" dirty="0">
                <a:solidFill>
                  <a:srgbClr val="DE5630"/>
                </a:solidFill>
              </a:rPr>
              <a:t> концепции - Приходи / </a:t>
            </a:r>
            <a:r>
              <a:rPr lang="ru-RU" dirty="0" err="1">
                <a:solidFill>
                  <a:srgbClr val="DE5630"/>
                </a:solidFill>
              </a:rPr>
              <a:t>Разходи</a:t>
            </a:r>
            <a:r>
              <a:rPr lang="ru-RU" dirty="0">
                <a:solidFill>
                  <a:srgbClr val="DE5630"/>
                </a:solidFill>
              </a:rPr>
              <a:t>, </a:t>
            </a:r>
            <a:r>
              <a:rPr lang="ru-RU" dirty="0" err="1">
                <a:solidFill>
                  <a:srgbClr val="DE5630"/>
                </a:solidFill>
              </a:rPr>
              <a:t>Постъпления</a:t>
            </a:r>
            <a:r>
              <a:rPr lang="ru-RU" dirty="0">
                <a:solidFill>
                  <a:srgbClr val="DE5630"/>
                </a:solidFill>
              </a:rPr>
              <a:t> / </a:t>
            </a:r>
            <a:r>
              <a:rPr lang="ru-RU" dirty="0" err="1">
                <a:solidFill>
                  <a:srgbClr val="DE5630"/>
                </a:solidFill>
              </a:rPr>
              <a:t>Разходи</a:t>
            </a:r>
            <a:r>
              <a:rPr lang="ru-RU" dirty="0">
                <a:solidFill>
                  <a:srgbClr val="DE5630"/>
                </a:solidFill>
              </a:rPr>
              <a:t>, </a:t>
            </a:r>
            <a:r>
              <a:rPr lang="ru-RU" dirty="0" err="1">
                <a:solidFill>
                  <a:srgbClr val="DE5630"/>
                </a:solidFill>
              </a:rPr>
              <a:t>Печалба</a:t>
            </a:r>
            <a:r>
              <a:rPr lang="ru-RU" dirty="0">
                <a:solidFill>
                  <a:srgbClr val="DE5630"/>
                </a:solidFill>
              </a:rPr>
              <a:t> / </a:t>
            </a:r>
            <a:r>
              <a:rPr lang="ru-RU" dirty="0" err="1">
                <a:solidFill>
                  <a:srgbClr val="DE5630"/>
                </a:solidFill>
              </a:rPr>
              <a:t>Загуба</a:t>
            </a:r>
            <a:r>
              <a:rPr lang="ru-RU" dirty="0">
                <a:solidFill>
                  <a:srgbClr val="DE5630"/>
                </a:solidFill>
              </a:rPr>
              <a:t> / Финансов </a:t>
            </a:r>
            <a:r>
              <a:rPr lang="ru-RU" dirty="0" err="1">
                <a:solidFill>
                  <a:srgbClr val="DE5630"/>
                </a:solidFill>
              </a:rPr>
              <a:t>резултат</a:t>
            </a:r>
            <a:endParaRPr lang="ru-RU" dirty="0">
              <a:solidFill>
                <a:srgbClr val="DE5630"/>
              </a:solidFill>
            </a:endParaRPr>
          </a:p>
          <a:p>
            <a:pPr algn="l"/>
            <a:r>
              <a:rPr lang="bg-BG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Подредете точните понятия:</a:t>
            </a:r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333738"/>
            <a:ext cx="7991564" cy="489849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5744874" y="2112677"/>
            <a:ext cx="5343105" cy="82155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пари, </a:t>
            </a:r>
            <a:r>
              <a:rPr lang="ru-RU" sz="1600" dirty="0" err="1"/>
              <a:t>които</a:t>
            </a:r>
            <a:r>
              <a:rPr lang="ru-RU" sz="1600" dirty="0"/>
              <a:t> </a:t>
            </a:r>
            <a:r>
              <a:rPr lang="ru-RU" sz="1600" dirty="0" err="1"/>
              <a:t>очаквате</a:t>
            </a:r>
            <a:r>
              <a:rPr lang="ru-RU" sz="1600" dirty="0"/>
              <a:t> да </a:t>
            </a:r>
            <a:r>
              <a:rPr lang="ru-RU" sz="1600" dirty="0" err="1"/>
              <a:t>спечели</a:t>
            </a:r>
            <a:r>
              <a:rPr lang="ru-RU" sz="1600" dirty="0"/>
              <a:t> </a:t>
            </a:r>
            <a:r>
              <a:rPr lang="ru-RU" sz="1600" dirty="0" err="1"/>
              <a:t>вашият</a:t>
            </a:r>
            <a:r>
              <a:rPr lang="ru-RU" sz="1600" dirty="0"/>
              <a:t> бизнес от </a:t>
            </a:r>
            <a:r>
              <a:rPr lang="ru-RU" sz="1600" dirty="0" err="1"/>
              <a:t>продажба</a:t>
            </a:r>
            <a:r>
              <a:rPr lang="ru-RU" sz="1600" dirty="0"/>
              <a:t> на стоки и услуги</a:t>
            </a:r>
            <a:endParaRPr lang="hr-HR" sz="1600" dirty="0"/>
          </a:p>
        </p:txBody>
      </p:sp>
      <p:sp>
        <p:nvSpPr>
          <p:cNvPr id="21" name="Elipsa 20"/>
          <p:cNvSpPr/>
          <p:nvPr/>
        </p:nvSpPr>
        <p:spPr>
          <a:xfrm>
            <a:off x="1250781" y="2369256"/>
            <a:ext cx="2041059" cy="112108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bg-BG" sz="1600" dirty="0"/>
            </a:br>
            <a:r>
              <a:rPr lang="bg-BG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ПРОГНОЗЕН ПРИХОД</a:t>
            </a:r>
            <a:endParaRPr lang="hr-HR" sz="1600" dirty="0"/>
          </a:p>
        </p:txBody>
      </p:sp>
      <p:sp>
        <p:nvSpPr>
          <p:cNvPr id="22" name="Elipsa 21"/>
          <p:cNvSpPr/>
          <p:nvPr/>
        </p:nvSpPr>
        <p:spPr>
          <a:xfrm>
            <a:off x="9383722" y="4810361"/>
            <a:ext cx="1902587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/>
              <a:t>ЕДНОКРАТЕН РАЗХОД</a:t>
            </a:r>
            <a:endParaRPr lang="hr-HR" sz="1600" dirty="0"/>
          </a:p>
        </p:txBody>
      </p:sp>
      <p:sp>
        <p:nvSpPr>
          <p:cNvPr id="23" name="Elipsa 22"/>
          <p:cNvSpPr/>
          <p:nvPr/>
        </p:nvSpPr>
        <p:spPr>
          <a:xfrm>
            <a:off x="1292987" y="4178542"/>
            <a:ext cx="5343105" cy="82155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неочаквани</a:t>
            </a:r>
            <a:r>
              <a:rPr lang="ru-RU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разходи</a:t>
            </a:r>
            <a:r>
              <a:rPr lang="ru-RU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които</a:t>
            </a:r>
            <a:r>
              <a:rPr lang="ru-RU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вашият</a:t>
            </a:r>
            <a:r>
              <a:rPr lang="ru-RU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бизнес </a:t>
            </a:r>
            <a:r>
              <a:rPr lang="ru-RU" sz="16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може</a:t>
            </a:r>
            <a:r>
              <a:rPr lang="ru-RU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да </a:t>
            </a:r>
            <a:r>
              <a:rPr lang="ru-RU" sz="16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понесе</a:t>
            </a:r>
            <a:r>
              <a:rPr lang="ru-RU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през</a:t>
            </a:r>
            <a:r>
              <a:rPr lang="ru-RU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ru-RU" sz="16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годината</a:t>
            </a:r>
            <a:endParaRPr lang="hr-HR" sz="1600" dirty="0"/>
          </a:p>
        </p:txBody>
      </p:sp>
      <p:sp>
        <p:nvSpPr>
          <p:cNvPr id="24" name="Elipsa 23"/>
          <p:cNvSpPr/>
          <p:nvPr/>
        </p:nvSpPr>
        <p:spPr>
          <a:xfrm>
            <a:off x="7556251" y="3940488"/>
            <a:ext cx="1788155" cy="13672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bg-BG" sz="1600" dirty="0"/>
            </a:br>
            <a:r>
              <a:rPr lang="bg-BG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ПАРИЧЕН ПОТОК</a:t>
            </a:r>
            <a:endParaRPr lang="hr-HR" sz="1600" dirty="0"/>
          </a:p>
        </p:txBody>
      </p:sp>
      <p:sp>
        <p:nvSpPr>
          <p:cNvPr id="25" name="Elipsa 24"/>
          <p:cNvSpPr/>
          <p:nvPr/>
        </p:nvSpPr>
        <p:spPr>
          <a:xfrm>
            <a:off x="3088590" y="3045391"/>
            <a:ext cx="6255816" cy="93194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/>
              <a:t>систематизирано</a:t>
            </a:r>
            <a:r>
              <a:rPr lang="ru-RU" sz="1600" dirty="0"/>
              <a:t> </a:t>
            </a:r>
            <a:r>
              <a:rPr lang="ru-RU" sz="1600" dirty="0" err="1"/>
              <a:t>представяне</a:t>
            </a:r>
            <a:r>
              <a:rPr lang="ru-RU" sz="1600" dirty="0"/>
              <a:t> на </a:t>
            </a:r>
            <a:r>
              <a:rPr lang="ru-RU" sz="1600" dirty="0" err="1"/>
              <a:t>постъпленията</a:t>
            </a:r>
            <a:r>
              <a:rPr lang="ru-RU" sz="1600" dirty="0"/>
              <a:t> и </a:t>
            </a:r>
            <a:r>
              <a:rPr lang="ru-RU" sz="1600" dirty="0" err="1"/>
              <a:t>разхода</a:t>
            </a:r>
            <a:r>
              <a:rPr lang="ru-RU" sz="1600" dirty="0"/>
              <a:t> на пари за определен период от </a:t>
            </a:r>
            <a:r>
              <a:rPr lang="ru-RU" sz="1600" dirty="0" err="1"/>
              <a:t>време</a:t>
            </a:r>
            <a:endParaRPr lang="hr-HR" sz="1600" dirty="0"/>
          </a:p>
        </p:txBody>
      </p:sp>
      <p:sp>
        <p:nvSpPr>
          <p:cNvPr id="26" name="Elipsa 25"/>
          <p:cNvSpPr/>
          <p:nvPr/>
        </p:nvSpPr>
        <p:spPr>
          <a:xfrm>
            <a:off x="9344406" y="3099016"/>
            <a:ext cx="1687641" cy="159487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600" dirty="0"/>
          </a:p>
          <a:p>
            <a:pPr algn="ctr"/>
            <a:r>
              <a:rPr lang="bg-BG" sz="1600" dirty="0"/>
              <a:t>ПЛАНИРАН ФИНАНСОВ РЕЗУЛТАТ</a:t>
            </a:r>
            <a:endParaRPr lang="hr-HR" sz="1600" dirty="0"/>
          </a:p>
        </p:txBody>
      </p:sp>
      <p:sp>
        <p:nvSpPr>
          <p:cNvPr id="27" name="Elipsa 26"/>
          <p:cNvSpPr/>
          <p:nvPr/>
        </p:nvSpPr>
        <p:spPr>
          <a:xfrm>
            <a:off x="1802726" y="5234043"/>
            <a:ext cx="6255816" cy="93194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/>
              <a:t>сумата</a:t>
            </a:r>
            <a:r>
              <a:rPr lang="ru-RU" sz="1600" dirty="0"/>
              <a:t>, </a:t>
            </a:r>
            <a:r>
              <a:rPr lang="ru-RU" sz="1600" dirty="0" err="1"/>
              <a:t>възникнала</a:t>
            </a:r>
            <a:r>
              <a:rPr lang="ru-RU" sz="1600" dirty="0"/>
              <a:t> чрез </a:t>
            </a:r>
            <a:r>
              <a:rPr lang="ru-RU" sz="1600" dirty="0" err="1"/>
              <a:t>приспадане</a:t>
            </a:r>
            <a:r>
              <a:rPr lang="ru-RU" sz="1600" dirty="0"/>
              <a:t> на </a:t>
            </a:r>
            <a:r>
              <a:rPr lang="ru-RU" sz="1600" dirty="0" err="1"/>
              <a:t>прогнозните</a:t>
            </a:r>
            <a:r>
              <a:rPr lang="ru-RU" sz="1600" dirty="0"/>
              <a:t> </a:t>
            </a:r>
            <a:r>
              <a:rPr lang="ru-RU" sz="1600" dirty="0" err="1"/>
              <a:t>разходи</a:t>
            </a:r>
            <a:r>
              <a:rPr lang="ru-RU" sz="1600" dirty="0"/>
              <a:t> от приходите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48381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hr-HR" sz="3600" dirty="0">
                <a:solidFill>
                  <a:srgbClr val="D92E2D"/>
                </a:solidFill>
              </a:rPr>
              <a:t>2. </a:t>
            </a:r>
            <a:r>
              <a:rPr lang="bg-BG" sz="3600" dirty="0">
                <a:solidFill>
                  <a:srgbClr val="D92E2D"/>
                </a:solidFill>
              </a:rPr>
              <a:t>ФИНАНСОВ ПЛАН</a:t>
            </a: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6" y="1271206"/>
            <a:ext cx="10339345" cy="469416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dirty="0">
                <a:solidFill>
                  <a:srgbClr val="DE5630"/>
                </a:solidFill>
              </a:rPr>
              <a:t>2.1.	</a:t>
            </a:r>
            <a:r>
              <a:rPr lang="ru-RU" dirty="0" err="1">
                <a:solidFill>
                  <a:srgbClr val="DE5630"/>
                </a:solidFill>
              </a:rPr>
              <a:t>Въведение</a:t>
            </a:r>
            <a:r>
              <a:rPr lang="ru-RU" dirty="0">
                <a:solidFill>
                  <a:srgbClr val="DE5630"/>
                </a:solidFill>
              </a:rPr>
              <a:t> в </a:t>
            </a:r>
            <a:r>
              <a:rPr lang="ru-RU" dirty="0" err="1">
                <a:solidFill>
                  <a:srgbClr val="DE5630"/>
                </a:solidFill>
              </a:rPr>
              <a:t>основните</a:t>
            </a:r>
            <a:r>
              <a:rPr lang="ru-RU" dirty="0">
                <a:solidFill>
                  <a:srgbClr val="DE5630"/>
                </a:solidFill>
              </a:rPr>
              <a:t> </a:t>
            </a:r>
            <a:r>
              <a:rPr lang="ru-RU" dirty="0" err="1">
                <a:solidFill>
                  <a:srgbClr val="DE5630"/>
                </a:solidFill>
              </a:rPr>
              <a:t>финансови</a:t>
            </a:r>
            <a:r>
              <a:rPr lang="ru-RU" dirty="0">
                <a:solidFill>
                  <a:srgbClr val="DE5630"/>
                </a:solidFill>
              </a:rPr>
              <a:t> концепции - Приходи / </a:t>
            </a:r>
            <a:r>
              <a:rPr lang="ru-RU" dirty="0" err="1">
                <a:solidFill>
                  <a:srgbClr val="DE5630"/>
                </a:solidFill>
              </a:rPr>
              <a:t>Разходи</a:t>
            </a:r>
            <a:r>
              <a:rPr lang="ru-RU" dirty="0">
                <a:solidFill>
                  <a:srgbClr val="DE5630"/>
                </a:solidFill>
              </a:rPr>
              <a:t>, </a:t>
            </a:r>
            <a:r>
              <a:rPr lang="ru-RU" dirty="0" err="1">
                <a:solidFill>
                  <a:srgbClr val="DE5630"/>
                </a:solidFill>
              </a:rPr>
              <a:t>Постъпления</a:t>
            </a:r>
            <a:r>
              <a:rPr lang="ru-RU" dirty="0">
                <a:solidFill>
                  <a:srgbClr val="DE5630"/>
                </a:solidFill>
              </a:rPr>
              <a:t> / </a:t>
            </a:r>
            <a:r>
              <a:rPr lang="ru-RU" dirty="0" err="1">
                <a:solidFill>
                  <a:srgbClr val="DE5630"/>
                </a:solidFill>
              </a:rPr>
              <a:t>Разходи</a:t>
            </a:r>
            <a:r>
              <a:rPr lang="ru-RU" dirty="0">
                <a:solidFill>
                  <a:srgbClr val="DE5630"/>
                </a:solidFill>
              </a:rPr>
              <a:t>, </a:t>
            </a:r>
            <a:r>
              <a:rPr lang="ru-RU" dirty="0" err="1">
                <a:solidFill>
                  <a:srgbClr val="DE5630"/>
                </a:solidFill>
              </a:rPr>
              <a:t>Печалба</a:t>
            </a:r>
            <a:r>
              <a:rPr lang="ru-RU" dirty="0">
                <a:solidFill>
                  <a:srgbClr val="DE5630"/>
                </a:solidFill>
              </a:rPr>
              <a:t> / </a:t>
            </a:r>
            <a:r>
              <a:rPr lang="ru-RU" dirty="0" err="1">
                <a:solidFill>
                  <a:srgbClr val="DE5630"/>
                </a:solidFill>
              </a:rPr>
              <a:t>Загуба</a:t>
            </a:r>
            <a:r>
              <a:rPr lang="ru-RU" dirty="0">
                <a:solidFill>
                  <a:srgbClr val="DE5630"/>
                </a:solidFill>
              </a:rPr>
              <a:t> / Финансов </a:t>
            </a:r>
            <a:r>
              <a:rPr lang="ru-RU" dirty="0" err="1">
                <a:solidFill>
                  <a:srgbClr val="DE5630"/>
                </a:solidFill>
              </a:rPr>
              <a:t>резултат</a:t>
            </a:r>
            <a:endParaRPr lang="ru-RU" dirty="0">
              <a:solidFill>
                <a:srgbClr val="DE5630"/>
              </a:solidFill>
            </a:endParaRPr>
          </a:p>
          <a:p>
            <a:pPr algn="l"/>
            <a:r>
              <a:rPr lang="bg-BG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Подредете точните понятия</a:t>
            </a:r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2527521" y="3346949"/>
            <a:ext cx="1850371" cy="154842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/>
              <a:t>ФИКСИРАНИ ЦЕНИ</a:t>
            </a:r>
            <a:endParaRPr lang="hr-HR" sz="1600" dirty="0"/>
          </a:p>
        </p:txBody>
      </p:sp>
      <p:sp>
        <p:nvSpPr>
          <p:cNvPr id="19" name="Elipsa 18"/>
          <p:cNvSpPr/>
          <p:nvPr/>
        </p:nvSpPr>
        <p:spPr>
          <a:xfrm>
            <a:off x="8295128" y="3318583"/>
            <a:ext cx="2200152" cy="154842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bg-BG" sz="1600" dirty="0"/>
            </a:br>
            <a:r>
              <a:rPr lang="bg-BG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ПРОМЕНИМИ РАЗХОДИ</a:t>
            </a:r>
            <a:endParaRPr lang="hr-HR" sz="1600" dirty="0"/>
          </a:p>
        </p:txBody>
      </p:sp>
      <p:sp>
        <p:nvSpPr>
          <p:cNvPr id="12" name="Elipsa 11"/>
          <p:cNvSpPr/>
          <p:nvPr/>
        </p:nvSpPr>
        <p:spPr>
          <a:xfrm>
            <a:off x="6285630" y="3428999"/>
            <a:ext cx="1209662" cy="10929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/>
              <a:t>Наем</a:t>
            </a:r>
            <a:endParaRPr lang="hr-HR" sz="1600" dirty="0"/>
          </a:p>
        </p:txBody>
      </p:sp>
      <p:sp>
        <p:nvSpPr>
          <p:cNvPr id="16" name="Elipsa 15"/>
          <p:cNvSpPr/>
          <p:nvPr/>
        </p:nvSpPr>
        <p:spPr>
          <a:xfrm>
            <a:off x="7255631" y="4672368"/>
            <a:ext cx="1530548" cy="11817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/>
              <a:t>Интернет</a:t>
            </a:r>
            <a:endParaRPr lang="hr-HR" sz="1600" dirty="0"/>
          </a:p>
        </p:txBody>
      </p:sp>
      <p:sp>
        <p:nvSpPr>
          <p:cNvPr id="17" name="Elipsa 16"/>
          <p:cNvSpPr/>
          <p:nvPr/>
        </p:nvSpPr>
        <p:spPr>
          <a:xfrm>
            <a:off x="9794299" y="2055459"/>
            <a:ext cx="1740478" cy="14960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/>
              <a:t>Застраховка</a:t>
            </a:r>
            <a:endParaRPr lang="hr-HR" sz="1600" dirty="0"/>
          </a:p>
        </p:txBody>
      </p:sp>
      <p:sp>
        <p:nvSpPr>
          <p:cNvPr id="18" name="Elipsa 17"/>
          <p:cNvSpPr/>
          <p:nvPr/>
        </p:nvSpPr>
        <p:spPr>
          <a:xfrm>
            <a:off x="1381435" y="4761229"/>
            <a:ext cx="1388076" cy="11259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bg-BG" sz="1600" dirty="0"/>
            </a:br>
            <a:r>
              <a:rPr lang="bg-BG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Пътни разходи</a:t>
            </a:r>
            <a:endParaRPr lang="hr-HR" sz="1600" dirty="0"/>
          </a:p>
        </p:txBody>
      </p:sp>
      <p:sp>
        <p:nvSpPr>
          <p:cNvPr id="20" name="Elipsa 19"/>
          <p:cNvSpPr/>
          <p:nvPr/>
        </p:nvSpPr>
        <p:spPr>
          <a:xfrm>
            <a:off x="9743198" y="4521923"/>
            <a:ext cx="1659957" cy="1365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/>
              <a:t>Маркетинг</a:t>
            </a:r>
            <a:endParaRPr lang="hr-HR" sz="1600" dirty="0"/>
          </a:p>
        </p:txBody>
      </p:sp>
      <p:sp>
        <p:nvSpPr>
          <p:cNvPr id="21" name="Elipsa 20"/>
          <p:cNvSpPr/>
          <p:nvPr/>
        </p:nvSpPr>
        <p:spPr>
          <a:xfrm>
            <a:off x="1423822" y="2458619"/>
            <a:ext cx="1209662" cy="10929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/>
              <a:t>банкови такси</a:t>
            </a:r>
            <a:endParaRPr lang="hr-HR" sz="1600" dirty="0"/>
          </a:p>
        </p:txBody>
      </p:sp>
      <p:sp>
        <p:nvSpPr>
          <p:cNvPr id="22" name="Elipsa 21"/>
          <p:cNvSpPr/>
          <p:nvPr/>
        </p:nvSpPr>
        <p:spPr>
          <a:xfrm>
            <a:off x="7863764" y="2129458"/>
            <a:ext cx="1527036" cy="12338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/>
              <a:t>Разходи за суровини</a:t>
            </a:r>
            <a:endParaRPr lang="hr-HR" sz="1600" dirty="0"/>
          </a:p>
        </p:txBody>
      </p:sp>
      <p:sp>
        <p:nvSpPr>
          <p:cNvPr id="23" name="Elipsa 22"/>
          <p:cNvSpPr/>
          <p:nvPr/>
        </p:nvSpPr>
        <p:spPr>
          <a:xfrm>
            <a:off x="4248484" y="4663407"/>
            <a:ext cx="1737790" cy="1288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/>
              <a:t>Разходи</a:t>
            </a:r>
            <a:r>
              <a:rPr lang="ru-RU" sz="1600" dirty="0"/>
              <a:t> за </a:t>
            </a:r>
            <a:r>
              <a:rPr lang="ru-RU" sz="1600" dirty="0" err="1"/>
              <a:t>енергия</a:t>
            </a:r>
            <a:r>
              <a:rPr lang="ru-RU" sz="1600" dirty="0"/>
              <a:t> - </a:t>
            </a:r>
            <a:r>
              <a:rPr lang="ru-RU" sz="1600" dirty="0" err="1"/>
              <a:t>повишено</a:t>
            </a:r>
            <a:r>
              <a:rPr lang="ru-RU" sz="1600" dirty="0"/>
              <a:t> производство</a:t>
            </a:r>
            <a:endParaRPr lang="hr-HR" sz="1600" dirty="0"/>
          </a:p>
        </p:txBody>
      </p:sp>
      <p:sp>
        <p:nvSpPr>
          <p:cNvPr id="24" name="Elipsa 23"/>
          <p:cNvSpPr/>
          <p:nvPr/>
        </p:nvSpPr>
        <p:spPr>
          <a:xfrm>
            <a:off x="4119075" y="2429762"/>
            <a:ext cx="1737790" cy="1288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Разходи</a:t>
            </a:r>
            <a:r>
              <a:rPr lang="ru-RU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за труд – </a:t>
            </a:r>
            <a:r>
              <a:rPr lang="ru-RU" sz="160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повишена</a:t>
            </a:r>
            <a:r>
              <a:rPr lang="ru-RU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продукция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422889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8496" y="1364777"/>
            <a:ext cx="4949781" cy="547213"/>
          </a:xfrm>
        </p:spPr>
        <p:txBody>
          <a:bodyPr anchor="ctr">
            <a:normAutofit fontScale="90000"/>
          </a:bodyPr>
          <a:lstStyle/>
          <a:p>
            <a:r>
              <a:rPr lang="es-ES" sz="3600" dirty="0">
                <a:solidFill>
                  <a:srgbClr val="D92E2D"/>
                </a:solidFill>
              </a:rPr>
              <a:t>2.	</a:t>
            </a:r>
            <a:r>
              <a:rPr lang="bg-BG" sz="3600" dirty="0">
                <a:solidFill>
                  <a:srgbClr val="D92E2D"/>
                </a:solidFill>
              </a:rPr>
              <a:t>ФИНАНСОВ ПЛАН</a:t>
            </a: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8084" y="2055223"/>
            <a:ext cx="6446785" cy="4145279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endParaRPr lang="hr-HR" dirty="0">
              <a:solidFill>
                <a:srgbClr val="DE5630"/>
              </a:solidFill>
            </a:endParaRPr>
          </a:p>
          <a:p>
            <a:pPr algn="l"/>
            <a:r>
              <a:rPr lang="hr-HR" dirty="0">
                <a:solidFill>
                  <a:srgbClr val="DE5630"/>
                </a:solidFill>
              </a:rPr>
              <a:t>2.2</a:t>
            </a:r>
            <a:r>
              <a:rPr lang="bg-BG" dirty="0">
                <a:solidFill>
                  <a:srgbClr val="DE5630"/>
                </a:solidFill>
              </a:rPr>
              <a:t> Създайте собствен финансов план</a:t>
            </a:r>
            <a:endParaRPr lang="hr-HR" dirty="0">
              <a:solidFill>
                <a:srgbClr val="DE563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2000" dirty="0"/>
              <a:t>5 причини защо трябва да си направите финансов план</a:t>
            </a:r>
            <a:r>
              <a:rPr lang="en-US" sz="2000" dirty="0"/>
              <a:t>: </a:t>
            </a:r>
            <a:r>
              <a:rPr lang="hr-HR" sz="2000" dirty="0">
                <a:hlinkClick r:id="rId2"/>
              </a:rPr>
              <a:t>https://www.youtube.com/watch?v=RlAzZmh9-jE</a:t>
            </a:r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Попълнете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таблицата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планираните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приходи и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разходи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5"/>
          <a:srcRect l="36856" t="16508" r="36573" b="7810"/>
          <a:stretch/>
        </p:blipFill>
        <p:spPr>
          <a:xfrm>
            <a:off x="7551148" y="466246"/>
            <a:ext cx="4328160" cy="573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6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es-ES" sz="3600" dirty="0">
                <a:solidFill>
                  <a:srgbClr val="D92E2D"/>
                </a:solidFill>
              </a:rPr>
              <a:t>2.	</a:t>
            </a:r>
            <a:r>
              <a:rPr lang="bg-BG" sz="3600" dirty="0">
                <a:solidFill>
                  <a:srgbClr val="D92E2D"/>
                </a:solidFill>
              </a:rPr>
              <a:t>ФИНАНСОВ ПЛАН</a:t>
            </a: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271206"/>
            <a:ext cx="10059042" cy="469416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ru-RU" sz="2000" dirty="0" err="1"/>
              <a:t>Със</a:t>
            </a:r>
            <a:r>
              <a:rPr lang="ru-RU" sz="2000" dirty="0"/>
              <a:t> </a:t>
            </a:r>
            <a:r>
              <a:rPr lang="ru-RU" sz="2000" dirty="0" err="1"/>
              <a:t>сигурност</a:t>
            </a:r>
            <a:r>
              <a:rPr lang="ru-RU" sz="2000" dirty="0"/>
              <a:t> е важно </a:t>
            </a:r>
            <a:r>
              <a:rPr lang="ru-RU" sz="2000" dirty="0" err="1"/>
              <a:t>във</a:t>
            </a:r>
            <a:r>
              <a:rPr lang="ru-RU" sz="2000" dirty="0"/>
              <a:t> </a:t>
            </a:r>
            <a:r>
              <a:rPr lang="ru-RU" sz="2000" dirty="0" err="1"/>
              <a:t>финансовия</a:t>
            </a:r>
            <a:r>
              <a:rPr lang="ru-RU" sz="2000" dirty="0"/>
              <a:t> план да се включи системно </a:t>
            </a:r>
            <a:r>
              <a:rPr lang="ru-RU" sz="2000" dirty="0" err="1"/>
              <a:t>представяне</a:t>
            </a:r>
            <a:r>
              <a:rPr lang="ru-RU" sz="2000" dirty="0"/>
              <a:t> на </a:t>
            </a:r>
            <a:r>
              <a:rPr lang="ru-RU" sz="2000" dirty="0" err="1"/>
              <a:t>паричните</a:t>
            </a:r>
            <a:r>
              <a:rPr lang="ru-RU" sz="2000" dirty="0"/>
              <a:t> </a:t>
            </a:r>
            <a:r>
              <a:rPr lang="ru-RU" sz="2000" dirty="0" err="1"/>
              <a:t>постъпления</a:t>
            </a:r>
            <a:r>
              <a:rPr lang="ru-RU" sz="2000" dirty="0"/>
              <a:t> и </a:t>
            </a:r>
            <a:r>
              <a:rPr lang="ru-RU" sz="2000" dirty="0" err="1"/>
              <a:t>разходи</a:t>
            </a:r>
            <a:r>
              <a:rPr lang="ru-RU" sz="2000" dirty="0"/>
              <a:t>, т.е. </a:t>
            </a:r>
            <a:r>
              <a:rPr lang="ru-RU" sz="2000" dirty="0" err="1"/>
              <a:t>паричен</a:t>
            </a:r>
            <a:r>
              <a:rPr lang="ru-RU" sz="2000" dirty="0"/>
              <a:t> поток.</a:t>
            </a:r>
          </a:p>
          <a:p>
            <a:pPr algn="l"/>
            <a:r>
              <a:rPr lang="ru-RU" sz="2000" dirty="0"/>
              <a:t>• </a:t>
            </a:r>
            <a:r>
              <a:rPr lang="ru-RU" sz="2000" dirty="0" err="1"/>
              <a:t>Каква</a:t>
            </a:r>
            <a:r>
              <a:rPr lang="ru-RU" sz="2000" dirty="0"/>
              <a:t> е </a:t>
            </a:r>
            <a:r>
              <a:rPr lang="ru-RU" sz="2000" dirty="0" err="1"/>
              <a:t>разликата</a:t>
            </a:r>
            <a:r>
              <a:rPr lang="ru-RU" sz="2000" dirty="0"/>
              <a:t> между приход и </a:t>
            </a:r>
            <a:r>
              <a:rPr lang="ru-RU" sz="2000" dirty="0" err="1"/>
              <a:t>печалба</a:t>
            </a:r>
            <a:r>
              <a:rPr lang="ru-RU" sz="2000" dirty="0"/>
              <a:t>?</a:t>
            </a: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3523659" y="2747550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/>
              <a:t>Приход</a:t>
            </a:r>
            <a:endParaRPr lang="hr-HR" sz="1600" dirty="0"/>
          </a:p>
        </p:txBody>
      </p:sp>
      <p:sp>
        <p:nvSpPr>
          <p:cNvPr id="19" name="Elipsa 18"/>
          <p:cNvSpPr/>
          <p:nvPr/>
        </p:nvSpPr>
        <p:spPr>
          <a:xfrm>
            <a:off x="6502846" y="2745376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/>
              <a:t>Печалба</a:t>
            </a:r>
            <a:endParaRPr lang="hr-HR" sz="1600" dirty="0"/>
          </a:p>
        </p:txBody>
      </p:sp>
      <p:sp>
        <p:nvSpPr>
          <p:cNvPr id="6" name="Nije jednako 5"/>
          <p:cNvSpPr/>
          <p:nvPr/>
        </p:nvSpPr>
        <p:spPr>
          <a:xfrm>
            <a:off x="5377259" y="3261236"/>
            <a:ext cx="814252" cy="357052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25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A0D6D781023E647836D653A8CDC7605" ma:contentTypeVersion="13" ma:contentTypeDescription="Umožňuje vytvoriť nový dokument." ma:contentTypeScope="" ma:versionID="b08c6486e843726aa500a91eaed3127c">
  <xsd:schema xmlns:xsd="http://www.w3.org/2001/XMLSchema" xmlns:xs="http://www.w3.org/2001/XMLSchema" xmlns:p="http://schemas.microsoft.com/office/2006/metadata/properties" xmlns:ns3="d4132698-efcf-4421-bf31-6b81d1623da4" xmlns:ns4="f9647583-738d-48e6-8986-a68e5780fd24" targetNamespace="http://schemas.microsoft.com/office/2006/metadata/properties" ma:root="true" ma:fieldsID="2cfc256d34264556fcfdc3863d3b4a58" ns3:_="" ns4:_="">
    <xsd:import namespace="d4132698-efcf-4421-bf31-6b81d1623da4"/>
    <xsd:import namespace="f9647583-738d-48e6-8986-a68e5780fd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32698-efcf-4421-bf31-6b81d1623d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647583-738d-48e6-8986-a68e5780fd2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Príkaz hash indikátora zdieľ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EF88D9-02B0-4870-A4A3-3B8B1B7B5A7D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f9647583-738d-48e6-8986-a68e5780fd24"/>
    <ds:schemaRef ds:uri="d4132698-efcf-4421-bf31-6b81d1623da4"/>
  </ds:schemaRefs>
</ds:datastoreItem>
</file>

<file path=customXml/itemProps2.xml><?xml version="1.0" encoding="utf-8"?>
<ds:datastoreItem xmlns:ds="http://schemas.openxmlformats.org/officeDocument/2006/customXml" ds:itemID="{EFA40322-6E6B-4F60-8711-10DBDB7CB4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B44BB9-1B8C-405C-8852-FB3D9B4CC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132698-efcf-4421-bf31-6b81d1623da4"/>
    <ds:schemaRef ds:uri="f9647583-738d-48e6-8986-a68e5780fd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1202</Words>
  <Application>Microsoft Office PowerPoint</Application>
  <PresentationFormat>Широк екран</PresentationFormat>
  <Paragraphs>140</Paragraphs>
  <Slides>16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16</vt:i4>
      </vt:variant>
    </vt:vector>
  </HeadingPairs>
  <TitlesOfParts>
    <vt:vector size="21" baseType="lpstr">
      <vt:lpstr>arial</vt:lpstr>
      <vt:lpstr>arial</vt:lpstr>
      <vt:lpstr>Calibri</vt:lpstr>
      <vt:lpstr>Calibri Light</vt:lpstr>
      <vt:lpstr>Tema de Office</vt:lpstr>
      <vt:lpstr>Икономика и Финанси</vt:lpstr>
      <vt:lpstr>Съдържание</vt:lpstr>
      <vt:lpstr>1. ПРОГНОЗИРАНЕ НА ОСНОВНИ РАЗХОДИ</vt:lpstr>
      <vt:lpstr>1. ПРОГНОЗИРАНЕ НА ОСНОВНИ РАЗХОДИ</vt:lpstr>
      <vt:lpstr>2. ФИНАНСОВ ПЛАН</vt:lpstr>
      <vt:lpstr>2. ФИНАНСОВ ПЛАН</vt:lpstr>
      <vt:lpstr>2. ФИНАНСОВ ПЛАН</vt:lpstr>
      <vt:lpstr>2. ФИНАНСОВ ПЛАН</vt:lpstr>
      <vt:lpstr>2. ФИНАНСОВ ПЛАН</vt:lpstr>
      <vt:lpstr> МЕТОДИ НА ФИНАНСИРАНЕ/СЪБИРАНЕ НА СРЕДСТВА</vt:lpstr>
      <vt:lpstr> МЕТОДИ НА ФИНАНСИРАНЕ/СЪБИРАНЕ НА СРЕДСТВА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Cristina</dc:creator>
  <cp:lastModifiedBy>ivo zdravkov</cp:lastModifiedBy>
  <cp:revision>41</cp:revision>
  <dcterms:created xsi:type="dcterms:W3CDTF">2020-11-24T11:59:30Z</dcterms:created>
  <dcterms:modified xsi:type="dcterms:W3CDTF">2022-03-11T11:51:07Z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0x0101003A0D6D781023E647836D653A8CDC7605</vt:lpwstr>
  </property>
</Properties>
</file>