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3"/>
  </p:notesMasterIdLst>
  <p:sldIdLst>
    <p:sldId id="256" r:id="rId5"/>
    <p:sldId id="262" r:id="rId6"/>
    <p:sldId id="283" r:id="rId7"/>
    <p:sldId id="257" r:id="rId8"/>
    <p:sldId id="286" r:id="rId9"/>
    <p:sldId id="284" r:id="rId10"/>
    <p:sldId id="285" r:id="rId11"/>
    <p:sldId id="269" r:id="rId12"/>
    <p:sldId id="277" r:id="rId13"/>
    <p:sldId id="274" r:id="rId14"/>
    <p:sldId id="280" r:id="rId15"/>
    <p:sldId id="281" r:id="rId16"/>
    <p:sldId id="279" r:id="rId17"/>
    <p:sldId id="270" r:id="rId18"/>
    <p:sldId id="287" r:id="rId19"/>
    <p:sldId id="278" r:id="rId20"/>
    <p:sldId id="265" r:id="rId21"/>
    <p:sldId id="267" r:id="rId22"/>
  </p:sldIdLst>
  <p:sldSz cx="12192000" cy="68580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13C"/>
    <a:srgbClr val="E6872D"/>
    <a:srgbClr val="D92E2D"/>
    <a:srgbClr val="FFC400"/>
    <a:srgbClr val="FFCD04"/>
    <a:srgbClr val="FFC300"/>
    <a:srgbClr val="FFC100"/>
    <a:srgbClr val="E5802D"/>
    <a:srgbClr val="E47A24"/>
    <a:srgbClr val="DE56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8A2C5-E078-4EAE-B67C-F75635EB2AC1}" type="datetimeFigureOut">
              <a:rPr lang="en-US" smtClean="0"/>
              <a:t>3/21/2022</a:t>
            </a:fld>
            <a:endParaRPr lang="en-US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6BBAE-8268-4B75-9EA7-395FE588218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567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36BBAE-8268-4B75-9EA7-395FE588218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1534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36BBAE-8268-4B75-9EA7-395FE588218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5394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887E90-0E07-4FDA-864C-0C99D2A63E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DEC76CB-170A-487C-B6DE-5C89756A9D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9F76C6-0F8A-4C99-BB42-AF9E8E6880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2F7B82-1B0D-4B96-87D6-9FB8F554E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4DB5E42-C2BD-4465-AF33-FF1A3687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2422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6CEAAE-916D-4D79-8553-6D755354F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904D6BA-26EE-4D00-931D-32B61335E6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567537-172B-482C-BB50-34BBD6366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3DFC3-1B83-4DA8-B1CD-7BA5BFB7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022636A-9344-495E-BC6C-D22CE9736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879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26EAA8-93C2-4FDC-A569-617C60100F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753BC6B-E431-4C3B-9478-D70E9BE07C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392728-8DC0-4A3C-8A00-4E6D1BA7D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49344D-B293-4FFC-B647-B4CFC632B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9FF3B87-03E9-47A7-AF32-8C05B0B3D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87086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75CC8A-D8FC-4BFA-9A19-28D6E8D793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89AB33-354F-4775-A6CF-44DE222EF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DB18A0-AC99-4D89-8DAC-A17021FCD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4EAE9DA-A0EA-48C5-9EC4-9EFDF077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FA2ED96-E597-43F2-AEF8-42D1A2BEF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4081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3F0957-5892-4DBD-BC5D-69A4674E1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B00FE5-84F7-418E-97DD-66E08ABD35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A1228FC-FE42-4F8C-B76F-0500241EFD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109401-AD0F-4446-B69B-1CB258AC8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6973FA-EA50-4D29-A749-497540FFE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115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6B23D3-0B40-4538-965B-A1AC1D12D5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49A546-42A7-4D64-B50B-25C24D9ABC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B2B9030-0745-465C-87BA-562FA8CD8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8A8DD24-4417-4FF6-93FD-C72CBB33FB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3E8D037-748A-4E6A-9442-FF211937A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00AB0F1-4C40-494A-9941-FBC70F6D1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0470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E383F7-248E-47F9-8E07-8412257DD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DBC1C87-4AE4-4FCB-8700-1E40953D17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1537FA4-5E81-4DFC-92C2-AEA362E832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65F3C9D-3367-4215-9688-F7A505B20B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B185E9E-240E-4A21-8B2A-C67A90B6B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11E933C2-6AE9-4290-90C5-95119CCAD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70CAE50A-0BC6-4E28-B9AE-59218C4D4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CBEBAF1-0F61-4121-AF6C-0CC89D9A0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290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2F0C70-932A-496C-ACC7-2465C5C01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D0FD90-7AEC-4EC5-9D89-C706C18AA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2FC46E3-D840-4171-B236-2C82EAD5C2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9096E46-6896-44CD-8211-8E288611D5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598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76F9E127-9E34-417D-A088-338762879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3E5F2C2-0A30-4E6B-B81B-56ED476B8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5420C2A-CCFC-49FB-A7D4-CD54E000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880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AEB207-3FAC-4C0E-8B0A-DDC2FF759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8B6B16-C7C8-4D77-B237-632417A971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F50E38-0090-4364-A44A-2BF9E4C5E5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5739644-31A0-443D-97FC-181A7EC01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304FAB6-74E8-40AA-934B-535731D2C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D03BAD29-685E-4CB0-8884-00A9B2F1D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269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AD8FBD-DD76-4F45-8707-C47476DFC7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D4F0445-1266-416C-8A05-2EAD4DBAE45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194C186-B924-460A-B1FD-3BF070B675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5DB504B-009B-4C55-A6D0-7A5934E46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44D190D-9EC5-4230-994B-D55430DB6F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08DACC1-FABA-4F00-BA00-17EE06980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1374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3C09850-80A0-4580-BAF5-AED40BF034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780102-978E-452D-998B-FA531581C2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AD9106E-EAB7-4EBB-ABBD-C74934CE03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2A19E-EFBB-46D6-940E-B9FEBB41F1A4}" type="datetimeFigureOut">
              <a:rPr lang="es-ES" smtClean="0"/>
              <a:t>21/03/2022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CD2346-DC06-4549-B63E-7F0F827F77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D8689F-A519-4231-AD88-BB8B63C1BA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AAC35-5C40-4781-8654-89605ADC15F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6022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miro.com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mindtools.com/pages/article/newTMC_5W.htm" TargetMode="External"/><Relationship Id="rId5" Type="http://schemas.openxmlformats.org/officeDocument/2006/relationships/hyperlink" Target="https://youtu.be/B-M3YlA2KDg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youtu.be/oHiwpz7r4wY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(https:/www.blueoceanstrategy.com/what-is-blue-ocean-strategy/)" TargetMode="External"/><Relationship Id="rId4" Type="http://schemas.openxmlformats.org/officeDocument/2006/relationships/hyperlink" Target="https://youtu.be/NUWKiC2Jg-A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hyperlink" Target="https://www.blueoceanstrategy.com/tools/four-actions-framework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D6CDED-E4C5-4138-8FF0-FFACEA0A83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2059" y="2563414"/>
            <a:ext cx="5942236" cy="2046882"/>
          </a:xfrm>
        </p:spPr>
        <p:txBody>
          <a:bodyPr>
            <a:normAutofit fontScale="90000"/>
          </a:bodyPr>
          <a:lstStyle/>
          <a:p>
            <a:r>
              <a:rPr lang="ru-RU" sz="4000" b="1" dirty="0" err="1">
                <a:solidFill>
                  <a:srgbClr val="D92E2D"/>
                </a:solidFill>
              </a:rPr>
              <a:t>Иновационни</a:t>
            </a:r>
            <a:r>
              <a:rPr lang="ru-RU" sz="4000" b="1" dirty="0">
                <a:solidFill>
                  <a:srgbClr val="D92E2D"/>
                </a:solidFill>
              </a:rPr>
              <a:t> умения – как да </a:t>
            </a:r>
            <a:r>
              <a:rPr lang="ru-RU" sz="4000" b="1" dirty="0" err="1">
                <a:solidFill>
                  <a:srgbClr val="D92E2D"/>
                </a:solidFill>
              </a:rPr>
              <a:t>внедряваме</a:t>
            </a:r>
            <a:r>
              <a:rPr lang="ru-RU" sz="4000" b="1" dirty="0">
                <a:solidFill>
                  <a:srgbClr val="D92E2D"/>
                </a:solidFill>
              </a:rPr>
              <a:t> </a:t>
            </a:r>
            <a:r>
              <a:rPr lang="ru-RU" sz="4000" b="1" dirty="0" err="1">
                <a:solidFill>
                  <a:srgbClr val="D92E2D"/>
                </a:solidFill>
              </a:rPr>
              <a:t>иновациите</a:t>
            </a:r>
            <a:r>
              <a:rPr lang="ru-RU" sz="4000" b="1" dirty="0">
                <a:solidFill>
                  <a:srgbClr val="D92E2D"/>
                </a:solidFill>
              </a:rPr>
              <a:t> в спорта и бизнеса?</a:t>
            </a:r>
            <a:endParaRPr lang="es-ES" sz="3600" b="1" dirty="0">
              <a:solidFill>
                <a:srgbClr val="D92E2D"/>
              </a:solidFill>
              <a:cs typeface="Calibri Light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8010" y="6294071"/>
            <a:ext cx="10100684" cy="563929"/>
          </a:xfrm>
          <a:prstGeom prst="rect">
            <a:avLst/>
          </a:prstGeom>
        </p:spPr>
      </p:pic>
      <p:pic>
        <p:nvPicPr>
          <p:cNvPr id="16" name="Imagen 15">
            <a:extLst>
              <a:ext uri="{FF2B5EF4-FFF2-40B4-BE49-F238E27FC236}">
                <a16:creationId xmlns:a16="http://schemas.microsoft.com/office/drawing/2014/main" id="{0ADC5157-47E0-463F-9C8D-1781A128659C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42059" y="357115"/>
            <a:ext cx="6959400" cy="20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345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884"/>
            <a:ext cx="9144000" cy="4852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bg-BG" b="1" dirty="0">
                <a:ea typeface="+mn-lt"/>
                <a:cs typeface="+mn-lt"/>
              </a:rPr>
              <a:t>Упражнение за бързо писане в клас</a:t>
            </a:r>
            <a:endParaRPr lang="en-GB" b="1" dirty="0">
              <a:ea typeface="+mn-lt"/>
              <a:cs typeface="+mn-lt"/>
            </a:endParaRPr>
          </a:p>
          <a:p>
            <a:pPr algn="l">
              <a:defRPr/>
            </a:pPr>
            <a:endParaRPr lang="en-GB" b="1" dirty="0">
              <a:ea typeface="+mn-lt"/>
              <a:cs typeface="+mn-lt"/>
            </a:endParaRPr>
          </a:p>
          <a:p>
            <a:pPr marL="457200" indent="-457200" algn="l">
              <a:buFont typeface="Arial" panose="020B0604020202020204" pitchFamily="34" charset="0"/>
              <a:buChar char="•"/>
              <a:defRPr/>
            </a:pPr>
            <a:r>
              <a:rPr lang="ru-RU" dirty="0" err="1">
                <a:cs typeface="Calibri"/>
              </a:rPr>
              <a:t>Намерете</a:t>
            </a:r>
            <a:r>
              <a:rPr lang="ru-RU" dirty="0">
                <a:cs typeface="Calibri"/>
              </a:rPr>
              <a:t> информация и </a:t>
            </a:r>
            <a:r>
              <a:rPr lang="ru-RU" dirty="0" err="1">
                <a:cs typeface="Calibri"/>
              </a:rPr>
              <a:t>изучете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техниката</a:t>
            </a:r>
            <a:r>
              <a:rPr lang="ru-RU" dirty="0">
                <a:cs typeface="Calibri"/>
              </a:rPr>
              <a:t> 6-3-5. </a:t>
            </a:r>
            <a:r>
              <a:rPr lang="ru-RU" dirty="0" err="1">
                <a:cs typeface="Calibri"/>
              </a:rPr>
              <a:t>Организирайте</a:t>
            </a:r>
            <a:r>
              <a:rPr lang="ru-RU" dirty="0">
                <a:cs typeface="Calibri"/>
              </a:rPr>
              <a:t> </a:t>
            </a:r>
            <a:r>
              <a:rPr lang="ru-RU" dirty="0" err="1">
                <a:cs typeface="Calibri"/>
              </a:rPr>
              <a:t>сесия</a:t>
            </a:r>
            <a:r>
              <a:rPr lang="ru-RU" dirty="0">
                <a:cs typeface="Calibri"/>
              </a:rPr>
              <a:t> за </a:t>
            </a:r>
            <a:r>
              <a:rPr lang="ru-RU" dirty="0" err="1">
                <a:cs typeface="Calibri"/>
              </a:rPr>
              <a:t>писане</a:t>
            </a:r>
            <a:r>
              <a:rPr lang="ru-RU" dirty="0">
                <a:cs typeface="Calibri"/>
              </a:rPr>
              <a:t> на идеи в </a:t>
            </a:r>
            <a:r>
              <a:rPr lang="ru-RU" dirty="0" err="1">
                <a:cs typeface="Calibri"/>
              </a:rPr>
              <a:t>клас</a:t>
            </a:r>
            <a:r>
              <a:rPr lang="ru-RU" dirty="0">
                <a:cs typeface="Calibri"/>
              </a:rPr>
              <a:t>.</a:t>
            </a: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308343" y="404858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900" b="1" dirty="0">
                <a:solidFill>
                  <a:srgbClr val="D92E2D"/>
                </a:solidFill>
                <a:latin typeface="Calibri Light"/>
              </a:rPr>
              <a:t>Част 2</a:t>
            </a:r>
            <a:r>
              <a:rPr lang="en-US" sz="3900" b="0" i="0" dirty="0">
                <a:latin typeface="Calibri Light"/>
              </a:rPr>
              <a:t>​</a:t>
            </a:r>
            <a:endParaRPr lang="es-ES" sz="39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Kuva 2">
            <a:extLst>
              <a:ext uri="{FF2B5EF4-FFF2-40B4-BE49-F238E27FC236}">
                <a16:creationId xmlns:a16="http://schemas.microsoft.com/office/drawing/2014/main" id="{DBC87636-0003-4E32-B36B-27DD770FE480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1717" y="3133813"/>
            <a:ext cx="3441923" cy="2290302"/>
          </a:xfrm>
          <a:prstGeom prst="rect">
            <a:avLst/>
          </a:prstGeom>
        </p:spPr>
      </p:pic>
      <p:sp>
        <p:nvSpPr>
          <p:cNvPr id="4" name="Suorakulmio 3">
            <a:extLst>
              <a:ext uri="{FF2B5EF4-FFF2-40B4-BE49-F238E27FC236}">
                <a16:creationId xmlns:a16="http://schemas.microsoft.com/office/drawing/2014/main" id="{DFD8B6F2-1113-4E18-8708-6BE99003906B}"/>
              </a:ext>
            </a:extLst>
          </p:cNvPr>
          <p:cNvSpPr/>
          <p:nvPr/>
        </p:nvSpPr>
        <p:spPr>
          <a:xfrm>
            <a:off x="4551717" y="5485889"/>
            <a:ext cx="23102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000" dirty="0"/>
              <a:t>Photo by Frans Van Heerden from Pexels</a:t>
            </a:r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986934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884"/>
            <a:ext cx="9144000" cy="4852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endParaRPr lang="en-GB" sz="3200" dirty="0">
              <a:cs typeface="Calibri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900" b="1" dirty="0">
                <a:solidFill>
                  <a:srgbClr val="D92E2D"/>
                </a:solidFill>
                <a:latin typeface="Calibri Light"/>
              </a:rPr>
              <a:t>Част 2</a:t>
            </a:r>
            <a:endParaRPr lang="es-ES" sz="39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C157A4C9-68D1-4BA6-88DD-D36F4DC329D7}"/>
              </a:ext>
            </a:extLst>
          </p:cNvPr>
          <p:cNvSpPr txBox="1"/>
          <p:nvPr/>
        </p:nvSpPr>
        <p:spPr>
          <a:xfrm>
            <a:off x="1583474" y="1704279"/>
            <a:ext cx="9619784" cy="230832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400" b="1" dirty="0"/>
              <a:t>Тествайте онлайн</a:t>
            </a:r>
            <a:endParaRPr lang="it-IT" sz="2400" b="1" dirty="0"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400" b="1" dirty="0">
              <a:cs typeface="Calibri" panose="020F0502020204030204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400" dirty="0" err="1"/>
              <a:t>Сесиите</a:t>
            </a:r>
            <a:r>
              <a:rPr lang="ru-RU" sz="2400" dirty="0"/>
              <a:t> </a:t>
            </a:r>
            <a:r>
              <a:rPr lang="ru-RU" sz="2400" dirty="0" err="1"/>
              <a:t>могат</a:t>
            </a:r>
            <a:r>
              <a:rPr lang="ru-RU" sz="2400" dirty="0"/>
              <a:t> </a:t>
            </a:r>
            <a:r>
              <a:rPr lang="ru-RU" sz="2400" dirty="0" err="1"/>
              <a:t>също</a:t>
            </a:r>
            <a:r>
              <a:rPr lang="ru-RU" sz="2400" dirty="0"/>
              <a:t> да </a:t>
            </a:r>
            <a:r>
              <a:rPr lang="ru-RU" sz="2400" dirty="0" err="1"/>
              <a:t>бъдат</a:t>
            </a:r>
            <a:r>
              <a:rPr lang="ru-RU" sz="2400" dirty="0"/>
              <a:t> </a:t>
            </a:r>
            <a:r>
              <a:rPr lang="ru-RU" sz="2400" dirty="0" err="1"/>
              <a:t>излъчвани</a:t>
            </a:r>
            <a:r>
              <a:rPr lang="ru-RU" sz="2400" dirty="0"/>
              <a:t> онлайн </a:t>
            </a:r>
            <a:r>
              <a:rPr lang="ru-RU" sz="2400" dirty="0" err="1"/>
              <a:t>във</a:t>
            </a:r>
            <a:r>
              <a:rPr lang="ru-RU" sz="2400" dirty="0"/>
              <a:t> </a:t>
            </a:r>
            <a:r>
              <a:rPr lang="ru-RU" sz="2400" dirty="0" err="1"/>
              <a:t>виртуална</a:t>
            </a:r>
            <a:r>
              <a:rPr lang="ru-RU" sz="2400" dirty="0"/>
              <a:t> среда; например: </a:t>
            </a:r>
            <a:r>
              <a:rPr lang="ru-RU" sz="2400" dirty="0">
                <a:hlinkClick r:id="rId4"/>
              </a:rPr>
              <a:t>www.miro.com</a:t>
            </a:r>
            <a:r>
              <a:rPr lang="ru-RU" sz="2400" dirty="0"/>
              <a:t>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it-IT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bg-BG" sz="2400" dirty="0"/>
              <a:t>Намере и други </a:t>
            </a:r>
            <a:r>
              <a:rPr lang="bg-BG" sz="2400" dirty="0" err="1"/>
              <a:t>плаформи</a:t>
            </a:r>
            <a:r>
              <a:rPr lang="bg-BG" sz="2400" dirty="0"/>
              <a:t> за подобна сесия.</a:t>
            </a:r>
            <a:endParaRPr lang="it-IT" sz="24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79875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21957"/>
            <a:ext cx="9144000" cy="4564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endParaRPr lang="it" sz="3200" b="1" dirty="0">
              <a:cs typeface="Calibri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900" b="1" dirty="0">
                <a:solidFill>
                  <a:srgbClr val="D92E2D"/>
                </a:solidFill>
                <a:latin typeface="Calibri Light"/>
              </a:rPr>
              <a:t>Част 2</a:t>
            </a:r>
            <a:r>
              <a:rPr lang="en-US" sz="3900" b="0" i="0" dirty="0">
                <a:latin typeface="Calibri Light"/>
              </a:rPr>
              <a:t>​</a:t>
            </a:r>
            <a:endParaRPr lang="es-ES" sz="3900" b="1" spc="-85" dirty="0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E2025E70-9084-49EE-9D98-68B1601DF72C}"/>
              </a:ext>
            </a:extLst>
          </p:cNvPr>
          <p:cNvSpPr txBox="1"/>
          <p:nvPr/>
        </p:nvSpPr>
        <p:spPr>
          <a:xfrm>
            <a:off x="1239645" y="1462669"/>
            <a:ext cx="10037955" cy="415498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bg-BG" sz="2400" b="1" dirty="0"/>
              <a:t>Методи за разрешаване на проблеми</a:t>
            </a:r>
            <a:endParaRPr lang="fi-FI" sz="2400" dirty="0"/>
          </a:p>
          <a:p>
            <a:endParaRPr lang="it-IT" sz="2000" dirty="0">
              <a:cs typeface="Calibri"/>
            </a:endParaRPr>
          </a:p>
          <a:p>
            <a:pPr marL="342900" indent="-342900">
              <a:buFont typeface="Arial"/>
              <a:buChar char="•"/>
            </a:pPr>
            <a:r>
              <a:rPr lang="bg-BG" sz="2000" dirty="0"/>
              <a:t>Посетете този линк:</a:t>
            </a:r>
            <a:r>
              <a:rPr lang="it-IT" sz="2000" dirty="0"/>
              <a:t> </a:t>
            </a:r>
            <a:r>
              <a:rPr lang="it-IT" sz="2000" dirty="0">
                <a:hlinkClick r:id="rId5"/>
              </a:rPr>
              <a:t>https://youtu.be/B-M3YlA2KDg</a:t>
            </a:r>
            <a:r>
              <a:rPr lang="it-IT" sz="2000" dirty="0"/>
              <a:t>  </a:t>
            </a:r>
            <a:r>
              <a:rPr lang="bg-BG" sz="2000" dirty="0"/>
              <a:t>ви дава бързо решение.</a:t>
            </a:r>
            <a:endParaRPr lang="it-IT" sz="2000" dirty="0">
              <a:cs typeface="Calibri"/>
            </a:endParaRPr>
          </a:p>
          <a:p>
            <a:endParaRPr lang="it-IT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bg-BG" sz="2000" dirty="0"/>
              <a:t>Техниката на 5-те ЗАЩО е ефективна;</a:t>
            </a:r>
            <a:endParaRPr lang="it-IT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it-IT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bg-BG" sz="2000" dirty="0"/>
              <a:t>Метода е доста лесен. Когато възникне проблем, просто задайте въпроса „Защо“ 5 пъти и ще стигнете до отговора;</a:t>
            </a:r>
            <a:endParaRPr lang="it-IT" sz="2000" dirty="0"/>
          </a:p>
          <a:p>
            <a:pPr marL="285750" indent="-285750">
              <a:buFont typeface="Arial"/>
              <a:buChar char="•"/>
            </a:pPr>
            <a:endParaRPr lang="it-IT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bg-BG" sz="2000" dirty="0"/>
              <a:t>Тогава вие ще имате решение и ще предотвратите проблема да се появи отново;</a:t>
            </a:r>
            <a:endParaRPr lang="it-IT" sz="2000" dirty="0"/>
          </a:p>
          <a:p>
            <a:pPr marL="285750" indent="-285750">
              <a:buFont typeface="Arial"/>
              <a:buChar char="•"/>
            </a:pPr>
            <a:endParaRPr lang="it-IT" sz="2000" dirty="0"/>
          </a:p>
          <a:p>
            <a:pPr marL="285750" indent="-285750">
              <a:buFont typeface="Arial"/>
              <a:buChar char="•"/>
            </a:pPr>
            <a:r>
              <a:rPr lang="bg-BG" sz="2000" dirty="0"/>
              <a:t>Пробвайте метода в клас</a:t>
            </a:r>
            <a:r>
              <a:rPr lang="it-IT" sz="2000" dirty="0"/>
              <a:t>.</a:t>
            </a:r>
            <a:r>
              <a:rPr lang="bg-BG" sz="2000" dirty="0"/>
              <a:t>Линк:</a:t>
            </a:r>
            <a:r>
              <a:rPr lang="it-IT" sz="2000" dirty="0"/>
              <a:t> </a:t>
            </a:r>
            <a:r>
              <a:rPr lang="it-IT" sz="2000" dirty="0">
                <a:hlinkClick r:id="rId6"/>
              </a:rPr>
              <a:t>https://www.mindtools.com/pages/article/newTMC_5W.htm</a:t>
            </a:r>
            <a:r>
              <a:rPr lang="it-IT" sz="2000" dirty="0"/>
              <a:t>)</a:t>
            </a:r>
            <a:endParaRPr lang="it-IT" sz="2000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45195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433884"/>
            <a:ext cx="9144000" cy="4852443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endParaRPr lang="en-GB" sz="3200" dirty="0">
              <a:cs typeface="Calibri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s-ES" sz="4000" b="1" spc="-85">
              <a:solidFill>
                <a:srgbClr val="FF0000"/>
              </a:solidFill>
              <a:cs typeface="Tahoma"/>
            </a:endParaRP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C157A4C9-68D1-4BA6-88DD-D36F4DC329D7}"/>
              </a:ext>
            </a:extLst>
          </p:cNvPr>
          <p:cNvSpPr txBox="1"/>
          <p:nvPr/>
        </p:nvSpPr>
        <p:spPr>
          <a:xfrm>
            <a:off x="1351156" y="1509134"/>
            <a:ext cx="9972906" cy="440120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ru-RU" sz="2000" b="1" dirty="0">
                <a:ea typeface="+mn-lt"/>
                <a:cs typeface="+mn-lt"/>
              </a:rPr>
              <a:t>Метод за </a:t>
            </a:r>
            <a:r>
              <a:rPr lang="ru-RU" sz="2000" b="1" dirty="0" err="1">
                <a:ea typeface="+mn-lt"/>
                <a:cs typeface="+mn-lt"/>
              </a:rPr>
              <a:t>генериране</a:t>
            </a:r>
            <a:r>
              <a:rPr lang="ru-RU" sz="2000" b="1" dirty="0">
                <a:ea typeface="+mn-lt"/>
                <a:cs typeface="+mn-lt"/>
              </a:rPr>
              <a:t> на идеи «6-те шапки»</a:t>
            </a:r>
          </a:p>
          <a:p>
            <a:endParaRPr lang="it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ru-RU" sz="2000" dirty="0" err="1">
                <a:ea typeface="+mn-lt"/>
                <a:cs typeface="+mn-lt"/>
              </a:rPr>
              <a:t>Помага</a:t>
            </a:r>
            <a:r>
              <a:rPr lang="ru-RU" sz="2000" dirty="0">
                <a:ea typeface="+mn-lt"/>
                <a:cs typeface="+mn-lt"/>
              </a:rPr>
              <a:t> да </a:t>
            </a:r>
            <a:r>
              <a:rPr lang="ru-RU" sz="2000" dirty="0" err="1">
                <a:ea typeface="+mn-lt"/>
                <a:cs typeface="+mn-lt"/>
              </a:rPr>
              <a:t>разгледате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решението</a:t>
            </a:r>
            <a:r>
              <a:rPr lang="ru-RU" sz="2000" dirty="0">
                <a:ea typeface="+mn-lt"/>
                <a:cs typeface="+mn-lt"/>
              </a:rPr>
              <a:t> по </a:t>
            </a:r>
            <a:r>
              <a:rPr lang="ru-RU" sz="2000" dirty="0" err="1">
                <a:ea typeface="+mn-lt"/>
                <a:cs typeface="+mn-lt"/>
              </a:rPr>
              <a:t>различни</a:t>
            </a:r>
            <a:r>
              <a:rPr lang="ru-RU" sz="2000" dirty="0">
                <a:ea typeface="+mn-lt"/>
                <a:cs typeface="+mn-lt"/>
              </a:rPr>
              <a:t> начини с </a:t>
            </a:r>
            <a:r>
              <a:rPr lang="ru-RU" sz="2000" dirty="0" err="1">
                <a:ea typeface="+mn-lt"/>
                <a:cs typeface="+mn-lt"/>
              </a:rPr>
              <a:t>ролевия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модел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разработен</a:t>
            </a:r>
            <a:r>
              <a:rPr lang="ru-RU" sz="2000" dirty="0">
                <a:ea typeface="+mn-lt"/>
                <a:cs typeface="+mn-lt"/>
              </a:rPr>
              <a:t> от </a:t>
            </a:r>
            <a:r>
              <a:rPr lang="ru-RU" sz="2000" dirty="0" err="1">
                <a:ea typeface="+mn-lt"/>
                <a:cs typeface="+mn-lt"/>
              </a:rPr>
              <a:t>Едуард</a:t>
            </a:r>
            <a:r>
              <a:rPr lang="ru-RU" sz="2000" dirty="0">
                <a:ea typeface="+mn-lt"/>
                <a:cs typeface="+mn-lt"/>
              </a:rPr>
              <a:t> де Боно </a:t>
            </a:r>
            <a:r>
              <a:rPr lang="ru-RU" sz="2000" dirty="0" err="1">
                <a:ea typeface="+mn-lt"/>
                <a:cs typeface="+mn-lt"/>
              </a:rPr>
              <a:t>през</a:t>
            </a:r>
            <a:r>
              <a:rPr lang="ru-RU" sz="2000" dirty="0">
                <a:ea typeface="+mn-lt"/>
                <a:cs typeface="+mn-lt"/>
              </a:rPr>
              <a:t> 1986 г.;</a:t>
            </a:r>
          </a:p>
          <a:p>
            <a:pPr marL="285750" indent="-285750">
              <a:buFont typeface="Arial"/>
              <a:buChar char="•"/>
            </a:pPr>
            <a:endParaRPr lang="fi-FI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ru-RU" sz="2000" dirty="0" err="1">
                <a:ea typeface="+mn-lt"/>
                <a:cs typeface="+mn-lt"/>
              </a:rPr>
              <a:t>Всеки</a:t>
            </a:r>
            <a:r>
              <a:rPr lang="ru-RU" sz="2000" dirty="0">
                <a:ea typeface="+mn-lt"/>
                <a:cs typeface="+mn-lt"/>
              </a:rPr>
              <a:t> от </a:t>
            </a:r>
            <a:r>
              <a:rPr lang="ru-RU" sz="2000" dirty="0" err="1">
                <a:ea typeface="+mn-lt"/>
                <a:cs typeface="+mn-lt"/>
              </a:rPr>
              <a:t>тях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представлява</a:t>
            </a:r>
            <a:r>
              <a:rPr lang="ru-RU" sz="2000" dirty="0">
                <a:ea typeface="+mn-lt"/>
                <a:cs typeface="+mn-lt"/>
              </a:rPr>
              <a:t> различен </a:t>
            </a:r>
            <a:r>
              <a:rPr lang="ru-RU" sz="2000" dirty="0" err="1">
                <a:ea typeface="+mn-lt"/>
                <a:cs typeface="+mn-lt"/>
              </a:rPr>
              <a:t>поглед</a:t>
            </a:r>
            <a:r>
              <a:rPr lang="ru-RU" sz="2000" dirty="0">
                <a:ea typeface="+mn-lt"/>
                <a:cs typeface="+mn-lt"/>
              </a:rPr>
              <a:t> или перспектива по конкретен проблем;</a:t>
            </a:r>
          </a:p>
          <a:p>
            <a:pPr marL="285750" indent="-285750">
              <a:buFont typeface="Arial"/>
              <a:buChar char="•"/>
            </a:pPr>
            <a:endParaRPr lang="fi-FI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ru-RU" sz="2000" dirty="0">
                <a:ea typeface="+mn-lt"/>
                <a:cs typeface="+mn-lt"/>
              </a:rPr>
              <a:t>Той служи </a:t>
            </a:r>
            <a:r>
              <a:rPr lang="ru-RU" sz="2000" dirty="0" err="1">
                <a:ea typeface="+mn-lt"/>
                <a:cs typeface="+mn-lt"/>
              </a:rPr>
              <a:t>като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екипно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базирана</a:t>
            </a:r>
            <a:r>
              <a:rPr lang="ru-RU" sz="2000" dirty="0">
                <a:ea typeface="+mn-lt"/>
                <a:cs typeface="+mn-lt"/>
              </a:rPr>
              <a:t> техника за </a:t>
            </a:r>
            <a:r>
              <a:rPr lang="ru-RU" sz="2000" dirty="0" err="1">
                <a:ea typeface="+mn-lt"/>
                <a:cs typeface="+mn-lt"/>
              </a:rPr>
              <a:t>решаване</a:t>
            </a:r>
            <a:r>
              <a:rPr lang="ru-RU" sz="2000" dirty="0">
                <a:ea typeface="+mn-lt"/>
                <a:cs typeface="+mn-lt"/>
              </a:rPr>
              <a:t> на </a:t>
            </a:r>
            <a:r>
              <a:rPr lang="ru-RU" sz="2000" dirty="0" err="1">
                <a:ea typeface="+mn-lt"/>
                <a:cs typeface="+mn-lt"/>
              </a:rPr>
              <a:t>проблеми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която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може</a:t>
            </a:r>
            <a:r>
              <a:rPr lang="ru-RU" sz="2000" dirty="0">
                <a:ea typeface="+mn-lt"/>
                <a:cs typeface="+mn-lt"/>
              </a:rPr>
              <a:t> да се </a:t>
            </a:r>
            <a:r>
              <a:rPr lang="ru-RU" sz="2000" dirty="0" err="1">
                <a:ea typeface="+mn-lt"/>
                <a:cs typeface="+mn-lt"/>
              </a:rPr>
              <a:t>използва</a:t>
            </a:r>
            <a:r>
              <a:rPr lang="ru-RU" sz="2000" dirty="0">
                <a:ea typeface="+mn-lt"/>
                <a:cs typeface="+mn-lt"/>
              </a:rPr>
              <a:t> за </a:t>
            </a:r>
            <a:r>
              <a:rPr lang="ru-RU" sz="2000" dirty="0" err="1">
                <a:ea typeface="+mn-lt"/>
                <a:cs typeface="+mn-lt"/>
              </a:rPr>
              <a:t>изследване</a:t>
            </a:r>
            <a:r>
              <a:rPr lang="ru-RU" sz="2000" dirty="0">
                <a:ea typeface="+mn-lt"/>
                <a:cs typeface="+mn-lt"/>
              </a:rPr>
              <a:t> на </a:t>
            </a:r>
            <a:r>
              <a:rPr lang="ru-RU" sz="2000" dirty="0" err="1">
                <a:ea typeface="+mn-lt"/>
                <a:cs typeface="+mn-lt"/>
              </a:rPr>
              <a:t>проблемите</a:t>
            </a:r>
            <a:r>
              <a:rPr lang="ru-RU" sz="2000" dirty="0">
                <a:ea typeface="+mn-lt"/>
                <a:cs typeface="+mn-lt"/>
              </a:rPr>
              <a:t> чрез </a:t>
            </a:r>
            <a:r>
              <a:rPr lang="ru-RU" sz="2000" dirty="0" err="1">
                <a:ea typeface="+mn-lt"/>
                <a:cs typeface="+mn-lt"/>
              </a:rPr>
              <a:t>различни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гледни</a:t>
            </a:r>
            <a:r>
              <a:rPr lang="ru-RU" sz="2000" dirty="0">
                <a:ea typeface="+mn-lt"/>
                <a:cs typeface="+mn-lt"/>
              </a:rPr>
              <a:t> точки;</a:t>
            </a:r>
          </a:p>
          <a:p>
            <a:pPr marL="285750" indent="-285750">
              <a:buFont typeface="Arial"/>
              <a:buChar char="•"/>
            </a:pPr>
            <a:endParaRPr lang="it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bg-BG" sz="2000" dirty="0">
                <a:cs typeface="Calibri"/>
                <a:hlinkClick r:id="rId4"/>
              </a:rPr>
              <a:t>Линк: </a:t>
            </a:r>
            <a:r>
              <a:rPr lang="it" sz="2000" dirty="0">
                <a:cs typeface="Calibri"/>
                <a:hlinkClick r:id="rId4"/>
              </a:rPr>
              <a:t>https://youtu.be/oHiwpz7r4wY</a:t>
            </a:r>
            <a:r>
              <a:rPr lang="bg-BG" sz="2000" dirty="0">
                <a:cs typeface="Calibri"/>
              </a:rPr>
              <a:t>;</a:t>
            </a:r>
            <a:endParaRPr lang="it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endParaRPr lang="it" sz="2000" dirty="0"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bg-BG" sz="2000" dirty="0">
                <a:ea typeface="+mn-lt"/>
                <a:cs typeface="+mn-lt"/>
              </a:rPr>
              <a:t>Генерирайте нови идеи като пробвате метода в клас.</a:t>
            </a:r>
            <a:endParaRPr lang="it" sz="2000" dirty="0"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endParaRPr lang="it" sz="2000" dirty="0">
              <a:cs typeface="Calibri"/>
            </a:endParaRPr>
          </a:p>
        </p:txBody>
      </p:sp>
      <p:sp>
        <p:nvSpPr>
          <p:cNvPr id="4" name="Tekstiruutu 3">
            <a:extLst>
              <a:ext uri="{FF2B5EF4-FFF2-40B4-BE49-F238E27FC236}">
                <a16:creationId xmlns:a16="http://schemas.microsoft.com/office/drawing/2014/main" id="{2C02C861-6407-454D-A48F-34C702B0A848}"/>
              </a:ext>
            </a:extLst>
          </p:cNvPr>
          <p:cNvSpPr txBox="1"/>
          <p:nvPr/>
        </p:nvSpPr>
        <p:spPr>
          <a:xfrm>
            <a:off x="6332033" y="496230"/>
            <a:ext cx="5670395" cy="692497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bg-BG" sz="3900" b="1" dirty="0">
                <a:solidFill>
                  <a:srgbClr val="D92E2D"/>
                </a:solidFill>
                <a:latin typeface="Calibri Light"/>
              </a:rPr>
              <a:t>Част 2</a:t>
            </a:r>
            <a:r>
              <a:rPr lang="en-US" sz="3900" dirty="0">
                <a:latin typeface="Calibri Light"/>
              </a:rPr>
              <a:t>​</a:t>
            </a:r>
            <a:endParaRPr lang="en-US" sz="3900" dirty="0">
              <a:latin typeface="Calibri Light"/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1843398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3066" y="1468418"/>
            <a:ext cx="9329853" cy="4648005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bg-BG" b="1" dirty="0">
                <a:ea typeface="+mn-lt"/>
                <a:cs typeface="+mn-lt"/>
              </a:rPr>
              <a:t>Стратегията „Син Океан“</a:t>
            </a:r>
          </a:p>
          <a:p>
            <a:pPr algn="l">
              <a:defRPr/>
            </a:pPr>
            <a:endParaRPr lang="en-GB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bg-BG" sz="2000" dirty="0">
                <a:ea typeface="+mn-lt"/>
                <a:cs typeface="+mn-lt"/>
              </a:rPr>
              <a:t>Искате ли да генерирате нови идеи. Ето тук може да видите как да използвате Стратегията „Син Океан“ </a:t>
            </a:r>
            <a:r>
              <a:rPr lang="fi-FI" sz="2000" dirty="0">
                <a:ea typeface="+mn-lt"/>
                <a:cs typeface="+mn-lt"/>
                <a:hlinkClick r:id="rId4"/>
              </a:rPr>
              <a:t>https://youtu.be/NUWKiC2Jg-A </a:t>
            </a:r>
            <a:r>
              <a:rPr lang="bg-BG" sz="2000" dirty="0">
                <a:ea typeface="+mn-lt"/>
                <a:cs typeface="+mn-lt"/>
              </a:rPr>
              <a:t>;</a:t>
            </a:r>
            <a:endParaRPr lang="en-GB" sz="2000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ru-RU" sz="2000" dirty="0" err="1">
                <a:ea typeface="+mn-lt"/>
                <a:cs typeface="+mn-lt"/>
              </a:rPr>
              <a:t>Стратегията</a:t>
            </a:r>
            <a:r>
              <a:rPr lang="ru-RU" sz="2000" dirty="0">
                <a:ea typeface="+mn-lt"/>
                <a:cs typeface="+mn-lt"/>
              </a:rPr>
              <a:t> „Син Океан“ е </a:t>
            </a:r>
            <a:r>
              <a:rPr lang="ru-RU" sz="2000" dirty="0" err="1">
                <a:ea typeface="+mn-lt"/>
                <a:cs typeface="+mn-lt"/>
              </a:rPr>
              <a:t>едновременното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преследване</a:t>
            </a:r>
            <a:r>
              <a:rPr lang="ru-RU" sz="2000" dirty="0">
                <a:ea typeface="+mn-lt"/>
                <a:cs typeface="+mn-lt"/>
              </a:rPr>
              <a:t> на </a:t>
            </a:r>
            <a:r>
              <a:rPr lang="ru-RU" sz="2000" dirty="0" err="1">
                <a:ea typeface="+mn-lt"/>
                <a:cs typeface="+mn-lt"/>
              </a:rPr>
              <a:t>диференциация</a:t>
            </a:r>
            <a:r>
              <a:rPr lang="ru-RU" sz="2000" dirty="0">
                <a:ea typeface="+mn-lt"/>
                <a:cs typeface="+mn-lt"/>
              </a:rPr>
              <a:t> и </a:t>
            </a:r>
            <a:r>
              <a:rPr lang="ru-RU" sz="2000" dirty="0" err="1">
                <a:ea typeface="+mn-lt"/>
                <a:cs typeface="+mn-lt"/>
              </a:rPr>
              <a:t>ниски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разходи</a:t>
            </a:r>
            <a:r>
              <a:rPr lang="ru-RU" sz="2000" dirty="0">
                <a:ea typeface="+mn-lt"/>
                <a:cs typeface="+mn-lt"/>
              </a:rPr>
              <a:t> за </a:t>
            </a:r>
            <a:r>
              <a:rPr lang="ru-RU" sz="2000" dirty="0" err="1">
                <a:ea typeface="+mn-lt"/>
                <a:cs typeface="+mn-lt"/>
              </a:rPr>
              <a:t>отваряне</a:t>
            </a:r>
            <a:r>
              <a:rPr lang="ru-RU" sz="2000" dirty="0">
                <a:ea typeface="+mn-lt"/>
                <a:cs typeface="+mn-lt"/>
              </a:rPr>
              <a:t> на ново </a:t>
            </a:r>
            <a:r>
              <a:rPr lang="ru-RU" sz="2000" dirty="0" err="1">
                <a:ea typeface="+mn-lt"/>
                <a:cs typeface="+mn-lt"/>
              </a:rPr>
              <a:t>пазарно</a:t>
            </a:r>
            <a:r>
              <a:rPr lang="ru-RU" sz="2000" dirty="0">
                <a:ea typeface="+mn-lt"/>
                <a:cs typeface="+mn-lt"/>
              </a:rPr>
              <a:t> пространство и </a:t>
            </a:r>
            <a:r>
              <a:rPr lang="ru-RU" sz="2000" dirty="0" err="1">
                <a:ea typeface="+mn-lt"/>
                <a:cs typeface="+mn-lt"/>
              </a:rPr>
              <a:t>създаване</a:t>
            </a:r>
            <a:r>
              <a:rPr lang="ru-RU" sz="2000" dirty="0">
                <a:ea typeface="+mn-lt"/>
                <a:cs typeface="+mn-lt"/>
              </a:rPr>
              <a:t> на ново </a:t>
            </a:r>
            <a:r>
              <a:rPr lang="ru-RU" sz="2000" dirty="0" err="1">
                <a:ea typeface="+mn-lt"/>
                <a:cs typeface="+mn-lt"/>
              </a:rPr>
              <a:t>търсене</a:t>
            </a:r>
            <a:r>
              <a:rPr lang="ru-RU" sz="2000" dirty="0">
                <a:ea typeface="+mn-lt"/>
                <a:cs typeface="+mn-lt"/>
              </a:rPr>
              <a:t>;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ea typeface="+mn-lt"/>
                <a:cs typeface="+mn-lt"/>
              </a:rPr>
              <a:t>Става дума за </a:t>
            </a:r>
            <a:r>
              <a:rPr lang="ru-RU" sz="2000" dirty="0" err="1">
                <a:ea typeface="+mn-lt"/>
                <a:cs typeface="+mn-lt"/>
              </a:rPr>
              <a:t>създаване</a:t>
            </a:r>
            <a:r>
              <a:rPr lang="ru-RU" sz="2000" dirty="0">
                <a:ea typeface="+mn-lt"/>
                <a:cs typeface="+mn-lt"/>
              </a:rPr>
              <a:t> и </a:t>
            </a:r>
            <a:r>
              <a:rPr lang="ru-RU" sz="2000" dirty="0" err="1">
                <a:ea typeface="+mn-lt"/>
                <a:cs typeface="+mn-lt"/>
              </a:rPr>
              <a:t>улавяне</a:t>
            </a:r>
            <a:r>
              <a:rPr lang="ru-RU" sz="2000" dirty="0">
                <a:ea typeface="+mn-lt"/>
                <a:cs typeface="+mn-lt"/>
              </a:rPr>
              <a:t> на неоспоримо </a:t>
            </a:r>
            <a:r>
              <a:rPr lang="ru-RU" sz="2000" dirty="0" err="1">
                <a:ea typeface="+mn-lt"/>
                <a:cs typeface="+mn-lt"/>
              </a:rPr>
              <a:t>пазарно</a:t>
            </a:r>
            <a:r>
              <a:rPr lang="ru-RU" sz="2000" dirty="0">
                <a:ea typeface="+mn-lt"/>
                <a:cs typeface="+mn-lt"/>
              </a:rPr>
              <a:t> пространство, </a:t>
            </a:r>
            <a:r>
              <a:rPr lang="ru-RU" sz="2000" dirty="0" err="1">
                <a:ea typeface="+mn-lt"/>
                <a:cs typeface="+mn-lt"/>
              </a:rPr>
              <a:t>като</a:t>
            </a:r>
            <a:r>
              <a:rPr lang="ru-RU" sz="2000" dirty="0">
                <a:ea typeface="+mn-lt"/>
                <a:cs typeface="+mn-lt"/>
              </a:rPr>
              <a:t> по </a:t>
            </a:r>
            <a:r>
              <a:rPr lang="ru-RU" sz="2000" dirty="0" err="1">
                <a:ea typeface="+mn-lt"/>
                <a:cs typeface="+mn-lt"/>
              </a:rPr>
              <a:t>този</a:t>
            </a:r>
            <a:r>
              <a:rPr lang="ru-RU" sz="2000" dirty="0">
                <a:ea typeface="+mn-lt"/>
                <a:cs typeface="+mn-lt"/>
              </a:rPr>
              <a:t> начин се </a:t>
            </a:r>
            <a:r>
              <a:rPr lang="ru-RU" sz="2000" dirty="0" err="1">
                <a:ea typeface="+mn-lt"/>
                <a:cs typeface="+mn-lt"/>
              </a:rPr>
              <a:t>елиминира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конкуренцията</a:t>
            </a:r>
            <a:r>
              <a:rPr lang="ru-RU" sz="2000" dirty="0">
                <a:ea typeface="+mn-lt"/>
                <a:cs typeface="+mn-lt"/>
              </a:rPr>
              <a:t>. </a:t>
            </a:r>
            <a:r>
              <a:rPr lang="ru-RU" sz="2000" dirty="0">
                <a:ea typeface="+mn-lt"/>
                <a:cs typeface="+mn-lt"/>
                <a:hlinkClick r:id="rId5"/>
              </a:rPr>
              <a:t>(https://www.blueoceanstrategy.com/what-is-blue-ocean-strategy/)</a:t>
            </a:r>
            <a:r>
              <a:rPr lang="ru-RU" sz="2000" dirty="0">
                <a:ea typeface="+mn-lt"/>
                <a:cs typeface="+mn-lt"/>
              </a:rPr>
              <a:t>.</a:t>
            </a:r>
            <a:endParaRPr lang="en-GB" altLang="es-ES" sz="2000" dirty="0"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3</a:t>
            </a:r>
            <a:r>
              <a:rPr lang="es-ES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82478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7267" y="1379594"/>
            <a:ext cx="10476483" cy="4736829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defRPr/>
            </a:pPr>
            <a:r>
              <a:rPr lang="bg-BG" b="1" dirty="0">
                <a:ea typeface="+mn-lt"/>
                <a:cs typeface="+mn-lt"/>
              </a:rPr>
              <a:t>Разликите между Стратегията Син и Червен Океан</a:t>
            </a:r>
            <a:r>
              <a:rPr lang="en-GB" dirty="0">
                <a:ea typeface="+mn-lt"/>
                <a:cs typeface="+mn-lt"/>
              </a:rPr>
              <a:t> </a:t>
            </a:r>
          </a:p>
          <a:p>
            <a:pPr>
              <a:defRPr/>
            </a:pPr>
            <a:endParaRPr lang="en-GB" dirty="0">
              <a:cs typeface="Calibri"/>
            </a:endParaRPr>
          </a:p>
          <a:p>
            <a:pPr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3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189AA972-2478-4182-8EE2-7FB7EB8C35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30757" y="1807735"/>
            <a:ext cx="9146822" cy="4473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076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74597" y="1721195"/>
            <a:ext cx="9144000" cy="4564370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ru-RU" b="1" dirty="0">
                <a:cs typeface="Calibri"/>
              </a:rPr>
              <a:t>Практична задача: </a:t>
            </a:r>
            <a:r>
              <a:rPr lang="ru-RU" sz="2400" dirty="0">
                <a:cs typeface="Calibri"/>
              </a:rPr>
              <a:t>«Рамка на </a:t>
            </a:r>
            <a:r>
              <a:rPr lang="ru-RU" sz="2400" dirty="0" err="1">
                <a:cs typeface="Calibri"/>
              </a:rPr>
              <a:t>четирите</a:t>
            </a:r>
            <a:r>
              <a:rPr lang="ru-RU" sz="2400" dirty="0">
                <a:cs typeface="Calibri"/>
              </a:rPr>
              <a:t> </a:t>
            </a:r>
            <a:r>
              <a:rPr lang="ru-RU" sz="2400" dirty="0" err="1">
                <a:cs typeface="Calibri"/>
              </a:rPr>
              <a:t>дейности</a:t>
            </a:r>
            <a:r>
              <a:rPr lang="ru-RU" sz="2400" dirty="0">
                <a:cs typeface="Calibri"/>
              </a:rPr>
              <a:t>» </a:t>
            </a:r>
          </a:p>
          <a:p>
            <a:pPr algn="l">
              <a:defRPr/>
            </a:pPr>
            <a:r>
              <a:rPr lang="bg-BG" sz="2000" dirty="0"/>
              <a:t>Първо, разгледайте този материал</a:t>
            </a:r>
            <a:r>
              <a:rPr lang="fi-FI" sz="2000" dirty="0"/>
              <a:t>:</a:t>
            </a:r>
            <a:endParaRPr lang="en-US" sz="2000" dirty="0">
              <a:hlinkClick r:id="rId4" tooltip="https://www.blueoceanstrategy.com/tools/four-actions-framework/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pPr algn="l">
              <a:defRPr/>
            </a:pPr>
            <a:r>
              <a:rPr lang="en-US" sz="2000" dirty="0">
                <a:hlinkClick r:id="rId4"/>
              </a:rPr>
              <a:t>https://www.blueoceanstrategy.com/tools/four-actions-framework/</a:t>
            </a:r>
            <a:r>
              <a:rPr lang="bg-BG" sz="2000" dirty="0"/>
              <a:t> </a:t>
            </a:r>
            <a:endParaRPr lang="en-US" sz="2000" b="1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ru-RU" sz="2000" dirty="0" err="1">
                <a:cs typeface="Calibri"/>
              </a:rPr>
              <a:t>Подгответе</a:t>
            </a:r>
            <a:r>
              <a:rPr lang="ru-RU" sz="2000" dirty="0">
                <a:cs typeface="Calibri"/>
              </a:rPr>
              <a:t> </a:t>
            </a:r>
            <a:r>
              <a:rPr lang="ru-RU" sz="2000" dirty="0" err="1">
                <a:cs typeface="Calibri"/>
              </a:rPr>
              <a:t>своята</a:t>
            </a:r>
            <a:r>
              <a:rPr lang="ru-RU" sz="2000" dirty="0">
                <a:cs typeface="Calibri"/>
              </a:rPr>
              <a:t> «Рамка на </a:t>
            </a:r>
            <a:r>
              <a:rPr lang="ru-RU" sz="2000" dirty="0" err="1">
                <a:cs typeface="Calibri"/>
              </a:rPr>
              <a:t>четирите</a:t>
            </a:r>
            <a:r>
              <a:rPr lang="ru-RU" sz="2000" dirty="0">
                <a:cs typeface="Calibri"/>
              </a:rPr>
              <a:t> </a:t>
            </a:r>
            <a:r>
              <a:rPr lang="ru-RU" sz="2000" dirty="0" err="1">
                <a:cs typeface="Calibri"/>
              </a:rPr>
              <a:t>дейности</a:t>
            </a:r>
            <a:r>
              <a:rPr lang="ru-RU" sz="2000" dirty="0">
                <a:cs typeface="Calibri"/>
              </a:rPr>
              <a:t>» и я </a:t>
            </a:r>
            <a:r>
              <a:rPr lang="ru-RU" sz="2000" dirty="0" err="1">
                <a:cs typeface="Calibri"/>
              </a:rPr>
              <a:t>представете</a:t>
            </a:r>
            <a:r>
              <a:rPr lang="ru-RU" sz="2000" dirty="0">
                <a:cs typeface="Calibri"/>
              </a:rPr>
              <a:t> в </a:t>
            </a:r>
            <a:r>
              <a:rPr lang="ru-RU" sz="2000" dirty="0" err="1">
                <a:cs typeface="Calibri"/>
              </a:rPr>
              <a:t>клас</a:t>
            </a:r>
            <a:r>
              <a:rPr lang="ru-RU" sz="2000" dirty="0">
                <a:cs typeface="Calibri"/>
              </a:rPr>
              <a:t>.</a:t>
            </a:r>
            <a:endParaRPr lang="en-US" sz="20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fi-FI" sz="2000" dirty="0">
              <a:cs typeface="Calibri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endParaRPr lang="en-US" sz="2000" dirty="0">
              <a:cs typeface="Calibri"/>
            </a:endParaRPr>
          </a:p>
          <a:p>
            <a:pPr algn="l">
              <a:defRPr/>
            </a:pPr>
            <a:endParaRPr lang="it" sz="3200" b="1" dirty="0">
              <a:cs typeface="Calibri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900" b="1" dirty="0">
                <a:solidFill>
                  <a:srgbClr val="D92E2D"/>
                </a:solidFill>
                <a:latin typeface="Calibri Light"/>
              </a:rPr>
              <a:t>Част 3</a:t>
            </a:r>
            <a:endParaRPr lang="es-ES" sz="39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9" name="Imagen 16">
            <a:extLst>
              <a:ext uri="{FF2B5EF4-FFF2-40B4-BE49-F238E27FC236}">
                <a16:creationId xmlns:a16="http://schemas.microsoft.com/office/drawing/2014/main" id="{72133306-28C8-4689-BEFF-7E7903230A71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719789" y="4003380"/>
            <a:ext cx="3698488" cy="1928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69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Elipse 30">
            <a:extLst>
              <a:ext uri="{FF2B5EF4-FFF2-40B4-BE49-F238E27FC236}">
                <a16:creationId xmlns:a16="http://schemas.microsoft.com/office/drawing/2014/main" id="{806EFDD2-B016-428A-BA84-A2E5E9B57D88}"/>
              </a:ext>
            </a:extLst>
          </p:cNvPr>
          <p:cNvSpPr/>
          <p:nvPr/>
        </p:nvSpPr>
        <p:spPr>
          <a:xfrm>
            <a:off x="4817129" y="1095562"/>
            <a:ext cx="3091969" cy="3292444"/>
          </a:xfrm>
          <a:prstGeom prst="ellipse">
            <a:avLst/>
          </a:prstGeom>
          <a:solidFill>
            <a:schemeClr val="bg1"/>
          </a:solidFill>
          <a:ln>
            <a:solidFill>
              <a:srgbClr val="D92E2D"/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  <a:outerShdw blurRad="44450" dist="27940" dir="5400000" algn="ctr">
              <a:srgbClr val="000000">
                <a:alpha val="32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3746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8" y="111354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886825" y="488131"/>
            <a:ext cx="3091969" cy="671109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>
                <a:solidFill>
                  <a:srgbClr val="D92E2D"/>
                </a:solidFill>
              </a:rPr>
              <a:t>Обобщение</a:t>
            </a:r>
            <a:endParaRPr lang="es-ES" sz="4000" b="1" dirty="0">
              <a:solidFill>
                <a:srgbClr val="D92E2D"/>
              </a:solidFill>
            </a:endParaRPr>
          </a:p>
        </p:txBody>
      </p:sp>
      <p:sp>
        <p:nvSpPr>
          <p:cNvPr id="22" name="Círculo parcial 4">
            <a:extLst>
              <a:ext uri="{FF2B5EF4-FFF2-40B4-BE49-F238E27FC236}">
                <a16:creationId xmlns:a16="http://schemas.microsoft.com/office/drawing/2014/main" id="{4A619EC6-B788-43B7-B1D9-E7EB54C9EEB9}"/>
              </a:ext>
            </a:extLst>
          </p:cNvPr>
          <p:cNvSpPr txBox="1"/>
          <p:nvPr/>
        </p:nvSpPr>
        <p:spPr>
          <a:xfrm>
            <a:off x="8800025" y="1563431"/>
            <a:ext cx="3324405" cy="35267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b="1" dirty="0" err="1">
                <a:solidFill>
                  <a:srgbClr val="FF0000"/>
                </a:solidFill>
                <a:ea typeface="+mn-lt"/>
                <a:cs typeface="+mn-lt"/>
              </a:rPr>
              <a:t>Въведение</a:t>
            </a:r>
            <a:r>
              <a:rPr lang="ru-RU" altLang="ko-KR" b="1" dirty="0">
                <a:solidFill>
                  <a:srgbClr val="FF0000"/>
                </a:solidFill>
                <a:ea typeface="+mn-lt"/>
                <a:cs typeface="+mn-lt"/>
              </a:rPr>
              <a:t> в </a:t>
            </a:r>
            <a:r>
              <a:rPr lang="ru-RU" altLang="ko-KR" b="1" dirty="0" err="1">
                <a:solidFill>
                  <a:srgbClr val="FF0000"/>
                </a:solidFill>
                <a:ea typeface="+mn-lt"/>
                <a:cs typeface="+mn-lt"/>
              </a:rPr>
              <a:t>дизайнерското</a:t>
            </a:r>
            <a:r>
              <a:rPr lang="ru-RU" altLang="ko-KR" b="1" dirty="0">
                <a:solidFill>
                  <a:srgbClr val="FF0000"/>
                </a:solidFill>
                <a:ea typeface="+mn-lt"/>
                <a:cs typeface="+mn-lt"/>
              </a:rPr>
              <a:t> </a:t>
            </a:r>
            <a:r>
              <a:rPr lang="ru-RU" altLang="ko-KR" b="1" dirty="0" err="1">
                <a:solidFill>
                  <a:srgbClr val="FF0000"/>
                </a:solidFill>
                <a:ea typeface="+mn-lt"/>
                <a:cs typeface="+mn-lt"/>
              </a:rPr>
              <a:t>мислене</a:t>
            </a:r>
            <a:endParaRPr lang="ru-RU" altLang="ko-KR" b="1" dirty="0">
              <a:solidFill>
                <a:srgbClr val="FF0000"/>
              </a:solidFill>
              <a:ea typeface="+mn-lt"/>
              <a:cs typeface="+mn-lt"/>
            </a:endParaRP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Разбиране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и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дефиниране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на проблема на клиента;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Сравнителен анализ и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събиране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данни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Проектирайте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множество решения;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Правете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бързи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експерименти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n-US" altLang="ko-KR" kern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3" name="Imagen 22">
            <a:extLst>
              <a:ext uri="{FF2B5EF4-FFF2-40B4-BE49-F238E27FC236}">
                <a16:creationId xmlns:a16="http://schemas.microsoft.com/office/drawing/2014/main" id="{BA156D70-A195-436E-9A17-8D54E37EDF72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8133966" y="1614113"/>
            <a:ext cx="317240" cy="482490"/>
          </a:xfrm>
          <a:prstGeom prst="rect">
            <a:avLst/>
          </a:prstGeom>
        </p:spPr>
      </p:pic>
      <p:sp>
        <p:nvSpPr>
          <p:cNvPr id="26" name="Círculo parcial 4">
            <a:extLst>
              <a:ext uri="{FF2B5EF4-FFF2-40B4-BE49-F238E27FC236}">
                <a16:creationId xmlns:a16="http://schemas.microsoft.com/office/drawing/2014/main" id="{C270780F-1E50-4F97-9304-1AA371985DE5}"/>
              </a:ext>
            </a:extLst>
          </p:cNvPr>
          <p:cNvSpPr txBox="1"/>
          <p:nvPr/>
        </p:nvSpPr>
        <p:spPr>
          <a:xfrm>
            <a:off x="3590516" y="4719000"/>
            <a:ext cx="5326524" cy="16149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marL="0" lvl="0" indent="0"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ru-RU" altLang="ko-KR" sz="2000" b="1" kern="1200" dirty="0" err="1">
                <a:solidFill>
                  <a:srgbClr val="FF0000"/>
                </a:solidFill>
                <a:cs typeface="Arial" pitchFamily="34" charset="0"/>
              </a:rPr>
              <a:t>Въведение</a:t>
            </a:r>
            <a:r>
              <a:rPr lang="ru-RU" altLang="ko-KR" sz="2000" b="1" kern="1200" dirty="0">
                <a:solidFill>
                  <a:srgbClr val="FF0000"/>
                </a:solidFill>
                <a:cs typeface="Arial" pitchFamily="34" charset="0"/>
              </a:rPr>
              <a:t> в </a:t>
            </a:r>
            <a:r>
              <a:rPr lang="ru-RU" altLang="ko-KR" sz="2000" b="1" kern="1200" dirty="0" err="1">
                <a:solidFill>
                  <a:srgbClr val="FF0000"/>
                </a:solidFill>
                <a:cs typeface="Arial" pitchFamily="34" charset="0"/>
              </a:rPr>
              <a:t>методите</a:t>
            </a:r>
            <a:r>
              <a:rPr lang="ru-RU" altLang="ko-KR" sz="2000" b="1" kern="1200" dirty="0">
                <a:solidFill>
                  <a:srgbClr val="FF0000"/>
                </a:solidFill>
                <a:cs typeface="Arial" pitchFamily="34" charset="0"/>
              </a:rPr>
              <a:t> за </a:t>
            </a:r>
            <a:r>
              <a:rPr lang="ru-RU" altLang="ko-KR" sz="2000" b="1" kern="1200" dirty="0" err="1">
                <a:solidFill>
                  <a:srgbClr val="FF0000"/>
                </a:solidFill>
                <a:cs typeface="Arial" pitchFamily="34" charset="0"/>
              </a:rPr>
              <a:t>генериране</a:t>
            </a:r>
            <a:r>
              <a:rPr lang="ru-RU" altLang="ko-KR" sz="2000" b="1" kern="1200" dirty="0">
                <a:solidFill>
                  <a:srgbClr val="FF0000"/>
                </a:solidFill>
                <a:cs typeface="Arial" pitchFamily="34" charset="0"/>
              </a:rPr>
              <a:t> на идеи</a:t>
            </a: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Брейнсторминг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Бързо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писане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Метод за </a:t>
            </a:r>
            <a:r>
              <a:rPr lang="ru-RU" altLang="ko-KR" dirty="0" err="1">
                <a:solidFill>
                  <a:schemeClr val="tx1"/>
                </a:solidFill>
                <a:cs typeface="Arial" pitchFamily="34" charset="0"/>
              </a:rPr>
              <a:t>решаване</a:t>
            </a: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. Метода на 5те ЗАЩО;</a:t>
            </a:r>
          </a:p>
          <a:p>
            <a:pPr marL="171450" lvl="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dirty="0">
                <a:solidFill>
                  <a:schemeClr val="tx1"/>
                </a:solidFill>
                <a:cs typeface="Arial" pitchFamily="34" charset="0"/>
              </a:rPr>
              <a:t>Метода на 6-те шапки.</a:t>
            </a:r>
            <a:endParaRPr lang="en-US" altLang="ko-KR" sz="1200" kern="12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27" name="Imagen 26">
            <a:extLst>
              <a:ext uri="{FF2B5EF4-FFF2-40B4-BE49-F238E27FC236}">
                <a16:creationId xmlns:a16="http://schemas.microsoft.com/office/drawing/2014/main" id="{841E436B-121B-48E1-A2DE-F4AEA918ED3D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7539454" y="4185021"/>
            <a:ext cx="317240" cy="482490"/>
          </a:xfrm>
          <a:prstGeom prst="rect">
            <a:avLst/>
          </a:prstGeom>
        </p:spPr>
      </p:pic>
      <p:pic>
        <p:nvPicPr>
          <p:cNvPr id="30" name="Imagen 29">
            <a:extLst>
              <a:ext uri="{FF2B5EF4-FFF2-40B4-BE49-F238E27FC236}">
                <a16:creationId xmlns:a16="http://schemas.microsoft.com/office/drawing/2014/main" id="{F4927C93-6B6D-4139-9E79-D01250405EB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5640462" y="1574479"/>
            <a:ext cx="1422332" cy="2163223"/>
          </a:xfrm>
          <a:prstGeom prst="rect">
            <a:avLst/>
          </a:prstGeom>
        </p:spPr>
      </p:pic>
      <p:pic>
        <p:nvPicPr>
          <p:cNvPr id="32" name="Imagen 31">
            <a:extLst>
              <a:ext uri="{FF2B5EF4-FFF2-40B4-BE49-F238E27FC236}">
                <a16:creationId xmlns:a16="http://schemas.microsoft.com/office/drawing/2014/main" id="{2CC6F2AC-3075-415B-BB96-4AB8DF08DE9B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4903" r="20863"/>
          <a:stretch/>
        </p:blipFill>
        <p:spPr>
          <a:xfrm>
            <a:off x="5762373" y="3670214"/>
            <a:ext cx="1236813" cy="299234"/>
          </a:xfrm>
          <a:prstGeom prst="rect">
            <a:avLst/>
          </a:prstGeom>
        </p:spPr>
      </p:pic>
      <p:sp>
        <p:nvSpPr>
          <p:cNvPr id="36" name="Círculo parcial 4">
            <a:extLst>
              <a:ext uri="{FF2B5EF4-FFF2-40B4-BE49-F238E27FC236}">
                <a16:creationId xmlns:a16="http://schemas.microsoft.com/office/drawing/2014/main" id="{5087D1B3-B987-41B9-AD1B-6F950D8ADA8F}"/>
              </a:ext>
            </a:extLst>
          </p:cNvPr>
          <p:cNvSpPr txBox="1"/>
          <p:nvPr/>
        </p:nvSpPr>
        <p:spPr>
          <a:xfrm>
            <a:off x="976921" y="1714190"/>
            <a:ext cx="3159246" cy="311028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06680" tIns="106680" rIns="106680" bIns="106680" numCol="1" spcCol="1270" anchor="ctr" anchorCtr="0">
            <a:noAutofit/>
          </a:bodyPr>
          <a:lstStyle/>
          <a:p>
            <a:pPr algn="ctr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altLang="ko-KR" b="1" dirty="0" err="1">
                <a:solidFill>
                  <a:srgbClr val="FF0000"/>
                </a:solidFill>
                <a:cs typeface="Arial" pitchFamily="34" charset="0"/>
              </a:rPr>
              <a:t>Въведение</a:t>
            </a:r>
            <a:r>
              <a:rPr lang="ru-RU" altLang="ko-KR" b="1" dirty="0">
                <a:solidFill>
                  <a:srgbClr val="FF0000"/>
                </a:solidFill>
                <a:cs typeface="Arial" pitchFamily="34" charset="0"/>
              </a:rPr>
              <a:t> в </a:t>
            </a:r>
            <a:r>
              <a:rPr lang="ru-RU" altLang="ko-KR" b="1" dirty="0" err="1">
                <a:solidFill>
                  <a:srgbClr val="FF0000"/>
                </a:solidFill>
                <a:cs typeface="Arial" pitchFamily="34" charset="0"/>
              </a:rPr>
              <a:t>стратегията</a:t>
            </a:r>
            <a:r>
              <a:rPr lang="ru-RU" altLang="ko-KR" b="1" dirty="0">
                <a:solidFill>
                  <a:srgbClr val="FF0000"/>
                </a:solidFill>
                <a:cs typeface="Arial" pitchFamily="34" charset="0"/>
              </a:rPr>
              <a:t> за Син океан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Начин за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преследване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диференциация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и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ниска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цена за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отваряне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на ново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пазарно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пространство и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търсене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;</a:t>
            </a:r>
          </a:p>
          <a:p>
            <a:pPr marL="171450" indent="-171450" defTabSz="6667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Font typeface="Arial" panose="020B0604020202020204" pitchFamily="34" charset="0"/>
              <a:buChar char="•"/>
            </a:pP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Начин за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създаване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и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завземане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на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безценен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пазар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, за да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елиминира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 </a:t>
            </a:r>
            <a:r>
              <a:rPr lang="ru-RU" altLang="ko-KR" sz="1600" dirty="0" err="1">
                <a:solidFill>
                  <a:schemeClr val="tx1"/>
                </a:solidFill>
                <a:cs typeface="Arial" pitchFamily="34" charset="0"/>
              </a:rPr>
              <a:t>конкуренцията</a:t>
            </a:r>
            <a:r>
              <a:rPr lang="ru-RU" altLang="ko-KR" sz="1600" dirty="0">
                <a:solidFill>
                  <a:schemeClr val="tx1"/>
                </a:solidFill>
                <a:cs typeface="Arial" pitchFamily="34" charset="0"/>
              </a:rPr>
              <a:t>.</a:t>
            </a:r>
            <a:endParaRPr lang="en-US" altLang="ko-KR" sz="1600" dirty="0">
              <a:solidFill>
                <a:schemeClr val="tx1"/>
              </a:solidFill>
              <a:cs typeface="Arial" pitchFamily="34" charset="0"/>
            </a:endParaRPr>
          </a:p>
        </p:txBody>
      </p:sp>
      <p:pic>
        <p:nvPicPr>
          <p:cNvPr id="37" name="Imagen 36">
            <a:extLst>
              <a:ext uri="{FF2B5EF4-FFF2-40B4-BE49-F238E27FC236}">
                <a16:creationId xmlns:a16="http://schemas.microsoft.com/office/drawing/2014/main" id="{2408AB97-1728-42C7-B2C0-68563D63DF07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4186867" y="1714190"/>
            <a:ext cx="317240" cy="482490"/>
          </a:xfrm>
          <a:prstGeom prst="rect">
            <a:avLst/>
          </a:prstGeom>
        </p:spPr>
      </p:pic>
      <p:cxnSp>
        <p:nvCxnSpPr>
          <p:cNvPr id="42" name="Conector recto de flecha 41">
            <a:extLst>
              <a:ext uri="{FF2B5EF4-FFF2-40B4-BE49-F238E27FC236}">
                <a16:creationId xmlns:a16="http://schemas.microsoft.com/office/drawing/2014/main" id="{6CFFDE0F-79B9-4B5C-83BF-0B8BA17475A9}"/>
              </a:ext>
            </a:extLst>
          </p:cNvPr>
          <p:cNvCxnSpPr>
            <a:cxnSpLocks/>
          </p:cNvCxnSpPr>
          <p:nvPr/>
        </p:nvCxnSpPr>
        <p:spPr>
          <a:xfrm flipH="1">
            <a:off x="3676663" y="2451065"/>
            <a:ext cx="980432" cy="0"/>
          </a:xfrm>
          <a:prstGeom prst="straightConnector1">
            <a:avLst/>
          </a:prstGeom>
          <a:ln w="19050">
            <a:solidFill>
              <a:srgbClr val="D92E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onector recto de flecha 49">
            <a:extLst>
              <a:ext uri="{FF2B5EF4-FFF2-40B4-BE49-F238E27FC236}">
                <a16:creationId xmlns:a16="http://schemas.microsoft.com/office/drawing/2014/main" id="{B5981CFC-69D6-4D4C-BACB-7FD12B493921}"/>
              </a:ext>
            </a:extLst>
          </p:cNvPr>
          <p:cNvCxnSpPr>
            <a:cxnSpLocks/>
          </p:cNvCxnSpPr>
          <p:nvPr/>
        </p:nvCxnSpPr>
        <p:spPr>
          <a:xfrm>
            <a:off x="6468486" y="4469734"/>
            <a:ext cx="0" cy="378828"/>
          </a:xfrm>
          <a:prstGeom prst="straightConnector1">
            <a:avLst/>
          </a:prstGeom>
          <a:ln w="19050">
            <a:solidFill>
              <a:srgbClr val="E6872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onector recto de flecha 51">
            <a:extLst>
              <a:ext uri="{FF2B5EF4-FFF2-40B4-BE49-F238E27FC236}">
                <a16:creationId xmlns:a16="http://schemas.microsoft.com/office/drawing/2014/main" id="{0974103A-2414-4B1B-8808-F01C8A021B8A}"/>
              </a:ext>
            </a:extLst>
          </p:cNvPr>
          <p:cNvCxnSpPr>
            <a:cxnSpLocks/>
          </p:cNvCxnSpPr>
          <p:nvPr/>
        </p:nvCxnSpPr>
        <p:spPr>
          <a:xfrm>
            <a:off x="7891984" y="2457313"/>
            <a:ext cx="997159" cy="0"/>
          </a:xfrm>
          <a:prstGeom prst="straightConnector1">
            <a:avLst/>
          </a:prstGeom>
          <a:ln w="19050">
            <a:solidFill>
              <a:srgbClr val="FFD13C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791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13" name="Título 1">
            <a:extLst>
              <a:ext uri="{FF2B5EF4-FFF2-40B4-BE49-F238E27FC236}">
                <a16:creationId xmlns:a16="http://schemas.microsoft.com/office/drawing/2014/main" id="{8BA08B80-7111-4A3D-A333-5A675D2129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51102" y="704377"/>
            <a:ext cx="4327693" cy="671109"/>
          </a:xfrm>
        </p:spPr>
        <p:txBody>
          <a:bodyPr>
            <a:noAutofit/>
          </a:bodyPr>
          <a:lstStyle/>
          <a:p>
            <a:r>
              <a:rPr lang="bg-BG" sz="4000" b="1" dirty="0">
                <a:solidFill>
                  <a:srgbClr val="C00000"/>
                </a:solidFill>
              </a:rPr>
              <a:t>Тест за самооценка</a:t>
            </a:r>
            <a:endParaRPr lang="en-GB" sz="4000" b="1" dirty="0">
              <a:solidFill>
                <a:srgbClr val="C00000"/>
              </a:solidFill>
            </a:endParaRP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1CEE6CFB-652F-401E-AD86-77644B3FAE51}"/>
              </a:ext>
            </a:extLst>
          </p:cNvPr>
          <p:cNvSpPr txBox="1">
            <a:spLocks/>
          </p:cNvSpPr>
          <p:nvPr/>
        </p:nvSpPr>
        <p:spPr>
          <a:xfrm>
            <a:off x="2494218" y="2232580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Въпрос</a:t>
            </a:r>
            <a:r>
              <a:rPr lang="ru-RU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1:</a:t>
            </a:r>
          </a:p>
          <a:p>
            <a:r>
              <a:rPr lang="ru-RU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Какво</a:t>
            </a:r>
            <a:r>
              <a:rPr lang="ru-RU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е </a:t>
            </a:r>
            <a:r>
              <a:rPr lang="ru-RU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иновация</a:t>
            </a:r>
            <a:r>
              <a:rPr lang="ru-RU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altLang="ko-KR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защо</a:t>
            </a:r>
            <a:r>
              <a:rPr lang="ru-RU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 е важна в бизнеса?</a:t>
            </a:r>
            <a:endParaRPr lang="ko-KR" altLang="en-US" sz="1600" b="1" dirty="0">
              <a:latin typeface="+mj-lt"/>
              <a:cs typeface="Arial" pitchFamily="34" charset="0"/>
            </a:endParaRPr>
          </a:p>
        </p:txBody>
      </p:sp>
      <p:grpSp>
        <p:nvGrpSpPr>
          <p:cNvPr id="3" name="Grupo 2">
            <a:extLst>
              <a:ext uri="{FF2B5EF4-FFF2-40B4-BE49-F238E27FC236}">
                <a16:creationId xmlns:a16="http://schemas.microsoft.com/office/drawing/2014/main" id="{3ABA6387-F2E0-4F54-A8C6-C1448A54B76F}"/>
              </a:ext>
            </a:extLst>
          </p:cNvPr>
          <p:cNvGrpSpPr/>
          <p:nvPr/>
        </p:nvGrpSpPr>
        <p:grpSpPr>
          <a:xfrm>
            <a:off x="8330291" y="2275106"/>
            <a:ext cx="1061896" cy="965383"/>
            <a:chOff x="1647104" y="1683715"/>
            <a:chExt cx="724176" cy="586547"/>
          </a:xfrm>
        </p:grpSpPr>
        <p:sp>
          <p:nvSpPr>
            <p:cNvPr id="2" name="Rectángulo 1">
              <a:extLst>
                <a:ext uri="{FF2B5EF4-FFF2-40B4-BE49-F238E27FC236}">
                  <a16:creationId xmlns:a16="http://schemas.microsoft.com/office/drawing/2014/main" id="{A1E00100-DE37-4138-ADCC-C4752FCEB8FD}"/>
                </a:ext>
              </a:extLst>
            </p:cNvPr>
            <p:cNvSpPr/>
            <p:nvPr/>
          </p:nvSpPr>
          <p:spPr>
            <a:xfrm>
              <a:off x="1647104" y="1683715"/>
              <a:ext cx="724176" cy="586547"/>
            </a:xfrm>
            <a:prstGeom prst="rect">
              <a:avLst/>
            </a:prstGeom>
            <a:solidFill>
              <a:srgbClr val="FFC400"/>
            </a:solidFill>
            <a:ln>
              <a:solidFill>
                <a:srgbClr val="FFC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Rectangle 16">
              <a:extLst>
                <a:ext uri="{FF2B5EF4-FFF2-40B4-BE49-F238E27FC236}">
                  <a16:creationId xmlns:a16="http://schemas.microsoft.com/office/drawing/2014/main" id="{278C3459-CABC-4D17-B45C-C4DDA3D55D77}"/>
                </a:ext>
              </a:extLst>
            </p:cNvPr>
            <p:cNvSpPr/>
            <p:nvPr/>
          </p:nvSpPr>
          <p:spPr>
            <a:xfrm>
              <a:off x="1793124" y="1807904"/>
              <a:ext cx="432135" cy="284005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grpSp>
        <p:nvGrpSpPr>
          <p:cNvPr id="4" name="Grupo 3">
            <a:extLst>
              <a:ext uri="{FF2B5EF4-FFF2-40B4-BE49-F238E27FC236}">
                <a16:creationId xmlns:a16="http://schemas.microsoft.com/office/drawing/2014/main" id="{C4DC21D7-03C9-4E6D-81DF-052482C04255}"/>
              </a:ext>
            </a:extLst>
          </p:cNvPr>
          <p:cNvGrpSpPr/>
          <p:nvPr/>
        </p:nvGrpSpPr>
        <p:grpSpPr>
          <a:xfrm>
            <a:off x="1276760" y="2278581"/>
            <a:ext cx="1061896" cy="965383"/>
            <a:chOff x="5146962" y="2232411"/>
            <a:chExt cx="1061896" cy="965383"/>
          </a:xfrm>
        </p:grpSpPr>
        <p:sp>
          <p:nvSpPr>
            <p:cNvPr id="18" name="Rectángulo 17">
              <a:extLst>
                <a:ext uri="{FF2B5EF4-FFF2-40B4-BE49-F238E27FC236}">
                  <a16:creationId xmlns:a16="http://schemas.microsoft.com/office/drawing/2014/main" id="{40D34F12-CA7C-425C-889A-FA960573DC9D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Rectangle 36">
              <a:extLst>
                <a:ext uri="{FF2B5EF4-FFF2-40B4-BE49-F238E27FC236}">
                  <a16:creationId xmlns:a16="http://schemas.microsoft.com/office/drawing/2014/main" id="{ABA4606A-6E66-41DA-B489-E8F965CD99EE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21" name="Text Placeholder 4">
            <a:extLst>
              <a:ext uri="{FF2B5EF4-FFF2-40B4-BE49-F238E27FC236}">
                <a16:creationId xmlns:a16="http://schemas.microsoft.com/office/drawing/2014/main" id="{3F9D470A-BF01-4D7C-864E-03F03E038D13}"/>
              </a:ext>
            </a:extLst>
          </p:cNvPr>
          <p:cNvSpPr txBox="1">
            <a:spLocks/>
          </p:cNvSpPr>
          <p:nvPr/>
        </p:nvSpPr>
        <p:spPr>
          <a:xfrm>
            <a:off x="5961534" y="2202306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Въпрос 2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 Placeholder 5">
            <a:extLst>
              <a:ext uri="{FF2B5EF4-FFF2-40B4-BE49-F238E27FC236}">
                <a16:creationId xmlns:a16="http://schemas.microsoft.com/office/drawing/2014/main" id="{7C8D88BE-7943-4B45-971A-B6E4EFEA82C8}"/>
              </a:ext>
            </a:extLst>
          </p:cNvPr>
          <p:cNvSpPr txBox="1">
            <a:spLocks/>
          </p:cNvSpPr>
          <p:nvPr/>
        </p:nvSpPr>
        <p:spPr>
          <a:xfrm>
            <a:off x="5961534" y="2509612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/>
              <a:t>Какви</a:t>
            </a:r>
            <a:r>
              <a:rPr lang="ru-RU" b="1" dirty="0"/>
              <a:t> </a:t>
            </a:r>
            <a:r>
              <a:rPr lang="ru-RU" b="1" dirty="0" err="1"/>
              <a:t>са</a:t>
            </a:r>
            <a:r>
              <a:rPr lang="ru-RU" b="1" dirty="0"/>
              <a:t> </a:t>
            </a:r>
            <a:r>
              <a:rPr lang="ru-RU" b="1" dirty="0" err="1"/>
              <a:t>фазите</a:t>
            </a:r>
            <a:r>
              <a:rPr lang="ru-RU" b="1" dirty="0"/>
              <a:t> на </a:t>
            </a:r>
            <a:r>
              <a:rPr lang="ru-RU" b="1" dirty="0" err="1"/>
              <a:t>процеса</a:t>
            </a:r>
            <a:r>
              <a:rPr lang="ru-RU" b="1" dirty="0"/>
              <a:t> на </a:t>
            </a:r>
            <a:r>
              <a:rPr lang="ru-RU" b="1" dirty="0" err="1"/>
              <a:t>проектиране</a:t>
            </a:r>
            <a:r>
              <a:rPr lang="ru-RU" b="1" dirty="0"/>
              <a:t> на </a:t>
            </a:r>
            <a:r>
              <a:rPr lang="ru-RU" b="1" dirty="0" err="1"/>
              <a:t>мислене</a:t>
            </a:r>
            <a:r>
              <a:rPr lang="ru-RU" b="1" dirty="0"/>
              <a:t>?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437ABDA-AED3-4F33-AE14-55ECEF96F665}"/>
              </a:ext>
            </a:extLst>
          </p:cNvPr>
          <p:cNvSpPr txBox="1">
            <a:spLocks/>
          </p:cNvSpPr>
          <p:nvPr/>
        </p:nvSpPr>
        <p:spPr>
          <a:xfrm>
            <a:off x="9494341" y="2244491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Въпрос 3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 Placeholder 5">
            <a:extLst>
              <a:ext uri="{FF2B5EF4-FFF2-40B4-BE49-F238E27FC236}">
                <a16:creationId xmlns:a16="http://schemas.microsoft.com/office/drawing/2014/main" id="{220CD748-A25E-4A63-BD61-B6BA5E2A3466}"/>
              </a:ext>
            </a:extLst>
          </p:cNvPr>
          <p:cNvSpPr txBox="1">
            <a:spLocks/>
          </p:cNvSpPr>
          <p:nvPr/>
        </p:nvSpPr>
        <p:spPr>
          <a:xfrm>
            <a:off x="9494341" y="2551970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Кои </a:t>
            </a:r>
            <a:r>
              <a:rPr lang="ru-RU" b="1" dirty="0" err="1"/>
              <a:t>са</a:t>
            </a:r>
            <a:r>
              <a:rPr lang="ru-RU" b="1" dirty="0"/>
              <a:t> </a:t>
            </a:r>
            <a:r>
              <a:rPr lang="ru-RU" b="1" dirty="0" err="1"/>
              <a:t>основните</a:t>
            </a:r>
            <a:r>
              <a:rPr lang="ru-RU" b="1" dirty="0"/>
              <a:t> </a:t>
            </a:r>
            <a:r>
              <a:rPr lang="ru-RU" b="1" dirty="0" err="1"/>
              <a:t>принципи</a:t>
            </a:r>
            <a:r>
              <a:rPr lang="ru-RU" b="1" dirty="0"/>
              <a:t> на </a:t>
            </a:r>
            <a:r>
              <a:rPr lang="ru-RU" b="1" dirty="0" err="1"/>
              <a:t>брейнсторминг</a:t>
            </a:r>
            <a:r>
              <a:rPr lang="ru-RU" b="1" dirty="0"/>
              <a:t>?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6DADA11D-773C-41AA-98A8-4A921B31191E}"/>
              </a:ext>
            </a:extLst>
          </p:cNvPr>
          <p:cNvGrpSpPr/>
          <p:nvPr/>
        </p:nvGrpSpPr>
        <p:grpSpPr>
          <a:xfrm>
            <a:off x="4862975" y="2278580"/>
            <a:ext cx="1061896" cy="965383"/>
            <a:chOff x="4523418" y="3490010"/>
            <a:chExt cx="1061896" cy="965383"/>
          </a:xfrm>
        </p:grpSpPr>
        <p:sp>
          <p:nvSpPr>
            <p:cNvPr id="27" name="Rectángulo 26">
              <a:extLst>
                <a:ext uri="{FF2B5EF4-FFF2-40B4-BE49-F238E27FC236}">
                  <a16:creationId xmlns:a16="http://schemas.microsoft.com/office/drawing/2014/main" id="{9D836CD2-502D-4B8F-AE6C-6C607D277D9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23" name="Donut 39">
              <a:extLst>
                <a:ext uri="{FF2B5EF4-FFF2-40B4-BE49-F238E27FC236}">
                  <a16:creationId xmlns:a16="http://schemas.microsoft.com/office/drawing/2014/main" id="{1334B0C0-290D-4995-B6C4-A157746FF673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  <p:sp>
        <p:nvSpPr>
          <p:cNvPr id="29" name="Text Placeholder 4">
            <a:extLst>
              <a:ext uri="{FF2B5EF4-FFF2-40B4-BE49-F238E27FC236}">
                <a16:creationId xmlns:a16="http://schemas.microsoft.com/office/drawing/2014/main" id="{06AF3D80-07B6-4861-AFD2-D114D66325BC}"/>
              </a:ext>
            </a:extLst>
          </p:cNvPr>
          <p:cNvSpPr txBox="1">
            <a:spLocks/>
          </p:cNvSpPr>
          <p:nvPr/>
        </p:nvSpPr>
        <p:spPr>
          <a:xfrm>
            <a:off x="2371280" y="3970029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Въпрос 4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 Placeholder 5">
            <a:extLst>
              <a:ext uri="{FF2B5EF4-FFF2-40B4-BE49-F238E27FC236}">
                <a16:creationId xmlns:a16="http://schemas.microsoft.com/office/drawing/2014/main" id="{ECDCB232-E9E6-43BF-B205-DF4BE1023D04}"/>
              </a:ext>
            </a:extLst>
          </p:cNvPr>
          <p:cNvSpPr txBox="1">
            <a:spLocks/>
          </p:cNvSpPr>
          <p:nvPr/>
        </p:nvSpPr>
        <p:spPr>
          <a:xfrm>
            <a:off x="2371280" y="4277508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/>
              <a:t>Опишете метода за </a:t>
            </a:r>
            <a:r>
              <a:rPr lang="ru-RU" b="1" dirty="0" err="1"/>
              <a:t>генериране</a:t>
            </a:r>
            <a:r>
              <a:rPr lang="ru-RU" b="1" dirty="0"/>
              <a:t> на идеи. </a:t>
            </a:r>
            <a:r>
              <a:rPr lang="ru-RU" b="1" dirty="0" err="1"/>
              <a:t>Кога</a:t>
            </a:r>
            <a:r>
              <a:rPr lang="ru-RU" b="1" dirty="0"/>
              <a:t> </a:t>
            </a:r>
            <a:r>
              <a:rPr lang="ru-RU" b="1" dirty="0" err="1"/>
              <a:t>може</a:t>
            </a:r>
            <a:r>
              <a:rPr lang="ru-RU" b="1" dirty="0"/>
              <a:t> да се </a:t>
            </a:r>
            <a:r>
              <a:rPr lang="ru-RU" b="1" dirty="0" err="1"/>
              <a:t>използва</a:t>
            </a:r>
            <a:r>
              <a:rPr lang="ru-RU" b="1" dirty="0"/>
              <a:t>?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1" name="Grupo 30">
            <a:extLst>
              <a:ext uri="{FF2B5EF4-FFF2-40B4-BE49-F238E27FC236}">
                <a16:creationId xmlns:a16="http://schemas.microsoft.com/office/drawing/2014/main" id="{0E88218E-E57C-4098-AF1A-77220D2E19C3}"/>
              </a:ext>
            </a:extLst>
          </p:cNvPr>
          <p:cNvGrpSpPr/>
          <p:nvPr/>
        </p:nvGrpSpPr>
        <p:grpSpPr>
          <a:xfrm>
            <a:off x="8330291" y="4012723"/>
            <a:ext cx="1061896" cy="965383"/>
            <a:chOff x="1647104" y="1683715"/>
            <a:chExt cx="724176" cy="586547"/>
          </a:xfrm>
        </p:grpSpPr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2561DF8-F6C1-495C-B9F1-494C045E5820}"/>
                </a:ext>
              </a:extLst>
            </p:cNvPr>
            <p:cNvSpPr/>
            <p:nvPr/>
          </p:nvSpPr>
          <p:spPr>
            <a:xfrm>
              <a:off x="1647104" y="1683715"/>
              <a:ext cx="724176" cy="586547"/>
            </a:xfrm>
            <a:prstGeom prst="rect">
              <a:avLst/>
            </a:prstGeom>
            <a:solidFill>
              <a:srgbClr val="FFC400"/>
            </a:solidFill>
            <a:ln>
              <a:solidFill>
                <a:srgbClr val="FFC4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ctangle 16">
              <a:extLst>
                <a:ext uri="{FF2B5EF4-FFF2-40B4-BE49-F238E27FC236}">
                  <a16:creationId xmlns:a16="http://schemas.microsoft.com/office/drawing/2014/main" id="{DB3F2BFE-F9C6-425A-BF84-99A376D662AB}"/>
                </a:ext>
              </a:extLst>
            </p:cNvPr>
            <p:cNvSpPr/>
            <p:nvPr/>
          </p:nvSpPr>
          <p:spPr>
            <a:xfrm>
              <a:off x="1793124" y="1807904"/>
              <a:ext cx="432135" cy="284005"/>
            </a:xfrm>
            <a:custGeom>
              <a:avLst/>
              <a:gdLst/>
              <a:ahLst/>
              <a:cxnLst/>
              <a:rect l="l" t="t" r="r" b="b"/>
              <a:pathLst>
                <a:path w="3240006" h="2129375">
                  <a:moveTo>
                    <a:pt x="1916836" y="454558"/>
                  </a:moveTo>
                  <a:cubicBezTo>
                    <a:pt x="2018418" y="454558"/>
                    <a:pt x="2100766" y="536906"/>
                    <a:pt x="2100766" y="638488"/>
                  </a:cubicBezTo>
                  <a:cubicBezTo>
                    <a:pt x="2100766" y="740070"/>
                    <a:pt x="2018418" y="822418"/>
                    <a:pt x="1916836" y="822418"/>
                  </a:cubicBezTo>
                  <a:cubicBezTo>
                    <a:pt x="1815254" y="822418"/>
                    <a:pt x="1732906" y="740070"/>
                    <a:pt x="1732906" y="638488"/>
                  </a:cubicBezTo>
                  <a:cubicBezTo>
                    <a:pt x="1732906" y="536906"/>
                    <a:pt x="1815254" y="454558"/>
                    <a:pt x="1916836" y="454558"/>
                  </a:cubicBezTo>
                  <a:close/>
                  <a:moveTo>
                    <a:pt x="1197545" y="272737"/>
                  </a:moveTo>
                  <a:lnTo>
                    <a:pt x="1861974" y="1458536"/>
                  </a:lnTo>
                  <a:lnTo>
                    <a:pt x="2263096" y="848801"/>
                  </a:lnTo>
                  <a:lnTo>
                    <a:pt x="2919562" y="1846679"/>
                  </a:lnTo>
                  <a:lnTo>
                    <a:pt x="2079459" y="1846679"/>
                  </a:lnTo>
                  <a:lnTo>
                    <a:pt x="1606629" y="1846679"/>
                  </a:lnTo>
                  <a:lnTo>
                    <a:pt x="315630" y="1846679"/>
                  </a:lnTo>
                  <a:close/>
                  <a:moveTo>
                    <a:pt x="180003" y="164687"/>
                  </a:moveTo>
                  <a:lnTo>
                    <a:pt x="180003" y="1964687"/>
                  </a:lnTo>
                  <a:lnTo>
                    <a:pt x="3060003" y="1964687"/>
                  </a:lnTo>
                  <a:lnTo>
                    <a:pt x="3060003" y="164687"/>
                  </a:lnTo>
                  <a:close/>
                  <a:moveTo>
                    <a:pt x="0" y="0"/>
                  </a:moveTo>
                  <a:lnTo>
                    <a:pt x="3240006" y="0"/>
                  </a:lnTo>
                  <a:lnTo>
                    <a:pt x="3240006" y="2129375"/>
                  </a:lnTo>
                  <a:lnTo>
                    <a:pt x="0" y="212937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/>
            </a:p>
          </p:txBody>
        </p:sp>
      </p:grpSp>
      <p:grpSp>
        <p:nvGrpSpPr>
          <p:cNvPr id="34" name="Grupo 33">
            <a:extLst>
              <a:ext uri="{FF2B5EF4-FFF2-40B4-BE49-F238E27FC236}">
                <a16:creationId xmlns:a16="http://schemas.microsoft.com/office/drawing/2014/main" id="{B9477452-4E36-4AE6-9961-382FF033C8FE}"/>
              </a:ext>
            </a:extLst>
          </p:cNvPr>
          <p:cNvGrpSpPr/>
          <p:nvPr/>
        </p:nvGrpSpPr>
        <p:grpSpPr>
          <a:xfrm>
            <a:off x="1276760" y="4016198"/>
            <a:ext cx="1061896" cy="965383"/>
            <a:chOff x="5146962" y="2232411"/>
            <a:chExt cx="1061896" cy="965383"/>
          </a:xfrm>
        </p:grpSpPr>
        <p:sp>
          <p:nvSpPr>
            <p:cNvPr id="35" name="Rectángulo 34">
              <a:extLst>
                <a:ext uri="{FF2B5EF4-FFF2-40B4-BE49-F238E27FC236}">
                  <a16:creationId xmlns:a16="http://schemas.microsoft.com/office/drawing/2014/main" id="{3CAE64E8-A90A-4C86-A35F-CE5EB41ECD02}"/>
                </a:ext>
              </a:extLst>
            </p:cNvPr>
            <p:cNvSpPr/>
            <p:nvPr/>
          </p:nvSpPr>
          <p:spPr>
            <a:xfrm>
              <a:off x="5146962" y="2232411"/>
              <a:ext cx="1061896" cy="965383"/>
            </a:xfrm>
            <a:prstGeom prst="rect">
              <a:avLst/>
            </a:prstGeom>
            <a:solidFill>
              <a:srgbClr val="D92E2D"/>
            </a:solidFill>
            <a:ln>
              <a:solidFill>
                <a:srgbClr val="D92E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6" name="Rectangle 36">
              <a:extLst>
                <a:ext uri="{FF2B5EF4-FFF2-40B4-BE49-F238E27FC236}">
                  <a16:creationId xmlns:a16="http://schemas.microsoft.com/office/drawing/2014/main" id="{1D72B47C-0E9C-438E-A88A-38A1071127DC}"/>
                </a:ext>
              </a:extLst>
            </p:cNvPr>
            <p:cNvSpPr/>
            <p:nvPr/>
          </p:nvSpPr>
          <p:spPr>
            <a:xfrm>
              <a:off x="5407868" y="2436812"/>
              <a:ext cx="554394" cy="467437"/>
            </a:xfrm>
            <a:custGeom>
              <a:avLst/>
              <a:gdLst/>
              <a:ahLst/>
              <a:cxnLst/>
              <a:rect l="l" t="t" r="r" b="b"/>
              <a:pathLst>
                <a:path w="3186824" h="2663936">
                  <a:moveTo>
                    <a:pt x="2624444" y="2376100"/>
                  </a:moveTo>
                  <a:lnTo>
                    <a:pt x="2624444" y="2520100"/>
                  </a:lnTo>
                  <a:lnTo>
                    <a:pt x="2952463" y="2520100"/>
                  </a:lnTo>
                  <a:lnTo>
                    <a:pt x="2952463" y="2376100"/>
                  </a:lnTo>
                  <a:close/>
                  <a:moveTo>
                    <a:pt x="210911" y="2376100"/>
                  </a:moveTo>
                  <a:lnTo>
                    <a:pt x="210911" y="2520100"/>
                  </a:lnTo>
                  <a:lnTo>
                    <a:pt x="538930" y="2520100"/>
                  </a:lnTo>
                  <a:lnTo>
                    <a:pt x="538930" y="2376100"/>
                  </a:lnTo>
                  <a:close/>
                  <a:moveTo>
                    <a:pt x="2624444" y="2095269"/>
                  </a:moveTo>
                  <a:lnTo>
                    <a:pt x="2624444" y="2239269"/>
                  </a:lnTo>
                  <a:lnTo>
                    <a:pt x="2952463" y="2239269"/>
                  </a:lnTo>
                  <a:lnTo>
                    <a:pt x="2952463" y="2095269"/>
                  </a:lnTo>
                  <a:close/>
                  <a:moveTo>
                    <a:pt x="210911" y="2095269"/>
                  </a:moveTo>
                  <a:lnTo>
                    <a:pt x="210911" y="2239269"/>
                  </a:lnTo>
                  <a:lnTo>
                    <a:pt x="538930" y="2239269"/>
                  </a:lnTo>
                  <a:lnTo>
                    <a:pt x="538930" y="2095269"/>
                  </a:lnTo>
                  <a:close/>
                  <a:moveTo>
                    <a:pt x="2624444" y="1814436"/>
                  </a:moveTo>
                  <a:lnTo>
                    <a:pt x="2624444" y="1958436"/>
                  </a:lnTo>
                  <a:lnTo>
                    <a:pt x="2952463" y="1958436"/>
                  </a:lnTo>
                  <a:lnTo>
                    <a:pt x="2952463" y="1814436"/>
                  </a:lnTo>
                  <a:close/>
                  <a:moveTo>
                    <a:pt x="210911" y="1814436"/>
                  </a:moveTo>
                  <a:lnTo>
                    <a:pt x="210911" y="1958436"/>
                  </a:lnTo>
                  <a:lnTo>
                    <a:pt x="538930" y="1958436"/>
                  </a:lnTo>
                  <a:lnTo>
                    <a:pt x="538930" y="1814436"/>
                  </a:lnTo>
                  <a:close/>
                  <a:moveTo>
                    <a:pt x="2624444" y="1533603"/>
                  </a:moveTo>
                  <a:lnTo>
                    <a:pt x="2624444" y="1677603"/>
                  </a:lnTo>
                  <a:lnTo>
                    <a:pt x="2952463" y="1677603"/>
                  </a:lnTo>
                  <a:lnTo>
                    <a:pt x="2952463" y="1533603"/>
                  </a:lnTo>
                  <a:close/>
                  <a:moveTo>
                    <a:pt x="210911" y="1533603"/>
                  </a:moveTo>
                  <a:lnTo>
                    <a:pt x="210911" y="1677603"/>
                  </a:lnTo>
                  <a:lnTo>
                    <a:pt x="538930" y="1677603"/>
                  </a:lnTo>
                  <a:lnTo>
                    <a:pt x="538930" y="1533603"/>
                  </a:lnTo>
                  <a:close/>
                  <a:moveTo>
                    <a:pt x="2624444" y="1252770"/>
                  </a:moveTo>
                  <a:lnTo>
                    <a:pt x="2624444" y="1396770"/>
                  </a:lnTo>
                  <a:lnTo>
                    <a:pt x="2952463" y="1396770"/>
                  </a:lnTo>
                  <a:lnTo>
                    <a:pt x="2952463" y="1252770"/>
                  </a:lnTo>
                  <a:close/>
                  <a:moveTo>
                    <a:pt x="210911" y="1252770"/>
                  </a:moveTo>
                  <a:lnTo>
                    <a:pt x="210911" y="1396770"/>
                  </a:lnTo>
                  <a:lnTo>
                    <a:pt x="538930" y="1396770"/>
                  </a:lnTo>
                  <a:lnTo>
                    <a:pt x="538930" y="1252770"/>
                  </a:lnTo>
                  <a:close/>
                  <a:moveTo>
                    <a:pt x="2624444" y="971937"/>
                  </a:moveTo>
                  <a:lnTo>
                    <a:pt x="2624444" y="1115937"/>
                  </a:lnTo>
                  <a:lnTo>
                    <a:pt x="2952463" y="1115937"/>
                  </a:lnTo>
                  <a:lnTo>
                    <a:pt x="2952463" y="971937"/>
                  </a:lnTo>
                  <a:close/>
                  <a:moveTo>
                    <a:pt x="210911" y="971937"/>
                  </a:moveTo>
                  <a:lnTo>
                    <a:pt x="210911" y="1115937"/>
                  </a:lnTo>
                  <a:lnTo>
                    <a:pt x="538930" y="1115937"/>
                  </a:lnTo>
                  <a:lnTo>
                    <a:pt x="538930" y="971937"/>
                  </a:lnTo>
                  <a:close/>
                  <a:moveTo>
                    <a:pt x="2624444" y="691104"/>
                  </a:moveTo>
                  <a:lnTo>
                    <a:pt x="2624444" y="835104"/>
                  </a:lnTo>
                  <a:lnTo>
                    <a:pt x="2952463" y="835104"/>
                  </a:lnTo>
                  <a:lnTo>
                    <a:pt x="2952463" y="691104"/>
                  </a:lnTo>
                  <a:close/>
                  <a:moveTo>
                    <a:pt x="210911" y="691104"/>
                  </a:moveTo>
                  <a:lnTo>
                    <a:pt x="210911" y="835104"/>
                  </a:lnTo>
                  <a:lnTo>
                    <a:pt x="538930" y="835104"/>
                  </a:lnTo>
                  <a:lnTo>
                    <a:pt x="538930" y="691104"/>
                  </a:lnTo>
                  <a:close/>
                  <a:moveTo>
                    <a:pt x="988006" y="552354"/>
                  </a:moveTo>
                  <a:lnTo>
                    <a:pt x="988006" y="2111583"/>
                  </a:lnTo>
                  <a:lnTo>
                    <a:pt x="2332169" y="1331969"/>
                  </a:lnTo>
                  <a:close/>
                  <a:moveTo>
                    <a:pt x="2624444" y="410271"/>
                  </a:moveTo>
                  <a:lnTo>
                    <a:pt x="2624444" y="554271"/>
                  </a:lnTo>
                  <a:lnTo>
                    <a:pt x="2952463" y="554271"/>
                  </a:lnTo>
                  <a:lnTo>
                    <a:pt x="2952463" y="410271"/>
                  </a:lnTo>
                  <a:close/>
                  <a:moveTo>
                    <a:pt x="210911" y="410271"/>
                  </a:moveTo>
                  <a:lnTo>
                    <a:pt x="210911" y="554271"/>
                  </a:lnTo>
                  <a:lnTo>
                    <a:pt x="538930" y="554271"/>
                  </a:lnTo>
                  <a:lnTo>
                    <a:pt x="538930" y="410271"/>
                  </a:lnTo>
                  <a:close/>
                  <a:moveTo>
                    <a:pt x="2624444" y="129438"/>
                  </a:moveTo>
                  <a:lnTo>
                    <a:pt x="2624444" y="273438"/>
                  </a:lnTo>
                  <a:lnTo>
                    <a:pt x="2952463" y="273438"/>
                  </a:lnTo>
                  <a:lnTo>
                    <a:pt x="2952463" y="129438"/>
                  </a:lnTo>
                  <a:close/>
                  <a:moveTo>
                    <a:pt x="210911" y="129438"/>
                  </a:moveTo>
                  <a:lnTo>
                    <a:pt x="210911" y="273438"/>
                  </a:lnTo>
                  <a:lnTo>
                    <a:pt x="538930" y="273438"/>
                  </a:lnTo>
                  <a:lnTo>
                    <a:pt x="538930" y="129438"/>
                  </a:lnTo>
                  <a:close/>
                  <a:moveTo>
                    <a:pt x="0" y="0"/>
                  </a:moveTo>
                  <a:lnTo>
                    <a:pt x="3186824" y="0"/>
                  </a:lnTo>
                  <a:lnTo>
                    <a:pt x="3186824" y="2663936"/>
                  </a:lnTo>
                  <a:lnTo>
                    <a:pt x="0" y="266393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 dirty="0"/>
            </a:p>
          </p:txBody>
        </p:sp>
      </p:grp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66FD3A1E-A57E-4C83-A668-0354E0D79189}"/>
              </a:ext>
            </a:extLst>
          </p:cNvPr>
          <p:cNvSpPr txBox="1">
            <a:spLocks/>
          </p:cNvSpPr>
          <p:nvPr/>
        </p:nvSpPr>
        <p:spPr>
          <a:xfrm>
            <a:off x="5961534" y="3939750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altLang="ko-KR" sz="1600" b="1" dirty="0">
                <a:latin typeface="Arial" panose="020B0604020202020204" pitchFamily="34" charset="0"/>
                <a:cs typeface="Arial" panose="020B0604020202020204" pitchFamily="34" charset="0"/>
              </a:rPr>
              <a:t>Въпрос 5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8B57C654-1CB6-4596-9FFD-8CEFA6EF9320}"/>
              </a:ext>
            </a:extLst>
          </p:cNvPr>
          <p:cNvSpPr txBox="1">
            <a:spLocks/>
          </p:cNvSpPr>
          <p:nvPr/>
        </p:nvSpPr>
        <p:spPr>
          <a:xfrm>
            <a:off x="5961534" y="4247229"/>
            <a:ext cx="2196000" cy="8280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/>
              <a:t>Обяснете</a:t>
            </a:r>
            <a:r>
              <a:rPr lang="ru-RU" b="1" dirty="0"/>
              <a:t> </a:t>
            </a:r>
            <a:r>
              <a:rPr lang="ru-RU" b="1" dirty="0" err="1"/>
              <a:t>основните</a:t>
            </a:r>
            <a:r>
              <a:rPr lang="ru-RU" b="1" dirty="0"/>
              <a:t> идеи на </a:t>
            </a:r>
            <a:r>
              <a:rPr lang="ru-RU" b="1" dirty="0" err="1"/>
              <a:t>стратегията</a:t>
            </a:r>
            <a:r>
              <a:rPr lang="ru-RU" b="1" dirty="0"/>
              <a:t> Син океан.</a:t>
            </a:r>
            <a:endParaRPr lang="en-US" altLang="ko-KR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 Placeholder 4">
            <a:extLst>
              <a:ext uri="{FF2B5EF4-FFF2-40B4-BE49-F238E27FC236}">
                <a16:creationId xmlns:a16="http://schemas.microsoft.com/office/drawing/2014/main" id="{9B483733-5021-4087-92C9-D5F95DD38512}"/>
              </a:ext>
            </a:extLst>
          </p:cNvPr>
          <p:cNvSpPr txBox="1">
            <a:spLocks/>
          </p:cNvSpPr>
          <p:nvPr/>
        </p:nvSpPr>
        <p:spPr>
          <a:xfrm>
            <a:off x="9494341" y="3982108"/>
            <a:ext cx="2196000" cy="277200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g-BG" altLang="ko-KR" sz="1600" b="1">
                <a:latin typeface="Arial" panose="020B0604020202020204" pitchFamily="34" charset="0"/>
                <a:cs typeface="Arial" panose="020B0604020202020204" pitchFamily="34" charset="0"/>
              </a:rPr>
              <a:t>Въпрос 6</a:t>
            </a:r>
            <a:endParaRPr lang="ko-KR" alt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Text Placeholder 5">
            <a:extLst>
              <a:ext uri="{FF2B5EF4-FFF2-40B4-BE49-F238E27FC236}">
                <a16:creationId xmlns:a16="http://schemas.microsoft.com/office/drawing/2014/main" id="{7DD015C3-AAD3-441E-BA07-59C7C289F7E1}"/>
              </a:ext>
            </a:extLst>
          </p:cNvPr>
          <p:cNvSpPr txBox="1">
            <a:spLocks/>
          </p:cNvSpPr>
          <p:nvPr/>
        </p:nvSpPr>
        <p:spPr>
          <a:xfrm>
            <a:off x="9494341" y="4289586"/>
            <a:ext cx="2484454" cy="1542253"/>
          </a:xfrm>
          <a:prstGeom prst="rect">
            <a:avLst/>
          </a:prstGeom>
        </p:spPr>
        <p:txBody>
          <a:bodyPr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b="1" dirty="0" err="1"/>
              <a:t>Какви</a:t>
            </a:r>
            <a:r>
              <a:rPr lang="ru-RU" b="1" dirty="0"/>
              <a:t> </a:t>
            </a:r>
            <a:r>
              <a:rPr lang="ru-RU" b="1" dirty="0" err="1"/>
              <a:t>са</a:t>
            </a:r>
            <a:r>
              <a:rPr lang="ru-RU" b="1" dirty="0"/>
              <a:t> </a:t>
            </a:r>
            <a:r>
              <a:rPr lang="ru-RU" b="1" dirty="0" err="1"/>
              <a:t>предимствата</a:t>
            </a:r>
            <a:r>
              <a:rPr lang="ru-RU" b="1" dirty="0"/>
              <a:t> на </a:t>
            </a:r>
            <a:r>
              <a:rPr lang="ru-RU" b="1" dirty="0" err="1"/>
              <a:t>стратегията</a:t>
            </a:r>
            <a:r>
              <a:rPr lang="ru-RU" b="1" dirty="0"/>
              <a:t> Син океан за развитие на бизнеса?</a:t>
            </a:r>
            <a:endParaRPr lang="en-US" altLang="ko-K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1" name="Grupo 40">
            <a:extLst>
              <a:ext uri="{FF2B5EF4-FFF2-40B4-BE49-F238E27FC236}">
                <a16:creationId xmlns:a16="http://schemas.microsoft.com/office/drawing/2014/main" id="{E08D0167-7F5A-4885-8852-61C2174E62E4}"/>
              </a:ext>
            </a:extLst>
          </p:cNvPr>
          <p:cNvGrpSpPr/>
          <p:nvPr/>
        </p:nvGrpSpPr>
        <p:grpSpPr>
          <a:xfrm>
            <a:off x="4862975" y="4016197"/>
            <a:ext cx="1061896" cy="965383"/>
            <a:chOff x="4523418" y="3490010"/>
            <a:chExt cx="1061896" cy="965383"/>
          </a:xfrm>
        </p:grpSpPr>
        <p:sp>
          <p:nvSpPr>
            <p:cNvPr id="42" name="Rectángulo 41">
              <a:extLst>
                <a:ext uri="{FF2B5EF4-FFF2-40B4-BE49-F238E27FC236}">
                  <a16:creationId xmlns:a16="http://schemas.microsoft.com/office/drawing/2014/main" id="{05AD4410-11B2-443C-AE32-90B520A14AB7}"/>
                </a:ext>
              </a:extLst>
            </p:cNvPr>
            <p:cNvSpPr/>
            <p:nvPr/>
          </p:nvSpPr>
          <p:spPr>
            <a:xfrm>
              <a:off x="4523418" y="3490010"/>
              <a:ext cx="1061896" cy="965383"/>
            </a:xfrm>
            <a:prstGeom prst="rect">
              <a:avLst/>
            </a:prstGeom>
            <a:solidFill>
              <a:srgbClr val="E6872D"/>
            </a:solidFill>
            <a:ln>
              <a:solidFill>
                <a:srgbClr val="E6872D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/>
            </a:p>
          </p:txBody>
        </p:sp>
        <p:sp>
          <p:nvSpPr>
            <p:cNvPr id="43" name="Donut 39">
              <a:extLst>
                <a:ext uri="{FF2B5EF4-FFF2-40B4-BE49-F238E27FC236}">
                  <a16:creationId xmlns:a16="http://schemas.microsoft.com/office/drawing/2014/main" id="{47B65D10-ED4E-477A-B5F0-6981EE105C2A}"/>
                </a:ext>
              </a:extLst>
            </p:cNvPr>
            <p:cNvSpPr/>
            <p:nvPr/>
          </p:nvSpPr>
          <p:spPr>
            <a:xfrm flipV="1">
              <a:off x="4832324" y="3760491"/>
              <a:ext cx="444083" cy="417474"/>
            </a:xfrm>
            <a:custGeom>
              <a:avLst/>
              <a:gdLst/>
              <a:ahLst/>
              <a:cxnLst/>
              <a:rect l="l" t="t" r="r" b="b"/>
              <a:pathLst>
                <a:path w="3240000" h="3240000">
                  <a:moveTo>
                    <a:pt x="1152300" y="922782"/>
                  </a:moveTo>
                  <a:lnTo>
                    <a:pt x="2354400" y="1620000"/>
                  </a:lnTo>
                  <a:lnTo>
                    <a:pt x="1152300" y="2317218"/>
                  </a:lnTo>
                  <a:close/>
                  <a:moveTo>
                    <a:pt x="1620000" y="342403"/>
                  </a:moveTo>
                  <a:cubicBezTo>
                    <a:pt x="914403" y="342403"/>
                    <a:pt x="342403" y="914403"/>
                    <a:pt x="342403" y="1620000"/>
                  </a:cubicBezTo>
                  <a:cubicBezTo>
                    <a:pt x="342403" y="2325597"/>
                    <a:pt x="914403" y="2897597"/>
                    <a:pt x="1620000" y="2897597"/>
                  </a:cubicBezTo>
                  <a:cubicBezTo>
                    <a:pt x="2325597" y="2897597"/>
                    <a:pt x="2897597" y="2325597"/>
                    <a:pt x="2897597" y="1620000"/>
                  </a:cubicBezTo>
                  <a:cubicBezTo>
                    <a:pt x="2897597" y="914403"/>
                    <a:pt x="2325597" y="342403"/>
                    <a:pt x="1620000" y="342403"/>
                  </a:cubicBezTo>
                  <a:close/>
                  <a:moveTo>
                    <a:pt x="1620000" y="0"/>
                  </a:moveTo>
                  <a:cubicBezTo>
                    <a:pt x="2514701" y="0"/>
                    <a:pt x="3240000" y="725299"/>
                    <a:pt x="3240000" y="1620000"/>
                  </a:cubicBezTo>
                  <a:cubicBezTo>
                    <a:pt x="3240000" y="2514701"/>
                    <a:pt x="2514701" y="3240000"/>
                    <a:pt x="1620000" y="3240000"/>
                  </a:cubicBezTo>
                  <a:cubicBezTo>
                    <a:pt x="725299" y="3240000"/>
                    <a:pt x="0" y="2514701"/>
                    <a:pt x="0" y="1620000"/>
                  </a:cubicBezTo>
                  <a:cubicBezTo>
                    <a:pt x="0" y="725299"/>
                    <a:pt x="725299" y="0"/>
                    <a:pt x="1620000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6542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34697EA5-F919-4E2B-8A99-C1467FF21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59132" y="1196400"/>
            <a:ext cx="6026935" cy="45953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endParaRPr lang="es-ES" dirty="0">
              <a:solidFill>
                <a:srgbClr val="E47A24"/>
              </a:solidFill>
              <a:latin typeface="+mj-lt"/>
            </a:endParaRPr>
          </a:p>
          <a:p>
            <a:pPr algn="just"/>
            <a:r>
              <a:rPr lang="bg-BG" sz="2000" b="1" dirty="0">
                <a:solidFill>
                  <a:srgbClr val="FFC300"/>
                </a:solidFill>
                <a:latin typeface="+mj-lt"/>
                <a:ea typeface="Calibri" panose="020F0502020204030204" pitchFamily="34" charset="0"/>
                <a:cs typeface="Times New Roman"/>
              </a:rPr>
              <a:t>В края на този модул, вие ще можете да</a:t>
            </a:r>
            <a:r>
              <a:rPr lang="en-GB" sz="2000" b="1" dirty="0">
                <a:solidFill>
                  <a:srgbClr val="FFC300"/>
                </a:solidFill>
                <a:effectLst/>
                <a:latin typeface="+mj-lt"/>
                <a:ea typeface="Calibri" panose="020F0502020204030204" pitchFamily="34" charset="0"/>
                <a:cs typeface="Times New Roman"/>
              </a:rPr>
              <a:t>: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bg-BG" sz="4000" b="1" spc="-85" dirty="0">
                <a:solidFill>
                  <a:srgbClr val="D92E2D"/>
                </a:solidFill>
                <a:cs typeface="Tahoma"/>
              </a:rPr>
              <a:t>ЦЕЛИ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2317483"/>
            <a:ext cx="317240" cy="482490"/>
          </a:xfrm>
          <a:prstGeom prst="rect">
            <a:avLst/>
          </a:prstGeom>
        </p:spPr>
      </p:pic>
      <p:pic>
        <p:nvPicPr>
          <p:cNvPr id="17" name="Imagen 16">
            <a:extLst>
              <a:ext uri="{FF2B5EF4-FFF2-40B4-BE49-F238E27FC236}">
                <a16:creationId xmlns:a16="http://schemas.microsoft.com/office/drawing/2014/main" id="{EB7E19A7-1F68-40D8-B67E-BD6163E7B49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59132" y="3300003"/>
            <a:ext cx="317240" cy="482490"/>
          </a:xfrm>
          <a:prstGeom prst="rect">
            <a:avLst/>
          </a:prstGeom>
        </p:spPr>
      </p:pic>
      <p:pic>
        <p:nvPicPr>
          <p:cNvPr id="18" name="Imagen 17">
            <a:extLst>
              <a:ext uri="{FF2B5EF4-FFF2-40B4-BE49-F238E27FC236}">
                <a16:creationId xmlns:a16="http://schemas.microsoft.com/office/drawing/2014/main" id="{3D1E64DD-D47E-458E-A38C-F604DB11DCD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435424" y="4659657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900225" y="2632758"/>
            <a:ext cx="821913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000" dirty="0">
                <a:ea typeface="+mn-lt"/>
                <a:cs typeface="+mn-lt"/>
              </a:rPr>
              <a:t>След </a:t>
            </a:r>
            <a:r>
              <a:rPr lang="ru-RU" sz="2000" dirty="0" err="1">
                <a:ea typeface="+mn-lt"/>
                <a:cs typeface="+mn-lt"/>
              </a:rPr>
              <a:t>като</a:t>
            </a:r>
            <a:r>
              <a:rPr lang="ru-RU" sz="2000" dirty="0">
                <a:ea typeface="+mn-lt"/>
                <a:cs typeface="+mn-lt"/>
              </a:rPr>
              <a:t> приключите </a:t>
            </a:r>
            <a:r>
              <a:rPr lang="ru-RU" sz="2000" dirty="0" err="1">
                <a:ea typeface="+mn-lt"/>
                <a:cs typeface="+mn-lt"/>
              </a:rPr>
              <a:t>модула</a:t>
            </a:r>
            <a:r>
              <a:rPr lang="ru-RU" sz="2000" dirty="0">
                <a:ea typeface="+mn-lt"/>
                <a:cs typeface="+mn-lt"/>
              </a:rPr>
              <a:t>, </a:t>
            </a:r>
            <a:r>
              <a:rPr lang="ru-RU" sz="2000" dirty="0" err="1">
                <a:ea typeface="+mn-lt"/>
                <a:cs typeface="+mn-lt"/>
              </a:rPr>
              <a:t>ще</a:t>
            </a:r>
            <a:r>
              <a:rPr lang="ru-RU" sz="2000" dirty="0">
                <a:ea typeface="+mn-lt"/>
                <a:cs typeface="+mn-lt"/>
              </a:rPr>
              <a:t> можете да </a:t>
            </a:r>
            <a:r>
              <a:rPr lang="ru-RU" sz="2000" dirty="0" err="1">
                <a:ea typeface="+mn-lt"/>
                <a:cs typeface="+mn-lt"/>
              </a:rPr>
              <a:t>дефинирате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концепцията</a:t>
            </a:r>
            <a:r>
              <a:rPr lang="ru-RU" sz="2000" dirty="0">
                <a:ea typeface="+mn-lt"/>
                <a:cs typeface="+mn-lt"/>
              </a:rPr>
              <a:t> за </a:t>
            </a:r>
            <a:r>
              <a:rPr lang="ru-RU" sz="2000" dirty="0" err="1">
                <a:ea typeface="+mn-lt"/>
                <a:cs typeface="+mn-lt"/>
              </a:rPr>
              <a:t>иновация</a:t>
            </a:r>
            <a:r>
              <a:rPr lang="ru-RU" sz="2000" dirty="0">
                <a:ea typeface="+mn-lt"/>
                <a:cs typeface="+mn-lt"/>
              </a:rPr>
              <a:t> и да </a:t>
            </a:r>
            <a:r>
              <a:rPr lang="ru-RU" sz="2000" dirty="0" err="1">
                <a:ea typeface="+mn-lt"/>
                <a:cs typeface="+mn-lt"/>
              </a:rPr>
              <a:t>изброите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фазите</a:t>
            </a:r>
            <a:r>
              <a:rPr lang="ru-RU" sz="2000" dirty="0">
                <a:ea typeface="+mn-lt"/>
                <a:cs typeface="+mn-lt"/>
              </a:rPr>
              <a:t> на </a:t>
            </a:r>
            <a:r>
              <a:rPr lang="ru-RU" sz="2000" dirty="0" err="1">
                <a:ea typeface="+mn-lt"/>
                <a:cs typeface="+mn-lt"/>
              </a:rPr>
              <a:t>иновационния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процес</a:t>
            </a:r>
            <a:r>
              <a:rPr lang="ru-RU" sz="2000" dirty="0">
                <a:ea typeface="+mn-lt"/>
                <a:cs typeface="+mn-lt"/>
              </a:rPr>
              <a:t>.</a:t>
            </a:r>
            <a:endParaRPr lang="en-US" altLang="ko-KR" sz="2000" dirty="0">
              <a:latin typeface="+mj-lt"/>
              <a:ea typeface="맑은 고딕"/>
              <a:cs typeface="Arial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1900225" y="2190410"/>
            <a:ext cx="6158751" cy="461665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sz="2400" b="1" dirty="0">
                <a:latin typeface="+mj-lt"/>
                <a:ea typeface="맑은 고딕"/>
                <a:cs typeface="Arial"/>
              </a:rPr>
              <a:t>Разберете какво е иновационен процес</a:t>
            </a:r>
            <a:endParaRPr lang="en-US" altLang="ko-KR" sz="2400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1" name="TextBox 7">
            <a:extLst>
              <a:ext uri="{FF2B5EF4-FFF2-40B4-BE49-F238E27FC236}">
                <a16:creationId xmlns:a16="http://schemas.microsoft.com/office/drawing/2014/main" id="{D2699A28-3E26-4FD4-8143-27494C6E64F0}"/>
              </a:ext>
            </a:extLst>
          </p:cNvPr>
          <p:cNvSpPr txBox="1"/>
          <p:nvPr/>
        </p:nvSpPr>
        <p:spPr>
          <a:xfrm>
            <a:off x="1900223" y="3795347"/>
            <a:ext cx="9448495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altLang="ko-KR" sz="2000" dirty="0">
                <a:latin typeface="+mj-lt"/>
                <a:ea typeface="맑은 고딕"/>
                <a:cs typeface="Arial"/>
              </a:rPr>
              <a:t>След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като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минете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през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модула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,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ще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разберете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значението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на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методите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за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генериране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на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структурирани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идеи и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ще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имате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възможност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да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тествате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няколко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метода.</a:t>
            </a:r>
            <a:endParaRPr lang="en-US" altLang="ko-KR" sz="2000" strike="sngStrike" dirty="0">
              <a:latin typeface="+mj-lt"/>
              <a:ea typeface="맑은 고딕"/>
              <a:cs typeface="Arial"/>
            </a:endParaRPr>
          </a:p>
        </p:txBody>
      </p:sp>
      <p:sp>
        <p:nvSpPr>
          <p:cNvPr id="22" name="TextBox 8">
            <a:extLst>
              <a:ext uri="{FF2B5EF4-FFF2-40B4-BE49-F238E27FC236}">
                <a16:creationId xmlns:a16="http://schemas.microsoft.com/office/drawing/2014/main" id="{A554AB94-BBE5-4DF1-B75D-FE12DF2146A2}"/>
              </a:ext>
            </a:extLst>
          </p:cNvPr>
          <p:cNvSpPr txBox="1"/>
          <p:nvPr/>
        </p:nvSpPr>
        <p:spPr>
          <a:xfrm>
            <a:off x="1900224" y="3018733"/>
            <a:ext cx="7457135" cy="738664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endParaRPr lang="ru-RU" b="1" dirty="0">
              <a:latin typeface="+mj-lt"/>
              <a:cs typeface="Calibri Light"/>
            </a:endParaRPr>
          </a:p>
          <a:p>
            <a:r>
              <a:rPr lang="ru-RU" sz="2400" b="1" dirty="0">
                <a:latin typeface="+mj-lt"/>
                <a:cs typeface="Calibri Light"/>
              </a:rPr>
              <a:t>Усвоите </a:t>
            </a:r>
            <a:r>
              <a:rPr lang="ru-RU" sz="2400" b="1" dirty="0" err="1">
                <a:latin typeface="+mj-lt"/>
                <a:cs typeface="Calibri Light"/>
              </a:rPr>
              <a:t>методи</a:t>
            </a:r>
            <a:r>
              <a:rPr lang="ru-RU" sz="2400" b="1" dirty="0">
                <a:latin typeface="+mj-lt"/>
                <a:cs typeface="Calibri Light"/>
              </a:rPr>
              <a:t> за </a:t>
            </a:r>
            <a:r>
              <a:rPr lang="ru-RU" sz="2400" b="1" dirty="0" err="1">
                <a:latin typeface="+mj-lt"/>
                <a:cs typeface="Calibri Light"/>
              </a:rPr>
              <a:t>генериране</a:t>
            </a:r>
            <a:r>
              <a:rPr lang="ru-RU" sz="2400" b="1" dirty="0">
                <a:latin typeface="+mj-lt"/>
                <a:cs typeface="Calibri Light"/>
              </a:rPr>
              <a:t> на идеи</a:t>
            </a:r>
            <a:endParaRPr lang="en-US" altLang="ko-KR" sz="2400" b="1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3" name="TextBox 7">
            <a:extLst>
              <a:ext uri="{FF2B5EF4-FFF2-40B4-BE49-F238E27FC236}">
                <a16:creationId xmlns:a16="http://schemas.microsoft.com/office/drawing/2014/main" id="{2DE19CFF-303F-491E-99BB-D2AB3183AEDD}"/>
              </a:ext>
            </a:extLst>
          </p:cNvPr>
          <p:cNvSpPr txBox="1"/>
          <p:nvPr/>
        </p:nvSpPr>
        <p:spPr>
          <a:xfrm>
            <a:off x="1900224" y="5047822"/>
            <a:ext cx="9448495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altLang="ko-KR" sz="2000" dirty="0">
                <a:latin typeface="+mj-lt"/>
                <a:ea typeface="맑은 고딕"/>
                <a:cs typeface="Arial"/>
              </a:rPr>
              <a:t>След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като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минете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през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този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модул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,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вие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ще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разберете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идеята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на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стратегията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за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Син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Океан,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когато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създавате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нови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пазари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за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вашата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компания.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Освен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това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можете да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подготвите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рамка от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четири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действия за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вашата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</a:t>
            </a:r>
            <a:r>
              <a:rPr lang="ru-RU" altLang="ko-KR" sz="2000" dirty="0" err="1">
                <a:latin typeface="+mj-lt"/>
                <a:ea typeface="맑은 고딕"/>
                <a:cs typeface="Arial"/>
              </a:rPr>
              <a:t>собствена</a:t>
            </a:r>
            <a:r>
              <a:rPr lang="ru-RU" altLang="ko-KR" sz="2000" dirty="0">
                <a:latin typeface="+mj-lt"/>
                <a:ea typeface="맑은 고딕"/>
                <a:cs typeface="Arial"/>
              </a:rPr>
              <a:t> бизнес идея.</a:t>
            </a:r>
            <a:endParaRPr lang="en-US" altLang="ko-KR" sz="2000" dirty="0">
              <a:latin typeface="+mj-lt"/>
              <a:ea typeface="맑은 고딕"/>
              <a:cs typeface="Arial" pitchFamily="34" charset="0"/>
            </a:endParaRPr>
          </a:p>
        </p:txBody>
      </p:sp>
      <p:sp>
        <p:nvSpPr>
          <p:cNvPr id="24" name="TextBox 8">
            <a:extLst>
              <a:ext uri="{FF2B5EF4-FFF2-40B4-BE49-F238E27FC236}">
                <a16:creationId xmlns:a16="http://schemas.microsoft.com/office/drawing/2014/main" id="{AC73C74C-0A3C-43BB-B07A-42699E1AB031}"/>
              </a:ext>
            </a:extLst>
          </p:cNvPr>
          <p:cNvSpPr txBox="1"/>
          <p:nvPr/>
        </p:nvSpPr>
        <p:spPr>
          <a:xfrm>
            <a:off x="1900224" y="4656944"/>
            <a:ext cx="5124925" cy="400110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sz="2000" b="1" dirty="0">
                <a:latin typeface="+mj-lt"/>
                <a:ea typeface="맑은 고딕"/>
                <a:cs typeface="Arial"/>
              </a:rPr>
              <a:t>Приложите стратегия „Син Океан“</a:t>
            </a:r>
            <a:endParaRPr lang="en-US" altLang="ko-KR" sz="2000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030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AEDCF4D-E318-41BA-B105-9369AC1C05A7}"/>
              </a:ext>
            </a:extLst>
          </p:cNvPr>
          <p:cNvSpPr/>
          <p:nvPr/>
        </p:nvSpPr>
        <p:spPr>
          <a:xfrm>
            <a:off x="1137920" y="1344662"/>
            <a:ext cx="10426559" cy="290720"/>
          </a:xfrm>
          <a:prstGeom prst="rect">
            <a:avLst/>
          </a:prstGeom>
          <a:solidFill>
            <a:srgbClr val="FFD13C"/>
          </a:solidFill>
          <a:ln>
            <a:solidFill>
              <a:srgbClr val="FFC4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79070" y="3300411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7289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C1CC14E4-70FB-426E-8FAD-6F47CAB6EB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58976" y="553541"/>
            <a:ext cx="3811683" cy="642859"/>
          </a:xfrm>
        </p:spPr>
        <p:txBody>
          <a:bodyPr>
            <a:normAutofit/>
          </a:bodyPr>
          <a:lstStyle/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ЦЕЛИ</a:t>
            </a:r>
            <a:endParaRPr lang="es-ES" sz="4000" b="1" dirty="0">
              <a:solidFill>
                <a:srgbClr val="D92E2D"/>
              </a:solidFill>
            </a:endParaRPr>
          </a:p>
        </p:txBody>
      </p:sp>
      <p:pic>
        <p:nvPicPr>
          <p:cNvPr id="16" name="Imagen 15">
            <a:extLst>
              <a:ext uri="{FF2B5EF4-FFF2-40B4-BE49-F238E27FC236}">
                <a16:creationId xmlns:a16="http://schemas.microsoft.com/office/drawing/2014/main" id="{C59FFB22-1CA2-42FC-9C89-A2FA93EBF02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3251391" y="1635382"/>
            <a:ext cx="317240" cy="482490"/>
          </a:xfrm>
          <a:prstGeom prst="rect">
            <a:avLst/>
          </a:prstGeom>
        </p:spPr>
      </p:pic>
      <p:sp>
        <p:nvSpPr>
          <p:cNvPr id="19" name="TextBox 7">
            <a:extLst>
              <a:ext uri="{FF2B5EF4-FFF2-40B4-BE49-F238E27FC236}">
                <a16:creationId xmlns:a16="http://schemas.microsoft.com/office/drawing/2014/main" id="{B5C1FC63-CF05-4D85-9742-411CF5AE3D86}"/>
              </a:ext>
            </a:extLst>
          </p:cNvPr>
          <p:cNvSpPr txBox="1"/>
          <p:nvPr/>
        </p:nvSpPr>
        <p:spPr>
          <a:xfrm>
            <a:off x="1062390" y="2076839"/>
            <a:ext cx="4558026" cy="443198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dirty="0" err="1">
                <a:ea typeface="+mn-lt"/>
                <a:cs typeface="+mn-lt"/>
              </a:rPr>
              <a:t>Въведение</a:t>
            </a:r>
            <a:r>
              <a:rPr lang="ru-RU" dirty="0">
                <a:ea typeface="+mn-lt"/>
                <a:cs typeface="+mn-lt"/>
              </a:rPr>
              <a:t> в </a:t>
            </a:r>
            <a:r>
              <a:rPr lang="ru-RU" dirty="0" err="1">
                <a:ea typeface="+mn-lt"/>
                <a:cs typeface="+mn-lt"/>
              </a:rPr>
              <a:t>процеса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дизайнерско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мислене</a:t>
            </a:r>
            <a:r>
              <a:rPr lang="en-US" dirty="0">
                <a:ea typeface="+mn-lt"/>
                <a:cs typeface="+mn-lt"/>
              </a:rPr>
              <a:t>: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err="1">
                <a:ea typeface="+mn-lt"/>
                <a:cs typeface="+mn-lt"/>
              </a:rPr>
              <a:t>Вземете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гледната</a:t>
            </a:r>
            <a:r>
              <a:rPr lang="ru-RU" dirty="0">
                <a:ea typeface="+mn-lt"/>
                <a:cs typeface="+mn-lt"/>
              </a:rPr>
              <a:t> точка на </a:t>
            </a:r>
            <a:r>
              <a:rPr lang="ru-RU" dirty="0" err="1">
                <a:ea typeface="+mn-lt"/>
                <a:cs typeface="+mn-lt"/>
              </a:rPr>
              <a:t>потребителите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бъдете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съпричастни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към</a:t>
            </a:r>
            <a:r>
              <a:rPr lang="ru-RU" dirty="0">
                <a:ea typeface="+mn-lt"/>
                <a:cs typeface="+mn-lt"/>
              </a:rPr>
              <a:t> проблема, </a:t>
            </a:r>
            <a:r>
              <a:rPr lang="ru-RU" dirty="0" err="1">
                <a:ea typeface="+mn-lt"/>
                <a:cs typeface="+mn-lt"/>
              </a:rPr>
              <a:t>който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изпитват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err="1">
                <a:ea typeface="+mn-lt"/>
                <a:cs typeface="+mn-lt"/>
              </a:rPr>
              <a:t>Дефинирайте</a:t>
            </a:r>
            <a:r>
              <a:rPr lang="ru-RU" dirty="0">
                <a:ea typeface="+mn-lt"/>
                <a:cs typeface="+mn-lt"/>
              </a:rPr>
              <a:t> проблема в </a:t>
            </a:r>
            <a:r>
              <a:rPr lang="ru-RU" dirty="0" err="1">
                <a:ea typeface="+mn-lt"/>
                <a:cs typeface="+mn-lt"/>
              </a:rPr>
              <a:t>детайли</a:t>
            </a:r>
            <a:r>
              <a:rPr lang="ru-RU" dirty="0">
                <a:ea typeface="+mn-lt"/>
                <a:cs typeface="+mn-lt"/>
              </a:rPr>
              <a:t> чрез </a:t>
            </a:r>
            <a:r>
              <a:rPr lang="ru-RU" dirty="0" err="1">
                <a:ea typeface="+mn-lt"/>
                <a:cs typeface="+mn-lt"/>
              </a:rPr>
              <a:t>агрегиране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наличната</a:t>
            </a:r>
            <a:r>
              <a:rPr lang="ru-RU" dirty="0">
                <a:ea typeface="+mn-lt"/>
                <a:cs typeface="+mn-lt"/>
              </a:rPr>
              <a:t> информация;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err="1">
                <a:ea typeface="+mn-lt"/>
                <a:cs typeface="+mn-lt"/>
              </a:rPr>
              <a:t>Обмислете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различни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възможни</a:t>
            </a:r>
            <a:r>
              <a:rPr lang="ru-RU" dirty="0">
                <a:ea typeface="+mn-lt"/>
                <a:cs typeface="+mn-lt"/>
              </a:rPr>
              <a:t> решения на проблема и </a:t>
            </a:r>
            <a:r>
              <a:rPr lang="ru-RU" dirty="0" err="1">
                <a:ea typeface="+mn-lt"/>
                <a:cs typeface="+mn-lt"/>
              </a:rPr>
              <a:t>генерирайте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възможно</a:t>
            </a:r>
            <a:r>
              <a:rPr lang="ru-RU" dirty="0">
                <a:ea typeface="+mn-lt"/>
                <a:cs typeface="+mn-lt"/>
              </a:rPr>
              <a:t> най-широк </a:t>
            </a:r>
            <a:r>
              <a:rPr lang="ru-RU" dirty="0" err="1">
                <a:ea typeface="+mn-lt"/>
                <a:cs typeface="+mn-lt"/>
              </a:rPr>
              <a:t>кръг</a:t>
            </a:r>
            <a:r>
              <a:rPr lang="ru-RU" dirty="0">
                <a:ea typeface="+mn-lt"/>
                <a:cs typeface="+mn-lt"/>
              </a:rPr>
              <a:t> от идеи;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err="1">
                <a:ea typeface="+mn-lt"/>
                <a:cs typeface="+mn-lt"/>
              </a:rPr>
              <a:t>Създайте</a:t>
            </a:r>
            <a:r>
              <a:rPr lang="ru-RU" dirty="0">
                <a:ea typeface="+mn-lt"/>
                <a:cs typeface="+mn-lt"/>
              </a:rPr>
              <a:t> прототип на </a:t>
            </a:r>
            <a:r>
              <a:rPr lang="ru-RU" dirty="0" err="1">
                <a:ea typeface="+mn-lt"/>
                <a:cs typeface="+mn-lt"/>
              </a:rPr>
              <a:t>решението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идентифициране</a:t>
            </a:r>
            <a:r>
              <a:rPr lang="ru-RU" dirty="0">
                <a:ea typeface="+mn-lt"/>
                <a:cs typeface="+mn-lt"/>
              </a:rPr>
              <a:t> и </a:t>
            </a:r>
            <a:r>
              <a:rPr lang="ru-RU" dirty="0" err="1">
                <a:ea typeface="+mn-lt"/>
                <a:cs typeface="+mn-lt"/>
              </a:rPr>
              <a:t>подчертаване</a:t>
            </a:r>
            <a:r>
              <a:rPr lang="ru-RU" dirty="0">
                <a:ea typeface="+mn-lt"/>
                <a:cs typeface="+mn-lt"/>
              </a:rPr>
              <a:t> на </a:t>
            </a:r>
            <a:r>
              <a:rPr lang="ru-RU" dirty="0" err="1">
                <a:ea typeface="+mn-lt"/>
                <a:cs typeface="+mn-lt"/>
              </a:rPr>
              <a:t>силните</a:t>
            </a:r>
            <a:r>
              <a:rPr lang="ru-RU" dirty="0">
                <a:ea typeface="+mn-lt"/>
                <a:cs typeface="+mn-lt"/>
              </a:rPr>
              <a:t> и слабите </a:t>
            </a:r>
            <a:r>
              <a:rPr lang="ru-RU" dirty="0" err="1">
                <a:ea typeface="+mn-lt"/>
                <a:cs typeface="+mn-lt"/>
              </a:rPr>
              <a:t>страни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pPr marL="228600" indent="-228600">
              <a:buFont typeface="+mj-lt"/>
              <a:buAutoNum type="arabicPeriod"/>
            </a:pPr>
            <a:r>
              <a:rPr lang="ru-RU" dirty="0" err="1">
                <a:ea typeface="+mn-lt"/>
                <a:cs typeface="+mn-lt"/>
              </a:rPr>
              <a:t>Тествайте</a:t>
            </a:r>
            <a:r>
              <a:rPr lang="ru-RU" dirty="0">
                <a:ea typeface="+mn-lt"/>
                <a:cs typeface="+mn-lt"/>
              </a:rPr>
              <a:t> прототипа, </a:t>
            </a:r>
            <a:r>
              <a:rPr lang="ru-RU" dirty="0" err="1">
                <a:ea typeface="+mn-lt"/>
                <a:cs typeface="+mn-lt"/>
              </a:rPr>
              <a:t>като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поискате</a:t>
            </a:r>
            <a:r>
              <a:rPr lang="ru-RU" dirty="0">
                <a:ea typeface="+mn-lt"/>
                <a:cs typeface="+mn-lt"/>
              </a:rPr>
              <a:t> обратна </a:t>
            </a:r>
            <a:r>
              <a:rPr lang="ru-RU" dirty="0" err="1">
                <a:ea typeface="+mn-lt"/>
                <a:cs typeface="+mn-lt"/>
              </a:rPr>
              <a:t>връзка</a:t>
            </a:r>
            <a:r>
              <a:rPr lang="ru-RU" dirty="0">
                <a:ea typeface="+mn-lt"/>
                <a:cs typeface="+mn-lt"/>
              </a:rPr>
              <a:t>.</a:t>
            </a:r>
            <a:endParaRPr lang="en-US" sz="1600" dirty="0">
              <a:ea typeface="맑은 고딕"/>
              <a:cs typeface="Calibri"/>
            </a:endParaRPr>
          </a:p>
          <a:p>
            <a:endParaRPr lang="en-US" altLang="ko-KR" sz="1200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0" name="TextBox 8">
            <a:extLst>
              <a:ext uri="{FF2B5EF4-FFF2-40B4-BE49-F238E27FC236}">
                <a16:creationId xmlns:a16="http://schemas.microsoft.com/office/drawing/2014/main" id="{006589D8-892A-4191-BF65-8E3960D7DC65}"/>
              </a:ext>
            </a:extLst>
          </p:cNvPr>
          <p:cNvSpPr txBox="1"/>
          <p:nvPr/>
        </p:nvSpPr>
        <p:spPr>
          <a:xfrm>
            <a:off x="2923880" y="1290770"/>
            <a:ext cx="2312095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 1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5" name="Imagen 24">
            <a:extLst>
              <a:ext uri="{FF2B5EF4-FFF2-40B4-BE49-F238E27FC236}">
                <a16:creationId xmlns:a16="http://schemas.microsoft.com/office/drawing/2014/main" id="{1CA66825-C19B-4FC4-97F1-DF2455EE26AF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6962048" y="1681064"/>
            <a:ext cx="317240" cy="482490"/>
          </a:xfrm>
          <a:prstGeom prst="rect">
            <a:avLst/>
          </a:prstGeom>
        </p:spPr>
      </p:pic>
      <p:sp>
        <p:nvSpPr>
          <p:cNvPr id="26" name="TextBox 7">
            <a:extLst>
              <a:ext uri="{FF2B5EF4-FFF2-40B4-BE49-F238E27FC236}">
                <a16:creationId xmlns:a16="http://schemas.microsoft.com/office/drawing/2014/main" id="{56366EB9-2D22-4CD6-B844-8967B389876D}"/>
              </a:ext>
            </a:extLst>
          </p:cNvPr>
          <p:cNvSpPr txBox="1"/>
          <p:nvPr/>
        </p:nvSpPr>
        <p:spPr>
          <a:xfrm>
            <a:off x="5666745" y="2389541"/>
            <a:ext cx="3059744" cy="313932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dirty="0" err="1">
                <a:ea typeface="+mn-lt"/>
                <a:cs typeface="+mn-lt"/>
              </a:rPr>
              <a:t>Въведение</a:t>
            </a:r>
            <a:r>
              <a:rPr lang="ru-RU" dirty="0">
                <a:ea typeface="+mn-lt"/>
                <a:cs typeface="+mn-lt"/>
              </a:rPr>
              <a:t> в </a:t>
            </a:r>
            <a:r>
              <a:rPr lang="ru-RU" dirty="0" err="1">
                <a:ea typeface="+mn-lt"/>
                <a:cs typeface="+mn-lt"/>
              </a:rPr>
              <a:t>методите</a:t>
            </a:r>
            <a:r>
              <a:rPr lang="ru-RU" dirty="0">
                <a:ea typeface="+mn-lt"/>
                <a:cs typeface="+mn-lt"/>
              </a:rPr>
              <a:t> за </a:t>
            </a:r>
            <a:r>
              <a:rPr lang="ru-RU" dirty="0" err="1">
                <a:ea typeface="+mn-lt"/>
                <a:cs typeface="+mn-lt"/>
              </a:rPr>
              <a:t>генериране</a:t>
            </a:r>
            <a:r>
              <a:rPr lang="ru-RU" dirty="0">
                <a:ea typeface="+mn-lt"/>
                <a:cs typeface="+mn-lt"/>
              </a:rPr>
              <a:t> на идеи:</a:t>
            </a:r>
          </a:p>
          <a:p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1. </a:t>
            </a:r>
            <a:r>
              <a:rPr lang="ru-RU" dirty="0" err="1">
                <a:ea typeface="+mn-lt"/>
                <a:cs typeface="+mn-lt"/>
              </a:rPr>
              <a:t>Брейнсторминг</a:t>
            </a:r>
            <a:endParaRPr lang="ru-RU" dirty="0">
              <a:ea typeface="+mn-lt"/>
              <a:cs typeface="+mn-lt"/>
            </a:endParaRPr>
          </a:p>
          <a:p>
            <a:r>
              <a:rPr lang="ru-RU" dirty="0" err="1">
                <a:ea typeface="+mn-lt"/>
                <a:cs typeface="+mn-lt"/>
              </a:rPr>
              <a:t>Въведение</a:t>
            </a:r>
            <a:r>
              <a:rPr lang="ru-RU" dirty="0">
                <a:ea typeface="+mn-lt"/>
                <a:cs typeface="+mn-lt"/>
              </a:rPr>
              <a:t> в </a:t>
            </a:r>
            <a:r>
              <a:rPr lang="ru-RU" dirty="0" err="1">
                <a:ea typeface="+mn-lt"/>
                <a:cs typeface="+mn-lt"/>
              </a:rPr>
              <a:t>брейнсторминг</a:t>
            </a:r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ПРАВИЛА за </a:t>
            </a:r>
            <a:r>
              <a:rPr lang="ru-RU" dirty="0" err="1">
                <a:ea typeface="+mn-lt"/>
                <a:cs typeface="+mn-lt"/>
              </a:rPr>
              <a:t>брейнсторминг</a:t>
            </a:r>
            <a:endParaRPr lang="ru-RU" dirty="0">
              <a:ea typeface="+mn-lt"/>
              <a:cs typeface="+mn-lt"/>
            </a:endParaRPr>
          </a:p>
          <a:p>
            <a:r>
              <a:rPr lang="ru-RU" dirty="0">
                <a:ea typeface="+mn-lt"/>
                <a:cs typeface="+mn-lt"/>
              </a:rPr>
              <a:t>СТЪПКИ за </a:t>
            </a:r>
            <a:r>
              <a:rPr lang="ru-RU" dirty="0" err="1">
                <a:ea typeface="+mn-lt"/>
                <a:cs typeface="+mn-lt"/>
              </a:rPr>
              <a:t>брейнсторминг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r>
              <a:rPr lang="ru-RU" dirty="0">
                <a:ea typeface="+mn-lt"/>
                <a:cs typeface="+mn-lt"/>
              </a:rPr>
              <a:t>2. </a:t>
            </a:r>
            <a:r>
              <a:rPr lang="ru-RU" dirty="0" err="1">
                <a:ea typeface="+mn-lt"/>
                <a:cs typeface="+mn-lt"/>
              </a:rPr>
              <a:t>Мозъчно</a:t>
            </a:r>
            <a:r>
              <a:rPr lang="ru-RU" dirty="0">
                <a:ea typeface="+mn-lt"/>
                <a:cs typeface="+mn-lt"/>
              </a:rPr>
              <a:t> </a:t>
            </a:r>
            <a:r>
              <a:rPr lang="ru-RU" dirty="0" err="1">
                <a:ea typeface="+mn-lt"/>
                <a:cs typeface="+mn-lt"/>
              </a:rPr>
              <a:t>писане</a:t>
            </a:r>
            <a:r>
              <a:rPr lang="ru-RU" dirty="0">
                <a:ea typeface="+mn-lt"/>
                <a:cs typeface="+mn-lt"/>
              </a:rPr>
              <a:t>;</a:t>
            </a:r>
          </a:p>
          <a:p>
            <a:r>
              <a:rPr lang="ru-RU" dirty="0">
                <a:ea typeface="+mn-lt"/>
                <a:cs typeface="+mn-lt"/>
              </a:rPr>
              <a:t>3. Метод на 5-те ЗАЩО;</a:t>
            </a:r>
          </a:p>
          <a:p>
            <a:r>
              <a:rPr lang="ru-RU" dirty="0">
                <a:ea typeface="+mn-lt"/>
                <a:cs typeface="+mn-lt"/>
              </a:rPr>
              <a:t>4. Метод «Шест </a:t>
            </a:r>
            <a:r>
              <a:rPr lang="ru-RU" dirty="0" err="1">
                <a:ea typeface="+mn-lt"/>
                <a:cs typeface="+mn-lt"/>
              </a:rPr>
              <a:t>мислещи</a:t>
            </a:r>
            <a:r>
              <a:rPr lang="ru-RU" dirty="0">
                <a:ea typeface="+mn-lt"/>
                <a:cs typeface="+mn-lt"/>
              </a:rPr>
              <a:t> шапки(R)»</a:t>
            </a:r>
            <a:endParaRPr lang="en-US" altLang="ko-KR" dirty="0">
              <a:latin typeface="Calibri"/>
              <a:ea typeface="맑은 고딕"/>
              <a:cs typeface="Arial" pitchFamily="34" charset="0"/>
            </a:endParaRPr>
          </a:p>
        </p:txBody>
      </p:sp>
      <p:sp>
        <p:nvSpPr>
          <p:cNvPr id="27" name="TextBox 8">
            <a:extLst>
              <a:ext uri="{FF2B5EF4-FFF2-40B4-BE49-F238E27FC236}">
                <a16:creationId xmlns:a16="http://schemas.microsoft.com/office/drawing/2014/main" id="{AA1CCC6C-69EA-4A83-96E5-7CCC41658666}"/>
              </a:ext>
            </a:extLst>
          </p:cNvPr>
          <p:cNvSpPr txBox="1"/>
          <p:nvPr/>
        </p:nvSpPr>
        <p:spPr>
          <a:xfrm>
            <a:off x="6569803" y="1290770"/>
            <a:ext cx="2698317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 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2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  <p:pic>
        <p:nvPicPr>
          <p:cNvPr id="28" name="Imagen 27">
            <a:extLst>
              <a:ext uri="{FF2B5EF4-FFF2-40B4-BE49-F238E27FC236}">
                <a16:creationId xmlns:a16="http://schemas.microsoft.com/office/drawing/2014/main" id="{978411E0-3CA6-4CED-B4B0-574165B4DD6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7490" r="3171"/>
          <a:stretch/>
        </p:blipFill>
        <p:spPr>
          <a:xfrm>
            <a:off x="10114971" y="1703017"/>
            <a:ext cx="317240" cy="482490"/>
          </a:xfrm>
          <a:prstGeom prst="rect">
            <a:avLst/>
          </a:prstGeom>
        </p:spPr>
      </p:pic>
      <p:sp>
        <p:nvSpPr>
          <p:cNvPr id="29" name="TextBox 7">
            <a:extLst>
              <a:ext uri="{FF2B5EF4-FFF2-40B4-BE49-F238E27FC236}">
                <a16:creationId xmlns:a16="http://schemas.microsoft.com/office/drawing/2014/main" id="{1D02D23A-1EC6-4DDE-8238-C7BD8FE6BCAA}"/>
              </a:ext>
            </a:extLst>
          </p:cNvPr>
          <p:cNvSpPr txBox="1"/>
          <p:nvPr/>
        </p:nvSpPr>
        <p:spPr>
          <a:xfrm>
            <a:off x="8618765" y="2487896"/>
            <a:ext cx="3380440" cy="16312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ru-RU" sz="2000" dirty="0" err="1">
                <a:ea typeface="+mn-lt"/>
                <a:cs typeface="+mn-lt"/>
              </a:rPr>
              <a:t>Въведение</a:t>
            </a:r>
            <a:r>
              <a:rPr lang="ru-RU" sz="2000" dirty="0">
                <a:ea typeface="+mn-lt"/>
                <a:cs typeface="+mn-lt"/>
              </a:rPr>
              <a:t> в </a:t>
            </a:r>
            <a:r>
              <a:rPr lang="ru-RU" sz="2000" dirty="0" err="1">
                <a:ea typeface="+mn-lt"/>
                <a:cs typeface="+mn-lt"/>
              </a:rPr>
              <a:t>стратегията</a:t>
            </a:r>
            <a:r>
              <a:rPr lang="ru-RU" sz="2000" dirty="0">
                <a:ea typeface="+mn-lt"/>
                <a:cs typeface="+mn-lt"/>
              </a:rPr>
              <a:t> за Син океан:</a:t>
            </a:r>
          </a:p>
          <a:p>
            <a:endParaRPr lang="ru-RU" sz="2000" dirty="0">
              <a:ea typeface="+mn-lt"/>
              <a:cs typeface="+mn-lt"/>
            </a:endParaRPr>
          </a:p>
          <a:p>
            <a:r>
              <a:rPr lang="ru-RU" sz="2000" dirty="0" err="1">
                <a:ea typeface="+mn-lt"/>
                <a:cs typeface="+mn-lt"/>
              </a:rPr>
              <a:t>Реализирайте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идеите</a:t>
            </a:r>
            <a:r>
              <a:rPr lang="ru-RU" sz="2000" dirty="0">
                <a:ea typeface="+mn-lt"/>
                <a:cs typeface="+mn-lt"/>
              </a:rPr>
              <a:t> си в рамка с </a:t>
            </a:r>
            <a:r>
              <a:rPr lang="ru-RU" sz="2000" dirty="0" err="1">
                <a:ea typeface="+mn-lt"/>
                <a:cs typeface="+mn-lt"/>
              </a:rPr>
              <a:t>четири</a:t>
            </a:r>
            <a:r>
              <a:rPr lang="ru-RU" sz="2000" dirty="0">
                <a:ea typeface="+mn-lt"/>
                <a:cs typeface="+mn-lt"/>
              </a:rPr>
              <a:t> действия.</a:t>
            </a:r>
            <a:endParaRPr lang="en-US" altLang="ko-KR" sz="2000" dirty="0">
              <a:ea typeface="맑은 고딕"/>
              <a:cs typeface="Arial"/>
            </a:endParaRP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349A0A3B-C66E-42A6-92D4-1720842ED1EC}"/>
              </a:ext>
            </a:extLst>
          </p:cNvPr>
          <p:cNvSpPr txBox="1"/>
          <p:nvPr/>
        </p:nvSpPr>
        <p:spPr>
          <a:xfrm>
            <a:off x="9964817" y="1315274"/>
            <a:ext cx="2426921" cy="369332"/>
          </a:xfrm>
          <a:prstGeom prst="rect">
            <a:avLst/>
          </a:prstGeom>
          <a:noFill/>
        </p:spPr>
        <p:txBody>
          <a:bodyPr wrap="square" lIns="108000" tIns="45720" rIns="108000" bIns="45720" rtlCol="0" anchor="t">
            <a:spAutoFit/>
          </a:bodyPr>
          <a:lstStyle/>
          <a:p>
            <a:r>
              <a:rPr lang="bg-BG" altLang="ko-KR" b="1" dirty="0">
                <a:latin typeface="+mj-lt"/>
                <a:ea typeface="맑은 고딕"/>
                <a:cs typeface="Arial"/>
              </a:rPr>
              <a:t>Част </a:t>
            </a:r>
            <a:r>
              <a:rPr lang="en-US" altLang="ko-KR" b="1" dirty="0">
                <a:latin typeface="+mj-lt"/>
                <a:ea typeface="맑은 고딕"/>
                <a:cs typeface="Arial"/>
              </a:rPr>
              <a:t>3</a:t>
            </a:r>
            <a:endParaRPr lang="en-US" altLang="ko-KR" b="1" dirty="0">
              <a:latin typeface="+mj-lt"/>
              <a:ea typeface="맑은 고딕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90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099" y="1712664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defRPr/>
            </a:pPr>
            <a:r>
              <a:rPr lang="bg-BG" b="1" dirty="0">
                <a:ea typeface="+mn-lt"/>
                <a:cs typeface="+mn-lt"/>
              </a:rPr>
              <a:t>Дефиниция</a:t>
            </a:r>
            <a:endParaRPr lang="en-GB" b="1" dirty="0">
              <a:ea typeface="+mn-lt"/>
              <a:cs typeface="+mn-lt"/>
            </a:endParaRPr>
          </a:p>
          <a:p>
            <a:pPr algn="l">
              <a:defRPr/>
            </a:pPr>
            <a:endParaRPr lang="en-GB" b="1" dirty="0">
              <a:ea typeface="+mn-lt"/>
              <a:cs typeface="+mn-lt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Спортистите често трябва да бъдат иновативни, както в тренировките, така и в състезанията. Иновационните умения са важна част от спорта. Същите умения са жизненоважна част от бизнеса, когато планирате своя бизнес и мислите за конкурентно предимство. Футболист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а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мисли как да победи вратаря, а предприемачът мисли как да намери бизнес идея, която да го изведе пред конкурентите. Сега е време да впрегнем тези умения за иновации и да ги приложим в бизнес планирането. Бъдете иновативни!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just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Този модул предоставя въведение в дизайнерското мислене, методите за генериране на идеи и в допълнение кратко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описание на стратегията „Син Океан“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Информацията, предоставена в този модул, е само върхът на айсберга и трябва да насърчи </a:t>
            </a:r>
            <a:r>
              <a:rPr lang="bg-BG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участниците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да получат допълнителна информация по тази тема.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cs typeface="Calibri"/>
            </a:endParaRPr>
          </a:p>
          <a:p>
            <a:pPr marL="514350" indent="-514350" algn="l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3" name="Kuva 2" descr="Raketti">
            <a:extLst>
              <a:ext uri="{FF2B5EF4-FFF2-40B4-BE49-F238E27FC236}">
                <a16:creationId xmlns:a16="http://schemas.microsoft.com/office/drawing/2014/main" id="{D91CA6A4-A432-4838-8426-1069192531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516853" y="412180"/>
            <a:ext cx="1959445" cy="1959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8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6634" y="1290770"/>
            <a:ext cx="10426885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just">
              <a:defRPr/>
            </a:pPr>
            <a:r>
              <a:rPr lang="ru-RU" b="1" dirty="0" err="1">
                <a:ea typeface="+mn-lt"/>
                <a:cs typeface="+mn-lt"/>
              </a:rPr>
              <a:t>Процес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проектиране</a:t>
            </a:r>
            <a:r>
              <a:rPr lang="ru-RU" b="1" dirty="0">
                <a:ea typeface="+mn-lt"/>
                <a:cs typeface="+mn-lt"/>
              </a:rPr>
              <a:t> на </a:t>
            </a:r>
            <a:r>
              <a:rPr lang="ru-RU" b="1" dirty="0" err="1">
                <a:ea typeface="+mn-lt"/>
                <a:cs typeface="+mn-lt"/>
              </a:rPr>
              <a:t>мислене</a:t>
            </a:r>
            <a:r>
              <a:rPr lang="ru-RU" b="1" dirty="0">
                <a:ea typeface="+mn-lt"/>
                <a:cs typeface="+mn-lt"/>
              </a:rPr>
              <a:t>.</a:t>
            </a:r>
            <a:endParaRPr lang="en-GB" b="1" dirty="0">
              <a:ea typeface="+mn-lt"/>
              <a:cs typeface="+mn-lt"/>
            </a:endParaRPr>
          </a:p>
          <a:p>
            <a:pPr algn="just">
              <a:defRPr/>
            </a:pPr>
            <a:r>
              <a:rPr lang="ru-RU" sz="2000" dirty="0">
                <a:ea typeface="+mn-lt"/>
                <a:cs typeface="+mn-lt"/>
              </a:rPr>
              <a:t>1. </a:t>
            </a:r>
            <a:r>
              <a:rPr lang="ru-RU" sz="2000" dirty="0" err="1">
                <a:ea typeface="+mn-lt"/>
                <a:cs typeface="+mn-lt"/>
              </a:rPr>
              <a:t>Вземете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гледната</a:t>
            </a:r>
            <a:r>
              <a:rPr lang="ru-RU" sz="2000" dirty="0">
                <a:ea typeface="+mn-lt"/>
                <a:cs typeface="+mn-lt"/>
              </a:rPr>
              <a:t> точка на </a:t>
            </a:r>
            <a:r>
              <a:rPr lang="ru-RU" sz="2000" dirty="0" err="1">
                <a:ea typeface="+mn-lt"/>
                <a:cs typeface="+mn-lt"/>
              </a:rPr>
              <a:t>потребителите</a:t>
            </a:r>
            <a:r>
              <a:rPr lang="ru-RU" sz="2000" dirty="0">
                <a:ea typeface="+mn-lt"/>
                <a:cs typeface="+mn-lt"/>
              </a:rPr>
              <a:t> и </a:t>
            </a:r>
            <a:r>
              <a:rPr lang="ru-RU" sz="2000" dirty="0" err="1">
                <a:ea typeface="+mn-lt"/>
                <a:cs typeface="+mn-lt"/>
              </a:rPr>
              <a:t>бъдете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съпричастни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към</a:t>
            </a:r>
            <a:r>
              <a:rPr lang="ru-RU" sz="2000" dirty="0">
                <a:ea typeface="+mn-lt"/>
                <a:cs typeface="+mn-lt"/>
              </a:rPr>
              <a:t> проблема, </a:t>
            </a:r>
            <a:r>
              <a:rPr lang="ru-RU" sz="2000" dirty="0" err="1">
                <a:ea typeface="+mn-lt"/>
                <a:cs typeface="+mn-lt"/>
              </a:rPr>
              <a:t>който</a:t>
            </a:r>
            <a:r>
              <a:rPr lang="ru-RU" sz="2000" dirty="0">
                <a:ea typeface="+mn-lt"/>
                <a:cs typeface="+mn-lt"/>
              </a:rPr>
              <a:t> те </a:t>
            </a:r>
            <a:r>
              <a:rPr lang="ru-RU" sz="2000" dirty="0" err="1">
                <a:ea typeface="+mn-lt"/>
                <a:cs typeface="+mn-lt"/>
              </a:rPr>
              <a:t>имат</a:t>
            </a:r>
            <a:r>
              <a:rPr lang="ru-RU" sz="2000" dirty="0">
                <a:ea typeface="+mn-lt"/>
                <a:cs typeface="+mn-lt"/>
              </a:rPr>
              <a:t>;</a:t>
            </a:r>
          </a:p>
          <a:p>
            <a:pPr algn="just">
              <a:defRPr/>
            </a:pPr>
            <a:r>
              <a:rPr lang="ru-RU" sz="2000" dirty="0">
                <a:ea typeface="+mn-lt"/>
                <a:cs typeface="+mn-lt"/>
              </a:rPr>
              <a:t>2. </a:t>
            </a:r>
            <a:r>
              <a:rPr lang="ru-RU" sz="2000" dirty="0" err="1">
                <a:ea typeface="+mn-lt"/>
                <a:cs typeface="+mn-lt"/>
              </a:rPr>
              <a:t>Дефинирайте</a:t>
            </a:r>
            <a:r>
              <a:rPr lang="ru-RU" sz="2000" dirty="0">
                <a:ea typeface="+mn-lt"/>
                <a:cs typeface="+mn-lt"/>
              </a:rPr>
              <a:t> проблема в </a:t>
            </a:r>
            <a:r>
              <a:rPr lang="ru-RU" sz="2000" dirty="0" err="1">
                <a:ea typeface="+mn-lt"/>
                <a:cs typeface="+mn-lt"/>
              </a:rPr>
              <a:t>детайли</a:t>
            </a:r>
            <a:r>
              <a:rPr lang="ru-RU" sz="2000" dirty="0">
                <a:ea typeface="+mn-lt"/>
                <a:cs typeface="+mn-lt"/>
              </a:rPr>
              <a:t>;</a:t>
            </a:r>
          </a:p>
          <a:p>
            <a:pPr algn="just">
              <a:defRPr/>
            </a:pPr>
            <a:r>
              <a:rPr lang="ru-RU" sz="2000" dirty="0">
                <a:ea typeface="+mn-lt"/>
                <a:cs typeface="+mn-lt"/>
              </a:rPr>
              <a:t>3. </a:t>
            </a:r>
            <a:r>
              <a:rPr lang="ru-RU" sz="2000" dirty="0" err="1">
                <a:ea typeface="+mn-lt"/>
                <a:cs typeface="+mn-lt"/>
              </a:rPr>
              <a:t>Обмислете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различни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възможни</a:t>
            </a:r>
            <a:r>
              <a:rPr lang="ru-RU" sz="2000" dirty="0">
                <a:ea typeface="+mn-lt"/>
                <a:cs typeface="+mn-lt"/>
              </a:rPr>
              <a:t> решения на проблема;</a:t>
            </a:r>
          </a:p>
          <a:p>
            <a:pPr algn="just">
              <a:defRPr/>
            </a:pPr>
            <a:r>
              <a:rPr lang="ru-RU" sz="2000" dirty="0">
                <a:ea typeface="+mn-lt"/>
                <a:cs typeface="+mn-lt"/>
              </a:rPr>
              <a:t>4. </a:t>
            </a:r>
            <a:r>
              <a:rPr lang="ru-RU" sz="2000" dirty="0" err="1">
                <a:ea typeface="+mn-lt"/>
                <a:cs typeface="+mn-lt"/>
              </a:rPr>
              <a:t>Създайте</a:t>
            </a:r>
            <a:r>
              <a:rPr lang="ru-RU" sz="2000" dirty="0">
                <a:ea typeface="+mn-lt"/>
                <a:cs typeface="+mn-lt"/>
              </a:rPr>
              <a:t> прототип на </a:t>
            </a:r>
            <a:r>
              <a:rPr lang="ru-RU" sz="2000" dirty="0" err="1">
                <a:ea typeface="+mn-lt"/>
                <a:cs typeface="+mn-lt"/>
              </a:rPr>
              <a:t>решението</a:t>
            </a:r>
            <a:r>
              <a:rPr lang="ru-RU" sz="2000" dirty="0">
                <a:ea typeface="+mn-lt"/>
                <a:cs typeface="+mn-lt"/>
              </a:rPr>
              <a:t> за </a:t>
            </a:r>
            <a:r>
              <a:rPr lang="ru-RU" sz="2000" dirty="0" err="1">
                <a:ea typeface="+mn-lt"/>
                <a:cs typeface="+mn-lt"/>
              </a:rPr>
              <a:t>идентифициране</a:t>
            </a:r>
            <a:r>
              <a:rPr lang="ru-RU" sz="2000" dirty="0">
                <a:ea typeface="+mn-lt"/>
                <a:cs typeface="+mn-lt"/>
              </a:rPr>
              <a:t> на нови </a:t>
            </a:r>
            <a:r>
              <a:rPr lang="ru-RU" sz="2000" dirty="0" err="1">
                <a:ea typeface="+mn-lt"/>
                <a:cs typeface="+mn-lt"/>
              </a:rPr>
              <a:t>методи</a:t>
            </a:r>
            <a:r>
              <a:rPr lang="ru-RU" sz="2000" dirty="0">
                <a:ea typeface="+mn-lt"/>
                <a:cs typeface="+mn-lt"/>
              </a:rPr>
              <a:t> и </a:t>
            </a:r>
            <a:r>
              <a:rPr lang="ru-RU" sz="2000" dirty="0" err="1">
                <a:ea typeface="+mn-lt"/>
                <a:cs typeface="+mn-lt"/>
              </a:rPr>
              <a:t>подчертаване</a:t>
            </a:r>
            <a:r>
              <a:rPr lang="ru-RU" sz="2000" dirty="0">
                <a:ea typeface="+mn-lt"/>
                <a:cs typeface="+mn-lt"/>
              </a:rPr>
              <a:t> на </a:t>
            </a:r>
            <a:r>
              <a:rPr lang="ru-RU" sz="2000" dirty="0" err="1">
                <a:ea typeface="+mn-lt"/>
                <a:cs typeface="+mn-lt"/>
              </a:rPr>
              <a:t>силните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страни</a:t>
            </a:r>
            <a:r>
              <a:rPr lang="ru-RU" sz="2000" dirty="0">
                <a:ea typeface="+mn-lt"/>
                <a:cs typeface="+mn-lt"/>
              </a:rPr>
              <a:t>;</a:t>
            </a:r>
          </a:p>
          <a:p>
            <a:pPr algn="just">
              <a:defRPr/>
            </a:pPr>
            <a:r>
              <a:rPr lang="ru-RU" sz="2000" dirty="0">
                <a:ea typeface="+mn-lt"/>
                <a:cs typeface="+mn-lt"/>
              </a:rPr>
              <a:t>5. </a:t>
            </a:r>
            <a:r>
              <a:rPr lang="ru-RU" sz="2000" dirty="0" err="1">
                <a:ea typeface="+mn-lt"/>
                <a:cs typeface="+mn-lt"/>
              </a:rPr>
              <a:t>Тествайте</a:t>
            </a:r>
            <a:r>
              <a:rPr lang="ru-RU" sz="2000" dirty="0">
                <a:ea typeface="+mn-lt"/>
                <a:cs typeface="+mn-lt"/>
              </a:rPr>
              <a:t> прототипа, </a:t>
            </a:r>
            <a:r>
              <a:rPr lang="ru-RU" sz="2000" dirty="0" err="1">
                <a:ea typeface="+mn-lt"/>
                <a:cs typeface="+mn-lt"/>
              </a:rPr>
              <a:t>като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поискате</a:t>
            </a:r>
            <a:r>
              <a:rPr lang="ru-RU" sz="2000" dirty="0">
                <a:ea typeface="+mn-lt"/>
                <a:cs typeface="+mn-lt"/>
              </a:rPr>
              <a:t> обратна </a:t>
            </a:r>
            <a:r>
              <a:rPr lang="ru-RU" sz="2000" dirty="0" err="1">
                <a:ea typeface="+mn-lt"/>
                <a:cs typeface="+mn-lt"/>
              </a:rPr>
              <a:t>връзка</a:t>
            </a:r>
            <a:r>
              <a:rPr lang="ru-RU" sz="2000" dirty="0">
                <a:ea typeface="+mn-lt"/>
                <a:cs typeface="+mn-lt"/>
              </a:rPr>
              <a:t> от </a:t>
            </a:r>
            <a:r>
              <a:rPr lang="ru-RU" sz="2000" dirty="0" err="1">
                <a:ea typeface="+mn-lt"/>
                <a:cs typeface="+mn-lt"/>
              </a:rPr>
              <a:t>крайните</a:t>
            </a:r>
            <a:r>
              <a:rPr lang="ru-RU" sz="2000" dirty="0">
                <a:ea typeface="+mn-lt"/>
                <a:cs typeface="+mn-lt"/>
              </a:rPr>
              <a:t> потребители.</a:t>
            </a: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just">
              <a:defRPr/>
            </a:pPr>
            <a:endParaRPr lang="en-GB" sz="2000" b="1" dirty="0">
              <a:cs typeface="Calibri"/>
            </a:endParaRPr>
          </a:p>
          <a:p>
            <a:pPr marL="514350" indent="-514350" algn="just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just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9301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099" y="1712664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cs typeface="Calibri"/>
            </a:endParaRPr>
          </a:p>
          <a:p>
            <a:pPr marL="514350" indent="-514350" algn="l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E775835B-7ED7-491B-BC81-05CAE730C47E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1151152"/>
            <a:ext cx="7460873" cy="4860194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573AD761-E214-490D-9709-EA957188AF6B}"/>
              </a:ext>
            </a:extLst>
          </p:cNvPr>
          <p:cNvSpPr/>
          <p:nvPr/>
        </p:nvSpPr>
        <p:spPr>
          <a:xfrm>
            <a:off x="5435574" y="5940939"/>
            <a:ext cx="3451586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00" dirty="0"/>
              <a:t>https://commons.wikimedia.org/wiki/File:Design_thinking.png</a:t>
            </a:r>
          </a:p>
        </p:txBody>
      </p:sp>
    </p:spTree>
    <p:extLst>
      <p:ext uri="{BB962C8B-B14F-4D97-AF65-F5344CB8AC3E}">
        <p14:creationId xmlns:p14="http://schemas.microsoft.com/office/powerpoint/2010/main" val="1329027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3099" y="1712664"/>
            <a:ext cx="9738730" cy="4527200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ru-RU" b="1" dirty="0" err="1">
                <a:ea typeface="+mn-lt"/>
                <a:cs typeface="+mn-lt"/>
              </a:rPr>
              <a:t>Въведение</a:t>
            </a:r>
            <a:r>
              <a:rPr lang="ru-RU" b="1" dirty="0">
                <a:ea typeface="+mn-lt"/>
                <a:cs typeface="+mn-lt"/>
              </a:rPr>
              <a:t> в </a:t>
            </a:r>
            <a:r>
              <a:rPr lang="ru-RU" b="1" dirty="0" err="1">
                <a:ea typeface="+mn-lt"/>
                <a:cs typeface="+mn-lt"/>
              </a:rPr>
              <a:t>методите</a:t>
            </a:r>
            <a:r>
              <a:rPr lang="ru-RU" b="1" dirty="0">
                <a:ea typeface="+mn-lt"/>
                <a:cs typeface="+mn-lt"/>
              </a:rPr>
              <a:t> за </a:t>
            </a:r>
            <a:r>
              <a:rPr lang="ru-RU" b="1" dirty="0" err="1">
                <a:ea typeface="+mn-lt"/>
                <a:cs typeface="+mn-lt"/>
              </a:rPr>
              <a:t>генериране</a:t>
            </a:r>
            <a:r>
              <a:rPr lang="ru-RU" b="1" dirty="0">
                <a:ea typeface="+mn-lt"/>
                <a:cs typeface="+mn-lt"/>
              </a:rPr>
              <a:t> на идеи</a:t>
            </a:r>
            <a:endParaRPr lang="en-US" b="1" dirty="0">
              <a:ea typeface="+mn-lt"/>
              <a:cs typeface="+mn-lt"/>
            </a:endParaRPr>
          </a:p>
          <a:p>
            <a:pPr algn="l"/>
            <a:r>
              <a:rPr lang="ru-RU" sz="2000" dirty="0">
                <a:ea typeface="+mn-lt"/>
                <a:cs typeface="+mn-lt"/>
              </a:rPr>
              <a:t>1. </a:t>
            </a:r>
            <a:r>
              <a:rPr lang="ru-RU" sz="2000" dirty="0" err="1">
                <a:ea typeface="+mn-lt"/>
                <a:cs typeface="+mn-lt"/>
              </a:rPr>
              <a:t>Брейнсторминг</a:t>
            </a:r>
            <a:r>
              <a:rPr lang="ru-RU" sz="2000" dirty="0">
                <a:ea typeface="+mn-lt"/>
                <a:cs typeface="+mn-lt"/>
              </a:rPr>
              <a:t>;</a:t>
            </a:r>
          </a:p>
          <a:p>
            <a:pPr algn="l"/>
            <a:r>
              <a:rPr lang="ru-RU" sz="2000" dirty="0">
                <a:ea typeface="+mn-lt"/>
                <a:cs typeface="+mn-lt"/>
              </a:rPr>
              <a:t>2. </a:t>
            </a:r>
            <a:r>
              <a:rPr lang="ru-RU" sz="2000" dirty="0" err="1">
                <a:ea typeface="+mn-lt"/>
                <a:cs typeface="+mn-lt"/>
              </a:rPr>
              <a:t>Решаване</a:t>
            </a:r>
            <a:r>
              <a:rPr lang="ru-RU" sz="2000" dirty="0">
                <a:ea typeface="+mn-lt"/>
                <a:cs typeface="+mn-lt"/>
              </a:rPr>
              <a:t> на </a:t>
            </a:r>
            <a:r>
              <a:rPr lang="ru-RU" sz="2000" dirty="0" err="1">
                <a:ea typeface="+mn-lt"/>
                <a:cs typeface="+mn-lt"/>
              </a:rPr>
              <a:t>проблеми</a:t>
            </a:r>
            <a:r>
              <a:rPr lang="ru-RU" sz="2000" dirty="0">
                <a:ea typeface="+mn-lt"/>
                <a:cs typeface="+mn-lt"/>
              </a:rPr>
              <a:t>;</a:t>
            </a:r>
          </a:p>
          <a:p>
            <a:pPr algn="l"/>
            <a:r>
              <a:rPr lang="ru-RU" sz="2000" dirty="0">
                <a:ea typeface="+mn-lt"/>
                <a:cs typeface="+mn-lt"/>
              </a:rPr>
              <a:t>3. </a:t>
            </a:r>
            <a:r>
              <a:rPr lang="ru-RU" sz="2000" dirty="0" err="1">
                <a:ea typeface="+mn-lt"/>
                <a:cs typeface="+mn-lt"/>
              </a:rPr>
              <a:t>Генериране</a:t>
            </a:r>
            <a:r>
              <a:rPr lang="ru-RU" sz="2000" dirty="0">
                <a:ea typeface="+mn-lt"/>
                <a:cs typeface="+mn-lt"/>
              </a:rPr>
              <a:t> на идеи</a:t>
            </a:r>
            <a:r>
              <a:rPr lang="bg-BG" sz="2000" dirty="0">
                <a:ea typeface="+mn-lt"/>
                <a:cs typeface="+mn-lt"/>
              </a:rPr>
              <a:t>.</a:t>
            </a:r>
            <a:r>
              <a:rPr lang="en-US" sz="2000" dirty="0">
                <a:ea typeface="+mn-lt"/>
                <a:cs typeface="+mn-lt"/>
              </a:rPr>
              <a:t>	</a:t>
            </a: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ea typeface="+mn-lt"/>
              <a:cs typeface="+mn-lt"/>
            </a:endParaRPr>
          </a:p>
          <a:p>
            <a:pPr algn="l">
              <a:defRPr/>
            </a:pPr>
            <a:endParaRPr lang="en-GB" sz="2000" b="1" dirty="0">
              <a:cs typeface="Calibri"/>
            </a:endParaRPr>
          </a:p>
          <a:p>
            <a:pPr marL="514350" indent="-514350" algn="l">
              <a:buChar char="•"/>
              <a:defRPr/>
            </a:pPr>
            <a:endParaRPr lang="en-GB" sz="3200" b="1" dirty="0">
              <a:cs typeface="Calibri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l">
              <a:buAutoNum type="arabicPeriod"/>
              <a:defRPr/>
            </a:pPr>
            <a:endParaRPr lang="en-GB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b="1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sz="32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3200" b="1" dirty="0">
              <a:solidFill>
                <a:srgbClr val="D92E2D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600" dirty="0">
              <a:latin typeface="+mj-lt"/>
              <a:cs typeface="Calibri" panose="020F0502020204030204" pitchFamily="34" charset="0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ea typeface="Calibri" panose="020F0502020204030204" pitchFamily="34" charset="0"/>
                <a:cs typeface="Tahoma"/>
              </a:rPr>
              <a:t>Част 1</a:t>
            </a:r>
            <a:r>
              <a:rPr lang="es-ES" sz="4000" b="1" spc="-85" dirty="0">
                <a:solidFill>
                  <a:srgbClr val="FF0000"/>
                </a:solidFill>
                <a:ea typeface="Calibri" panose="020F0502020204030204" pitchFamily="34" charset="0"/>
                <a:cs typeface="Tahoma"/>
              </a:rPr>
              <a:t> </a:t>
            </a:r>
            <a:endParaRPr lang="es-ES" sz="40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9" name="Imagen 28">
            <a:extLst>
              <a:ext uri="{FF2B5EF4-FFF2-40B4-BE49-F238E27FC236}">
                <a16:creationId xmlns:a16="http://schemas.microsoft.com/office/drawing/2014/main" id="{9F27EAF1-A314-46A8-8ACD-FC85742790AD}"/>
              </a:ext>
            </a:extLst>
          </p:cNvPr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76404" y="2277512"/>
            <a:ext cx="4142497" cy="2758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186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24176"/>
            <a:ext cx="9682975" cy="404398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bg-BG" b="1" dirty="0">
                <a:ea typeface="+mn-lt"/>
                <a:cs typeface="+mn-lt"/>
              </a:rPr>
              <a:t>Брейнсторминг</a:t>
            </a:r>
            <a:endParaRPr lang="it" b="1" dirty="0">
              <a:ea typeface="+mn-lt"/>
              <a:cs typeface="+mn-lt"/>
            </a:endParaRPr>
          </a:p>
          <a:p>
            <a:pPr algn="l">
              <a:defRPr/>
            </a:pPr>
            <a:endParaRPr lang="en-GB" b="1" dirty="0">
              <a:ea typeface="+mn-lt"/>
              <a:cs typeface="+mn-lt"/>
            </a:endParaRP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ru-RU" sz="2000" dirty="0" err="1">
                <a:ea typeface="+mn-lt"/>
                <a:cs typeface="+mn-lt"/>
              </a:rPr>
              <a:t>Това</a:t>
            </a:r>
            <a:r>
              <a:rPr lang="ru-RU" sz="2000" dirty="0">
                <a:ea typeface="+mn-lt"/>
                <a:cs typeface="+mn-lt"/>
              </a:rPr>
              <a:t> е </a:t>
            </a:r>
            <a:r>
              <a:rPr lang="ru-RU" sz="2000" dirty="0" err="1">
                <a:ea typeface="+mn-lt"/>
                <a:cs typeface="+mn-lt"/>
              </a:rPr>
              <a:t>свързано</a:t>
            </a:r>
            <a:r>
              <a:rPr lang="ru-RU" sz="2000" dirty="0">
                <a:ea typeface="+mn-lt"/>
                <a:cs typeface="+mn-lt"/>
              </a:rPr>
              <a:t> с </a:t>
            </a:r>
            <a:r>
              <a:rPr lang="ru-RU" sz="2000" dirty="0" err="1">
                <a:ea typeface="+mn-lt"/>
                <a:cs typeface="+mn-lt"/>
              </a:rPr>
              <a:t>генериране</a:t>
            </a:r>
            <a:r>
              <a:rPr lang="ru-RU" sz="2000" dirty="0">
                <a:ea typeface="+mn-lt"/>
                <a:cs typeface="+mn-lt"/>
              </a:rPr>
              <a:t> на много идеи;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ru-RU" sz="2000" dirty="0">
                <a:ea typeface="+mn-lt"/>
                <a:cs typeface="+mn-lt"/>
              </a:rPr>
              <a:t>Един от начин да </a:t>
            </a:r>
            <a:r>
              <a:rPr lang="ru-RU" sz="2000" dirty="0" err="1">
                <a:ea typeface="+mn-lt"/>
                <a:cs typeface="+mn-lt"/>
              </a:rPr>
              <a:t>стигнете</a:t>
            </a:r>
            <a:r>
              <a:rPr lang="ru-RU" sz="2000" dirty="0">
                <a:ea typeface="+mn-lt"/>
                <a:cs typeface="+mn-lt"/>
              </a:rPr>
              <a:t> до </a:t>
            </a:r>
            <a:r>
              <a:rPr lang="ru-RU" sz="2000" dirty="0" err="1">
                <a:ea typeface="+mn-lt"/>
                <a:cs typeface="+mn-lt"/>
              </a:rPr>
              <a:t>добри</a:t>
            </a:r>
            <a:r>
              <a:rPr lang="ru-RU" sz="2000" dirty="0">
                <a:ea typeface="+mn-lt"/>
                <a:cs typeface="+mn-lt"/>
              </a:rPr>
              <a:t> идеи е да </a:t>
            </a:r>
            <a:r>
              <a:rPr lang="ru-RU" sz="2000" dirty="0" err="1">
                <a:ea typeface="+mn-lt"/>
                <a:cs typeface="+mn-lt"/>
              </a:rPr>
              <a:t>избирате</a:t>
            </a:r>
            <a:r>
              <a:rPr lang="ru-RU" sz="2000" dirty="0">
                <a:ea typeface="+mn-lt"/>
                <a:cs typeface="+mn-lt"/>
              </a:rPr>
              <a:t> от много предложения;</a:t>
            </a:r>
          </a:p>
          <a:p>
            <a:pPr marL="342900" indent="-342900" algn="l">
              <a:buFont typeface="Arial" panose="020B0604020202020204" pitchFamily="34" charset="0"/>
              <a:buChar char="•"/>
              <a:defRPr/>
            </a:pPr>
            <a:r>
              <a:rPr lang="ru-RU" sz="2000" dirty="0" err="1">
                <a:ea typeface="+mn-lt"/>
                <a:cs typeface="+mn-lt"/>
              </a:rPr>
              <a:t>Използвайте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флипчарт</a:t>
            </a:r>
            <a:r>
              <a:rPr lang="ru-RU" sz="2000" dirty="0">
                <a:ea typeface="+mn-lt"/>
                <a:cs typeface="+mn-lt"/>
              </a:rPr>
              <a:t> и </a:t>
            </a:r>
            <a:r>
              <a:rPr lang="ru-RU" sz="2000" dirty="0" err="1">
                <a:ea typeface="+mn-lt"/>
                <a:cs typeface="+mn-lt"/>
              </a:rPr>
              <a:t>лепящи</a:t>
            </a:r>
            <a:r>
              <a:rPr lang="ru-RU" sz="2000" dirty="0">
                <a:ea typeface="+mn-lt"/>
                <a:cs typeface="+mn-lt"/>
              </a:rPr>
              <a:t> </a:t>
            </a:r>
            <a:r>
              <a:rPr lang="ru-RU" sz="2000" dirty="0" err="1">
                <a:ea typeface="+mn-lt"/>
                <a:cs typeface="+mn-lt"/>
              </a:rPr>
              <a:t>бележки</a:t>
            </a:r>
            <a:r>
              <a:rPr lang="ru-RU" sz="2000" dirty="0">
                <a:ea typeface="+mn-lt"/>
                <a:cs typeface="+mn-lt"/>
              </a:rPr>
              <a:t>. </a:t>
            </a: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4000" b="1" spc="-85" dirty="0">
                <a:solidFill>
                  <a:srgbClr val="D92E2D"/>
                </a:solidFill>
                <a:cs typeface="Tahoma"/>
              </a:rPr>
              <a:t>Част 2</a:t>
            </a:r>
            <a:endParaRPr lang="es-ES" sz="4000" b="1" spc="-85" dirty="0">
              <a:solidFill>
                <a:srgbClr val="D92E2D"/>
              </a:solidFill>
              <a:cs typeface="Tahoma"/>
            </a:endParaRPr>
          </a:p>
        </p:txBody>
      </p:sp>
    </p:spTree>
    <p:extLst>
      <p:ext uri="{BB962C8B-B14F-4D97-AF65-F5344CB8AC3E}">
        <p14:creationId xmlns:p14="http://schemas.microsoft.com/office/powerpoint/2010/main" val="173275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2773D355-2EFA-4E6E-B84D-4EDFB8C49D40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09192" y="6294071"/>
            <a:ext cx="10100684" cy="563929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CD3DC50E-31D5-4172-B2E4-495A452F8B3C}"/>
              </a:ext>
            </a:extLst>
          </p:cNvPr>
          <p:cNvSpPr/>
          <p:nvPr/>
        </p:nvSpPr>
        <p:spPr>
          <a:xfrm rot="5400000">
            <a:off x="-3300416" y="3300411"/>
            <a:ext cx="6858001" cy="257178"/>
          </a:xfrm>
          <a:prstGeom prst="rect">
            <a:avLst/>
          </a:prstGeom>
          <a:solidFill>
            <a:srgbClr val="FFCD0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0" name="Rectángulo 9">
            <a:extLst>
              <a:ext uri="{FF2B5EF4-FFF2-40B4-BE49-F238E27FC236}">
                <a16:creationId xmlns:a16="http://schemas.microsoft.com/office/drawing/2014/main" id="{89675226-E6AD-4432-9A39-1D1C6C36A06B}"/>
              </a:ext>
            </a:extLst>
          </p:cNvPr>
          <p:cNvSpPr/>
          <p:nvPr/>
        </p:nvSpPr>
        <p:spPr>
          <a:xfrm rot="5400000">
            <a:off x="-2993598" y="3300410"/>
            <a:ext cx="6858001" cy="257178"/>
          </a:xfrm>
          <a:prstGeom prst="rect">
            <a:avLst/>
          </a:prstGeom>
          <a:solidFill>
            <a:srgbClr val="E687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Rectángulo 11">
            <a:extLst>
              <a:ext uri="{FF2B5EF4-FFF2-40B4-BE49-F238E27FC236}">
                <a16:creationId xmlns:a16="http://schemas.microsoft.com/office/drawing/2014/main" id="{F05C8DE6-5D1E-4E8F-A2FF-8C7F21E176E0}"/>
              </a:ext>
            </a:extLst>
          </p:cNvPr>
          <p:cNvSpPr/>
          <p:nvPr/>
        </p:nvSpPr>
        <p:spPr>
          <a:xfrm rot="5400000">
            <a:off x="-2686781" y="3300412"/>
            <a:ext cx="6858003" cy="257178"/>
          </a:xfrm>
          <a:prstGeom prst="rect">
            <a:avLst/>
          </a:prstGeom>
          <a:solidFill>
            <a:srgbClr val="D92E2D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40E7E879-E80A-4CC9-B016-63ABC6EC955F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35279" y="169687"/>
            <a:ext cx="3811683" cy="1121083"/>
          </a:xfrm>
          <a:prstGeom prst="rect">
            <a:avLst/>
          </a:prstGeom>
        </p:spPr>
      </p:pic>
      <p:sp>
        <p:nvSpPr>
          <p:cNvPr id="7" name="Subtítulo 6">
            <a:extLst>
              <a:ext uri="{FF2B5EF4-FFF2-40B4-BE49-F238E27FC236}">
                <a16:creationId xmlns:a16="http://schemas.microsoft.com/office/drawing/2014/main" id="{D1F22451-654F-4B4A-8AA4-F90A0A9349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581019"/>
            <a:ext cx="9144000" cy="47130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>
              <a:defRPr/>
            </a:pPr>
            <a:r>
              <a:rPr lang="bg-BG" b="1" dirty="0">
                <a:ea typeface="+mn-lt"/>
                <a:cs typeface="+mn-lt"/>
              </a:rPr>
              <a:t>Стъпки към </a:t>
            </a:r>
            <a:r>
              <a:rPr lang="bg-BG" b="1" dirty="0" err="1">
                <a:ea typeface="+mn-lt"/>
                <a:cs typeface="+mn-lt"/>
              </a:rPr>
              <a:t>брейнсторминг</a:t>
            </a:r>
            <a:r>
              <a:rPr lang="it" b="1" dirty="0">
                <a:ea typeface="+mn-lt"/>
                <a:cs typeface="+mn-lt"/>
              </a:rPr>
              <a:t> </a:t>
            </a:r>
            <a:endParaRPr lang="en-GB" dirty="0">
              <a:cs typeface="Calibri"/>
            </a:endParaRPr>
          </a:p>
          <a:p>
            <a:pPr algn="l">
              <a:defRPr/>
            </a:pPr>
            <a:endParaRPr lang="it" sz="3200" b="1" dirty="0">
              <a:ea typeface="+mn-lt"/>
              <a:cs typeface="+mn-lt"/>
            </a:endParaRPr>
          </a:p>
          <a:p>
            <a:pPr algn="l">
              <a:defRPr/>
            </a:pPr>
            <a:r>
              <a:rPr lang="it" sz="2300" dirty="0">
                <a:ea typeface="+mn-lt"/>
                <a:cs typeface="+mn-lt"/>
              </a:rPr>
              <a:t>1. </a:t>
            </a:r>
            <a:r>
              <a:rPr lang="bg-BG" sz="2300" dirty="0">
                <a:ea typeface="+mn-lt"/>
                <a:cs typeface="+mn-lt"/>
              </a:rPr>
              <a:t>Концентрирайте се;</a:t>
            </a:r>
            <a:endParaRPr lang="en-GB" sz="2300" dirty="0">
              <a:cs typeface="Calibri" panose="020F0502020204030204"/>
            </a:endParaRPr>
          </a:p>
          <a:p>
            <a:pPr algn="l">
              <a:defRPr/>
            </a:pPr>
            <a:r>
              <a:rPr lang="it" sz="2300" dirty="0">
                <a:ea typeface="+mn-lt"/>
                <a:cs typeface="+mn-lt"/>
              </a:rPr>
              <a:t>2. </a:t>
            </a:r>
            <a:r>
              <a:rPr lang="bg-BG" sz="2300" dirty="0">
                <a:ea typeface="+mn-lt"/>
                <a:cs typeface="+mn-lt"/>
              </a:rPr>
              <a:t>Започнете процеса;</a:t>
            </a:r>
            <a:r>
              <a:rPr lang="it" sz="2300" dirty="0">
                <a:ea typeface="+mn-lt"/>
                <a:cs typeface="+mn-lt"/>
              </a:rPr>
              <a:t>			</a:t>
            </a:r>
            <a:endParaRPr lang="en-GB" sz="2300" dirty="0">
              <a:cs typeface="Calibri" panose="020F0502020204030204"/>
            </a:endParaRPr>
          </a:p>
          <a:p>
            <a:pPr algn="l">
              <a:defRPr/>
            </a:pPr>
            <a:r>
              <a:rPr lang="it" sz="2300" dirty="0">
                <a:ea typeface="+mn-lt"/>
                <a:cs typeface="+mn-lt"/>
              </a:rPr>
              <a:t>3.</a:t>
            </a:r>
            <a:r>
              <a:rPr lang="bg-BG" sz="2300" dirty="0">
                <a:ea typeface="+mn-lt"/>
                <a:cs typeface="+mn-lt"/>
              </a:rPr>
              <a:t> Брифинг.</a:t>
            </a:r>
            <a:r>
              <a:rPr lang="it" sz="2300" dirty="0">
                <a:ea typeface="+mn-lt"/>
                <a:cs typeface="+mn-lt"/>
              </a:rPr>
              <a:t>	</a:t>
            </a:r>
            <a:endParaRPr lang="en-GB" sz="2300" dirty="0">
              <a:cs typeface="Calibri" panose="020F0502020204030204"/>
            </a:endParaRPr>
          </a:p>
          <a:p>
            <a:pPr algn="l">
              <a:defRPr/>
            </a:pPr>
            <a:endParaRPr lang="en-GB" altLang="es-ES" sz="2900" dirty="0">
              <a:latin typeface="+mj-lt"/>
              <a:cs typeface="Calibri" panose="020F0502020204030204" pitchFamily="34" charset="0"/>
            </a:endParaRPr>
          </a:p>
        </p:txBody>
      </p:sp>
      <p:sp>
        <p:nvSpPr>
          <p:cNvPr id="11" name="Título 3">
            <a:extLst>
              <a:ext uri="{FF2B5EF4-FFF2-40B4-BE49-F238E27FC236}">
                <a16:creationId xmlns:a16="http://schemas.microsoft.com/office/drawing/2014/main" id="{AEB7F9CE-7526-4622-B090-C20CC4202474}"/>
              </a:ext>
            </a:extLst>
          </p:cNvPr>
          <p:cNvSpPr txBox="1">
            <a:spLocks/>
          </p:cNvSpPr>
          <p:nvPr/>
        </p:nvSpPr>
        <p:spPr>
          <a:xfrm>
            <a:off x="5271172" y="553541"/>
            <a:ext cx="6599487" cy="66144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g-BG" sz="3900" b="1" i="0" u="none" strike="noStrike" dirty="0">
                <a:solidFill>
                  <a:srgbClr val="D92E2D"/>
                </a:solidFill>
                <a:latin typeface="Calibri Light"/>
              </a:rPr>
              <a:t>Част 2</a:t>
            </a:r>
            <a:endParaRPr lang="es-ES" sz="3900" b="1" spc="-85" dirty="0">
              <a:solidFill>
                <a:srgbClr val="FF0000"/>
              </a:solidFill>
              <a:cs typeface="Tahoma"/>
            </a:endParaRP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CC03E725-B9CC-48DB-AA73-CFF5DF889DEA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910551" y="1581019"/>
            <a:ext cx="3401089" cy="3497454"/>
          </a:xfrm>
          <a:prstGeom prst="rect">
            <a:avLst/>
          </a:prstGeom>
        </p:spPr>
      </p:pic>
      <p:sp>
        <p:nvSpPr>
          <p:cNvPr id="3" name="Suorakulmio 2">
            <a:extLst>
              <a:ext uri="{FF2B5EF4-FFF2-40B4-BE49-F238E27FC236}">
                <a16:creationId xmlns:a16="http://schemas.microsoft.com/office/drawing/2014/main" id="{23B4CF11-D23C-4A10-B740-AB0019062DF7}"/>
              </a:ext>
            </a:extLst>
          </p:cNvPr>
          <p:cNvSpPr/>
          <p:nvPr/>
        </p:nvSpPr>
        <p:spPr>
          <a:xfrm>
            <a:off x="5825094" y="5086107"/>
            <a:ext cx="3150095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/>
              <a:t>https://key0.cc/freepng/270382-Brainstorming-School-Based-Management-Clipart</a:t>
            </a:r>
          </a:p>
        </p:txBody>
      </p:sp>
    </p:spTree>
    <p:extLst>
      <p:ext uri="{BB962C8B-B14F-4D97-AF65-F5344CB8AC3E}">
        <p14:creationId xmlns:p14="http://schemas.microsoft.com/office/powerpoint/2010/main" val="4125338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2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F7E5129145C1D4796D0CCED5DFBDE02" ma:contentTypeVersion="13" ma:contentTypeDescription="Luo uusi asiakirja." ma:contentTypeScope="" ma:versionID="118419fb119b9c1e9913f3298a077b54">
  <xsd:schema xmlns:xsd="http://www.w3.org/2001/XMLSchema" xmlns:xs="http://www.w3.org/2001/XMLSchema" xmlns:p="http://schemas.microsoft.com/office/2006/metadata/properties" xmlns:ns3="f72e2ad1-936a-41f1-a598-e84f4d1ebb13" xmlns:ns4="e20851b4-1139-4020-85e5-81b7cb96bc19" targetNamespace="http://schemas.microsoft.com/office/2006/metadata/properties" ma:root="true" ma:fieldsID="bbe855feaae0f8c5a9d6d7a97e2567cc" ns3:_="" ns4:_="">
    <xsd:import namespace="f72e2ad1-936a-41f1-a598-e84f4d1ebb13"/>
    <xsd:import namespace="e20851b4-1139-4020-85e5-81b7cb96bc1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e2ad1-936a-41f1-a598-e84f4d1ebb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Jakamisvihjeen hajautus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0851b4-1139-4020-85e5-81b7cb96bc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4228FB-21EC-4592-80FF-0EB9C7E73F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2e2ad1-936a-41f1-a598-e84f4d1ebb13"/>
    <ds:schemaRef ds:uri="e20851b4-1139-4020-85e5-81b7cb96bc1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81FC19E-F1A9-4F23-AF5A-A95B43BB44B2}">
  <ds:schemaRefs>
    <ds:schemaRef ds:uri="e20851b4-1139-4020-85e5-81b7cb96bc19"/>
    <ds:schemaRef ds:uri="http://schemas.microsoft.com/office/2006/documentManagement/types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purl.org/dc/elements/1.1/"/>
    <ds:schemaRef ds:uri="http://purl.org/dc/dcmitype/"/>
    <ds:schemaRef ds:uri="http://schemas.microsoft.com/office/infopath/2007/PartnerControls"/>
    <ds:schemaRef ds:uri="f72e2ad1-936a-41f1-a598-e84f4d1ebb13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2FEE615-4159-482B-8537-8B554BA62EB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876</TotalTime>
  <Words>1135</Words>
  <Application>Microsoft Office PowerPoint</Application>
  <PresentationFormat>Panorámica</PresentationFormat>
  <Paragraphs>192</Paragraphs>
  <Slides>18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Tema de Office</vt:lpstr>
      <vt:lpstr>Иновационни умения – как да внедряваме иновациите в спорта и бизнеса?</vt:lpstr>
      <vt:lpstr>ЦЕЛИ</vt:lpstr>
      <vt:lpstr>ЦЕЛИ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Обобщение</vt:lpstr>
      <vt:lpstr>Тест за самооценка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Cristina</dc:creator>
  <cp:lastModifiedBy>Monia Coppola</cp:lastModifiedBy>
  <cp:revision>574</cp:revision>
  <cp:lastPrinted>2021-11-11T07:54:38Z</cp:lastPrinted>
  <dcterms:created xsi:type="dcterms:W3CDTF">2020-11-24T11:59:30Z</dcterms:created>
  <dcterms:modified xsi:type="dcterms:W3CDTF">2022-03-21T12:43:55Z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0x0101005F7E5129145C1D4796D0CCED5DFBDE02</vt:lpwstr>
  </property>
</Properties>
</file>