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9" r:id="rId6"/>
    <p:sldId id="271" r:id="rId7"/>
    <p:sldId id="267" r:id="rId8"/>
    <p:sldId id="272" r:id="rId9"/>
    <p:sldId id="273" r:id="rId10"/>
    <p:sldId id="274" r:id="rId11"/>
    <p:sldId id="268" r:id="rId12"/>
    <p:sldId id="278" r:id="rId13"/>
    <p:sldId id="279" r:id="rId14"/>
    <p:sldId id="280" r:id="rId15"/>
    <p:sldId id="276" r:id="rId16"/>
    <p:sldId id="277" r:id="rId17"/>
    <p:sldId id="281" r:id="rId18"/>
    <p:sldId id="282" r:id="rId19"/>
    <p:sldId id="25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2D"/>
    <a:srgbClr val="D92E2D"/>
    <a:srgbClr val="E47A24"/>
    <a:srgbClr val="E5802D"/>
    <a:srgbClr val="FFC300"/>
    <a:srgbClr val="FFD13C"/>
    <a:srgbClr val="FFC100"/>
    <a:srgbClr val="FFC400"/>
    <a:srgbClr val="FFCD0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14/03/2022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2" Type="http://schemas.openxmlformats.org/officeDocument/2006/relationships/hyperlink" Target="https://www.logomak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canva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s.google.com/intl/es_es/home/tools/ads-editor/),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Users\diana\OneDrive\Desktop\Endurance%20Training%20fiche\(https:\timezone.io\),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360029527911-Free-online-Zoom-training-webina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pbeginner.com/" TargetMode="External"/><Relationship Id="rId5" Type="http://schemas.openxmlformats.org/officeDocument/2006/relationships/hyperlink" Target="https://wordpress.com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ordpres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036" y="2714595"/>
            <a:ext cx="4685924" cy="1121083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ДИГИТАЛНИ УМЕНИЯ</a:t>
            </a:r>
            <a:endParaRPr lang="es-ES" dirty="0">
              <a:solidFill>
                <a:srgbClr val="D92E2D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DD817-B1DA-4580-8570-994B1F491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66" y="4306560"/>
            <a:ext cx="2167863" cy="1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r qué el brainstorming es una técnica poco eficaz">
            <a:extLst>
              <a:ext uri="{FF2B5EF4-FFF2-40B4-BE49-F238E27FC236}">
                <a16:creationId xmlns:a16="http://schemas.microsoft.com/office/drawing/2014/main" id="{71DF67E8-D9B4-4995-9992-461C11794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-1128" r="14607"/>
          <a:stretch/>
        </p:blipFill>
        <p:spPr bwMode="auto">
          <a:xfrm>
            <a:off x="8797300" y="2035503"/>
            <a:ext cx="292275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955802"/>
            <a:ext cx="7595644" cy="3904663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 </a:t>
            </a:r>
            <a:r>
              <a:rPr lang="bg-BG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Корпоративна идентичност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Следвайки тези стъпки, ще развиете представа за това, как бихте искали да изглежда вашият уебсайт. Ето няколко съвета за корпоративна идентичност: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Стъпка 1: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Брейнсторминг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винаги помага;</a:t>
            </a:r>
          </a:p>
          <a:p>
            <a:pPr algn="l"/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40191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9D39169-850C-4299-9E56-3F64DF85C70A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74DAD5-92DF-44DF-A295-4E54EE9A5735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2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ipos de lluvia de ideas | Potencia el brainstorming en tu equipo">
            <a:extLst>
              <a:ext uri="{FF2B5EF4-FFF2-40B4-BE49-F238E27FC236}">
                <a16:creationId xmlns:a16="http://schemas.microsoft.com/office/drawing/2014/main" id="{6D94B248-AAED-4EC6-9FE2-373AC772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00" y="2372085"/>
            <a:ext cx="4353642" cy="20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832098"/>
            <a:ext cx="6294554" cy="3904663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Стъпка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Направете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бележки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която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събрали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посещавайки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уебсайта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харесали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заглавие, секции,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сътрудник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страница с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препоръки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Стъпка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разработвате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идеята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използвайте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светли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цветове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фон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тъмни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цветове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контрастират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него. Не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използвайте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прекалено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голям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шрифтове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изображения и се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уверете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че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изображения с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високо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качество. Направете всички страници хомогенни, в една и съща графична линия за по-професионален вид.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ES" dirty="0">
              <a:solidFill>
                <a:srgbClr val="E47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4272B52-9A54-4EC3-8BE2-B8C441885727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75878E-732E-48D9-85D4-6A19CD99AA0C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6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704123"/>
            <a:ext cx="9927794" cy="39046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много безплатни ресурси и инструменти, които могат да ни помогнат да проектираме нашата марка и корпоративен имидж. Това са най-често срещаните и най-използваните: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 на лого (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https://www.logomaker.com/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: Позволява ви лесно да създадете безплатно свое собствено лого.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Freepik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https://www.freepik.com/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: предлага изображения, над 10 милиона визуални ресурси. Можете да използвате различни илюстрации, снимки.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https://www.canva.com/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: Този уебсайт за графичен дизайн и композиция на изображенията, предлага инструменти за създаване на ваши собствени дизайни, като чрез тях можете да постигнете професионални резултати.</a:t>
            </a:r>
          </a:p>
          <a:p>
            <a:pPr algn="l"/>
            <a:endParaRPr lang="es-ES" dirty="0">
              <a:solidFill>
                <a:srgbClr val="E47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4272B52-9A54-4EC3-8BE2-B8C441885727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75878E-732E-48D9-85D4-6A19CD99AA0C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0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557783"/>
            <a:ext cx="9927794" cy="563929"/>
          </a:xfrm>
        </p:spPr>
        <p:txBody>
          <a:bodyPr/>
          <a:lstStyle/>
          <a:p>
            <a:pPr algn="l"/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 SEO стратегии за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думи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SEM (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търсене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онлайн маркетинг)</a:t>
            </a:r>
            <a:endParaRPr lang="es-ES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4272B52-9A54-4EC3-8BE2-B8C441885727}"/>
              </a:ext>
            </a:extLst>
          </p:cNvPr>
          <p:cNvSpPr txBox="1">
            <a:spLocks/>
          </p:cNvSpPr>
          <p:nvPr/>
        </p:nvSpPr>
        <p:spPr>
          <a:xfrm>
            <a:off x="4979814" y="372976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75878E-732E-48D9-85D4-6A19CD99AA0C}"/>
              </a:ext>
            </a:extLst>
          </p:cNvPr>
          <p:cNvSpPr txBox="1"/>
          <p:nvPr/>
        </p:nvSpPr>
        <p:spPr>
          <a:xfrm>
            <a:off x="4979814" y="945543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  <p:pic>
        <p:nvPicPr>
          <p:cNvPr id="10242" name="Picture 2" descr="Tendencias en estrategias SEO y SEM para este 2020 BLOG | ATRÉVETE">
            <a:extLst>
              <a:ext uri="{FF2B5EF4-FFF2-40B4-BE49-F238E27FC236}">
                <a16:creationId xmlns:a16="http://schemas.microsoft.com/office/drawing/2014/main" id="{9293F2AB-AB11-4CF4-A4B8-D7752DFE0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11866" r="2368" b="8506"/>
          <a:stretch/>
        </p:blipFill>
        <p:spPr bwMode="auto">
          <a:xfrm>
            <a:off x="7603343" y="2598237"/>
            <a:ext cx="4370289" cy="20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1F88B26-BE4E-4F4A-AFCD-4FCD38D4F666}"/>
              </a:ext>
            </a:extLst>
          </p:cNvPr>
          <p:cNvSpPr txBox="1"/>
          <p:nvPr/>
        </p:nvSpPr>
        <p:spPr>
          <a:xfrm>
            <a:off x="1335279" y="2084233"/>
            <a:ext cx="60782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Добре индексиран сайт (съдържащ правилните ключови думи) ви помага да бъдете намерени по конкретни параметри за търсене. Нека дадем практически пример: да предположим, че сте собственик на фитнес зала в Мадрид. Ако искате хората да ви намерят в търсачките и да мислят за вас като добра алтернатива, това, което трябва да направите, е да попълните сайта си с ключови думи в полето за фитнес, за които знаете, че ще бъдат въведени от потребителите (напр. фитнес зали Мадрид, обучение Мадрид + квартал, отслабване Мадрид, идеи за тренировки Мадрид, фитнес център квартал Мадрид). Тази дейност за генериране на резултати изисква време и търпение, но резултатът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изумителен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800791"/>
            <a:ext cx="9927794" cy="19638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bg-BG" sz="1800" b="1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означава </a:t>
            </a:r>
            <a:r>
              <a:rPr lang="bg-BG" sz="1800" b="1" dirty="0">
                <a:solidFill>
                  <a:srgbClr val="E687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„Оптимизация за търсачки“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представлява серия от стратегии за подобряване на видимостта онлайн, така че да можете да се появите първи в списъка с резултати, когато търсим конкретна ключова дума в търсачките. Има много инструменти, които да ни помогнат с тази задача, като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Console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Analytics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както сме виждали преди. SEO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Profiler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например, е уебсайт, който предлага SEO инструменти за търсене по ключови думи, уеб оптимизация, анализ на връзки и изграждане на връзки, както и отчети и др.</a:t>
            </a:r>
          </a:p>
          <a:p>
            <a:pPr algn="just">
              <a:lnSpc>
                <a:spcPct val="100000"/>
              </a:lnSpc>
            </a:pPr>
            <a:endParaRPr lang="es-ES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4272B52-9A54-4EC3-8BE2-B8C441885727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75878E-732E-48D9-85D4-6A19CD99AA0C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C186F812-E983-41EE-B86E-45BE48471BE6}"/>
              </a:ext>
            </a:extLst>
          </p:cNvPr>
          <p:cNvSpPr txBox="1">
            <a:spLocks/>
          </p:cNvSpPr>
          <p:nvPr/>
        </p:nvSpPr>
        <p:spPr>
          <a:xfrm>
            <a:off x="1335279" y="3843276"/>
            <a:ext cx="9927794" cy="245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bg-BG" sz="1800" b="1" dirty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означава</a:t>
            </a:r>
            <a:r>
              <a:rPr lang="bg-BG" sz="1800" b="1" dirty="0">
                <a:solidFill>
                  <a:srgbClr val="E687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„Маркетинг в търсачките“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се състои от кампании за плащане в търсачките, така че да сте по-добре позиционирани благодарение на система за наддаване. Подобно на SEO, има много инструменти, които да ни помогнат. </a:t>
            </a:r>
            <a:r>
              <a:rPr lang="bg-BG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AdWords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Редактор е безплатно приложение на </a:t>
            </a:r>
            <a:r>
              <a:rPr lang="bg-BG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което можете да изтеглите (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https://ads.google.com/intl/es_es/home/tools/ads-editor/),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да управлявате рекламните си кампании. То определя ключовите думи, с които искате да бъдете открити. Този инструмент ще ви помогне да намерите най-подходящите ключови думи. </a:t>
            </a:r>
            <a:r>
              <a:rPr lang="bg-BG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SEMrush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позволява да се направи анализ на ключови думи, както SEO, така и SEM. Той открива средната цена на PPC кампаниите (Плащане на клик) на местно ниво.</a:t>
            </a:r>
          </a:p>
        </p:txBody>
      </p:sp>
    </p:spTree>
    <p:extLst>
      <p:ext uri="{BB962C8B-B14F-4D97-AF65-F5344CB8AC3E}">
        <p14:creationId xmlns:p14="http://schemas.microsoft.com/office/powerpoint/2010/main" val="20604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671066"/>
            <a:ext cx="10520851" cy="3904663"/>
          </a:xfrm>
        </p:spPr>
        <p:txBody>
          <a:bodyPr>
            <a:normAutofit/>
          </a:bodyPr>
          <a:lstStyle/>
          <a:p>
            <a:pPr indent="-269875" algn="l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2.4. </a:t>
            </a: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Ефективна комуникация чрез фитнес чат групи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l">
              <a:lnSpc>
                <a:spcPct val="115000"/>
              </a:lnSpc>
              <a:spcAft>
                <a:spcPts val="1000"/>
              </a:spcAft>
            </a:pPr>
            <a:endParaRPr lang="es-ES" sz="2200" dirty="0">
              <a:solidFill>
                <a:srgbClr val="E687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40190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DA8112-F2AB-4E80-ACA8-D20F38C2C22B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31C9E1-20E4-45AA-B830-A88086C66503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87B8AD-13A4-45EA-8E61-3B12029C15DF}"/>
              </a:ext>
            </a:extLst>
          </p:cNvPr>
          <p:cNvSpPr txBox="1"/>
          <p:nvPr/>
        </p:nvSpPr>
        <p:spPr>
          <a:xfrm>
            <a:off x="1335279" y="2090725"/>
            <a:ext cx="10356060" cy="364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Проверете вашата интернет връзка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Независимо дали става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въпрос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лаптоп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микрофон или интернет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връзка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опитайте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да отстраните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малките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бързо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вместо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чакате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нещата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станат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прекалено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измислите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решение.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Време за чат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Създаването на групов чат може да бъде чудесен помощен инструмент, който да бъде приложен във вашата рутинна тренировка в рамките на вашите сесии. Бъдете внимателни кога и какво да позволите на клиентите/участниците да правят в него. Например,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ще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позволите ли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се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коментира в чата през целия онлайн клас или само в определени моменти? Може да насърчите използването му в отделни моменти, може би в края на вашия клас, за да получавате обратна връзка и споделяне на коментари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Wireless Internet Connection &amp;amp; Broadband Internet Service Service Provider  from Kolkata">
            <a:extLst>
              <a:ext uri="{FF2B5EF4-FFF2-40B4-BE49-F238E27FC236}">
                <a16:creationId xmlns:a16="http://schemas.microsoft.com/office/drawing/2014/main" id="{120A5D55-92D9-4256-AE16-B819DD1D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0" y="2080893"/>
            <a:ext cx="530936" cy="4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lanes de Clase - SMS o El Chat">
            <a:extLst>
              <a:ext uri="{FF2B5EF4-FFF2-40B4-BE49-F238E27FC236}">
                <a16:creationId xmlns:a16="http://schemas.microsoft.com/office/drawing/2014/main" id="{0B35B1BC-B4B9-45E2-8869-17354A56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9" y="3907241"/>
            <a:ext cx="576877" cy="4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598E31-9ED4-464E-85BF-EF97FC5D5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91" y="3047020"/>
            <a:ext cx="8946969" cy="283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561434"/>
            <a:ext cx="9927794" cy="3904663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bg-BG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Невербална обратна връзка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Активирайте функцията за невербална обратна връзка за вашите сесии, за да позволите на последователите/участниците да общуват с вас, без да прекъсват </a:t>
            </a: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сесията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ES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4FDF7D4-53D0-42B6-B81C-E848F1E0EBB3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919C73-CFC9-4FCC-8E75-D31F48B35CD9}"/>
              </a:ext>
            </a:extLst>
          </p:cNvPr>
          <p:cNvSpPr txBox="1"/>
          <p:nvPr/>
        </p:nvSpPr>
        <p:spPr>
          <a:xfrm>
            <a:off x="4979814" y="1113278"/>
            <a:ext cx="7130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¿Quieres obtener un certificado de community manager?">
            <a:extLst>
              <a:ext uri="{FF2B5EF4-FFF2-40B4-BE49-F238E27FC236}">
                <a16:creationId xmlns:a16="http://schemas.microsoft.com/office/drawing/2014/main" id="{00F099AD-D5AF-4C3A-B712-22C615E60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6927"/>
          <a:stretch/>
        </p:blipFill>
        <p:spPr bwMode="auto">
          <a:xfrm>
            <a:off x="8428598" y="2684206"/>
            <a:ext cx="3304697" cy="24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8" y="1644356"/>
            <a:ext cx="6786501" cy="3738819"/>
          </a:xfrm>
        </p:spPr>
        <p:txBody>
          <a:bodyPr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Насърчавайте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чувството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общност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Усещането за присъствие и общност ще се засили, когато всеки използва уеб камера си. Също така, в началото и в края на вашия клас можете да превключите към изглед на галерия (това е изглед, където всички се виждат един за друг едновременно). В края на вашия клас, ако вашите ученици разрешат, можете да направите обща снимка и да я публикувате във </a:t>
            </a:r>
            <a:r>
              <a:rPr lang="bg-BG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bg-BG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 личен или още по добре в професионалният ви профил).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4FDF7D4-53D0-42B6-B81C-E848F1E0EBB3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919C73-CFC9-4FCC-8E75-D31F48B35CD9}"/>
              </a:ext>
            </a:extLst>
          </p:cNvPr>
          <p:cNvSpPr txBox="1"/>
          <p:nvPr/>
        </p:nvSpPr>
        <p:spPr>
          <a:xfrm>
            <a:off x="4979814" y="1140194"/>
            <a:ext cx="7130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336" y="1423116"/>
            <a:ext cx="8163122" cy="3904663"/>
          </a:xfrm>
        </p:spPr>
        <p:txBody>
          <a:bodyPr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Помислете за различните часови зони (в случай на международни участници)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Воденето на онлайн уроци в различна часова зона може да бъде доста голямо предизвикателство, особено ако трябва да ги провеждате в реално време. Timezone.io ви позволява да следите местното време на вашите клиенти/ученици и ви помага да планирате часовете си в удобно за всички време. Този инструмент е лесен за използване: просто поставете вашия клиент/ученик и техните свързани градове на уебсайта </a:t>
            </a:r>
            <a:r>
              <a:rPr lang="bg-BG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action="ppaction://hlinkfile"/>
              </a:rPr>
              <a:t>(https://timezone.io/),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 да получите ясна представа за тяхното местно време.</a:t>
            </a:r>
            <a:endParaRPr lang="es-ES" sz="2800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4FDF7D4-53D0-42B6-B81C-E848F1E0EBB3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919C73-CFC9-4FCC-8E75-D31F48B35CD9}"/>
              </a:ext>
            </a:extLst>
          </p:cNvPr>
          <p:cNvSpPr txBox="1"/>
          <p:nvPr/>
        </p:nvSpPr>
        <p:spPr>
          <a:xfrm>
            <a:off x="4979814" y="1140194"/>
            <a:ext cx="7130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endParaRPr lang="bg-BG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Time Zone Pro (@TimeZonePro) | Twitter">
            <a:extLst>
              <a:ext uri="{FF2B5EF4-FFF2-40B4-BE49-F238E27FC236}">
                <a16:creationId xmlns:a16="http://schemas.microsoft.com/office/drawing/2014/main" id="{C39AC7EB-4192-4E82-90EE-DE246BF1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62" y="2404010"/>
            <a:ext cx="2062316" cy="20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157" y="3294988"/>
            <a:ext cx="6545843" cy="600204"/>
          </a:xfrm>
        </p:spPr>
        <p:txBody>
          <a:bodyPr>
            <a:noAutofit/>
          </a:bodyPr>
          <a:lstStyle/>
          <a:p>
            <a:r>
              <a:rPr lang="bg-BG" sz="4000" b="1" dirty="0">
                <a:solidFill>
                  <a:srgbClr val="D92E2D"/>
                </a:solidFill>
              </a:rPr>
              <a:t>Благодарим за вниманието</a:t>
            </a:r>
            <a:r>
              <a:rPr lang="en-US" sz="4000" b="1" dirty="0">
                <a:solidFill>
                  <a:srgbClr val="D92E2D"/>
                </a:solidFill>
              </a:rPr>
              <a:t>!!!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16" y="6294071"/>
            <a:ext cx="10100684" cy="5639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A5AA3BB-8C4D-49AA-A09E-3820B9612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57" y="286584"/>
            <a:ext cx="6959400" cy="20468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9E3806D-B4B7-47EB-AB92-ADD77392AA94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17FC7A-830A-4879-A891-1ACC1A4644A1}"/>
              </a:ext>
            </a:extLst>
          </p:cNvPr>
          <p:cNvSpPr/>
          <p:nvPr/>
        </p:nvSpPr>
        <p:spPr>
          <a:xfrm rot="5400000">
            <a:off x="-2987719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D4C7E0-64C3-48B2-B394-E131FCFB9EB7}"/>
              </a:ext>
            </a:extLst>
          </p:cNvPr>
          <p:cNvSpPr/>
          <p:nvPr/>
        </p:nvSpPr>
        <p:spPr>
          <a:xfrm rot="5400000">
            <a:off x="-2675024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3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613289"/>
            <a:ext cx="10100684" cy="432875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ru-RU" dirty="0" err="1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Защо</a:t>
            </a:r>
            <a:r>
              <a:rPr lang="ru-RU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дигиталните</a:t>
            </a:r>
            <a:r>
              <a:rPr lang="ru-RU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умения </a:t>
            </a:r>
            <a:r>
              <a:rPr lang="ru-RU" dirty="0" err="1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значение в </a:t>
            </a:r>
            <a:r>
              <a:rPr lang="ru-RU" dirty="0" err="1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спортното</a:t>
            </a:r>
            <a:r>
              <a:rPr lang="ru-RU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предприемачество</a:t>
            </a:r>
            <a:r>
              <a:rPr lang="ru-RU" dirty="0">
                <a:solidFill>
                  <a:srgbClr val="E47A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Дигитализацията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играта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спортния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бизнес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завинаги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Спортни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клубове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треньори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свободна практика и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федерациите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вече не се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конкурират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помежду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си,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както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през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последните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десетилетия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Сега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новите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конкуренти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предимно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дигитално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базирани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използват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социални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медии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видео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стрийминг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игри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Предприемачи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федерации и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спортните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клубове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трябваше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да се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адаптират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това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неочаквано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принудително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затваряне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спортни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центрове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за да не загубят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работата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си.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Предприемачите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се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възползваха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от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възможността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формират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нов начин за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предоставяне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своите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услуги онлайн.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Дигиталните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умения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от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съществено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значение за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бъдещите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предприемачи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спортната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сфера,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защото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усъвършенстване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основните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дигитални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умения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проправя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пътя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развитието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бъдещата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им </a:t>
            </a:r>
            <a:r>
              <a:rPr lang="ru-RU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кариера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89AFE8C-F6E3-48B5-A476-58CE72A03CE3}"/>
              </a:ext>
            </a:extLst>
          </p:cNvPr>
          <p:cNvSpPr txBox="1">
            <a:spLocks/>
          </p:cNvSpPr>
          <p:nvPr/>
        </p:nvSpPr>
        <p:spPr>
          <a:xfrm>
            <a:off x="4981489" y="697333"/>
            <a:ext cx="6689401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dirty="0">
                <a:solidFill>
                  <a:srgbClr val="D92E2D"/>
                </a:solidFill>
                <a:ea typeface="Calibri" panose="020F0502020204030204" pitchFamily="34" charset="0"/>
              </a:rPr>
              <a:t>1. Дигитални умения в спорта</a:t>
            </a:r>
            <a:endParaRPr lang="es-ES" sz="34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476667"/>
            <a:ext cx="9927794" cy="3318853"/>
          </a:xfrm>
        </p:spPr>
        <p:txBody>
          <a:bodyPr>
            <a:normAutofit/>
          </a:bodyPr>
          <a:lstStyle/>
          <a:p>
            <a:pPr indent="-269875" algn="l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Дигитално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приемане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спортни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тренировки (пандемия Ковид-19)</a:t>
            </a:r>
          </a:p>
          <a:p>
            <a:pPr indent="-269875"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време на пандемията от Covid-19, някои от спортните клубове бяха принудени да затворят. Пандемията доведе до голяма промяна в ежедневието на всеки, включително и на спортните организации. Спортни клубове, йога инструктори, учители по танци, лични треньори, групови фитнес треньори и т.н., успяват да използват уеб технологиите, за да предложат тренировъчни сесии на своите клиенти. Заседналият начин на живот, без физически упражнения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поради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пандемията може да има негативен ефект върху всеки човек. Ето защо, онлайн платформи като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Zoom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 толкова полезни и помогнаха на много треньори и спортисти да се адаптират в тази обстановка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95437E08-FD5E-43CB-B7D3-C72757D5C9BE}"/>
              </a:ext>
            </a:extLst>
          </p:cNvPr>
          <p:cNvSpPr txBox="1">
            <a:spLocks/>
          </p:cNvSpPr>
          <p:nvPr/>
        </p:nvSpPr>
        <p:spPr>
          <a:xfrm>
            <a:off x="4981489" y="697333"/>
            <a:ext cx="6689401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dirty="0">
                <a:solidFill>
                  <a:srgbClr val="D92E2D"/>
                </a:solidFill>
                <a:ea typeface="Calibri" panose="020F0502020204030204" pitchFamily="34" charset="0"/>
              </a:rPr>
              <a:t>1. Дигитални умения в спорта</a:t>
            </a:r>
            <a:endParaRPr lang="es-ES" sz="3400" dirty="0">
              <a:solidFill>
                <a:srgbClr val="D9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magine caricata">
            <a:extLst>
              <a:ext uri="{FF2B5EF4-FFF2-40B4-BE49-F238E27FC236}">
                <a16:creationId xmlns:a16="http://schemas.microsoft.com/office/drawing/2014/main" id="{F1AAFAF6-1949-4C61-A96B-FB6C1381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63" y="3082090"/>
            <a:ext cx="3760566" cy="307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556" y="1494404"/>
            <a:ext cx="9981650" cy="231559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Ако планирате да провеждате онлайн класове, трябва да обърнете особено внимание върху вашата видео настройка: светлината, качеството на звука, съдържание, как създавате и кога публикувате и т.н. Цветовете играят важна роля, защото помагат на последователите да фокусират вниманието си върху вас. Нека вземем примера онлайн клас по йога: изборът на цветна постелка е по-добър от използването на черна или тъмна постелка, защото те не се открояват добре на видеоклипове, освен ако нямате цветен фон. </a:t>
            </a:r>
          </a:p>
          <a:p>
            <a:pPr algn="just">
              <a:lnSpc>
                <a:spcPct val="100000"/>
              </a:lnSpc>
            </a:pPr>
            <a:endParaRPr lang="es-ES" sz="1600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38183"/>
            <a:ext cx="3811683" cy="112108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2A25347-CD85-4632-9924-B4B9A2FCEEE2}"/>
              </a:ext>
            </a:extLst>
          </p:cNvPr>
          <p:cNvSpPr txBox="1">
            <a:spLocks/>
          </p:cNvSpPr>
          <p:nvPr/>
        </p:nvSpPr>
        <p:spPr>
          <a:xfrm>
            <a:off x="4962828" y="577600"/>
            <a:ext cx="6689401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dirty="0">
                <a:solidFill>
                  <a:srgbClr val="D92E2D"/>
                </a:solidFill>
                <a:ea typeface="Calibri" panose="020F0502020204030204" pitchFamily="34" charset="0"/>
              </a:rPr>
              <a:t>1. Дигитални умения в спорта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3663157E-D499-44F3-9BC4-0D891A4A93A5}"/>
              </a:ext>
            </a:extLst>
          </p:cNvPr>
          <p:cNvSpPr txBox="1"/>
          <p:nvPr/>
        </p:nvSpPr>
        <p:spPr>
          <a:xfrm>
            <a:off x="1400086" y="3806108"/>
            <a:ext cx="6156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Друг важен съвет се отнася до светлината. Постарайте се да не е тъмно и сенчесто. Най-важното в онлайн класовете е може би звукът. Трябва да бъде перфектен, за да може класът да се проведе добре. Уверете се, че сте активирали споделянето на звук. За да избегнете фонови звуци, по-добре е вашите клиенти/ученици да заглушат микрофоните си по време на класа и да ги включат в края на урока за споделяне на коментари, отзиви, чувства и т.н. </a:t>
            </a:r>
          </a:p>
        </p:txBody>
      </p:sp>
    </p:spTree>
    <p:extLst>
      <p:ext uri="{BB962C8B-B14F-4D97-AF65-F5344CB8AC3E}">
        <p14:creationId xmlns:p14="http://schemas.microsoft.com/office/powerpoint/2010/main" val="661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 Content Marketing Skills You Need to Master (&amp;amp; Tips to Master Them)">
            <a:extLst>
              <a:ext uri="{FF2B5EF4-FFF2-40B4-BE49-F238E27FC236}">
                <a16:creationId xmlns:a16="http://schemas.microsoft.com/office/drawing/2014/main" id="{E946DC1B-8FEE-471D-AEC6-58F2568FD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-372" r="12220" b="5825"/>
          <a:stretch/>
        </p:blipFill>
        <p:spPr bwMode="auto">
          <a:xfrm>
            <a:off x="8043590" y="1290770"/>
            <a:ext cx="3913239" cy="2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856801"/>
            <a:ext cx="6540360" cy="39046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bg-BG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1800" dirty="0">
                <a:effectLst/>
                <a:ea typeface="Calibri" panose="020F0502020204030204" pitchFamily="34" charset="0"/>
              </a:rPr>
              <a:t>ко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преподавате</a:t>
            </a:r>
            <a:r>
              <a:rPr lang="ru-RU" sz="1800" dirty="0">
                <a:effectLst/>
                <a:ea typeface="Calibri" panose="020F0502020204030204" pitchFamily="34" charset="0"/>
              </a:rPr>
              <a:t> от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вкъщи</a:t>
            </a:r>
            <a:r>
              <a:rPr lang="ru-RU" sz="1800" dirty="0">
                <a:effectLst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трябва</a:t>
            </a:r>
            <a:r>
              <a:rPr lang="ru-RU" sz="1800" dirty="0">
                <a:effectLst/>
                <a:ea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имате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ea typeface="Calibri" panose="020F0502020204030204" pitchFamily="34" charset="0"/>
              </a:rPr>
              <a:t>съдържание</a:t>
            </a:r>
            <a:r>
              <a:rPr lang="ru-RU" sz="1800" dirty="0">
                <a:effectLst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Може</a:t>
            </a:r>
            <a:r>
              <a:rPr lang="ru-RU" sz="1800" dirty="0">
                <a:effectLst/>
                <a:ea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сложете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дъска</a:t>
            </a:r>
            <a:r>
              <a:rPr lang="ru-RU" sz="1800" dirty="0">
                <a:effectLst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където</a:t>
            </a:r>
            <a:r>
              <a:rPr lang="ru-RU" sz="1800" dirty="0">
                <a:effectLst/>
                <a:ea typeface="Calibri" panose="020F0502020204030204" pitchFamily="34" charset="0"/>
              </a:rPr>
              <a:t> да запишете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списъка</a:t>
            </a:r>
            <a:r>
              <a:rPr lang="ru-RU" sz="1800" dirty="0">
                <a:effectLst/>
                <a:ea typeface="Calibri" panose="020F0502020204030204" pitchFamily="34" charset="0"/>
              </a:rPr>
              <a:t> с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упражненията</a:t>
            </a:r>
            <a:r>
              <a:rPr lang="ru-RU" sz="1800" dirty="0">
                <a:effectLst/>
                <a:ea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програмата</a:t>
            </a:r>
            <a:r>
              <a:rPr lang="ru-RU" sz="1800" dirty="0">
                <a:effectLst/>
                <a:ea typeface="Calibri" panose="020F0502020204030204" pitchFamily="34" charset="0"/>
              </a:rPr>
              <a:t> на урока,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които</a:t>
            </a:r>
            <a:r>
              <a:rPr lang="ru-RU" sz="1800" dirty="0">
                <a:effectLst/>
                <a:ea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бъдат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поставени</a:t>
            </a:r>
            <a:r>
              <a:rPr lang="ru-RU" sz="1800" dirty="0">
                <a:effectLst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маса</a:t>
            </a:r>
            <a:r>
              <a:rPr lang="ru-RU" sz="1800" dirty="0">
                <a:effectLst/>
                <a:ea typeface="Calibri" panose="020F0502020204030204" pitchFamily="34" charset="0"/>
              </a:rPr>
              <a:t> точно пред вас.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Това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представлява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голяма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подкрепа</a:t>
            </a:r>
            <a:r>
              <a:rPr lang="ru-RU" sz="1800" dirty="0">
                <a:effectLst/>
                <a:ea typeface="Calibri" panose="020F0502020204030204" pitchFamily="34" charset="0"/>
              </a:rPr>
              <a:t> в онлайн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класовете</a:t>
            </a:r>
            <a:r>
              <a:rPr lang="ru-RU" sz="1800" dirty="0">
                <a:effectLst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Както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споменахме</a:t>
            </a:r>
            <a:r>
              <a:rPr lang="ru-RU" sz="1800" dirty="0">
                <a:effectLst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effectLst/>
                <a:ea typeface="Calibri" panose="020F0502020204030204" pitchFamily="34" charset="0"/>
              </a:rPr>
              <a:t>светлината</a:t>
            </a:r>
            <a:r>
              <a:rPr lang="ru-RU" sz="1800" dirty="0">
                <a:effectLst/>
                <a:ea typeface="Calibri" panose="020F0502020204030204" pitchFamily="34" charset="0"/>
              </a:rPr>
              <a:t> е важна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също</a:t>
            </a:r>
            <a:r>
              <a:rPr lang="ru-RU" sz="1800" dirty="0">
                <a:effectLst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Винаги</a:t>
            </a:r>
            <a:r>
              <a:rPr lang="ru-RU" sz="1800" dirty="0">
                <a:effectLst/>
                <a:ea typeface="Calibri" panose="020F0502020204030204" pitchFamily="34" charset="0"/>
              </a:rPr>
              <a:t> е добре да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предпочитате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естествената</a:t>
            </a:r>
            <a:r>
              <a:rPr lang="ru-RU" sz="1800" dirty="0">
                <a:effectLst/>
                <a:ea typeface="Calibri" panose="020F0502020204030204" pitchFamily="34" charset="0"/>
              </a:rPr>
              <a:t> светлина да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ви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удря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директно</a:t>
            </a:r>
            <a:r>
              <a:rPr lang="ru-RU" sz="1800" dirty="0">
                <a:effectLst/>
                <a:ea typeface="Calibri" panose="020F0502020204030204" pitchFamily="34" charset="0"/>
              </a:rPr>
              <a:t>, а не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отзад</a:t>
            </a:r>
            <a:r>
              <a:rPr lang="ru-RU" sz="1800" dirty="0">
                <a:effectLst/>
                <a:ea typeface="Calibri" panose="020F0502020204030204" pitchFamily="34" charset="0"/>
              </a:rPr>
              <a:t>, за да не е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тъмно</a:t>
            </a:r>
            <a:r>
              <a:rPr lang="ru-RU" sz="1800" dirty="0">
                <a:effectLst/>
                <a:ea typeface="Calibri" panose="020F0502020204030204" pitchFamily="34" charset="0"/>
              </a:rPr>
              <a:t> или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сенчесто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видеото</a:t>
            </a:r>
            <a:r>
              <a:rPr lang="ru-RU" sz="1800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ви</a:t>
            </a:r>
            <a:r>
              <a:rPr lang="ru-RU" sz="1800" dirty="0">
                <a:effectLst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bg-BG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Ето и кратко ръководство на </a:t>
            </a:r>
            <a:r>
              <a:rPr lang="it-IT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ZOOM</a:t>
            </a:r>
            <a:r>
              <a:rPr lang="bg-BG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support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zoom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us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hc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us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articles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/360029527911-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Free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Zoom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training</a:t>
            </a:r>
            <a:r>
              <a:rPr lang="bg-BG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it-IT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webinars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solidFill>
                <a:srgbClr val="E47A24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30F0227-B44F-40E8-9474-467051AF5C44}"/>
              </a:ext>
            </a:extLst>
          </p:cNvPr>
          <p:cNvSpPr txBox="1">
            <a:spLocks/>
          </p:cNvSpPr>
          <p:nvPr/>
        </p:nvSpPr>
        <p:spPr>
          <a:xfrm>
            <a:off x="4981489" y="697333"/>
            <a:ext cx="6689401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400" dirty="0">
                <a:solidFill>
                  <a:srgbClr val="D92E2D"/>
                </a:solidFill>
                <a:ea typeface="Calibri" panose="020F0502020204030204" pitchFamily="34" charset="0"/>
              </a:rPr>
              <a:t>1. Дигитални умения в спорта</a:t>
            </a:r>
            <a:endParaRPr lang="es-ES" sz="3400" dirty="0">
              <a:solidFill>
                <a:srgbClr val="D92E2D"/>
              </a:solidFill>
            </a:endParaRPr>
          </a:p>
        </p:txBody>
      </p:sp>
      <p:pic>
        <p:nvPicPr>
          <p:cNvPr id="14" name="Picture 6" descr="Qué es Zoom y cómo puedes usarlo: guía práctica">
            <a:extLst>
              <a:ext uri="{FF2B5EF4-FFF2-40B4-BE49-F238E27FC236}">
                <a16:creationId xmlns:a16="http://schemas.microsoft.com/office/drawing/2014/main" id="{20C6FFE6-4794-4290-AC11-61283C42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6" y="3977530"/>
            <a:ext cx="3262051" cy="17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813143"/>
            <a:ext cx="9927794" cy="3904663"/>
          </a:xfrm>
        </p:spPr>
        <p:txBody>
          <a:bodyPr>
            <a:normAutofit/>
          </a:bodyPr>
          <a:lstStyle/>
          <a:p>
            <a:pPr indent="-269875" algn="l"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на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уебсайт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вашето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спортно</a:t>
            </a:r>
            <a:r>
              <a:rPr lang="ru-RU" sz="2200" dirty="0">
                <a:solidFill>
                  <a:srgbClr val="E687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предприятие. </a:t>
            </a:r>
            <a:endParaRPr lang="es-ES" sz="2200" dirty="0">
              <a:solidFill>
                <a:srgbClr val="E6872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3DBDABA-866A-4C1D-9AA8-2373B3CD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814" y="635394"/>
            <a:ext cx="7595644" cy="563929"/>
          </a:xfrm>
        </p:spPr>
        <p:txBody>
          <a:bodyPr>
            <a:noAutofit/>
          </a:bodyPr>
          <a:lstStyle/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99C92F-4CC5-49AE-9735-C63BF407A90D}"/>
              </a:ext>
            </a:extLst>
          </p:cNvPr>
          <p:cNvSpPr txBox="1"/>
          <p:nvPr/>
        </p:nvSpPr>
        <p:spPr>
          <a:xfrm>
            <a:off x="4979814" y="1140194"/>
            <a:ext cx="7130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dirty="0">
              <a:latin typeface="+mj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0B8CF1-8EFA-4664-9336-3C49F54A3D7A}"/>
              </a:ext>
            </a:extLst>
          </p:cNvPr>
          <p:cNvSpPr txBox="1"/>
          <p:nvPr/>
        </p:nvSpPr>
        <p:spPr>
          <a:xfrm>
            <a:off x="1335279" y="2405390"/>
            <a:ext cx="5990859" cy="2850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9875"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Наличието на уебсайт е синоним на професионализъм. Хората тълкуват това като положителен знак. Звучи глупаво, но всички сме склонни да съдим за книгата по корицата. И ако спортният бизнес има добре поддържан уебсайт, това се приема за бонус. Ако искате да го направите сами, платформата „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Wordpress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може да бъде полезно решение за вас.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just">
              <a:lnSpc>
                <a:spcPct val="115000"/>
              </a:lnSpc>
              <a:spcAft>
                <a:spcPts val="1000"/>
              </a:spcAft>
            </a:pP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ost of Building a Website in 2021: A Short Guide - Digital Marketing Trends">
            <a:extLst>
              <a:ext uri="{FF2B5EF4-FFF2-40B4-BE49-F238E27FC236}">
                <a16:creationId xmlns:a16="http://schemas.microsoft.com/office/drawing/2014/main" id="{6D3737EB-0472-48A3-9168-C2E843697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14881" r="10019"/>
          <a:stretch/>
        </p:blipFill>
        <p:spPr bwMode="auto">
          <a:xfrm>
            <a:off x="7641434" y="2468005"/>
            <a:ext cx="3936935" cy="25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81" y="3363641"/>
            <a:ext cx="9774991" cy="164628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Изберете хостинг услуга.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Сравнете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различни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планове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оферти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изберете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този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най-добре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отговаря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вашия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проект. За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един хостинг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използва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уеб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достъп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чрез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браузър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трябва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бъде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свързан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домейн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Домейнът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уникалното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дадено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уебсайт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потребител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го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намери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solidFill>
                <a:srgbClr val="E47A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9D39169-850C-4299-9E56-3F64DF85C70A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74DAD5-92DF-44DF-A295-4E54EE9A5735}"/>
              </a:ext>
            </a:extLst>
          </p:cNvPr>
          <p:cNvSpPr txBox="1"/>
          <p:nvPr/>
        </p:nvSpPr>
        <p:spPr>
          <a:xfrm>
            <a:off x="4979814" y="1140194"/>
            <a:ext cx="7130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dirty="0">
              <a:latin typeface="+mj-lt"/>
            </a:endParaRPr>
          </a:p>
        </p:txBody>
      </p:sp>
      <p:pic>
        <p:nvPicPr>
          <p:cNvPr id="6146" name="Picture 2" descr="WordPress.com - Wikipedia, la enciclopedia libre">
            <a:extLst>
              <a:ext uri="{FF2B5EF4-FFF2-40B4-BE49-F238E27FC236}">
                <a16:creationId xmlns:a16="http://schemas.microsoft.com/office/drawing/2014/main" id="{9B8F7C7E-788C-4FC6-91E9-61937AAB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82" y="1889336"/>
            <a:ext cx="1042219" cy="10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33DF2D3-5733-4482-9CD4-81F6F41F6FBD}"/>
              </a:ext>
            </a:extLst>
          </p:cNvPr>
          <p:cNvSpPr txBox="1"/>
          <p:nvPr/>
        </p:nvSpPr>
        <p:spPr>
          <a:xfrm>
            <a:off x="2664541" y="1862730"/>
            <a:ext cx="8598531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WordPress</a:t>
            </a: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bg-BG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800" b="1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wordpress</a:t>
            </a:r>
            <a:r>
              <a:rPr lang="bg-BG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com</a:t>
            </a:r>
            <a:r>
              <a:rPr lang="bg-BG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онлайн система за управление на съдържанието, която ви позволява да създавате и редактирате уебсайт, блог. Ето и кратко въведение към системата: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://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www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wpbeginner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com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23" y="1952504"/>
            <a:ext cx="7130062" cy="425725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Инсталирайте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WordPress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Повечето хостинги ви позволяват да инсталирате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WordPress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автоматично. Отидете до контролния панел на сървъра и ще намерите опцията за автоматична инсталация. В случай, че не можете да го инсталирате автоматично, можете да го изтеглите от </a:t>
            </a:r>
            <a:r>
              <a:rPr lang="bg-BG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https://wordpress.org/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да получите достъп до файловия мениджър на вашия хостинг и да изберете домейна, където искате да го инсталирате.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Създайте база данни. Това ще ви позволи да запазите съдържанието, информацията и достъпа. Отидете в панела за управление,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Бази данни. Изберете име за тази база данни.</a:t>
            </a:r>
          </a:p>
          <a:p>
            <a:pPr indent="-269875"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9D39169-850C-4299-9E56-3F64DF85C70A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74DAD5-92DF-44DF-A295-4E54EE9A5735}"/>
              </a:ext>
            </a:extLst>
          </p:cNvPr>
          <p:cNvSpPr txBox="1"/>
          <p:nvPr/>
        </p:nvSpPr>
        <p:spPr>
          <a:xfrm>
            <a:off x="4979814" y="1140194"/>
            <a:ext cx="7130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dirty="0">
              <a:latin typeface="+mj-lt"/>
            </a:endParaRPr>
          </a:p>
        </p:txBody>
      </p:sp>
      <p:pic>
        <p:nvPicPr>
          <p:cNvPr id="7170" name="Picture 2" descr="Yoast &amp;amp; WordPress • Yoast">
            <a:extLst>
              <a:ext uri="{FF2B5EF4-FFF2-40B4-BE49-F238E27FC236}">
                <a16:creationId xmlns:a16="http://schemas.microsoft.com/office/drawing/2014/main" id="{F38D3ABA-5F6D-4629-BE3F-185B43DD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45" y="2716288"/>
            <a:ext cx="3414432" cy="17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704123"/>
            <a:ext cx="9927794" cy="39046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Създайте потребител и го добавете към базата данни. Предоставете му целият достъп и му задайте сигурно име и парола. Отидете на „добавяне на потребител към базата данни“ и го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свържете.Въведете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URL адреса на вашия домейн заедно с "/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wp-admin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 Попълнете полетата и след това въведете потребителското име и парола.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WordPress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вече е напълно инсталиран! В страничния панел ще имате опции за публикуване, шаблони, информация. Разгледайте този панел и всичките му възможности.</a:t>
            </a:r>
          </a:p>
          <a:p>
            <a:pPr indent="-269875"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9D39169-850C-4299-9E56-3F64DF85C70A}"/>
              </a:ext>
            </a:extLst>
          </p:cNvPr>
          <p:cNvSpPr txBox="1">
            <a:spLocks/>
          </p:cNvSpPr>
          <p:nvPr/>
        </p:nvSpPr>
        <p:spPr>
          <a:xfrm>
            <a:off x="4979814" y="648244"/>
            <a:ext cx="7595644" cy="56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400" dirty="0">
                <a:solidFill>
                  <a:srgbClr val="D92E2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Ефективна онлайн комуникация. </a:t>
            </a:r>
            <a:endParaRPr lang="es-ES" sz="3400" dirty="0">
              <a:solidFill>
                <a:srgbClr val="D92E2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74DAD5-92DF-44DF-A295-4E54EE9A5735}"/>
              </a:ext>
            </a:extLst>
          </p:cNvPr>
          <p:cNvSpPr txBox="1"/>
          <p:nvPr/>
        </p:nvSpPr>
        <p:spPr>
          <a:xfrm>
            <a:off x="4979814" y="1140194"/>
            <a:ext cx="7130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стъпки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онлайн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видимост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вашия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спортен</a:t>
            </a:r>
            <a:r>
              <a:rPr lang="ru-RU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бизнес. </a:t>
            </a:r>
            <a:br>
              <a:rPr lang="es-E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6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2138</Words>
  <Application>Microsoft Office PowerPoint</Application>
  <PresentationFormat>Широк екран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ДИГИТАЛНИ УМЕНИЯ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2. Ефективна онлайн комуникация.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Благодарим за вниманието!!!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ivo zdravkov</cp:lastModifiedBy>
  <cp:revision>37</cp:revision>
  <dcterms:created xsi:type="dcterms:W3CDTF">2020-11-24T11:59:30Z</dcterms:created>
  <dcterms:modified xsi:type="dcterms:W3CDTF">2022-03-14T12:46:46Z</dcterms:modified>
</cp:coreProperties>
</file>