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262" r:id="rId6"/>
    <p:sldId id="307" r:id="rId7"/>
    <p:sldId id="284" r:id="rId8"/>
    <p:sldId id="257" r:id="rId9"/>
    <p:sldId id="287" r:id="rId10"/>
    <p:sldId id="285" r:id="rId11"/>
    <p:sldId id="288" r:id="rId12"/>
    <p:sldId id="289" r:id="rId13"/>
    <p:sldId id="286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8" r:id="rId32"/>
    <p:sldId id="309" r:id="rId3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HF Bruxelles" initials="IB" lastIdx="0" clrIdx="0">
    <p:extLst>
      <p:ext uri="{19B8F6BF-5375-455C-9EA6-DF929625EA0E}">
        <p15:presenceInfo xmlns:p15="http://schemas.microsoft.com/office/powerpoint/2012/main" userId="IHF Bruxell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E2D"/>
    <a:srgbClr val="FFD13C"/>
    <a:srgbClr val="E687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AEE7C5-2D0B-47BE-A9A0-A38FB7A18BD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8F02ACF-8716-4E46-BCE0-7AACB9F1546B}">
      <dgm:prSet phldrT="[Testo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dirty="0">
              <a:ea typeface="+mn-lt"/>
              <a:cs typeface="+mn-lt"/>
            </a:rPr>
            <a:t>Обработка на входящите продукти</a:t>
          </a:r>
          <a:endParaRPr lang="en-GB" dirty="0">
            <a:ea typeface="+mn-lt"/>
            <a:cs typeface="+mn-lt"/>
          </a:endParaRPr>
        </a:p>
      </dgm:t>
    </dgm:pt>
    <dgm:pt modelId="{0C1C1EBA-09C5-40F0-9829-AC6FC7B298C0}" type="parTrans" cxnId="{D7BDF569-2CA0-4B1C-A668-559B89344BE6}">
      <dgm:prSet/>
      <dgm:spPr/>
      <dgm:t>
        <a:bodyPr/>
        <a:lstStyle/>
        <a:p>
          <a:endParaRPr lang="it-IT"/>
        </a:p>
      </dgm:t>
    </dgm:pt>
    <dgm:pt modelId="{2A45DC13-7CD3-4EFB-B852-50B5F234E674}" type="sibTrans" cxnId="{D7BDF569-2CA0-4B1C-A668-559B89344BE6}">
      <dgm:prSet/>
      <dgm:spPr/>
      <dgm:t>
        <a:bodyPr/>
        <a:lstStyle/>
        <a:p>
          <a:endParaRPr lang="it-IT"/>
        </a:p>
      </dgm:t>
    </dgm:pt>
    <dgm:pt modelId="{DCD401AC-45C6-4016-89F6-7ACCB9290529}">
      <dgm:prSet phldrT="[Testo]"/>
      <dgm:spPr/>
      <dgm:t>
        <a:bodyPr/>
        <a:lstStyle/>
        <a:p>
          <a:r>
            <a:rPr lang="bg-BG" dirty="0">
              <a:ea typeface="+mn-lt"/>
              <a:cs typeface="+mn-lt"/>
            </a:rPr>
            <a:t>Хора</a:t>
          </a:r>
          <a:endParaRPr lang="it-IT" dirty="0"/>
        </a:p>
      </dgm:t>
    </dgm:pt>
    <dgm:pt modelId="{EE9080D2-FC25-474E-B5E3-7EE520F0796E}" type="parTrans" cxnId="{6A5C1354-7B0C-422D-AA61-51579698C0FA}">
      <dgm:prSet/>
      <dgm:spPr/>
      <dgm:t>
        <a:bodyPr/>
        <a:lstStyle/>
        <a:p>
          <a:endParaRPr lang="it-IT"/>
        </a:p>
      </dgm:t>
    </dgm:pt>
    <dgm:pt modelId="{4286E01D-1473-4C36-9105-84AA2F425D7A}" type="sibTrans" cxnId="{6A5C1354-7B0C-422D-AA61-51579698C0FA}">
      <dgm:prSet/>
      <dgm:spPr/>
      <dgm:t>
        <a:bodyPr/>
        <a:lstStyle/>
        <a:p>
          <a:endParaRPr lang="it-IT"/>
        </a:p>
      </dgm:t>
    </dgm:pt>
    <dgm:pt modelId="{2600BC8D-F011-478D-827B-E12E6442D872}">
      <dgm:prSet phldrT="[Testo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/>
            <a:t>Социално-икономически контекст</a:t>
          </a:r>
          <a:endParaRPr lang="en-GB" sz="1800" dirty="0">
            <a:ea typeface="+mn-lt"/>
            <a:cs typeface="+mn-lt"/>
          </a:endParaRPr>
        </a:p>
      </dgm:t>
    </dgm:pt>
    <dgm:pt modelId="{3B06A1C8-3AB2-4814-B6D6-5C498D534D22}" type="parTrans" cxnId="{64E55805-E81B-4F97-ABBC-BB4D5A507E30}">
      <dgm:prSet/>
      <dgm:spPr/>
      <dgm:t>
        <a:bodyPr/>
        <a:lstStyle/>
        <a:p>
          <a:endParaRPr lang="it-IT"/>
        </a:p>
      </dgm:t>
    </dgm:pt>
    <dgm:pt modelId="{5EA3C033-44E3-4308-8375-3E5E16234D96}" type="sibTrans" cxnId="{64E55805-E81B-4F97-ABBC-BB4D5A507E30}">
      <dgm:prSet/>
      <dgm:spPr/>
      <dgm:t>
        <a:bodyPr/>
        <a:lstStyle/>
        <a:p>
          <a:endParaRPr lang="it-IT"/>
        </a:p>
      </dgm:t>
    </dgm:pt>
    <dgm:pt modelId="{C6CA01D7-9997-4E37-A611-47006F249750}" type="pres">
      <dgm:prSet presAssocID="{32AEE7C5-2D0B-47BE-A9A0-A38FB7A18BD0}" presName="Name0" presStyleCnt="0">
        <dgm:presLayoutVars>
          <dgm:dir/>
          <dgm:resizeHandles val="exact"/>
        </dgm:presLayoutVars>
      </dgm:prSet>
      <dgm:spPr/>
    </dgm:pt>
    <dgm:pt modelId="{3A2E9265-D401-4996-B879-D6073A6434E3}" type="pres">
      <dgm:prSet presAssocID="{58F02ACF-8716-4E46-BCE0-7AACB9F1546B}" presName="node" presStyleLbl="node1" presStyleIdx="0" presStyleCnt="3" custRadScaleRad="55754">
        <dgm:presLayoutVars>
          <dgm:bulletEnabled val="1"/>
        </dgm:presLayoutVars>
      </dgm:prSet>
      <dgm:spPr/>
    </dgm:pt>
    <dgm:pt modelId="{720E4292-B842-4DC2-9E4A-4E05A086AB31}" type="pres">
      <dgm:prSet presAssocID="{2A45DC13-7CD3-4EFB-B852-50B5F234E674}" presName="sibTrans" presStyleLbl="sibTrans2D1" presStyleIdx="0" presStyleCnt="3"/>
      <dgm:spPr/>
    </dgm:pt>
    <dgm:pt modelId="{B62A6668-4FE6-4B03-8745-F82F89356538}" type="pres">
      <dgm:prSet presAssocID="{2A45DC13-7CD3-4EFB-B852-50B5F234E674}" presName="connectorText" presStyleLbl="sibTrans2D1" presStyleIdx="0" presStyleCnt="3"/>
      <dgm:spPr/>
    </dgm:pt>
    <dgm:pt modelId="{E429200F-E9FA-4D5E-8F91-8344E65B9D7C}" type="pres">
      <dgm:prSet presAssocID="{DCD401AC-45C6-4016-89F6-7ACCB9290529}" presName="node" presStyleLbl="node1" presStyleIdx="1" presStyleCnt="3">
        <dgm:presLayoutVars>
          <dgm:bulletEnabled val="1"/>
        </dgm:presLayoutVars>
      </dgm:prSet>
      <dgm:spPr/>
    </dgm:pt>
    <dgm:pt modelId="{9FE00994-BC5F-4CAD-9B49-0E7BF69FF0B3}" type="pres">
      <dgm:prSet presAssocID="{4286E01D-1473-4C36-9105-84AA2F425D7A}" presName="sibTrans" presStyleLbl="sibTrans2D1" presStyleIdx="1" presStyleCnt="3"/>
      <dgm:spPr/>
    </dgm:pt>
    <dgm:pt modelId="{711616E6-DCA1-4B23-AA31-DEECBD10B899}" type="pres">
      <dgm:prSet presAssocID="{4286E01D-1473-4C36-9105-84AA2F425D7A}" presName="connectorText" presStyleLbl="sibTrans2D1" presStyleIdx="1" presStyleCnt="3"/>
      <dgm:spPr/>
    </dgm:pt>
    <dgm:pt modelId="{FDE75E7F-DE71-4A54-9EB4-886DA01D808D}" type="pres">
      <dgm:prSet presAssocID="{2600BC8D-F011-478D-827B-E12E6442D872}" presName="node" presStyleLbl="node1" presStyleIdx="2" presStyleCnt="3">
        <dgm:presLayoutVars>
          <dgm:bulletEnabled val="1"/>
        </dgm:presLayoutVars>
      </dgm:prSet>
      <dgm:spPr/>
    </dgm:pt>
    <dgm:pt modelId="{FFA64497-BD20-420C-B39A-E884C38EDBF4}" type="pres">
      <dgm:prSet presAssocID="{5EA3C033-44E3-4308-8375-3E5E16234D96}" presName="sibTrans" presStyleLbl="sibTrans2D1" presStyleIdx="2" presStyleCnt="3"/>
      <dgm:spPr/>
    </dgm:pt>
    <dgm:pt modelId="{B7752509-29BB-4E41-BF1C-E5B7A4502EF3}" type="pres">
      <dgm:prSet presAssocID="{5EA3C033-44E3-4308-8375-3E5E16234D96}" presName="connectorText" presStyleLbl="sibTrans2D1" presStyleIdx="2" presStyleCnt="3"/>
      <dgm:spPr/>
    </dgm:pt>
  </dgm:ptLst>
  <dgm:cxnLst>
    <dgm:cxn modelId="{64E55805-E81B-4F97-ABBC-BB4D5A507E30}" srcId="{32AEE7C5-2D0B-47BE-A9A0-A38FB7A18BD0}" destId="{2600BC8D-F011-478D-827B-E12E6442D872}" srcOrd="2" destOrd="0" parTransId="{3B06A1C8-3AB2-4814-B6D6-5C498D534D22}" sibTransId="{5EA3C033-44E3-4308-8375-3E5E16234D96}"/>
    <dgm:cxn modelId="{1E901E0D-67A4-454C-9794-7D62D9ADD354}" type="presOf" srcId="{5EA3C033-44E3-4308-8375-3E5E16234D96}" destId="{B7752509-29BB-4E41-BF1C-E5B7A4502EF3}" srcOrd="1" destOrd="0" presId="urn:microsoft.com/office/officeart/2005/8/layout/cycle7"/>
    <dgm:cxn modelId="{EBEE8512-650A-44DB-876F-6967D117DB45}" type="presOf" srcId="{2A45DC13-7CD3-4EFB-B852-50B5F234E674}" destId="{B62A6668-4FE6-4B03-8745-F82F89356538}" srcOrd="1" destOrd="0" presId="urn:microsoft.com/office/officeart/2005/8/layout/cycle7"/>
    <dgm:cxn modelId="{9664AD68-8BB6-415F-B8C8-5BB1BBD4EA5A}" type="presOf" srcId="{2600BC8D-F011-478D-827B-E12E6442D872}" destId="{FDE75E7F-DE71-4A54-9EB4-886DA01D808D}" srcOrd="0" destOrd="0" presId="urn:microsoft.com/office/officeart/2005/8/layout/cycle7"/>
    <dgm:cxn modelId="{D7BDF569-2CA0-4B1C-A668-559B89344BE6}" srcId="{32AEE7C5-2D0B-47BE-A9A0-A38FB7A18BD0}" destId="{58F02ACF-8716-4E46-BCE0-7AACB9F1546B}" srcOrd="0" destOrd="0" parTransId="{0C1C1EBA-09C5-40F0-9829-AC6FC7B298C0}" sibTransId="{2A45DC13-7CD3-4EFB-B852-50B5F234E674}"/>
    <dgm:cxn modelId="{C978AF71-FE3D-4C1D-ADDF-CD58A39EAA5F}" type="presOf" srcId="{2A45DC13-7CD3-4EFB-B852-50B5F234E674}" destId="{720E4292-B842-4DC2-9E4A-4E05A086AB31}" srcOrd="0" destOrd="0" presId="urn:microsoft.com/office/officeart/2005/8/layout/cycle7"/>
    <dgm:cxn modelId="{6A5C1354-7B0C-422D-AA61-51579698C0FA}" srcId="{32AEE7C5-2D0B-47BE-A9A0-A38FB7A18BD0}" destId="{DCD401AC-45C6-4016-89F6-7ACCB9290529}" srcOrd="1" destOrd="0" parTransId="{EE9080D2-FC25-474E-B5E3-7EE520F0796E}" sibTransId="{4286E01D-1473-4C36-9105-84AA2F425D7A}"/>
    <dgm:cxn modelId="{AEF17484-88AD-4B1B-A0BC-FEF6A263BC3C}" type="presOf" srcId="{DCD401AC-45C6-4016-89F6-7ACCB9290529}" destId="{E429200F-E9FA-4D5E-8F91-8344E65B9D7C}" srcOrd="0" destOrd="0" presId="urn:microsoft.com/office/officeart/2005/8/layout/cycle7"/>
    <dgm:cxn modelId="{03DEA998-8B16-4FC9-910F-FFE97E6ED5F4}" type="presOf" srcId="{58F02ACF-8716-4E46-BCE0-7AACB9F1546B}" destId="{3A2E9265-D401-4996-B879-D6073A6434E3}" srcOrd="0" destOrd="0" presId="urn:microsoft.com/office/officeart/2005/8/layout/cycle7"/>
    <dgm:cxn modelId="{2C0788A5-06D9-4E5D-AB1C-86D9A79A3FCD}" type="presOf" srcId="{5EA3C033-44E3-4308-8375-3E5E16234D96}" destId="{FFA64497-BD20-420C-B39A-E884C38EDBF4}" srcOrd="0" destOrd="0" presId="urn:microsoft.com/office/officeart/2005/8/layout/cycle7"/>
    <dgm:cxn modelId="{447E74C2-7D09-41AE-861E-A0DD026AB5A6}" type="presOf" srcId="{4286E01D-1473-4C36-9105-84AA2F425D7A}" destId="{711616E6-DCA1-4B23-AA31-DEECBD10B899}" srcOrd="1" destOrd="0" presId="urn:microsoft.com/office/officeart/2005/8/layout/cycle7"/>
    <dgm:cxn modelId="{7CAF6DD1-4476-4655-937A-F4BB77363135}" type="presOf" srcId="{32AEE7C5-2D0B-47BE-A9A0-A38FB7A18BD0}" destId="{C6CA01D7-9997-4E37-A611-47006F249750}" srcOrd="0" destOrd="0" presId="urn:microsoft.com/office/officeart/2005/8/layout/cycle7"/>
    <dgm:cxn modelId="{C30C1AF2-F900-4F81-99C7-5DDC2D134B23}" type="presOf" srcId="{4286E01D-1473-4C36-9105-84AA2F425D7A}" destId="{9FE00994-BC5F-4CAD-9B49-0E7BF69FF0B3}" srcOrd="0" destOrd="0" presId="urn:microsoft.com/office/officeart/2005/8/layout/cycle7"/>
    <dgm:cxn modelId="{0E106BAC-5EE2-407C-93FD-A73795176D1C}" type="presParOf" srcId="{C6CA01D7-9997-4E37-A611-47006F249750}" destId="{3A2E9265-D401-4996-B879-D6073A6434E3}" srcOrd="0" destOrd="0" presId="urn:microsoft.com/office/officeart/2005/8/layout/cycle7"/>
    <dgm:cxn modelId="{5935D6BC-2D83-4934-9FBB-6BD5E58568F4}" type="presParOf" srcId="{C6CA01D7-9997-4E37-A611-47006F249750}" destId="{720E4292-B842-4DC2-9E4A-4E05A086AB31}" srcOrd="1" destOrd="0" presId="urn:microsoft.com/office/officeart/2005/8/layout/cycle7"/>
    <dgm:cxn modelId="{EB973585-73A0-45AB-9E00-6D9D91569271}" type="presParOf" srcId="{720E4292-B842-4DC2-9E4A-4E05A086AB31}" destId="{B62A6668-4FE6-4B03-8745-F82F89356538}" srcOrd="0" destOrd="0" presId="urn:microsoft.com/office/officeart/2005/8/layout/cycle7"/>
    <dgm:cxn modelId="{A729B5C9-7F68-439E-BC07-90ADD8E4B06C}" type="presParOf" srcId="{C6CA01D7-9997-4E37-A611-47006F249750}" destId="{E429200F-E9FA-4D5E-8F91-8344E65B9D7C}" srcOrd="2" destOrd="0" presId="urn:microsoft.com/office/officeart/2005/8/layout/cycle7"/>
    <dgm:cxn modelId="{F79D2100-89B2-4B76-90BF-7F26C5C32123}" type="presParOf" srcId="{C6CA01D7-9997-4E37-A611-47006F249750}" destId="{9FE00994-BC5F-4CAD-9B49-0E7BF69FF0B3}" srcOrd="3" destOrd="0" presId="urn:microsoft.com/office/officeart/2005/8/layout/cycle7"/>
    <dgm:cxn modelId="{DEA83EB0-91AA-4E00-870B-AFE1822A47EE}" type="presParOf" srcId="{9FE00994-BC5F-4CAD-9B49-0E7BF69FF0B3}" destId="{711616E6-DCA1-4B23-AA31-DEECBD10B899}" srcOrd="0" destOrd="0" presId="urn:microsoft.com/office/officeart/2005/8/layout/cycle7"/>
    <dgm:cxn modelId="{C375F966-1C71-4813-8BE7-807F70C21DC7}" type="presParOf" srcId="{C6CA01D7-9997-4E37-A611-47006F249750}" destId="{FDE75E7F-DE71-4A54-9EB4-886DA01D808D}" srcOrd="4" destOrd="0" presId="urn:microsoft.com/office/officeart/2005/8/layout/cycle7"/>
    <dgm:cxn modelId="{34DFDDDC-6B4F-4C39-AD7F-4E5A6E682A39}" type="presParOf" srcId="{C6CA01D7-9997-4E37-A611-47006F249750}" destId="{FFA64497-BD20-420C-B39A-E884C38EDBF4}" srcOrd="5" destOrd="0" presId="urn:microsoft.com/office/officeart/2005/8/layout/cycle7"/>
    <dgm:cxn modelId="{6B2315A9-7854-423A-BAC5-073ADAB3B644}" type="presParOf" srcId="{FFA64497-BD20-420C-B39A-E884C38EDBF4}" destId="{B7752509-29BB-4E41-BF1C-E5B7A4502EF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23DDDE-B9C1-4ABD-9085-7FA30277E19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9A96FB-BC97-49F0-8B99-F5EA4DFDC835}">
      <dgm:prSet phldrT="[Testo]"/>
      <dgm:spPr/>
      <dgm:t>
        <a:bodyPr/>
        <a:lstStyle/>
        <a:p>
          <a:r>
            <a:rPr lang="bg-BG" dirty="0"/>
            <a:t>Входящи продукти</a:t>
          </a:r>
          <a:r>
            <a:rPr lang="it-IT" dirty="0"/>
            <a:t> </a:t>
          </a:r>
        </a:p>
      </dgm:t>
    </dgm:pt>
    <dgm:pt modelId="{A210D56B-0311-4C32-8A6B-C63E3D04AA1E}" type="parTrans" cxnId="{64C3E4F3-662E-41EA-BAA9-AC3FAC6B67E6}">
      <dgm:prSet/>
      <dgm:spPr/>
      <dgm:t>
        <a:bodyPr/>
        <a:lstStyle/>
        <a:p>
          <a:endParaRPr lang="it-IT"/>
        </a:p>
      </dgm:t>
    </dgm:pt>
    <dgm:pt modelId="{75BBA16C-4C52-4C3D-9724-C042D5D290C8}" type="sibTrans" cxnId="{64C3E4F3-662E-41EA-BAA9-AC3FAC6B67E6}">
      <dgm:prSet/>
      <dgm:spPr/>
      <dgm:t>
        <a:bodyPr/>
        <a:lstStyle/>
        <a:p>
          <a:endParaRPr lang="it-IT"/>
        </a:p>
      </dgm:t>
    </dgm:pt>
    <dgm:pt modelId="{72C76551-1EA4-4DFF-B293-15F56ED70E51}">
      <dgm:prSet phldrT="[Testo]"/>
      <dgm:spPr/>
      <dgm:t>
        <a:bodyPr/>
        <a:lstStyle/>
        <a:p>
          <a:r>
            <a:rPr lang="bg-BG" dirty="0"/>
            <a:t>Входящи продукти</a:t>
          </a:r>
          <a:r>
            <a:rPr lang="it-IT" dirty="0"/>
            <a:t> </a:t>
          </a:r>
        </a:p>
      </dgm:t>
    </dgm:pt>
    <dgm:pt modelId="{6156FECA-12D5-404B-950B-22B74059C48C}" type="parTrans" cxnId="{33E9DD07-A3D2-42C7-8A18-67DC9B7F65EF}">
      <dgm:prSet/>
      <dgm:spPr/>
      <dgm:t>
        <a:bodyPr/>
        <a:lstStyle/>
        <a:p>
          <a:endParaRPr lang="it-IT"/>
        </a:p>
      </dgm:t>
    </dgm:pt>
    <dgm:pt modelId="{C4E0BF35-9201-4BCB-939D-FF9CA21A2A32}" type="sibTrans" cxnId="{33E9DD07-A3D2-42C7-8A18-67DC9B7F65EF}">
      <dgm:prSet/>
      <dgm:spPr/>
      <dgm:t>
        <a:bodyPr/>
        <a:lstStyle/>
        <a:p>
          <a:endParaRPr lang="it-IT"/>
        </a:p>
      </dgm:t>
    </dgm:pt>
    <dgm:pt modelId="{ECE4042A-9CBA-4B44-B24F-FC334FA16081}">
      <dgm:prSet phldrT="[Testo]"/>
      <dgm:spPr/>
      <dgm:t>
        <a:bodyPr/>
        <a:lstStyle/>
        <a:p>
          <a:r>
            <a:rPr lang="it-IT" dirty="0"/>
            <a:t>Inputs </a:t>
          </a:r>
        </a:p>
      </dgm:t>
    </dgm:pt>
    <dgm:pt modelId="{75511F6C-DBA7-4BAE-AA34-9E83E827F366}" type="parTrans" cxnId="{2828DB0B-CCAB-4E98-B664-66CA22D8E113}">
      <dgm:prSet/>
      <dgm:spPr/>
      <dgm:t>
        <a:bodyPr/>
        <a:lstStyle/>
        <a:p>
          <a:endParaRPr lang="it-IT"/>
        </a:p>
      </dgm:t>
    </dgm:pt>
    <dgm:pt modelId="{38004FFF-0296-48CF-AE30-1CEB1B966C4A}" type="sibTrans" cxnId="{2828DB0B-CCAB-4E98-B664-66CA22D8E113}">
      <dgm:prSet/>
      <dgm:spPr/>
      <dgm:t>
        <a:bodyPr/>
        <a:lstStyle/>
        <a:p>
          <a:endParaRPr lang="it-IT"/>
        </a:p>
      </dgm:t>
    </dgm:pt>
    <dgm:pt modelId="{AB3C9843-BF1D-437B-BC1B-A0ED1B435E0F}">
      <dgm:prSet phldrT="[Testo]"/>
      <dgm:spPr/>
      <dgm:t>
        <a:bodyPr/>
        <a:lstStyle/>
        <a:p>
          <a:r>
            <a:rPr lang="bg-BG" dirty="0"/>
            <a:t>Изходящ продукт</a:t>
          </a:r>
          <a:endParaRPr lang="it-IT" dirty="0"/>
        </a:p>
      </dgm:t>
    </dgm:pt>
    <dgm:pt modelId="{80420208-5965-4565-BB33-AFBDFB0FC1D6}" type="parTrans" cxnId="{591F3273-559A-46E9-9A92-AB219CB2F441}">
      <dgm:prSet/>
      <dgm:spPr/>
      <dgm:t>
        <a:bodyPr/>
        <a:lstStyle/>
        <a:p>
          <a:endParaRPr lang="it-IT"/>
        </a:p>
      </dgm:t>
    </dgm:pt>
    <dgm:pt modelId="{CE4860DF-351C-493C-A830-DF6D818D3838}" type="sibTrans" cxnId="{591F3273-559A-46E9-9A92-AB219CB2F441}">
      <dgm:prSet/>
      <dgm:spPr/>
      <dgm:t>
        <a:bodyPr/>
        <a:lstStyle/>
        <a:p>
          <a:endParaRPr lang="it-IT"/>
        </a:p>
      </dgm:t>
    </dgm:pt>
    <dgm:pt modelId="{C75CC4B1-6153-4A0F-968E-D2627AC8AF5F}" type="pres">
      <dgm:prSet presAssocID="{7623DDDE-B9C1-4ABD-9085-7FA30277E197}" presName="Name0" presStyleCnt="0">
        <dgm:presLayoutVars>
          <dgm:chMax val="4"/>
          <dgm:resizeHandles val="exact"/>
        </dgm:presLayoutVars>
      </dgm:prSet>
      <dgm:spPr/>
    </dgm:pt>
    <dgm:pt modelId="{41E79EC4-ED7D-419A-AF84-B39E491FA338}" type="pres">
      <dgm:prSet presAssocID="{7623DDDE-B9C1-4ABD-9085-7FA30277E197}" presName="ellipse" presStyleLbl="trBgShp" presStyleIdx="0" presStyleCnt="1" custLinFactNeighborX="5332" custLinFactNeighborY="-4857"/>
      <dgm:spPr/>
    </dgm:pt>
    <dgm:pt modelId="{57CB3A3B-0C2D-443C-AC58-3DADA6D1295C}" type="pres">
      <dgm:prSet presAssocID="{7623DDDE-B9C1-4ABD-9085-7FA30277E197}" presName="arrow1" presStyleLbl="fgShp" presStyleIdx="0" presStyleCnt="1"/>
      <dgm:spPr/>
    </dgm:pt>
    <dgm:pt modelId="{A70413F9-4DFD-4D1F-BAF1-2F2400336AE9}" type="pres">
      <dgm:prSet presAssocID="{7623DDDE-B9C1-4ABD-9085-7FA30277E197}" presName="rectangle" presStyleLbl="revTx" presStyleIdx="0" presStyleCnt="1">
        <dgm:presLayoutVars>
          <dgm:bulletEnabled val="1"/>
        </dgm:presLayoutVars>
      </dgm:prSet>
      <dgm:spPr/>
    </dgm:pt>
    <dgm:pt modelId="{B7368FF6-734B-4869-9AC8-12B1F437FA1F}" type="pres">
      <dgm:prSet presAssocID="{72C76551-1EA4-4DFF-B293-15F56ED70E51}" presName="item1" presStyleLbl="node1" presStyleIdx="0" presStyleCnt="3">
        <dgm:presLayoutVars>
          <dgm:bulletEnabled val="1"/>
        </dgm:presLayoutVars>
      </dgm:prSet>
      <dgm:spPr/>
    </dgm:pt>
    <dgm:pt modelId="{4F3FE326-7111-463B-AB88-646EA789EB31}" type="pres">
      <dgm:prSet presAssocID="{ECE4042A-9CBA-4B44-B24F-FC334FA16081}" presName="item2" presStyleLbl="node1" presStyleIdx="1" presStyleCnt="3" custLinFactNeighborX="62720" custLinFactNeighborY="-37545">
        <dgm:presLayoutVars>
          <dgm:bulletEnabled val="1"/>
        </dgm:presLayoutVars>
      </dgm:prSet>
      <dgm:spPr/>
    </dgm:pt>
    <dgm:pt modelId="{59C086CF-FC81-4F8B-A488-5890AA888E10}" type="pres">
      <dgm:prSet presAssocID="{AB3C9843-BF1D-437B-BC1B-A0ED1B435E0F}" presName="item3" presStyleLbl="node1" presStyleIdx="2" presStyleCnt="3" custLinFactNeighborX="-31894" custLinFactNeighborY="98404">
        <dgm:presLayoutVars>
          <dgm:bulletEnabled val="1"/>
        </dgm:presLayoutVars>
      </dgm:prSet>
      <dgm:spPr/>
    </dgm:pt>
    <dgm:pt modelId="{3CF1CC02-1885-4D79-845B-CB45779319EF}" type="pres">
      <dgm:prSet presAssocID="{7623DDDE-B9C1-4ABD-9085-7FA30277E197}" presName="funnel" presStyleLbl="trAlignAcc1" presStyleIdx="0" presStyleCnt="1" custLinFactNeighborX="-1373" custLinFactNeighborY="-82"/>
      <dgm:spPr/>
    </dgm:pt>
  </dgm:ptLst>
  <dgm:cxnLst>
    <dgm:cxn modelId="{33E9DD07-A3D2-42C7-8A18-67DC9B7F65EF}" srcId="{7623DDDE-B9C1-4ABD-9085-7FA30277E197}" destId="{72C76551-1EA4-4DFF-B293-15F56ED70E51}" srcOrd="1" destOrd="0" parTransId="{6156FECA-12D5-404B-950B-22B74059C48C}" sibTransId="{C4E0BF35-9201-4BCB-939D-FF9CA21A2A32}"/>
    <dgm:cxn modelId="{98C71A09-13BA-48C5-9764-7FA4A9428106}" type="presOf" srcId="{ECE4042A-9CBA-4B44-B24F-FC334FA16081}" destId="{B7368FF6-734B-4869-9AC8-12B1F437FA1F}" srcOrd="0" destOrd="0" presId="urn:microsoft.com/office/officeart/2005/8/layout/funnel1"/>
    <dgm:cxn modelId="{2828DB0B-CCAB-4E98-B664-66CA22D8E113}" srcId="{7623DDDE-B9C1-4ABD-9085-7FA30277E197}" destId="{ECE4042A-9CBA-4B44-B24F-FC334FA16081}" srcOrd="2" destOrd="0" parTransId="{75511F6C-DBA7-4BAE-AA34-9E83E827F366}" sibTransId="{38004FFF-0296-48CF-AE30-1CEB1B966C4A}"/>
    <dgm:cxn modelId="{FAB27012-42E2-4131-905E-1E7610128ACA}" type="presOf" srcId="{5D9A96FB-BC97-49F0-8B99-F5EA4DFDC835}" destId="{59C086CF-FC81-4F8B-A488-5890AA888E10}" srcOrd="0" destOrd="0" presId="urn:microsoft.com/office/officeart/2005/8/layout/funnel1"/>
    <dgm:cxn modelId="{B2FDB028-F78B-4B17-BFD2-D79B7D3A1495}" type="presOf" srcId="{72C76551-1EA4-4DFF-B293-15F56ED70E51}" destId="{4F3FE326-7111-463B-AB88-646EA789EB31}" srcOrd="0" destOrd="0" presId="urn:microsoft.com/office/officeart/2005/8/layout/funnel1"/>
    <dgm:cxn modelId="{4435F949-8E75-492C-A5E2-741923339449}" type="presOf" srcId="{AB3C9843-BF1D-437B-BC1B-A0ED1B435E0F}" destId="{A70413F9-4DFD-4D1F-BAF1-2F2400336AE9}" srcOrd="0" destOrd="0" presId="urn:microsoft.com/office/officeart/2005/8/layout/funnel1"/>
    <dgm:cxn modelId="{591F3273-559A-46E9-9A92-AB219CB2F441}" srcId="{7623DDDE-B9C1-4ABD-9085-7FA30277E197}" destId="{AB3C9843-BF1D-437B-BC1B-A0ED1B435E0F}" srcOrd="3" destOrd="0" parTransId="{80420208-5965-4565-BB33-AFBDFB0FC1D6}" sibTransId="{CE4860DF-351C-493C-A830-DF6D818D3838}"/>
    <dgm:cxn modelId="{7239FDD0-6850-4306-AC78-08C8C6ED3859}" type="presOf" srcId="{7623DDDE-B9C1-4ABD-9085-7FA30277E197}" destId="{C75CC4B1-6153-4A0F-968E-D2627AC8AF5F}" srcOrd="0" destOrd="0" presId="urn:microsoft.com/office/officeart/2005/8/layout/funnel1"/>
    <dgm:cxn modelId="{64C3E4F3-662E-41EA-BAA9-AC3FAC6B67E6}" srcId="{7623DDDE-B9C1-4ABD-9085-7FA30277E197}" destId="{5D9A96FB-BC97-49F0-8B99-F5EA4DFDC835}" srcOrd="0" destOrd="0" parTransId="{A210D56B-0311-4C32-8A6B-C63E3D04AA1E}" sibTransId="{75BBA16C-4C52-4C3D-9724-C042D5D290C8}"/>
    <dgm:cxn modelId="{8D887BA8-1670-4F73-8DE3-A084E132980F}" type="presParOf" srcId="{C75CC4B1-6153-4A0F-968E-D2627AC8AF5F}" destId="{41E79EC4-ED7D-419A-AF84-B39E491FA338}" srcOrd="0" destOrd="0" presId="urn:microsoft.com/office/officeart/2005/8/layout/funnel1"/>
    <dgm:cxn modelId="{4A8DA41E-F0C7-49CF-B3A8-518CD417DB7B}" type="presParOf" srcId="{C75CC4B1-6153-4A0F-968E-D2627AC8AF5F}" destId="{57CB3A3B-0C2D-443C-AC58-3DADA6D1295C}" srcOrd="1" destOrd="0" presId="urn:microsoft.com/office/officeart/2005/8/layout/funnel1"/>
    <dgm:cxn modelId="{F8081221-2967-49FF-B774-05BCA395BCFE}" type="presParOf" srcId="{C75CC4B1-6153-4A0F-968E-D2627AC8AF5F}" destId="{A70413F9-4DFD-4D1F-BAF1-2F2400336AE9}" srcOrd="2" destOrd="0" presId="urn:microsoft.com/office/officeart/2005/8/layout/funnel1"/>
    <dgm:cxn modelId="{97BC3E2C-5FF2-40AE-B584-E1732D550EDB}" type="presParOf" srcId="{C75CC4B1-6153-4A0F-968E-D2627AC8AF5F}" destId="{B7368FF6-734B-4869-9AC8-12B1F437FA1F}" srcOrd="3" destOrd="0" presId="urn:microsoft.com/office/officeart/2005/8/layout/funnel1"/>
    <dgm:cxn modelId="{CE8521DA-8890-44CD-9552-C89B5B404D0F}" type="presParOf" srcId="{C75CC4B1-6153-4A0F-968E-D2627AC8AF5F}" destId="{4F3FE326-7111-463B-AB88-646EA789EB31}" srcOrd="4" destOrd="0" presId="urn:microsoft.com/office/officeart/2005/8/layout/funnel1"/>
    <dgm:cxn modelId="{E7779E2A-D8BA-4EF3-96B6-C0D93237F964}" type="presParOf" srcId="{C75CC4B1-6153-4A0F-968E-D2627AC8AF5F}" destId="{59C086CF-FC81-4F8B-A488-5890AA888E10}" srcOrd="5" destOrd="0" presId="urn:microsoft.com/office/officeart/2005/8/layout/funnel1"/>
    <dgm:cxn modelId="{26185B76-36D3-471D-82E3-2FECF53C94B4}" type="presParOf" srcId="{C75CC4B1-6153-4A0F-968E-D2627AC8AF5F}" destId="{3CF1CC02-1885-4D79-845B-CB45779319E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E9265-D401-4996-B879-D6073A6434E3}">
      <dsp:nvSpPr>
        <dsp:cNvPr id="0" name=""/>
        <dsp:cNvSpPr/>
      </dsp:nvSpPr>
      <dsp:spPr>
        <a:xfrm>
          <a:off x="2241405" y="711985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400" kern="1200" dirty="0">
              <a:ea typeface="+mn-lt"/>
              <a:cs typeface="+mn-lt"/>
            </a:rPr>
            <a:t>Обработка на входящите продукти</a:t>
          </a:r>
          <a:endParaRPr lang="en-GB" sz="1400" kern="1200" dirty="0">
            <a:ea typeface="+mn-lt"/>
            <a:cs typeface="+mn-lt"/>
          </a:endParaRPr>
        </a:p>
      </dsp:txBody>
      <dsp:txXfrm>
        <a:off x="2266111" y="736691"/>
        <a:ext cx="1637667" cy="794127"/>
      </dsp:txXfrm>
    </dsp:sp>
    <dsp:sp modelId="{720E4292-B842-4DC2-9E4A-4E05A086AB31}">
      <dsp:nvSpPr>
        <dsp:cNvPr id="0" name=""/>
        <dsp:cNvSpPr/>
      </dsp:nvSpPr>
      <dsp:spPr>
        <a:xfrm rot="3041146">
          <a:off x="3342134" y="1836138"/>
          <a:ext cx="877765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/>
        </a:p>
      </dsp:txBody>
      <dsp:txXfrm>
        <a:off x="3430705" y="1895186"/>
        <a:ext cx="700623" cy="177142"/>
      </dsp:txXfrm>
    </dsp:sp>
    <dsp:sp modelId="{E429200F-E9FA-4D5E-8F91-8344E65B9D7C}">
      <dsp:nvSpPr>
        <dsp:cNvPr id="0" name=""/>
        <dsp:cNvSpPr/>
      </dsp:nvSpPr>
      <dsp:spPr>
        <a:xfrm>
          <a:off x="3633548" y="2411990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400" kern="1200" dirty="0">
              <a:ea typeface="+mn-lt"/>
              <a:cs typeface="+mn-lt"/>
            </a:rPr>
            <a:t>Хора</a:t>
          </a:r>
          <a:endParaRPr lang="it-IT" sz="1400" kern="1200" dirty="0"/>
        </a:p>
      </dsp:txBody>
      <dsp:txXfrm>
        <a:off x="3658254" y="2436696"/>
        <a:ext cx="1637667" cy="794127"/>
      </dsp:txXfrm>
    </dsp:sp>
    <dsp:sp modelId="{9FE00994-BC5F-4CAD-9B49-0E7BF69FF0B3}">
      <dsp:nvSpPr>
        <dsp:cNvPr id="0" name=""/>
        <dsp:cNvSpPr/>
      </dsp:nvSpPr>
      <dsp:spPr>
        <a:xfrm rot="10800000">
          <a:off x="2646062" y="2686140"/>
          <a:ext cx="877765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/>
        </a:p>
      </dsp:txBody>
      <dsp:txXfrm rot="10800000">
        <a:off x="2734633" y="2745188"/>
        <a:ext cx="700623" cy="177142"/>
      </dsp:txXfrm>
    </dsp:sp>
    <dsp:sp modelId="{FDE75E7F-DE71-4A54-9EB4-886DA01D808D}">
      <dsp:nvSpPr>
        <dsp:cNvPr id="0" name=""/>
        <dsp:cNvSpPr/>
      </dsp:nvSpPr>
      <dsp:spPr>
        <a:xfrm>
          <a:off x="849262" y="2411990"/>
          <a:ext cx="1687079" cy="843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/>
            <a:t>Социално-икономически контекст</a:t>
          </a:r>
          <a:endParaRPr lang="en-GB" sz="1800" kern="1200" dirty="0">
            <a:ea typeface="+mn-lt"/>
            <a:cs typeface="+mn-lt"/>
          </a:endParaRPr>
        </a:p>
      </dsp:txBody>
      <dsp:txXfrm>
        <a:off x="873968" y="2436696"/>
        <a:ext cx="1637667" cy="794127"/>
      </dsp:txXfrm>
    </dsp:sp>
    <dsp:sp modelId="{FFA64497-BD20-420C-B39A-E884C38EDBF4}">
      <dsp:nvSpPr>
        <dsp:cNvPr id="0" name=""/>
        <dsp:cNvSpPr/>
      </dsp:nvSpPr>
      <dsp:spPr>
        <a:xfrm rot="18558854">
          <a:off x="1949991" y="1836138"/>
          <a:ext cx="877765" cy="29523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/>
        </a:p>
      </dsp:txBody>
      <dsp:txXfrm>
        <a:off x="2038562" y="1895186"/>
        <a:ext cx="700623" cy="177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79EC4-ED7D-419A-AF84-B39E491FA338}">
      <dsp:nvSpPr>
        <dsp:cNvPr id="0" name=""/>
        <dsp:cNvSpPr/>
      </dsp:nvSpPr>
      <dsp:spPr>
        <a:xfrm>
          <a:off x="1145558" y="492010"/>
          <a:ext cx="3503629" cy="121676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B3A3B-0C2D-443C-AC58-3DADA6D1295C}">
      <dsp:nvSpPr>
        <dsp:cNvPr id="0" name=""/>
        <dsp:cNvSpPr/>
      </dsp:nvSpPr>
      <dsp:spPr>
        <a:xfrm>
          <a:off x="2376493" y="3530551"/>
          <a:ext cx="678998" cy="43455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0413F9-4DFD-4D1F-BAF1-2F2400336AE9}">
      <dsp:nvSpPr>
        <dsp:cNvPr id="0" name=""/>
        <dsp:cNvSpPr/>
      </dsp:nvSpPr>
      <dsp:spPr>
        <a:xfrm>
          <a:off x="1086396" y="3878198"/>
          <a:ext cx="3259190" cy="814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800" kern="1200" dirty="0"/>
            <a:t>Изходящ продукт</a:t>
          </a:r>
          <a:endParaRPr lang="it-IT" sz="2800" kern="1200" dirty="0"/>
        </a:p>
      </dsp:txBody>
      <dsp:txXfrm>
        <a:off x="1086396" y="3878198"/>
        <a:ext cx="3259190" cy="814797"/>
      </dsp:txXfrm>
    </dsp:sp>
    <dsp:sp modelId="{B7368FF6-734B-4869-9AC8-12B1F437FA1F}">
      <dsp:nvSpPr>
        <dsp:cNvPr id="0" name=""/>
        <dsp:cNvSpPr/>
      </dsp:nvSpPr>
      <dsp:spPr>
        <a:xfrm>
          <a:off x="2232545" y="1861846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Inputs </a:t>
          </a:r>
        </a:p>
      </dsp:txBody>
      <dsp:txXfrm>
        <a:off x="2411531" y="2040832"/>
        <a:ext cx="864224" cy="864224"/>
      </dsp:txXfrm>
    </dsp:sp>
    <dsp:sp modelId="{4F3FE326-7111-463B-AB88-646EA789EB31}">
      <dsp:nvSpPr>
        <dsp:cNvPr id="0" name=""/>
        <dsp:cNvSpPr/>
      </dsp:nvSpPr>
      <dsp:spPr>
        <a:xfrm>
          <a:off x="2124557" y="486053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Входящи продукти</a:t>
          </a:r>
          <a:r>
            <a:rPr lang="it-IT" sz="1600" kern="1200" dirty="0"/>
            <a:t> </a:t>
          </a:r>
        </a:p>
      </dsp:txBody>
      <dsp:txXfrm>
        <a:off x="2303543" y="665039"/>
        <a:ext cx="864224" cy="864224"/>
      </dsp:txXfrm>
    </dsp:sp>
    <dsp:sp modelId="{59C086CF-FC81-4F8B-A488-5890AA888E10}">
      <dsp:nvSpPr>
        <dsp:cNvPr id="0" name=""/>
        <dsp:cNvSpPr/>
      </dsp:nvSpPr>
      <dsp:spPr>
        <a:xfrm>
          <a:off x="2217545" y="1852117"/>
          <a:ext cx="1222196" cy="122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Входящи продукти</a:t>
          </a:r>
          <a:r>
            <a:rPr lang="it-IT" sz="1600" kern="1200" dirty="0"/>
            <a:t> </a:t>
          </a:r>
        </a:p>
      </dsp:txBody>
      <dsp:txXfrm>
        <a:off x="2396531" y="2031103"/>
        <a:ext cx="864224" cy="864224"/>
      </dsp:txXfrm>
    </dsp:sp>
    <dsp:sp modelId="{3CF1CC02-1885-4D79-845B-CB45779319EF}">
      <dsp:nvSpPr>
        <dsp:cNvPr id="0" name=""/>
        <dsp:cNvSpPr/>
      </dsp:nvSpPr>
      <dsp:spPr>
        <a:xfrm>
          <a:off x="762590" y="399234"/>
          <a:ext cx="3802388" cy="304191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17/03/2022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arketersclub.it/site/wp-content/uploads/2015/05/Professor-Dr.-Philip-Kotler.jpg" TargetMode="Externa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tlib.govt.nz/records/22606639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artsdot.com/adc/Vintage.nsf/O/AC4U6U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VtvjbmoDx-I" TargetMode="Externa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s://www.juventus.com/it/news/articoli/la-juventus-entra-nel-mondo-esports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356" y="2403997"/>
            <a:ext cx="8365289" cy="2046882"/>
          </a:xfrm>
        </p:spPr>
        <p:txBody>
          <a:bodyPr anchor="ctr">
            <a:normAutofit/>
          </a:bodyPr>
          <a:lstStyle/>
          <a:p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Създаване</a:t>
            </a:r>
            <a:r>
              <a:rPr lang="ru-RU" sz="3600" b="1" dirty="0">
                <a:solidFill>
                  <a:srgbClr val="D92E2D"/>
                </a:solidFill>
                <a:cs typeface="Calibri Light"/>
              </a:rPr>
              <a:t> и </a:t>
            </a:r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запазване</a:t>
            </a:r>
            <a:r>
              <a:rPr lang="ru-RU" sz="3600" b="1" dirty="0">
                <a:solidFill>
                  <a:srgbClr val="D92E2D"/>
                </a:solidFill>
                <a:cs typeface="Calibri Light"/>
              </a:rPr>
              <a:t> на </a:t>
            </a:r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стойност</a:t>
            </a:r>
            <a:r>
              <a:rPr lang="bg-BG" sz="3600" b="1" dirty="0">
                <a:solidFill>
                  <a:srgbClr val="D92E2D"/>
                </a:solidFill>
                <a:cs typeface="Calibri Light"/>
              </a:rPr>
              <a:t>та</a:t>
            </a:r>
            <a:r>
              <a:rPr lang="ru-RU" sz="3600" b="1" dirty="0">
                <a:solidFill>
                  <a:srgbClr val="D92E2D"/>
                </a:solidFill>
                <a:cs typeface="Calibri Light"/>
              </a:rPr>
              <a:t> за </a:t>
            </a:r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клиентите</a:t>
            </a:r>
            <a:r>
              <a:rPr lang="ru-RU" sz="3600" b="1" dirty="0">
                <a:solidFill>
                  <a:srgbClr val="D92E2D"/>
                </a:solidFill>
                <a:cs typeface="Calibri Light"/>
              </a:rPr>
              <a:t>: </a:t>
            </a:r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въведение</a:t>
            </a:r>
            <a:r>
              <a:rPr lang="ru-RU" sz="3600" b="1" dirty="0">
                <a:solidFill>
                  <a:srgbClr val="D92E2D"/>
                </a:solidFill>
                <a:cs typeface="Calibri Light"/>
              </a:rPr>
              <a:t> в маркетинга за </a:t>
            </a:r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мотивирани</a:t>
            </a:r>
            <a:r>
              <a:rPr lang="ru-RU" sz="3600" b="1" dirty="0">
                <a:solidFill>
                  <a:srgbClr val="D92E2D"/>
                </a:solidFill>
                <a:cs typeface="Calibri Light"/>
              </a:rPr>
              <a:t> </a:t>
            </a:r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спортни</a:t>
            </a:r>
            <a:r>
              <a:rPr lang="ru-RU" sz="3600" b="1" dirty="0">
                <a:solidFill>
                  <a:srgbClr val="D92E2D"/>
                </a:solidFill>
                <a:cs typeface="Calibri Light"/>
              </a:rPr>
              <a:t> </a:t>
            </a:r>
            <a:r>
              <a:rPr lang="ru-RU" sz="3600" b="1" dirty="0" err="1">
                <a:solidFill>
                  <a:srgbClr val="D92E2D"/>
                </a:solidFill>
                <a:cs typeface="Calibri Light"/>
              </a:rPr>
              <a:t>предприемачи</a:t>
            </a:r>
            <a:endParaRPr lang="es-ES" sz="3600" b="1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8010" y="6294071"/>
            <a:ext cx="10100684" cy="5639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290770"/>
            <a:ext cx="5393585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Обработка на </a:t>
            </a: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входящи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продукти</a:t>
            </a:r>
            <a:endParaRPr lang="ru-RU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Процесът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генериране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стойност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попада</a:t>
            </a:r>
            <a:r>
              <a:rPr lang="ru-RU" dirty="0">
                <a:ea typeface="+mn-lt"/>
                <a:cs typeface="+mn-lt"/>
              </a:rPr>
              <a:t> в рамка, </a:t>
            </a:r>
            <a:r>
              <a:rPr lang="ru-RU" dirty="0" err="1">
                <a:ea typeface="+mn-lt"/>
                <a:cs typeface="+mn-lt"/>
              </a:rPr>
              <a:t>която</a:t>
            </a:r>
            <a:r>
              <a:rPr lang="ru-RU" dirty="0">
                <a:ea typeface="+mn-lt"/>
                <a:cs typeface="+mn-lt"/>
              </a:rPr>
              <a:t> е обща за </a:t>
            </a:r>
            <a:r>
              <a:rPr lang="ru-RU" dirty="0" err="1">
                <a:ea typeface="+mn-lt"/>
                <a:cs typeface="+mn-lt"/>
              </a:rPr>
              <a:t>целия</a:t>
            </a:r>
            <a:r>
              <a:rPr lang="ru-RU" dirty="0">
                <a:ea typeface="+mn-lt"/>
                <a:cs typeface="+mn-lt"/>
              </a:rPr>
              <a:t> бизнес.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Това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ea typeface="+mn-lt"/>
                <a:cs typeface="+mn-lt"/>
              </a:rPr>
              <a:t>така</a:t>
            </a:r>
            <a:r>
              <a:rPr lang="ru-RU" dirty="0">
                <a:ea typeface="+mn-lt"/>
                <a:cs typeface="+mn-lt"/>
              </a:rPr>
              <a:t> наречения IPO </a:t>
            </a:r>
            <a:r>
              <a:rPr lang="ru-RU" dirty="0" err="1">
                <a:ea typeface="+mn-lt"/>
                <a:cs typeface="+mn-lt"/>
              </a:rPr>
              <a:t>модел</a:t>
            </a:r>
            <a:r>
              <a:rPr lang="en-GB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→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nput</a:t>
            </a:r>
            <a:r>
              <a:rPr lang="bg-BG" dirty="0">
                <a:ea typeface="+mn-lt"/>
                <a:cs typeface="+mn-lt"/>
              </a:rPr>
              <a:t>  - Входящ продукт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	 →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P</a:t>
            </a:r>
            <a:r>
              <a:rPr lang="en-GB" dirty="0">
                <a:ea typeface="+mn-lt"/>
                <a:cs typeface="+mn-lt"/>
              </a:rPr>
              <a:t>rocess</a:t>
            </a:r>
            <a:r>
              <a:rPr lang="bg-BG" dirty="0">
                <a:ea typeface="+mn-lt"/>
                <a:cs typeface="+mn-lt"/>
              </a:rPr>
              <a:t> - Процес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		 →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O</a:t>
            </a:r>
            <a:r>
              <a:rPr lang="en-GB" dirty="0">
                <a:ea typeface="+mn-lt"/>
                <a:cs typeface="+mn-lt"/>
              </a:rPr>
              <a:t>utput</a:t>
            </a:r>
            <a:r>
              <a:rPr lang="bg-BG" dirty="0">
                <a:ea typeface="+mn-lt"/>
                <a:cs typeface="+mn-lt"/>
              </a:rPr>
              <a:t> – Изходящ   продукт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868032682"/>
              </p:ext>
            </p:extLst>
          </p:nvPr>
        </p:nvGraphicFramePr>
        <p:xfrm>
          <a:off x="6334954" y="1481310"/>
          <a:ext cx="5431984" cy="509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8382503" y="4793673"/>
            <a:ext cx="1283855" cy="3786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ttore 2 7"/>
          <p:cNvCxnSpPr>
            <a:endCxn id="3" idx="1"/>
          </p:cNvCxnSpPr>
          <p:nvPr/>
        </p:nvCxnSpPr>
        <p:spPr>
          <a:xfrm>
            <a:off x="7816273" y="4983018"/>
            <a:ext cx="5662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861464" y="4793673"/>
            <a:ext cx="91670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dirty="0"/>
              <a:t>Процес</a:t>
            </a:r>
            <a:endParaRPr lang="en-GB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936521" y="1406506"/>
            <a:ext cx="22681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dirty="0"/>
              <a:t>Околна среда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77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165399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Обработка на </a:t>
            </a: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изходящи продукти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034941"/>
              </p:ext>
            </p:extLst>
          </p:nvPr>
        </p:nvGraphicFramePr>
        <p:xfrm>
          <a:off x="1335278" y="2286482"/>
          <a:ext cx="1066275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153">
                  <a:extLst>
                    <a:ext uri="{9D8B030D-6E8A-4147-A177-3AD203B41FA5}">
                      <a16:colId xmlns:a16="http://schemas.microsoft.com/office/drawing/2014/main" val="387400564"/>
                    </a:ext>
                  </a:extLst>
                </a:gridCol>
                <a:gridCol w="2544418">
                  <a:extLst>
                    <a:ext uri="{9D8B030D-6E8A-4147-A177-3AD203B41FA5}">
                      <a16:colId xmlns:a16="http://schemas.microsoft.com/office/drawing/2014/main" val="3864784937"/>
                    </a:ext>
                  </a:extLst>
                </a:gridCol>
                <a:gridCol w="2568271">
                  <a:extLst>
                    <a:ext uri="{9D8B030D-6E8A-4147-A177-3AD203B41FA5}">
                      <a16:colId xmlns:a16="http://schemas.microsoft.com/office/drawing/2014/main" val="3026934288"/>
                    </a:ext>
                  </a:extLst>
                </a:gridCol>
                <a:gridCol w="3036914">
                  <a:extLst>
                    <a:ext uri="{9D8B030D-6E8A-4147-A177-3AD203B41FA5}">
                      <a16:colId xmlns:a16="http://schemas.microsoft.com/office/drawing/2014/main" val="1410757880"/>
                    </a:ext>
                  </a:extLst>
                </a:gridCol>
              </a:tblGrid>
              <a:tr h="389450"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rgbClr val="002060"/>
                          </a:solidFill>
                        </a:rPr>
                        <a:t>Входящ</a:t>
                      </a:r>
                      <a:r>
                        <a:rPr lang="bg-BG" sz="2400" b="1" baseline="0" dirty="0">
                          <a:solidFill>
                            <a:srgbClr val="002060"/>
                          </a:solidFill>
                        </a:rPr>
                        <a:t> продукт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rgbClr val="002060"/>
                          </a:solidFill>
                        </a:rPr>
                        <a:t>Процес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rgbClr val="002060"/>
                          </a:solidFill>
                        </a:rPr>
                        <a:t>Изходящ продукт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rgbClr val="002060"/>
                          </a:solidFill>
                        </a:rPr>
                        <a:t>Изходящ продукт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439742"/>
                  </a:ext>
                </a:extLst>
              </a:tr>
              <a:tr h="288193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Сурови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материали</a:t>
                      </a:r>
                      <a:r>
                        <a:rPr lang="ru-RU" sz="1800" dirty="0"/>
                        <a:t>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/>
                        <a:t>Информация;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/>
                        <a:t>Знание;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/>
                        <a:t>Услуги;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Резултати</a:t>
                      </a:r>
                      <a:r>
                        <a:rPr lang="ru-RU" sz="1800" dirty="0"/>
                        <a:t> от </a:t>
                      </a:r>
                      <a:r>
                        <a:rPr lang="ru-RU" sz="1800" dirty="0" err="1"/>
                        <a:t>предишни</a:t>
                      </a:r>
                      <a:r>
                        <a:rPr lang="ru-RU" sz="1800" dirty="0"/>
                        <a:t> цикли на IPO;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Полуготови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продукти</a:t>
                      </a:r>
                      <a:r>
                        <a:rPr lang="ru-RU" sz="1800" dirty="0"/>
                        <a:t>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Финанси</a:t>
                      </a:r>
                      <a:r>
                        <a:rPr lang="ru-RU" sz="1800" dirty="0"/>
                        <a:t>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/>
                        <a:t>Логистика;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/>
                        <a:t>Администрация;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/>
                        <a:t>Управление на </a:t>
                      </a:r>
                      <a:r>
                        <a:rPr lang="ru-RU" sz="1800" dirty="0" err="1"/>
                        <a:t>човешките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ресурси</a:t>
                      </a:r>
                      <a:r>
                        <a:rPr lang="ru-RU" sz="1800" dirty="0"/>
                        <a:t>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Комуникация</a:t>
                      </a:r>
                      <a:r>
                        <a:rPr lang="ru-RU" sz="1800" dirty="0"/>
                        <a:t>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Връзки</a:t>
                      </a:r>
                      <a:r>
                        <a:rPr lang="ru-RU" sz="1800" dirty="0"/>
                        <a:t> с</a:t>
                      </a:r>
                      <a:r>
                        <a:rPr lang="ru-RU" sz="1800" baseline="0" dirty="0"/>
                        <a:t> </a:t>
                      </a:r>
                      <a:r>
                        <a:rPr lang="ru-RU" sz="1800" dirty="0" err="1"/>
                        <a:t>обществеността</a:t>
                      </a:r>
                      <a:r>
                        <a:rPr lang="ru-RU" sz="1800" dirty="0"/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bg-BG" sz="1800" b="1" baseline="0" dirty="0">
                          <a:solidFill>
                            <a:srgbClr val="00B0F0"/>
                          </a:solidFill>
                        </a:rPr>
                        <a:t>        Маркетинг</a:t>
                      </a:r>
                      <a:endParaRPr lang="en-GB" sz="18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Краен</a:t>
                      </a:r>
                      <a:r>
                        <a:rPr lang="ru-RU" sz="1800" dirty="0"/>
                        <a:t> продукт;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err="1"/>
                        <a:t>Финална</a:t>
                      </a:r>
                      <a:r>
                        <a:rPr lang="ru-RU" sz="1800" dirty="0"/>
                        <a:t> услуга;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/>
                        <a:t>Доставим.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bg-BG" sz="1800" dirty="0"/>
                        <a:t>Ноу</a:t>
                      </a:r>
                      <a:r>
                        <a:rPr lang="bg-BG" sz="1800" baseline="0" dirty="0"/>
                        <a:t>-Хоу;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bg-BG" sz="1800" dirty="0"/>
                        <a:t>Умения;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</a:t>
                      </a:r>
                      <a:r>
                        <a:rPr lang="ru-RU" sz="1800" dirty="0" err="1"/>
                        <a:t>Конкурентоспособност</a:t>
                      </a:r>
                      <a:r>
                        <a:rPr lang="ru-RU" sz="1800" dirty="0"/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bg-BG" sz="1800" dirty="0"/>
                        <a:t>Печалба;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bg-BG" sz="1800" dirty="0"/>
                        <a:t>Устойчивост;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ru-RU" sz="1800" dirty="0" err="1"/>
                        <a:t>Популярност</a:t>
                      </a:r>
                      <a:r>
                        <a:rPr lang="ru-RU" sz="1800" dirty="0"/>
                        <a:t> на      </a:t>
                      </a:r>
                      <a:r>
                        <a:rPr lang="ru-RU" sz="1800" dirty="0" err="1"/>
                        <a:t>марката</a:t>
                      </a:r>
                      <a:r>
                        <a:rPr lang="ru-RU" sz="1800" dirty="0"/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ru-RU" sz="1800" dirty="0" err="1"/>
                        <a:t>Удовлетвореност</a:t>
                      </a:r>
                      <a:r>
                        <a:rPr lang="ru-RU" sz="1800" dirty="0"/>
                        <a:t> на </a:t>
                      </a:r>
                      <a:r>
                        <a:rPr lang="ru-RU" sz="1800" dirty="0" err="1"/>
                        <a:t>клиентите</a:t>
                      </a:r>
                      <a:r>
                        <a:rPr lang="ru-RU" sz="1800" dirty="0"/>
                        <a:t>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bg-BG" sz="1800" dirty="0"/>
                        <a:t>Ефективност;</a:t>
                      </a:r>
                      <a:endParaRPr lang="en-GB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↑ </a:t>
                      </a:r>
                      <a:r>
                        <a:rPr lang="bg-BG" sz="1800" dirty="0" err="1"/>
                        <a:t>Ефисност</a:t>
                      </a:r>
                      <a:r>
                        <a:rPr lang="bg-BG" sz="1800" dirty="0"/>
                        <a:t>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994939"/>
                  </a:ext>
                </a:extLst>
              </a:tr>
            </a:tbl>
          </a:graphicData>
        </a:graphic>
      </p:graphicFrame>
      <p:sp>
        <p:nvSpPr>
          <p:cNvPr id="4" name="Stella a 5 punte 3"/>
          <p:cNvSpPr/>
          <p:nvPr/>
        </p:nvSpPr>
        <p:spPr>
          <a:xfrm>
            <a:off x="4036292" y="5400891"/>
            <a:ext cx="230909" cy="212436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0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Обработка на входящи продукти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В бизнес </a:t>
            </a:r>
            <a:r>
              <a:rPr lang="ru-RU" dirty="0" err="1">
                <a:ea typeface="+mn-lt"/>
                <a:cs typeface="+mn-lt"/>
              </a:rPr>
              <a:t>проучванията</a:t>
            </a:r>
            <a:r>
              <a:rPr lang="ru-RU" dirty="0">
                <a:ea typeface="+mn-lt"/>
                <a:cs typeface="+mn-lt"/>
              </a:rPr>
              <a:t> се </a:t>
            </a:r>
            <a:r>
              <a:rPr lang="ru-RU" dirty="0" err="1">
                <a:ea typeface="+mn-lt"/>
                <a:cs typeface="+mn-lt"/>
              </a:rPr>
              <a:t>изкушаваме</a:t>
            </a:r>
            <a:r>
              <a:rPr lang="ru-RU" dirty="0">
                <a:ea typeface="+mn-lt"/>
                <a:cs typeface="+mn-lt"/>
              </a:rPr>
              <a:t> да </a:t>
            </a:r>
            <a:r>
              <a:rPr lang="ru-RU" dirty="0" err="1">
                <a:ea typeface="+mn-lt"/>
                <a:cs typeface="+mn-lt"/>
              </a:rPr>
              <a:t>разгледаме</a:t>
            </a:r>
            <a:r>
              <a:rPr lang="ru-RU" dirty="0">
                <a:ea typeface="+mn-lt"/>
                <a:cs typeface="+mn-lt"/>
              </a:rPr>
              <a:t> маркетинга сред </a:t>
            </a:r>
            <a:r>
              <a:rPr lang="ru-RU" dirty="0" err="1">
                <a:ea typeface="+mn-lt"/>
                <a:cs typeface="+mn-lt"/>
              </a:rPr>
              <a:t>онези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дейности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определени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като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Основни</a:t>
            </a:r>
            <a:r>
              <a:rPr lang="ru-RU" dirty="0">
                <a:ea typeface="+mn-lt"/>
                <a:cs typeface="+mn-lt"/>
              </a:rPr>
              <a:t>*.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	</a:t>
            </a:r>
            <a:r>
              <a:rPr lang="bg-BG" dirty="0">
                <a:ea typeface="+mn-lt"/>
                <a:cs typeface="+mn-lt"/>
              </a:rPr>
              <a:t> </a:t>
            </a:r>
            <a:r>
              <a:rPr lang="ru-RU" dirty="0">
                <a:ea typeface="+mn-lt"/>
                <a:cs typeface="+mn-lt"/>
              </a:rPr>
              <a:t>Принос от </a:t>
            </a:r>
            <a:r>
              <a:rPr lang="ru-RU" dirty="0" err="1">
                <a:ea typeface="+mn-lt"/>
                <a:cs typeface="+mn-lt"/>
              </a:rPr>
              <a:t>първа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ръка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достигане</a:t>
            </a:r>
            <a:r>
              <a:rPr lang="ru-RU" dirty="0">
                <a:ea typeface="+mn-lt"/>
                <a:cs typeface="+mn-lt"/>
              </a:rPr>
              <a:t> до </a:t>
            </a:r>
            <a:r>
              <a:rPr lang="ru-RU" dirty="0" err="1">
                <a:ea typeface="+mn-lt"/>
                <a:cs typeface="+mn-lt"/>
              </a:rPr>
              <a:t>крайния</a:t>
            </a:r>
            <a:r>
              <a:rPr lang="ru-RU" dirty="0">
                <a:ea typeface="+mn-lt"/>
                <a:cs typeface="+mn-lt"/>
              </a:rPr>
              <a:t> клиент и </a:t>
            </a:r>
            <a:r>
              <a:rPr lang="ru-RU" dirty="0" err="1">
                <a:ea typeface="+mn-lt"/>
                <a:cs typeface="+mn-lt"/>
              </a:rPr>
              <a:t>генериране</a:t>
            </a:r>
            <a:r>
              <a:rPr lang="ru-RU" dirty="0">
                <a:ea typeface="+mn-lt"/>
                <a:cs typeface="+mn-lt"/>
              </a:rPr>
              <a:t> на приходи.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ru-RU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Интерпретация, </a:t>
            </a:r>
            <a:r>
              <a:rPr lang="ru-RU" sz="15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базирана</a:t>
            </a:r>
            <a:r>
              <a:rPr lang="ru-RU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5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Веригата</a:t>
            </a:r>
            <a:r>
              <a:rPr lang="ru-RU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5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стойността</a:t>
            </a:r>
            <a:r>
              <a:rPr lang="ru-RU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5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Портър</a:t>
            </a:r>
            <a:r>
              <a:rPr lang="ru-RU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Конкурентно </a:t>
            </a:r>
            <a:r>
              <a:rPr lang="ru-RU" sz="15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предимство</a:t>
            </a:r>
            <a:r>
              <a:rPr lang="ru-RU" sz="15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1985 г., стр.87</a:t>
            </a:r>
            <a:endParaRPr lang="en-GB" sz="18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 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1450109" y="3648356"/>
            <a:ext cx="831273" cy="14778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Човешки ресурс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Под ,,</a:t>
            </a:r>
            <a:r>
              <a:rPr lang="ru-RU" dirty="0" err="1">
                <a:ea typeface="+mn-lt"/>
                <a:cs typeface="+mn-lt"/>
              </a:rPr>
              <a:t>Човешки</a:t>
            </a:r>
            <a:r>
              <a:rPr lang="ru-RU" dirty="0">
                <a:ea typeface="+mn-lt"/>
                <a:cs typeface="+mn-lt"/>
              </a:rPr>
              <a:t> ресурс’’ имам в </a:t>
            </a:r>
            <a:r>
              <a:rPr lang="ru-RU" dirty="0" err="1">
                <a:ea typeface="+mn-lt"/>
                <a:cs typeface="+mn-lt"/>
              </a:rPr>
              <a:t>предвид</a:t>
            </a:r>
            <a:r>
              <a:rPr lang="ru-RU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Вътрешна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работна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сила*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– знания, опит, умения и компетенции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   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Тези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които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карат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нещата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да се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случват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!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Външни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заинтересовани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страни</a:t>
            </a: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всеки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който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да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има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интерес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към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дейностите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бизнеса.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*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Противно на маркетинга,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управлението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човешките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ресурси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управлението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хората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попадат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дейности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поддръжка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.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5066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Какво е Маркетинг</a:t>
            </a:r>
            <a:r>
              <a:rPr lang="en-GB" b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Въз</a:t>
            </a:r>
            <a:r>
              <a:rPr lang="ru-RU" dirty="0">
                <a:ea typeface="+mn-lt"/>
                <a:cs typeface="+mn-lt"/>
              </a:rPr>
              <a:t> основа на </a:t>
            </a:r>
            <a:r>
              <a:rPr lang="ru-RU" dirty="0" err="1">
                <a:ea typeface="+mn-lt"/>
                <a:cs typeface="+mn-lt"/>
              </a:rPr>
              <a:t>общественото</a:t>
            </a:r>
            <a:r>
              <a:rPr lang="ru-RU" dirty="0">
                <a:ea typeface="+mn-lt"/>
                <a:cs typeface="+mn-lt"/>
              </a:rPr>
              <a:t> мнение </a:t>
            </a:r>
            <a:r>
              <a:rPr lang="ru-RU" dirty="0" err="1">
                <a:ea typeface="+mn-lt"/>
                <a:cs typeface="+mn-lt"/>
              </a:rPr>
              <a:t>има</a:t>
            </a:r>
            <a:r>
              <a:rPr lang="ru-RU" dirty="0">
                <a:ea typeface="+mn-lt"/>
                <a:cs typeface="+mn-lt"/>
              </a:rPr>
              <a:t> много </a:t>
            </a:r>
            <a:r>
              <a:rPr lang="ru-RU" dirty="0" err="1">
                <a:ea typeface="+mn-lt"/>
                <a:cs typeface="+mn-lt"/>
              </a:rPr>
              <a:t>погрешни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схващания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това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какво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всъщност</a:t>
            </a:r>
            <a:r>
              <a:rPr lang="ru-RU" dirty="0">
                <a:ea typeface="+mn-lt"/>
                <a:cs typeface="+mn-lt"/>
              </a:rPr>
              <a:t> е </a:t>
            </a:r>
            <a:r>
              <a:rPr lang="ru-RU" dirty="0" err="1">
                <a:ea typeface="+mn-lt"/>
                <a:cs typeface="+mn-lt"/>
              </a:rPr>
              <a:t>маркетингът</a:t>
            </a:r>
            <a:r>
              <a:rPr lang="ru-RU" dirty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За </a:t>
            </a:r>
            <a:r>
              <a:rPr lang="ru-RU" dirty="0" err="1">
                <a:ea typeface="+mn-lt"/>
                <a:cs typeface="+mn-lt"/>
              </a:rPr>
              <a:t>продажби</a:t>
            </a:r>
            <a:r>
              <a:rPr lang="ru-RU" dirty="0">
                <a:ea typeface="+mn-lt"/>
                <a:cs typeface="+mn-lt"/>
              </a:rPr>
              <a:t> ли става </a:t>
            </a:r>
            <a:r>
              <a:rPr lang="ru-RU" dirty="0" err="1">
                <a:ea typeface="+mn-lt"/>
                <a:cs typeface="+mn-lt"/>
              </a:rPr>
              <a:t>въпрос</a:t>
            </a:r>
            <a:r>
              <a:rPr lang="ru-RU" dirty="0">
                <a:ea typeface="+mn-lt"/>
                <a:cs typeface="+mn-lt"/>
              </a:rPr>
              <a:t>? </a:t>
            </a:r>
            <a:r>
              <a:rPr lang="ru-RU" dirty="0" err="1">
                <a:ea typeface="+mn-lt"/>
                <a:cs typeface="+mn-lt"/>
              </a:rPr>
              <a:t>Комуникация</a:t>
            </a:r>
            <a:r>
              <a:rPr lang="ru-RU" dirty="0">
                <a:ea typeface="+mn-lt"/>
                <a:cs typeface="+mn-lt"/>
              </a:rPr>
              <a:t> и промоция? </a:t>
            </a:r>
            <a:r>
              <a:rPr lang="ru-RU" dirty="0" err="1">
                <a:ea typeface="+mn-lt"/>
                <a:cs typeface="+mn-lt"/>
              </a:rPr>
              <a:t>Обществена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ангажираност</a:t>
            </a:r>
            <a:r>
              <a:rPr lang="ru-RU" dirty="0">
                <a:ea typeface="+mn-lt"/>
                <a:cs typeface="+mn-lt"/>
              </a:rPr>
              <a:t>? Отношения с </a:t>
            </a:r>
            <a:r>
              <a:rPr lang="ru-RU" dirty="0" err="1">
                <a:ea typeface="+mn-lt"/>
                <a:cs typeface="+mn-lt"/>
              </a:rPr>
              <a:t>клиенти</a:t>
            </a:r>
            <a:r>
              <a:rPr lang="ru-RU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В </a:t>
            </a:r>
            <a:r>
              <a:rPr lang="ru-RU" dirty="0" err="1">
                <a:ea typeface="+mn-lt"/>
                <a:cs typeface="+mn-lt"/>
              </a:rPr>
              <a:t>действителност</a:t>
            </a:r>
            <a:r>
              <a:rPr lang="ru-RU" dirty="0">
                <a:ea typeface="+mn-lt"/>
                <a:cs typeface="+mn-lt"/>
              </a:rPr>
              <a:t>, маркетинг </a:t>
            </a:r>
            <a:r>
              <a:rPr lang="ru-RU" dirty="0" err="1">
                <a:ea typeface="+mn-lt"/>
                <a:cs typeface="+mn-lt"/>
              </a:rPr>
              <a:t>включва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всичко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изброено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по-горе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дори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повече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8948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290770"/>
            <a:ext cx="97391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Важно</a:t>
            </a:r>
            <a:r>
              <a:rPr lang="en-GB" b="1" dirty="0">
                <a:ea typeface="+mn-lt"/>
                <a:cs typeface="+mn-lt"/>
              </a:rPr>
              <a:t>: </a:t>
            </a:r>
            <a:r>
              <a:rPr lang="ru-RU" b="1" dirty="0" err="1">
                <a:ea typeface="+mn-lt"/>
                <a:cs typeface="+mn-lt"/>
              </a:rPr>
              <a:t>Американска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маркетингова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асоциация</a:t>
            </a:r>
            <a:r>
              <a:rPr lang="ru-RU" b="1" dirty="0">
                <a:ea typeface="+mn-lt"/>
                <a:cs typeface="+mn-lt"/>
              </a:rPr>
              <a:t>  </a:t>
            </a:r>
            <a:r>
              <a:rPr lang="en-GB" b="1" dirty="0">
                <a:ea typeface="+mn-lt"/>
                <a:cs typeface="+mn-lt"/>
              </a:rPr>
              <a:t>(AMA)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0070C0"/>
                </a:solidFill>
              </a:rPr>
              <a:t>[</a:t>
            </a:r>
            <a:r>
              <a:rPr lang="ru-RU" dirty="0" err="1">
                <a:solidFill>
                  <a:srgbClr val="0070C0"/>
                </a:solidFill>
              </a:rPr>
              <a:t>Маркетингът</a:t>
            </a:r>
            <a:r>
              <a:rPr lang="ru-RU" dirty="0">
                <a:solidFill>
                  <a:srgbClr val="0070C0"/>
                </a:solidFill>
              </a:rPr>
              <a:t> е] </a:t>
            </a:r>
            <a:r>
              <a:rPr lang="ru-RU" dirty="0" err="1">
                <a:solidFill>
                  <a:srgbClr val="0070C0"/>
                </a:solidFill>
              </a:rPr>
              <a:t>дейност</a:t>
            </a:r>
            <a:r>
              <a:rPr lang="ru-RU" dirty="0">
                <a:solidFill>
                  <a:srgbClr val="0070C0"/>
                </a:solidFill>
              </a:rPr>
              <a:t> и </a:t>
            </a:r>
            <a:r>
              <a:rPr lang="ru-RU" dirty="0" err="1">
                <a:solidFill>
                  <a:srgbClr val="0070C0"/>
                </a:solidFill>
              </a:rPr>
              <a:t>процеси</a:t>
            </a:r>
            <a:r>
              <a:rPr lang="ru-RU" dirty="0">
                <a:solidFill>
                  <a:srgbClr val="0070C0"/>
                </a:solidFill>
              </a:rPr>
              <a:t> за </a:t>
            </a:r>
            <a:r>
              <a:rPr lang="ru-RU" dirty="0" err="1">
                <a:solidFill>
                  <a:srgbClr val="0070C0"/>
                </a:solidFill>
              </a:rPr>
              <a:t>създаване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комуникация</a:t>
            </a:r>
            <a:r>
              <a:rPr lang="ru-RU" dirty="0">
                <a:solidFill>
                  <a:srgbClr val="0070C0"/>
                </a:solidFill>
              </a:rPr>
              <a:t>, доставка и обмен на предложения, </a:t>
            </a:r>
            <a:r>
              <a:rPr lang="ru-RU" dirty="0" err="1">
                <a:solidFill>
                  <a:srgbClr val="0070C0"/>
                </a:solidFill>
              </a:rPr>
              <a:t>които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имат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стойност</a:t>
            </a:r>
            <a:r>
              <a:rPr lang="ru-RU" dirty="0">
                <a:solidFill>
                  <a:srgbClr val="0070C0"/>
                </a:solidFill>
              </a:rPr>
              <a:t> за </a:t>
            </a:r>
            <a:r>
              <a:rPr lang="ru-RU" dirty="0" err="1">
                <a:solidFill>
                  <a:srgbClr val="0070C0"/>
                </a:solidFill>
              </a:rPr>
              <a:t>клиентите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партньорите</a:t>
            </a:r>
            <a:r>
              <a:rPr lang="ru-RU" dirty="0">
                <a:solidFill>
                  <a:srgbClr val="0070C0"/>
                </a:solidFill>
              </a:rPr>
              <a:t> и </a:t>
            </a:r>
            <a:r>
              <a:rPr lang="ru-RU" dirty="0" err="1">
                <a:solidFill>
                  <a:srgbClr val="0070C0"/>
                </a:solidFill>
              </a:rPr>
              <a:t>обществото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i="1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dirty="0"/>
              <a:t>Според  АМА - </a:t>
            </a:r>
            <a:r>
              <a:rPr lang="ru-RU" dirty="0" err="1"/>
              <a:t>Маркетинговата</a:t>
            </a:r>
            <a:r>
              <a:rPr lang="ru-RU" dirty="0"/>
              <a:t> дефиниция е много </a:t>
            </a:r>
            <a:r>
              <a:rPr lang="ru-RU" dirty="0" err="1"/>
              <a:t>пазарно-центрирана</a:t>
            </a:r>
            <a:r>
              <a:rPr lang="ru-RU" dirty="0"/>
              <a:t>, </a:t>
            </a:r>
            <a:r>
              <a:rPr lang="ru-RU" dirty="0" err="1"/>
              <a:t>включваща</a:t>
            </a:r>
            <a:r>
              <a:rPr lang="ru-RU" dirty="0"/>
              <a:t> широк </a:t>
            </a:r>
            <a:r>
              <a:rPr lang="ru-RU" dirty="0" err="1"/>
              <a:t>спектър</a:t>
            </a:r>
            <a:r>
              <a:rPr lang="ru-RU" dirty="0"/>
              <a:t> от </a:t>
            </a:r>
            <a:r>
              <a:rPr lang="ru-RU" dirty="0" err="1"/>
              <a:t>дейности</a:t>
            </a:r>
            <a:r>
              <a:rPr lang="ru-RU" dirty="0"/>
              <a:t> и задачи, </a:t>
            </a:r>
            <a:r>
              <a:rPr lang="ru-RU" dirty="0" err="1"/>
              <a:t>насочени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задоволяване</a:t>
            </a:r>
            <a:r>
              <a:rPr lang="ru-RU" dirty="0"/>
              <a:t> не само на </a:t>
            </a:r>
            <a:r>
              <a:rPr lang="ru-RU" dirty="0" err="1"/>
              <a:t>клиентите</a:t>
            </a:r>
            <a:r>
              <a:rPr lang="ru-RU" dirty="0"/>
              <a:t>, но и на </a:t>
            </a:r>
            <a:r>
              <a:rPr lang="ru-RU" dirty="0" err="1"/>
              <a:t>гражданското</a:t>
            </a:r>
            <a:r>
              <a:rPr lang="ru-RU" dirty="0"/>
              <a:t> общество и </a:t>
            </a:r>
            <a:r>
              <a:rPr lang="ru-RU" dirty="0" err="1"/>
              <a:t>широката</a:t>
            </a:r>
            <a:r>
              <a:rPr lang="ru-RU" dirty="0"/>
              <a:t> </a:t>
            </a:r>
            <a:r>
              <a:rPr lang="ru-RU" dirty="0" err="1"/>
              <a:t>общественост</a:t>
            </a:r>
            <a:r>
              <a:rPr lang="ru-RU" dirty="0"/>
              <a:t>.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4169" y="1034896"/>
            <a:ext cx="1785707" cy="83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3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700357" cy="410021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Важно: Филип </a:t>
            </a:r>
            <a:r>
              <a:rPr lang="ru-RU" b="1" dirty="0" err="1">
                <a:ea typeface="+mn-lt"/>
                <a:cs typeface="+mn-lt"/>
              </a:rPr>
              <a:t>Котлър</a:t>
            </a:r>
            <a:endParaRPr lang="ru-RU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Считан от </a:t>
            </a:r>
            <a:r>
              <a:rPr lang="ru-RU" dirty="0" err="1"/>
              <a:t>мнозина</a:t>
            </a:r>
            <a:r>
              <a:rPr lang="ru-RU" dirty="0"/>
              <a:t> за един от </a:t>
            </a:r>
            <a:r>
              <a:rPr lang="ru-RU" dirty="0" err="1"/>
              <a:t>най-представителните</a:t>
            </a:r>
            <a:r>
              <a:rPr lang="ru-RU" dirty="0"/>
              <a:t> </a:t>
            </a:r>
            <a:r>
              <a:rPr lang="ru-RU" dirty="0" err="1"/>
              <a:t>експерти</a:t>
            </a:r>
            <a:r>
              <a:rPr lang="ru-RU" dirty="0"/>
              <a:t> по маркетинг в </a:t>
            </a:r>
            <a:r>
              <a:rPr lang="ru-RU" dirty="0" err="1"/>
              <a:t>световен</a:t>
            </a:r>
            <a:r>
              <a:rPr lang="ru-RU" dirty="0"/>
              <a:t> </a:t>
            </a:r>
            <a:r>
              <a:rPr lang="ru-RU" dirty="0" err="1"/>
              <a:t>мащаб</a:t>
            </a:r>
            <a:r>
              <a:rPr lang="ru-RU" dirty="0"/>
              <a:t>, </a:t>
            </a:r>
            <a:r>
              <a:rPr lang="ru-RU" dirty="0" err="1"/>
              <a:t>според</a:t>
            </a:r>
            <a:r>
              <a:rPr lang="ru-RU" dirty="0"/>
              <a:t> Филип </a:t>
            </a:r>
            <a:r>
              <a:rPr lang="ru-RU" dirty="0" err="1"/>
              <a:t>Котлър</a:t>
            </a:r>
            <a:r>
              <a:rPr lang="ru-RU" dirty="0"/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0070C0"/>
                </a:solidFill>
              </a:rPr>
              <a:t>[</a:t>
            </a:r>
            <a:r>
              <a:rPr lang="ru-RU" dirty="0" err="1">
                <a:solidFill>
                  <a:srgbClr val="0070C0"/>
                </a:solidFill>
              </a:rPr>
              <a:t>Маркетингът</a:t>
            </a:r>
            <a:r>
              <a:rPr lang="ru-RU" dirty="0">
                <a:solidFill>
                  <a:srgbClr val="0070C0"/>
                </a:solidFill>
              </a:rPr>
              <a:t> е] </a:t>
            </a:r>
            <a:r>
              <a:rPr lang="ru-RU" dirty="0" err="1">
                <a:solidFill>
                  <a:srgbClr val="0070C0"/>
                </a:solidFill>
              </a:rPr>
              <a:t>процесът</a:t>
            </a:r>
            <a:r>
              <a:rPr lang="ru-RU" dirty="0">
                <a:solidFill>
                  <a:srgbClr val="0070C0"/>
                </a:solidFill>
              </a:rPr>
              <a:t>, чрез </a:t>
            </a:r>
            <a:r>
              <a:rPr lang="ru-RU" dirty="0" err="1">
                <a:solidFill>
                  <a:srgbClr val="0070C0"/>
                </a:solidFill>
              </a:rPr>
              <a:t>който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компаниите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ангажират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клиенти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изграждат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силни</a:t>
            </a:r>
            <a:r>
              <a:rPr lang="ru-RU" dirty="0">
                <a:solidFill>
                  <a:srgbClr val="0070C0"/>
                </a:solidFill>
              </a:rPr>
              <a:t> взаимоотношения с </a:t>
            </a:r>
            <a:r>
              <a:rPr lang="ru-RU" dirty="0" err="1">
                <a:solidFill>
                  <a:srgbClr val="0070C0"/>
                </a:solidFill>
              </a:rPr>
              <a:t>клиентите</a:t>
            </a:r>
            <a:r>
              <a:rPr lang="ru-RU" dirty="0">
                <a:solidFill>
                  <a:srgbClr val="0070C0"/>
                </a:solidFill>
              </a:rPr>
              <a:t> и </a:t>
            </a:r>
            <a:r>
              <a:rPr lang="ru-RU" dirty="0" err="1">
                <a:solidFill>
                  <a:srgbClr val="0070C0"/>
                </a:solidFill>
              </a:rPr>
              <a:t>създават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стойност</a:t>
            </a:r>
            <a:r>
              <a:rPr lang="ru-RU" dirty="0">
                <a:solidFill>
                  <a:srgbClr val="0070C0"/>
                </a:solidFill>
              </a:rPr>
              <a:t> за </a:t>
            </a:r>
            <a:r>
              <a:rPr lang="ru-RU" dirty="0" err="1">
                <a:solidFill>
                  <a:srgbClr val="0070C0"/>
                </a:solidFill>
              </a:rPr>
              <a:t>клиентите</a:t>
            </a:r>
            <a:r>
              <a:rPr lang="ru-RU" dirty="0">
                <a:solidFill>
                  <a:srgbClr val="0070C0"/>
                </a:solidFill>
              </a:rPr>
              <a:t>, за да получат </a:t>
            </a:r>
            <a:r>
              <a:rPr lang="ru-RU" dirty="0" err="1">
                <a:solidFill>
                  <a:srgbClr val="0070C0"/>
                </a:solidFill>
              </a:rPr>
              <a:t>стойност</a:t>
            </a:r>
            <a:r>
              <a:rPr lang="ru-RU" dirty="0">
                <a:solidFill>
                  <a:srgbClr val="0070C0"/>
                </a:solidFill>
              </a:rPr>
              <a:t> от </a:t>
            </a:r>
            <a:r>
              <a:rPr lang="ru-RU" dirty="0" err="1">
                <a:solidFill>
                  <a:srgbClr val="0070C0"/>
                </a:solidFill>
              </a:rPr>
              <a:t>от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тях</a:t>
            </a:r>
            <a:r>
              <a:rPr lang="ru-RU" dirty="0">
                <a:solidFill>
                  <a:srgbClr val="0070C0"/>
                </a:solidFill>
              </a:rPr>
              <a:t> в </a:t>
            </a:r>
            <a:r>
              <a:rPr lang="ru-RU" dirty="0" err="1">
                <a:solidFill>
                  <a:srgbClr val="0070C0"/>
                </a:solidFill>
              </a:rPr>
              <a:t>замяна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В сравнение с AMA, </a:t>
            </a:r>
            <a:r>
              <a:rPr lang="ru-RU" dirty="0" err="1"/>
              <a:t>определението</a:t>
            </a:r>
            <a:r>
              <a:rPr lang="ru-RU" dirty="0"/>
              <a:t> на </a:t>
            </a:r>
            <a:r>
              <a:rPr lang="ru-RU" dirty="0" err="1"/>
              <a:t>Котлър</a:t>
            </a:r>
            <a:r>
              <a:rPr lang="ru-RU" dirty="0"/>
              <a:t> е много </a:t>
            </a:r>
            <a:r>
              <a:rPr lang="ru-RU" dirty="0" err="1"/>
              <a:t>по-фокусирано</a:t>
            </a:r>
            <a:r>
              <a:rPr lang="ru-RU" dirty="0"/>
              <a:t> </a:t>
            </a:r>
            <a:r>
              <a:rPr lang="ru-RU" dirty="0" err="1"/>
              <a:t>вурху</a:t>
            </a:r>
            <a:r>
              <a:rPr lang="ru-RU" dirty="0"/>
              <a:t> клиента.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7668" y="1290770"/>
            <a:ext cx="3304537" cy="474843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744365" y="6035831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Image </a:t>
            </a:r>
            <a:r>
              <a:rPr lang="it-IT" sz="1100" dirty="0">
                <a:hlinkClick r:id="rId5"/>
              </a:rPr>
              <a:t>source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411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Нужди</a:t>
            </a:r>
            <a:r>
              <a:rPr lang="ru-RU" b="1" dirty="0">
                <a:ea typeface="+mn-lt"/>
                <a:cs typeface="+mn-lt"/>
              </a:rPr>
              <a:t> и желания</a:t>
            </a:r>
            <a:r>
              <a:rPr lang="en-GB" b="1" dirty="0">
                <a:ea typeface="+mn-lt"/>
                <a:cs typeface="+mn-lt"/>
              </a:rPr>
              <a:t>…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/>
              <a:t>В </a:t>
            </a:r>
            <a:r>
              <a:rPr lang="ru-RU" dirty="0" err="1"/>
              <a:t>спортната</a:t>
            </a:r>
            <a:r>
              <a:rPr lang="ru-RU" dirty="0"/>
              <a:t> индустрия – </a:t>
            </a:r>
            <a:r>
              <a:rPr lang="ru-RU" dirty="0" err="1"/>
              <a:t>както</a:t>
            </a:r>
            <a:r>
              <a:rPr lang="ru-RU" dirty="0"/>
              <a:t> и на </a:t>
            </a:r>
            <a:r>
              <a:rPr lang="ru-RU" dirty="0" err="1"/>
              <a:t>всеки</a:t>
            </a:r>
            <a:r>
              <a:rPr lang="ru-RU" dirty="0"/>
              <a:t> друг </a:t>
            </a:r>
            <a:r>
              <a:rPr lang="ru-RU" dirty="0" err="1"/>
              <a:t>пазар</a:t>
            </a:r>
            <a:r>
              <a:rPr lang="ru-RU" dirty="0"/>
              <a:t> – </a:t>
            </a:r>
            <a:r>
              <a:rPr lang="ru-RU" dirty="0" err="1"/>
              <a:t>маркетинговите</a:t>
            </a:r>
            <a:r>
              <a:rPr lang="ru-RU" dirty="0"/>
              <a:t> практики </a:t>
            </a:r>
            <a:r>
              <a:rPr lang="ru-RU" dirty="0" err="1"/>
              <a:t>основават</a:t>
            </a:r>
            <a:r>
              <a:rPr lang="ru-RU" dirty="0"/>
              <a:t> своя подход(и) на три </a:t>
            </a:r>
            <a:r>
              <a:rPr lang="ru-RU" dirty="0" err="1"/>
              <a:t>стълба</a:t>
            </a:r>
            <a:r>
              <a:rPr lang="ru-RU" dirty="0"/>
              <a:t>: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26982"/>
              </p:ext>
            </p:extLst>
          </p:nvPr>
        </p:nvGraphicFramePr>
        <p:xfrm>
          <a:off x="1406432" y="2960946"/>
          <a:ext cx="95964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8808">
                  <a:extLst>
                    <a:ext uri="{9D8B030D-6E8A-4147-A177-3AD203B41FA5}">
                      <a16:colId xmlns:a16="http://schemas.microsoft.com/office/drawing/2014/main" val="1384397794"/>
                    </a:ext>
                  </a:extLst>
                </a:gridCol>
                <a:gridCol w="3198808">
                  <a:extLst>
                    <a:ext uri="{9D8B030D-6E8A-4147-A177-3AD203B41FA5}">
                      <a16:colId xmlns:a16="http://schemas.microsoft.com/office/drawing/2014/main" val="1771829631"/>
                    </a:ext>
                  </a:extLst>
                </a:gridCol>
                <a:gridCol w="3198808">
                  <a:extLst>
                    <a:ext uri="{9D8B030D-6E8A-4147-A177-3AD203B41FA5}">
                      <a16:colId xmlns:a16="http://schemas.microsoft.com/office/drawing/2014/main" val="3533100929"/>
                    </a:ext>
                  </a:extLst>
                </a:gridCol>
              </a:tblGrid>
              <a:tr h="203307"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rgbClr val="002060"/>
                          </a:solidFill>
                        </a:rPr>
                        <a:t>Пазар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rgbClr val="002060"/>
                          </a:solidFill>
                        </a:rPr>
                        <a:t>Нужди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>
                          <a:solidFill>
                            <a:srgbClr val="002060"/>
                          </a:solidFill>
                        </a:rPr>
                        <a:t>Търсене</a:t>
                      </a:r>
                      <a:endParaRPr lang="en-GB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807954"/>
                  </a:ext>
                </a:extLst>
              </a:tr>
              <a:tr h="128153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Конкурентният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контекст, в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който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работи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вашият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бизнес.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Кои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са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текущите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(и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установени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алтернативи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вашият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продукт?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На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какви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технологии/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комуникационни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медии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разчитат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вашите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конкуренти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Закъснения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и общи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несъответствия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удовлетвореността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клиентите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които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можете да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използвате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във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ваша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</a:rPr>
                        <a:t>полза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8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правете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нещо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по-добро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 от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това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което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 вече е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направено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 от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вашите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baseline="0" dirty="0" err="1">
                          <a:solidFill>
                            <a:schemeClr val="tx1"/>
                          </a:solidFill>
                        </a:rPr>
                        <a:t>конкуренти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bg-BG" dirty="0"/>
                        <a:t>Готовността на клиентите да платят определена сума за закупуване на дадена стока/услуга. Това наистина зависи от:</a:t>
                      </a:r>
                      <a:endParaRPr lang="en-GB" sz="1800" baseline="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bg-BG" sz="1800" baseline="0" dirty="0"/>
                        <a:t>Качество;</a:t>
                      </a:r>
                      <a:endParaRPr lang="en-GB" sz="1800" baseline="0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err="1"/>
                        <a:t>Насрещна</a:t>
                      </a:r>
                      <a:r>
                        <a:rPr lang="ru-RU" sz="1800" baseline="0" dirty="0"/>
                        <a:t> оферта на </a:t>
                      </a:r>
                      <a:r>
                        <a:rPr lang="ru-RU" sz="1800" baseline="0" dirty="0" err="1"/>
                        <a:t>конкурентите</a:t>
                      </a:r>
                      <a:r>
                        <a:rPr lang="ru-RU" sz="1800" baseline="0" dirty="0"/>
                        <a:t>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/>
                        <a:t>Услуги (т.е. </a:t>
                      </a:r>
                      <a:r>
                        <a:rPr lang="ru-RU" sz="1800" baseline="0" dirty="0" err="1"/>
                        <a:t>помощ</a:t>
                      </a:r>
                      <a:r>
                        <a:rPr lang="ru-RU" sz="1800" baseline="0" dirty="0"/>
                        <a:t> след </a:t>
                      </a:r>
                      <a:r>
                        <a:rPr lang="ru-RU" sz="1800" baseline="0" dirty="0" err="1"/>
                        <a:t>продажба</a:t>
                      </a:r>
                      <a:r>
                        <a:rPr lang="ru-RU" sz="1800" baseline="0" dirty="0"/>
                        <a:t>).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9537926"/>
                  </a:ext>
                </a:extLst>
              </a:tr>
            </a:tbl>
          </a:graphicData>
        </a:graphic>
      </p:graphicFrame>
      <p:sp>
        <p:nvSpPr>
          <p:cNvPr id="8" name="Stella a 5 punte 7"/>
          <p:cNvSpPr/>
          <p:nvPr/>
        </p:nvSpPr>
        <p:spPr>
          <a:xfrm>
            <a:off x="4649436" y="5126804"/>
            <a:ext cx="228600" cy="237066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7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Видове</a:t>
            </a:r>
            <a:r>
              <a:rPr lang="ru-RU" b="1" dirty="0">
                <a:ea typeface="+mn-lt"/>
                <a:cs typeface="+mn-lt"/>
              </a:rPr>
              <a:t> маркетинг </a:t>
            </a:r>
            <a:r>
              <a:rPr lang="ru-RU" b="1" dirty="0" err="1">
                <a:ea typeface="+mn-lt"/>
                <a:cs typeface="+mn-lt"/>
              </a:rPr>
              <a:t>въз</a:t>
            </a:r>
            <a:r>
              <a:rPr lang="ru-RU" b="1" dirty="0">
                <a:ea typeface="+mn-lt"/>
                <a:cs typeface="+mn-lt"/>
              </a:rPr>
              <a:t> основа на оперативен контекст</a:t>
            </a: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Бизнес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Клиенти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(B2C)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Бизнес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Бизнес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(B2B)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Клиент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Бизнес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(C2B)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Клиент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Клиент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(C2C)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Freccia a destra 1"/>
          <p:cNvSpPr/>
          <p:nvPr/>
        </p:nvSpPr>
        <p:spPr>
          <a:xfrm>
            <a:off x="2891601" y="2137707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ccia a destra 12"/>
          <p:cNvSpPr/>
          <p:nvPr/>
        </p:nvSpPr>
        <p:spPr>
          <a:xfrm>
            <a:off x="2891601" y="3253266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ccia a destra 13"/>
          <p:cNvSpPr/>
          <p:nvPr/>
        </p:nvSpPr>
        <p:spPr>
          <a:xfrm>
            <a:off x="2891601" y="4383353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ccia a destra 15"/>
          <p:cNvSpPr/>
          <p:nvPr/>
        </p:nvSpPr>
        <p:spPr>
          <a:xfrm>
            <a:off x="2891601" y="5449777"/>
            <a:ext cx="279400" cy="203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ttangolo arrotondato 2"/>
          <p:cNvSpPr/>
          <p:nvPr/>
        </p:nvSpPr>
        <p:spPr>
          <a:xfrm>
            <a:off x="1701800" y="2073001"/>
            <a:ext cx="3716867" cy="147453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sellaDiTesto 16"/>
          <p:cNvSpPr txBox="1"/>
          <p:nvPr/>
        </p:nvSpPr>
        <p:spPr>
          <a:xfrm>
            <a:off x="5630333" y="2157389"/>
            <a:ext cx="604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</a:t>
            </a:r>
            <a:r>
              <a:rPr lang="ru-RU" sz="2000" dirty="0" err="1"/>
              <a:t>индустриите</a:t>
            </a:r>
            <a:r>
              <a:rPr lang="ru-RU" sz="2000" dirty="0"/>
              <a:t>, </a:t>
            </a:r>
            <a:r>
              <a:rPr lang="ru-RU" sz="2000" dirty="0" err="1"/>
              <a:t>свързани</a:t>
            </a:r>
            <a:r>
              <a:rPr lang="ru-RU" sz="2000" dirty="0"/>
              <a:t> </a:t>
            </a:r>
            <a:r>
              <a:rPr lang="ru-RU" sz="2000" dirty="0" err="1"/>
              <a:t>със</a:t>
            </a:r>
            <a:r>
              <a:rPr lang="ru-RU" sz="2000" dirty="0"/>
              <a:t> спорта, най-вероятно е да </a:t>
            </a:r>
            <a:r>
              <a:rPr lang="ru-RU" sz="2000" dirty="0" err="1"/>
              <a:t>ориентирате</a:t>
            </a:r>
            <a:r>
              <a:rPr lang="ru-RU" sz="2000" dirty="0"/>
              <a:t> </a:t>
            </a:r>
            <a:r>
              <a:rPr lang="ru-RU" sz="2000" dirty="0" err="1"/>
              <a:t>маркетинговите</a:t>
            </a:r>
            <a:r>
              <a:rPr lang="ru-RU" sz="2000" dirty="0"/>
              <a:t> си </a:t>
            </a:r>
            <a:r>
              <a:rPr lang="ru-RU" sz="2000" dirty="0" err="1"/>
              <a:t>дейности</a:t>
            </a:r>
            <a:r>
              <a:rPr lang="ru-RU" sz="2000" dirty="0"/>
              <a:t> </a:t>
            </a:r>
            <a:r>
              <a:rPr lang="ru-RU" sz="2000" dirty="0" err="1"/>
              <a:t>към</a:t>
            </a:r>
            <a:r>
              <a:rPr lang="ru-RU" sz="2000" dirty="0"/>
              <a:t> </a:t>
            </a:r>
            <a:r>
              <a:rPr lang="ru-RU" sz="2000" dirty="0" err="1"/>
              <a:t>крайни</a:t>
            </a:r>
            <a:r>
              <a:rPr lang="ru-RU" sz="2000" dirty="0"/>
              <a:t> потребители (B2C) или </a:t>
            </a:r>
            <a:r>
              <a:rPr lang="ru-RU" sz="2000" dirty="0" err="1"/>
              <a:t>търговци</a:t>
            </a:r>
            <a:r>
              <a:rPr lang="ru-RU" sz="2000" dirty="0"/>
              <a:t> на </a:t>
            </a:r>
            <a:r>
              <a:rPr lang="ru-RU" sz="2000" dirty="0" err="1"/>
              <a:t>дребно</a:t>
            </a:r>
            <a:r>
              <a:rPr lang="ru-RU" sz="2000" dirty="0"/>
              <a:t>/ </a:t>
            </a:r>
            <a:r>
              <a:rPr lang="ru-RU" sz="2000" dirty="0" err="1"/>
              <a:t>други</a:t>
            </a:r>
            <a:r>
              <a:rPr lang="ru-RU" sz="2000" dirty="0"/>
              <a:t> </a:t>
            </a:r>
            <a:r>
              <a:rPr lang="ru-RU" sz="2000" dirty="0" err="1"/>
              <a:t>участници</a:t>
            </a:r>
            <a:r>
              <a:rPr lang="ru-RU" sz="2000" dirty="0"/>
              <a:t> от </a:t>
            </a:r>
            <a:r>
              <a:rPr lang="ru-RU" sz="2000" dirty="0" err="1"/>
              <a:t>производствената</a:t>
            </a:r>
            <a:r>
              <a:rPr lang="ru-RU" sz="2000" dirty="0"/>
              <a:t> верига.</a:t>
            </a:r>
            <a:endParaRPr lang="en-GB" sz="2000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1701800" y="4243029"/>
            <a:ext cx="3737436" cy="455036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asellaDiTesto 18"/>
          <p:cNvSpPr txBox="1"/>
          <p:nvPr/>
        </p:nvSpPr>
        <p:spPr>
          <a:xfrm>
            <a:off x="5630333" y="3750331"/>
            <a:ext cx="604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</a:t>
            </a:r>
            <a:r>
              <a:rPr lang="ru-RU" sz="2000" dirty="0" err="1"/>
              <a:t>индустриите</a:t>
            </a:r>
            <a:r>
              <a:rPr lang="ru-RU" sz="2000" dirty="0"/>
              <a:t>, </a:t>
            </a:r>
            <a:r>
              <a:rPr lang="ru-RU" sz="2000" dirty="0" err="1"/>
              <a:t>свързани</a:t>
            </a:r>
            <a:r>
              <a:rPr lang="ru-RU" sz="2000" dirty="0"/>
              <a:t> </a:t>
            </a:r>
            <a:r>
              <a:rPr lang="ru-RU" sz="2000" dirty="0" err="1"/>
              <a:t>със</a:t>
            </a:r>
            <a:r>
              <a:rPr lang="ru-RU" sz="2000" dirty="0"/>
              <a:t> спорта, </a:t>
            </a:r>
            <a:r>
              <a:rPr lang="ru-RU" sz="2000" dirty="0" err="1"/>
              <a:t>най</a:t>
            </a:r>
            <a:r>
              <a:rPr lang="ru-RU" sz="2000" dirty="0"/>
              <a:t>-вероятно е да </a:t>
            </a:r>
            <a:r>
              <a:rPr lang="ru-RU" sz="2000" dirty="0" err="1"/>
              <a:t>разчитате</a:t>
            </a:r>
            <a:r>
              <a:rPr lang="ru-RU" sz="2000" dirty="0"/>
              <a:t> на </a:t>
            </a:r>
            <a:r>
              <a:rPr lang="ru-RU" sz="2000" dirty="0" err="1"/>
              <a:t>този</a:t>
            </a:r>
            <a:r>
              <a:rPr lang="ru-RU" sz="2000" dirty="0"/>
              <a:t> вид формула, </a:t>
            </a:r>
            <a:r>
              <a:rPr lang="ru-RU" sz="2000" dirty="0" err="1"/>
              <a:t>когато</a:t>
            </a:r>
            <a:r>
              <a:rPr lang="ru-RU" sz="2000" dirty="0"/>
              <a:t> се </a:t>
            </a:r>
            <a:r>
              <a:rPr lang="ru-RU" sz="2000" dirty="0" err="1"/>
              <a:t>сблъсквате</a:t>
            </a:r>
            <a:r>
              <a:rPr lang="ru-RU" sz="2000" dirty="0"/>
              <a:t> с кампании на </a:t>
            </a:r>
            <a:r>
              <a:rPr lang="ru-RU" sz="2000" dirty="0" err="1"/>
              <a:t>влиятелни</a:t>
            </a:r>
            <a:r>
              <a:rPr lang="ru-RU" sz="2000" dirty="0"/>
              <a:t> лица в </a:t>
            </a:r>
            <a:r>
              <a:rPr lang="ru-RU" sz="2000" dirty="0" err="1"/>
              <a:t>социалните</a:t>
            </a:r>
            <a:r>
              <a:rPr lang="ru-RU" sz="2000" dirty="0"/>
              <a:t> </a:t>
            </a:r>
            <a:r>
              <a:rPr lang="ru-RU" sz="2000" dirty="0" err="1"/>
              <a:t>медии</a:t>
            </a:r>
            <a:r>
              <a:rPr lang="ru-RU" sz="2000" dirty="0"/>
              <a:t>.</a:t>
            </a:r>
            <a:endParaRPr lang="en-GB" sz="2000" dirty="0"/>
          </a:p>
        </p:txBody>
      </p:sp>
      <p:sp>
        <p:nvSpPr>
          <p:cNvPr id="20" name="Rettangolo arrotondato 19"/>
          <p:cNvSpPr/>
          <p:nvPr/>
        </p:nvSpPr>
        <p:spPr>
          <a:xfrm>
            <a:off x="1681231" y="5323859"/>
            <a:ext cx="3737436" cy="455036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asellaDiTesto 20"/>
          <p:cNvSpPr txBox="1"/>
          <p:nvPr/>
        </p:nvSpPr>
        <p:spPr>
          <a:xfrm>
            <a:off x="5630333" y="5078091"/>
            <a:ext cx="604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/>
              <a:t>Маркетингова</a:t>
            </a:r>
            <a:r>
              <a:rPr lang="ru-RU" sz="2000" dirty="0"/>
              <a:t> рамка, </a:t>
            </a:r>
            <a:r>
              <a:rPr lang="ru-RU" sz="2000" dirty="0" err="1"/>
              <a:t>която</a:t>
            </a:r>
            <a:r>
              <a:rPr lang="ru-RU" sz="2000" dirty="0"/>
              <a:t> се </a:t>
            </a:r>
            <a:r>
              <a:rPr lang="ru-RU" sz="2000" dirty="0" err="1"/>
              <a:t>прилага</a:t>
            </a:r>
            <a:r>
              <a:rPr lang="ru-RU" sz="2000" dirty="0"/>
              <a:t> за бизнеса на </a:t>
            </a:r>
            <a:r>
              <a:rPr lang="ru-RU" sz="2000" dirty="0" err="1"/>
              <a:t>икономиката</a:t>
            </a:r>
            <a:r>
              <a:rPr lang="ru-RU" sz="2000" dirty="0"/>
              <a:t> на </a:t>
            </a:r>
            <a:r>
              <a:rPr lang="ru-RU" sz="2000" dirty="0" err="1"/>
              <a:t>споделянето</a:t>
            </a:r>
            <a:r>
              <a:rPr lang="ru-RU" sz="2000" dirty="0"/>
              <a:t> – много </a:t>
            </a:r>
            <a:r>
              <a:rPr lang="ru-RU" sz="2000" dirty="0" err="1"/>
              <a:t>необичайно</a:t>
            </a:r>
            <a:r>
              <a:rPr lang="ru-RU" sz="2000" dirty="0"/>
              <a:t> за </a:t>
            </a:r>
            <a:r>
              <a:rPr lang="ru-RU" sz="2000" dirty="0" err="1"/>
              <a:t>индустриите</a:t>
            </a:r>
            <a:r>
              <a:rPr lang="ru-RU" sz="2000" dirty="0"/>
              <a:t>, </a:t>
            </a:r>
            <a:r>
              <a:rPr lang="ru-RU" sz="2000" dirty="0" err="1"/>
              <a:t>свързани</a:t>
            </a:r>
            <a:r>
              <a:rPr lang="ru-RU" sz="2000" dirty="0"/>
              <a:t> </a:t>
            </a:r>
            <a:r>
              <a:rPr lang="ru-RU" sz="2000" dirty="0" err="1"/>
              <a:t>със</a:t>
            </a:r>
            <a:r>
              <a:rPr lang="ru-RU" sz="2000" dirty="0"/>
              <a:t> спорта.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0841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784254" cy="492751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Видове </a:t>
            </a:r>
            <a:r>
              <a:rPr lang="ru-RU" b="1" dirty="0" err="1">
                <a:ea typeface="+mn-lt"/>
                <a:cs typeface="+mn-lt"/>
              </a:rPr>
              <a:t>фокусиран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ru-RU" b="1" dirty="0">
                <a:ea typeface="+mn-lt"/>
                <a:cs typeface="+mn-lt"/>
              </a:rPr>
              <a:t>маркетинг</a:t>
            </a:r>
            <a:endParaRPr lang="bg-BG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</a:rPr>
              <a:t>Фокус върху ПРОДУКТ</a:t>
            </a:r>
            <a:endParaRPr lang="en-GB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1800" b="1" dirty="0">
                <a:solidFill>
                  <a:srgbClr val="0070C0"/>
                </a:solidFill>
              </a:rPr>
              <a:t>Създаден</a:t>
            </a:r>
            <a:r>
              <a:rPr lang="en-GB" sz="1800" b="1" dirty="0">
                <a:solidFill>
                  <a:srgbClr val="0070C0"/>
                </a:solidFill>
              </a:rPr>
              <a:t>: </a:t>
            </a:r>
            <a:r>
              <a:rPr lang="bg-BG" sz="1800" b="1" dirty="0">
                <a:solidFill>
                  <a:srgbClr val="0070C0"/>
                </a:solidFill>
              </a:rPr>
              <a:t>началото на 20век</a:t>
            </a:r>
            <a:endParaRPr lang="en-GB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Цитат на Хенри Форд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Ако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имате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наистина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добро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нещо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, то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ще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се </a:t>
            </a:r>
            <a:r>
              <a:rPr lang="ru-RU" i="1" dirty="0" err="1">
                <a:latin typeface="Calibri" panose="020F0502020204030204" pitchFamily="34" charset="0"/>
                <a:cs typeface="Calibri" panose="020F0502020204030204" pitchFamily="34" charset="0"/>
              </a:rPr>
              <a:t>рекламира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 само.</a:t>
            </a: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продуктово-ориентирани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стратегии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Маркетинговите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усилия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насочени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валоризиране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технологичната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техническа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конструкторска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конкурентоспособност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дадена стока или услуга.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9465" y="1575948"/>
            <a:ext cx="1100137" cy="864813"/>
          </a:xfrm>
          <a:prstGeom prst="rect">
            <a:avLst/>
          </a:prstGeom>
        </p:spPr>
      </p:pic>
      <p:pic>
        <p:nvPicPr>
          <p:cNvPr id="1026" name="Picture 2" descr="Austin Seven Vintage Advertisement: New Zealand Fine Print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2733" y="1575948"/>
            <a:ext cx="3342217" cy="4580077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9744365" y="6183609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Image </a:t>
            </a:r>
            <a:r>
              <a:rPr lang="it-IT" sz="1100" dirty="0">
                <a:hlinkClick r:id="rId6"/>
              </a:rPr>
              <a:t>source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00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9397589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s-ES" dirty="0">
              <a:solidFill>
                <a:srgbClr val="E47A24"/>
              </a:solidFill>
              <a:latin typeface="+mj-lt"/>
            </a:endParaRPr>
          </a:p>
          <a:p>
            <a:pPr algn="just"/>
            <a:r>
              <a:rPr lang="ru-RU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В края на </a:t>
            </a:r>
            <a:r>
              <a:rPr lang="ru-RU" sz="2000" b="1" dirty="0" err="1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този</a:t>
            </a:r>
            <a:r>
              <a:rPr lang="ru-RU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 </a:t>
            </a:r>
            <a:r>
              <a:rPr lang="ru-RU" sz="2000" b="1" dirty="0" err="1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модул</a:t>
            </a:r>
            <a:r>
              <a:rPr lang="ru-RU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 </a:t>
            </a:r>
            <a:r>
              <a:rPr lang="ru-RU" sz="2000" b="1" dirty="0" err="1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ще</a:t>
            </a:r>
            <a:r>
              <a:rPr lang="ru-RU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 можете да:</a:t>
            </a:r>
            <a:endParaRPr lang="en-GB" sz="2000" b="1" dirty="0">
              <a:solidFill>
                <a:srgbClr val="FFC300"/>
              </a:solidFill>
              <a:effectLst/>
              <a:latin typeface="+mj-lt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ЦЕЛИ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615875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ea typeface="+mn-lt"/>
                <a:cs typeface="+mn-lt"/>
              </a:rPr>
              <a:t>…</a:t>
            </a:r>
            <a:r>
              <a:rPr lang="ru-RU" dirty="0">
                <a:latin typeface="+mj-lt"/>
                <a:ea typeface="+mn-lt"/>
                <a:cs typeface="+mn-lt"/>
              </a:rPr>
              <a:t>за </a:t>
            </a:r>
            <a:r>
              <a:rPr lang="ru-RU" dirty="0" err="1">
                <a:latin typeface="+mj-lt"/>
                <a:ea typeface="+mn-lt"/>
                <a:cs typeface="+mn-lt"/>
              </a:rPr>
              <a:t>клиентите</a:t>
            </a:r>
            <a:r>
              <a:rPr lang="ru-RU" dirty="0">
                <a:latin typeface="+mj-lt"/>
                <a:ea typeface="+mn-lt"/>
                <a:cs typeface="+mn-lt"/>
              </a:rPr>
              <a:t>, </a:t>
            </a:r>
            <a:r>
              <a:rPr lang="ru-RU" dirty="0" err="1">
                <a:latin typeface="+mj-lt"/>
                <a:ea typeface="+mn-lt"/>
                <a:cs typeface="+mn-lt"/>
              </a:rPr>
              <a:t>организацията</a:t>
            </a:r>
            <a:r>
              <a:rPr lang="ru-RU" dirty="0">
                <a:latin typeface="+mj-lt"/>
                <a:ea typeface="+mn-lt"/>
                <a:cs typeface="+mn-lt"/>
              </a:rPr>
              <a:t> и </a:t>
            </a:r>
            <a:r>
              <a:rPr lang="ru-RU" dirty="0" err="1">
                <a:latin typeface="+mj-lt"/>
                <a:ea typeface="+mn-lt"/>
                <a:cs typeface="+mn-lt"/>
              </a:rPr>
              <a:t>всички</a:t>
            </a:r>
            <a:r>
              <a:rPr lang="ru-RU" dirty="0">
                <a:latin typeface="+mj-lt"/>
                <a:ea typeface="+mn-lt"/>
                <a:cs typeface="+mn-lt"/>
              </a:rPr>
              <a:t> </a:t>
            </a:r>
            <a:r>
              <a:rPr lang="ru-RU" dirty="0" err="1">
                <a:latin typeface="+mj-lt"/>
                <a:ea typeface="+mn-lt"/>
                <a:cs typeface="+mn-lt"/>
              </a:rPr>
              <a:t>участващи</a:t>
            </a:r>
            <a:r>
              <a:rPr lang="en-US" sz="1200" dirty="0">
                <a:latin typeface="+mj-lt"/>
                <a:ea typeface="+mn-lt"/>
                <a:cs typeface="+mn-lt"/>
              </a:rPr>
              <a:t>.</a:t>
            </a:r>
            <a:endParaRPr lang="en-US" sz="1200" dirty="0">
              <a:latin typeface="+mj-lt"/>
              <a:cs typeface="Calibri"/>
            </a:endParaRPr>
          </a:p>
          <a:p>
            <a:endParaRPr lang="en-US" altLang="ko-KR" sz="12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978393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ru-RU" altLang="ko-KR" b="1" dirty="0">
                <a:latin typeface="+mj-lt"/>
                <a:ea typeface="맑은 고딕"/>
                <a:cs typeface="Arial"/>
              </a:rPr>
              <a:t>Разберете как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бизнесът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генерира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стойности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4" y="3612402"/>
            <a:ext cx="615875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altLang="ko-KR" dirty="0" err="1">
                <a:latin typeface="+mj-lt"/>
                <a:ea typeface="맑은 고딕"/>
                <a:cs typeface="Arial"/>
              </a:rPr>
              <a:t>Ще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се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запознаете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с най-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важните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елементи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на маркетинга.</a:t>
            </a:r>
            <a:endParaRPr lang="en-US" altLang="ko-KR" strike="sngStrike" dirty="0">
              <a:latin typeface="+mj-lt"/>
              <a:ea typeface="맑은 고딕"/>
              <a:cs typeface="Arial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063739"/>
            <a:ext cx="756182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ru-RU" altLang="ko-KR" b="1" dirty="0">
                <a:latin typeface="+mj-lt"/>
                <a:cs typeface="Calibri Light"/>
              </a:rPr>
              <a:t>Определите </a:t>
            </a:r>
            <a:r>
              <a:rPr lang="ru-RU" altLang="ko-KR" b="1" dirty="0" err="1">
                <a:latin typeface="+mj-lt"/>
                <a:cs typeface="Calibri Light"/>
              </a:rPr>
              <a:t>ролята</a:t>
            </a:r>
            <a:r>
              <a:rPr lang="ru-RU" altLang="ko-KR" b="1" dirty="0">
                <a:latin typeface="+mj-lt"/>
                <a:cs typeface="Calibri Light"/>
              </a:rPr>
              <a:t> на маркетинга в </a:t>
            </a:r>
            <a:r>
              <a:rPr lang="ru-RU" altLang="ko-KR" b="1" dirty="0" err="1">
                <a:latin typeface="+mj-lt"/>
                <a:cs typeface="Calibri Light"/>
              </a:rPr>
              <a:t>процеса</a:t>
            </a:r>
            <a:r>
              <a:rPr lang="ru-RU" altLang="ko-KR" b="1" dirty="0">
                <a:latin typeface="+mj-lt"/>
                <a:cs typeface="Calibri Light"/>
              </a:rPr>
              <a:t> на </a:t>
            </a:r>
            <a:r>
              <a:rPr lang="ru-RU" altLang="ko-KR" b="1" dirty="0" err="1">
                <a:latin typeface="+mj-lt"/>
                <a:cs typeface="Calibri Light"/>
              </a:rPr>
              <a:t>генериране</a:t>
            </a:r>
            <a:r>
              <a:rPr lang="ru-RU" altLang="ko-KR" b="1" dirty="0">
                <a:latin typeface="+mj-lt"/>
                <a:cs typeface="Calibri Light"/>
              </a:rPr>
              <a:t> на </a:t>
            </a:r>
            <a:r>
              <a:rPr lang="ru-RU" altLang="ko-KR" b="1" dirty="0" err="1">
                <a:latin typeface="+mj-lt"/>
                <a:cs typeface="Calibri Light"/>
              </a:rPr>
              <a:t>стойност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81572"/>
            <a:ext cx="741075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altLang="ko-KR" dirty="0" err="1">
                <a:latin typeface="+mj-lt"/>
                <a:ea typeface="맑은 고딕"/>
                <a:cs typeface="Arial"/>
              </a:rPr>
              <a:t>Ще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подчертаем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променливите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,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представляващи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самото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ядро ​​на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маркетинговите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стратегии за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достигане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до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клиенти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и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пазарни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dirty="0" err="1">
                <a:latin typeface="+mj-lt"/>
                <a:ea typeface="맑은 고딕"/>
                <a:cs typeface="Arial"/>
              </a:rPr>
              <a:t>сегменти</a:t>
            </a:r>
            <a:r>
              <a:rPr lang="ru-RU" altLang="ko-KR" dirty="0">
                <a:latin typeface="+mj-lt"/>
                <a:ea typeface="맑은 고딕"/>
                <a:cs typeface="Arial"/>
              </a:rPr>
              <a:t>. </a:t>
            </a:r>
            <a:endParaRPr lang="en-US" altLang="ko-KR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090452"/>
            <a:ext cx="6917772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ru-RU" altLang="ko-KR" b="1" dirty="0" err="1">
                <a:latin typeface="+mj-lt"/>
                <a:ea typeface="맑은 고딕"/>
                <a:cs typeface="Arial"/>
              </a:rPr>
              <a:t>Очертаете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основните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неща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във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вашата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b="1" dirty="0" err="1">
                <a:latin typeface="+mj-lt"/>
                <a:ea typeface="맑은 고딕"/>
                <a:cs typeface="Arial"/>
              </a:rPr>
              <a:t>маркетингова</a:t>
            </a:r>
            <a:r>
              <a:rPr lang="ru-RU" altLang="ko-KR" b="1" dirty="0">
                <a:latin typeface="+mj-lt"/>
                <a:ea typeface="맑은 고딕"/>
                <a:cs typeface="Arial"/>
              </a:rPr>
              <a:t> стратегия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4625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Видове </a:t>
            </a:r>
            <a:r>
              <a:rPr lang="ru-RU" b="1" dirty="0" err="1">
                <a:ea typeface="+mn-lt"/>
                <a:cs typeface="+mn-lt"/>
              </a:rPr>
              <a:t>фокусиран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ru-RU" b="1" dirty="0">
                <a:ea typeface="+mn-lt"/>
                <a:cs typeface="+mn-lt"/>
              </a:rPr>
              <a:t>маркетинг</a:t>
            </a:r>
            <a:endParaRPr lang="bg-BG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</a:rPr>
              <a:t>Фокус върху ПРОДАЖБИТЕ</a:t>
            </a:r>
            <a:endParaRPr lang="en-GB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1800" b="1" dirty="0">
                <a:solidFill>
                  <a:srgbClr val="0070C0"/>
                </a:solidFill>
              </a:rPr>
              <a:t>създаден</a:t>
            </a:r>
            <a:r>
              <a:rPr lang="en-GB" sz="1800" b="1" dirty="0">
                <a:solidFill>
                  <a:srgbClr val="0070C0"/>
                </a:solidFill>
              </a:rPr>
              <a:t>: </a:t>
            </a:r>
            <a:r>
              <a:rPr lang="bg-BG" sz="1800" b="1" dirty="0">
                <a:solidFill>
                  <a:srgbClr val="0070C0"/>
                </a:solidFill>
              </a:rPr>
              <a:t>началото на 30те</a:t>
            </a:r>
            <a:r>
              <a:rPr lang="en-GB" sz="1800" b="1" dirty="0">
                <a:solidFill>
                  <a:srgbClr val="0070C0"/>
                </a:solidFill>
              </a:rPr>
              <a:t>		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началото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Coca Cola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също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насърчава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подход, основан на продукта.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Това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така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докато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маркетинговият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отдел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разбира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че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въпреки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усилията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им,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компанията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преживява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циклични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спадове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търсенето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през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зимните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месеци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- как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преодоляха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този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проблем?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Чрез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свързване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марката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разпознаваеми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образи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0093" y="2070799"/>
            <a:ext cx="1744132" cy="65074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469" y="1344177"/>
            <a:ext cx="3732600" cy="482070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9744365" y="6183609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Image </a:t>
            </a:r>
            <a:r>
              <a:rPr lang="it-IT" sz="1100" dirty="0">
                <a:hlinkClick r:id="rId6"/>
              </a:rPr>
              <a:t>source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62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6462521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Видове </a:t>
            </a:r>
            <a:r>
              <a:rPr lang="ru-RU" b="1" dirty="0" err="1">
                <a:ea typeface="+mn-lt"/>
                <a:cs typeface="+mn-lt"/>
              </a:rPr>
              <a:t>фокусиран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ru-RU" b="1" dirty="0">
                <a:ea typeface="+mn-lt"/>
                <a:cs typeface="+mn-lt"/>
              </a:rPr>
              <a:t>маркетинг</a:t>
            </a:r>
            <a:endParaRPr lang="bg-BG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</a:rPr>
              <a:t>Фокус върху МАРКЕТИНГА</a:t>
            </a:r>
            <a:endParaRPr lang="en-GB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1800" b="1" dirty="0">
                <a:solidFill>
                  <a:srgbClr val="0070C0"/>
                </a:solidFill>
              </a:rPr>
              <a:t>Създаден</a:t>
            </a:r>
            <a:r>
              <a:rPr lang="en-GB" sz="1800" b="1" dirty="0">
                <a:solidFill>
                  <a:srgbClr val="0070C0"/>
                </a:solidFill>
              </a:rPr>
              <a:t>: </a:t>
            </a:r>
            <a:r>
              <a:rPr lang="bg-BG" sz="1800" b="1" dirty="0">
                <a:solidFill>
                  <a:srgbClr val="0070C0"/>
                </a:solidFill>
              </a:rPr>
              <a:t>80те</a:t>
            </a:r>
            <a:r>
              <a:rPr lang="en-GB" sz="1800" b="1" dirty="0">
                <a:solidFill>
                  <a:srgbClr val="0070C0"/>
                </a:solidFill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време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на Super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Bowl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през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1984 г.,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Apples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пускат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първата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реклама на Macintosh.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Посланието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рекламата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фина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но добродушна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препратка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към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бестселъра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Оруел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днешна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дата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този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1-минутен клип се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счита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една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от най-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въздействащите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практики в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медиите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комуникацията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рекламата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говори за продукта, без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дори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да го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показва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камера.</a:t>
            </a: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7383" y="1857184"/>
            <a:ext cx="1811865" cy="70511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1061" y="2539605"/>
            <a:ext cx="4102542" cy="2457996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9456174" y="5146175"/>
            <a:ext cx="979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Image </a:t>
            </a:r>
            <a:r>
              <a:rPr lang="it-IT" sz="1100" dirty="0">
                <a:hlinkClick r:id="rId6"/>
              </a:rPr>
              <a:t>source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4780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80" y="1290770"/>
            <a:ext cx="9671388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Видове </a:t>
            </a:r>
            <a:r>
              <a:rPr lang="ru-RU" b="1" dirty="0" err="1">
                <a:ea typeface="+mn-lt"/>
                <a:cs typeface="+mn-lt"/>
              </a:rPr>
              <a:t>фокусиран</a:t>
            </a:r>
            <a:r>
              <a:rPr lang="bg-BG" b="1" dirty="0">
                <a:ea typeface="+mn-lt"/>
                <a:cs typeface="+mn-lt"/>
              </a:rPr>
              <a:t> </a:t>
            </a:r>
            <a:r>
              <a:rPr lang="ru-RU" b="1" dirty="0">
                <a:ea typeface="+mn-lt"/>
                <a:cs typeface="+mn-lt"/>
              </a:rPr>
              <a:t>маркетинг</a:t>
            </a:r>
            <a:endParaRPr lang="bg-BG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</a:rPr>
              <a:t>Фокус върху ОТНОШЕНИЯТА</a:t>
            </a:r>
            <a:endParaRPr lang="en-GB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1800" b="1" dirty="0">
                <a:solidFill>
                  <a:srgbClr val="0070C0"/>
                </a:solidFill>
              </a:rPr>
              <a:t>Създаден</a:t>
            </a:r>
            <a:r>
              <a:rPr lang="en-GB" sz="1800" b="1" dirty="0">
                <a:solidFill>
                  <a:srgbClr val="0070C0"/>
                </a:solidFill>
              </a:rPr>
              <a:t>: </a:t>
            </a:r>
            <a:r>
              <a:rPr lang="bg-BG" sz="1800" b="1" dirty="0">
                <a:solidFill>
                  <a:srgbClr val="0070C0"/>
                </a:solidFill>
              </a:rPr>
              <a:t>2000та до сега</a:t>
            </a:r>
            <a:r>
              <a:rPr lang="en-GB" sz="1800" b="1" dirty="0">
                <a:solidFill>
                  <a:srgbClr val="0070C0"/>
                </a:solidFill>
              </a:rPr>
              <a:t>			         …and many others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1800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/>
              <a:t>Потребители и </a:t>
            </a:r>
            <a:r>
              <a:rPr lang="ru-RU" sz="2000" dirty="0" err="1"/>
              <a:t>клиенти</a:t>
            </a:r>
            <a:r>
              <a:rPr lang="ru-RU" sz="2000" dirty="0"/>
              <a:t> </a:t>
            </a:r>
            <a:r>
              <a:rPr lang="ru-RU" sz="2000" dirty="0" err="1"/>
              <a:t>генерират</a:t>
            </a:r>
            <a:r>
              <a:rPr lang="ru-RU" sz="2000" dirty="0"/>
              <a:t> </a:t>
            </a:r>
            <a:r>
              <a:rPr lang="ru-RU" sz="2000" dirty="0" err="1"/>
              <a:t>съдържание</a:t>
            </a:r>
            <a:r>
              <a:rPr lang="ru-RU" sz="2000" dirty="0"/>
              <a:t> за </a:t>
            </a:r>
            <a:r>
              <a:rPr lang="ru-RU" sz="2000" dirty="0" err="1"/>
              <a:t>други</a:t>
            </a:r>
            <a:r>
              <a:rPr lang="ru-RU" sz="2000" dirty="0"/>
              <a:t> потребители и </a:t>
            </a:r>
            <a:r>
              <a:rPr lang="ru-RU" sz="2000" dirty="0" err="1"/>
              <a:t>клиенти</a:t>
            </a:r>
            <a:r>
              <a:rPr lang="ru-RU" sz="2000" dirty="0"/>
              <a:t> в </a:t>
            </a:r>
            <a:r>
              <a:rPr lang="ru-RU" sz="2000" dirty="0" err="1"/>
              <a:t>непрекъснат</a:t>
            </a:r>
            <a:r>
              <a:rPr lang="ru-RU" sz="2000" dirty="0"/>
              <a:t> </a:t>
            </a:r>
            <a:r>
              <a:rPr lang="ru-RU" sz="2000" dirty="0" err="1"/>
              <a:t>цикъл</a:t>
            </a:r>
            <a:r>
              <a:rPr lang="ru-RU" sz="2000" dirty="0"/>
              <a:t>, </a:t>
            </a:r>
            <a:r>
              <a:rPr lang="ru-RU" sz="2000" dirty="0" err="1"/>
              <a:t>който</a:t>
            </a:r>
            <a:r>
              <a:rPr lang="ru-RU" sz="2000" dirty="0"/>
              <a:t> се </a:t>
            </a:r>
            <a:r>
              <a:rPr lang="ru-RU" sz="2000" dirty="0" err="1"/>
              <a:t>подхранва</a:t>
            </a:r>
            <a:r>
              <a:rPr lang="ru-RU" sz="2000" dirty="0"/>
              <a:t> сам. </a:t>
            </a:r>
            <a:r>
              <a:rPr lang="ru-RU" sz="2000" dirty="0" err="1"/>
              <a:t>Тези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00B0F0"/>
                </a:solidFill>
              </a:rPr>
              <a:t>вериги за обратна </a:t>
            </a:r>
            <a:r>
              <a:rPr lang="ru-RU" sz="2000" b="1" dirty="0" err="1">
                <a:solidFill>
                  <a:srgbClr val="00B0F0"/>
                </a:solidFill>
              </a:rPr>
              <a:t>връзка</a:t>
            </a:r>
            <a:r>
              <a:rPr lang="ru-RU" sz="2000" b="1" dirty="0">
                <a:solidFill>
                  <a:srgbClr val="00B0F0"/>
                </a:solidFill>
              </a:rPr>
              <a:t> и </a:t>
            </a:r>
            <a:r>
              <a:rPr lang="ru-RU" sz="2000" b="1" dirty="0" err="1">
                <a:solidFill>
                  <a:srgbClr val="00B0F0"/>
                </a:solidFill>
              </a:rPr>
              <a:t>механизми</a:t>
            </a:r>
            <a:r>
              <a:rPr lang="ru-RU" sz="2000" b="1" dirty="0">
                <a:solidFill>
                  <a:srgbClr val="00B0F0"/>
                </a:solidFill>
              </a:rPr>
              <a:t> за взаимно </a:t>
            </a:r>
            <a:r>
              <a:rPr lang="ru-RU" sz="2000" b="1" dirty="0" err="1">
                <a:solidFill>
                  <a:srgbClr val="00B0F0"/>
                </a:solidFill>
              </a:rPr>
              <a:t>ангажиране</a:t>
            </a:r>
            <a:r>
              <a:rPr lang="ru-RU" sz="2000" b="1" dirty="0">
                <a:solidFill>
                  <a:srgbClr val="00B0F0"/>
                </a:solidFill>
              </a:rPr>
              <a:t> между </a:t>
            </a:r>
            <a:r>
              <a:rPr lang="ru-RU" sz="2000" b="1" dirty="0" err="1">
                <a:solidFill>
                  <a:srgbClr val="00B0F0"/>
                </a:solidFill>
              </a:rPr>
              <a:t>участниците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помагат</a:t>
            </a:r>
            <a:r>
              <a:rPr lang="ru-RU" sz="2000" b="1" dirty="0">
                <a:solidFill>
                  <a:srgbClr val="00B0F0"/>
                </a:solidFill>
              </a:rPr>
              <a:t> на </a:t>
            </a:r>
            <a:r>
              <a:rPr lang="ru-RU" sz="2000" b="1" dirty="0" err="1">
                <a:solidFill>
                  <a:srgbClr val="00B0F0"/>
                </a:solidFill>
              </a:rPr>
              <a:t>марките</a:t>
            </a:r>
            <a:r>
              <a:rPr lang="ru-RU" sz="2000" b="1" dirty="0">
                <a:solidFill>
                  <a:srgbClr val="00B0F0"/>
                </a:solidFill>
              </a:rPr>
              <a:t> да </a:t>
            </a:r>
            <a:r>
              <a:rPr lang="ru-RU" sz="2000" b="1" dirty="0" err="1">
                <a:solidFill>
                  <a:srgbClr val="00B0F0"/>
                </a:solidFill>
              </a:rPr>
              <a:t>запазят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лоялна</a:t>
            </a:r>
            <a:r>
              <a:rPr lang="ru-RU" sz="2000" b="1" dirty="0">
                <a:solidFill>
                  <a:srgbClr val="00B0F0"/>
                </a:solidFill>
              </a:rPr>
              <a:t> </a:t>
            </a:r>
            <a:r>
              <a:rPr lang="ru-RU" sz="2000" b="1" dirty="0" err="1">
                <a:solidFill>
                  <a:srgbClr val="00B0F0"/>
                </a:solidFill>
              </a:rPr>
              <a:t>клиентска</a:t>
            </a:r>
            <a:r>
              <a:rPr lang="ru-RU" sz="2000" b="1" dirty="0">
                <a:solidFill>
                  <a:srgbClr val="00B0F0"/>
                </a:solidFill>
              </a:rPr>
              <a:t> база, </a:t>
            </a:r>
            <a:r>
              <a:rPr lang="ru-RU" sz="2000" dirty="0" err="1"/>
              <a:t>отколкото</a:t>
            </a:r>
            <a:r>
              <a:rPr lang="ru-RU" sz="2000" dirty="0"/>
              <a:t> да </a:t>
            </a:r>
            <a:r>
              <a:rPr lang="ru-RU" sz="2000" dirty="0" err="1"/>
              <a:t>намират</a:t>
            </a:r>
            <a:r>
              <a:rPr lang="ru-RU" sz="2000" dirty="0"/>
              <a:t> </a:t>
            </a:r>
            <a:r>
              <a:rPr lang="ru-RU" sz="2000" dirty="0" err="1"/>
              <a:t>удоволствие</a:t>
            </a:r>
            <a:r>
              <a:rPr lang="ru-RU" sz="2000" dirty="0"/>
              <a:t> от </a:t>
            </a:r>
            <a:r>
              <a:rPr lang="ru-RU" sz="2000" dirty="0" err="1"/>
              <a:t>прекарването</a:t>
            </a:r>
            <a:r>
              <a:rPr lang="ru-RU" sz="2000" dirty="0"/>
              <a:t> на </a:t>
            </a:r>
            <a:r>
              <a:rPr lang="ru-RU" sz="2000" dirty="0" err="1"/>
              <a:t>време</a:t>
            </a:r>
            <a:r>
              <a:rPr lang="ru-RU" sz="2000" dirty="0"/>
              <a:t> в </a:t>
            </a:r>
            <a:r>
              <a:rPr lang="ru-RU" sz="2000" dirty="0" err="1"/>
              <a:t>тази</a:t>
            </a:r>
            <a:r>
              <a:rPr lang="ru-RU" sz="2000" dirty="0"/>
              <a:t> платформа... в </a:t>
            </a:r>
            <a:r>
              <a:rPr lang="ru-RU" sz="2000" dirty="0" err="1"/>
              <a:t>полза</a:t>
            </a:r>
            <a:r>
              <a:rPr lang="ru-RU" sz="2000" dirty="0"/>
              <a:t> на </a:t>
            </a:r>
            <a:r>
              <a:rPr lang="ru-RU" sz="2000" dirty="0" err="1"/>
              <a:t>рекламодателите</a:t>
            </a:r>
            <a:r>
              <a:rPr lang="ru-RU" sz="2000" dirty="0"/>
              <a:t>.</a:t>
            </a:r>
            <a:endParaRPr lang="en-GB" altLang="es-ES" sz="20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37199" y="2344535"/>
            <a:ext cx="632354" cy="44854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5505" y="2336068"/>
            <a:ext cx="464190" cy="47850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183" y="2336068"/>
            <a:ext cx="518701" cy="52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3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10650244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>
                <a:ea typeface="+mn-lt"/>
                <a:cs typeface="+mn-lt"/>
              </a:rPr>
              <a:t>Кое е най-</a:t>
            </a:r>
            <a:r>
              <a:rPr lang="ru-RU" b="1" dirty="0" err="1">
                <a:ea typeface="+mn-lt"/>
                <a:cs typeface="+mn-lt"/>
              </a:rPr>
              <a:t>доброто</a:t>
            </a:r>
            <a:r>
              <a:rPr lang="ru-RU" b="1" dirty="0">
                <a:ea typeface="+mn-lt"/>
                <a:cs typeface="+mn-lt"/>
              </a:rPr>
              <a:t> за </a:t>
            </a:r>
            <a:r>
              <a:rPr lang="ru-RU" b="1" dirty="0" err="1">
                <a:ea typeface="+mn-lt"/>
                <a:cs typeface="+mn-lt"/>
              </a:rPr>
              <a:t>вашия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свързан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със</a:t>
            </a:r>
            <a:r>
              <a:rPr lang="ru-RU" b="1" dirty="0">
                <a:ea typeface="+mn-lt"/>
                <a:cs typeface="+mn-lt"/>
              </a:rPr>
              <a:t> спорта бизнес?</a:t>
            </a:r>
            <a:endParaRPr lang="bg-BG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Н</a:t>
            </a:r>
            <a:r>
              <a:rPr lang="ru-RU" dirty="0"/>
              <a:t>яма </a:t>
            </a:r>
            <a:r>
              <a:rPr lang="ru-RU" dirty="0" err="1"/>
              <a:t>едностранен</a:t>
            </a:r>
            <a:r>
              <a:rPr lang="ru-RU" dirty="0"/>
              <a:t> отговор, </a:t>
            </a:r>
            <a:r>
              <a:rPr lang="ru-RU" dirty="0" err="1"/>
              <a:t>наистина</a:t>
            </a:r>
            <a:r>
              <a:rPr lang="ru-RU" dirty="0"/>
              <a:t> </a:t>
            </a:r>
            <a:r>
              <a:rPr lang="ru-RU" dirty="0" err="1"/>
              <a:t>зависи</a:t>
            </a:r>
            <a:r>
              <a:rPr lang="ru-RU" dirty="0"/>
              <a:t> от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какъв</a:t>
            </a:r>
            <a:r>
              <a:rPr lang="ru-RU" dirty="0"/>
              <a:t> е </a:t>
            </a:r>
            <a:r>
              <a:rPr lang="ru-RU" dirty="0" err="1"/>
              <a:t>вашият</a:t>
            </a:r>
            <a:r>
              <a:rPr lang="ru-RU" dirty="0"/>
              <a:t> </a:t>
            </a:r>
            <a:r>
              <a:rPr lang="ru-RU" dirty="0" err="1"/>
              <a:t>основен</a:t>
            </a:r>
            <a:r>
              <a:rPr lang="ru-RU" dirty="0"/>
              <a:t> продукт или услуга.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/>
              <a:t>Разработвате</a:t>
            </a:r>
            <a:r>
              <a:rPr lang="ru-RU" sz="2200" dirty="0"/>
              <a:t> ли </a:t>
            </a:r>
            <a:r>
              <a:rPr lang="ru-RU" sz="2200" dirty="0" err="1"/>
              <a:t>високотехнологични</a:t>
            </a:r>
            <a:r>
              <a:rPr lang="ru-RU" sz="2200" dirty="0"/>
              <a:t> </a:t>
            </a:r>
            <a:r>
              <a:rPr lang="ru-RU" sz="2200" dirty="0" err="1"/>
              <a:t>маратонки</a:t>
            </a:r>
            <a:r>
              <a:rPr lang="ru-RU" sz="2200" dirty="0"/>
              <a:t> за </a:t>
            </a:r>
            <a:r>
              <a:rPr lang="ru-RU" sz="2200" dirty="0" err="1"/>
              <a:t>бягане</a:t>
            </a:r>
            <a:r>
              <a:rPr lang="ru-RU" sz="2200" dirty="0"/>
              <a:t>?</a:t>
            </a:r>
            <a:r>
              <a:rPr lang="en-GB" sz="2200" dirty="0"/>
              <a:t>	</a:t>
            </a:r>
            <a:r>
              <a:rPr lang="bg-BG" sz="2200" dirty="0"/>
              <a:t>               Продуктов</a:t>
            </a:r>
            <a:endParaRPr lang="en-GB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/>
              <a:t>Разработвате</a:t>
            </a:r>
            <a:r>
              <a:rPr lang="ru-RU" sz="2200" dirty="0"/>
              <a:t> ли </a:t>
            </a:r>
            <a:r>
              <a:rPr lang="ru-RU" sz="2200" dirty="0" err="1"/>
              <a:t>уеб</a:t>
            </a:r>
            <a:r>
              <a:rPr lang="ru-RU" sz="2200" dirty="0"/>
              <a:t> сайт за </a:t>
            </a:r>
            <a:r>
              <a:rPr lang="ru-RU" sz="2200" dirty="0" err="1"/>
              <a:t>офроуд</a:t>
            </a:r>
            <a:r>
              <a:rPr lang="ru-RU" sz="2200" dirty="0"/>
              <a:t> </a:t>
            </a:r>
            <a:r>
              <a:rPr lang="ru-RU" sz="2200" dirty="0" err="1"/>
              <a:t>мотористи</a:t>
            </a:r>
            <a:r>
              <a:rPr lang="ru-RU" sz="2200" dirty="0"/>
              <a:t>?</a:t>
            </a:r>
            <a:r>
              <a:rPr lang="en-GB" sz="2200" dirty="0"/>
              <a:t>		</a:t>
            </a:r>
            <a:r>
              <a:rPr lang="bg-BG" sz="2200" dirty="0"/>
              <a:t>               Връзка</a:t>
            </a:r>
            <a:endParaRPr lang="en-GB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/>
              <a:t>Разработвате</a:t>
            </a:r>
            <a:r>
              <a:rPr lang="ru-RU" sz="2200" dirty="0"/>
              <a:t> ли нов вид </a:t>
            </a:r>
            <a:r>
              <a:rPr lang="ru-RU" sz="2200" dirty="0" err="1"/>
              <a:t>бански</a:t>
            </a:r>
            <a:r>
              <a:rPr lang="ru-RU" sz="2200" dirty="0"/>
              <a:t> костюм?</a:t>
            </a:r>
            <a:r>
              <a:rPr lang="en-GB" sz="2200" dirty="0"/>
              <a:t>		</a:t>
            </a:r>
            <a:r>
              <a:rPr lang="bg-BG" sz="2200" dirty="0"/>
              <a:t>                          	Продуктов</a:t>
            </a:r>
            <a:endParaRPr lang="en-GB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altLang="es-ES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es-ES" sz="2200" dirty="0" err="1"/>
              <a:t>Разработвате</a:t>
            </a:r>
            <a:r>
              <a:rPr lang="ru-RU" altLang="es-ES" sz="2200" dirty="0"/>
              <a:t> ли </a:t>
            </a:r>
            <a:r>
              <a:rPr lang="ru-RU" altLang="es-ES" sz="2200" dirty="0" err="1"/>
              <a:t>екологична</a:t>
            </a:r>
            <a:r>
              <a:rPr lang="ru-RU" altLang="es-ES" sz="2200" dirty="0"/>
              <a:t> </a:t>
            </a:r>
            <a:r>
              <a:rPr lang="ru-RU" altLang="es-ES" sz="2200" dirty="0" err="1"/>
              <a:t>еластична</a:t>
            </a:r>
            <a:r>
              <a:rPr lang="ru-RU" altLang="es-ES" sz="2200" dirty="0"/>
              <a:t> лента за фитнес зала?</a:t>
            </a:r>
            <a:r>
              <a:rPr lang="en-GB" altLang="es-ES" sz="2200" dirty="0"/>
              <a:t>	</a:t>
            </a:r>
            <a:r>
              <a:rPr lang="bg-BG" altLang="es-ES" sz="2200" dirty="0"/>
              <a:t>               Продажби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altLang="es-ES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es-ES" sz="2200" dirty="0" err="1"/>
              <a:t>Разработвате</a:t>
            </a:r>
            <a:r>
              <a:rPr lang="ru-RU" altLang="es-ES" sz="2200" dirty="0"/>
              <a:t> ли приложение за наблюдение на </a:t>
            </a:r>
            <a:r>
              <a:rPr lang="ru-RU" altLang="es-ES" sz="2200" dirty="0" err="1"/>
              <a:t>спортните</a:t>
            </a:r>
            <a:r>
              <a:rPr lang="ru-RU" altLang="es-ES" sz="2200" dirty="0"/>
              <a:t> постижения?</a:t>
            </a:r>
            <a:r>
              <a:rPr lang="bg-BG" altLang="es-ES" sz="2200" dirty="0"/>
              <a:t>  Продажби                 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altLang="es-ES" sz="2200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altLang="es-ES" sz="2200" dirty="0"/>
              <a:t>                                                                                                                  </a:t>
            </a:r>
            <a:endParaRPr lang="en-GB" altLang="es-ES" sz="2200" dirty="0"/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207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290770"/>
            <a:ext cx="10392895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Маркетинговият Микс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altLang="es-ES" dirty="0"/>
              <a:t>Как </a:t>
            </a:r>
            <a:r>
              <a:rPr lang="ru-RU" altLang="es-ES" dirty="0" err="1"/>
              <a:t>създавате</a:t>
            </a:r>
            <a:r>
              <a:rPr lang="ru-RU" altLang="es-ES" dirty="0"/>
              <a:t> маркетингов план? На кои </a:t>
            </a:r>
            <a:r>
              <a:rPr lang="ru-RU" altLang="es-ES" dirty="0" err="1"/>
              <a:t>елементи</a:t>
            </a:r>
            <a:r>
              <a:rPr lang="ru-RU" altLang="es-ES" dirty="0"/>
              <a:t> </a:t>
            </a:r>
            <a:r>
              <a:rPr lang="ru-RU" altLang="es-ES" dirty="0" err="1"/>
              <a:t>трябва</a:t>
            </a:r>
            <a:r>
              <a:rPr lang="ru-RU" altLang="es-ES" dirty="0"/>
              <a:t> да се </a:t>
            </a:r>
            <a:r>
              <a:rPr lang="ru-RU" altLang="es-ES" dirty="0" err="1"/>
              <a:t>съсредоточите</a:t>
            </a:r>
            <a:r>
              <a:rPr lang="ru-RU" altLang="es-ES" dirty="0"/>
              <a:t>? </a:t>
            </a:r>
            <a:r>
              <a:rPr lang="ru-RU" altLang="es-ES" dirty="0" err="1"/>
              <a:t>Нека</a:t>
            </a:r>
            <a:r>
              <a:rPr lang="ru-RU" altLang="es-ES" dirty="0"/>
              <a:t> </a:t>
            </a:r>
            <a:r>
              <a:rPr lang="ru-RU" altLang="es-ES" dirty="0" err="1"/>
              <a:t>ви</a:t>
            </a:r>
            <a:r>
              <a:rPr lang="ru-RU" altLang="es-ES" dirty="0"/>
              <a:t> </a:t>
            </a:r>
            <a:r>
              <a:rPr lang="ru-RU" altLang="es-ES" dirty="0" err="1"/>
              <a:t>запознаем</a:t>
            </a:r>
            <a:r>
              <a:rPr lang="ru-RU" altLang="es-ES" dirty="0"/>
              <a:t> с </a:t>
            </a:r>
            <a:r>
              <a:rPr lang="ru-RU" altLang="es-ES" dirty="0" err="1"/>
              <a:t>модела</a:t>
            </a:r>
            <a:r>
              <a:rPr lang="ru-RU" altLang="es-ES" dirty="0"/>
              <a:t> на 8те Р-та:</a:t>
            </a:r>
            <a:endParaRPr lang="en-GB" altLang="es-ES" dirty="0"/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endParaRPr lang="bg-BG" dirty="0">
              <a:latin typeface="Calibri" panose="020F050202020403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Продукт;</a:t>
            </a:r>
            <a:endParaRPr lang="en-GB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Цена;</a:t>
            </a:r>
            <a:endParaRPr lang="en-GB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Място;</a:t>
            </a:r>
            <a:endParaRPr lang="en-GB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Промоция;</a:t>
            </a:r>
            <a:endParaRPr lang="en-GB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Хора;</a:t>
            </a:r>
            <a:endParaRPr lang="en-GB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Процес;</a:t>
            </a:r>
            <a:endParaRPr lang="en-GB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Физически доказателства;</a:t>
            </a:r>
            <a:endParaRPr lang="en-GB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Партньорство.</a:t>
            </a:r>
            <a:endParaRPr lang="en-GB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Parentesi graffa chiusa 1"/>
          <p:cNvSpPr/>
          <p:nvPr/>
        </p:nvSpPr>
        <p:spPr>
          <a:xfrm>
            <a:off x="5191753" y="3150555"/>
            <a:ext cx="575734" cy="2743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/>
          <p:cNvSpPr txBox="1"/>
          <p:nvPr/>
        </p:nvSpPr>
        <p:spPr>
          <a:xfrm>
            <a:off x="5963039" y="3375505"/>
            <a:ext cx="5672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Всяко от </a:t>
            </a:r>
            <a:r>
              <a:rPr lang="ru-RU" sz="2400" dirty="0" err="1"/>
              <a:t>изброените</a:t>
            </a:r>
            <a:r>
              <a:rPr lang="ru-RU" sz="2400" dirty="0"/>
              <a:t> </a:t>
            </a:r>
            <a:r>
              <a:rPr lang="ru-RU" sz="2400" dirty="0" err="1"/>
              <a:t>представлява</a:t>
            </a:r>
            <a:r>
              <a:rPr lang="ru-RU" sz="2400" dirty="0"/>
              <a:t> актив, на </a:t>
            </a:r>
            <a:r>
              <a:rPr lang="ru-RU" sz="2400" dirty="0" err="1"/>
              <a:t>който</a:t>
            </a:r>
            <a:r>
              <a:rPr lang="ru-RU" sz="2400" dirty="0"/>
              <a:t> </a:t>
            </a:r>
            <a:r>
              <a:rPr lang="ru-RU" sz="2400" dirty="0" err="1"/>
              <a:t>предприемачите</a:t>
            </a:r>
            <a:r>
              <a:rPr lang="ru-RU" sz="2400" dirty="0"/>
              <a:t> </a:t>
            </a:r>
            <a:r>
              <a:rPr lang="ru-RU" sz="2400" dirty="0" err="1"/>
              <a:t>разчитат</a:t>
            </a:r>
            <a:r>
              <a:rPr lang="ru-RU" sz="2400" dirty="0"/>
              <a:t>, за да </a:t>
            </a:r>
            <a:r>
              <a:rPr lang="ru-RU" sz="2400" dirty="0" err="1"/>
              <a:t>придадат</a:t>
            </a:r>
            <a:r>
              <a:rPr lang="ru-RU" sz="2400" dirty="0"/>
              <a:t> </a:t>
            </a:r>
            <a:r>
              <a:rPr lang="ru-RU" sz="2400" dirty="0" err="1"/>
              <a:t>съдържание</a:t>
            </a:r>
            <a:r>
              <a:rPr lang="ru-RU" sz="2400" dirty="0"/>
              <a:t> и формат на </a:t>
            </a:r>
            <a:r>
              <a:rPr lang="ru-RU" sz="2400" dirty="0" err="1"/>
              <a:t>множеството</a:t>
            </a:r>
            <a:r>
              <a:rPr lang="ru-RU" sz="2400" dirty="0"/>
              <a:t> </a:t>
            </a:r>
            <a:r>
              <a:rPr lang="ru-RU" sz="2400" dirty="0" err="1"/>
              <a:t>възможни</a:t>
            </a:r>
            <a:r>
              <a:rPr lang="ru-RU" sz="2400" dirty="0"/>
              <a:t> начини, по </a:t>
            </a:r>
            <a:r>
              <a:rPr lang="ru-RU" sz="2400" dirty="0" err="1"/>
              <a:t>които</a:t>
            </a:r>
            <a:r>
              <a:rPr lang="ru-RU" sz="2400" dirty="0"/>
              <a:t> </a:t>
            </a:r>
            <a:r>
              <a:rPr lang="ru-RU" sz="2400" dirty="0" err="1"/>
              <a:t>могат</a:t>
            </a:r>
            <a:r>
              <a:rPr lang="ru-RU" sz="2400" dirty="0"/>
              <a:t> да </a:t>
            </a:r>
            <a:r>
              <a:rPr lang="ru-RU" sz="2400" dirty="0" err="1"/>
              <a:t>достигнат</a:t>
            </a:r>
            <a:r>
              <a:rPr lang="ru-RU" sz="2400" dirty="0"/>
              <a:t> до </a:t>
            </a:r>
            <a:r>
              <a:rPr lang="ru-RU" sz="2400" dirty="0" err="1"/>
              <a:t>пазара</a:t>
            </a:r>
            <a:r>
              <a:rPr lang="ru-RU" sz="2400" dirty="0"/>
              <a:t> (например </a:t>
            </a:r>
            <a:r>
              <a:rPr lang="ru-RU" sz="2400" dirty="0" err="1"/>
              <a:t>офроуд</a:t>
            </a:r>
            <a:r>
              <a:rPr lang="ru-RU" sz="2400" dirty="0"/>
              <a:t> </a:t>
            </a:r>
            <a:r>
              <a:rPr lang="ru-RU" sz="2400" dirty="0" err="1"/>
              <a:t>мотористи</a:t>
            </a:r>
            <a:r>
              <a:rPr lang="ru-RU" sz="2400" dirty="0"/>
              <a:t>, </a:t>
            </a:r>
            <a:r>
              <a:rPr lang="ru-RU" sz="2400" dirty="0" err="1"/>
              <a:t>бегачи</a:t>
            </a:r>
            <a:r>
              <a:rPr lang="ru-RU" sz="2400" dirty="0"/>
              <a:t>, </a:t>
            </a:r>
            <a:r>
              <a:rPr lang="ru-RU" sz="2400" dirty="0" err="1"/>
              <a:t>плувци</a:t>
            </a:r>
            <a:r>
              <a:rPr lang="ru-RU" sz="2400" dirty="0"/>
              <a:t> и др.).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4187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1053538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Маркетинговият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микс</a:t>
            </a:r>
            <a:r>
              <a:rPr lang="ru-RU" b="1" dirty="0">
                <a:ea typeface="+mn-lt"/>
                <a:cs typeface="+mn-lt"/>
              </a:rPr>
              <a:t> в подробности... но </a:t>
            </a:r>
            <a:r>
              <a:rPr lang="ru-RU" b="1" dirty="0" err="1">
                <a:ea typeface="+mn-lt"/>
                <a:cs typeface="+mn-lt"/>
              </a:rPr>
              <a:t>накратко</a:t>
            </a:r>
            <a:endParaRPr lang="ru-RU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457200" indent="-457200" algn="just" fontAlgn="ctr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Продукт</a:t>
            </a:r>
            <a:r>
              <a:rPr lang="en-GB" dirty="0">
                <a:latin typeface="Calibri" panose="020F0502020204030204" pitchFamily="34" charset="0"/>
              </a:rPr>
              <a:t>			</a:t>
            </a:r>
            <a:r>
              <a:rPr lang="bg-BG" dirty="0">
                <a:latin typeface="Calibri" panose="020F0502020204030204" pitchFamily="34" charset="0"/>
              </a:rPr>
              <a:t>	</a:t>
            </a:r>
            <a:r>
              <a:rPr lang="bg-BG" sz="2200" dirty="0">
                <a:latin typeface="Calibri" panose="020F0502020204030204" pitchFamily="34" charset="0"/>
              </a:rPr>
              <a:t>Какво продавате?</a:t>
            </a:r>
            <a:endParaRPr lang="en-GB" sz="2200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Цена</a:t>
            </a:r>
            <a:r>
              <a:rPr lang="en-GB" dirty="0">
                <a:latin typeface="Calibri" panose="020F0502020204030204" pitchFamily="34" charset="0"/>
              </a:rPr>
              <a:t>			</a:t>
            </a:r>
            <a:r>
              <a:rPr lang="bg-BG" dirty="0">
                <a:latin typeface="Calibri" panose="020F0502020204030204" pitchFamily="34" charset="0"/>
              </a:rPr>
              <a:t>	</a:t>
            </a:r>
            <a:r>
              <a:rPr lang="bg-BG" sz="2200" dirty="0">
                <a:latin typeface="Calibri" panose="020F0502020204030204" pitchFamily="34" charset="0"/>
              </a:rPr>
              <a:t>На каква цена</a:t>
            </a:r>
            <a:endParaRPr lang="en-GB" sz="2200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Място</a:t>
            </a:r>
            <a:r>
              <a:rPr lang="en-GB" dirty="0">
                <a:latin typeface="Calibri" panose="020F0502020204030204" pitchFamily="34" charset="0"/>
              </a:rPr>
              <a:t>			</a:t>
            </a:r>
            <a:r>
              <a:rPr lang="bg-BG" dirty="0">
                <a:latin typeface="Calibri" panose="020F0502020204030204" pitchFamily="34" charset="0"/>
              </a:rPr>
              <a:t>	</a:t>
            </a:r>
            <a:r>
              <a:rPr lang="bg-BG" sz="2200" dirty="0">
                <a:latin typeface="Calibri" panose="020F0502020204030204" pitchFamily="34" charset="0"/>
              </a:rPr>
              <a:t>Къде</a:t>
            </a:r>
            <a:r>
              <a:rPr lang="en-GB" sz="2200" dirty="0">
                <a:latin typeface="Calibri" panose="020F0502020204030204" pitchFamily="34" charset="0"/>
              </a:rPr>
              <a:t> – </a:t>
            </a:r>
            <a:r>
              <a:rPr lang="bg-BG" sz="2200" dirty="0">
                <a:latin typeface="Calibri" panose="020F0502020204030204" pitchFamily="34" charset="0"/>
              </a:rPr>
              <a:t>магазин</a:t>
            </a:r>
            <a:r>
              <a:rPr lang="en-GB" sz="2200" dirty="0">
                <a:latin typeface="Calibri" panose="020F0502020204030204" pitchFamily="34" charset="0"/>
              </a:rPr>
              <a:t>? </a:t>
            </a:r>
            <a:r>
              <a:rPr lang="bg-BG" sz="2200" dirty="0">
                <a:latin typeface="Calibri" panose="020F0502020204030204" pitchFamily="34" charset="0"/>
              </a:rPr>
              <a:t>Онлайн</a:t>
            </a:r>
            <a:r>
              <a:rPr lang="en-GB" sz="2200" dirty="0">
                <a:latin typeface="Calibri" panose="020F0502020204030204" pitchFamily="34" charset="0"/>
              </a:rPr>
              <a:t>? </a:t>
            </a:r>
            <a:endParaRPr lang="en-GB" sz="2200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Промоция</a:t>
            </a:r>
            <a:r>
              <a:rPr lang="en-GB" dirty="0">
                <a:latin typeface="Calibri" panose="020F0502020204030204" pitchFamily="34" charset="0"/>
              </a:rPr>
              <a:t>			</a:t>
            </a:r>
            <a:r>
              <a:rPr lang="bg-BG" dirty="0">
                <a:latin typeface="Calibri" panose="020F0502020204030204" pitchFamily="34" charset="0"/>
              </a:rPr>
              <a:t>	</a:t>
            </a:r>
            <a:r>
              <a:rPr lang="bg-BG" sz="2200" dirty="0">
                <a:latin typeface="Calibri" panose="020F0502020204030204" pitchFamily="34" charset="0"/>
              </a:rPr>
              <a:t>Как ще комуникирате</a:t>
            </a:r>
            <a:r>
              <a:rPr lang="en-GB" sz="2200" dirty="0">
                <a:latin typeface="Calibri" panose="020F0502020204030204" pitchFamily="34" charset="0"/>
              </a:rPr>
              <a:t>– </a:t>
            </a:r>
            <a:r>
              <a:rPr lang="bg-BG" sz="2200" dirty="0">
                <a:latin typeface="Calibri" panose="020F0502020204030204" pitchFamily="34" charset="0"/>
              </a:rPr>
              <a:t>е-Медиа</a:t>
            </a:r>
            <a:r>
              <a:rPr lang="en-GB" sz="2200" dirty="0">
                <a:latin typeface="Calibri" panose="020F0502020204030204" pitchFamily="34" charset="0"/>
              </a:rPr>
              <a:t>?</a:t>
            </a:r>
            <a:endParaRPr lang="en-GB" sz="2200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Хора</a:t>
            </a:r>
            <a:r>
              <a:rPr lang="en-GB" dirty="0">
                <a:latin typeface="Calibri" panose="020F0502020204030204" pitchFamily="34" charset="0"/>
              </a:rPr>
              <a:t>			</a:t>
            </a:r>
            <a:r>
              <a:rPr lang="bg-BG" dirty="0">
                <a:latin typeface="Calibri" panose="020F0502020204030204" pitchFamily="34" charset="0"/>
              </a:rPr>
              <a:t>	</a:t>
            </a:r>
            <a:r>
              <a:rPr lang="ru-RU" sz="2200" dirty="0">
                <a:latin typeface="Calibri" panose="020F0502020204030204" pitchFamily="34" charset="0"/>
              </a:rPr>
              <a:t>Кой си </a:t>
            </a:r>
            <a:r>
              <a:rPr lang="ru-RU" sz="2200" dirty="0" err="1">
                <a:latin typeface="Calibri" panose="020F0502020204030204" pitchFamily="34" charset="0"/>
              </a:rPr>
              <a:t>сътрудничи</a:t>
            </a:r>
            <a:r>
              <a:rPr lang="ru-RU" sz="2200" dirty="0">
                <a:latin typeface="Calibri" panose="020F0502020204030204" pitchFamily="34" charset="0"/>
              </a:rPr>
              <a:t> с вас</a:t>
            </a:r>
            <a:r>
              <a:rPr lang="en-GB" sz="2200" dirty="0">
                <a:latin typeface="Calibri" panose="020F0502020204030204" pitchFamily="34" charset="0"/>
              </a:rPr>
              <a:t>?</a:t>
            </a:r>
            <a:endParaRPr lang="en-GB" sz="2200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Процес</a:t>
            </a:r>
            <a:r>
              <a:rPr lang="en-GB" dirty="0">
                <a:latin typeface="Calibri" panose="020F0502020204030204" pitchFamily="34" charset="0"/>
              </a:rPr>
              <a:t>			</a:t>
            </a:r>
            <a:r>
              <a:rPr lang="bg-BG" dirty="0">
                <a:latin typeface="Calibri" panose="020F0502020204030204" pitchFamily="34" charset="0"/>
              </a:rPr>
              <a:t>	</a:t>
            </a:r>
            <a:r>
              <a:rPr lang="ru-RU" sz="2200" dirty="0">
                <a:latin typeface="Calibri" panose="020F0502020204030204" pitchFamily="34" charset="0"/>
              </a:rPr>
              <a:t>Организация на </a:t>
            </a:r>
            <a:r>
              <a:rPr lang="ru-RU" sz="2200" dirty="0" err="1">
                <a:latin typeface="Calibri" panose="020F0502020204030204" pitchFamily="34" charset="0"/>
              </a:rPr>
              <a:t>първични</a:t>
            </a:r>
            <a:r>
              <a:rPr lang="ru-RU" sz="2200" dirty="0">
                <a:latin typeface="Calibri" panose="020F0502020204030204" pitchFamily="34" charset="0"/>
              </a:rPr>
              <a:t> и </a:t>
            </a:r>
            <a:r>
              <a:rPr lang="ru-RU" sz="2200" dirty="0" err="1">
                <a:latin typeface="Calibri" panose="020F0502020204030204" pitchFamily="34" charset="0"/>
              </a:rPr>
              <a:t>второстепенни</a:t>
            </a:r>
            <a:r>
              <a:rPr lang="ru-RU" sz="2200" dirty="0">
                <a:latin typeface="Calibri" panose="020F0502020204030204" pitchFamily="34" charset="0"/>
              </a:rPr>
              <a:t>  </a:t>
            </a:r>
            <a:r>
              <a:rPr lang="ru-RU" dirty="0" err="1">
                <a:latin typeface="Calibri" panose="020F0502020204030204" pitchFamily="34" charset="0"/>
              </a:rPr>
              <a:t>дейности</a:t>
            </a:r>
            <a:endParaRPr lang="ru-RU" dirty="0">
              <a:latin typeface="Calibri" panose="020F050202020403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Физически доказателства	</a:t>
            </a:r>
            <a:r>
              <a:rPr lang="bg-BG" sz="2200" dirty="0">
                <a:latin typeface="Calibri" panose="020F0502020204030204" pitchFamily="34" charset="0"/>
              </a:rPr>
              <a:t>Продуктов дизайн и брандиране</a:t>
            </a:r>
            <a:endParaRPr lang="en-GB" sz="2200" dirty="0">
              <a:latin typeface="Arial" panose="020B0604020202020204" pitchFamily="34" charset="0"/>
            </a:endParaRPr>
          </a:p>
          <a:p>
            <a:pPr marL="457200" indent="-457200" algn="just" fontAlgn="ctr">
              <a:spcBef>
                <a:spcPts val="0"/>
              </a:spcBef>
              <a:buFont typeface="+mj-lt"/>
              <a:buAutoNum type="arabicPeriod"/>
            </a:pPr>
            <a:r>
              <a:rPr lang="bg-BG" dirty="0">
                <a:latin typeface="Calibri" panose="020F0502020204030204" pitchFamily="34" charset="0"/>
              </a:rPr>
              <a:t>Партньорство</a:t>
            </a:r>
            <a:r>
              <a:rPr lang="en-GB" dirty="0">
                <a:latin typeface="Calibri" panose="020F0502020204030204" pitchFamily="34" charset="0"/>
              </a:rPr>
              <a:t>		</a:t>
            </a:r>
            <a:r>
              <a:rPr lang="bg-BG" dirty="0">
                <a:latin typeface="Calibri" panose="020F0502020204030204" pitchFamily="34" charset="0"/>
              </a:rPr>
              <a:t>	</a:t>
            </a:r>
            <a:r>
              <a:rPr lang="ru-RU" sz="2200" dirty="0" err="1">
                <a:latin typeface="Calibri" panose="020F0502020204030204" pitchFamily="34" charset="0"/>
              </a:rPr>
              <a:t>Стойност</a:t>
            </a:r>
            <a:r>
              <a:rPr lang="ru-RU" sz="2200" dirty="0">
                <a:latin typeface="Calibri" panose="020F0502020204030204" pitchFamily="34" charset="0"/>
              </a:rPr>
              <a:t> за </a:t>
            </a:r>
            <a:r>
              <a:rPr lang="ru-RU" sz="2200" dirty="0" err="1">
                <a:latin typeface="Calibri" panose="020F0502020204030204" pitchFamily="34" charset="0"/>
              </a:rPr>
              <a:t>цялата</a:t>
            </a:r>
            <a:r>
              <a:rPr lang="ru-RU" sz="2200" dirty="0">
                <a:latin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</a:rPr>
              <a:t>производствена</a:t>
            </a:r>
            <a:r>
              <a:rPr lang="ru-RU" sz="2200" dirty="0">
                <a:latin typeface="Calibri" panose="020F0502020204030204" pitchFamily="34" charset="0"/>
              </a:rPr>
              <a:t> верига</a:t>
            </a:r>
            <a:endParaRPr lang="en-GB" altLang="es-ES" dirty="0"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altLang="es-ES" sz="1800" i="1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altLang="es-ES" sz="1800" i="1" dirty="0">
                <a:solidFill>
                  <a:srgbClr val="FF0000"/>
                </a:solidFill>
              </a:rPr>
              <a:t>Имайте в предвид</a:t>
            </a:r>
            <a:endParaRPr lang="en-GB" altLang="es-ES" sz="18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altLang="es-ES" sz="1800" dirty="0" err="1"/>
              <a:t>Дори</a:t>
            </a:r>
            <a:r>
              <a:rPr lang="ru-RU" altLang="es-ES" sz="1800" dirty="0"/>
              <a:t> и най-</a:t>
            </a:r>
            <a:r>
              <a:rPr lang="ru-RU" altLang="es-ES" sz="1800" dirty="0" err="1"/>
              <a:t>малката</a:t>
            </a:r>
            <a:r>
              <a:rPr lang="ru-RU" altLang="es-ES" sz="1800" dirty="0"/>
              <a:t> </a:t>
            </a:r>
            <a:r>
              <a:rPr lang="ru-RU" altLang="es-ES" sz="1800" dirty="0" err="1"/>
              <a:t>промяна</a:t>
            </a:r>
            <a:r>
              <a:rPr lang="ru-RU" altLang="es-ES" sz="1800" dirty="0"/>
              <a:t> в </a:t>
            </a:r>
            <a:r>
              <a:rPr lang="ru-RU" altLang="es-ES" sz="1800" dirty="0" err="1"/>
              <a:t>едно</a:t>
            </a:r>
            <a:r>
              <a:rPr lang="ru-RU" altLang="es-ES" sz="1800" dirty="0"/>
              <a:t> от </a:t>
            </a:r>
            <a:r>
              <a:rPr lang="ru-RU" altLang="es-ES" sz="1800" dirty="0" err="1"/>
              <a:t>гореспоменатите</a:t>
            </a:r>
            <a:r>
              <a:rPr lang="ru-RU" altLang="es-ES" sz="1800" dirty="0"/>
              <a:t> </a:t>
            </a:r>
            <a:r>
              <a:rPr lang="ru-RU" altLang="es-ES" sz="1800" dirty="0" err="1"/>
              <a:t>ще</a:t>
            </a:r>
            <a:r>
              <a:rPr lang="ru-RU" altLang="es-ES" sz="1800" dirty="0"/>
              <a:t> </a:t>
            </a:r>
            <a:r>
              <a:rPr lang="ru-RU" altLang="es-ES" sz="1800" dirty="0" err="1"/>
              <a:t>повлияе</a:t>
            </a:r>
            <a:r>
              <a:rPr lang="ru-RU" altLang="es-ES" sz="1800" dirty="0"/>
              <a:t> (</a:t>
            </a:r>
            <a:r>
              <a:rPr lang="ru-RU" altLang="es-ES" sz="1800" dirty="0" err="1"/>
              <a:t>поне</a:t>
            </a:r>
            <a:r>
              <a:rPr lang="ru-RU" altLang="es-ES" sz="1800" dirty="0"/>
              <a:t>!) на един от </a:t>
            </a:r>
            <a:r>
              <a:rPr lang="ru-RU" altLang="es-ES" sz="1800" dirty="0" err="1"/>
              <a:t>останалите</a:t>
            </a:r>
            <a:r>
              <a:rPr lang="ru-RU" altLang="es-ES" sz="1800" dirty="0"/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altLang="es-ES" sz="1800" dirty="0" err="1"/>
              <a:t>Уверете</a:t>
            </a:r>
            <a:r>
              <a:rPr lang="ru-RU" altLang="es-ES" sz="1800" dirty="0"/>
              <a:t> се, че </a:t>
            </a:r>
            <a:r>
              <a:rPr lang="ru-RU" altLang="es-ES" sz="1800" dirty="0" err="1"/>
              <a:t>сте</a:t>
            </a:r>
            <a:r>
              <a:rPr lang="ru-RU" altLang="es-ES" sz="1800" dirty="0"/>
              <a:t> </a:t>
            </a:r>
            <a:r>
              <a:rPr lang="ru-RU" altLang="es-ES" sz="1800" dirty="0" err="1"/>
              <a:t>събрали</a:t>
            </a:r>
            <a:r>
              <a:rPr lang="ru-RU" altLang="es-ES" sz="1800" dirty="0"/>
              <a:t> </a:t>
            </a:r>
            <a:r>
              <a:rPr lang="ru-RU" altLang="es-ES" sz="1800" dirty="0" err="1"/>
              <a:t>цялата</a:t>
            </a:r>
            <a:r>
              <a:rPr lang="ru-RU" altLang="es-ES" sz="1800" dirty="0"/>
              <a:t> необходима информация в официален маркетингов план.</a:t>
            </a:r>
            <a:endParaRPr lang="en-GB" altLang="es-ES" sz="1800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8440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Маркетинговият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dirty="0" err="1">
                <a:ea typeface="+mn-lt"/>
                <a:cs typeface="+mn-lt"/>
              </a:rPr>
              <a:t>микс</a:t>
            </a:r>
            <a:r>
              <a:rPr lang="ru-RU" b="1" dirty="0">
                <a:ea typeface="+mn-lt"/>
                <a:cs typeface="+mn-lt"/>
              </a:rPr>
              <a:t> в бизнес плана</a:t>
            </a:r>
            <a:endParaRPr lang="en-GB" b="1" dirty="0">
              <a:ea typeface="+mn-lt"/>
              <a:cs typeface="+mn-lt"/>
            </a:endParaRPr>
          </a:p>
          <a:p>
            <a:pPr algn="just" fontAlgn="ctr">
              <a:spcBef>
                <a:spcPts val="0"/>
              </a:spcBef>
              <a:buSzPts val="2500"/>
            </a:pP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Бизнес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планът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е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официалният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документ,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описващ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основните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активи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на бизнеса по отношение на:</a:t>
            </a:r>
          </a:p>
          <a:p>
            <a:pPr algn="just" fontAlgn="ctr">
              <a:spcBef>
                <a:spcPts val="0"/>
              </a:spcBef>
              <a:buSzPts val="2500"/>
            </a:pPr>
            <a:endParaRPr lang="en-GB" dirty="0"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</a:rPr>
              <a:t>Резюме на бизнес плана;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</a:rPr>
              <a:t>Бизнес лидерство – учредители;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</a:rPr>
              <a:t>Оферта – продукт/услуга и как се </a:t>
            </a:r>
            <a:r>
              <a:rPr lang="ru-RU" sz="2000" dirty="0" err="1">
                <a:latin typeface="Calibri" panose="020F0502020204030204" pitchFamily="34" charset="0"/>
              </a:rPr>
              <a:t>смесват</a:t>
            </a:r>
            <a:r>
              <a:rPr lang="ru-RU" sz="20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 err="1">
                <a:latin typeface="Calibri" panose="020F0502020204030204" pitchFamily="34" charset="0"/>
              </a:rPr>
              <a:t>Покрити</a:t>
            </a:r>
            <a:r>
              <a:rPr lang="ru-RU" sz="2000" dirty="0">
                <a:latin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</a:rPr>
              <a:t>пазари</a:t>
            </a:r>
            <a:r>
              <a:rPr lang="ru-RU" sz="2000" dirty="0">
                <a:latin typeface="Calibri" panose="020F0502020204030204" pitchFamily="34" charset="0"/>
              </a:rPr>
              <a:t> – </a:t>
            </a:r>
            <a:r>
              <a:rPr lang="ru-RU" sz="2000" dirty="0" err="1">
                <a:latin typeface="Calibri" panose="020F0502020204030204" pitchFamily="34" charset="0"/>
              </a:rPr>
              <a:t>клиенти</a:t>
            </a:r>
            <a:r>
              <a:rPr lang="ru-RU" sz="2000" dirty="0">
                <a:latin typeface="Calibri" panose="020F0502020204030204" pitchFamily="34" charset="0"/>
              </a:rPr>
              <a:t> и </a:t>
            </a:r>
            <a:r>
              <a:rPr lang="ru-RU" sz="2000" dirty="0" err="1">
                <a:latin typeface="Calibri" panose="020F0502020204030204" pitchFamily="34" charset="0"/>
              </a:rPr>
              <a:t>конкуренти</a:t>
            </a:r>
            <a:r>
              <a:rPr lang="ru-RU" sz="20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</a:rPr>
              <a:t>Дистрибуция и маркетинг;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</a:rPr>
              <a:t>Бизнес </a:t>
            </a:r>
            <a:r>
              <a:rPr lang="ru-RU" sz="2000" dirty="0" err="1">
                <a:latin typeface="Calibri" panose="020F0502020204030204" pitchFamily="34" charset="0"/>
              </a:rPr>
              <a:t>модел</a:t>
            </a:r>
            <a:r>
              <a:rPr lang="ru-RU" sz="2000" dirty="0">
                <a:latin typeface="Calibri" panose="020F0502020204030204" pitchFamily="34" charset="0"/>
              </a:rPr>
              <a:t> – </a:t>
            </a:r>
            <a:r>
              <a:rPr lang="ru-RU" sz="2000" dirty="0" err="1">
                <a:latin typeface="Calibri" panose="020F0502020204030204" pitchFamily="34" charset="0"/>
              </a:rPr>
              <a:t>координиране</a:t>
            </a:r>
            <a:r>
              <a:rPr lang="ru-RU" sz="2000" dirty="0">
                <a:latin typeface="Calibri" panose="020F0502020204030204" pitchFamily="34" charset="0"/>
              </a:rPr>
              <a:t> на </a:t>
            </a:r>
            <a:r>
              <a:rPr lang="ru-RU" sz="2000" dirty="0" err="1">
                <a:latin typeface="Calibri" panose="020F0502020204030204" pitchFamily="34" charset="0"/>
              </a:rPr>
              <a:t>дейности</a:t>
            </a:r>
            <a:r>
              <a:rPr lang="ru-RU" sz="2000" dirty="0">
                <a:latin typeface="Calibri" panose="020F0502020204030204" pitchFamily="34" charset="0"/>
              </a:rPr>
              <a:t> и </a:t>
            </a:r>
            <a:r>
              <a:rPr lang="ru-RU" sz="2000" dirty="0" err="1">
                <a:latin typeface="Calibri" panose="020F0502020204030204" pitchFamily="34" charset="0"/>
              </a:rPr>
              <a:t>процеси</a:t>
            </a:r>
            <a:r>
              <a:rPr lang="ru-RU" sz="20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 err="1">
                <a:latin typeface="Calibri" panose="020F0502020204030204" pitchFamily="34" charset="0"/>
              </a:rPr>
              <a:t>Правна</a:t>
            </a:r>
            <a:r>
              <a:rPr lang="ru-RU" sz="2000" dirty="0">
                <a:latin typeface="Calibri" panose="020F0502020204030204" pitchFamily="34" charset="0"/>
              </a:rPr>
              <a:t> форма;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>
                <a:latin typeface="Calibri" panose="020F0502020204030204" pitchFamily="34" charset="0"/>
              </a:rPr>
              <a:t>Оценка на риска – </a:t>
            </a:r>
            <a:r>
              <a:rPr lang="ru-RU" sz="2000" dirty="0" err="1">
                <a:latin typeface="Calibri" panose="020F0502020204030204" pitchFamily="34" charset="0"/>
              </a:rPr>
              <a:t>картографиране</a:t>
            </a:r>
            <a:r>
              <a:rPr lang="ru-RU" sz="2000" dirty="0">
                <a:latin typeface="Calibri" panose="020F0502020204030204" pitchFamily="34" charset="0"/>
              </a:rPr>
              <a:t> и </a:t>
            </a:r>
            <a:r>
              <a:rPr lang="ru-RU" sz="2000" dirty="0" err="1">
                <a:latin typeface="Calibri" panose="020F0502020204030204" pitchFamily="34" charset="0"/>
              </a:rPr>
              <a:t>идентифициране</a:t>
            </a:r>
            <a:r>
              <a:rPr lang="ru-RU" sz="20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 err="1">
                <a:latin typeface="Calibri" panose="020F0502020204030204" pitchFamily="34" charset="0"/>
              </a:rPr>
              <a:t>Изисквания</a:t>
            </a:r>
            <a:r>
              <a:rPr lang="ru-RU" sz="2000" dirty="0">
                <a:latin typeface="Calibri" panose="020F0502020204030204" pitchFamily="34" charset="0"/>
              </a:rPr>
              <a:t>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 err="1">
                <a:latin typeface="Calibri" panose="020F0502020204030204" pitchFamily="34" charset="0"/>
              </a:rPr>
              <a:t>Финансови</a:t>
            </a:r>
            <a:r>
              <a:rPr lang="ru-RU" sz="2000" dirty="0">
                <a:latin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</a:rPr>
              <a:t>прогнози</a:t>
            </a:r>
            <a:r>
              <a:rPr lang="ru-RU" sz="2000" dirty="0">
                <a:latin typeface="Calibri" panose="020F0502020204030204" pitchFamily="34" charset="0"/>
              </a:rPr>
              <a:t> – </a:t>
            </a:r>
            <a:r>
              <a:rPr lang="ru-RU" sz="2000" dirty="0" err="1">
                <a:latin typeface="Calibri" panose="020F0502020204030204" pitchFamily="34" charset="0"/>
              </a:rPr>
              <a:t>паричен</a:t>
            </a:r>
            <a:r>
              <a:rPr lang="ru-RU" sz="2000" dirty="0">
                <a:latin typeface="Calibri" panose="020F0502020204030204" pitchFamily="34" charset="0"/>
              </a:rPr>
              <a:t> поток, баланс, отчет за доходите;</a:t>
            </a:r>
          </a:p>
          <a:p>
            <a:pPr marL="342900" indent="-342900" algn="just" fontAlgn="ctr">
              <a:spcBef>
                <a:spcPts val="0"/>
              </a:spcBef>
              <a:buSzPts val="2500"/>
              <a:buFont typeface="Arial" panose="020B0604020202020204" pitchFamily="34" charset="0"/>
              <a:buChar char="•"/>
            </a:pPr>
            <a:r>
              <a:rPr lang="ru-RU" sz="2000" dirty="0" err="1">
                <a:latin typeface="Calibri" panose="020F0502020204030204" pitchFamily="34" charset="0"/>
              </a:rPr>
              <a:t>Разни</a:t>
            </a:r>
            <a:r>
              <a:rPr lang="ru-RU" sz="2000" dirty="0">
                <a:latin typeface="Calibri" panose="020F0502020204030204" pitchFamily="34" charset="0"/>
              </a:rPr>
              <a:t>, т.е. автобиографии на служители, </a:t>
            </a:r>
            <a:r>
              <a:rPr lang="ru-RU" sz="2000" dirty="0" err="1">
                <a:latin typeface="Calibri" panose="020F0502020204030204" pitchFamily="34" charset="0"/>
              </a:rPr>
              <a:t>анкети</a:t>
            </a:r>
            <a:r>
              <a:rPr lang="ru-RU" sz="2000" dirty="0">
                <a:latin typeface="Calibri" panose="020F0502020204030204" pitchFamily="34" charset="0"/>
              </a:rPr>
              <a:t> и </a:t>
            </a:r>
            <a:r>
              <a:rPr lang="ru-RU" sz="2000" dirty="0" err="1">
                <a:latin typeface="Calibri" panose="020F0502020204030204" pitchFamily="34" charset="0"/>
              </a:rPr>
              <a:t>анализи</a:t>
            </a:r>
            <a:r>
              <a:rPr lang="ru-RU" sz="2000" dirty="0">
                <a:latin typeface="Calibri" panose="020F0502020204030204" pitchFamily="34" charset="0"/>
              </a:rPr>
              <a:t> и др.</a:t>
            </a:r>
            <a:r>
              <a:rPr lang="en-GB" dirty="0">
                <a:latin typeface="Calibri" panose="020F0502020204030204" pitchFamily="34" charset="0"/>
              </a:rPr>
              <a:t>	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684867" y="3581400"/>
            <a:ext cx="4927600" cy="8297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asellaDiTesto 12"/>
          <p:cNvSpPr txBox="1"/>
          <p:nvPr/>
        </p:nvSpPr>
        <p:spPr>
          <a:xfrm>
            <a:off x="8051800" y="2323367"/>
            <a:ext cx="4058076" cy="2862322"/>
          </a:xfrm>
          <a:prstGeom prst="rect">
            <a:avLst/>
          </a:prstGeom>
          <a:noFill/>
          <a:ln w="38100">
            <a:solidFill>
              <a:srgbClr val="D92E2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/>
              <a:t>Това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типичните</a:t>
            </a:r>
            <a:r>
              <a:rPr lang="ru-RU" sz="2000" dirty="0"/>
              <a:t> раздели, в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ще</a:t>
            </a:r>
            <a:r>
              <a:rPr lang="ru-RU" sz="2000" dirty="0"/>
              <a:t> </a:t>
            </a:r>
            <a:r>
              <a:rPr lang="ru-RU" sz="2000" dirty="0" err="1"/>
              <a:t>предоставитен</a:t>
            </a:r>
            <a:r>
              <a:rPr lang="ru-RU" sz="2000" dirty="0"/>
              <a:t> точна информация за </a:t>
            </a:r>
            <a:r>
              <a:rPr lang="ru-RU" sz="2000" dirty="0" err="1"/>
              <a:t>вашият</a:t>
            </a:r>
            <a:r>
              <a:rPr lang="ru-RU" sz="2000" dirty="0"/>
              <a:t> маркетингов микс.</a:t>
            </a:r>
            <a:endParaRPr lang="en-GB" sz="2000" dirty="0"/>
          </a:p>
          <a:p>
            <a:pPr algn="just"/>
            <a:r>
              <a:rPr lang="ru-RU" sz="2000" b="1" dirty="0" err="1"/>
              <a:t>Препоръка</a:t>
            </a:r>
            <a:r>
              <a:rPr lang="ru-RU" sz="2000" b="1" dirty="0"/>
              <a:t>:</a:t>
            </a:r>
          </a:p>
          <a:p>
            <a:pPr algn="just"/>
            <a:r>
              <a:rPr lang="ru-RU" sz="2000" dirty="0"/>
              <a:t>За </a:t>
            </a:r>
            <a:r>
              <a:rPr lang="ru-RU" sz="2000" dirty="0" err="1"/>
              <a:t>по-голямо</a:t>
            </a:r>
            <a:r>
              <a:rPr lang="ru-RU" sz="2000" dirty="0"/>
              <a:t> удобство, можете да приложите </a:t>
            </a:r>
            <a:r>
              <a:rPr lang="ru-RU" sz="2000" dirty="0" err="1"/>
              <a:t>целия</a:t>
            </a:r>
            <a:r>
              <a:rPr lang="ru-RU" sz="2000" dirty="0"/>
              <a:t> си маркетингов план в приложение </a:t>
            </a:r>
            <a:r>
              <a:rPr lang="ru-RU" sz="2000" dirty="0" err="1"/>
              <a:t>към</a:t>
            </a:r>
            <a:r>
              <a:rPr lang="ru-RU" sz="2000" dirty="0"/>
              <a:t> бизнес плана.</a:t>
            </a:r>
            <a:endParaRPr lang="en-GB" sz="2000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6612467" y="3996267"/>
            <a:ext cx="13631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4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507908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И не на последно място</a:t>
            </a:r>
            <a:r>
              <a:rPr lang="en-GB" b="1" dirty="0">
                <a:ea typeface="+mn-lt"/>
                <a:cs typeface="+mn-lt"/>
              </a:rPr>
              <a:t>…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 fontAlgn="ctr">
              <a:spcBef>
                <a:spcPts val="0"/>
              </a:spcBef>
              <a:buSzPts val="2500"/>
            </a:pP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От уста на уста: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заплаха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или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възможност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?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Наистина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зависи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от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това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как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вашата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оферта се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възприема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от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клиентите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.</a:t>
            </a:r>
          </a:p>
          <a:p>
            <a:pPr algn="just" fontAlgn="ctr">
              <a:spcBef>
                <a:spcPts val="0"/>
              </a:spcBef>
              <a:buSzPts val="2500"/>
            </a:pPr>
            <a:r>
              <a:rPr lang="ru-RU" dirty="0" err="1">
                <a:solidFill>
                  <a:srgbClr val="00B050"/>
                </a:solidFill>
                <a:latin typeface="Calibri" panose="020F0502020204030204" pitchFamily="34" charset="0"/>
                <a:ea typeface="+mn-lt"/>
                <a:cs typeface="+mn-lt"/>
              </a:rPr>
              <a:t>Положителни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00B050"/>
                </a:solidFill>
                <a:latin typeface="Calibri" panose="020F0502020204030204" pitchFamily="34" charset="0"/>
                <a:ea typeface="+mn-lt"/>
                <a:cs typeface="+mn-lt"/>
              </a:rPr>
              <a:t>отзиви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–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това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е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безплатна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реклама,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клиентите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сами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допринасят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 за продукта, без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дори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да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са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наясно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с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това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...</a:t>
            </a:r>
            <a:endParaRPr lang="en-GB" sz="1000" dirty="0">
              <a:latin typeface="Calibri" panose="020F0502020204030204" pitchFamily="34" charset="0"/>
              <a:ea typeface="+mn-lt"/>
              <a:cs typeface="+mn-lt"/>
            </a:endParaRPr>
          </a:p>
          <a:p>
            <a:pPr algn="just" fontAlgn="ctr">
              <a:spcBef>
                <a:spcPts val="0"/>
              </a:spcBef>
              <a:buSzPts val="2500"/>
            </a:pPr>
            <a:endParaRPr lang="en-GB" dirty="0">
              <a:latin typeface="Calibri" panose="020F0502020204030204" pitchFamily="34" charset="0"/>
              <a:ea typeface="+mn-lt"/>
              <a:cs typeface="+mn-lt"/>
            </a:endParaRPr>
          </a:p>
          <a:p>
            <a:pPr algn="just" fontAlgn="ctr">
              <a:spcBef>
                <a:spcPts val="0"/>
              </a:spcBef>
              <a:buSzPts val="2500"/>
            </a:pPr>
            <a:r>
              <a:rPr lang="bg-BG" dirty="0">
                <a:solidFill>
                  <a:srgbClr val="FF0000"/>
                </a:solidFill>
                <a:latin typeface="Calibri" panose="020F0502020204030204" pitchFamily="34" charset="0"/>
                <a:ea typeface="+mn-lt"/>
                <a:cs typeface="+mn-lt"/>
              </a:rPr>
              <a:t>Негативни отзиви </a:t>
            </a:r>
            <a:r>
              <a:rPr lang="en-GB" dirty="0">
                <a:latin typeface="Calibri" panose="020F0502020204030204" pitchFamily="34" charset="0"/>
                <a:ea typeface="+mn-lt"/>
                <a:cs typeface="+mn-lt"/>
              </a:rPr>
              <a:t>–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поради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една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или друга причина не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сте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успели да удовлетворите клиента. Всяко </a:t>
            </a:r>
            <a:r>
              <a:rPr lang="bg-BG" dirty="0">
                <a:latin typeface="Calibri" panose="020F0502020204030204" pitchFamily="34" charset="0"/>
                <a:ea typeface="+mn-lt"/>
                <a:cs typeface="+mn-lt"/>
              </a:rPr>
              <a:t>съотношение между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отрицателно-положително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мнение,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по-голямо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от 1:5 (2:5 или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по-лошо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), би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трябвало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да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ви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притеснява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намалявайки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експоненциално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възможностите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ви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да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ангажирате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+mn-lt"/>
                <a:cs typeface="+mn-lt"/>
              </a:rPr>
              <a:t>клиентите</a:t>
            </a:r>
            <a:r>
              <a:rPr lang="ru-RU" dirty="0">
                <a:latin typeface="Calibri" panose="020F0502020204030204" pitchFamily="34" charset="0"/>
                <a:ea typeface="+mn-lt"/>
                <a:cs typeface="+mn-lt"/>
              </a:rPr>
              <a:t> си.</a:t>
            </a:r>
            <a:endParaRPr lang="en-GB" sz="1000" dirty="0">
              <a:latin typeface="Calibri" panose="020F0502020204030204" pitchFamily="34" charset="0"/>
              <a:ea typeface="+mn-lt"/>
              <a:cs typeface="+mn-lt"/>
            </a:endParaRPr>
          </a:p>
          <a:p>
            <a:pPr lvl="0" algn="just" fontAlgn="ctr">
              <a:spcBef>
                <a:spcPts val="0"/>
              </a:spcBef>
              <a:buSzPts val="2500"/>
            </a:pP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Съвет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: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вземете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мерки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незабавно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,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бъдете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учтиви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и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потърсете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по-точни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отзиви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от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същите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„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ядосани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“ клиент, направите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всичко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възможно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, за да увеличите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шансовете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си да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създадете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</a:t>
            </a:r>
            <a:r>
              <a:rPr lang="ru-RU" sz="1800" i="1" dirty="0" err="1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по-добра</a:t>
            </a:r>
            <a:r>
              <a:rPr lang="ru-RU" sz="1800" i="1" dirty="0">
                <a:solidFill>
                  <a:prstClr val="black"/>
                </a:solidFill>
                <a:latin typeface="Calibri" panose="020F0502020204030204" pitchFamily="34" charset="0"/>
                <a:ea typeface="+mn-lt"/>
                <a:cs typeface="Calibri" panose="020F0502020204030204"/>
              </a:rPr>
              <a:t> репутация.</a:t>
            </a:r>
            <a:r>
              <a:rPr lang="en-GB" dirty="0">
                <a:latin typeface="Calibri" panose="020F0502020204030204" pitchFamily="34" charset="0"/>
              </a:rPr>
              <a:t>	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3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3045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3746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err="1">
                <a:solidFill>
                  <a:srgbClr val="D92E2D"/>
                </a:solidFill>
              </a:rPr>
              <a:t>Обобщаване</a:t>
            </a:r>
            <a:endParaRPr lang="es-ES" sz="40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2645043"/>
            <a:ext cx="2819320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altLang="ko-KR" b="1" dirty="0">
                <a:solidFill>
                  <a:srgbClr val="FF0000"/>
                </a:solidFill>
                <a:ea typeface="+mn-lt"/>
                <a:cs typeface="+mn-lt"/>
              </a:rPr>
              <a:t>Маркетингов микс</a:t>
            </a:r>
            <a:endParaRPr lang="en-US" altLang="ko-KR" b="1" dirty="0">
              <a:solidFill>
                <a:srgbClr val="FF0000"/>
              </a:solidFill>
              <a:ea typeface="+mn-lt"/>
              <a:cs typeface="+mn-lt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Продукт;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Цена;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Място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Промоция;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Хора;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Процес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Физическо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доказателство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Партньорство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n-US" altLang="ko-KR" sz="16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495995" y="4765104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lvl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b="1" dirty="0" err="1">
                <a:solidFill>
                  <a:srgbClr val="FF0000"/>
                </a:solidFill>
                <a:cs typeface="Arial" pitchFamily="34" charset="0"/>
              </a:rPr>
              <a:t>Разбиране</a:t>
            </a:r>
            <a:r>
              <a:rPr lang="ru-RU" altLang="ko-KR" b="1" dirty="0">
                <a:solidFill>
                  <a:srgbClr val="FF0000"/>
                </a:solidFill>
                <a:cs typeface="Arial" pitchFamily="34" charset="0"/>
              </a:rPr>
              <a:t> за маркетинг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Определения.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Пазарно-центриран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(AMA) и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ориентиран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към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клиента (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Kotler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)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Видове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маркетинг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въз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основа на оперативен контекст и фокус</a:t>
            </a:r>
            <a:endParaRPr lang="en-US" altLang="ko-KR" sz="16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6915468" y="4246538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903" r="20863"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1883578" y="4910503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986918" y="1591829"/>
            <a:ext cx="2203151" cy="40324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b="1" dirty="0">
                <a:solidFill>
                  <a:srgbClr val="FF0000"/>
                </a:solidFill>
                <a:cs typeface="Arial" pitchFamily="34" charset="0"/>
              </a:rPr>
              <a:t>Бизнес </a:t>
            </a:r>
            <a:r>
              <a:rPr lang="ru-RU" altLang="ko-KR" b="1" dirty="0" err="1">
                <a:solidFill>
                  <a:srgbClr val="FF0000"/>
                </a:solidFill>
                <a:cs typeface="Arial" pitchFamily="34" charset="0"/>
              </a:rPr>
              <a:t>стойност</a:t>
            </a:r>
            <a:r>
              <a:rPr lang="ru-RU" altLang="ko-KR" b="1" dirty="0">
                <a:solidFill>
                  <a:srgbClr val="FF0000"/>
                </a:solidFill>
                <a:cs typeface="Arial" pitchFamily="34" charset="0"/>
              </a:rPr>
              <a:t>: 3 </a:t>
            </a:r>
            <a:r>
              <a:rPr lang="ru-RU" altLang="ko-KR" b="1" dirty="0" err="1">
                <a:solidFill>
                  <a:srgbClr val="FF0000"/>
                </a:solidFill>
                <a:cs typeface="Arial" pitchFamily="34" charset="0"/>
              </a:rPr>
              <a:t>стълба</a:t>
            </a:r>
            <a:endParaRPr lang="en-GB" altLang="ko-KR" b="1" dirty="0">
              <a:solidFill>
                <a:srgbClr val="FF0000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g-BG" altLang="ko-KR" sz="1600" dirty="0">
                <a:solidFill>
                  <a:schemeClr val="tx1"/>
                </a:solidFill>
                <a:cs typeface="Arial" pitchFamily="34" charset="0"/>
              </a:rPr>
              <a:t>Обработка на входящи продукти</a:t>
            </a:r>
            <a:endParaRPr lang="en-US" altLang="ko-KR" sz="16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bg-BG" altLang="ko-KR" sz="1600" dirty="0">
                <a:solidFill>
                  <a:schemeClr val="tx1"/>
                </a:solidFill>
                <a:cs typeface="Arial" pitchFamily="34" charset="0"/>
              </a:rPr>
              <a:t>Хора;</a:t>
            </a:r>
            <a:endParaRPr lang="en-US" altLang="ko-KR" sz="16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Социално-икономически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контекст.</a:t>
            </a:r>
            <a:endParaRPr lang="en-US" altLang="ko-KR" sz="16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3282291" y="2048438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102" y="488131"/>
            <a:ext cx="4327693" cy="671109"/>
          </a:xfrm>
        </p:spPr>
        <p:txBody>
          <a:bodyPr>
            <a:noAutofit/>
          </a:bodyPr>
          <a:lstStyle/>
          <a:p>
            <a:r>
              <a:rPr lang="bg-BG" sz="4000" b="1" dirty="0">
                <a:solidFill>
                  <a:srgbClr val="C00000"/>
                </a:solidFill>
              </a:rPr>
              <a:t>Тест за самооценка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26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159240"/>
            <a:ext cx="9738730" cy="487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Въпрос</a:t>
            </a:r>
            <a:r>
              <a:rPr lang="ru-RU" sz="2200" dirty="0">
                <a:ea typeface="+mn-lt"/>
                <a:cs typeface="+mn-lt"/>
              </a:rPr>
              <a:t> 1: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Какъв</a:t>
            </a:r>
            <a:r>
              <a:rPr lang="ru-RU" sz="2200" dirty="0">
                <a:ea typeface="+mn-lt"/>
                <a:cs typeface="+mn-lt"/>
              </a:rPr>
              <a:t> е </a:t>
            </a:r>
            <a:r>
              <a:rPr lang="ru-RU" sz="2200" dirty="0" err="1">
                <a:ea typeface="+mn-lt"/>
                <a:cs typeface="+mn-lt"/>
              </a:rPr>
              <a:t>моделът</a:t>
            </a:r>
            <a:r>
              <a:rPr lang="ru-RU" sz="2200" dirty="0">
                <a:ea typeface="+mn-lt"/>
                <a:cs typeface="+mn-lt"/>
              </a:rPr>
              <a:t> на IPO?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22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Въпрос</a:t>
            </a:r>
            <a:r>
              <a:rPr lang="ru-RU" sz="2200" dirty="0">
                <a:ea typeface="+mn-lt"/>
                <a:cs typeface="+mn-lt"/>
              </a:rPr>
              <a:t> 2: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Каква</a:t>
            </a:r>
            <a:r>
              <a:rPr lang="ru-RU" sz="2200" dirty="0">
                <a:ea typeface="+mn-lt"/>
                <a:cs typeface="+mn-lt"/>
              </a:rPr>
              <a:t> е </a:t>
            </a:r>
            <a:r>
              <a:rPr lang="ru-RU" sz="2200" dirty="0" err="1">
                <a:ea typeface="+mn-lt"/>
                <a:cs typeface="+mn-lt"/>
              </a:rPr>
              <a:t>общата</a:t>
            </a:r>
            <a:r>
              <a:rPr lang="ru-RU" sz="2200" dirty="0">
                <a:ea typeface="+mn-lt"/>
                <a:cs typeface="+mn-lt"/>
              </a:rPr>
              <a:t> дефиниция на </a:t>
            </a:r>
            <a:r>
              <a:rPr lang="ru-RU" sz="2200" dirty="0" err="1">
                <a:ea typeface="+mn-lt"/>
                <a:cs typeface="+mn-lt"/>
              </a:rPr>
              <a:t>пазарното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търсене</a:t>
            </a:r>
            <a:r>
              <a:rPr lang="ru-RU" sz="2200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22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Въпрос</a:t>
            </a:r>
            <a:r>
              <a:rPr lang="ru-RU" sz="2200" dirty="0">
                <a:ea typeface="+mn-lt"/>
                <a:cs typeface="+mn-lt"/>
              </a:rPr>
              <a:t> 3: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>
                <a:ea typeface="+mn-lt"/>
                <a:cs typeface="+mn-lt"/>
              </a:rPr>
              <a:t>Кой тип маркетинг </a:t>
            </a:r>
            <a:r>
              <a:rPr lang="ru-RU" sz="2200" dirty="0" err="1">
                <a:ea typeface="+mn-lt"/>
                <a:cs typeface="+mn-lt"/>
              </a:rPr>
              <a:t>използва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техническите</a:t>
            </a:r>
            <a:r>
              <a:rPr lang="ru-RU" sz="2200" dirty="0">
                <a:ea typeface="+mn-lt"/>
                <a:cs typeface="+mn-lt"/>
              </a:rPr>
              <a:t> характеристики на </a:t>
            </a:r>
            <a:r>
              <a:rPr lang="ru-RU" sz="2200" dirty="0" err="1">
                <a:ea typeface="+mn-lt"/>
                <a:cs typeface="+mn-lt"/>
              </a:rPr>
              <a:t>офертата</a:t>
            </a:r>
            <a:r>
              <a:rPr lang="ru-RU" sz="2200" dirty="0">
                <a:ea typeface="+mn-lt"/>
                <a:cs typeface="+mn-lt"/>
              </a:rPr>
              <a:t>, за да </a:t>
            </a:r>
            <a:r>
              <a:rPr lang="ru-RU" sz="2200" dirty="0" err="1">
                <a:ea typeface="+mn-lt"/>
                <a:cs typeface="+mn-lt"/>
              </a:rPr>
              <a:t>стимулира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продажбите</a:t>
            </a:r>
            <a:r>
              <a:rPr lang="ru-RU" sz="2200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22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Въпрос</a:t>
            </a:r>
            <a:r>
              <a:rPr lang="ru-RU" sz="2200" dirty="0">
                <a:ea typeface="+mn-lt"/>
                <a:cs typeface="+mn-lt"/>
              </a:rPr>
              <a:t> 4: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>
                <a:ea typeface="+mn-lt"/>
                <a:cs typeface="+mn-lt"/>
              </a:rPr>
              <a:t>Кой тип маркетинг е </a:t>
            </a:r>
            <a:r>
              <a:rPr lang="ru-RU" sz="2200" dirty="0" err="1">
                <a:ea typeface="+mn-lt"/>
                <a:cs typeface="+mn-lt"/>
              </a:rPr>
              <a:t>най-подходящ</a:t>
            </a:r>
            <a:r>
              <a:rPr lang="ru-RU" sz="2200" dirty="0">
                <a:ea typeface="+mn-lt"/>
                <a:cs typeface="+mn-lt"/>
              </a:rPr>
              <a:t> за </a:t>
            </a:r>
            <a:r>
              <a:rPr lang="ru-RU" sz="2200" dirty="0" err="1">
                <a:ea typeface="+mn-lt"/>
                <a:cs typeface="+mn-lt"/>
              </a:rPr>
              <a:t>спортната</a:t>
            </a:r>
            <a:r>
              <a:rPr lang="ru-RU" sz="2200" dirty="0">
                <a:ea typeface="+mn-lt"/>
                <a:cs typeface="+mn-lt"/>
              </a:rPr>
              <a:t> индустрия?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22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Въпрос</a:t>
            </a:r>
            <a:r>
              <a:rPr lang="ru-RU" sz="2200" dirty="0">
                <a:ea typeface="+mn-lt"/>
                <a:cs typeface="+mn-lt"/>
              </a:rPr>
              <a:t> 5: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dirty="0" err="1">
                <a:ea typeface="+mn-lt"/>
                <a:cs typeface="+mn-lt"/>
              </a:rPr>
              <a:t>Какво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представлява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маркетинговият</a:t>
            </a:r>
            <a:r>
              <a:rPr lang="ru-RU" sz="2200" dirty="0">
                <a:ea typeface="+mn-lt"/>
                <a:cs typeface="+mn-lt"/>
              </a:rPr>
              <a:t> </a:t>
            </a:r>
            <a:r>
              <a:rPr lang="ru-RU" sz="2200" dirty="0" err="1">
                <a:ea typeface="+mn-lt"/>
                <a:cs typeface="+mn-lt"/>
              </a:rPr>
              <a:t>микс</a:t>
            </a:r>
            <a:r>
              <a:rPr lang="ru-RU" sz="2200" dirty="0">
                <a:ea typeface="+mn-lt"/>
                <a:cs typeface="+mn-lt"/>
              </a:rPr>
              <a:t>?</a:t>
            </a:r>
            <a:endParaRPr lang="en-GB" sz="2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2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2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2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2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10274830" cy="217335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es-ES" sz="4000" b="1" spc="-85" dirty="0" err="1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Index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35240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1600" dirty="0" err="1">
                <a:ea typeface="+mn-lt"/>
                <a:cs typeface="+mn-lt"/>
              </a:rPr>
              <a:t>Оформяне</a:t>
            </a:r>
            <a:r>
              <a:rPr lang="ru-RU" sz="1600" dirty="0">
                <a:ea typeface="+mn-lt"/>
                <a:cs typeface="+mn-lt"/>
              </a:rPr>
              <a:t> на </a:t>
            </a:r>
            <a:r>
              <a:rPr lang="ru-RU" sz="1600" dirty="0" err="1">
                <a:ea typeface="+mn-lt"/>
                <a:cs typeface="+mn-lt"/>
              </a:rPr>
              <a:t>концепцията</a:t>
            </a:r>
            <a:r>
              <a:rPr lang="ru-RU" sz="1600" dirty="0">
                <a:ea typeface="+mn-lt"/>
                <a:cs typeface="+mn-lt"/>
              </a:rPr>
              <a:t> за „</a:t>
            </a:r>
            <a:r>
              <a:rPr lang="ru-RU" sz="1600" dirty="0" err="1">
                <a:ea typeface="+mn-lt"/>
                <a:cs typeface="+mn-lt"/>
              </a:rPr>
              <a:t>стойност</a:t>
            </a:r>
            <a:r>
              <a:rPr lang="ru-RU" sz="1600" dirty="0">
                <a:ea typeface="+mn-lt"/>
                <a:cs typeface="+mn-lt"/>
              </a:rPr>
              <a:t>“ за </a:t>
            </a:r>
            <a:r>
              <a:rPr lang="ru-RU" sz="1600" dirty="0" err="1">
                <a:ea typeface="+mn-lt"/>
                <a:cs typeface="+mn-lt"/>
              </a:rPr>
              <a:t>организациите</a:t>
            </a:r>
            <a:r>
              <a:rPr lang="en-US" sz="1600" dirty="0">
                <a:ea typeface="+mn-lt"/>
                <a:cs typeface="+mn-lt"/>
              </a:rPr>
              <a:t>:</a:t>
            </a:r>
          </a:p>
          <a:p>
            <a:endParaRPr lang="en-US" sz="16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600" dirty="0" err="1">
                <a:ea typeface="+mn-lt"/>
                <a:cs typeface="+mn-lt"/>
              </a:rPr>
              <a:t>Многото</a:t>
            </a:r>
            <a:r>
              <a:rPr lang="ru-RU" sz="1600" dirty="0">
                <a:ea typeface="+mn-lt"/>
                <a:cs typeface="+mn-lt"/>
              </a:rPr>
              <a:t> интерпретации на „</a:t>
            </a:r>
            <a:r>
              <a:rPr lang="ru-RU" sz="1600" dirty="0" err="1">
                <a:ea typeface="+mn-lt"/>
                <a:cs typeface="+mn-lt"/>
              </a:rPr>
              <a:t>стойност</a:t>
            </a:r>
            <a:r>
              <a:rPr lang="ru-RU" sz="1600" dirty="0">
                <a:ea typeface="+mn-lt"/>
                <a:cs typeface="+mn-lt"/>
              </a:rPr>
              <a:t>“;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err="1">
                <a:ea typeface="+mn-lt"/>
                <a:cs typeface="+mn-lt"/>
              </a:rPr>
              <a:t>Променливи</a:t>
            </a:r>
            <a:r>
              <a:rPr lang="ru-RU" sz="1600" dirty="0">
                <a:ea typeface="+mn-lt"/>
                <a:cs typeface="+mn-lt"/>
              </a:rPr>
              <a:t> на </a:t>
            </a:r>
            <a:r>
              <a:rPr lang="ru-RU" sz="1600" dirty="0" err="1">
                <a:ea typeface="+mn-lt"/>
                <a:cs typeface="+mn-lt"/>
              </a:rPr>
              <a:t>уравнението</a:t>
            </a:r>
            <a:r>
              <a:rPr lang="ru-RU" sz="1600" dirty="0">
                <a:ea typeface="+mn-lt"/>
                <a:cs typeface="+mn-lt"/>
              </a:rPr>
              <a:t> на </a:t>
            </a:r>
            <a:r>
              <a:rPr lang="ru-RU" sz="1600" dirty="0" err="1">
                <a:ea typeface="+mn-lt"/>
                <a:cs typeface="+mn-lt"/>
              </a:rPr>
              <a:t>стойността</a:t>
            </a:r>
            <a:r>
              <a:rPr lang="ru-RU" sz="16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err="1">
                <a:ea typeface="+mn-lt"/>
                <a:cs typeface="+mn-lt"/>
              </a:rPr>
              <a:t>Социално-икономически</a:t>
            </a:r>
            <a:r>
              <a:rPr lang="ru-RU" sz="1600" dirty="0">
                <a:ea typeface="+mn-lt"/>
                <a:cs typeface="+mn-lt"/>
              </a:rPr>
              <a:t> контекст на дадено </a:t>
            </a:r>
            <a:r>
              <a:rPr lang="ru-RU" sz="1600" dirty="0" err="1">
                <a:ea typeface="+mn-lt"/>
                <a:cs typeface="+mn-lt"/>
              </a:rPr>
              <a:t>време</a:t>
            </a:r>
            <a:r>
              <a:rPr lang="ru-RU" sz="1600" dirty="0">
                <a:ea typeface="+mn-lt"/>
                <a:cs typeface="+mn-lt"/>
              </a:rPr>
              <a:t> и период;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>
                <a:ea typeface="+mn-lt"/>
                <a:cs typeface="+mn-lt"/>
              </a:rPr>
              <a:t>Обработка на вход</a:t>
            </a:r>
            <a:r>
              <a:rPr lang="bg-BG" sz="1600" dirty="0" err="1">
                <a:ea typeface="+mn-lt"/>
                <a:cs typeface="+mn-lt"/>
              </a:rPr>
              <a:t>ящи</a:t>
            </a:r>
            <a:r>
              <a:rPr lang="bg-BG" sz="1600" dirty="0">
                <a:ea typeface="+mn-lt"/>
                <a:cs typeface="+mn-lt"/>
              </a:rPr>
              <a:t> продукти;</a:t>
            </a:r>
            <a:endParaRPr lang="ru-RU" sz="16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bg-BG" sz="1600" dirty="0">
                <a:ea typeface="+mn-lt"/>
                <a:cs typeface="+mn-lt"/>
              </a:rPr>
              <a:t>Човешки ресурс.</a:t>
            </a:r>
            <a:endParaRPr lang="en-GB" sz="1600" b="1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US" sz="1100" dirty="0">
              <a:ea typeface="맑은 고딕"/>
              <a:cs typeface="Calibri"/>
            </a:endParaRPr>
          </a:p>
          <a:p>
            <a:endParaRPr lang="en-US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 1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4853667" y="1845222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4760816" y="2683363"/>
            <a:ext cx="3472328" cy="280076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bg-BG" sz="1600" dirty="0">
                <a:ea typeface="+mn-lt"/>
                <a:cs typeface="+mn-lt"/>
              </a:rPr>
              <a:t>Какво е маркетинг</a:t>
            </a:r>
            <a:r>
              <a:rPr lang="en-GB" sz="1600" dirty="0">
                <a:ea typeface="+mn-lt"/>
                <a:cs typeface="+mn-lt"/>
              </a:rPr>
              <a:t>?</a:t>
            </a:r>
          </a:p>
          <a:p>
            <a:endParaRPr lang="en-GB" sz="16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600" dirty="0">
                <a:ea typeface="+mn-lt"/>
                <a:cs typeface="+mn-lt"/>
              </a:rPr>
              <a:t>Определение;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err="1">
                <a:ea typeface="+mn-lt"/>
                <a:cs typeface="+mn-lt"/>
              </a:rPr>
              <a:t>Нужди</a:t>
            </a:r>
            <a:r>
              <a:rPr lang="ru-RU" sz="1600" dirty="0">
                <a:ea typeface="+mn-lt"/>
                <a:cs typeface="+mn-lt"/>
              </a:rPr>
              <a:t> и желания;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>
                <a:ea typeface="+mn-lt"/>
                <a:cs typeface="+mn-lt"/>
              </a:rPr>
              <a:t>Видове маркетинг </a:t>
            </a:r>
            <a:r>
              <a:rPr lang="ru-RU" sz="1600" dirty="0" err="1">
                <a:ea typeface="+mn-lt"/>
                <a:cs typeface="+mn-lt"/>
              </a:rPr>
              <a:t>въз</a:t>
            </a:r>
            <a:r>
              <a:rPr lang="ru-RU" sz="1600" dirty="0">
                <a:ea typeface="+mn-lt"/>
                <a:cs typeface="+mn-lt"/>
              </a:rPr>
              <a:t> основа на оперативен контекст;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>
                <a:ea typeface="+mn-lt"/>
                <a:cs typeface="+mn-lt"/>
              </a:rPr>
              <a:t>Видове фокус маркетинг;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err="1">
                <a:ea typeface="+mn-lt"/>
                <a:cs typeface="+mn-lt"/>
              </a:rPr>
              <a:t>Продукти</a:t>
            </a:r>
            <a:r>
              <a:rPr lang="ru-RU" sz="16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err="1">
                <a:ea typeface="+mn-lt"/>
                <a:cs typeface="+mn-lt"/>
              </a:rPr>
              <a:t>Продажби</a:t>
            </a:r>
            <a:r>
              <a:rPr lang="ru-RU" sz="1600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>
                <a:ea typeface="+mn-lt"/>
                <a:cs typeface="+mn-lt"/>
              </a:rPr>
              <a:t>Маркетинг;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>
                <a:ea typeface="+mn-lt"/>
                <a:cs typeface="+mn-lt"/>
              </a:rPr>
              <a:t>Отношения.</a:t>
            </a:r>
            <a:endParaRPr lang="en-GB" sz="1600" dirty="0">
              <a:ea typeface="+mn-lt"/>
              <a:cs typeface="+mn-lt"/>
            </a:endParaRP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4821382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 2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8233143" y="2310756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 3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18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8273845" y="1845222"/>
            <a:ext cx="317240" cy="482490"/>
          </a:xfrm>
          <a:prstGeom prst="rect">
            <a:avLst/>
          </a:prstGeom>
        </p:spPr>
      </p:pic>
      <p:sp>
        <p:nvSpPr>
          <p:cNvPr id="21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8188236" y="2649895"/>
            <a:ext cx="347232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dirty="0" err="1">
                <a:ea typeface="+mn-lt"/>
                <a:cs typeface="+mn-lt"/>
              </a:rPr>
              <a:t>Маркетинговият</a:t>
            </a:r>
            <a:r>
              <a:rPr lang="ru-RU" dirty="0">
                <a:ea typeface="+mn-lt"/>
                <a:cs typeface="+mn-lt"/>
              </a:rPr>
              <a:t> микс</a:t>
            </a:r>
          </a:p>
          <a:p>
            <a:endParaRPr lang="en-GB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dirty="0" err="1">
                <a:ea typeface="+mn-lt"/>
                <a:cs typeface="+mn-lt"/>
              </a:rPr>
              <a:t>Маркетинговият</a:t>
            </a:r>
            <a:r>
              <a:rPr lang="ru-RU" dirty="0">
                <a:ea typeface="+mn-lt"/>
                <a:cs typeface="+mn-lt"/>
              </a:rPr>
              <a:t> микс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bg-BG" dirty="0">
                <a:ea typeface="+mn-lt"/>
                <a:cs typeface="+mn-lt"/>
              </a:rPr>
              <a:t>Моделът на 8те Р-та;</a:t>
            </a:r>
          </a:p>
          <a:p>
            <a:pPr marL="228600" indent="-228600">
              <a:buFont typeface="+mj-lt"/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dirty="0" err="1">
                <a:ea typeface="+mn-lt"/>
                <a:cs typeface="+mn-lt"/>
              </a:rPr>
              <a:t>Маркетинговият</a:t>
            </a:r>
            <a:r>
              <a:rPr lang="ru-RU" dirty="0">
                <a:ea typeface="+mn-lt"/>
                <a:cs typeface="+mn-lt"/>
              </a:rPr>
              <a:t> микс в бизнес плана.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611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ea typeface="+mn-lt"/>
                <a:cs typeface="+mn-lt"/>
              </a:rPr>
              <a:t>Какво имаме в предвид под </a:t>
            </a:r>
            <a:r>
              <a:rPr lang="bg-BG" b="1" i="1" dirty="0">
                <a:ea typeface="+mn-lt"/>
                <a:cs typeface="+mn-lt"/>
              </a:rPr>
              <a:t>стойност</a:t>
            </a:r>
            <a:r>
              <a:rPr lang="en-GB" b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Количествено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bg-BG" b="1" dirty="0">
                <a:ea typeface="+mn-lt"/>
                <a:cs typeface="+mn-lt"/>
              </a:rPr>
              <a:t>срещу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Качествено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ea typeface="+mn-lt"/>
                <a:cs typeface="+mn-lt"/>
              </a:rPr>
              <a:t>Колко е </a:t>
            </a:r>
            <a:r>
              <a:rPr lang="ru-RU" sz="1800" dirty="0" err="1">
                <a:ea typeface="+mn-lt"/>
                <a:cs typeface="+mn-lt"/>
              </a:rPr>
              <a:t>постигнато</a:t>
            </a:r>
            <a:r>
              <a:rPr lang="ru-RU" sz="1800" dirty="0">
                <a:ea typeface="+mn-lt"/>
                <a:cs typeface="+mn-lt"/>
              </a:rPr>
              <a:t> за даден период от </a:t>
            </a:r>
            <a:r>
              <a:rPr lang="ru-RU" sz="1800" dirty="0" err="1">
                <a:ea typeface="+mn-lt"/>
                <a:cs typeface="+mn-lt"/>
              </a:rPr>
              <a:t>време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спрямо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стандартите</a:t>
            </a:r>
            <a:r>
              <a:rPr lang="ru-RU" sz="1800" dirty="0">
                <a:ea typeface="+mn-lt"/>
                <a:cs typeface="+mn-lt"/>
              </a:rPr>
              <a:t> и </a:t>
            </a:r>
            <a:r>
              <a:rPr lang="ru-RU" sz="1800" dirty="0" err="1">
                <a:ea typeface="+mn-lt"/>
                <a:cs typeface="+mn-lt"/>
              </a:rPr>
              <a:t>ефективността</a:t>
            </a:r>
            <a:r>
              <a:rPr lang="ru-RU" sz="1800" dirty="0">
                <a:ea typeface="+mn-lt"/>
                <a:cs typeface="+mn-lt"/>
              </a:rPr>
              <a:t> на </a:t>
            </a:r>
            <a:r>
              <a:rPr lang="ru-RU" sz="1800" dirty="0" err="1">
                <a:ea typeface="+mn-lt"/>
                <a:cs typeface="+mn-lt"/>
              </a:rPr>
              <a:t>производителността</a:t>
            </a:r>
            <a:r>
              <a:rPr lang="ru-RU" sz="1800" dirty="0">
                <a:ea typeface="+mn-lt"/>
                <a:cs typeface="+mn-lt"/>
              </a:rPr>
              <a:t>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Изходящ продукт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bg-BG" b="1" dirty="0">
                <a:ea typeface="+mn-lt"/>
                <a:cs typeface="+mn-lt"/>
              </a:rPr>
              <a:t>срещу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Резултат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 err="1">
                <a:ea typeface="+mn-lt"/>
                <a:cs typeface="+mn-lt"/>
              </a:rPr>
              <a:t>Осезаеми</a:t>
            </a:r>
            <a:r>
              <a:rPr lang="ru-RU" sz="1800" dirty="0">
                <a:ea typeface="+mn-lt"/>
                <a:cs typeface="+mn-lt"/>
              </a:rPr>
              <a:t> и </a:t>
            </a:r>
            <a:r>
              <a:rPr lang="ru-RU" sz="1800" dirty="0" err="1">
                <a:ea typeface="+mn-lt"/>
                <a:cs typeface="+mn-lt"/>
              </a:rPr>
              <a:t>конкретни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резултати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срещу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средно</a:t>
            </a:r>
            <a:r>
              <a:rPr lang="ru-RU" sz="1800" dirty="0">
                <a:ea typeface="+mn-lt"/>
                <a:cs typeface="+mn-lt"/>
              </a:rPr>
              <a:t>/</a:t>
            </a:r>
            <a:r>
              <a:rPr lang="ru-RU" sz="1800" dirty="0" err="1">
                <a:ea typeface="+mn-lt"/>
                <a:cs typeface="+mn-lt"/>
              </a:rPr>
              <a:t>дългосрочно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въздействие</a:t>
            </a:r>
            <a:r>
              <a:rPr lang="ru-RU" sz="1800" dirty="0">
                <a:ea typeface="+mn-lt"/>
                <a:cs typeface="+mn-lt"/>
              </a:rPr>
              <a:t>, </a:t>
            </a:r>
            <a:r>
              <a:rPr lang="ru-RU" sz="1800" dirty="0" err="1">
                <a:ea typeface="+mn-lt"/>
                <a:cs typeface="+mn-lt"/>
              </a:rPr>
              <a:t>генерирано</a:t>
            </a:r>
            <a:r>
              <a:rPr lang="ru-RU" sz="1800" dirty="0">
                <a:ea typeface="+mn-lt"/>
                <a:cs typeface="+mn-lt"/>
              </a:rPr>
              <a:t> от </a:t>
            </a:r>
            <a:r>
              <a:rPr lang="ru-RU" sz="1800" dirty="0" err="1">
                <a:ea typeface="+mn-lt"/>
                <a:cs typeface="+mn-lt"/>
              </a:rPr>
              <a:t>този</a:t>
            </a:r>
            <a:r>
              <a:rPr lang="ru-RU" sz="1800" dirty="0">
                <a:ea typeface="+mn-lt"/>
                <a:cs typeface="+mn-lt"/>
              </a:rPr>
              <a:t> </a:t>
            </a:r>
            <a:r>
              <a:rPr lang="ru-RU" sz="1800" dirty="0" err="1">
                <a:ea typeface="+mn-lt"/>
                <a:cs typeface="+mn-lt"/>
              </a:rPr>
              <a:t>резултат</a:t>
            </a:r>
            <a:r>
              <a:rPr lang="en-GB" sz="1800" dirty="0">
                <a:ea typeface="+mn-lt"/>
                <a:cs typeface="+mn-lt"/>
              </a:rPr>
              <a:t> (</a:t>
            </a:r>
            <a:r>
              <a:rPr lang="ru-RU" sz="1800" dirty="0">
                <a:ea typeface="+mn-lt"/>
                <a:cs typeface="+mn-lt"/>
              </a:rPr>
              <a:t>т.е.</a:t>
            </a:r>
            <a:r>
              <a:rPr lang="en-GB" sz="1800" dirty="0">
                <a:ea typeface="+mn-lt"/>
                <a:cs typeface="+mn-lt"/>
              </a:rPr>
              <a:t>↑ </a:t>
            </a:r>
            <a:r>
              <a:rPr lang="bg-BG" sz="1800" dirty="0">
                <a:ea typeface="+mn-lt"/>
                <a:cs typeface="+mn-lt"/>
              </a:rPr>
              <a:t>печалба</a:t>
            </a:r>
            <a:r>
              <a:rPr lang="en-GB" sz="1800" dirty="0">
                <a:ea typeface="+mn-lt"/>
                <a:cs typeface="+mn-lt"/>
              </a:rPr>
              <a:t>)</a:t>
            </a:r>
            <a:r>
              <a:rPr lang="bg-BG" sz="1800" dirty="0">
                <a:ea typeface="+mn-lt"/>
                <a:cs typeface="+mn-lt"/>
              </a:rPr>
              <a:t>.</a:t>
            </a:r>
            <a:endParaRPr lang="en-GB" sz="18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bg-BG" b="1" dirty="0">
                <a:solidFill>
                  <a:srgbClr val="0070C0"/>
                </a:solidFill>
                <a:ea typeface="+mn-lt"/>
                <a:cs typeface="+mn-lt"/>
              </a:rPr>
              <a:t>П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bg-BG" dirty="0">
                <a:ea typeface="+mn-lt"/>
                <a:cs typeface="+mn-lt"/>
              </a:rPr>
              <a:t>Печалба</a:t>
            </a:r>
            <a:r>
              <a:rPr lang="en-GB" dirty="0">
                <a:ea typeface="+mn-lt"/>
                <a:cs typeface="+mn-lt"/>
              </a:rPr>
              <a:t>) =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R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bg-BG" dirty="0">
                <a:ea typeface="+mn-lt"/>
                <a:cs typeface="+mn-lt"/>
              </a:rPr>
              <a:t>Приходи</a:t>
            </a:r>
            <a:r>
              <a:rPr lang="en-GB" dirty="0">
                <a:ea typeface="+mn-lt"/>
                <a:cs typeface="+mn-lt"/>
              </a:rPr>
              <a:t>) – 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C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bg-BG" dirty="0">
                <a:ea typeface="+mn-lt"/>
                <a:cs typeface="+mn-lt"/>
              </a:rPr>
              <a:t>(разходи)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8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3117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Независимо от </a:t>
            </a:r>
            <a:r>
              <a:rPr lang="ru-RU" dirty="0" err="1">
                <a:ea typeface="+mn-lt"/>
                <a:cs typeface="+mn-lt"/>
              </a:rPr>
              <a:t>действителния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мащаб</a:t>
            </a:r>
            <a:r>
              <a:rPr lang="ru-RU" dirty="0">
                <a:ea typeface="+mn-lt"/>
                <a:cs typeface="+mn-lt"/>
              </a:rPr>
              <a:t> и обхват на всяка бизнес идея,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r>
              <a:rPr lang="ru-RU" dirty="0">
                <a:ea typeface="+mn-lt"/>
                <a:cs typeface="+mn-lt"/>
              </a:rPr>
              <a:t> в </a:t>
            </a:r>
            <a:r>
              <a:rPr lang="ru-RU" dirty="0" err="1">
                <a:ea typeface="+mn-lt"/>
                <a:cs typeface="+mn-lt"/>
              </a:rPr>
              <a:t>нейния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по-широк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смисъл</a:t>
            </a:r>
            <a:r>
              <a:rPr lang="ru-RU" dirty="0">
                <a:ea typeface="+mn-lt"/>
                <a:cs typeface="+mn-lt"/>
              </a:rPr>
              <a:t> се </a:t>
            </a:r>
            <a:r>
              <a:rPr lang="ru-RU" dirty="0" err="1">
                <a:ea typeface="+mn-lt"/>
                <a:cs typeface="+mn-lt"/>
              </a:rPr>
              <a:t>изгражда</a:t>
            </a:r>
            <a:r>
              <a:rPr lang="ru-RU" dirty="0">
                <a:ea typeface="+mn-lt"/>
                <a:cs typeface="+mn-lt"/>
              </a:rPr>
              <a:t> от три </a:t>
            </a:r>
            <a:r>
              <a:rPr lang="ru-RU" dirty="0" err="1">
                <a:ea typeface="+mn-lt"/>
                <a:cs typeface="+mn-lt"/>
              </a:rPr>
              <a:t>конкретни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променливи</a:t>
            </a:r>
            <a:r>
              <a:rPr lang="ru-RU" dirty="0">
                <a:ea typeface="+mn-lt"/>
                <a:cs typeface="+mn-lt"/>
              </a:rPr>
              <a:t>: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340654779"/>
              </p:ext>
            </p:extLst>
          </p:nvPr>
        </p:nvGraphicFramePr>
        <p:xfrm>
          <a:off x="3119698" y="2411853"/>
          <a:ext cx="6169891" cy="3256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ru-RU" dirty="0"/>
            </a:br>
            <a:r>
              <a:rPr lang="ru-RU" dirty="0" err="1"/>
              <a:t>Социално-икономически</a:t>
            </a:r>
            <a:r>
              <a:rPr lang="ru-RU" dirty="0"/>
              <a:t> контекст за дадено </a:t>
            </a:r>
            <a:r>
              <a:rPr lang="ru-RU" dirty="0" err="1"/>
              <a:t>време</a:t>
            </a:r>
            <a:r>
              <a:rPr lang="ru-RU" dirty="0"/>
              <a:t> и период: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Отнася</a:t>
            </a:r>
            <a:r>
              <a:rPr lang="ru-RU" dirty="0">
                <a:ea typeface="+mn-lt"/>
                <a:cs typeface="+mn-lt"/>
              </a:rPr>
              <a:t> се до </a:t>
            </a:r>
            <a:r>
              <a:rPr lang="ru-RU" dirty="0" err="1">
                <a:ea typeface="+mn-lt"/>
                <a:cs typeface="+mn-lt"/>
              </a:rPr>
              <a:t>цялостния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мащаб</a:t>
            </a:r>
            <a:r>
              <a:rPr lang="ru-RU" dirty="0">
                <a:ea typeface="+mn-lt"/>
                <a:cs typeface="+mn-lt"/>
              </a:rPr>
              <a:t> от явления, </a:t>
            </a:r>
            <a:r>
              <a:rPr lang="ru-RU" dirty="0" err="1">
                <a:ea typeface="+mn-lt"/>
                <a:cs typeface="+mn-lt"/>
              </a:rPr>
              <a:t>които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могат</a:t>
            </a:r>
            <a:r>
              <a:rPr lang="ru-RU" dirty="0">
                <a:ea typeface="+mn-lt"/>
                <a:cs typeface="+mn-lt"/>
              </a:rPr>
              <a:t> да </a:t>
            </a:r>
            <a:r>
              <a:rPr lang="ru-RU" dirty="0" err="1">
                <a:ea typeface="+mn-lt"/>
                <a:cs typeface="+mn-lt"/>
              </a:rPr>
              <a:t>окажат</a:t>
            </a:r>
            <a:r>
              <a:rPr lang="ru-RU" dirty="0">
                <a:ea typeface="+mn-lt"/>
                <a:cs typeface="+mn-lt"/>
              </a:rPr>
              <a:t> влияние </a:t>
            </a:r>
            <a:r>
              <a:rPr lang="ru-RU" dirty="0" err="1">
                <a:ea typeface="+mn-lt"/>
                <a:cs typeface="+mn-lt"/>
              </a:rPr>
              <a:t>върху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вашата</a:t>
            </a:r>
            <a:r>
              <a:rPr lang="ru-RU" dirty="0">
                <a:ea typeface="+mn-lt"/>
                <a:cs typeface="+mn-lt"/>
              </a:rPr>
              <a:t> бизнес идея.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Технологиите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пазарните</a:t>
            </a:r>
            <a:r>
              <a:rPr lang="ru-RU" dirty="0">
                <a:ea typeface="+mn-lt"/>
                <a:cs typeface="+mn-lt"/>
              </a:rPr>
              <a:t> тенденции </a:t>
            </a:r>
            <a:r>
              <a:rPr lang="ru-RU" dirty="0" err="1">
                <a:ea typeface="+mn-lt"/>
                <a:cs typeface="+mn-lt"/>
              </a:rPr>
              <a:t>представляват</a:t>
            </a:r>
            <a:r>
              <a:rPr lang="ru-RU" dirty="0">
                <a:ea typeface="+mn-lt"/>
                <a:cs typeface="+mn-lt"/>
              </a:rPr>
              <a:t> два от най-</a:t>
            </a:r>
            <a:r>
              <a:rPr lang="ru-RU" dirty="0" err="1">
                <a:ea typeface="+mn-lt"/>
                <a:cs typeface="+mn-lt"/>
              </a:rPr>
              <a:t>въздействащите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фактори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които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предприемачите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разглеждат</a:t>
            </a:r>
            <a:r>
              <a:rPr lang="ru-RU" dirty="0">
                <a:ea typeface="+mn-lt"/>
                <a:cs typeface="+mn-lt"/>
              </a:rPr>
              <a:t>, за да </a:t>
            </a:r>
            <a:r>
              <a:rPr lang="ru-RU" dirty="0" err="1">
                <a:ea typeface="+mn-lt"/>
                <a:cs typeface="+mn-lt"/>
              </a:rPr>
              <a:t>проектират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разширят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своята</a:t>
            </a:r>
            <a:r>
              <a:rPr lang="ru-RU" dirty="0">
                <a:ea typeface="+mn-lt"/>
                <a:cs typeface="+mn-lt"/>
              </a:rPr>
              <a:t> бизнес идея.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212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148774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Социално-икономически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контекст за дадено </a:t>
            </a: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време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и период:</a:t>
            </a: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6471" y="1473099"/>
            <a:ext cx="1009362" cy="720973"/>
          </a:xfrm>
          <a:prstGeom prst="rect">
            <a:avLst/>
          </a:prstGeom>
        </p:spPr>
      </p:pic>
      <p:pic>
        <p:nvPicPr>
          <p:cNvPr id="4" name="Immagine 3">
            <a:hlinkClick r:id="rId5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2614" y="2716860"/>
            <a:ext cx="5188045" cy="2999339"/>
          </a:xfrm>
          <a:prstGeom prst="rect">
            <a:avLst/>
          </a:prstGeom>
        </p:spPr>
      </p:pic>
      <p:sp>
        <p:nvSpPr>
          <p:cNvPr id="13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1335279" y="2269857"/>
            <a:ext cx="5153620" cy="37896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През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последните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няколко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години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електронните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игри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станаха</a:t>
            </a:r>
            <a:r>
              <a:rPr lang="ru-RU" dirty="0">
                <a:ea typeface="+mn-lt"/>
                <a:cs typeface="+mn-lt"/>
              </a:rPr>
              <a:t> феномен от </a:t>
            </a:r>
            <a:r>
              <a:rPr lang="ru-RU" dirty="0" err="1">
                <a:ea typeface="+mn-lt"/>
                <a:cs typeface="+mn-lt"/>
              </a:rPr>
              <a:t>който</a:t>
            </a:r>
            <a:r>
              <a:rPr lang="ru-RU" dirty="0">
                <a:ea typeface="+mn-lt"/>
                <a:cs typeface="+mn-lt"/>
              </a:rPr>
              <a:t> много </a:t>
            </a:r>
            <a:r>
              <a:rPr lang="ru-RU" dirty="0" err="1">
                <a:ea typeface="+mn-lt"/>
                <a:cs typeface="+mn-lt"/>
              </a:rPr>
              <a:t>утвърдени</a:t>
            </a:r>
            <a:r>
              <a:rPr lang="ru-RU" dirty="0">
                <a:ea typeface="+mn-lt"/>
                <a:cs typeface="+mn-lt"/>
              </a:rPr>
              <a:t> компании, </a:t>
            </a:r>
            <a:r>
              <a:rPr lang="ru-RU" dirty="0" err="1">
                <a:ea typeface="+mn-lt"/>
                <a:cs typeface="+mn-lt"/>
              </a:rPr>
              <a:t>свързани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със</a:t>
            </a:r>
            <a:r>
              <a:rPr lang="ru-RU" dirty="0">
                <a:ea typeface="+mn-lt"/>
                <a:cs typeface="+mn-lt"/>
              </a:rPr>
              <a:t> спорта, се </a:t>
            </a:r>
            <a:r>
              <a:rPr lang="ru-RU" dirty="0" err="1">
                <a:ea typeface="+mn-lt"/>
                <a:cs typeface="+mn-lt"/>
              </a:rPr>
              <a:t>възползваха</a:t>
            </a:r>
            <a:r>
              <a:rPr lang="ru-RU" dirty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Футболният</a:t>
            </a:r>
            <a:r>
              <a:rPr lang="ru-RU" dirty="0">
                <a:ea typeface="+mn-lt"/>
                <a:cs typeface="+mn-lt"/>
              </a:rPr>
              <a:t> клуб Ювентус </a:t>
            </a:r>
            <a:r>
              <a:rPr lang="ru-RU" dirty="0" err="1">
                <a:ea typeface="+mn-lt"/>
                <a:cs typeface="+mn-lt"/>
              </a:rPr>
              <a:t>през</a:t>
            </a:r>
            <a:r>
              <a:rPr lang="ru-RU" dirty="0">
                <a:ea typeface="+mn-lt"/>
                <a:cs typeface="+mn-lt"/>
              </a:rPr>
              <a:t> 2019 г., </a:t>
            </a:r>
            <a:r>
              <a:rPr lang="ru-RU" dirty="0" err="1">
                <a:ea typeface="+mn-lt"/>
                <a:cs typeface="+mn-lt"/>
              </a:rPr>
              <a:t>обявявава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собствен</a:t>
            </a:r>
            <a:r>
              <a:rPr lang="ru-RU" dirty="0">
                <a:ea typeface="+mn-lt"/>
                <a:cs typeface="+mn-lt"/>
              </a:rPr>
              <a:t> клуб за </a:t>
            </a:r>
            <a:r>
              <a:rPr lang="ru-RU" dirty="0" err="1">
                <a:ea typeface="+mn-lt"/>
                <a:cs typeface="+mn-lt"/>
              </a:rPr>
              <a:t>електронни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спортове</a:t>
            </a:r>
            <a:r>
              <a:rPr lang="ru-RU" dirty="0">
                <a:ea typeface="+mn-lt"/>
                <a:cs typeface="+mn-lt"/>
              </a:rPr>
              <a:t> за участие на </a:t>
            </a:r>
            <a:r>
              <a:rPr lang="ru-RU" dirty="0" err="1">
                <a:ea typeface="+mn-lt"/>
                <a:cs typeface="+mn-lt"/>
              </a:rPr>
              <a:t>Глобалния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шампионат</a:t>
            </a:r>
            <a:r>
              <a:rPr lang="ru-RU" dirty="0">
                <a:ea typeface="+mn-lt"/>
                <a:cs typeface="+mn-lt"/>
              </a:rPr>
              <a:t> eFootball.pro.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82614" y="5845296"/>
            <a:ext cx="5269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/>
              <a:t>Източник</a:t>
            </a:r>
            <a:r>
              <a:rPr lang="it-IT" sz="1100" dirty="0"/>
              <a:t>: https://www.juventus.com/it/news/articoli/la-juventus-entra-nel-mondo-esports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6676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Социално-икономически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контекст на дадено </a:t>
            </a: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време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и период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br>
              <a:rPr lang="ru-RU" dirty="0"/>
            </a:br>
            <a:r>
              <a:rPr lang="ru-RU" dirty="0"/>
              <a:t>В общи линии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това</a:t>
            </a:r>
            <a:r>
              <a:rPr lang="ru-RU" dirty="0">
                <a:ea typeface="+mn-lt"/>
                <a:cs typeface="+mn-lt"/>
              </a:rPr>
              <a:t> измерение се </a:t>
            </a:r>
            <a:r>
              <a:rPr lang="ru-RU" dirty="0" err="1">
                <a:ea typeface="+mn-lt"/>
                <a:cs typeface="+mn-lt"/>
              </a:rPr>
              <a:t>отнася</a:t>
            </a:r>
            <a:r>
              <a:rPr lang="ru-RU" dirty="0">
                <a:ea typeface="+mn-lt"/>
                <a:cs typeface="+mn-lt"/>
              </a:rPr>
              <a:t> за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ea typeface="+mn-lt"/>
                <a:cs typeface="+mn-lt"/>
              </a:rPr>
              <a:t> за:</a:t>
            </a:r>
            <a:endParaRPr lang="bg-BG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Конкуренти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силни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слаби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страни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Клиенти</a:t>
            </a:r>
            <a:r>
              <a:rPr lang="ru-RU" dirty="0">
                <a:ea typeface="+mn-lt"/>
                <a:cs typeface="+mn-lt"/>
              </a:rPr>
              <a:t> – </a:t>
            </a:r>
            <a:r>
              <a:rPr lang="ru-RU" dirty="0" err="1">
                <a:ea typeface="+mn-lt"/>
                <a:cs typeface="+mn-lt"/>
              </a:rPr>
              <a:t>реални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потенциални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bg-BG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Поради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типичния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мащаб</a:t>
            </a:r>
            <a:r>
              <a:rPr lang="ru-RU" dirty="0">
                <a:ea typeface="+mn-lt"/>
                <a:cs typeface="+mn-lt"/>
              </a:rPr>
              <a:t> и обхват на бизнес </a:t>
            </a:r>
            <a:r>
              <a:rPr lang="ru-RU" dirty="0" err="1">
                <a:ea typeface="+mn-lt"/>
                <a:cs typeface="+mn-lt"/>
              </a:rPr>
              <a:t>идеите</a:t>
            </a:r>
            <a:r>
              <a:rPr lang="ru-RU" dirty="0">
                <a:ea typeface="+mn-lt"/>
                <a:cs typeface="+mn-lt"/>
              </a:rPr>
              <a:t>, </a:t>
            </a:r>
            <a:r>
              <a:rPr lang="ru-RU" dirty="0" err="1">
                <a:ea typeface="+mn-lt"/>
                <a:cs typeface="+mn-lt"/>
              </a:rPr>
              <a:t>свързани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със</a:t>
            </a:r>
            <a:r>
              <a:rPr lang="ru-RU" dirty="0">
                <a:ea typeface="+mn-lt"/>
                <a:cs typeface="+mn-lt"/>
              </a:rPr>
              <a:t> спорта, е </a:t>
            </a:r>
            <a:r>
              <a:rPr lang="ru-RU" dirty="0" err="1">
                <a:ea typeface="+mn-lt"/>
                <a:cs typeface="+mn-lt"/>
              </a:rPr>
              <a:t>сравнително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по-лесно</a:t>
            </a:r>
            <a:r>
              <a:rPr lang="ru-RU" dirty="0">
                <a:ea typeface="+mn-lt"/>
                <a:cs typeface="+mn-lt"/>
              </a:rPr>
              <a:t> да се намерят </a:t>
            </a:r>
            <a:r>
              <a:rPr lang="ru-RU" dirty="0" err="1">
                <a:ea typeface="+mn-lt"/>
                <a:cs typeface="+mn-lt"/>
              </a:rPr>
              <a:t>конкретни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пазарни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сегменти</a:t>
            </a:r>
            <a:r>
              <a:rPr lang="ru-RU" dirty="0">
                <a:ea typeface="+mn-lt"/>
                <a:cs typeface="+mn-lt"/>
              </a:rPr>
              <a:t> с </a:t>
            </a:r>
            <a:r>
              <a:rPr lang="ru-RU" dirty="0" err="1">
                <a:ea typeface="+mn-lt"/>
                <a:cs typeface="+mn-lt"/>
              </a:rPr>
              <a:t>високи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маржове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рентабилност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0018" y="2908082"/>
            <a:ext cx="1981400" cy="104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3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ea typeface="+mn-lt"/>
                <a:cs typeface="+mn-lt"/>
              </a:rPr>
              <a:t>Променливи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уравнението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стойността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Социално-икономически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контекст на дадено </a:t>
            </a: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време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и период – </a:t>
            </a: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намиране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на </a:t>
            </a:r>
            <a:r>
              <a:rPr lang="ru-RU" b="1" dirty="0" err="1">
                <a:solidFill>
                  <a:srgbClr val="0070C0"/>
                </a:solidFill>
                <a:ea typeface="+mn-lt"/>
                <a:cs typeface="+mn-lt"/>
              </a:rPr>
              <a:t>пазарна</a:t>
            </a:r>
            <a:r>
              <a:rPr lang="ru-RU" b="1" dirty="0">
                <a:solidFill>
                  <a:srgbClr val="0070C0"/>
                </a:solidFill>
                <a:ea typeface="+mn-lt"/>
                <a:cs typeface="+mn-lt"/>
              </a:rPr>
              <a:t> ниша.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err="1">
                <a:ea typeface="+mn-lt"/>
                <a:cs typeface="+mn-lt"/>
              </a:rPr>
              <a:t>Повечето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клиентите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спортната</a:t>
            </a:r>
            <a:r>
              <a:rPr lang="ru-RU" dirty="0">
                <a:ea typeface="+mn-lt"/>
                <a:cs typeface="+mn-lt"/>
              </a:rPr>
              <a:t> индустрия </a:t>
            </a:r>
            <a:r>
              <a:rPr lang="ru-RU" dirty="0" err="1">
                <a:ea typeface="+mn-lt"/>
                <a:cs typeface="+mn-lt"/>
              </a:rPr>
              <a:t>са</a:t>
            </a:r>
            <a:r>
              <a:rPr lang="ru-RU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Много добре </a:t>
            </a:r>
            <a:r>
              <a:rPr lang="ru-RU" dirty="0" err="1">
                <a:ea typeface="+mn-lt"/>
                <a:cs typeface="+mn-lt"/>
              </a:rPr>
              <a:t>информирани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Изкушават</a:t>
            </a:r>
            <a:r>
              <a:rPr lang="ru-RU" dirty="0">
                <a:ea typeface="+mn-lt"/>
                <a:cs typeface="+mn-lt"/>
              </a:rPr>
              <a:t> се да се </a:t>
            </a:r>
            <a:r>
              <a:rPr lang="ru-RU" dirty="0" err="1">
                <a:ea typeface="+mn-lt"/>
                <a:cs typeface="+mn-lt"/>
              </a:rPr>
              <a:t>обединяват</a:t>
            </a:r>
            <a:r>
              <a:rPr lang="ru-RU" dirty="0">
                <a:ea typeface="+mn-lt"/>
                <a:cs typeface="+mn-lt"/>
              </a:rPr>
              <a:t> в (онлайн) общности;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ea typeface="+mn-lt"/>
                <a:cs typeface="+mn-lt"/>
              </a:rPr>
              <a:t>Клъстер</a:t>
            </a:r>
            <a:r>
              <a:rPr lang="ru-RU" dirty="0">
                <a:ea typeface="+mn-lt"/>
                <a:cs typeface="+mn-lt"/>
              </a:rPr>
              <a:t> в добре </a:t>
            </a:r>
            <a:r>
              <a:rPr lang="ru-RU" dirty="0" err="1">
                <a:ea typeface="+mn-lt"/>
                <a:cs typeface="+mn-lt"/>
              </a:rPr>
              <a:t>разпознаваеми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сегменти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ea typeface="+mn-lt"/>
                <a:cs typeface="+mn-lt"/>
              </a:rPr>
              <a:t>С </a:t>
            </a:r>
            <a:r>
              <a:rPr lang="ru-RU" dirty="0" err="1">
                <a:ea typeface="+mn-lt"/>
                <a:cs typeface="+mn-lt"/>
              </a:rPr>
              <a:t>по-висок</a:t>
            </a:r>
            <a:r>
              <a:rPr lang="ru-RU" dirty="0">
                <a:ea typeface="+mn-lt"/>
                <a:cs typeface="+mn-lt"/>
              </a:rPr>
              <a:t> потенциал за </a:t>
            </a:r>
            <a:r>
              <a:rPr lang="ru-RU" dirty="0" err="1">
                <a:ea typeface="+mn-lt"/>
                <a:cs typeface="+mn-lt"/>
              </a:rPr>
              <a:t>разходи</a:t>
            </a:r>
            <a:r>
              <a:rPr lang="ru-RU" dirty="0">
                <a:ea typeface="+mn-lt"/>
                <a:cs typeface="+mn-lt"/>
              </a:rPr>
              <a:t>.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2695" y="3340508"/>
            <a:ext cx="873137" cy="153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3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FC19E-F1A9-4F23-AF5A-A95B43BB44B2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e20851b4-1139-4020-85e5-81b7cb96bc19"/>
    <ds:schemaRef ds:uri="http://schemas.microsoft.com/office/2006/metadata/properties"/>
    <ds:schemaRef ds:uri="f72e2ad1-936a-41f1-a598-e84f4d1ebb13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2232</Words>
  <Application>Microsoft Office PowerPoint</Application>
  <PresentationFormat>Panorámica</PresentationFormat>
  <Paragraphs>466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Създаване и запазване на стойността за клиентите: въведение в маркетинга за мотивирани спортни предприемачи</vt:lpstr>
      <vt:lpstr>ЦЕЛИ</vt:lpstr>
      <vt:lpstr>Index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Обобщаване</vt:lpstr>
      <vt:lpstr>Тест за самооценка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Monia Coppola</cp:lastModifiedBy>
  <cp:revision>668</cp:revision>
  <cp:lastPrinted>2021-11-11T07:54:38Z</cp:lastPrinted>
  <dcterms:created xsi:type="dcterms:W3CDTF">2020-11-24T11:59:30Z</dcterms:created>
  <dcterms:modified xsi:type="dcterms:W3CDTF">2022-03-17T16:40:53Z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