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62" r:id="rId6"/>
    <p:sldId id="283" r:id="rId7"/>
    <p:sldId id="257" r:id="rId8"/>
    <p:sldId id="284" r:id="rId9"/>
    <p:sldId id="286" r:id="rId10"/>
    <p:sldId id="285" r:id="rId11"/>
    <p:sldId id="287" r:id="rId12"/>
    <p:sldId id="288" r:id="rId13"/>
    <p:sldId id="289" r:id="rId14"/>
    <p:sldId id="291" r:id="rId15"/>
    <p:sldId id="290" r:id="rId16"/>
    <p:sldId id="303" r:id="rId17"/>
    <p:sldId id="292" r:id="rId18"/>
    <p:sldId id="293" r:id="rId19"/>
    <p:sldId id="298" r:id="rId20"/>
    <p:sldId id="295" r:id="rId21"/>
    <p:sldId id="296" r:id="rId22"/>
    <p:sldId id="297" r:id="rId23"/>
    <p:sldId id="302" r:id="rId24"/>
    <p:sldId id="301" r:id="rId25"/>
    <p:sldId id="294" r:id="rId26"/>
    <p:sldId id="299" r:id="rId27"/>
    <p:sldId id="300" r:id="rId28"/>
    <p:sldId id="265" r:id="rId29"/>
    <p:sldId id="267" r:id="rId3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C"/>
    <a:srgbClr val="E6872D"/>
    <a:srgbClr val="D92E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512" y="-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21BF9-C3BC-4398-8B6D-41165AA97B2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69BFC221-EC43-4AC9-BE2E-CDABDDB88BD1}">
      <dgm:prSet phldrT="[Testo]"/>
      <dgm:spPr/>
      <dgm:t>
        <a:bodyPr/>
        <a:lstStyle/>
        <a:p>
          <a:r>
            <a:rPr lang="bg-BG" dirty="0"/>
            <a:t>Източници</a:t>
          </a:r>
          <a:endParaRPr lang="it-IT" dirty="0"/>
        </a:p>
      </dgm:t>
    </dgm:pt>
    <dgm:pt modelId="{D40A43E2-70D1-4478-B1C0-913A40065659}" type="parTrans" cxnId="{0A34DC52-2AE0-42CD-AA9C-C16629AA4596}">
      <dgm:prSet/>
      <dgm:spPr/>
      <dgm:t>
        <a:bodyPr/>
        <a:lstStyle/>
        <a:p>
          <a:endParaRPr lang="it-IT"/>
        </a:p>
      </dgm:t>
    </dgm:pt>
    <dgm:pt modelId="{EC7C45F3-FFEA-4381-8859-7D43E8319D90}" type="sibTrans" cxnId="{0A34DC52-2AE0-42CD-AA9C-C16629AA4596}">
      <dgm:prSet/>
      <dgm:spPr/>
      <dgm:t>
        <a:bodyPr/>
        <a:lstStyle/>
        <a:p>
          <a:endParaRPr lang="it-IT"/>
        </a:p>
      </dgm:t>
    </dgm:pt>
    <dgm:pt modelId="{2C39D24E-0165-40BD-875D-3CCB0B6D1A9C}">
      <dgm:prSet phldrT="[Testo]"/>
      <dgm:spPr/>
      <dgm:t>
        <a:bodyPr/>
        <a:lstStyle/>
        <a:p>
          <a:r>
            <a:rPr lang="bg-BG" dirty="0"/>
            <a:t>Резултати</a:t>
          </a:r>
          <a:endParaRPr lang="it-IT" dirty="0"/>
        </a:p>
      </dgm:t>
    </dgm:pt>
    <dgm:pt modelId="{E61FAF40-AA1F-4302-8EBF-55B2130D8BAF}" type="parTrans" cxnId="{56E8F0C8-6B0F-45CE-9619-E6CCB9B32998}">
      <dgm:prSet/>
      <dgm:spPr/>
      <dgm:t>
        <a:bodyPr/>
        <a:lstStyle/>
        <a:p>
          <a:endParaRPr lang="it-IT"/>
        </a:p>
      </dgm:t>
    </dgm:pt>
    <dgm:pt modelId="{2E32FC03-D76C-479D-B257-01F28B7806A3}" type="sibTrans" cxnId="{56E8F0C8-6B0F-45CE-9619-E6CCB9B32998}">
      <dgm:prSet/>
      <dgm:spPr/>
      <dgm:t>
        <a:bodyPr/>
        <a:lstStyle/>
        <a:p>
          <a:endParaRPr lang="it-IT"/>
        </a:p>
      </dgm:t>
    </dgm:pt>
    <dgm:pt modelId="{A302B9C0-5279-4994-9404-9F64521FA073}">
      <dgm:prSet phldrT="[Testo]"/>
      <dgm:spPr/>
      <dgm:t>
        <a:bodyPr/>
        <a:lstStyle/>
        <a:p>
          <a:r>
            <a:rPr lang="bg-BG" dirty="0"/>
            <a:t>Време</a:t>
          </a:r>
          <a:endParaRPr lang="it-IT" dirty="0"/>
        </a:p>
      </dgm:t>
    </dgm:pt>
    <dgm:pt modelId="{44047C5B-A226-412B-8AAF-FA3CD3B12AEF}" type="parTrans" cxnId="{C84E413D-B6F3-4E3A-AAA6-FB97809EE595}">
      <dgm:prSet/>
      <dgm:spPr/>
      <dgm:t>
        <a:bodyPr/>
        <a:lstStyle/>
        <a:p>
          <a:endParaRPr lang="it-IT"/>
        </a:p>
      </dgm:t>
    </dgm:pt>
    <dgm:pt modelId="{7B04C2E0-F78A-4D41-AB71-E0AB5889A5E4}" type="sibTrans" cxnId="{C84E413D-B6F3-4E3A-AAA6-FB97809EE595}">
      <dgm:prSet/>
      <dgm:spPr/>
      <dgm:t>
        <a:bodyPr/>
        <a:lstStyle/>
        <a:p>
          <a:endParaRPr lang="it-IT"/>
        </a:p>
      </dgm:t>
    </dgm:pt>
    <dgm:pt modelId="{9F31CF85-4BE3-43BC-8013-899DF2E0F038}" type="pres">
      <dgm:prSet presAssocID="{28521BF9-C3BC-4398-8B6D-41165AA97B2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167BC35-0F57-45D5-BC32-7B2EB971C8C2}" type="pres">
      <dgm:prSet presAssocID="{69BFC221-EC43-4AC9-BE2E-CDABDDB88BD1}" presName="gear1" presStyleLbl="node1" presStyleIdx="0" presStyleCnt="3">
        <dgm:presLayoutVars>
          <dgm:chMax val="1"/>
          <dgm:bulletEnabled val="1"/>
        </dgm:presLayoutVars>
      </dgm:prSet>
      <dgm:spPr/>
    </dgm:pt>
    <dgm:pt modelId="{19129E54-D4E8-4676-ADF7-76EC7243CE22}" type="pres">
      <dgm:prSet presAssocID="{69BFC221-EC43-4AC9-BE2E-CDABDDB88BD1}" presName="gear1srcNode" presStyleLbl="node1" presStyleIdx="0" presStyleCnt="3"/>
      <dgm:spPr/>
    </dgm:pt>
    <dgm:pt modelId="{8B12ADD6-5B1C-43F1-A7BF-C1668401FF04}" type="pres">
      <dgm:prSet presAssocID="{69BFC221-EC43-4AC9-BE2E-CDABDDB88BD1}" presName="gear1dstNode" presStyleLbl="node1" presStyleIdx="0" presStyleCnt="3"/>
      <dgm:spPr/>
    </dgm:pt>
    <dgm:pt modelId="{19793BE4-AF69-4C18-A209-F2CDF405398A}" type="pres">
      <dgm:prSet presAssocID="{2C39D24E-0165-40BD-875D-3CCB0B6D1A9C}" presName="gear2" presStyleLbl="node1" presStyleIdx="1" presStyleCnt="3">
        <dgm:presLayoutVars>
          <dgm:chMax val="1"/>
          <dgm:bulletEnabled val="1"/>
        </dgm:presLayoutVars>
      </dgm:prSet>
      <dgm:spPr/>
    </dgm:pt>
    <dgm:pt modelId="{9D37C98B-213B-4C9A-830B-B4696D11201A}" type="pres">
      <dgm:prSet presAssocID="{2C39D24E-0165-40BD-875D-3CCB0B6D1A9C}" presName="gear2srcNode" presStyleLbl="node1" presStyleIdx="1" presStyleCnt="3"/>
      <dgm:spPr/>
    </dgm:pt>
    <dgm:pt modelId="{D62C0C23-07A4-4EFE-915B-DBEA84281BD6}" type="pres">
      <dgm:prSet presAssocID="{2C39D24E-0165-40BD-875D-3CCB0B6D1A9C}" presName="gear2dstNode" presStyleLbl="node1" presStyleIdx="1" presStyleCnt="3"/>
      <dgm:spPr/>
    </dgm:pt>
    <dgm:pt modelId="{AF2D0EC4-7500-4759-A3C6-C87A46B91C13}" type="pres">
      <dgm:prSet presAssocID="{A302B9C0-5279-4994-9404-9F64521FA073}" presName="gear3" presStyleLbl="node1" presStyleIdx="2" presStyleCnt="3"/>
      <dgm:spPr/>
    </dgm:pt>
    <dgm:pt modelId="{08E023B9-73FA-4529-B80B-B5942420BA6D}" type="pres">
      <dgm:prSet presAssocID="{A302B9C0-5279-4994-9404-9F64521FA07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B755006-D713-435D-9A00-583D7B6C7376}" type="pres">
      <dgm:prSet presAssocID="{A302B9C0-5279-4994-9404-9F64521FA073}" presName="gear3srcNode" presStyleLbl="node1" presStyleIdx="2" presStyleCnt="3"/>
      <dgm:spPr/>
    </dgm:pt>
    <dgm:pt modelId="{8A0E080B-AE7F-4F77-80D4-766DA53B8834}" type="pres">
      <dgm:prSet presAssocID="{A302B9C0-5279-4994-9404-9F64521FA073}" presName="gear3dstNode" presStyleLbl="node1" presStyleIdx="2" presStyleCnt="3"/>
      <dgm:spPr/>
    </dgm:pt>
    <dgm:pt modelId="{28C2D6B9-4CDA-48B8-A7C3-314BB70C22F6}" type="pres">
      <dgm:prSet presAssocID="{EC7C45F3-FFEA-4381-8859-7D43E8319D90}" presName="connector1" presStyleLbl="sibTrans2D1" presStyleIdx="0" presStyleCnt="3"/>
      <dgm:spPr/>
    </dgm:pt>
    <dgm:pt modelId="{3AFC53FD-357A-410B-A17D-A6963C658CE0}" type="pres">
      <dgm:prSet presAssocID="{2E32FC03-D76C-479D-B257-01F28B7806A3}" presName="connector2" presStyleLbl="sibTrans2D1" presStyleIdx="1" presStyleCnt="3"/>
      <dgm:spPr/>
    </dgm:pt>
    <dgm:pt modelId="{CB3E202E-A644-4D4D-B4BE-9661E87437E0}" type="pres">
      <dgm:prSet presAssocID="{7B04C2E0-F78A-4D41-AB71-E0AB5889A5E4}" presName="connector3" presStyleLbl="sibTrans2D1" presStyleIdx="2" presStyleCnt="3"/>
      <dgm:spPr/>
    </dgm:pt>
  </dgm:ptLst>
  <dgm:cxnLst>
    <dgm:cxn modelId="{057B0A04-109D-48F6-A4FF-39113CD53515}" type="presOf" srcId="{A302B9C0-5279-4994-9404-9F64521FA073}" destId="{08E023B9-73FA-4529-B80B-B5942420BA6D}" srcOrd="1" destOrd="0" presId="urn:microsoft.com/office/officeart/2005/8/layout/gear1"/>
    <dgm:cxn modelId="{1C503F16-2996-475B-A5EC-DA0D7131BE70}" type="presOf" srcId="{7B04C2E0-F78A-4D41-AB71-E0AB5889A5E4}" destId="{CB3E202E-A644-4D4D-B4BE-9661E87437E0}" srcOrd="0" destOrd="0" presId="urn:microsoft.com/office/officeart/2005/8/layout/gear1"/>
    <dgm:cxn modelId="{A52DAE1D-1DA7-4222-847C-A6062A364A2A}" type="presOf" srcId="{2C39D24E-0165-40BD-875D-3CCB0B6D1A9C}" destId="{9D37C98B-213B-4C9A-830B-B4696D11201A}" srcOrd="1" destOrd="0" presId="urn:microsoft.com/office/officeart/2005/8/layout/gear1"/>
    <dgm:cxn modelId="{088F431E-2939-447B-95D4-B92A247BBBDC}" type="presOf" srcId="{A302B9C0-5279-4994-9404-9F64521FA073}" destId="{8A0E080B-AE7F-4F77-80D4-766DA53B8834}" srcOrd="3" destOrd="0" presId="urn:microsoft.com/office/officeart/2005/8/layout/gear1"/>
    <dgm:cxn modelId="{B889872A-E6BC-4A8C-B406-A6FBBC6930AF}" type="presOf" srcId="{2E32FC03-D76C-479D-B257-01F28B7806A3}" destId="{3AFC53FD-357A-410B-A17D-A6963C658CE0}" srcOrd="0" destOrd="0" presId="urn:microsoft.com/office/officeart/2005/8/layout/gear1"/>
    <dgm:cxn modelId="{C84E413D-B6F3-4E3A-AAA6-FB97809EE595}" srcId="{28521BF9-C3BC-4398-8B6D-41165AA97B23}" destId="{A302B9C0-5279-4994-9404-9F64521FA073}" srcOrd="2" destOrd="0" parTransId="{44047C5B-A226-412B-8AAF-FA3CD3B12AEF}" sibTransId="{7B04C2E0-F78A-4D41-AB71-E0AB5889A5E4}"/>
    <dgm:cxn modelId="{4B690A5C-F92F-4E6C-A36A-993F2C1F86B3}" type="presOf" srcId="{2C39D24E-0165-40BD-875D-3CCB0B6D1A9C}" destId="{19793BE4-AF69-4C18-A209-F2CDF405398A}" srcOrd="0" destOrd="0" presId="urn:microsoft.com/office/officeart/2005/8/layout/gear1"/>
    <dgm:cxn modelId="{E1577949-E19D-46C5-8A3B-67E5DB720881}" type="presOf" srcId="{69BFC221-EC43-4AC9-BE2E-CDABDDB88BD1}" destId="{8B12ADD6-5B1C-43F1-A7BF-C1668401FF04}" srcOrd="2" destOrd="0" presId="urn:microsoft.com/office/officeart/2005/8/layout/gear1"/>
    <dgm:cxn modelId="{5FBBF171-D6D6-4A84-B904-98C2D7AB2C8C}" type="presOf" srcId="{A302B9C0-5279-4994-9404-9F64521FA073}" destId="{7B755006-D713-435D-9A00-583D7B6C7376}" srcOrd="2" destOrd="0" presId="urn:microsoft.com/office/officeart/2005/8/layout/gear1"/>
    <dgm:cxn modelId="{DBC6FF51-4F1B-4644-8787-FA11F0D33B57}" type="presOf" srcId="{EC7C45F3-FFEA-4381-8859-7D43E8319D90}" destId="{28C2D6B9-4CDA-48B8-A7C3-314BB70C22F6}" srcOrd="0" destOrd="0" presId="urn:microsoft.com/office/officeart/2005/8/layout/gear1"/>
    <dgm:cxn modelId="{0A34DC52-2AE0-42CD-AA9C-C16629AA4596}" srcId="{28521BF9-C3BC-4398-8B6D-41165AA97B23}" destId="{69BFC221-EC43-4AC9-BE2E-CDABDDB88BD1}" srcOrd="0" destOrd="0" parTransId="{D40A43E2-70D1-4478-B1C0-913A40065659}" sibTransId="{EC7C45F3-FFEA-4381-8859-7D43E8319D90}"/>
    <dgm:cxn modelId="{6B97CB89-A070-40C4-9D1D-0DCABF866DAF}" type="presOf" srcId="{69BFC221-EC43-4AC9-BE2E-CDABDDB88BD1}" destId="{D167BC35-0F57-45D5-BC32-7B2EB971C8C2}" srcOrd="0" destOrd="0" presId="urn:microsoft.com/office/officeart/2005/8/layout/gear1"/>
    <dgm:cxn modelId="{56E8F0C8-6B0F-45CE-9619-E6CCB9B32998}" srcId="{28521BF9-C3BC-4398-8B6D-41165AA97B23}" destId="{2C39D24E-0165-40BD-875D-3CCB0B6D1A9C}" srcOrd="1" destOrd="0" parTransId="{E61FAF40-AA1F-4302-8EBF-55B2130D8BAF}" sibTransId="{2E32FC03-D76C-479D-B257-01F28B7806A3}"/>
    <dgm:cxn modelId="{CA72A0DA-9C6E-4005-AD71-3C769BCCFBE9}" type="presOf" srcId="{A302B9C0-5279-4994-9404-9F64521FA073}" destId="{AF2D0EC4-7500-4759-A3C6-C87A46B91C13}" srcOrd="0" destOrd="0" presId="urn:microsoft.com/office/officeart/2005/8/layout/gear1"/>
    <dgm:cxn modelId="{B6B5BEE3-7CBE-43DA-BFE0-86D416AF2060}" type="presOf" srcId="{28521BF9-C3BC-4398-8B6D-41165AA97B23}" destId="{9F31CF85-4BE3-43BC-8013-899DF2E0F038}" srcOrd="0" destOrd="0" presId="urn:microsoft.com/office/officeart/2005/8/layout/gear1"/>
    <dgm:cxn modelId="{85421BF2-0187-498E-B80D-2EC62BDB538B}" type="presOf" srcId="{69BFC221-EC43-4AC9-BE2E-CDABDDB88BD1}" destId="{19129E54-D4E8-4676-ADF7-76EC7243CE22}" srcOrd="1" destOrd="0" presId="urn:microsoft.com/office/officeart/2005/8/layout/gear1"/>
    <dgm:cxn modelId="{73B31AF4-A502-46FE-A829-FBC133324915}" type="presOf" srcId="{2C39D24E-0165-40BD-875D-3CCB0B6D1A9C}" destId="{D62C0C23-07A4-4EFE-915B-DBEA84281BD6}" srcOrd="2" destOrd="0" presId="urn:microsoft.com/office/officeart/2005/8/layout/gear1"/>
    <dgm:cxn modelId="{3C338FD5-1406-4BC1-85E4-1FC0DBCD3D70}" type="presParOf" srcId="{9F31CF85-4BE3-43BC-8013-899DF2E0F038}" destId="{D167BC35-0F57-45D5-BC32-7B2EB971C8C2}" srcOrd="0" destOrd="0" presId="urn:microsoft.com/office/officeart/2005/8/layout/gear1"/>
    <dgm:cxn modelId="{875309CC-5223-46A9-8D91-C59D8EA75952}" type="presParOf" srcId="{9F31CF85-4BE3-43BC-8013-899DF2E0F038}" destId="{19129E54-D4E8-4676-ADF7-76EC7243CE22}" srcOrd="1" destOrd="0" presId="urn:microsoft.com/office/officeart/2005/8/layout/gear1"/>
    <dgm:cxn modelId="{E6ED5E5E-53F4-4131-AEDC-8484EE2C6756}" type="presParOf" srcId="{9F31CF85-4BE3-43BC-8013-899DF2E0F038}" destId="{8B12ADD6-5B1C-43F1-A7BF-C1668401FF04}" srcOrd="2" destOrd="0" presId="urn:microsoft.com/office/officeart/2005/8/layout/gear1"/>
    <dgm:cxn modelId="{F586A47A-5B3E-42E1-8657-CD80C36B0AF7}" type="presParOf" srcId="{9F31CF85-4BE3-43BC-8013-899DF2E0F038}" destId="{19793BE4-AF69-4C18-A209-F2CDF405398A}" srcOrd="3" destOrd="0" presId="urn:microsoft.com/office/officeart/2005/8/layout/gear1"/>
    <dgm:cxn modelId="{954B4BD9-BD8A-4F6E-8691-19046A8E79C1}" type="presParOf" srcId="{9F31CF85-4BE3-43BC-8013-899DF2E0F038}" destId="{9D37C98B-213B-4C9A-830B-B4696D11201A}" srcOrd="4" destOrd="0" presId="urn:microsoft.com/office/officeart/2005/8/layout/gear1"/>
    <dgm:cxn modelId="{7DC654D8-951D-4B3D-B931-B2B3743B7A68}" type="presParOf" srcId="{9F31CF85-4BE3-43BC-8013-899DF2E0F038}" destId="{D62C0C23-07A4-4EFE-915B-DBEA84281BD6}" srcOrd="5" destOrd="0" presId="urn:microsoft.com/office/officeart/2005/8/layout/gear1"/>
    <dgm:cxn modelId="{735B84AB-F901-4773-B214-B4CCEF53B6EF}" type="presParOf" srcId="{9F31CF85-4BE3-43BC-8013-899DF2E0F038}" destId="{AF2D0EC4-7500-4759-A3C6-C87A46B91C13}" srcOrd="6" destOrd="0" presId="urn:microsoft.com/office/officeart/2005/8/layout/gear1"/>
    <dgm:cxn modelId="{70780764-18F3-4F6F-9B8F-9066495AA306}" type="presParOf" srcId="{9F31CF85-4BE3-43BC-8013-899DF2E0F038}" destId="{08E023B9-73FA-4529-B80B-B5942420BA6D}" srcOrd="7" destOrd="0" presId="urn:microsoft.com/office/officeart/2005/8/layout/gear1"/>
    <dgm:cxn modelId="{22EAA0AE-7B61-4D80-8F64-836728BF704D}" type="presParOf" srcId="{9F31CF85-4BE3-43BC-8013-899DF2E0F038}" destId="{7B755006-D713-435D-9A00-583D7B6C7376}" srcOrd="8" destOrd="0" presId="urn:microsoft.com/office/officeart/2005/8/layout/gear1"/>
    <dgm:cxn modelId="{3185BC84-0758-41B3-8645-E0E884FAE558}" type="presParOf" srcId="{9F31CF85-4BE3-43BC-8013-899DF2E0F038}" destId="{8A0E080B-AE7F-4F77-80D4-766DA53B8834}" srcOrd="9" destOrd="0" presId="urn:microsoft.com/office/officeart/2005/8/layout/gear1"/>
    <dgm:cxn modelId="{2DEB1827-F418-4436-BA65-25A8F0BCAC76}" type="presParOf" srcId="{9F31CF85-4BE3-43BC-8013-899DF2E0F038}" destId="{28C2D6B9-4CDA-48B8-A7C3-314BB70C22F6}" srcOrd="10" destOrd="0" presId="urn:microsoft.com/office/officeart/2005/8/layout/gear1"/>
    <dgm:cxn modelId="{26AA92AD-6F8F-4570-8146-EC02AF2A756A}" type="presParOf" srcId="{9F31CF85-4BE3-43BC-8013-899DF2E0F038}" destId="{3AFC53FD-357A-410B-A17D-A6963C658CE0}" srcOrd="11" destOrd="0" presId="urn:microsoft.com/office/officeart/2005/8/layout/gear1"/>
    <dgm:cxn modelId="{0B2982CD-C62C-4503-8A5B-04AADBD8A11B}" type="presParOf" srcId="{9F31CF85-4BE3-43BC-8013-899DF2E0F038}" destId="{CB3E202E-A644-4D4D-B4BE-9661E87437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C29B7-4DB6-4659-AA4E-562B28FB74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0E943D7-0631-4A9E-8FA2-9A049667E8EF}">
      <dgm:prSet phldrT="[Testo]"/>
      <dgm:spPr/>
      <dgm:t>
        <a:bodyPr/>
        <a:lstStyle/>
        <a:p>
          <a:r>
            <a:rPr lang="bg-BG" dirty="0"/>
            <a:t>Идея за проект</a:t>
          </a:r>
          <a:endParaRPr lang="it-IT" dirty="0"/>
        </a:p>
      </dgm:t>
    </dgm:pt>
    <dgm:pt modelId="{45E797AB-D19A-4BC0-A3B2-EE8663EB2C15}" type="parTrans" cxnId="{3F20E400-237E-46F4-998D-CE69CBC386F4}">
      <dgm:prSet/>
      <dgm:spPr/>
      <dgm:t>
        <a:bodyPr/>
        <a:lstStyle/>
        <a:p>
          <a:endParaRPr lang="it-IT"/>
        </a:p>
      </dgm:t>
    </dgm:pt>
    <dgm:pt modelId="{3CFE2BC8-4C49-4CA9-B604-11BF3E227AA2}" type="sibTrans" cxnId="{3F20E400-237E-46F4-998D-CE69CBC386F4}">
      <dgm:prSet/>
      <dgm:spPr/>
      <dgm:t>
        <a:bodyPr/>
        <a:lstStyle/>
        <a:p>
          <a:endParaRPr lang="it-IT"/>
        </a:p>
      </dgm:t>
    </dgm:pt>
    <dgm:pt modelId="{CD7A83BB-84BE-4339-A795-BEE40DA44AAB}">
      <dgm:prSet phldrT="[Testo]"/>
      <dgm:spPr/>
      <dgm:t>
        <a:bodyPr/>
        <a:lstStyle/>
        <a:p>
          <a:r>
            <a:rPr lang="bg-BG" dirty="0"/>
            <a:t>Планиране на ресурсите</a:t>
          </a:r>
          <a:endParaRPr lang="it-IT" dirty="0"/>
        </a:p>
      </dgm:t>
    </dgm:pt>
    <dgm:pt modelId="{8216641D-B889-4175-853E-E6A736EC167D}" type="parTrans" cxnId="{874273EB-49C7-4AC4-9BDE-F14B3E831ED0}">
      <dgm:prSet/>
      <dgm:spPr/>
      <dgm:t>
        <a:bodyPr/>
        <a:lstStyle/>
        <a:p>
          <a:endParaRPr lang="it-IT"/>
        </a:p>
      </dgm:t>
    </dgm:pt>
    <dgm:pt modelId="{A44FAF7F-52A5-4DCE-A7BB-5DB9E900D37F}" type="sibTrans" cxnId="{874273EB-49C7-4AC4-9BDE-F14B3E831ED0}">
      <dgm:prSet/>
      <dgm:spPr/>
      <dgm:t>
        <a:bodyPr/>
        <a:lstStyle/>
        <a:p>
          <a:endParaRPr lang="it-IT"/>
        </a:p>
      </dgm:t>
    </dgm:pt>
    <dgm:pt modelId="{16017399-6C30-48E5-814C-C4CEFE0D919E}">
      <dgm:prSet phldrT="[Testo]"/>
      <dgm:spPr/>
      <dgm:t>
        <a:bodyPr/>
        <a:lstStyle/>
        <a:p>
          <a:r>
            <a:rPr lang="bg-BG" b="0" i="0" dirty="0"/>
            <a:t>Затваряне</a:t>
          </a:r>
          <a:endParaRPr lang="en-US" noProof="0" dirty="0"/>
        </a:p>
      </dgm:t>
    </dgm:pt>
    <dgm:pt modelId="{387CC1EF-AB7B-4A3A-9973-14B756CFE567}" type="parTrans" cxnId="{DDF30639-7FED-4311-8D68-DD4F1382FFED}">
      <dgm:prSet/>
      <dgm:spPr/>
      <dgm:t>
        <a:bodyPr/>
        <a:lstStyle/>
        <a:p>
          <a:endParaRPr lang="it-IT"/>
        </a:p>
      </dgm:t>
    </dgm:pt>
    <dgm:pt modelId="{3FF7FF25-1E70-4850-8AC3-1F45A9244809}" type="sibTrans" cxnId="{DDF30639-7FED-4311-8D68-DD4F1382FFED}">
      <dgm:prSet/>
      <dgm:spPr/>
      <dgm:t>
        <a:bodyPr/>
        <a:lstStyle/>
        <a:p>
          <a:endParaRPr lang="it-IT"/>
        </a:p>
      </dgm:t>
    </dgm:pt>
    <dgm:pt modelId="{703EE7FF-006B-4B9B-879A-A09FBB8BF046}" type="pres">
      <dgm:prSet presAssocID="{5C1C29B7-4DB6-4659-AA4E-562B28FB74E9}" presName="Name0" presStyleCnt="0">
        <dgm:presLayoutVars>
          <dgm:dir/>
          <dgm:resizeHandles val="exact"/>
        </dgm:presLayoutVars>
      </dgm:prSet>
      <dgm:spPr/>
    </dgm:pt>
    <dgm:pt modelId="{5CB17DBF-8548-4CD7-A8E8-257F8C18F4BB}" type="pres">
      <dgm:prSet presAssocID="{80E943D7-0631-4A9E-8FA2-9A049667E8EF}" presName="node" presStyleLbl="node1" presStyleIdx="0" presStyleCnt="3">
        <dgm:presLayoutVars>
          <dgm:bulletEnabled val="1"/>
        </dgm:presLayoutVars>
      </dgm:prSet>
      <dgm:spPr/>
    </dgm:pt>
    <dgm:pt modelId="{3CA3EFCF-5CCC-4B23-A9A0-F6215074C1B0}" type="pres">
      <dgm:prSet presAssocID="{3CFE2BC8-4C49-4CA9-B604-11BF3E227AA2}" presName="sibTrans" presStyleLbl="sibTrans2D1" presStyleIdx="0" presStyleCnt="2"/>
      <dgm:spPr/>
    </dgm:pt>
    <dgm:pt modelId="{93E735F3-2ED5-4FBF-BFDE-AC0BFE26668E}" type="pres">
      <dgm:prSet presAssocID="{3CFE2BC8-4C49-4CA9-B604-11BF3E227AA2}" presName="connectorText" presStyleLbl="sibTrans2D1" presStyleIdx="0" presStyleCnt="2"/>
      <dgm:spPr/>
    </dgm:pt>
    <dgm:pt modelId="{4A9B48E5-FF21-4E0F-B647-21D1BC152E53}" type="pres">
      <dgm:prSet presAssocID="{CD7A83BB-84BE-4339-A795-BEE40DA44AAB}" presName="node" presStyleLbl="node1" presStyleIdx="1" presStyleCnt="3">
        <dgm:presLayoutVars>
          <dgm:bulletEnabled val="1"/>
        </dgm:presLayoutVars>
      </dgm:prSet>
      <dgm:spPr/>
    </dgm:pt>
    <dgm:pt modelId="{05003707-F032-42CF-8901-DA46B1B35627}" type="pres">
      <dgm:prSet presAssocID="{A44FAF7F-52A5-4DCE-A7BB-5DB9E900D37F}" presName="sibTrans" presStyleLbl="sibTrans2D1" presStyleIdx="1" presStyleCnt="2"/>
      <dgm:spPr/>
    </dgm:pt>
    <dgm:pt modelId="{F2BF1664-2101-4223-851F-89E60DDAC379}" type="pres">
      <dgm:prSet presAssocID="{A44FAF7F-52A5-4DCE-A7BB-5DB9E900D37F}" presName="connectorText" presStyleLbl="sibTrans2D1" presStyleIdx="1" presStyleCnt="2"/>
      <dgm:spPr/>
    </dgm:pt>
    <dgm:pt modelId="{F37580B5-DA50-42DC-9C29-24EBA3C43BAE}" type="pres">
      <dgm:prSet presAssocID="{16017399-6C30-48E5-814C-C4CEFE0D919E}" presName="node" presStyleLbl="node1" presStyleIdx="2" presStyleCnt="3">
        <dgm:presLayoutVars>
          <dgm:bulletEnabled val="1"/>
        </dgm:presLayoutVars>
      </dgm:prSet>
      <dgm:spPr/>
    </dgm:pt>
  </dgm:ptLst>
  <dgm:cxnLst>
    <dgm:cxn modelId="{3F20E400-237E-46F4-998D-CE69CBC386F4}" srcId="{5C1C29B7-4DB6-4659-AA4E-562B28FB74E9}" destId="{80E943D7-0631-4A9E-8FA2-9A049667E8EF}" srcOrd="0" destOrd="0" parTransId="{45E797AB-D19A-4BC0-A3B2-EE8663EB2C15}" sibTransId="{3CFE2BC8-4C49-4CA9-B604-11BF3E227AA2}"/>
    <dgm:cxn modelId="{22A69806-F3FD-4F63-A408-2CF7E7E6AD31}" type="presOf" srcId="{3CFE2BC8-4C49-4CA9-B604-11BF3E227AA2}" destId="{3CA3EFCF-5CCC-4B23-A9A0-F6215074C1B0}" srcOrd="0" destOrd="0" presId="urn:microsoft.com/office/officeart/2005/8/layout/process1"/>
    <dgm:cxn modelId="{4DB00014-15E0-4F87-9C1C-EAD312A8327F}" type="presOf" srcId="{A44FAF7F-52A5-4DCE-A7BB-5DB9E900D37F}" destId="{F2BF1664-2101-4223-851F-89E60DDAC379}" srcOrd="1" destOrd="0" presId="urn:microsoft.com/office/officeart/2005/8/layout/process1"/>
    <dgm:cxn modelId="{B616282B-800A-4C2A-A9BF-BBB8FC6B8FB3}" type="presOf" srcId="{A44FAF7F-52A5-4DCE-A7BB-5DB9E900D37F}" destId="{05003707-F032-42CF-8901-DA46B1B35627}" srcOrd="0" destOrd="0" presId="urn:microsoft.com/office/officeart/2005/8/layout/process1"/>
    <dgm:cxn modelId="{DDF30639-7FED-4311-8D68-DD4F1382FFED}" srcId="{5C1C29B7-4DB6-4659-AA4E-562B28FB74E9}" destId="{16017399-6C30-48E5-814C-C4CEFE0D919E}" srcOrd="2" destOrd="0" parTransId="{387CC1EF-AB7B-4A3A-9973-14B756CFE567}" sibTransId="{3FF7FF25-1E70-4850-8AC3-1F45A9244809}"/>
    <dgm:cxn modelId="{65729562-54DD-4E95-B9DC-76287EA61B8D}" type="presOf" srcId="{3CFE2BC8-4C49-4CA9-B604-11BF3E227AA2}" destId="{93E735F3-2ED5-4FBF-BFDE-AC0BFE26668E}" srcOrd="1" destOrd="0" presId="urn:microsoft.com/office/officeart/2005/8/layout/process1"/>
    <dgm:cxn modelId="{FB025875-4CB4-4C00-A65D-9FC855A03327}" type="presOf" srcId="{16017399-6C30-48E5-814C-C4CEFE0D919E}" destId="{F37580B5-DA50-42DC-9C29-24EBA3C43BAE}" srcOrd="0" destOrd="0" presId="urn:microsoft.com/office/officeart/2005/8/layout/process1"/>
    <dgm:cxn modelId="{7698CC7C-2B0A-4667-AEF3-A22B9C1B04A1}" type="presOf" srcId="{5C1C29B7-4DB6-4659-AA4E-562B28FB74E9}" destId="{703EE7FF-006B-4B9B-879A-A09FBB8BF046}" srcOrd="0" destOrd="0" presId="urn:microsoft.com/office/officeart/2005/8/layout/process1"/>
    <dgm:cxn modelId="{65C2058B-DE8F-4C1D-B650-B73DB51CE726}" type="presOf" srcId="{80E943D7-0631-4A9E-8FA2-9A049667E8EF}" destId="{5CB17DBF-8548-4CD7-A8E8-257F8C18F4BB}" srcOrd="0" destOrd="0" presId="urn:microsoft.com/office/officeart/2005/8/layout/process1"/>
    <dgm:cxn modelId="{62008F90-3F32-4C8A-B519-B4337994E6EF}" type="presOf" srcId="{CD7A83BB-84BE-4339-A795-BEE40DA44AAB}" destId="{4A9B48E5-FF21-4E0F-B647-21D1BC152E53}" srcOrd="0" destOrd="0" presId="urn:microsoft.com/office/officeart/2005/8/layout/process1"/>
    <dgm:cxn modelId="{874273EB-49C7-4AC4-9BDE-F14B3E831ED0}" srcId="{5C1C29B7-4DB6-4659-AA4E-562B28FB74E9}" destId="{CD7A83BB-84BE-4339-A795-BEE40DA44AAB}" srcOrd="1" destOrd="0" parTransId="{8216641D-B889-4175-853E-E6A736EC167D}" sibTransId="{A44FAF7F-52A5-4DCE-A7BB-5DB9E900D37F}"/>
    <dgm:cxn modelId="{A600017D-885E-497D-B75E-8BD72C4EF470}" type="presParOf" srcId="{703EE7FF-006B-4B9B-879A-A09FBB8BF046}" destId="{5CB17DBF-8548-4CD7-A8E8-257F8C18F4BB}" srcOrd="0" destOrd="0" presId="urn:microsoft.com/office/officeart/2005/8/layout/process1"/>
    <dgm:cxn modelId="{F0A27321-F689-4D64-A3DE-E9E58F486D9A}" type="presParOf" srcId="{703EE7FF-006B-4B9B-879A-A09FBB8BF046}" destId="{3CA3EFCF-5CCC-4B23-A9A0-F6215074C1B0}" srcOrd="1" destOrd="0" presId="urn:microsoft.com/office/officeart/2005/8/layout/process1"/>
    <dgm:cxn modelId="{3586FCF1-F3D5-43D8-8C54-ED65C33E8B45}" type="presParOf" srcId="{3CA3EFCF-5CCC-4B23-A9A0-F6215074C1B0}" destId="{93E735F3-2ED5-4FBF-BFDE-AC0BFE26668E}" srcOrd="0" destOrd="0" presId="urn:microsoft.com/office/officeart/2005/8/layout/process1"/>
    <dgm:cxn modelId="{62F12B7A-31A6-4290-A83E-A941D1FD5518}" type="presParOf" srcId="{703EE7FF-006B-4B9B-879A-A09FBB8BF046}" destId="{4A9B48E5-FF21-4E0F-B647-21D1BC152E53}" srcOrd="2" destOrd="0" presId="urn:microsoft.com/office/officeart/2005/8/layout/process1"/>
    <dgm:cxn modelId="{35652BEE-B0E0-4892-82AF-605F2747E530}" type="presParOf" srcId="{703EE7FF-006B-4B9B-879A-A09FBB8BF046}" destId="{05003707-F032-42CF-8901-DA46B1B35627}" srcOrd="3" destOrd="0" presId="urn:microsoft.com/office/officeart/2005/8/layout/process1"/>
    <dgm:cxn modelId="{F967FACB-51E2-4307-8551-13F70AFFB506}" type="presParOf" srcId="{05003707-F032-42CF-8901-DA46B1B35627}" destId="{F2BF1664-2101-4223-851F-89E60DDAC379}" srcOrd="0" destOrd="0" presId="urn:microsoft.com/office/officeart/2005/8/layout/process1"/>
    <dgm:cxn modelId="{5490409A-5BFE-4F5F-BD0A-FC31D29A6E84}" type="presParOf" srcId="{703EE7FF-006B-4B9B-879A-A09FBB8BF046}" destId="{F37580B5-DA50-42DC-9C29-24EBA3C43BA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5E42D-D74E-42CC-815A-4F828D04565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F9F777B-6BD1-4BFA-A8E7-61448A4B7D09}">
      <dgm:prSet phldrT="[Testo]"/>
      <dgm:spPr/>
      <dgm:t>
        <a:bodyPr/>
        <a:lstStyle/>
        <a:p>
          <a:r>
            <a:rPr lang="bg-BG" dirty="0"/>
            <a:t>Икономика</a:t>
          </a:r>
          <a:endParaRPr lang="it-IT" dirty="0"/>
        </a:p>
      </dgm:t>
    </dgm:pt>
    <dgm:pt modelId="{41910FF3-71D3-4645-B6B1-4313F06DE08C}" type="parTrans" cxnId="{AB2F12FE-A2F4-46A2-B3CB-D7E00F70CC48}">
      <dgm:prSet/>
      <dgm:spPr/>
      <dgm:t>
        <a:bodyPr/>
        <a:lstStyle/>
        <a:p>
          <a:endParaRPr lang="it-IT"/>
        </a:p>
      </dgm:t>
    </dgm:pt>
    <dgm:pt modelId="{99A7A161-3475-49A0-9522-55023F6DA4EC}" type="sibTrans" cxnId="{AB2F12FE-A2F4-46A2-B3CB-D7E00F70CC48}">
      <dgm:prSet/>
      <dgm:spPr/>
      <dgm:t>
        <a:bodyPr/>
        <a:lstStyle/>
        <a:p>
          <a:endParaRPr lang="it-IT"/>
        </a:p>
      </dgm:t>
    </dgm:pt>
    <dgm:pt modelId="{D7209322-3C88-413A-93B5-A27E80A3B058}">
      <dgm:prSet phldrT="[Testo]"/>
      <dgm:spPr/>
      <dgm:t>
        <a:bodyPr/>
        <a:lstStyle/>
        <a:p>
          <a:r>
            <a:rPr lang="bg-BG" noProof="0" dirty="0"/>
            <a:t>Ефикасност</a:t>
          </a:r>
          <a:endParaRPr lang="en-US" noProof="0" dirty="0"/>
        </a:p>
      </dgm:t>
    </dgm:pt>
    <dgm:pt modelId="{555E813D-6E22-423E-96CC-D42D44C62242}" type="parTrans" cxnId="{A5DAA2AF-2D97-4EB4-95BA-A2111DFAF03E}">
      <dgm:prSet/>
      <dgm:spPr/>
      <dgm:t>
        <a:bodyPr/>
        <a:lstStyle/>
        <a:p>
          <a:endParaRPr lang="it-IT"/>
        </a:p>
      </dgm:t>
    </dgm:pt>
    <dgm:pt modelId="{69C44348-5F70-4A3B-B998-FCB8969F3621}" type="sibTrans" cxnId="{A5DAA2AF-2D97-4EB4-95BA-A2111DFAF03E}">
      <dgm:prSet/>
      <dgm:spPr/>
      <dgm:t>
        <a:bodyPr/>
        <a:lstStyle/>
        <a:p>
          <a:endParaRPr lang="it-IT"/>
        </a:p>
      </dgm:t>
    </dgm:pt>
    <dgm:pt modelId="{86EA0D1E-5C73-4091-83CB-613A025BD411}">
      <dgm:prSet phldrT="[Testo]"/>
      <dgm:spPr/>
      <dgm:t>
        <a:bodyPr/>
        <a:lstStyle/>
        <a:p>
          <a:r>
            <a:rPr lang="bg-BG" noProof="0" dirty="0"/>
            <a:t>Ефективност</a:t>
          </a:r>
          <a:endParaRPr lang="en-US" noProof="0" dirty="0"/>
        </a:p>
      </dgm:t>
    </dgm:pt>
    <dgm:pt modelId="{6CB755FC-6BDE-4F21-8F54-F3C44AC4DEC4}" type="parTrans" cxnId="{1A78571D-7663-468A-944A-04790A90421A}">
      <dgm:prSet/>
      <dgm:spPr/>
      <dgm:t>
        <a:bodyPr/>
        <a:lstStyle/>
        <a:p>
          <a:endParaRPr lang="it-IT"/>
        </a:p>
      </dgm:t>
    </dgm:pt>
    <dgm:pt modelId="{7EB18C5E-89E8-45CD-BA9E-A0654718094A}" type="sibTrans" cxnId="{1A78571D-7663-468A-944A-04790A90421A}">
      <dgm:prSet/>
      <dgm:spPr/>
      <dgm:t>
        <a:bodyPr/>
        <a:lstStyle/>
        <a:p>
          <a:endParaRPr lang="it-IT"/>
        </a:p>
      </dgm:t>
    </dgm:pt>
    <dgm:pt modelId="{48D59B66-CE61-494C-A623-8DEC8703BF89}" type="pres">
      <dgm:prSet presAssocID="{A275E42D-D74E-42CC-815A-4F828D045651}" presName="Name0" presStyleCnt="0">
        <dgm:presLayoutVars>
          <dgm:dir/>
          <dgm:resizeHandles val="exact"/>
        </dgm:presLayoutVars>
      </dgm:prSet>
      <dgm:spPr/>
    </dgm:pt>
    <dgm:pt modelId="{56524409-237C-48A9-9C42-968FC8CA695A}" type="pres">
      <dgm:prSet presAssocID="{A275E42D-D74E-42CC-815A-4F828D045651}" presName="vNodes" presStyleCnt="0"/>
      <dgm:spPr/>
    </dgm:pt>
    <dgm:pt modelId="{08AD1BD5-D86A-4D62-B3B0-059BAFD26997}" type="pres">
      <dgm:prSet presAssocID="{BF9F777B-6BD1-4BFA-A8E7-61448A4B7D09}" presName="node" presStyleLbl="node1" presStyleIdx="0" presStyleCnt="3" custLinFactNeighborX="-2498" custLinFactNeighborY="-1033">
        <dgm:presLayoutVars>
          <dgm:bulletEnabled val="1"/>
        </dgm:presLayoutVars>
      </dgm:prSet>
      <dgm:spPr/>
    </dgm:pt>
    <dgm:pt modelId="{F61E55E4-C6AF-4015-96AE-DC23FF0B8430}" type="pres">
      <dgm:prSet presAssocID="{99A7A161-3475-49A0-9522-55023F6DA4EC}" presName="spacerT" presStyleCnt="0"/>
      <dgm:spPr/>
    </dgm:pt>
    <dgm:pt modelId="{5B65EEB4-9788-41D7-932A-06DAE062E277}" type="pres">
      <dgm:prSet presAssocID="{99A7A161-3475-49A0-9522-55023F6DA4EC}" presName="sibTrans" presStyleLbl="sibTrans2D1" presStyleIdx="0" presStyleCnt="2"/>
      <dgm:spPr/>
    </dgm:pt>
    <dgm:pt modelId="{3040D428-DDCC-4E62-8041-DCECFD2CE9BD}" type="pres">
      <dgm:prSet presAssocID="{99A7A161-3475-49A0-9522-55023F6DA4EC}" presName="spacerB" presStyleCnt="0"/>
      <dgm:spPr/>
    </dgm:pt>
    <dgm:pt modelId="{12F7EA54-FC25-4F30-A1F9-7F9D08A628F0}" type="pres">
      <dgm:prSet presAssocID="{D7209322-3C88-413A-93B5-A27E80A3B058}" presName="node" presStyleLbl="node1" presStyleIdx="1" presStyleCnt="3">
        <dgm:presLayoutVars>
          <dgm:bulletEnabled val="1"/>
        </dgm:presLayoutVars>
      </dgm:prSet>
      <dgm:spPr/>
    </dgm:pt>
    <dgm:pt modelId="{C3652F87-5866-41FF-BD47-8C8F8328BD3E}" type="pres">
      <dgm:prSet presAssocID="{A275E42D-D74E-42CC-815A-4F828D045651}" presName="sibTransLast" presStyleLbl="sibTrans2D1" presStyleIdx="1" presStyleCnt="2" custScaleX="234121" custLinFactNeighborX="-43096"/>
      <dgm:spPr/>
    </dgm:pt>
    <dgm:pt modelId="{96539DD5-38CC-4E6E-BE2A-1527D960C375}" type="pres">
      <dgm:prSet presAssocID="{A275E42D-D74E-42CC-815A-4F828D045651}" presName="connectorText" presStyleLbl="sibTrans2D1" presStyleIdx="1" presStyleCnt="2"/>
      <dgm:spPr/>
    </dgm:pt>
    <dgm:pt modelId="{4C5E70EB-1C41-4AB3-80FF-2228E5051318}" type="pres">
      <dgm:prSet presAssocID="{A275E42D-D74E-42CC-815A-4F828D045651}" presName="lastNode" presStyleLbl="node1" presStyleIdx="2" presStyleCnt="3" custScaleX="68437" custScaleY="70791">
        <dgm:presLayoutVars>
          <dgm:bulletEnabled val="1"/>
        </dgm:presLayoutVars>
      </dgm:prSet>
      <dgm:spPr/>
    </dgm:pt>
  </dgm:ptLst>
  <dgm:cxnLst>
    <dgm:cxn modelId="{1A78571D-7663-468A-944A-04790A90421A}" srcId="{A275E42D-D74E-42CC-815A-4F828D045651}" destId="{86EA0D1E-5C73-4091-83CB-613A025BD411}" srcOrd="2" destOrd="0" parTransId="{6CB755FC-6BDE-4F21-8F54-F3C44AC4DEC4}" sibTransId="{7EB18C5E-89E8-45CD-BA9E-A0654718094A}"/>
    <dgm:cxn modelId="{80FED176-0A4C-4704-B60A-A84CA6B69730}" type="presOf" srcId="{BF9F777B-6BD1-4BFA-A8E7-61448A4B7D09}" destId="{08AD1BD5-D86A-4D62-B3B0-059BAFD26997}" srcOrd="0" destOrd="0" presId="urn:microsoft.com/office/officeart/2005/8/layout/equation2"/>
    <dgm:cxn modelId="{AE27765A-B770-4CAF-8062-93603B6C7C2A}" type="presOf" srcId="{69C44348-5F70-4A3B-B998-FCB8969F3621}" destId="{C3652F87-5866-41FF-BD47-8C8F8328BD3E}" srcOrd="0" destOrd="0" presId="urn:microsoft.com/office/officeart/2005/8/layout/equation2"/>
    <dgm:cxn modelId="{95A11280-5D35-4D7F-99D8-C9FAEE809E7B}" type="presOf" srcId="{86EA0D1E-5C73-4091-83CB-613A025BD411}" destId="{4C5E70EB-1C41-4AB3-80FF-2228E5051318}" srcOrd="0" destOrd="0" presId="urn:microsoft.com/office/officeart/2005/8/layout/equation2"/>
    <dgm:cxn modelId="{BA6F97A6-7790-44EF-B128-12F39C8D3183}" type="presOf" srcId="{A275E42D-D74E-42CC-815A-4F828D045651}" destId="{48D59B66-CE61-494C-A623-8DEC8703BF89}" srcOrd="0" destOrd="0" presId="urn:microsoft.com/office/officeart/2005/8/layout/equation2"/>
    <dgm:cxn modelId="{A5DAA2AF-2D97-4EB4-95BA-A2111DFAF03E}" srcId="{A275E42D-D74E-42CC-815A-4F828D045651}" destId="{D7209322-3C88-413A-93B5-A27E80A3B058}" srcOrd="1" destOrd="0" parTransId="{555E813D-6E22-423E-96CC-D42D44C62242}" sibTransId="{69C44348-5F70-4A3B-B998-FCB8969F3621}"/>
    <dgm:cxn modelId="{4654D1B3-C3AA-435E-AC96-27EE563B8953}" type="presOf" srcId="{99A7A161-3475-49A0-9522-55023F6DA4EC}" destId="{5B65EEB4-9788-41D7-932A-06DAE062E277}" srcOrd="0" destOrd="0" presId="urn:microsoft.com/office/officeart/2005/8/layout/equation2"/>
    <dgm:cxn modelId="{57A817B6-E23B-4793-BD82-0D3F5E4E9EF2}" type="presOf" srcId="{D7209322-3C88-413A-93B5-A27E80A3B058}" destId="{12F7EA54-FC25-4F30-A1F9-7F9D08A628F0}" srcOrd="0" destOrd="0" presId="urn:microsoft.com/office/officeart/2005/8/layout/equation2"/>
    <dgm:cxn modelId="{6FC340E1-565B-4889-8423-BAC04E173B6E}" type="presOf" srcId="{69C44348-5F70-4A3B-B998-FCB8969F3621}" destId="{96539DD5-38CC-4E6E-BE2A-1527D960C375}" srcOrd="1" destOrd="0" presId="urn:microsoft.com/office/officeart/2005/8/layout/equation2"/>
    <dgm:cxn modelId="{AB2F12FE-A2F4-46A2-B3CB-D7E00F70CC48}" srcId="{A275E42D-D74E-42CC-815A-4F828D045651}" destId="{BF9F777B-6BD1-4BFA-A8E7-61448A4B7D09}" srcOrd="0" destOrd="0" parTransId="{41910FF3-71D3-4645-B6B1-4313F06DE08C}" sibTransId="{99A7A161-3475-49A0-9522-55023F6DA4EC}"/>
    <dgm:cxn modelId="{DED8737F-9276-4EC9-8EE3-BD82F137B024}" type="presParOf" srcId="{48D59B66-CE61-494C-A623-8DEC8703BF89}" destId="{56524409-237C-48A9-9C42-968FC8CA695A}" srcOrd="0" destOrd="0" presId="urn:microsoft.com/office/officeart/2005/8/layout/equation2"/>
    <dgm:cxn modelId="{C08222BD-B4F3-4117-8A25-44385B4701B3}" type="presParOf" srcId="{56524409-237C-48A9-9C42-968FC8CA695A}" destId="{08AD1BD5-D86A-4D62-B3B0-059BAFD26997}" srcOrd="0" destOrd="0" presId="urn:microsoft.com/office/officeart/2005/8/layout/equation2"/>
    <dgm:cxn modelId="{47C6E37B-3C69-4362-B462-79787B576383}" type="presParOf" srcId="{56524409-237C-48A9-9C42-968FC8CA695A}" destId="{F61E55E4-C6AF-4015-96AE-DC23FF0B8430}" srcOrd="1" destOrd="0" presId="urn:microsoft.com/office/officeart/2005/8/layout/equation2"/>
    <dgm:cxn modelId="{E561BC0A-F975-4CEA-8E1C-055AAD50506E}" type="presParOf" srcId="{56524409-237C-48A9-9C42-968FC8CA695A}" destId="{5B65EEB4-9788-41D7-932A-06DAE062E277}" srcOrd="2" destOrd="0" presId="urn:microsoft.com/office/officeart/2005/8/layout/equation2"/>
    <dgm:cxn modelId="{205E345D-7A20-4CD9-B396-283725D8491A}" type="presParOf" srcId="{56524409-237C-48A9-9C42-968FC8CA695A}" destId="{3040D428-DDCC-4E62-8041-DCECFD2CE9BD}" srcOrd="3" destOrd="0" presId="urn:microsoft.com/office/officeart/2005/8/layout/equation2"/>
    <dgm:cxn modelId="{BF60F658-6FE7-450D-BB45-DAE90D7D4AEA}" type="presParOf" srcId="{56524409-237C-48A9-9C42-968FC8CA695A}" destId="{12F7EA54-FC25-4F30-A1F9-7F9D08A628F0}" srcOrd="4" destOrd="0" presId="urn:microsoft.com/office/officeart/2005/8/layout/equation2"/>
    <dgm:cxn modelId="{1815D820-F140-4ADB-98E6-016398EB571A}" type="presParOf" srcId="{48D59B66-CE61-494C-A623-8DEC8703BF89}" destId="{C3652F87-5866-41FF-BD47-8C8F8328BD3E}" srcOrd="1" destOrd="0" presId="urn:microsoft.com/office/officeart/2005/8/layout/equation2"/>
    <dgm:cxn modelId="{B5F61348-4AFC-4F6A-902D-2EA55206EB84}" type="presParOf" srcId="{C3652F87-5866-41FF-BD47-8C8F8328BD3E}" destId="{96539DD5-38CC-4E6E-BE2A-1527D960C375}" srcOrd="0" destOrd="0" presId="urn:microsoft.com/office/officeart/2005/8/layout/equation2"/>
    <dgm:cxn modelId="{19091E9E-631D-41E1-853C-1F44D9C88385}" type="presParOf" srcId="{48D59B66-CE61-494C-A623-8DEC8703BF89}" destId="{4C5E70EB-1C41-4AB3-80FF-2228E505131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BC35-0F57-45D5-BC32-7B2EB971C8C2}">
      <dsp:nvSpPr>
        <dsp:cNvPr id="0" name=""/>
        <dsp:cNvSpPr/>
      </dsp:nvSpPr>
      <dsp:spPr>
        <a:xfrm>
          <a:off x="3034106" y="2120092"/>
          <a:ext cx="2591223" cy="259122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Източници</a:t>
          </a:r>
          <a:endParaRPr lang="it-IT" sz="1600" kern="1200" dirty="0"/>
        </a:p>
      </dsp:txBody>
      <dsp:txXfrm>
        <a:off x="3555057" y="2727074"/>
        <a:ext cx="1549321" cy="1331942"/>
      </dsp:txXfrm>
    </dsp:sp>
    <dsp:sp modelId="{19793BE4-AF69-4C18-A209-F2CDF405398A}">
      <dsp:nvSpPr>
        <dsp:cNvPr id="0" name=""/>
        <dsp:cNvSpPr/>
      </dsp:nvSpPr>
      <dsp:spPr>
        <a:xfrm>
          <a:off x="1526485" y="1507621"/>
          <a:ext cx="1884526" cy="188452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Резултати</a:t>
          </a:r>
          <a:endParaRPr lang="it-IT" sz="1600" kern="1200" dirty="0"/>
        </a:p>
      </dsp:txBody>
      <dsp:txXfrm>
        <a:off x="2000920" y="1984924"/>
        <a:ext cx="935656" cy="929920"/>
      </dsp:txXfrm>
    </dsp:sp>
    <dsp:sp modelId="{AF2D0EC4-7500-4759-A3C6-C87A46B91C13}">
      <dsp:nvSpPr>
        <dsp:cNvPr id="0" name=""/>
        <dsp:cNvSpPr/>
      </dsp:nvSpPr>
      <dsp:spPr>
        <a:xfrm rot="20700000">
          <a:off x="2582012" y="207490"/>
          <a:ext cx="1846451" cy="184645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Време</a:t>
          </a:r>
          <a:endParaRPr lang="it-IT" sz="1600" kern="1200" dirty="0"/>
        </a:p>
      </dsp:txBody>
      <dsp:txXfrm rot="-20700000">
        <a:off x="2986993" y="612471"/>
        <a:ext cx="1036489" cy="1036489"/>
      </dsp:txXfrm>
    </dsp:sp>
    <dsp:sp modelId="{28C2D6B9-4CDA-48B8-A7C3-314BB70C22F6}">
      <dsp:nvSpPr>
        <dsp:cNvPr id="0" name=""/>
        <dsp:cNvSpPr/>
      </dsp:nvSpPr>
      <dsp:spPr>
        <a:xfrm>
          <a:off x="2840573" y="1725823"/>
          <a:ext cx="3316766" cy="3316766"/>
        </a:xfrm>
        <a:prstGeom prst="circularArrow">
          <a:avLst>
            <a:gd name="adj1" fmla="val 4688"/>
            <a:gd name="adj2" fmla="val 299029"/>
            <a:gd name="adj3" fmla="val 2527270"/>
            <a:gd name="adj4" fmla="val 1583755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C53FD-357A-410B-A17D-A6963C658CE0}">
      <dsp:nvSpPr>
        <dsp:cNvPr id="0" name=""/>
        <dsp:cNvSpPr/>
      </dsp:nvSpPr>
      <dsp:spPr>
        <a:xfrm>
          <a:off x="1192739" y="1088427"/>
          <a:ext cx="2409838" cy="24098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E202E-A644-4D4D-B4BE-9661E87437E0}">
      <dsp:nvSpPr>
        <dsp:cNvPr id="0" name=""/>
        <dsp:cNvSpPr/>
      </dsp:nvSpPr>
      <dsp:spPr>
        <a:xfrm>
          <a:off x="2154909" y="-199170"/>
          <a:ext cx="2598290" cy="2598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17DBF-8548-4CD7-A8E8-257F8C18F4BB}">
      <dsp:nvSpPr>
        <dsp:cNvPr id="0" name=""/>
        <dsp:cNvSpPr/>
      </dsp:nvSpPr>
      <dsp:spPr>
        <a:xfrm>
          <a:off x="8580" y="540223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 dirty="0"/>
            <a:t>Идея за проект</a:t>
          </a:r>
          <a:endParaRPr lang="it-IT" sz="3100" kern="1200" dirty="0"/>
        </a:p>
      </dsp:txBody>
      <dsp:txXfrm>
        <a:off x="53650" y="585293"/>
        <a:ext cx="2474511" cy="1448650"/>
      </dsp:txXfrm>
    </dsp:sp>
    <dsp:sp modelId="{3CA3EFCF-5CCC-4B23-A9A0-F6215074C1B0}">
      <dsp:nvSpPr>
        <dsp:cNvPr id="0" name=""/>
        <dsp:cNvSpPr/>
      </dsp:nvSpPr>
      <dsp:spPr>
        <a:xfrm>
          <a:off x="2829696" y="991602"/>
          <a:ext cx="543706" cy="636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/>
        </a:p>
      </dsp:txBody>
      <dsp:txXfrm>
        <a:off x="2829696" y="1118809"/>
        <a:ext cx="380594" cy="381619"/>
      </dsp:txXfrm>
    </dsp:sp>
    <dsp:sp modelId="{4A9B48E5-FF21-4E0F-B647-21D1BC152E53}">
      <dsp:nvSpPr>
        <dsp:cNvPr id="0" name=""/>
        <dsp:cNvSpPr/>
      </dsp:nvSpPr>
      <dsp:spPr>
        <a:xfrm>
          <a:off x="3599092" y="540223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 dirty="0"/>
            <a:t>Планиране на ресурсите</a:t>
          </a:r>
          <a:endParaRPr lang="it-IT" sz="3100" kern="1200" dirty="0"/>
        </a:p>
      </dsp:txBody>
      <dsp:txXfrm>
        <a:off x="3644162" y="585293"/>
        <a:ext cx="2474511" cy="1448650"/>
      </dsp:txXfrm>
    </dsp:sp>
    <dsp:sp modelId="{05003707-F032-42CF-8901-DA46B1B35627}">
      <dsp:nvSpPr>
        <dsp:cNvPr id="0" name=""/>
        <dsp:cNvSpPr/>
      </dsp:nvSpPr>
      <dsp:spPr>
        <a:xfrm>
          <a:off x="6420208" y="991602"/>
          <a:ext cx="543706" cy="636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/>
        </a:p>
      </dsp:txBody>
      <dsp:txXfrm>
        <a:off x="6420208" y="1118809"/>
        <a:ext cx="380594" cy="381619"/>
      </dsp:txXfrm>
    </dsp:sp>
    <dsp:sp modelId="{F37580B5-DA50-42DC-9C29-24EBA3C43BAE}">
      <dsp:nvSpPr>
        <dsp:cNvPr id="0" name=""/>
        <dsp:cNvSpPr/>
      </dsp:nvSpPr>
      <dsp:spPr>
        <a:xfrm>
          <a:off x="7189604" y="540223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b="0" i="0" kern="1200" dirty="0"/>
            <a:t>Затваряне</a:t>
          </a:r>
          <a:endParaRPr lang="en-US" sz="3100" kern="1200" noProof="0" dirty="0"/>
        </a:p>
      </dsp:txBody>
      <dsp:txXfrm>
        <a:off x="7234674" y="585293"/>
        <a:ext cx="2474511" cy="1448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D1BD5-D86A-4D62-B3B0-059BAFD26997}">
      <dsp:nvSpPr>
        <dsp:cNvPr id="0" name=""/>
        <dsp:cNvSpPr/>
      </dsp:nvSpPr>
      <dsp:spPr>
        <a:xfrm>
          <a:off x="928412" y="0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 dirty="0"/>
            <a:t>Икономика</a:t>
          </a:r>
          <a:endParaRPr lang="it-IT" sz="1700" kern="1200" dirty="0"/>
        </a:p>
      </dsp:txBody>
      <dsp:txXfrm>
        <a:off x="1158404" y="229992"/>
        <a:ext cx="1110501" cy="1110501"/>
      </dsp:txXfrm>
    </dsp:sp>
    <dsp:sp modelId="{5B65EEB4-9788-41D7-932A-06DAE062E277}">
      <dsp:nvSpPr>
        <dsp:cNvPr id="0" name=""/>
        <dsp:cNvSpPr/>
      </dsp:nvSpPr>
      <dsp:spPr>
        <a:xfrm>
          <a:off x="1297445" y="1699326"/>
          <a:ext cx="910881" cy="91088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1418182" y="2047647"/>
        <a:ext cx="669407" cy="214239"/>
      </dsp:txXfrm>
    </dsp:sp>
    <dsp:sp modelId="{12F7EA54-FC25-4F30-A1F9-7F9D08A628F0}">
      <dsp:nvSpPr>
        <dsp:cNvPr id="0" name=""/>
        <dsp:cNvSpPr/>
      </dsp:nvSpPr>
      <dsp:spPr>
        <a:xfrm>
          <a:off x="967643" y="2737731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 noProof="0" dirty="0"/>
            <a:t>Ефикасност</a:t>
          </a:r>
          <a:endParaRPr lang="en-US" sz="1700" kern="1200" noProof="0" dirty="0"/>
        </a:p>
      </dsp:txBody>
      <dsp:txXfrm>
        <a:off x="1197635" y="2967723"/>
        <a:ext cx="1110501" cy="1110501"/>
      </dsp:txXfrm>
    </dsp:sp>
    <dsp:sp modelId="{C3652F87-5866-41FF-BD47-8C8F8328BD3E}">
      <dsp:nvSpPr>
        <dsp:cNvPr id="0" name=""/>
        <dsp:cNvSpPr/>
      </dsp:nvSpPr>
      <dsp:spPr>
        <a:xfrm rot="802">
          <a:off x="2223564" y="1862299"/>
          <a:ext cx="1169234" cy="584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2223564" y="1979123"/>
        <a:ext cx="993968" cy="350532"/>
      </dsp:txXfrm>
    </dsp:sp>
    <dsp:sp modelId="{4C5E70EB-1C41-4AB3-80FF-2228E5051318}">
      <dsp:nvSpPr>
        <dsp:cNvPr id="0" name=""/>
        <dsp:cNvSpPr/>
      </dsp:nvSpPr>
      <dsp:spPr>
        <a:xfrm>
          <a:off x="3480420" y="1043004"/>
          <a:ext cx="2149586" cy="222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noProof="0" dirty="0"/>
            <a:t>Ефективност</a:t>
          </a:r>
          <a:endParaRPr lang="en-US" sz="2100" kern="1200" noProof="0" dirty="0"/>
        </a:p>
      </dsp:txBody>
      <dsp:txXfrm>
        <a:off x="3795220" y="1368632"/>
        <a:ext cx="1519986" cy="157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10/03/2022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Definition%20from%20APM%20Body%20of%20Knowledge%207th%20edi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356" y="2403997"/>
            <a:ext cx="8365289" cy="2046882"/>
          </a:xfrm>
        </p:spPr>
        <p:txBody>
          <a:bodyPr anchor="ctr">
            <a:normAutofit/>
          </a:bodyPr>
          <a:lstStyle/>
          <a:p>
            <a:r>
              <a:rPr lang="ru-RU" sz="4000" b="1" dirty="0" err="1">
                <a:solidFill>
                  <a:srgbClr val="D92E2D"/>
                </a:solidFill>
              </a:rPr>
              <a:t>Основи</a:t>
            </a:r>
            <a:r>
              <a:rPr lang="ru-RU" sz="4000" b="1" dirty="0">
                <a:solidFill>
                  <a:srgbClr val="D92E2D"/>
                </a:solidFill>
              </a:rPr>
              <a:t> на </a:t>
            </a:r>
            <a:r>
              <a:rPr lang="ru-RU" sz="4000" b="1" dirty="0" err="1">
                <a:solidFill>
                  <a:srgbClr val="D92E2D"/>
                </a:solidFill>
              </a:rPr>
              <a:t>управлението</a:t>
            </a:r>
            <a:r>
              <a:rPr lang="ru-RU" sz="4000" b="1" dirty="0">
                <a:solidFill>
                  <a:srgbClr val="D92E2D"/>
                </a:solidFill>
              </a:rPr>
              <a:t> на </a:t>
            </a:r>
            <a:r>
              <a:rPr lang="ru-RU" sz="4000" b="1" dirty="0" err="1">
                <a:solidFill>
                  <a:srgbClr val="D92E2D"/>
                </a:solidFill>
              </a:rPr>
              <a:t>проекти</a:t>
            </a:r>
            <a:r>
              <a:rPr lang="ru-RU" sz="4000" b="1" dirty="0">
                <a:solidFill>
                  <a:srgbClr val="D92E2D"/>
                </a:solidFill>
              </a:rPr>
              <a:t> за </a:t>
            </a:r>
            <a:r>
              <a:rPr lang="ru-RU" sz="4000" b="1" dirty="0" err="1">
                <a:solidFill>
                  <a:srgbClr val="D92E2D"/>
                </a:solidFill>
              </a:rPr>
              <a:t>спортни</a:t>
            </a:r>
            <a:r>
              <a:rPr lang="ru-RU" sz="4000" b="1" dirty="0">
                <a:solidFill>
                  <a:srgbClr val="D92E2D"/>
                </a:solidFill>
              </a:rPr>
              <a:t> </a:t>
            </a:r>
            <a:r>
              <a:rPr lang="ru-RU" sz="4000" b="1" dirty="0" err="1">
                <a:solidFill>
                  <a:srgbClr val="D92E2D"/>
                </a:solidFill>
              </a:rPr>
              <a:t>предприемачи</a:t>
            </a:r>
            <a:endParaRPr lang="es-ES" sz="3600" b="1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10" y="6294071"/>
            <a:ext cx="10100684" cy="5639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374757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Идея за проект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dirty="0">
                <a:ea typeface="+mn-lt"/>
                <a:cs typeface="+mn-lt"/>
              </a:rPr>
              <a:t>Концептуалната фаза</a:t>
            </a:r>
            <a:r>
              <a:rPr lang="en-GB" dirty="0">
                <a:ea typeface="+mn-lt"/>
                <a:cs typeface="+mn-lt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err="1">
                <a:ea typeface="+mn-lt"/>
                <a:cs typeface="+mn-lt"/>
              </a:rPr>
              <a:t>Изследвайте</a:t>
            </a:r>
            <a:r>
              <a:rPr lang="ru-RU" dirty="0">
                <a:ea typeface="+mn-lt"/>
                <a:cs typeface="+mn-lt"/>
              </a:rPr>
              <a:t> (и </a:t>
            </a:r>
            <a:r>
              <a:rPr lang="ru-RU" dirty="0" err="1">
                <a:ea typeface="+mn-lt"/>
                <a:cs typeface="+mn-lt"/>
              </a:rPr>
              <a:t>използвайте</a:t>
            </a:r>
            <a:r>
              <a:rPr lang="ru-RU" dirty="0">
                <a:ea typeface="+mn-lt"/>
                <a:cs typeface="+mn-lt"/>
              </a:rPr>
              <a:t>) </a:t>
            </a:r>
            <a:r>
              <a:rPr lang="ru-RU" dirty="0" err="1">
                <a:ea typeface="+mn-lt"/>
                <a:cs typeface="+mn-lt"/>
              </a:rPr>
              <a:t>неизползвани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възможности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err="1">
                <a:ea typeface="+mn-lt"/>
                <a:cs typeface="+mn-lt"/>
              </a:rPr>
              <a:t>Задоволяване</a:t>
            </a:r>
            <a:r>
              <a:rPr lang="ru-RU" dirty="0">
                <a:ea typeface="+mn-lt"/>
                <a:cs typeface="+mn-lt"/>
              </a:rPr>
              <a:t> на нови </a:t>
            </a:r>
            <a:r>
              <a:rPr lang="ru-RU" dirty="0" err="1">
                <a:ea typeface="+mn-lt"/>
                <a:cs typeface="+mn-lt"/>
              </a:rPr>
              <a:t>нужди</a:t>
            </a:r>
            <a:r>
              <a:rPr lang="ru-RU" dirty="0">
                <a:ea typeface="+mn-lt"/>
                <a:cs typeface="+mn-lt"/>
              </a:rPr>
              <a:t> / потребности;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>
                <a:ea typeface="+mn-lt"/>
                <a:cs typeface="+mn-lt"/>
              </a:rPr>
              <a:t>Малки пропуски / </a:t>
            </a:r>
            <a:r>
              <a:rPr lang="ru-RU" dirty="0" err="1">
                <a:ea typeface="+mn-lt"/>
                <a:cs typeface="+mn-lt"/>
              </a:rPr>
              <a:t>забавяния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cs typeface="Calibri"/>
              </a:rPr>
              <a:t>За </a:t>
            </a:r>
            <a:r>
              <a:rPr lang="ru-RU" dirty="0" err="1">
                <a:cs typeface="Calibri"/>
              </a:rPr>
              <a:t>спортните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предприемачи</a:t>
            </a:r>
            <a:r>
              <a:rPr lang="ru-RU" dirty="0">
                <a:cs typeface="Calibri"/>
              </a:rPr>
              <a:t>, </a:t>
            </a:r>
            <a:r>
              <a:rPr lang="ru-RU" dirty="0" err="1">
                <a:cs typeface="Calibri"/>
              </a:rPr>
              <a:t>това</a:t>
            </a:r>
            <a:r>
              <a:rPr lang="ru-RU" dirty="0">
                <a:cs typeface="Calibri"/>
              </a:rPr>
              <a:t> е </a:t>
            </a:r>
            <a:r>
              <a:rPr lang="ru-RU" dirty="0" err="1">
                <a:cs typeface="Calibri"/>
              </a:rPr>
              <a:t>времето</a:t>
            </a:r>
            <a:r>
              <a:rPr lang="ru-RU" dirty="0">
                <a:cs typeface="Calibri"/>
              </a:rPr>
              <a:t> за </a:t>
            </a:r>
            <a:r>
              <a:rPr lang="ru-RU" dirty="0" err="1">
                <a:cs typeface="Calibri"/>
              </a:rPr>
              <a:t>определяне</a:t>
            </a:r>
            <a:r>
              <a:rPr lang="ru-RU" dirty="0">
                <a:cs typeface="Calibri"/>
              </a:rPr>
              <a:t> на план за проект, </a:t>
            </a:r>
            <a:r>
              <a:rPr lang="ru-RU" dirty="0" err="1">
                <a:cs typeface="Calibri"/>
              </a:rPr>
              <a:t>дефиниране</a:t>
            </a:r>
            <a:r>
              <a:rPr lang="ru-RU" dirty="0">
                <a:cs typeface="Calibri"/>
              </a:rPr>
              <a:t> и </a:t>
            </a:r>
            <a:r>
              <a:rPr lang="ru-RU" dirty="0" err="1">
                <a:cs typeface="Calibri"/>
              </a:rPr>
              <a:t>усъвършенстване</a:t>
            </a:r>
            <a:r>
              <a:rPr lang="ru-RU" dirty="0">
                <a:cs typeface="Calibri"/>
              </a:rPr>
              <a:t> на </a:t>
            </a:r>
            <a:r>
              <a:rPr lang="ru-RU" dirty="0" err="1">
                <a:cs typeface="Calibri"/>
              </a:rPr>
              <a:t>печеливша</a:t>
            </a:r>
            <a:r>
              <a:rPr lang="ru-RU" dirty="0">
                <a:cs typeface="Calibri"/>
              </a:rPr>
              <a:t> бизнес идея.</a:t>
            </a: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2366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27461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Идея за проект (2)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На практика, след </a:t>
            </a:r>
            <a:r>
              <a:rPr lang="ru-RU" dirty="0" err="1">
                <a:ea typeface="+mn-lt"/>
                <a:cs typeface="+mn-lt"/>
              </a:rPr>
              <a:t>дефинирането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идеята</a:t>
            </a:r>
            <a:r>
              <a:rPr lang="ru-RU" dirty="0">
                <a:ea typeface="+mn-lt"/>
                <a:cs typeface="+mn-lt"/>
              </a:rPr>
              <a:t> за проекта, </a:t>
            </a:r>
            <a:r>
              <a:rPr lang="ru-RU" dirty="0" err="1">
                <a:ea typeface="+mn-lt"/>
                <a:cs typeface="+mn-lt"/>
              </a:rPr>
              <a:t>ръководителите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очертават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Декларацията</a:t>
            </a:r>
            <a:r>
              <a:rPr lang="ru-RU" dirty="0">
                <a:ea typeface="+mn-lt"/>
                <a:cs typeface="+mn-lt"/>
              </a:rPr>
              <a:t> за работа (</a:t>
            </a:r>
            <a:r>
              <a:rPr lang="ru-RU" dirty="0" err="1">
                <a:ea typeface="+mn-lt"/>
                <a:cs typeface="+mn-lt"/>
              </a:rPr>
              <a:t>SoW</a:t>
            </a:r>
            <a:r>
              <a:rPr lang="ru-RU" dirty="0">
                <a:ea typeface="+mn-lt"/>
                <a:cs typeface="+mn-lt"/>
              </a:rPr>
              <a:t>), официален документ за: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Предистория</a:t>
            </a:r>
            <a:r>
              <a:rPr lang="ru-RU" dirty="0">
                <a:ea typeface="+mn-lt"/>
                <a:cs typeface="+mn-lt"/>
              </a:rPr>
              <a:t> на проекта;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Заинтересовани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страни</a:t>
            </a:r>
            <a:r>
              <a:rPr lang="ru-RU" dirty="0">
                <a:ea typeface="+mn-lt"/>
                <a:cs typeface="+mn-lt"/>
              </a:rPr>
              <a:t> по </a:t>
            </a:r>
            <a:r>
              <a:rPr lang="ru-RU" dirty="0" err="1">
                <a:ea typeface="+mn-lt"/>
                <a:cs typeface="+mn-lt"/>
              </a:rPr>
              <a:t>интереси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крайни</a:t>
            </a:r>
            <a:r>
              <a:rPr lang="ru-RU" dirty="0">
                <a:ea typeface="+mn-lt"/>
                <a:cs typeface="+mn-lt"/>
              </a:rPr>
              <a:t> цели;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Необходими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ресурси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изпълнение</a:t>
            </a:r>
            <a:r>
              <a:rPr lang="ru-RU" dirty="0">
                <a:ea typeface="+mn-lt"/>
                <a:cs typeface="+mn-lt"/>
              </a:rPr>
              <a:t> на проекта;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Оценка на </a:t>
            </a:r>
            <a:r>
              <a:rPr lang="ru-RU" dirty="0" err="1">
                <a:ea typeface="+mn-lt"/>
                <a:cs typeface="+mn-lt"/>
              </a:rPr>
              <a:t>въздействието</a:t>
            </a:r>
            <a:r>
              <a:rPr lang="ru-RU" dirty="0">
                <a:ea typeface="+mn-lt"/>
                <a:cs typeface="+mn-lt"/>
              </a:rPr>
              <a:t> и стратегии за </a:t>
            </a:r>
            <a:r>
              <a:rPr lang="ru-RU" dirty="0" err="1">
                <a:ea typeface="+mn-lt"/>
                <a:cs typeface="+mn-lt"/>
              </a:rPr>
              <a:t>устойчивост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Комуникация</a:t>
            </a:r>
            <a:r>
              <a:rPr lang="ru-RU" dirty="0">
                <a:ea typeface="+mn-lt"/>
                <a:cs typeface="+mn-lt"/>
              </a:rPr>
              <a:t> – </a:t>
            </a:r>
            <a:r>
              <a:rPr lang="ru-RU" dirty="0" err="1">
                <a:ea typeface="+mn-lt"/>
                <a:cs typeface="+mn-lt"/>
              </a:rPr>
              <a:t>вътрешна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външна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Средства за наблюдение и управление на риска;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Ключови</a:t>
            </a:r>
            <a:r>
              <a:rPr lang="ru-RU" dirty="0">
                <a:ea typeface="+mn-lt"/>
                <a:cs typeface="+mn-lt"/>
              </a:rPr>
              <a:t> показатели за </a:t>
            </a:r>
            <a:r>
              <a:rPr lang="ru-RU" dirty="0" err="1">
                <a:ea typeface="+mn-lt"/>
                <a:cs typeface="+mn-lt"/>
              </a:rPr>
              <a:t>ефективност</a:t>
            </a:r>
            <a:r>
              <a:rPr lang="ru-RU" dirty="0">
                <a:ea typeface="+mn-lt"/>
                <a:cs typeface="+mn-lt"/>
              </a:rPr>
              <a:t> (KPI) – </a:t>
            </a:r>
            <a:r>
              <a:rPr lang="ru-RU" dirty="0" err="1">
                <a:ea typeface="+mn-lt"/>
                <a:cs typeface="+mn-lt"/>
              </a:rPr>
              <a:t>качествени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количествени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dirty="0">
              <a:ea typeface="+mn-lt"/>
              <a:cs typeface="+mn-lt"/>
            </a:endParaRPr>
          </a:p>
          <a:p>
            <a:pPr algn="just"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3478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Планиране на ресурсите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Ресурсите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необходими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изпълнение</a:t>
            </a:r>
            <a:r>
              <a:rPr lang="ru-RU" dirty="0">
                <a:ea typeface="+mn-lt"/>
                <a:cs typeface="+mn-lt"/>
              </a:rPr>
              <a:t> на проекта </a:t>
            </a:r>
            <a:r>
              <a:rPr lang="ru-RU" dirty="0" err="1">
                <a:ea typeface="+mn-lt"/>
                <a:cs typeface="+mn-lt"/>
              </a:rPr>
              <a:t>са</a:t>
            </a:r>
            <a:r>
              <a:rPr lang="ru-RU" dirty="0">
                <a:ea typeface="+mn-lt"/>
                <a:cs typeface="+mn-lt"/>
              </a:rPr>
              <a:t> подробно </a:t>
            </a:r>
            <a:r>
              <a:rPr lang="ru-RU" dirty="0" err="1">
                <a:ea typeface="+mn-lt"/>
                <a:cs typeface="+mn-lt"/>
              </a:rPr>
              <a:t>описани</a:t>
            </a:r>
            <a:r>
              <a:rPr lang="ru-RU" dirty="0">
                <a:ea typeface="+mn-lt"/>
                <a:cs typeface="+mn-lt"/>
              </a:rPr>
              <a:t> в Плана за управление на проекта: </a:t>
            </a:r>
            <a:r>
              <a:rPr lang="ru-RU" dirty="0" err="1">
                <a:ea typeface="+mn-lt"/>
                <a:cs typeface="+mn-lt"/>
              </a:rPr>
              <a:t>вътрешни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насоки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достъпни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целия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екип</a:t>
            </a:r>
            <a:r>
              <a:rPr lang="ru-RU" dirty="0">
                <a:ea typeface="+mn-lt"/>
                <a:cs typeface="+mn-lt"/>
              </a:rPr>
              <a:t> на проекта (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какво</a:t>
            </a:r>
            <a:r>
              <a:rPr lang="ru-RU" dirty="0">
                <a:solidFill>
                  <a:srgbClr val="00B0F0"/>
                </a:solidFill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трябва</a:t>
            </a:r>
            <a:r>
              <a:rPr lang="ru-RU" dirty="0">
                <a:solidFill>
                  <a:srgbClr val="00B0F0"/>
                </a:solidFill>
                <a:ea typeface="+mn-lt"/>
                <a:cs typeface="+mn-lt"/>
              </a:rPr>
              <a:t> да направим и кога</a:t>
            </a:r>
            <a:r>
              <a:rPr lang="ru-RU" dirty="0">
                <a:ea typeface="+mn-lt"/>
                <a:cs typeface="+mn-lt"/>
              </a:rPr>
              <a:t>).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dirty="0">
                <a:ea typeface="+mn-lt"/>
                <a:cs typeface="+mn-lt"/>
              </a:rPr>
              <a:t>Ресурсите включват</a:t>
            </a:r>
            <a:r>
              <a:rPr lang="en-GB" dirty="0">
                <a:ea typeface="+mn-lt"/>
                <a:cs typeface="+mn-lt"/>
              </a:rPr>
              <a:t>: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b="1" dirty="0">
              <a:cs typeface="Calibri"/>
            </a:endParaRPr>
          </a:p>
          <a:p>
            <a:pPr algn="just"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0486" y="4093405"/>
            <a:ext cx="2228916" cy="154772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9191" y="3947909"/>
            <a:ext cx="1066517" cy="1911884"/>
          </a:xfrm>
          <a:prstGeom prst="rect">
            <a:avLst/>
          </a:prstGeom>
        </p:spPr>
      </p:pic>
      <p:pic>
        <p:nvPicPr>
          <p:cNvPr id="1034" name="Picture 10" descr="Silhouette,black,euro,dollar,currency - free image from needpix.com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81" y="4390318"/>
            <a:ext cx="1124409" cy="112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ck silhouette.a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399" y="4263912"/>
            <a:ext cx="1377221" cy="137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2009191" y="585979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rgbClr val="0070C0"/>
                </a:solidFill>
              </a:rPr>
              <a:t>Хора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52228" y="5597552"/>
            <a:ext cx="194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b="1" dirty="0">
              <a:solidFill>
                <a:srgbClr val="0070C0"/>
              </a:solidFill>
            </a:endParaRPr>
          </a:p>
          <a:p>
            <a:pPr algn="ctr"/>
            <a:r>
              <a:rPr lang="bg-BG" b="1" dirty="0">
                <a:solidFill>
                  <a:srgbClr val="0070C0"/>
                </a:solidFill>
              </a:rPr>
              <a:t>Стоки / Услуги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974179" y="5784926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rgbClr val="0070C0"/>
                </a:solidFill>
              </a:rPr>
              <a:t>Финанси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9468542" y="574790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rgbClr val="0070C0"/>
                </a:solidFill>
              </a:rPr>
              <a:t>Време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4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План за управление на </a:t>
            </a:r>
            <a:r>
              <a:rPr lang="ru-RU" b="1" dirty="0" err="1">
                <a:ea typeface="+mn-lt"/>
                <a:cs typeface="+mn-lt"/>
              </a:rPr>
              <a:t>проекти</a:t>
            </a:r>
            <a:r>
              <a:rPr lang="ru-RU" b="1" dirty="0">
                <a:ea typeface="+mn-lt"/>
                <a:cs typeface="+mn-lt"/>
              </a:rPr>
              <a:t> (ПУП)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Докато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SoW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включва</a:t>
            </a:r>
            <a:r>
              <a:rPr lang="ru-RU" dirty="0">
                <a:ea typeface="+mn-lt"/>
                <a:cs typeface="+mn-lt"/>
              </a:rPr>
              <a:t> кратка, но </a:t>
            </a:r>
            <a:r>
              <a:rPr lang="ru-RU" dirty="0" err="1">
                <a:ea typeface="+mn-lt"/>
                <a:cs typeface="+mn-lt"/>
              </a:rPr>
              <a:t>изчерпателна</a:t>
            </a:r>
            <a:r>
              <a:rPr lang="ru-RU" dirty="0">
                <a:ea typeface="+mn-lt"/>
                <a:cs typeface="+mn-lt"/>
              </a:rPr>
              <a:t> информация за </a:t>
            </a:r>
            <a:r>
              <a:rPr lang="ru-RU" dirty="0" err="1">
                <a:ea typeface="+mn-lt"/>
                <a:cs typeface="+mn-lt"/>
              </a:rPr>
              <a:t>това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какъв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ще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бъде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проектът</a:t>
            </a:r>
            <a:r>
              <a:rPr lang="ru-RU" dirty="0">
                <a:ea typeface="+mn-lt"/>
                <a:cs typeface="+mn-lt"/>
              </a:rPr>
              <a:t> (т.е. </a:t>
            </a:r>
            <a:r>
              <a:rPr lang="ru-RU" dirty="0" err="1">
                <a:ea typeface="+mn-lt"/>
                <a:cs typeface="+mn-lt"/>
              </a:rPr>
              <a:t>очаквани</a:t>
            </a:r>
            <a:r>
              <a:rPr lang="ru-RU" dirty="0">
                <a:ea typeface="+mn-lt"/>
                <a:cs typeface="+mn-lt"/>
              </a:rPr>
              <a:t> цели, финансов </a:t>
            </a:r>
            <a:r>
              <a:rPr lang="ru-RU" dirty="0" err="1">
                <a:ea typeface="+mn-lt"/>
                <a:cs typeface="+mn-lt"/>
              </a:rPr>
              <a:t>контрол</a:t>
            </a:r>
            <a:r>
              <a:rPr lang="ru-RU" dirty="0">
                <a:ea typeface="+mn-lt"/>
                <a:cs typeface="+mn-lt"/>
              </a:rPr>
              <a:t> и т.н.), ПУП </a:t>
            </a:r>
            <a:r>
              <a:rPr lang="ru-RU" dirty="0" err="1">
                <a:ea typeface="+mn-lt"/>
                <a:cs typeface="+mn-lt"/>
              </a:rPr>
              <a:t>показва</a:t>
            </a:r>
            <a:r>
              <a:rPr lang="ru-RU" dirty="0">
                <a:ea typeface="+mn-lt"/>
                <a:cs typeface="+mn-lt"/>
              </a:rPr>
              <a:t> в </a:t>
            </a:r>
            <a:r>
              <a:rPr lang="ru-RU" dirty="0" err="1">
                <a:ea typeface="+mn-lt"/>
                <a:cs typeface="+mn-lt"/>
              </a:rPr>
              <a:t>детайли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действителния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цикъл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изпълнение</a:t>
            </a:r>
            <a:r>
              <a:rPr lang="ru-RU" dirty="0">
                <a:ea typeface="+mn-lt"/>
                <a:cs typeface="+mn-lt"/>
              </a:rPr>
              <a:t> на проекта.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SoW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предвижда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официалното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стартиране</a:t>
            </a:r>
            <a:r>
              <a:rPr lang="ru-RU" dirty="0">
                <a:ea typeface="+mn-lt"/>
                <a:cs typeface="+mn-lt"/>
              </a:rPr>
              <a:t> на проекта и </a:t>
            </a:r>
            <a:r>
              <a:rPr lang="ru-RU" dirty="0" err="1">
                <a:ea typeface="+mn-lt"/>
                <a:cs typeface="+mn-lt"/>
              </a:rPr>
              <a:t>описва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какво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ще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бъде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направено</a:t>
            </a:r>
            <a:r>
              <a:rPr lang="ru-RU" dirty="0">
                <a:ea typeface="+mn-lt"/>
                <a:cs typeface="+mn-lt"/>
              </a:rPr>
              <a:t> по </a:t>
            </a:r>
            <a:r>
              <a:rPr lang="ru-RU" dirty="0" err="1">
                <a:ea typeface="+mn-lt"/>
                <a:cs typeface="+mn-lt"/>
              </a:rPr>
              <a:t>време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изпълнението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ПУП се </a:t>
            </a:r>
            <a:r>
              <a:rPr lang="ru-RU" dirty="0" err="1">
                <a:ea typeface="+mn-lt"/>
                <a:cs typeface="+mn-lt"/>
              </a:rPr>
              <a:t>изготвя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непосредствено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преди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началната</a:t>
            </a:r>
            <a:r>
              <a:rPr lang="ru-RU" dirty="0">
                <a:ea typeface="+mn-lt"/>
                <a:cs typeface="+mn-lt"/>
              </a:rPr>
              <a:t> дата и </a:t>
            </a:r>
            <a:r>
              <a:rPr lang="ru-RU" dirty="0" err="1">
                <a:ea typeface="+mn-lt"/>
                <a:cs typeface="+mn-lt"/>
              </a:rPr>
              <a:t>посочва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>
                <a:solidFill>
                  <a:srgbClr val="00B0F0"/>
                </a:solidFill>
                <a:ea typeface="+mn-lt"/>
                <a:cs typeface="+mn-lt"/>
              </a:rPr>
              <a:t>как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ще</a:t>
            </a:r>
            <a:r>
              <a:rPr lang="ru-RU" dirty="0">
                <a:ea typeface="+mn-lt"/>
                <a:cs typeface="+mn-lt"/>
              </a:rPr>
              <a:t> се </a:t>
            </a:r>
            <a:r>
              <a:rPr lang="ru-RU" dirty="0" err="1">
                <a:ea typeface="+mn-lt"/>
                <a:cs typeface="+mn-lt"/>
              </a:rPr>
              <a:t>изпълняват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нещата</a:t>
            </a:r>
            <a:r>
              <a:rPr lang="ru-RU" dirty="0">
                <a:ea typeface="+mn-lt"/>
                <a:cs typeface="+mn-lt"/>
              </a:rPr>
              <a:t> – от кого, кога</a:t>
            </a:r>
            <a:r>
              <a:rPr lang="bg-BG" dirty="0">
                <a:ea typeface="+mn-lt"/>
                <a:cs typeface="+mn-lt"/>
              </a:rPr>
              <a:t>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b="1" dirty="0">
              <a:cs typeface="Calibri"/>
            </a:endParaRPr>
          </a:p>
          <a:p>
            <a:pPr algn="just"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110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Определяне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задачите</a:t>
            </a:r>
            <a:r>
              <a:rPr lang="en-GB" b="1" i="1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Препоръчва</a:t>
            </a:r>
            <a:r>
              <a:rPr lang="ru-RU" dirty="0">
                <a:ea typeface="+mn-lt"/>
                <a:cs typeface="+mn-lt"/>
              </a:rPr>
              <a:t> се да </a:t>
            </a:r>
            <a:r>
              <a:rPr lang="ru-RU" dirty="0" err="1">
                <a:ea typeface="+mn-lt"/>
                <a:cs typeface="+mn-lt"/>
              </a:rPr>
              <a:t>следвате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следният</a:t>
            </a:r>
            <a:r>
              <a:rPr lang="ru-RU" dirty="0">
                <a:ea typeface="+mn-lt"/>
                <a:cs typeface="+mn-lt"/>
              </a:rPr>
              <a:t> подход</a:t>
            </a:r>
            <a:r>
              <a:rPr lang="en-GB" dirty="0">
                <a:ea typeface="+mn-lt"/>
                <a:cs typeface="+mn-lt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err="1">
                <a:cs typeface="Calibri"/>
              </a:rPr>
              <a:t>Определете</a:t>
            </a:r>
            <a:r>
              <a:rPr lang="ru-RU" dirty="0">
                <a:cs typeface="Calibri"/>
              </a:rPr>
              <a:t> работните </a:t>
            </a:r>
            <a:r>
              <a:rPr lang="ru-RU" dirty="0" err="1">
                <a:cs typeface="Calibri"/>
              </a:rPr>
              <a:t>пакети</a:t>
            </a:r>
            <a:r>
              <a:rPr lang="ru-RU" dirty="0">
                <a:cs typeface="Calibri"/>
              </a:rPr>
              <a:t> на </a:t>
            </a:r>
            <a:r>
              <a:rPr lang="ru-RU" dirty="0" err="1">
                <a:cs typeface="Calibri"/>
              </a:rPr>
              <a:t>вашия</a:t>
            </a:r>
            <a:r>
              <a:rPr lang="ru-RU" dirty="0">
                <a:cs typeface="Calibri"/>
              </a:rPr>
              <a:t> проект (т.е. подготовка на </a:t>
            </a:r>
            <a:r>
              <a:rPr lang="ru-RU" dirty="0" err="1">
                <a:cs typeface="Calibri"/>
              </a:rPr>
              <a:t>уебсайт</a:t>
            </a:r>
            <a:r>
              <a:rPr lang="ru-RU" dirty="0">
                <a:cs typeface="Calibri"/>
              </a:rPr>
              <a:t>);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err="1">
                <a:cs typeface="Calibri"/>
              </a:rPr>
              <a:t>Разбийте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всеки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работен</a:t>
            </a:r>
            <a:r>
              <a:rPr lang="ru-RU" dirty="0">
                <a:cs typeface="Calibri"/>
              </a:rPr>
              <a:t> пакет на подзадачи (т.е. </a:t>
            </a:r>
            <a:r>
              <a:rPr lang="ru-RU" dirty="0" err="1">
                <a:cs typeface="Calibri"/>
              </a:rPr>
              <a:t>регистриране</a:t>
            </a:r>
            <a:r>
              <a:rPr lang="ru-RU" dirty="0">
                <a:cs typeface="Calibri"/>
              </a:rPr>
              <a:t> на </a:t>
            </a:r>
            <a:r>
              <a:rPr lang="ru-RU" dirty="0" err="1">
                <a:cs typeface="Calibri"/>
              </a:rPr>
              <a:t>домейна</a:t>
            </a:r>
            <a:r>
              <a:rPr lang="ru-RU" dirty="0">
                <a:cs typeface="Calibri"/>
              </a:rPr>
              <a:t>, настройка на изображение, визуализация и т.н.);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>
                <a:cs typeface="Calibri"/>
              </a:rPr>
              <a:t>Задайте на всяка задача конкретен </a:t>
            </a:r>
            <a:r>
              <a:rPr lang="ru-RU" dirty="0" err="1">
                <a:cs typeface="Calibri"/>
              </a:rPr>
              <a:t>резултат</a:t>
            </a:r>
            <a:r>
              <a:rPr lang="ru-RU" dirty="0">
                <a:cs typeface="Calibri"/>
              </a:rPr>
              <a:t>, известен </a:t>
            </a:r>
            <a:r>
              <a:rPr lang="ru-RU" dirty="0" err="1">
                <a:cs typeface="Calibri"/>
              </a:rPr>
              <a:t>още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като</a:t>
            </a:r>
            <a:r>
              <a:rPr lang="ru-RU" dirty="0">
                <a:cs typeface="Calibri"/>
              </a:rPr>
              <a:t> продукт (т.е. </a:t>
            </a:r>
            <a:r>
              <a:rPr lang="ru-RU" dirty="0" err="1">
                <a:cs typeface="Calibri"/>
              </a:rPr>
              <a:t>медиен</a:t>
            </a:r>
            <a:r>
              <a:rPr lang="ru-RU" dirty="0">
                <a:cs typeface="Calibri"/>
              </a:rPr>
              <a:t> канал).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Интелектуални продукти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водят до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: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Резултат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въздействието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този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резултат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: онлайн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видимост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.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18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1024309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Определяне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времевата</a:t>
            </a:r>
            <a:r>
              <a:rPr lang="ru-RU" b="1" dirty="0">
                <a:ea typeface="+mn-lt"/>
                <a:cs typeface="+mn-lt"/>
              </a:rPr>
              <a:t> линия – кога?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Проектите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имат</a:t>
            </a:r>
            <a:r>
              <a:rPr lang="ru-RU" dirty="0">
                <a:ea typeface="+mn-lt"/>
                <a:cs typeface="+mn-lt"/>
              </a:rPr>
              <a:t> точна НАЧАЛНА и КРАЙНА дата. Работните </a:t>
            </a:r>
            <a:r>
              <a:rPr lang="ru-RU" dirty="0" err="1">
                <a:ea typeface="+mn-lt"/>
                <a:cs typeface="+mn-lt"/>
              </a:rPr>
              <a:t>пакети</a:t>
            </a:r>
            <a:r>
              <a:rPr lang="ru-RU" dirty="0">
                <a:ea typeface="+mn-lt"/>
                <a:cs typeface="+mn-lt"/>
              </a:rPr>
              <a:t> (РП) и </a:t>
            </a:r>
            <a:r>
              <a:rPr lang="ru-RU" dirty="0" err="1">
                <a:ea typeface="+mn-lt"/>
                <a:cs typeface="+mn-lt"/>
              </a:rPr>
              <a:t>следващите</a:t>
            </a:r>
            <a:r>
              <a:rPr lang="ru-RU" dirty="0">
                <a:ea typeface="+mn-lt"/>
                <a:cs typeface="+mn-lt"/>
              </a:rPr>
              <a:t> задачи </a:t>
            </a:r>
            <a:r>
              <a:rPr lang="ru-RU" dirty="0" err="1">
                <a:ea typeface="+mn-lt"/>
                <a:cs typeface="+mn-lt"/>
              </a:rPr>
              <a:t>трябва</a:t>
            </a:r>
            <a:r>
              <a:rPr lang="ru-RU" dirty="0">
                <a:ea typeface="+mn-lt"/>
                <a:cs typeface="+mn-lt"/>
              </a:rPr>
              <a:t> да приключат в </a:t>
            </a:r>
            <a:r>
              <a:rPr lang="ru-RU" dirty="0" err="1">
                <a:ea typeface="+mn-lt"/>
                <a:cs typeface="+mn-lt"/>
              </a:rPr>
              <a:t>рамките</a:t>
            </a:r>
            <a:r>
              <a:rPr lang="ru-RU" dirty="0">
                <a:ea typeface="+mn-lt"/>
                <a:cs typeface="+mn-lt"/>
              </a:rPr>
              <a:t> на определен период от </a:t>
            </a:r>
            <a:r>
              <a:rPr lang="ru-RU" dirty="0" err="1">
                <a:ea typeface="+mn-lt"/>
                <a:cs typeface="+mn-lt"/>
              </a:rPr>
              <a:t>време</a:t>
            </a:r>
            <a:r>
              <a:rPr lang="ru-RU" dirty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Тези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периоди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трябва</a:t>
            </a:r>
            <a:r>
              <a:rPr lang="ru-RU" dirty="0">
                <a:ea typeface="+mn-lt"/>
                <a:cs typeface="+mn-lt"/>
              </a:rPr>
              <a:t> да се </a:t>
            </a:r>
            <a:r>
              <a:rPr lang="ru-RU" dirty="0" err="1">
                <a:ea typeface="+mn-lt"/>
                <a:cs typeface="+mn-lt"/>
              </a:rPr>
              <a:t>разглеждат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въз</a:t>
            </a:r>
            <a:r>
              <a:rPr lang="ru-RU" dirty="0">
                <a:ea typeface="+mn-lt"/>
                <a:cs typeface="+mn-lt"/>
              </a:rPr>
              <a:t> основа на </a:t>
            </a:r>
            <a:r>
              <a:rPr lang="ru-RU" dirty="0" err="1">
                <a:ea typeface="+mn-lt"/>
                <a:cs typeface="+mn-lt"/>
              </a:rPr>
              <a:t>цялостната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работна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натовареност</a:t>
            </a:r>
            <a:r>
              <a:rPr lang="ru-RU" dirty="0">
                <a:ea typeface="+mn-lt"/>
                <a:cs typeface="+mn-lt"/>
              </a:rPr>
              <a:t>, необходима за </a:t>
            </a:r>
            <a:r>
              <a:rPr lang="ru-RU" dirty="0" err="1">
                <a:ea typeface="+mn-lt"/>
                <a:cs typeface="+mn-lt"/>
              </a:rPr>
              <a:t>прилагането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развитието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този</a:t>
            </a:r>
            <a:r>
              <a:rPr lang="ru-RU" dirty="0">
                <a:ea typeface="+mn-lt"/>
                <a:cs typeface="+mn-lt"/>
              </a:rPr>
              <a:t> РП /Задача.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Колкото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по-голямо</a:t>
            </a:r>
            <a:r>
              <a:rPr lang="ru-RU" dirty="0">
                <a:ea typeface="+mn-lt"/>
                <a:cs typeface="+mn-lt"/>
              </a:rPr>
              <a:t> е </a:t>
            </a:r>
            <a:r>
              <a:rPr lang="ru-RU" dirty="0" err="1">
                <a:ea typeface="+mn-lt"/>
                <a:cs typeface="+mn-lt"/>
              </a:rPr>
              <a:t>натоварването</a:t>
            </a:r>
            <a:r>
              <a:rPr lang="ru-RU" dirty="0">
                <a:ea typeface="+mn-lt"/>
                <a:cs typeface="+mn-lt"/>
              </a:rPr>
              <a:t>, толкова </a:t>
            </a:r>
            <a:r>
              <a:rPr lang="ru-RU" dirty="0" err="1">
                <a:ea typeface="+mn-lt"/>
                <a:cs typeface="+mn-lt"/>
              </a:rPr>
              <a:t>по-голям</a:t>
            </a:r>
            <a:r>
              <a:rPr lang="ru-RU" dirty="0">
                <a:ea typeface="+mn-lt"/>
                <a:cs typeface="+mn-lt"/>
              </a:rPr>
              <a:t> е </a:t>
            </a:r>
            <a:r>
              <a:rPr lang="ru-RU" dirty="0" err="1">
                <a:ea typeface="+mn-lt"/>
                <a:cs typeface="+mn-lt"/>
              </a:rPr>
              <a:t>ресурсът</a:t>
            </a:r>
            <a:r>
              <a:rPr lang="ru-RU" dirty="0">
                <a:ea typeface="+mn-lt"/>
                <a:cs typeface="+mn-lt"/>
              </a:rPr>
              <a:t>, необходим за </a:t>
            </a:r>
            <a:r>
              <a:rPr lang="ru-RU" dirty="0" err="1">
                <a:ea typeface="+mn-lt"/>
                <a:cs typeface="+mn-lt"/>
              </a:rPr>
              <a:t>изпълнение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дейностите</a:t>
            </a:r>
            <a:r>
              <a:rPr lang="ru-RU" dirty="0">
                <a:ea typeface="+mn-lt"/>
                <a:cs typeface="+mn-lt"/>
              </a:rPr>
              <a:t> – ЧОВЕШКИ КАПИТАЛ, ВРЕМЕ и ФИНАНСИ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068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Определяне на етапите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Основните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етапи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представляват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постиженията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вашия</a:t>
            </a:r>
            <a:r>
              <a:rPr lang="ru-RU" dirty="0">
                <a:ea typeface="+mn-lt"/>
                <a:cs typeface="+mn-lt"/>
              </a:rPr>
              <a:t> проект –</a:t>
            </a:r>
            <a:r>
              <a:rPr lang="ru-RU" dirty="0" err="1">
                <a:ea typeface="+mn-lt"/>
                <a:cs typeface="+mn-lt"/>
              </a:rPr>
              <a:t>официалното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завършване</a:t>
            </a:r>
            <a:r>
              <a:rPr lang="ru-RU" dirty="0">
                <a:ea typeface="+mn-lt"/>
                <a:cs typeface="+mn-lt"/>
              </a:rPr>
              <a:t> / </a:t>
            </a:r>
            <a:r>
              <a:rPr lang="ru-RU" dirty="0" err="1">
                <a:ea typeface="+mn-lt"/>
                <a:cs typeface="+mn-lt"/>
              </a:rPr>
              <a:t>финализиране</a:t>
            </a:r>
            <a:r>
              <a:rPr lang="ru-RU" dirty="0">
                <a:ea typeface="+mn-lt"/>
                <a:cs typeface="+mn-lt"/>
              </a:rPr>
              <a:t> на РП. В един проект </a:t>
            </a:r>
            <a:r>
              <a:rPr lang="ru-RU" dirty="0" err="1">
                <a:ea typeface="+mn-lt"/>
                <a:cs typeface="+mn-lt"/>
              </a:rPr>
              <a:t>може</a:t>
            </a:r>
            <a:r>
              <a:rPr lang="ru-RU" dirty="0">
                <a:ea typeface="+mn-lt"/>
                <a:cs typeface="+mn-lt"/>
              </a:rPr>
              <a:t> да </a:t>
            </a:r>
            <a:r>
              <a:rPr lang="ru-RU" dirty="0" err="1">
                <a:ea typeface="+mn-lt"/>
                <a:cs typeface="+mn-lt"/>
              </a:rPr>
              <a:t>има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повече</a:t>
            </a:r>
            <a:r>
              <a:rPr lang="ru-RU" dirty="0">
                <a:ea typeface="+mn-lt"/>
                <a:cs typeface="+mn-lt"/>
              </a:rPr>
              <a:t> от един </a:t>
            </a:r>
            <a:r>
              <a:rPr lang="ru-RU" dirty="0" err="1">
                <a:ea typeface="+mn-lt"/>
                <a:cs typeface="+mn-lt"/>
              </a:rPr>
              <a:t>етап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използвайте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този</a:t>
            </a:r>
            <a:r>
              <a:rPr lang="ru-RU" dirty="0">
                <a:ea typeface="+mn-lt"/>
                <a:cs typeface="+mn-lt"/>
              </a:rPr>
              <a:t> момент, за да си </a:t>
            </a:r>
            <a:r>
              <a:rPr lang="ru-RU" dirty="0" err="1">
                <a:ea typeface="+mn-lt"/>
                <a:cs typeface="+mn-lt"/>
              </a:rPr>
              <a:t>починете</a:t>
            </a:r>
            <a:r>
              <a:rPr lang="ru-RU" dirty="0">
                <a:ea typeface="+mn-lt"/>
                <a:cs typeface="+mn-lt"/>
              </a:rPr>
              <a:t> и да: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Помислете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постигнатото</a:t>
            </a:r>
            <a:r>
              <a:rPr lang="ru-RU" dirty="0">
                <a:ea typeface="+mn-lt"/>
                <a:cs typeface="+mn-lt"/>
              </a:rPr>
              <a:t> до </a:t>
            </a:r>
            <a:r>
              <a:rPr lang="ru-RU" dirty="0" err="1">
                <a:ea typeface="+mn-lt"/>
                <a:cs typeface="+mn-lt"/>
              </a:rPr>
              <a:t>този</a:t>
            </a:r>
            <a:r>
              <a:rPr lang="ru-RU" dirty="0">
                <a:ea typeface="+mn-lt"/>
                <a:cs typeface="+mn-lt"/>
              </a:rPr>
              <a:t> момент – качество и количество;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Планирайте</a:t>
            </a:r>
            <a:r>
              <a:rPr lang="ru-RU" dirty="0">
                <a:ea typeface="+mn-lt"/>
                <a:cs typeface="+mn-lt"/>
              </a:rPr>
              <a:t> кратка </a:t>
            </a:r>
            <a:r>
              <a:rPr lang="ru-RU" dirty="0" err="1">
                <a:ea typeface="+mn-lt"/>
                <a:cs typeface="+mn-lt"/>
              </a:rPr>
              <a:t>комуникационна</a:t>
            </a:r>
            <a:r>
              <a:rPr lang="ru-RU" dirty="0">
                <a:ea typeface="+mn-lt"/>
                <a:cs typeface="+mn-lt"/>
              </a:rPr>
              <a:t> стратегия, за да оцените </a:t>
            </a:r>
            <a:r>
              <a:rPr lang="ru-RU" dirty="0" err="1">
                <a:ea typeface="+mn-lt"/>
                <a:cs typeface="+mn-lt"/>
              </a:rPr>
              <a:t>резултата</a:t>
            </a:r>
            <a:r>
              <a:rPr lang="ru-RU" dirty="0">
                <a:ea typeface="+mn-lt"/>
                <a:cs typeface="+mn-lt"/>
              </a:rPr>
              <a:t>(</a:t>
            </a:r>
            <a:r>
              <a:rPr lang="ru-RU" dirty="0" err="1">
                <a:ea typeface="+mn-lt"/>
                <a:cs typeface="+mn-lt"/>
              </a:rPr>
              <a:t>ите</a:t>
            </a:r>
            <a:r>
              <a:rPr lang="ru-RU" dirty="0">
                <a:ea typeface="+mn-lt"/>
                <a:cs typeface="+mn-lt"/>
              </a:rPr>
              <a:t>);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Да </a:t>
            </a:r>
            <a:r>
              <a:rPr lang="ru-RU" dirty="0" err="1">
                <a:ea typeface="+mn-lt"/>
                <a:cs typeface="+mn-lt"/>
              </a:rPr>
              <a:t>прегледате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наученото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Следете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благосъстоянието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вашия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екип</a:t>
            </a:r>
            <a:r>
              <a:rPr lang="ru-RU" dirty="0">
                <a:ea typeface="+mn-lt"/>
                <a:cs typeface="+mn-lt"/>
              </a:rPr>
              <a:t> – </a:t>
            </a:r>
            <a:r>
              <a:rPr lang="ru-RU" dirty="0" err="1">
                <a:ea typeface="+mn-lt"/>
                <a:cs typeface="+mn-lt"/>
              </a:rPr>
              <a:t>стресът</a:t>
            </a:r>
            <a:r>
              <a:rPr lang="ru-RU" dirty="0">
                <a:ea typeface="+mn-lt"/>
                <a:cs typeface="+mn-lt"/>
              </a:rPr>
              <a:t> е </a:t>
            </a:r>
            <a:r>
              <a:rPr lang="ru-RU" dirty="0" err="1">
                <a:ea typeface="+mn-lt"/>
                <a:cs typeface="+mn-lt"/>
              </a:rPr>
              <a:t>подъл</a:t>
            </a:r>
            <a:r>
              <a:rPr lang="ru-RU" dirty="0">
                <a:ea typeface="+mn-lt"/>
                <a:cs typeface="+mn-lt"/>
              </a:rPr>
              <a:t> враг, </a:t>
            </a:r>
            <a:r>
              <a:rPr lang="ru-RU" dirty="0" err="1">
                <a:ea typeface="+mn-lt"/>
                <a:cs typeface="+mn-lt"/>
              </a:rPr>
              <a:t>ефектите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му</a:t>
            </a:r>
            <a:r>
              <a:rPr lang="ru-RU" dirty="0">
                <a:ea typeface="+mn-lt"/>
                <a:cs typeface="+mn-lt"/>
              </a:rPr>
              <a:t> се </a:t>
            </a:r>
            <a:r>
              <a:rPr lang="ru-RU" dirty="0" err="1">
                <a:ea typeface="+mn-lt"/>
                <a:cs typeface="+mn-lt"/>
              </a:rPr>
              <a:t>проявяват</a:t>
            </a:r>
            <a:r>
              <a:rPr lang="ru-RU" dirty="0">
                <a:ea typeface="+mn-lt"/>
                <a:cs typeface="+mn-lt"/>
              </a:rPr>
              <a:t> с течение на </a:t>
            </a:r>
            <a:r>
              <a:rPr lang="ru-RU" dirty="0" err="1">
                <a:ea typeface="+mn-lt"/>
                <a:cs typeface="+mn-lt"/>
              </a:rPr>
              <a:t>времето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2458" y="1252878"/>
            <a:ext cx="486609" cy="55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Работни пакети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Независимо от </a:t>
            </a:r>
            <a:r>
              <a:rPr lang="ru-RU" dirty="0" err="1">
                <a:ea typeface="+mn-lt"/>
                <a:cs typeface="+mn-lt"/>
              </a:rPr>
              <a:t>конкретното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съдържание</a:t>
            </a:r>
            <a:r>
              <a:rPr lang="ru-RU" dirty="0">
                <a:ea typeface="+mn-lt"/>
                <a:cs typeface="+mn-lt"/>
              </a:rPr>
              <a:t> на проекта, </a:t>
            </a:r>
            <a:r>
              <a:rPr lang="ru-RU" dirty="0" err="1">
                <a:ea typeface="+mn-lt"/>
                <a:cs typeface="+mn-lt"/>
              </a:rPr>
              <a:t>ръководителите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предприемачите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винаги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трябва</a:t>
            </a:r>
            <a:r>
              <a:rPr lang="ru-RU" dirty="0">
                <a:ea typeface="+mn-lt"/>
                <a:cs typeface="+mn-lt"/>
              </a:rPr>
              <a:t> да </a:t>
            </a:r>
            <a:r>
              <a:rPr lang="ru-RU" dirty="0" err="1">
                <a:ea typeface="+mn-lt"/>
                <a:cs typeface="+mn-lt"/>
              </a:rPr>
              <a:t>разглеждат</a:t>
            </a:r>
            <a:r>
              <a:rPr lang="ru-RU" dirty="0">
                <a:ea typeface="+mn-lt"/>
                <a:cs typeface="+mn-lt"/>
              </a:rPr>
              <a:t> два </a:t>
            </a:r>
            <a:r>
              <a:rPr lang="ru-RU" dirty="0" err="1">
                <a:ea typeface="+mn-lt"/>
                <a:cs typeface="+mn-lt"/>
              </a:rPr>
              <a:t>клъстера</a:t>
            </a:r>
            <a:r>
              <a:rPr lang="ru-RU" dirty="0">
                <a:ea typeface="+mn-lt"/>
                <a:cs typeface="+mn-lt"/>
              </a:rPr>
              <a:t> от </a:t>
            </a:r>
            <a:r>
              <a:rPr lang="ru-RU" dirty="0" err="1">
                <a:ea typeface="+mn-lt"/>
                <a:cs typeface="+mn-lt"/>
              </a:rPr>
              <a:t>дейности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обхващащи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целия</a:t>
            </a:r>
            <a:r>
              <a:rPr lang="ru-RU" dirty="0">
                <a:ea typeface="+mn-lt"/>
                <a:cs typeface="+mn-lt"/>
              </a:rPr>
              <a:t> жизнен </a:t>
            </a:r>
            <a:r>
              <a:rPr lang="ru-RU" dirty="0" err="1">
                <a:ea typeface="+mn-lt"/>
                <a:cs typeface="+mn-lt"/>
              </a:rPr>
              <a:t>цикъл</a:t>
            </a:r>
            <a:r>
              <a:rPr lang="ru-RU" dirty="0">
                <a:ea typeface="+mn-lt"/>
                <a:cs typeface="+mn-lt"/>
              </a:rPr>
              <a:t> на проекта (и </a:t>
            </a:r>
            <a:r>
              <a:rPr lang="ru-RU" dirty="0" err="1">
                <a:ea typeface="+mn-lt"/>
                <a:cs typeface="+mn-lt"/>
              </a:rPr>
              <a:t>дори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извън</a:t>
            </a:r>
            <a:r>
              <a:rPr lang="ru-RU" dirty="0">
                <a:ea typeface="+mn-lt"/>
                <a:cs typeface="+mn-lt"/>
              </a:rPr>
              <a:t> него):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>
                <a:ea typeface="+mn-lt"/>
                <a:cs typeface="+mn-lt"/>
              </a:rPr>
              <a:t>	</a:t>
            </a:r>
            <a:r>
              <a:rPr lang="bg-BG" sz="3200" b="1" dirty="0">
                <a:solidFill>
                  <a:srgbClr val="FFC000"/>
                </a:solidFill>
                <a:ea typeface="+mn-lt"/>
                <a:cs typeface="+mn-lt"/>
              </a:rPr>
              <a:t>Комуникация</a:t>
            </a:r>
            <a:endParaRPr lang="en-GB" sz="3200" b="1" dirty="0">
              <a:solidFill>
                <a:srgbClr val="FFC00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>
                <a:solidFill>
                  <a:srgbClr val="FFC000"/>
                </a:solidFill>
                <a:ea typeface="+mn-lt"/>
                <a:cs typeface="+mn-lt"/>
              </a:rPr>
              <a:t>	</a:t>
            </a:r>
            <a:r>
              <a:rPr lang="bg-BG" sz="3200" b="1" dirty="0">
                <a:solidFill>
                  <a:srgbClr val="FFC000"/>
                </a:solidFill>
                <a:ea typeface="+mn-lt"/>
                <a:cs typeface="+mn-lt"/>
              </a:rPr>
              <a:t>Управление на проекти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Stella a 5 punte 1"/>
          <p:cNvSpPr/>
          <p:nvPr/>
        </p:nvSpPr>
        <p:spPr>
          <a:xfrm>
            <a:off x="1743075" y="3505201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ella a 5 punte 13"/>
          <p:cNvSpPr/>
          <p:nvPr/>
        </p:nvSpPr>
        <p:spPr>
          <a:xfrm>
            <a:off x="1743075" y="4333876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Работен</a:t>
            </a:r>
            <a:r>
              <a:rPr lang="ru-RU" b="1" dirty="0">
                <a:ea typeface="+mn-lt"/>
                <a:cs typeface="+mn-lt"/>
              </a:rPr>
              <a:t> пакет – </a:t>
            </a:r>
            <a:r>
              <a:rPr lang="ru-RU" b="1" dirty="0" err="1">
                <a:ea typeface="+mn-lt"/>
                <a:cs typeface="+mn-lt"/>
              </a:rPr>
              <a:t>комуникация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С </a:t>
            </a:r>
            <a:r>
              <a:rPr lang="ru-RU" dirty="0" err="1">
                <a:ea typeface="+mn-lt"/>
                <a:cs typeface="+mn-lt"/>
              </a:rPr>
              <a:t>работния</a:t>
            </a:r>
            <a:r>
              <a:rPr lang="ru-RU" dirty="0">
                <a:ea typeface="+mn-lt"/>
                <a:cs typeface="+mn-lt"/>
              </a:rPr>
              <a:t> пакет за </a:t>
            </a:r>
            <a:r>
              <a:rPr lang="ru-RU" dirty="0" err="1">
                <a:ea typeface="+mn-lt"/>
                <a:cs typeface="+mn-lt"/>
              </a:rPr>
              <a:t>комуникации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ние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обикновено</a:t>
            </a:r>
            <a:r>
              <a:rPr lang="ru-RU" dirty="0">
                <a:ea typeface="+mn-lt"/>
                <a:cs typeface="+mn-lt"/>
              </a:rPr>
              <a:t> се </a:t>
            </a:r>
            <a:r>
              <a:rPr lang="ru-RU" dirty="0" err="1">
                <a:ea typeface="+mn-lt"/>
                <a:cs typeface="+mn-lt"/>
              </a:rPr>
              <a:t>отнасяме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към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комуникационни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дейности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поддържащи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динамиката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сътрудничеството</a:t>
            </a:r>
            <a:r>
              <a:rPr lang="ru-RU" dirty="0">
                <a:ea typeface="+mn-lt"/>
                <a:cs typeface="+mn-lt"/>
              </a:rPr>
              <a:t> – </a:t>
            </a:r>
            <a:r>
              <a:rPr lang="ru-RU" dirty="0" err="1">
                <a:ea typeface="+mn-lt"/>
                <a:cs typeface="+mn-lt"/>
              </a:rPr>
              <a:t>вътре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извън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екипа</a:t>
            </a:r>
            <a:r>
              <a:rPr lang="ru-RU" dirty="0">
                <a:ea typeface="+mn-lt"/>
                <a:cs typeface="+mn-lt"/>
              </a:rPr>
              <a:t> на проекта или </a:t>
            </a:r>
            <a:r>
              <a:rPr lang="ru-RU" dirty="0" err="1">
                <a:ea typeface="+mn-lt"/>
                <a:cs typeface="+mn-lt"/>
              </a:rPr>
              <a:t>организацията</a:t>
            </a:r>
            <a:r>
              <a:rPr lang="ru-RU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Управление на хора и </a:t>
            </a:r>
            <a:r>
              <a:rPr lang="ru-RU" dirty="0" err="1">
                <a:ea typeface="+mn-lt"/>
                <a:cs typeface="+mn-lt"/>
              </a:rPr>
              <a:t>човешки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ресурси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Координация между </a:t>
            </a:r>
            <a:r>
              <a:rPr lang="ru-RU" dirty="0" err="1">
                <a:ea typeface="+mn-lt"/>
                <a:cs typeface="+mn-lt"/>
              </a:rPr>
              <a:t>членовете</a:t>
            </a:r>
            <a:r>
              <a:rPr lang="ru-RU" dirty="0">
                <a:ea typeface="+mn-lt"/>
                <a:cs typeface="+mn-lt"/>
              </a:rPr>
              <a:t> на проекта;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Управление на </a:t>
            </a:r>
            <a:r>
              <a:rPr lang="ru-RU" dirty="0" err="1">
                <a:ea typeface="+mn-lt"/>
                <a:cs typeface="+mn-lt"/>
              </a:rPr>
              <a:t>заинтересованите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страни</a:t>
            </a:r>
            <a:r>
              <a:rPr lang="ru-RU" dirty="0">
                <a:ea typeface="+mn-lt"/>
                <a:cs typeface="+mn-lt"/>
              </a:rPr>
              <a:t> – </a:t>
            </a:r>
            <a:r>
              <a:rPr lang="ru-RU" dirty="0" err="1">
                <a:ea typeface="+mn-lt"/>
                <a:cs typeface="+mn-lt"/>
              </a:rPr>
              <a:t>идентифициране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ангажиране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Обхват и </a:t>
            </a:r>
            <a:r>
              <a:rPr lang="ru-RU" dirty="0" err="1">
                <a:ea typeface="+mn-lt"/>
                <a:cs typeface="+mn-lt"/>
              </a:rPr>
              <a:t>видимост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резултатите</a:t>
            </a:r>
            <a:r>
              <a:rPr lang="ru-RU" dirty="0">
                <a:ea typeface="+mn-lt"/>
                <a:cs typeface="+mn-lt"/>
              </a:rPr>
              <a:t> от проекта;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Валоризация на </a:t>
            </a:r>
            <a:r>
              <a:rPr lang="ru-RU" dirty="0" err="1">
                <a:ea typeface="+mn-lt"/>
                <a:cs typeface="+mn-lt"/>
              </a:rPr>
              <a:t>добри</a:t>
            </a:r>
            <a:r>
              <a:rPr lang="ru-RU" dirty="0">
                <a:ea typeface="+mn-lt"/>
                <a:cs typeface="+mn-lt"/>
              </a:rPr>
              <a:t> практики, успехи и постижения.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065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30138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Работен</a:t>
            </a:r>
            <a:r>
              <a:rPr lang="ru-RU" b="1" dirty="0">
                <a:ea typeface="+mn-lt"/>
                <a:cs typeface="+mn-lt"/>
              </a:rPr>
              <a:t> пакет – управление на </a:t>
            </a:r>
            <a:r>
              <a:rPr lang="ru-RU" b="1" dirty="0" err="1">
                <a:ea typeface="+mn-lt"/>
                <a:cs typeface="+mn-lt"/>
              </a:rPr>
              <a:t>проекти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Работния</a:t>
            </a:r>
            <a:r>
              <a:rPr lang="ru-RU" dirty="0">
                <a:ea typeface="+mn-lt"/>
                <a:cs typeface="+mn-lt"/>
              </a:rPr>
              <a:t> пакет за управление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обикновено</a:t>
            </a:r>
            <a:r>
              <a:rPr lang="ru-RU" dirty="0">
                <a:ea typeface="+mn-lt"/>
                <a:cs typeface="+mn-lt"/>
              </a:rPr>
              <a:t> се </a:t>
            </a:r>
            <a:r>
              <a:rPr lang="ru-RU" dirty="0" err="1">
                <a:ea typeface="+mn-lt"/>
                <a:cs typeface="+mn-lt"/>
              </a:rPr>
              <a:t>отнася</a:t>
            </a:r>
            <a:r>
              <a:rPr lang="ru-RU" dirty="0">
                <a:ea typeface="+mn-lt"/>
                <a:cs typeface="+mn-lt"/>
              </a:rPr>
              <a:t> до </a:t>
            </a:r>
            <a:r>
              <a:rPr lang="ru-RU" dirty="0" err="1">
                <a:ea typeface="+mn-lt"/>
                <a:cs typeface="+mn-lt"/>
              </a:rPr>
              <a:t>дейности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които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са</a:t>
            </a:r>
            <a:r>
              <a:rPr lang="ru-RU" dirty="0">
                <a:ea typeface="+mn-lt"/>
                <a:cs typeface="+mn-lt"/>
              </a:rPr>
              <a:t> от </a:t>
            </a:r>
            <a:r>
              <a:rPr lang="ru-RU" dirty="0" err="1">
                <a:ea typeface="+mn-lt"/>
                <a:cs typeface="+mn-lt"/>
              </a:rPr>
              <a:t>съществено</a:t>
            </a:r>
            <a:r>
              <a:rPr lang="ru-RU" dirty="0">
                <a:ea typeface="+mn-lt"/>
                <a:cs typeface="+mn-lt"/>
              </a:rPr>
              <a:t> значение за </a:t>
            </a:r>
            <a:r>
              <a:rPr lang="ru-RU" dirty="0" err="1">
                <a:ea typeface="+mn-lt"/>
                <a:cs typeface="+mn-lt"/>
              </a:rPr>
              <a:t>осигуряване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безпроблемно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изпълнение</a:t>
            </a:r>
            <a:r>
              <a:rPr lang="ru-RU" dirty="0">
                <a:ea typeface="+mn-lt"/>
                <a:cs typeface="+mn-lt"/>
              </a:rPr>
              <a:t> на проекта – </a:t>
            </a:r>
            <a:r>
              <a:rPr lang="ru-RU" dirty="0" err="1">
                <a:ea typeface="+mn-lt"/>
                <a:cs typeface="+mn-lt"/>
              </a:rPr>
              <a:t>както</a:t>
            </a:r>
            <a:r>
              <a:rPr lang="ru-RU" dirty="0">
                <a:ea typeface="+mn-lt"/>
                <a:cs typeface="+mn-lt"/>
              </a:rPr>
              <a:t> по качество, </a:t>
            </a:r>
            <a:r>
              <a:rPr lang="ru-RU" dirty="0" err="1">
                <a:ea typeface="+mn-lt"/>
                <a:cs typeface="+mn-lt"/>
              </a:rPr>
              <a:t>така</a:t>
            </a:r>
            <a:r>
              <a:rPr lang="ru-RU" dirty="0">
                <a:ea typeface="+mn-lt"/>
                <a:cs typeface="+mn-lt"/>
              </a:rPr>
              <a:t> и по </a:t>
            </a:r>
            <a:r>
              <a:rPr lang="ru-RU" dirty="0" err="1">
                <a:ea typeface="+mn-lt"/>
                <a:cs typeface="+mn-lt"/>
              </a:rPr>
              <a:t>време</a:t>
            </a:r>
            <a:r>
              <a:rPr lang="ru-RU" dirty="0">
                <a:ea typeface="+mn-lt"/>
                <a:cs typeface="+mn-lt"/>
              </a:rPr>
              <a:t>: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Осигуряване</a:t>
            </a:r>
            <a:r>
              <a:rPr lang="ru-RU" dirty="0">
                <a:ea typeface="+mn-lt"/>
                <a:cs typeface="+mn-lt"/>
              </a:rPr>
              <a:t> на качество: Мониторинг и оценка;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Управление на риска: Идентификация &gt; Оценка &gt; </a:t>
            </a:r>
            <a:r>
              <a:rPr lang="ru-RU" dirty="0" err="1">
                <a:ea typeface="+mn-lt"/>
                <a:cs typeface="+mn-lt"/>
              </a:rPr>
              <a:t>Проектиране</a:t>
            </a:r>
            <a:r>
              <a:rPr lang="ru-RU" dirty="0">
                <a:ea typeface="+mn-lt"/>
                <a:cs typeface="+mn-lt"/>
              </a:rPr>
              <a:t> на противодействие;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Оценка на </a:t>
            </a:r>
            <a:r>
              <a:rPr lang="ru-RU" dirty="0" err="1">
                <a:ea typeface="+mn-lt"/>
                <a:cs typeface="+mn-lt"/>
              </a:rPr>
              <a:t>въздействието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Финансово управление;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Контрол</a:t>
            </a:r>
            <a:r>
              <a:rPr lang="ru-RU" dirty="0">
                <a:ea typeface="+mn-lt"/>
                <a:cs typeface="+mn-lt"/>
              </a:rPr>
              <a:t> на бюджета.</a:t>
            </a: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406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s-ES" dirty="0">
              <a:solidFill>
                <a:srgbClr val="E47A24"/>
              </a:solidFill>
              <a:latin typeface="+mj-lt"/>
            </a:endParaRPr>
          </a:p>
          <a:p>
            <a:pPr algn="just"/>
            <a:r>
              <a:rPr lang="bg-BG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В края на този моду</a:t>
            </a:r>
            <a:r>
              <a:rPr lang="bg-BG" sz="2000" b="1" dirty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л вие ще</a:t>
            </a:r>
            <a:r>
              <a:rPr lang="en-GB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</a:t>
            </a:r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Цели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597377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ru-RU" sz="1200" dirty="0" err="1">
                <a:ea typeface="+mn-lt"/>
                <a:cs typeface="+mn-lt"/>
              </a:rPr>
              <a:t>Какво</a:t>
            </a:r>
            <a:r>
              <a:rPr lang="ru-RU" sz="1200" dirty="0">
                <a:ea typeface="+mn-lt"/>
                <a:cs typeface="+mn-lt"/>
              </a:rPr>
              <a:t> е управление на </a:t>
            </a:r>
            <a:r>
              <a:rPr lang="ru-RU" sz="1200" dirty="0" err="1">
                <a:ea typeface="+mn-lt"/>
                <a:cs typeface="+mn-lt"/>
              </a:rPr>
              <a:t>проекти</a:t>
            </a:r>
            <a:r>
              <a:rPr lang="ru-RU" sz="1200" dirty="0">
                <a:ea typeface="+mn-lt"/>
                <a:cs typeface="+mn-lt"/>
              </a:rPr>
              <a:t>, </a:t>
            </a:r>
            <a:r>
              <a:rPr lang="ru-RU" sz="1200" dirty="0" err="1">
                <a:ea typeface="+mn-lt"/>
                <a:cs typeface="+mn-lt"/>
              </a:rPr>
              <a:t>защо</a:t>
            </a:r>
            <a:r>
              <a:rPr lang="ru-RU" sz="1200" dirty="0">
                <a:ea typeface="+mn-lt"/>
                <a:cs typeface="+mn-lt"/>
              </a:rPr>
              <a:t> е важно, </a:t>
            </a:r>
            <a:r>
              <a:rPr lang="ru-RU" sz="1200" dirty="0" err="1">
                <a:ea typeface="+mn-lt"/>
                <a:cs typeface="+mn-lt"/>
              </a:rPr>
              <a:t>какво</a:t>
            </a:r>
            <a:r>
              <a:rPr lang="ru-RU" sz="1200" dirty="0">
                <a:ea typeface="+mn-lt"/>
                <a:cs typeface="+mn-lt"/>
              </a:rPr>
              <a:t> е уместно в </a:t>
            </a:r>
            <a:r>
              <a:rPr lang="ru-RU" sz="1200" dirty="0" err="1">
                <a:ea typeface="+mn-lt"/>
                <a:cs typeface="+mn-lt"/>
              </a:rPr>
              <a:t>управлението</a:t>
            </a:r>
            <a:r>
              <a:rPr lang="ru-RU" sz="1200" dirty="0">
                <a:ea typeface="+mn-lt"/>
                <a:cs typeface="+mn-lt"/>
              </a:rPr>
              <a:t> на </a:t>
            </a:r>
            <a:r>
              <a:rPr lang="ru-RU" sz="1200" dirty="0" err="1">
                <a:ea typeface="+mn-lt"/>
                <a:cs typeface="+mn-lt"/>
              </a:rPr>
              <a:t>проекти</a:t>
            </a:r>
            <a:r>
              <a:rPr lang="ru-RU" sz="1200" dirty="0">
                <a:ea typeface="+mn-lt"/>
                <a:cs typeface="+mn-lt"/>
              </a:rPr>
              <a:t> в сравнение с </a:t>
            </a:r>
            <a:r>
              <a:rPr lang="ru-RU" sz="1200" dirty="0" err="1">
                <a:ea typeface="+mn-lt"/>
                <a:cs typeface="+mn-lt"/>
              </a:rPr>
              <a:t>други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управленски</a:t>
            </a:r>
            <a:r>
              <a:rPr lang="ru-RU" sz="1200" dirty="0">
                <a:ea typeface="+mn-lt"/>
                <a:cs typeface="+mn-lt"/>
              </a:rPr>
              <a:t> функции.</a:t>
            </a:r>
            <a:endParaRPr lang="en-US" altLang="ko-KR" sz="1200" dirty="0">
              <a:latin typeface="+mj-lt"/>
              <a:ea typeface="맑은 고딕"/>
              <a:cs typeface="Arial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ru-RU" altLang="ko-KR" b="1" dirty="0">
                <a:latin typeface="+mj-lt"/>
                <a:ea typeface="맑은 고딕"/>
                <a:cs typeface="Arial"/>
              </a:rPr>
              <a:t>Знаете най-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важното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за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управлението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на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проекти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3612402"/>
            <a:ext cx="597377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ru-RU" altLang="ko-KR" sz="1200" dirty="0">
                <a:latin typeface="+mj-lt"/>
                <a:ea typeface="맑은 고딕"/>
                <a:cs typeface="Arial"/>
              </a:rPr>
              <a:t>От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фазата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на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проектиране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до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официалното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приключване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,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всеки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проект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следва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специфичен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път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,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включващ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технически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дейности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и задачи.</a:t>
            </a:r>
            <a:endParaRPr lang="en-US" altLang="ko-KR" sz="1200" strike="sngStrike" dirty="0">
              <a:latin typeface="+mj-lt"/>
              <a:ea typeface="맑은 고딕"/>
              <a:cs typeface="Arial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284286"/>
            <a:ext cx="4728268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ru-RU" altLang="ko-KR" b="1" dirty="0">
                <a:latin typeface="+mj-lt"/>
                <a:cs typeface="Calibri Light"/>
              </a:rPr>
              <a:t>Се </a:t>
            </a:r>
            <a:r>
              <a:rPr lang="ru-RU" altLang="ko-KR" b="1" dirty="0" err="1">
                <a:latin typeface="+mj-lt"/>
                <a:cs typeface="Calibri Light"/>
              </a:rPr>
              <a:t>запознаете</a:t>
            </a:r>
            <a:r>
              <a:rPr lang="ru-RU" altLang="ko-KR" b="1" dirty="0">
                <a:latin typeface="+mj-lt"/>
                <a:cs typeface="Calibri Light"/>
              </a:rPr>
              <a:t> се с </a:t>
            </a:r>
            <a:r>
              <a:rPr lang="ru-RU" altLang="ko-KR" b="1" dirty="0" err="1">
                <a:latin typeface="+mj-lt"/>
                <a:cs typeface="Calibri Light"/>
              </a:rPr>
              <a:t>жизнения</a:t>
            </a:r>
            <a:r>
              <a:rPr lang="ru-RU" altLang="ko-KR" b="1" dirty="0">
                <a:latin typeface="+mj-lt"/>
                <a:cs typeface="Calibri Light"/>
              </a:rPr>
              <a:t> </a:t>
            </a:r>
            <a:r>
              <a:rPr lang="ru-RU" altLang="ko-KR" b="1" dirty="0" err="1">
                <a:latin typeface="+mj-lt"/>
                <a:cs typeface="Calibri Light"/>
              </a:rPr>
              <a:t>цикъл</a:t>
            </a:r>
            <a:r>
              <a:rPr lang="ru-RU" altLang="ko-KR" b="1" dirty="0">
                <a:latin typeface="+mj-lt"/>
                <a:cs typeface="Calibri Light"/>
              </a:rPr>
              <a:t> на проект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13733" y="4672440"/>
            <a:ext cx="596026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ru-RU" altLang="ko-KR" sz="1200" dirty="0">
              <a:latin typeface="+mj-lt"/>
              <a:ea typeface="맑은 고딕"/>
              <a:cs typeface="Arial"/>
            </a:endParaRPr>
          </a:p>
          <a:p>
            <a:pPr algn="just"/>
            <a:r>
              <a:rPr lang="ru-RU" altLang="ko-KR" sz="1200" dirty="0">
                <a:latin typeface="+mj-lt"/>
                <a:ea typeface="맑은 고딕"/>
                <a:cs typeface="Arial"/>
              </a:rPr>
              <a:t>Граница между успешен проект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отговарящ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на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очакванията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и риска да видите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усилията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си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напразни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е много малка: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избягвайте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често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срещаните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грешки и се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запознайте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с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правилният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подход при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управлението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 на </a:t>
            </a:r>
            <a:r>
              <a:rPr lang="ru-RU" altLang="ko-KR" sz="1200" dirty="0" err="1">
                <a:latin typeface="+mj-lt"/>
                <a:ea typeface="맑은 고딕"/>
                <a:cs typeface="Arial"/>
              </a:rPr>
              <a:t>проекти</a:t>
            </a:r>
            <a:r>
              <a:rPr lang="ru-RU" altLang="ko-KR" sz="1200" dirty="0">
                <a:latin typeface="+mj-lt"/>
                <a:ea typeface="맑은 고딕"/>
                <a:cs typeface="Arial"/>
              </a:rPr>
              <a:t>.</a:t>
            </a:r>
            <a:endParaRPr lang="en-US" altLang="ko-KR" sz="1200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253340"/>
            <a:ext cx="5124925" cy="646331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ru-RU" altLang="ko-KR" b="1" dirty="0">
                <a:latin typeface="+mj-lt"/>
                <a:ea typeface="맑은 고딕"/>
                <a:cs typeface="Arial"/>
              </a:rPr>
              <a:t>Разберете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какво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характеризира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един успешен проект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Съвети</a:t>
            </a:r>
            <a:r>
              <a:rPr lang="ru-RU" b="1" dirty="0">
                <a:ea typeface="+mn-lt"/>
                <a:cs typeface="+mn-lt"/>
              </a:rPr>
              <a:t> за финансово управление</a:t>
            </a:r>
            <a:r>
              <a:rPr lang="en-GB" b="1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091295943"/>
              </p:ext>
            </p:extLst>
          </p:nvPr>
        </p:nvGraphicFramePr>
        <p:xfrm>
          <a:off x="742220" y="1766871"/>
          <a:ext cx="6597650" cy="43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 txBox="1">
            <a:spLocks/>
          </p:cNvSpPr>
          <p:nvPr/>
        </p:nvSpPr>
        <p:spPr>
          <a:xfrm>
            <a:off x="7059534" y="1888259"/>
            <a:ext cx="4629150" cy="3052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Икономика</a:t>
            </a:r>
            <a:r>
              <a:rPr lang="ru-RU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Правилни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входящи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продукти</a:t>
            </a:r>
            <a:r>
              <a:rPr lang="ru-RU" dirty="0">
                <a:ea typeface="+mn-lt"/>
                <a:cs typeface="+mn-lt"/>
              </a:rPr>
              <a:t> на най-</a:t>
            </a:r>
            <a:r>
              <a:rPr lang="ru-RU" dirty="0" err="1">
                <a:ea typeface="+mn-lt"/>
                <a:cs typeface="+mn-lt"/>
              </a:rPr>
              <a:t>ниска</a:t>
            </a:r>
            <a:r>
              <a:rPr lang="ru-RU" dirty="0">
                <a:ea typeface="+mn-lt"/>
                <a:cs typeface="+mn-lt"/>
              </a:rPr>
              <a:t> цена.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Ефективност</a:t>
            </a:r>
            <a:r>
              <a:rPr lang="ru-RU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Правилни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резултати</a:t>
            </a:r>
            <a:r>
              <a:rPr lang="ru-RU" dirty="0">
                <a:ea typeface="+mn-lt"/>
                <a:cs typeface="+mn-lt"/>
              </a:rPr>
              <a:t> с най-</a:t>
            </a:r>
            <a:r>
              <a:rPr lang="ru-RU" dirty="0" err="1">
                <a:ea typeface="+mn-lt"/>
                <a:cs typeface="+mn-lt"/>
              </a:rPr>
              <a:t>ниски</a:t>
            </a:r>
            <a:r>
              <a:rPr lang="ru-RU" dirty="0">
                <a:ea typeface="+mn-lt"/>
                <a:cs typeface="+mn-lt"/>
              </a:rPr>
              <a:t> усилия.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Ефикасност</a:t>
            </a:r>
            <a:r>
              <a:rPr lang="ru-RU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Постигане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очакванията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11945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Избягване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често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срещани</a:t>
            </a:r>
            <a:r>
              <a:rPr lang="ru-RU" b="1" dirty="0">
                <a:ea typeface="+mn-lt"/>
                <a:cs typeface="+mn-lt"/>
              </a:rPr>
              <a:t> грешки - 1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Лошото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планиране</a:t>
            </a:r>
            <a:r>
              <a:rPr lang="ru-RU" dirty="0">
                <a:ea typeface="+mn-lt"/>
                <a:cs typeface="+mn-lt"/>
              </a:rPr>
              <a:t> и/или </a:t>
            </a:r>
            <a:r>
              <a:rPr lang="ru-RU" dirty="0" err="1">
                <a:ea typeface="+mn-lt"/>
                <a:cs typeface="+mn-lt"/>
              </a:rPr>
              <a:t>изпълнение</a:t>
            </a:r>
            <a:r>
              <a:rPr lang="ru-RU" dirty="0">
                <a:ea typeface="+mn-lt"/>
                <a:cs typeface="+mn-lt"/>
              </a:rPr>
              <a:t> на работните </a:t>
            </a:r>
            <a:r>
              <a:rPr lang="ru-RU" dirty="0" err="1">
                <a:ea typeface="+mn-lt"/>
                <a:cs typeface="+mn-lt"/>
              </a:rPr>
              <a:t>програми</a:t>
            </a:r>
            <a:r>
              <a:rPr lang="ru-RU" dirty="0">
                <a:ea typeface="+mn-lt"/>
                <a:cs typeface="+mn-lt"/>
              </a:rPr>
              <a:t> води до  </a:t>
            </a:r>
            <a:r>
              <a:rPr lang="ru-RU" dirty="0" err="1">
                <a:ea typeface="+mn-lt"/>
                <a:cs typeface="+mn-lt"/>
              </a:rPr>
              <a:t>лоши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резултати</a:t>
            </a:r>
            <a:r>
              <a:rPr lang="ru-RU" dirty="0">
                <a:ea typeface="+mn-lt"/>
                <a:cs typeface="+mn-lt"/>
              </a:rPr>
              <a:t>. </a:t>
            </a:r>
            <a:r>
              <a:rPr lang="ru-RU" dirty="0" err="1">
                <a:ea typeface="+mn-lt"/>
                <a:cs typeface="+mn-lt"/>
              </a:rPr>
              <a:t>Най-често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срещаните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проблеми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са</a:t>
            </a:r>
            <a:r>
              <a:rPr lang="ru-RU" dirty="0">
                <a:ea typeface="+mn-lt"/>
                <a:cs typeface="+mn-lt"/>
              </a:rPr>
              <a:t>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Ентропия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и дисфункции на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производителността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Липса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на ясна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визия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какво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/как да го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направя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Незаинтересованост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ключови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лица;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Неподготвеност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неочаквани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промени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плановете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→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забавяне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Загуба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контрол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върху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финансите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и/или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времето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Слаба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удовлетвореност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участващите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страни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(т.е.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бенефициентите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на проекта);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Бариери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пред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вътрешната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комуникация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→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предразсъдъци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към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информационния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поток.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9121" y="414512"/>
            <a:ext cx="937297" cy="79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Завършване на проекта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Запомнете</a:t>
            </a:r>
            <a:r>
              <a:rPr lang="ru-RU" dirty="0">
                <a:ea typeface="+mn-lt"/>
                <a:cs typeface="+mn-lt"/>
              </a:rPr>
              <a:t>: </a:t>
            </a:r>
            <a:r>
              <a:rPr lang="ru-RU" dirty="0" err="1">
                <a:ea typeface="+mn-lt"/>
                <a:cs typeface="+mn-lt"/>
              </a:rPr>
              <a:t>проектите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трябва</a:t>
            </a:r>
            <a:r>
              <a:rPr lang="ru-RU" dirty="0">
                <a:ea typeface="+mn-lt"/>
                <a:cs typeface="+mn-lt"/>
              </a:rPr>
              <a:t> да приключат на определена дата. Всяко </a:t>
            </a:r>
            <a:r>
              <a:rPr lang="ru-RU" dirty="0" err="1">
                <a:ea typeface="+mn-lt"/>
                <a:cs typeface="+mn-lt"/>
              </a:rPr>
              <a:t>забавяне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може</a:t>
            </a:r>
            <a:r>
              <a:rPr lang="ru-RU" dirty="0">
                <a:ea typeface="+mn-lt"/>
                <a:cs typeface="+mn-lt"/>
              </a:rPr>
              <a:t> да </a:t>
            </a:r>
            <a:r>
              <a:rPr lang="ru-RU" dirty="0" err="1">
                <a:ea typeface="+mn-lt"/>
                <a:cs typeface="+mn-lt"/>
              </a:rPr>
              <a:t>бъде</a:t>
            </a:r>
            <a:r>
              <a:rPr lang="ru-RU" dirty="0">
                <a:ea typeface="+mn-lt"/>
                <a:cs typeface="+mn-lt"/>
              </a:rPr>
              <a:t> знак за </a:t>
            </a:r>
            <a:r>
              <a:rPr lang="ru-RU" dirty="0" err="1">
                <a:ea typeface="+mn-lt"/>
                <a:cs typeface="+mn-lt"/>
              </a:rPr>
              <a:t>възникнали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проблеми</a:t>
            </a:r>
            <a:r>
              <a:rPr lang="ru-RU" dirty="0">
                <a:ea typeface="+mn-lt"/>
                <a:cs typeface="+mn-lt"/>
              </a:rPr>
              <a:t> или </a:t>
            </a:r>
            <a:r>
              <a:rPr lang="ru-RU" dirty="0" err="1">
                <a:ea typeface="+mn-lt"/>
                <a:cs typeface="+mn-lt"/>
              </a:rPr>
              <a:t>неефективност</a:t>
            </a:r>
            <a:r>
              <a:rPr lang="ru-RU" dirty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es-ES" dirty="0" err="1">
                <a:ea typeface="+mn-lt"/>
                <a:cs typeface="+mn-lt"/>
              </a:rPr>
              <a:t>Уверете</a:t>
            </a:r>
            <a:r>
              <a:rPr lang="ru-RU" altLang="es-ES" dirty="0">
                <a:ea typeface="+mn-lt"/>
                <a:cs typeface="+mn-lt"/>
              </a:rPr>
              <a:t> се, че </a:t>
            </a:r>
            <a:r>
              <a:rPr lang="ru-RU" altLang="es-ES" dirty="0" err="1">
                <a:ea typeface="+mn-lt"/>
                <a:cs typeface="+mn-lt"/>
              </a:rPr>
              <a:t>сте</a:t>
            </a:r>
            <a:r>
              <a:rPr lang="ru-RU" altLang="es-ES" dirty="0">
                <a:ea typeface="+mn-lt"/>
                <a:cs typeface="+mn-lt"/>
              </a:rPr>
              <a:t> в </a:t>
            </a:r>
            <a:r>
              <a:rPr lang="ru-RU" altLang="es-ES" dirty="0" err="1">
                <a:ea typeface="+mn-lt"/>
                <a:cs typeface="+mn-lt"/>
              </a:rPr>
              <a:t>съответствие</a:t>
            </a:r>
            <a:r>
              <a:rPr lang="ru-RU" altLang="es-ES" dirty="0">
                <a:ea typeface="+mn-lt"/>
                <a:cs typeface="+mn-lt"/>
              </a:rPr>
              <a:t> с </a:t>
            </a:r>
            <a:r>
              <a:rPr lang="ru-RU" altLang="es-ES" dirty="0" err="1">
                <a:ea typeface="+mn-lt"/>
                <a:cs typeface="+mn-lt"/>
              </a:rPr>
              <a:t>окончателните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отчети</a:t>
            </a:r>
            <a:r>
              <a:rPr lang="ru-RU" altLang="es-ES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es-ES" dirty="0" err="1">
                <a:ea typeface="+mn-lt"/>
                <a:cs typeface="+mn-lt"/>
              </a:rPr>
              <a:t>Отделете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време</a:t>
            </a:r>
            <a:r>
              <a:rPr lang="ru-RU" altLang="es-ES" dirty="0">
                <a:ea typeface="+mn-lt"/>
                <a:cs typeface="+mn-lt"/>
              </a:rPr>
              <a:t> за </a:t>
            </a:r>
            <a:r>
              <a:rPr lang="ru-RU" altLang="es-ES" dirty="0" err="1">
                <a:ea typeface="+mn-lt"/>
                <a:cs typeface="+mn-lt"/>
              </a:rPr>
              <a:t>екстраполиране</a:t>
            </a:r>
            <a:r>
              <a:rPr lang="ru-RU" altLang="es-ES" dirty="0">
                <a:ea typeface="+mn-lt"/>
                <a:cs typeface="+mn-lt"/>
              </a:rPr>
              <a:t> на </a:t>
            </a:r>
            <a:r>
              <a:rPr lang="ru-RU" altLang="es-ES" dirty="0" err="1">
                <a:ea typeface="+mn-lt"/>
                <a:cs typeface="+mn-lt"/>
              </a:rPr>
              <a:t>добрите</a:t>
            </a:r>
            <a:r>
              <a:rPr lang="ru-RU" altLang="es-ES" dirty="0">
                <a:ea typeface="+mn-lt"/>
                <a:cs typeface="+mn-lt"/>
              </a:rPr>
              <a:t> практики;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es-ES" dirty="0" err="1">
                <a:ea typeface="+mn-lt"/>
                <a:cs typeface="+mn-lt"/>
              </a:rPr>
              <a:t>Помислете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върху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извлечените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уроци</a:t>
            </a:r>
            <a:r>
              <a:rPr lang="ru-RU" altLang="es-ES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es-ES" dirty="0" err="1">
                <a:ea typeface="+mn-lt"/>
                <a:cs typeface="+mn-lt"/>
              </a:rPr>
              <a:t>Посочете</a:t>
            </a:r>
            <a:r>
              <a:rPr lang="ru-RU" altLang="es-ES" dirty="0">
                <a:ea typeface="+mn-lt"/>
                <a:cs typeface="+mn-lt"/>
              </a:rPr>
              <a:t> изводите и </a:t>
            </a:r>
            <a:r>
              <a:rPr lang="ru-RU" altLang="es-ES" dirty="0" err="1">
                <a:ea typeface="+mn-lt"/>
                <a:cs typeface="+mn-lt"/>
              </a:rPr>
              <a:t>ценните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препоръки</a:t>
            </a:r>
            <a:r>
              <a:rPr lang="ru-RU" altLang="es-ES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es-ES" dirty="0" err="1">
                <a:ea typeface="+mn-lt"/>
                <a:cs typeface="+mn-lt"/>
              </a:rPr>
              <a:t>Оценете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цялостното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представяне</a:t>
            </a:r>
            <a:r>
              <a:rPr lang="ru-RU" altLang="es-ES" dirty="0">
                <a:ea typeface="+mn-lt"/>
                <a:cs typeface="+mn-lt"/>
              </a:rPr>
              <a:t>;</a:t>
            </a:r>
            <a:endParaRPr lang="en-GB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es-ES" dirty="0" err="1">
                <a:ea typeface="+mn-lt"/>
                <a:cs typeface="+mn-lt"/>
              </a:rPr>
              <a:t>Празнувайте</a:t>
            </a:r>
            <a:r>
              <a:rPr lang="ru-RU" altLang="es-ES" dirty="0">
                <a:ea typeface="+mn-lt"/>
                <a:cs typeface="+mn-lt"/>
              </a:rPr>
              <a:t> с </a:t>
            </a:r>
            <a:r>
              <a:rPr lang="ru-RU" altLang="es-ES" dirty="0" err="1">
                <a:ea typeface="+mn-lt"/>
                <a:cs typeface="+mn-lt"/>
              </a:rPr>
              <a:t>вашия</a:t>
            </a:r>
            <a:r>
              <a:rPr lang="ru-RU" altLang="es-ES" dirty="0">
                <a:ea typeface="+mn-lt"/>
                <a:cs typeface="+mn-lt"/>
              </a:rPr>
              <a:t> </a:t>
            </a:r>
            <a:r>
              <a:rPr lang="ru-RU" altLang="es-ES" dirty="0" err="1">
                <a:ea typeface="+mn-lt"/>
                <a:cs typeface="+mn-lt"/>
              </a:rPr>
              <a:t>екип</a:t>
            </a:r>
            <a:endParaRPr lang="en-GB" altLang="es-ES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Parentesi graffa chiusa 1"/>
          <p:cNvSpPr/>
          <p:nvPr/>
        </p:nvSpPr>
        <p:spPr>
          <a:xfrm>
            <a:off x="8872205" y="3069750"/>
            <a:ext cx="866775" cy="2702499"/>
          </a:xfrm>
          <a:prstGeom prst="rightBrace">
            <a:avLst>
              <a:gd name="adj1" fmla="val 8333"/>
              <a:gd name="adj2" fmla="val 5123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sellaDiTesto 2"/>
          <p:cNvSpPr txBox="1"/>
          <p:nvPr/>
        </p:nvSpPr>
        <p:spPr>
          <a:xfrm>
            <a:off x="9884865" y="4284542"/>
            <a:ext cx="222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rgbClr val="0070C0"/>
                </a:solidFill>
              </a:rPr>
              <a:t>СУМИРАНА ОЦЕНКА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0869" y="4687410"/>
            <a:ext cx="665038" cy="11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2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Нека го обясним така</a:t>
            </a:r>
            <a:r>
              <a:rPr lang="en-GB" b="1" dirty="0">
                <a:ea typeface="+mn-lt"/>
                <a:cs typeface="+mn-lt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Футболен мач</a:t>
            </a:r>
            <a:r>
              <a:rPr lang="en-GB" dirty="0">
                <a:ea typeface="+mn-lt"/>
                <a:cs typeface="+mn-lt"/>
              </a:rPr>
              <a:t>		→	</a:t>
            </a:r>
            <a:r>
              <a:rPr lang="bg-BG" dirty="0">
                <a:ea typeface="+mn-lt"/>
                <a:cs typeface="+mn-lt"/>
              </a:rPr>
              <a:t>Проект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Как да се спечели мача</a:t>
            </a:r>
            <a:r>
              <a:rPr lang="en-GB" dirty="0">
                <a:ea typeface="+mn-lt"/>
                <a:cs typeface="+mn-lt"/>
              </a:rPr>
              <a:t>	→	</a:t>
            </a:r>
            <a:r>
              <a:rPr lang="bg-BG" dirty="0">
                <a:ea typeface="+mn-lt"/>
                <a:cs typeface="+mn-lt"/>
              </a:rPr>
              <a:t>Цел на проекта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Ресурси</a:t>
            </a:r>
            <a:r>
              <a:rPr lang="en-GB" dirty="0">
                <a:ea typeface="+mn-lt"/>
                <a:cs typeface="+mn-lt"/>
              </a:rPr>
              <a:t>			→	</a:t>
            </a:r>
            <a:r>
              <a:rPr lang="bg-BG" dirty="0">
                <a:ea typeface="+mn-lt"/>
                <a:cs typeface="+mn-lt"/>
              </a:rPr>
              <a:t>Тактика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Резултати </a:t>
            </a:r>
            <a:r>
              <a:rPr lang="en-GB" dirty="0">
                <a:ea typeface="+mn-lt"/>
                <a:cs typeface="+mn-lt"/>
              </a:rPr>
              <a:t>		</a:t>
            </a:r>
            <a:r>
              <a:rPr lang="bg-BG" dirty="0">
                <a:ea typeface="+mn-lt"/>
                <a:cs typeface="+mn-lt"/>
              </a:rPr>
              <a:t>             </a:t>
            </a:r>
            <a:r>
              <a:rPr lang="en-GB" dirty="0">
                <a:ea typeface="+mn-lt"/>
                <a:cs typeface="+mn-lt"/>
              </a:rPr>
              <a:t>→	</a:t>
            </a:r>
            <a:r>
              <a:rPr lang="bg-BG" dirty="0">
                <a:ea typeface="+mn-lt"/>
                <a:cs typeface="+mn-lt"/>
              </a:rPr>
              <a:t>Резултати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Представяне</a:t>
            </a:r>
            <a:r>
              <a:rPr lang="en-GB" dirty="0">
                <a:ea typeface="+mn-lt"/>
                <a:cs typeface="+mn-lt"/>
              </a:rPr>
              <a:t>		→	</a:t>
            </a:r>
            <a:r>
              <a:rPr lang="bg-BG" dirty="0">
                <a:ea typeface="+mn-lt"/>
                <a:cs typeface="+mn-lt"/>
              </a:rPr>
              <a:t>Притежание на топката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Екип на проекта</a:t>
            </a:r>
            <a:r>
              <a:rPr lang="en-GB" dirty="0">
                <a:ea typeface="+mn-lt"/>
                <a:cs typeface="+mn-lt"/>
              </a:rPr>
              <a:t>		→	</a:t>
            </a:r>
            <a:r>
              <a:rPr lang="bg-BG" dirty="0">
                <a:ea typeface="+mn-lt"/>
                <a:cs typeface="+mn-lt"/>
              </a:rPr>
              <a:t>Играчи, треньор и щаб</a:t>
            </a:r>
            <a:r>
              <a:rPr lang="en-GB" dirty="0">
                <a:ea typeface="+mn-lt"/>
                <a:cs typeface="+mn-lt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Различни роли в проекта</a:t>
            </a:r>
            <a:r>
              <a:rPr lang="en-GB" dirty="0">
                <a:ea typeface="+mn-lt"/>
                <a:cs typeface="+mn-lt"/>
              </a:rPr>
              <a:t>	→	</a:t>
            </a:r>
            <a:r>
              <a:rPr lang="bg-BG" dirty="0">
                <a:ea typeface="+mn-lt"/>
                <a:cs typeface="+mn-lt"/>
              </a:rPr>
              <a:t>Защита, Халфова линия, Нападение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Периоди                  </a:t>
            </a:r>
            <a:r>
              <a:rPr lang="en-GB" dirty="0">
                <a:ea typeface="+mn-lt"/>
                <a:cs typeface="+mn-lt"/>
              </a:rPr>
              <a:t>		→	</a:t>
            </a:r>
            <a:r>
              <a:rPr lang="bg-BG" dirty="0">
                <a:ea typeface="+mn-lt"/>
                <a:cs typeface="+mn-lt"/>
              </a:rPr>
              <a:t>Полувреме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Заинтересовани страни</a:t>
            </a:r>
            <a:r>
              <a:rPr lang="en-GB" dirty="0">
                <a:ea typeface="+mn-lt"/>
                <a:cs typeface="+mn-lt"/>
              </a:rPr>
              <a:t>	→	</a:t>
            </a:r>
            <a:r>
              <a:rPr lang="bg-BG" dirty="0">
                <a:ea typeface="+mn-lt"/>
                <a:cs typeface="+mn-lt"/>
              </a:rPr>
              <a:t>Фенове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Въздействие</a:t>
            </a:r>
            <a:r>
              <a:rPr lang="ru-RU" dirty="0">
                <a:ea typeface="+mn-lt"/>
                <a:cs typeface="+mn-lt"/>
              </a:rPr>
              <a:t>             </a:t>
            </a:r>
            <a:r>
              <a:rPr lang="en-GB" dirty="0">
                <a:ea typeface="+mn-lt"/>
                <a:cs typeface="+mn-lt"/>
              </a:rPr>
              <a:t>	→	</a:t>
            </a:r>
            <a:r>
              <a:rPr lang="bg-BG" dirty="0">
                <a:ea typeface="+mn-lt"/>
                <a:cs typeface="+mn-lt"/>
              </a:rPr>
              <a:t>Класиране 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8309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10419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Избягване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често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срещани</a:t>
            </a:r>
            <a:r>
              <a:rPr lang="ru-RU" b="1" dirty="0">
                <a:ea typeface="+mn-lt"/>
                <a:cs typeface="+mn-lt"/>
              </a:rPr>
              <a:t> грешки - 2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Независимо от контекста, </a:t>
            </a:r>
            <a:r>
              <a:rPr lang="ru-RU" dirty="0" err="1">
                <a:ea typeface="+mn-lt"/>
                <a:cs typeface="+mn-lt"/>
              </a:rPr>
              <a:t>управлението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винаги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трябва</a:t>
            </a:r>
            <a:r>
              <a:rPr lang="ru-RU" dirty="0">
                <a:ea typeface="+mn-lt"/>
                <a:cs typeface="+mn-lt"/>
              </a:rPr>
              <a:t> да е в </a:t>
            </a:r>
            <a:r>
              <a:rPr lang="ru-RU" dirty="0" err="1">
                <a:ea typeface="+mn-lt"/>
                <a:cs typeface="+mn-lt"/>
              </a:rPr>
              <a:t>съответствие</a:t>
            </a:r>
            <a:r>
              <a:rPr lang="ru-RU" dirty="0">
                <a:ea typeface="+mn-lt"/>
                <a:cs typeface="+mn-lt"/>
              </a:rPr>
              <a:t> с </a:t>
            </a:r>
            <a:r>
              <a:rPr lang="ru-RU" dirty="0" err="1">
                <a:ea typeface="+mn-lt"/>
                <a:cs typeface="+mn-lt"/>
              </a:rPr>
              <a:t>няколко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основни</a:t>
            </a:r>
            <a:r>
              <a:rPr lang="ru-RU" dirty="0">
                <a:ea typeface="+mn-lt"/>
                <a:cs typeface="+mn-lt"/>
              </a:rPr>
              <a:t> правила: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Старайте се всичко да бъде просто и обикновено;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Целите да бъдат </a:t>
            </a:r>
            <a:r>
              <a:rPr lang="bg-BG" dirty="0">
                <a:solidFill>
                  <a:srgbClr val="FF0000"/>
                </a:solidFill>
              </a:rPr>
              <a:t>предизвикателни</a:t>
            </a:r>
            <a:r>
              <a:rPr lang="en-GB" dirty="0"/>
              <a:t> </a:t>
            </a:r>
            <a:r>
              <a:rPr lang="bg-BG" dirty="0"/>
              <a:t>и</a:t>
            </a:r>
            <a:r>
              <a:rPr lang="en-GB" dirty="0"/>
              <a:t> </a:t>
            </a:r>
            <a:r>
              <a:rPr lang="bg-BG" dirty="0">
                <a:solidFill>
                  <a:srgbClr val="FF0000"/>
                </a:solidFill>
              </a:rPr>
              <a:t>мотивиращи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bg-BG" dirty="0">
                <a:solidFill>
                  <a:srgbClr val="00B050"/>
                </a:solidFill>
                <a:ea typeface="+mn-lt"/>
                <a:cs typeface="+mn-lt"/>
              </a:rPr>
              <a:t>реалистични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bg-BG" dirty="0">
                <a:ea typeface="+mn-lt"/>
                <a:cs typeface="+mn-lt"/>
              </a:rPr>
              <a:t>и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bg-BG" dirty="0">
                <a:solidFill>
                  <a:srgbClr val="00B050"/>
                </a:solidFill>
                <a:ea typeface="+mn-lt"/>
                <a:cs typeface="+mn-lt"/>
              </a:rPr>
              <a:t>ангажиращи;</a:t>
            </a:r>
            <a:endParaRPr lang="en-GB" dirty="0">
              <a:solidFill>
                <a:srgbClr val="00B05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Бъдете директни;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ea typeface="+mn-lt"/>
                <a:cs typeface="+mn-lt"/>
              </a:rPr>
              <a:t>Старайте се другите да </a:t>
            </a:r>
            <a:r>
              <a:rPr lang="bg-BG" dirty="0">
                <a:solidFill>
                  <a:srgbClr val="00B050"/>
                </a:solidFill>
                <a:ea typeface="+mn-lt"/>
                <a:cs typeface="+mn-lt"/>
              </a:rPr>
              <a:t>разберат</a:t>
            </a:r>
            <a:r>
              <a:rPr lang="bg-BG" dirty="0">
                <a:ea typeface="+mn-lt"/>
                <a:cs typeface="+mn-lt"/>
              </a:rPr>
              <a:t> а не да </a:t>
            </a:r>
            <a:r>
              <a:rPr lang="bg-BG" dirty="0" err="1">
                <a:solidFill>
                  <a:srgbClr val="FF0000"/>
                </a:solidFill>
                <a:ea typeface="+mn-lt"/>
                <a:cs typeface="+mn-lt"/>
              </a:rPr>
              <a:t>интрерпретират</a:t>
            </a:r>
            <a:r>
              <a:rPr lang="bg-BG" dirty="0">
                <a:solidFill>
                  <a:srgbClr val="FF0000"/>
                </a:solidFill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solidFill>
                  <a:srgbClr val="FF0000"/>
                </a:solidFill>
                <a:ea typeface="+mn-lt"/>
                <a:cs typeface="+mn-lt"/>
              </a:rPr>
              <a:t>Ако има някакви проблеми, казвайте ги веднага.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6962" y="442938"/>
            <a:ext cx="814386" cy="81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46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bg-BG" sz="4000" b="1" dirty="0">
                <a:solidFill>
                  <a:srgbClr val="D92E2D"/>
                </a:solidFill>
              </a:rPr>
              <a:t>Заключение</a:t>
            </a:r>
            <a:endParaRPr lang="es-ES" sz="40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707804" y="1334908"/>
            <a:ext cx="3321120" cy="374915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altLang="ko-KR" sz="2400" b="1" dirty="0">
                <a:solidFill>
                  <a:srgbClr val="FF0000"/>
                </a:solidFill>
                <a:ea typeface="+mn-lt"/>
                <a:cs typeface="+mn-lt"/>
              </a:rPr>
              <a:t>Дейноси за гладко протичане</a:t>
            </a:r>
            <a:endParaRPr lang="en-US" altLang="ko-KR" sz="2400" b="1" dirty="0">
              <a:solidFill>
                <a:srgbClr val="FF0000"/>
              </a:solidFill>
              <a:ea typeface="+mn-lt"/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sz="2000" dirty="0" err="1">
                <a:solidFill>
                  <a:schemeClr val="tx1"/>
                </a:solidFill>
                <a:cs typeface="Arial" pitchFamily="34" charset="0"/>
              </a:rPr>
              <a:t>Комуникация</a:t>
            </a: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Управление на </a:t>
            </a:r>
            <a:r>
              <a:rPr lang="ru-RU" altLang="ko-KR" sz="2000" dirty="0" err="1">
                <a:solidFill>
                  <a:schemeClr val="tx1"/>
                </a:solidFill>
                <a:cs typeface="Arial" pitchFamily="34" charset="0"/>
              </a:rPr>
              <a:t>проекти</a:t>
            </a: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sz="2000" dirty="0" err="1">
                <a:solidFill>
                  <a:schemeClr val="tx1"/>
                </a:solidFill>
                <a:cs typeface="Arial" pitchFamily="34" charset="0"/>
              </a:rPr>
              <a:t>Избягване</a:t>
            </a: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sz="2000" dirty="0" err="1">
                <a:solidFill>
                  <a:schemeClr val="tx1"/>
                </a:solidFill>
                <a:cs typeface="Arial" pitchFamily="34" charset="0"/>
              </a:rPr>
              <a:t>капани</a:t>
            </a: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sz="2000" dirty="0" err="1">
                <a:solidFill>
                  <a:schemeClr val="tx1"/>
                </a:solidFill>
                <a:cs typeface="Arial" pitchFamily="34" charset="0"/>
              </a:rPr>
              <a:t>Извършване</a:t>
            </a: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sz="2000" dirty="0" err="1">
                <a:solidFill>
                  <a:schemeClr val="tx1"/>
                </a:solidFill>
                <a:cs typeface="Arial" pitchFamily="34" charset="0"/>
              </a:rPr>
              <a:t>дейности</a:t>
            </a: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 по мониторинг и оценка – </a:t>
            </a:r>
            <a:r>
              <a:rPr lang="ru-RU" altLang="ko-KR" sz="2000" dirty="0" err="1">
                <a:solidFill>
                  <a:schemeClr val="tx1"/>
                </a:solidFill>
                <a:cs typeface="Arial" pitchFamily="34" charset="0"/>
              </a:rPr>
              <a:t>какво</a:t>
            </a: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sz="2000" dirty="0" err="1">
                <a:solidFill>
                  <a:schemeClr val="tx1"/>
                </a:solidFill>
                <a:cs typeface="Arial" pitchFamily="34" charset="0"/>
              </a:rPr>
              <a:t>научихме</a:t>
            </a:r>
            <a:r>
              <a:rPr lang="ru-RU" altLang="ko-KR" sz="2000" dirty="0">
                <a:solidFill>
                  <a:schemeClr val="tx1"/>
                </a:solidFill>
                <a:cs typeface="Arial" pitchFamily="34" charset="0"/>
              </a:rPr>
              <a:t>?</a:t>
            </a:r>
            <a:endParaRPr lang="en-US" altLang="ko-KR" sz="2000" kern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050792" y="4925450"/>
            <a:ext cx="4983477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g-BG" altLang="ko-KR" sz="2000" b="1" dirty="0">
                <a:solidFill>
                  <a:srgbClr val="FF0000"/>
                </a:solidFill>
                <a:cs typeface="Arial" pitchFamily="34" charset="0"/>
              </a:rPr>
              <a:t>Жизнен цикъл на проекта</a:t>
            </a:r>
            <a:endParaRPr lang="en-US" altLang="ko-KR" sz="2000" b="1" dirty="0">
              <a:solidFill>
                <a:srgbClr val="FF0000"/>
              </a:solidFill>
              <a:cs typeface="Arial" pitchFamily="34" charset="0"/>
            </a:endParaRP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Дизайн на идея за проект;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Планиране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ресурсите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Изпълнение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хоризонтални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дейности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Официално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заключение и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приключване</a:t>
            </a:r>
            <a:r>
              <a:rPr lang="ru-RU" altLang="ko-KR" sz="1200" dirty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7156954" y="4447323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3" r="20863"/>
          <a:stretch/>
        </p:blipFill>
        <p:spPr>
          <a:xfrm>
            <a:off x="5089012" y="3700706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1883578" y="4910503"/>
            <a:ext cx="1545798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solidFill>
                <a:schemeClr val="tx1"/>
              </a:solidFill>
            </a:endParaRPr>
          </a:p>
        </p:txBody>
      </p:sp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993232" y="1563432"/>
            <a:ext cx="2266119" cy="37040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2000" b="1" dirty="0" err="1">
                <a:solidFill>
                  <a:srgbClr val="FF0000"/>
                </a:solidFill>
                <a:cs typeface="Arial" pitchFamily="34" charset="0"/>
              </a:rPr>
              <a:t>Управлението</a:t>
            </a:r>
            <a:r>
              <a:rPr lang="ru-RU" altLang="ko-KR" sz="2000" b="1" dirty="0">
                <a:solidFill>
                  <a:srgbClr val="FF0000"/>
                </a:solidFill>
                <a:cs typeface="Arial" pitchFamily="34" charset="0"/>
              </a:rPr>
              <a:t> на </a:t>
            </a:r>
            <a:r>
              <a:rPr lang="ru-RU" altLang="ko-KR" sz="2000" b="1" dirty="0" err="1">
                <a:solidFill>
                  <a:srgbClr val="FF0000"/>
                </a:solidFill>
                <a:cs typeface="Arial" pitchFamily="34" charset="0"/>
              </a:rPr>
              <a:t>проекти</a:t>
            </a:r>
            <a:r>
              <a:rPr lang="ru-RU" altLang="ko-KR" sz="20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altLang="ko-KR" sz="2000" b="1" dirty="0" err="1">
                <a:solidFill>
                  <a:srgbClr val="FF0000"/>
                </a:solidFill>
                <a:cs typeface="Arial" pitchFamily="34" charset="0"/>
              </a:rPr>
              <a:t>като</a:t>
            </a:r>
            <a:r>
              <a:rPr lang="ru-RU" altLang="ko-KR" sz="2000" b="1" dirty="0">
                <a:solidFill>
                  <a:srgbClr val="FF0000"/>
                </a:solidFill>
                <a:cs typeface="Arial" pitchFamily="34" charset="0"/>
              </a:rPr>
              <a:t> подход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Нагласа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която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преследва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ЕФЕКТИВНОСТ.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altLang="ko-KR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Прилагането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процеси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методи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, умения, знания и опит за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постигане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конкретни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цели на проекта</a:t>
            </a:r>
            <a:endParaRPr lang="en-US" altLang="ko-KR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3470979" y="2893595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9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1102" y="488131"/>
            <a:ext cx="4327693" cy="671109"/>
          </a:xfrm>
        </p:spPr>
        <p:txBody>
          <a:bodyPr>
            <a:noAutofit/>
          </a:bodyPr>
          <a:lstStyle/>
          <a:p>
            <a:r>
              <a:rPr lang="bg-BG" sz="4000" b="1" dirty="0">
                <a:solidFill>
                  <a:srgbClr val="C00000"/>
                </a:solidFill>
              </a:rPr>
              <a:t>Тест за самооценка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29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666" y="1496050"/>
            <a:ext cx="9738730" cy="487177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Въпрос</a:t>
            </a:r>
            <a:r>
              <a:rPr lang="ru-RU" dirty="0">
                <a:ea typeface="+mn-lt"/>
                <a:cs typeface="+mn-lt"/>
              </a:rPr>
              <a:t> 1: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Какво</a:t>
            </a:r>
            <a:r>
              <a:rPr lang="ru-RU" dirty="0">
                <a:ea typeface="+mn-lt"/>
                <a:cs typeface="+mn-lt"/>
              </a:rPr>
              <a:t> е управление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Въпрос</a:t>
            </a:r>
            <a:r>
              <a:rPr lang="ru-RU" dirty="0">
                <a:ea typeface="+mn-lt"/>
                <a:cs typeface="+mn-lt"/>
              </a:rPr>
              <a:t> 2: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Кои </a:t>
            </a:r>
            <a:r>
              <a:rPr lang="ru-RU" dirty="0" err="1">
                <a:ea typeface="+mn-lt"/>
                <a:cs typeface="+mn-lt"/>
              </a:rPr>
              <a:t>са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основните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стълбове</a:t>
            </a:r>
            <a:r>
              <a:rPr lang="ru-RU" dirty="0">
                <a:ea typeface="+mn-lt"/>
                <a:cs typeface="+mn-lt"/>
              </a:rPr>
              <a:t> при </a:t>
            </a:r>
            <a:r>
              <a:rPr lang="ru-RU" dirty="0" err="1">
                <a:ea typeface="+mn-lt"/>
                <a:cs typeface="+mn-lt"/>
              </a:rPr>
              <a:t>управлението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Въпрос</a:t>
            </a:r>
            <a:r>
              <a:rPr lang="ru-RU" dirty="0">
                <a:ea typeface="+mn-lt"/>
                <a:cs typeface="+mn-lt"/>
              </a:rPr>
              <a:t> 3: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Кои </a:t>
            </a:r>
            <a:r>
              <a:rPr lang="ru-RU" dirty="0" err="1">
                <a:ea typeface="+mn-lt"/>
                <a:cs typeface="+mn-lt"/>
              </a:rPr>
              <a:t>са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фазите</a:t>
            </a:r>
            <a:r>
              <a:rPr lang="ru-RU" dirty="0">
                <a:ea typeface="+mn-lt"/>
                <a:cs typeface="+mn-lt"/>
              </a:rPr>
              <a:t> от </a:t>
            </a:r>
            <a:r>
              <a:rPr lang="ru-RU" dirty="0" err="1">
                <a:ea typeface="+mn-lt"/>
                <a:cs typeface="+mn-lt"/>
              </a:rPr>
              <a:t>жизнения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цикъл</a:t>
            </a:r>
            <a:r>
              <a:rPr lang="ru-RU" dirty="0">
                <a:ea typeface="+mn-lt"/>
                <a:cs typeface="+mn-lt"/>
              </a:rPr>
              <a:t> на проекта?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Въпрос</a:t>
            </a:r>
            <a:r>
              <a:rPr lang="ru-RU" dirty="0">
                <a:ea typeface="+mn-lt"/>
                <a:cs typeface="+mn-lt"/>
              </a:rPr>
              <a:t> 4: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Какво</a:t>
            </a:r>
            <a:r>
              <a:rPr lang="ru-RU" dirty="0">
                <a:ea typeface="+mn-lt"/>
                <a:cs typeface="+mn-lt"/>
              </a:rPr>
              <a:t> имаме </a:t>
            </a:r>
            <a:r>
              <a:rPr lang="ru-RU" dirty="0" err="1">
                <a:ea typeface="+mn-lt"/>
                <a:cs typeface="+mn-lt"/>
              </a:rPr>
              <a:t>предвид</a:t>
            </a:r>
            <a:r>
              <a:rPr lang="ru-RU" dirty="0">
                <a:ea typeface="+mn-lt"/>
                <a:cs typeface="+mn-lt"/>
              </a:rPr>
              <a:t> под </a:t>
            </a:r>
            <a:r>
              <a:rPr lang="ru-RU" dirty="0" err="1">
                <a:ea typeface="+mn-lt"/>
                <a:cs typeface="+mn-lt"/>
              </a:rPr>
              <a:t>Ефективност</a:t>
            </a:r>
            <a:r>
              <a:rPr lang="ru-RU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Въпрос</a:t>
            </a:r>
            <a:r>
              <a:rPr lang="ru-RU" dirty="0">
                <a:ea typeface="+mn-lt"/>
                <a:cs typeface="+mn-lt"/>
              </a:rPr>
              <a:t> 5: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За </a:t>
            </a:r>
            <a:r>
              <a:rPr lang="ru-RU" dirty="0" err="1">
                <a:ea typeface="+mn-lt"/>
                <a:cs typeface="+mn-lt"/>
              </a:rPr>
              <a:t>какво</a:t>
            </a:r>
            <a:r>
              <a:rPr lang="ru-RU" dirty="0">
                <a:ea typeface="+mn-lt"/>
                <a:cs typeface="+mn-lt"/>
              </a:rPr>
              <a:t> е </a:t>
            </a:r>
            <a:r>
              <a:rPr lang="ru-RU" dirty="0" err="1">
                <a:ea typeface="+mn-lt"/>
                <a:cs typeface="+mn-lt"/>
              </a:rPr>
              <a:t>работен</a:t>
            </a:r>
            <a:r>
              <a:rPr lang="ru-RU" dirty="0">
                <a:ea typeface="+mn-lt"/>
                <a:cs typeface="+mn-lt"/>
              </a:rPr>
              <a:t> пакет </a:t>
            </a:r>
            <a:r>
              <a:rPr lang="ru-RU" dirty="0" err="1">
                <a:ea typeface="+mn-lt"/>
                <a:cs typeface="+mn-lt"/>
              </a:rPr>
              <a:t>Комуникация</a:t>
            </a:r>
            <a:r>
              <a:rPr lang="ru-RU" dirty="0">
                <a:ea typeface="+mn-lt"/>
                <a:cs typeface="+mn-lt"/>
              </a:rPr>
              <a:t>?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7073413" cy="217335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Индекс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947669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487986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1200" dirty="0">
                <a:ea typeface="+mn-lt"/>
                <a:cs typeface="+mn-lt"/>
              </a:rPr>
              <a:t>Дефиниция</a:t>
            </a:r>
            <a:r>
              <a:rPr lang="en-US" sz="1200" dirty="0">
                <a:ea typeface="+mn-lt"/>
                <a:cs typeface="+mn-lt"/>
              </a:rPr>
              <a:t>:</a:t>
            </a:r>
          </a:p>
          <a:p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ea typeface="+mn-lt"/>
                <a:cs typeface="+mn-lt"/>
              </a:rPr>
              <a:t>Определение за управление на </a:t>
            </a:r>
            <a:r>
              <a:rPr lang="ru-RU" sz="1200" dirty="0" err="1">
                <a:ea typeface="+mn-lt"/>
                <a:cs typeface="+mn-lt"/>
              </a:rPr>
              <a:t>проекти</a:t>
            </a:r>
            <a:r>
              <a:rPr lang="ru-RU" sz="1200" dirty="0">
                <a:ea typeface="+mn-lt"/>
                <a:cs typeface="+mn-lt"/>
              </a:rPr>
              <a:t> (УП);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ea typeface="+mn-lt"/>
                <a:cs typeface="+mn-lt"/>
              </a:rPr>
              <a:t>Управление на </a:t>
            </a:r>
            <a:r>
              <a:rPr lang="ru-RU" sz="1200" dirty="0" err="1">
                <a:ea typeface="+mn-lt"/>
                <a:cs typeface="+mn-lt"/>
              </a:rPr>
              <a:t>проекти</a:t>
            </a:r>
            <a:r>
              <a:rPr lang="ru-RU" sz="1200" dirty="0">
                <a:ea typeface="+mn-lt"/>
                <a:cs typeface="+mn-lt"/>
              </a:rPr>
              <a:t> и </a:t>
            </a:r>
            <a:r>
              <a:rPr lang="ru-RU" sz="1200" dirty="0" err="1">
                <a:ea typeface="+mn-lt"/>
                <a:cs typeface="+mn-lt"/>
              </a:rPr>
              <a:t>традиционното</a:t>
            </a:r>
            <a:r>
              <a:rPr lang="ru-RU" sz="1200" dirty="0">
                <a:ea typeface="+mn-lt"/>
                <a:cs typeface="+mn-lt"/>
              </a:rPr>
              <a:t> бизнес управление;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Управлението</a:t>
            </a:r>
            <a:r>
              <a:rPr lang="ru-RU" sz="1200" dirty="0">
                <a:ea typeface="+mn-lt"/>
                <a:cs typeface="+mn-lt"/>
              </a:rPr>
              <a:t> на </a:t>
            </a:r>
            <a:r>
              <a:rPr lang="ru-RU" sz="1200" dirty="0" err="1">
                <a:ea typeface="+mn-lt"/>
                <a:cs typeface="+mn-lt"/>
              </a:rPr>
              <a:t>проекти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като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манталитет</a:t>
            </a:r>
            <a:r>
              <a:rPr lang="ru-RU" sz="12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Определяне</a:t>
            </a:r>
            <a:r>
              <a:rPr lang="ru-RU" sz="1200" dirty="0">
                <a:ea typeface="+mn-lt"/>
                <a:cs typeface="+mn-lt"/>
              </a:rPr>
              <a:t> на най-</a:t>
            </a:r>
            <a:r>
              <a:rPr lang="ru-RU" sz="1200" dirty="0" err="1">
                <a:ea typeface="+mn-lt"/>
                <a:cs typeface="+mn-lt"/>
              </a:rPr>
              <a:t>важните</a:t>
            </a:r>
            <a:r>
              <a:rPr lang="ru-RU" sz="1200" dirty="0">
                <a:ea typeface="+mn-lt"/>
                <a:cs typeface="+mn-lt"/>
              </a:rPr>
              <a:t> цели  и задачи при </a:t>
            </a:r>
            <a:r>
              <a:rPr lang="ru-RU" sz="1200" dirty="0" err="1">
                <a:ea typeface="+mn-lt"/>
                <a:cs typeface="+mn-lt"/>
              </a:rPr>
              <a:t>управлението</a:t>
            </a:r>
            <a:r>
              <a:rPr lang="ru-RU" sz="1200" dirty="0">
                <a:ea typeface="+mn-lt"/>
                <a:cs typeface="+mn-lt"/>
              </a:rPr>
              <a:t> на </a:t>
            </a:r>
            <a:r>
              <a:rPr lang="ru-RU" sz="1200" dirty="0" err="1">
                <a:ea typeface="+mn-lt"/>
                <a:cs typeface="+mn-lt"/>
              </a:rPr>
              <a:t>проекти</a:t>
            </a:r>
            <a:r>
              <a:rPr lang="ru-RU" sz="12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ea typeface="+mn-lt"/>
                <a:cs typeface="+mn-lt"/>
              </a:rPr>
              <a:t>Най-</a:t>
            </a:r>
            <a:r>
              <a:rPr lang="ru-RU" sz="1200" dirty="0" err="1">
                <a:ea typeface="+mn-lt"/>
                <a:cs typeface="+mn-lt"/>
              </a:rPr>
              <a:t>добрият</a:t>
            </a:r>
            <a:r>
              <a:rPr lang="ru-RU" sz="1200" dirty="0">
                <a:ea typeface="+mn-lt"/>
                <a:cs typeface="+mn-lt"/>
              </a:rPr>
              <a:t> сценарий: </a:t>
            </a:r>
            <a:r>
              <a:rPr lang="ru-RU" sz="1200" dirty="0" err="1">
                <a:ea typeface="+mn-lt"/>
                <a:cs typeface="+mn-lt"/>
              </a:rPr>
              <a:t>успешният</a:t>
            </a:r>
            <a:r>
              <a:rPr lang="ru-RU" sz="1200" dirty="0">
                <a:ea typeface="+mn-lt"/>
                <a:cs typeface="+mn-lt"/>
              </a:rPr>
              <a:t> проект.</a:t>
            </a:r>
            <a:endParaRPr lang="en-US" sz="1100" dirty="0">
              <a:ea typeface="맑은 고딕"/>
              <a:cs typeface="Calibri"/>
            </a:endParaRPr>
          </a:p>
          <a:p>
            <a:endParaRPr lang="en-US" altLang="ko-KR" sz="1200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795843" y="2283765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b="1" dirty="0">
                <a:latin typeface="+mj-lt"/>
                <a:ea typeface="맑은 고딕"/>
                <a:cs typeface="Arial"/>
              </a:rPr>
              <a:t>Част 1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57053" y="1820788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5596640" y="2635710"/>
            <a:ext cx="4368177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1200" dirty="0" err="1">
                <a:ea typeface="+mn-lt"/>
                <a:cs typeface="+mn-lt"/>
              </a:rPr>
              <a:t>Жизненият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цикъл</a:t>
            </a:r>
            <a:r>
              <a:rPr lang="ru-RU" sz="1200" dirty="0">
                <a:ea typeface="+mn-lt"/>
                <a:cs typeface="+mn-lt"/>
              </a:rPr>
              <a:t> и </a:t>
            </a:r>
            <a:r>
              <a:rPr lang="ru-RU" sz="1200" dirty="0" err="1">
                <a:ea typeface="+mn-lt"/>
                <a:cs typeface="+mn-lt"/>
              </a:rPr>
              <a:t>изпълнение</a:t>
            </a:r>
            <a:r>
              <a:rPr lang="ru-RU" sz="1200" dirty="0">
                <a:ea typeface="+mn-lt"/>
                <a:cs typeface="+mn-lt"/>
              </a:rPr>
              <a:t> на проекта</a:t>
            </a:r>
            <a:r>
              <a:rPr lang="en-GB" sz="1200" dirty="0">
                <a:ea typeface="+mn-lt"/>
                <a:cs typeface="+mn-lt"/>
              </a:rPr>
              <a:t>:</a:t>
            </a:r>
          </a:p>
          <a:p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Жизненият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цикъл</a:t>
            </a:r>
            <a:r>
              <a:rPr lang="ru-RU" sz="1200" dirty="0">
                <a:ea typeface="+mn-lt"/>
                <a:cs typeface="+mn-lt"/>
              </a:rPr>
              <a:t> на проекта: </a:t>
            </a:r>
            <a:r>
              <a:rPr lang="ru-RU" sz="1200" dirty="0" err="1">
                <a:ea typeface="+mn-lt"/>
                <a:cs typeface="+mn-lt"/>
              </a:rPr>
              <a:t>визуално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представяне</a:t>
            </a:r>
            <a:r>
              <a:rPr lang="ru-RU" sz="12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ea typeface="+mn-lt"/>
                <a:cs typeface="+mn-lt"/>
              </a:rPr>
              <a:t>Идея за проект: </a:t>
            </a:r>
            <a:r>
              <a:rPr lang="ru-RU" sz="1200" dirty="0" err="1">
                <a:ea typeface="+mn-lt"/>
                <a:cs typeface="+mn-lt"/>
              </a:rPr>
              <a:t>Концептуална</a:t>
            </a:r>
            <a:r>
              <a:rPr lang="ru-RU" sz="1200" dirty="0">
                <a:ea typeface="+mn-lt"/>
                <a:cs typeface="+mn-lt"/>
              </a:rPr>
              <a:t> фаза и Изложение;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Планиране</a:t>
            </a:r>
            <a:r>
              <a:rPr lang="ru-RU" sz="1200" dirty="0">
                <a:ea typeface="+mn-lt"/>
                <a:cs typeface="+mn-lt"/>
              </a:rPr>
              <a:t> на </a:t>
            </a:r>
            <a:r>
              <a:rPr lang="ru-RU" sz="1200" dirty="0" err="1">
                <a:ea typeface="+mn-lt"/>
                <a:cs typeface="+mn-lt"/>
              </a:rPr>
              <a:t>ресурсите</a:t>
            </a:r>
            <a:r>
              <a:rPr lang="ru-RU" sz="12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ea typeface="+mn-lt"/>
                <a:cs typeface="+mn-lt"/>
              </a:rPr>
              <a:t>План за управление на проекта;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Определяне</a:t>
            </a:r>
            <a:r>
              <a:rPr lang="ru-RU" sz="1200" dirty="0">
                <a:ea typeface="+mn-lt"/>
                <a:cs typeface="+mn-lt"/>
              </a:rPr>
              <a:t> на </a:t>
            </a:r>
            <a:r>
              <a:rPr lang="ru-RU" sz="1200" dirty="0" err="1">
                <a:ea typeface="+mn-lt"/>
                <a:cs typeface="+mn-lt"/>
              </a:rPr>
              <a:t>операциите</a:t>
            </a:r>
            <a:r>
              <a:rPr lang="ru-RU" sz="1200" dirty="0">
                <a:ea typeface="+mn-lt"/>
                <a:cs typeface="+mn-lt"/>
              </a:rPr>
              <a:t> – </a:t>
            </a:r>
            <a:r>
              <a:rPr lang="ru-RU" sz="1200" dirty="0" err="1">
                <a:ea typeface="+mn-lt"/>
                <a:cs typeface="+mn-lt"/>
              </a:rPr>
              <a:t>какво</a:t>
            </a:r>
            <a:r>
              <a:rPr lang="ru-RU" sz="1200" dirty="0">
                <a:ea typeface="+mn-lt"/>
                <a:cs typeface="+mn-lt"/>
              </a:rPr>
              <a:t> да правя?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Определяне</a:t>
            </a:r>
            <a:r>
              <a:rPr lang="ru-RU" sz="1200" dirty="0">
                <a:ea typeface="+mn-lt"/>
                <a:cs typeface="+mn-lt"/>
              </a:rPr>
              <a:t> на </a:t>
            </a:r>
            <a:r>
              <a:rPr lang="ru-RU" sz="1200" dirty="0" err="1">
                <a:ea typeface="+mn-lt"/>
                <a:cs typeface="+mn-lt"/>
              </a:rPr>
              <a:t>времевата</a:t>
            </a:r>
            <a:r>
              <a:rPr lang="ru-RU" sz="1200" dirty="0">
                <a:ea typeface="+mn-lt"/>
                <a:cs typeface="+mn-lt"/>
              </a:rPr>
              <a:t> линия – кога?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Етапи</a:t>
            </a:r>
            <a:r>
              <a:rPr lang="ru-RU" sz="12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ea typeface="+mn-lt"/>
                <a:cs typeface="+mn-lt"/>
              </a:rPr>
              <a:t>Работни </a:t>
            </a:r>
            <a:r>
              <a:rPr lang="ru-RU" sz="1200" dirty="0" err="1">
                <a:ea typeface="+mn-lt"/>
                <a:cs typeface="+mn-lt"/>
              </a:rPr>
              <a:t>пакети</a:t>
            </a:r>
            <a:r>
              <a:rPr lang="ru-RU" sz="12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Работен</a:t>
            </a:r>
            <a:r>
              <a:rPr lang="ru-RU" sz="1200" dirty="0">
                <a:ea typeface="+mn-lt"/>
                <a:cs typeface="+mn-lt"/>
              </a:rPr>
              <a:t> пакет – </a:t>
            </a:r>
            <a:r>
              <a:rPr lang="ru-RU" sz="1200" dirty="0" err="1">
                <a:ea typeface="+mn-lt"/>
                <a:cs typeface="+mn-lt"/>
              </a:rPr>
              <a:t>комуникация</a:t>
            </a:r>
            <a:r>
              <a:rPr lang="ru-RU" sz="12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Работен</a:t>
            </a:r>
            <a:r>
              <a:rPr lang="ru-RU" sz="1200" dirty="0">
                <a:ea typeface="+mn-lt"/>
                <a:cs typeface="+mn-lt"/>
              </a:rPr>
              <a:t> пакет– управление на </a:t>
            </a:r>
            <a:r>
              <a:rPr lang="ru-RU" sz="1200" dirty="0" err="1">
                <a:ea typeface="+mn-lt"/>
                <a:cs typeface="+mn-lt"/>
              </a:rPr>
              <a:t>проекти</a:t>
            </a:r>
            <a:r>
              <a:rPr lang="ru-RU" sz="12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Съвети</a:t>
            </a:r>
            <a:r>
              <a:rPr lang="ru-RU" sz="1200" dirty="0">
                <a:ea typeface="+mn-lt"/>
                <a:cs typeface="+mn-lt"/>
              </a:rPr>
              <a:t> за финансово управление;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Избягване</a:t>
            </a:r>
            <a:r>
              <a:rPr lang="ru-RU" sz="1200" dirty="0">
                <a:ea typeface="+mn-lt"/>
                <a:cs typeface="+mn-lt"/>
              </a:rPr>
              <a:t> на </a:t>
            </a:r>
            <a:r>
              <a:rPr lang="ru-RU" sz="1200" dirty="0" err="1">
                <a:ea typeface="+mn-lt"/>
                <a:cs typeface="+mn-lt"/>
              </a:rPr>
              <a:t>често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срещани</a:t>
            </a:r>
            <a:r>
              <a:rPr lang="ru-RU" sz="1200" dirty="0">
                <a:ea typeface="+mn-lt"/>
                <a:cs typeface="+mn-lt"/>
              </a:rPr>
              <a:t> грешки - т.1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Приключване</a:t>
            </a:r>
            <a:r>
              <a:rPr lang="ru-RU" sz="1200" dirty="0">
                <a:ea typeface="+mn-lt"/>
                <a:cs typeface="+mn-lt"/>
              </a:rPr>
              <a:t> на проекта;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ea typeface="+mn-lt"/>
                <a:cs typeface="+mn-lt"/>
              </a:rPr>
              <a:t>Избягване</a:t>
            </a:r>
            <a:r>
              <a:rPr lang="ru-RU" sz="1200" dirty="0">
                <a:ea typeface="+mn-lt"/>
                <a:cs typeface="+mn-lt"/>
              </a:rPr>
              <a:t> на </a:t>
            </a:r>
            <a:r>
              <a:rPr lang="ru-RU" sz="1200" dirty="0" err="1">
                <a:ea typeface="+mn-lt"/>
                <a:cs typeface="+mn-lt"/>
              </a:rPr>
              <a:t>често</a:t>
            </a:r>
            <a:r>
              <a:rPr lang="ru-RU" sz="1200" dirty="0">
                <a:ea typeface="+mn-lt"/>
                <a:cs typeface="+mn-lt"/>
              </a:rPr>
              <a:t> </a:t>
            </a:r>
            <a:r>
              <a:rPr lang="ru-RU" sz="1200" dirty="0" err="1">
                <a:ea typeface="+mn-lt"/>
                <a:cs typeface="+mn-lt"/>
              </a:rPr>
              <a:t>срещани</a:t>
            </a:r>
            <a:r>
              <a:rPr lang="ru-RU" sz="1200" dirty="0">
                <a:ea typeface="+mn-lt"/>
                <a:cs typeface="+mn-lt"/>
              </a:rPr>
              <a:t> грешки - т.2</a:t>
            </a:r>
            <a:endParaRPr lang="en-GB" sz="1200" dirty="0">
              <a:ea typeface="+mn-lt"/>
              <a:cs typeface="+mn-lt"/>
            </a:endParaRP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5710375" y="2294204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b="1" dirty="0">
                <a:latin typeface="+mj-lt"/>
                <a:ea typeface="맑은 고딕"/>
                <a:cs typeface="Arial"/>
              </a:rPr>
              <a:t>Част 2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Начало: Определение за управление на </a:t>
            </a:r>
            <a:r>
              <a:rPr lang="ru-RU" b="1" dirty="0" err="1">
                <a:ea typeface="+mn-lt"/>
                <a:cs typeface="+mn-lt"/>
              </a:rPr>
              <a:t>проекти</a:t>
            </a:r>
            <a:r>
              <a:rPr lang="ru-RU" b="1" dirty="0">
                <a:ea typeface="+mn-lt"/>
                <a:cs typeface="+mn-lt"/>
              </a:rPr>
              <a:t> (УП)</a:t>
            </a: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Управлението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 е </a:t>
            </a:r>
            <a:r>
              <a:rPr lang="ru-RU" dirty="0" err="1">
                <a:ea typeface="+mn-lt"/>
                <a:cs typeface="+mn-lt"/>
              </a:rPr>
              <a:t>прилагането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процеси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методи</a:t>
            </a:r>
            <a:r>
              <a:rPr lang="ru-RU" dirty="0">
                <a:ea typeface="+mn-lt"/>
                <a:cs typeface="+mn-lt"/>
              </a:rPr>
              <a:t>, умения, знания и опит за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постигане</a:t>
            </a:r>
            <a:r>
              <a:rPr lang="ru-RU" dirty="0">
                <a:solidFill>
                  <a:srgbClr val="00B0F0"/>
                </a:solidFill>
                <a:ea typeface="+mn-lt"/>
                <a:cs typeface="+mn-lt"/>
              </a:rPr>
              <a:t> на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конкретни</a:t>
            </a:r>
            <a:r>
              <a:rPr lang="ru-RU" dirty="0">
                <a:solidFill>
                  <a:srgbClr val="00B0F0"/>
                </a:solidFill>
                <a:ea typeface="+mn-lt"/>
                <a:cs typeface="+mn-lt"/>
              </a:rPr>
              <a:t> цели на проекта.</a:t>
            </a:r>
            <a:endParaRPr lang="en-GB" dirty="0">
              <a:solidFill>
                <a:srgbClr val="00B0F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Проектът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има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крайни</a:t>
            </a:r>
            <a:r>
              <a:rPr lang="ru-RU" dirty="0">
                <a:solidFill>
                  <a:srgbClr val="00B0F0"/>
                </a:solidFill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резултати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които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ограничени</a:t>
            </a:r>
            <a:r>
              <a:rPr lang="ru-RU" dirty="0">
                <a:ea typeface="+mn-lt"/>
                <a:cs typeface="+mn-lt"/>
              </a:rPr>
              <a:t> до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краен</a:t>
            </a:r>
            <a:r>
              <a:rPr lang="ru-RU" dirty="0">
                <a:solidFill>
                  <a:srgbClr val="00B0F0"/>
                </a:solidFill>
                <a:ea typeface="+mn-lt"/>
                <a:cs typeface="+mn-lt"/>
              </a:rPr>
              <a:t> срок </a:t>
            </a:r>
            <a:r>
              <a:rPr lang="ru-RU" dirty="0">
                <a:ea typeface="+mn-lt"/>
                <a:cs typeface="+mn-lt"/>
              </a:rPr>
              <a:t>и </a:t>
            </a:r>
            <a:r>
              <a:rPr lang="ru-RU" dirty="0">
                <a:solidFill>
                  <a:srgbClr val="00B0F0"/>
                </a:solidFill>
                <a:ea typeface="+mn-lt"/>
                <a:cs typeface="+mn-lt"/>
              </a:rPr>
              <a:t>бюджет.</a:t>
            </a:r>
            <a:endParaRPr lang="en-GB" dirty="0">
              <a:solidFill>
                <a:srgbClr val="00B0F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sz="15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sz="1500" dirty="0">
                <a:ea typeface="+mn-lt"/>
                <a:cs typeface="+mn-lt"/>
              </a:rPr>
              <a:t>Източник</a:t>
            </a:r>
            <a:r>
              <a:rPr lang="en-GB" sz="1500" dirty="0">
                <a:ea typeface="+mn-lt"/>
                <a:cs typeface="+mn-lt"/>
              </a:rPr>
              <a:t>: </a:t>
            </a:r>
            <a:r>
              <a:rPr lang="en-GB" sz="1500" dirty="0">
                <a:ea typeface="+mn-lt"/>
                <a:cs typeface="+mn-lt"/>
                <a:hlinkClick r:id="rId4" action="ppaction://hlinkfile"/>
              </a:rPr>
              <a:t>APM, Association for Project Management </a:t>
            </a:r>
            <a:endParaRPr lang="en-GB" sz="15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Управление на </a:t>
            </a:r>
            <a:r>
              <a:rPr lang="ru-RU" b="1" dirty="0" err="1">
                <a:ea typeface="+mn-lt"/>
                <a:cs typeface="+mn-lt"/>
              </a:rPr>
              <a:t>проекти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срещу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i="1" dirty="0">
                <a:ea typeface="+mn-lt"/>
                <a:cs typeface="+mn-lt"/>
              </a:rPr>
              <a:t>традиционно управление</a:t>
            </a:r>
            <a:endParaRPr lang="en-GB" b="1" i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92702"/>
              </p:ext>
            </p:extLst>
          </p:nvPr>
        </p:nvGraphicFramePr>
        <p:xfrm>
          <a:off x="1475648" y="1965228"/>
          <a:ext cx="9738730" cy="2870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9365">
                  <a:extLst>
                    <a:ext uri="{9D8B030D-6E8A-4147-A177-3AD203B41FA5}">
                      <a16:colId xmlns:a16="http://schemas.microsoft.com/office/drawing/2014/main" val="987817194"/>
                    </a:ext>
                  </a:extLst>
                </a:gridCol>
                <a:gridCol w="4869365">
                  <a:extLst>
                    <a:ext uri="{9D8B030D-6E8A-4147-A177-3AD203B41FA5}">
                      <a16:colId xmlns:a16="http://schemas.microsoft.com/office/drawing/2014/main" val="2962080228"/>
                    </a:ext>
                  </a:extLst>
                </a:gridCol>
              </a:tblGrid>
              <a:tr h="431907">
                <a:tc>
                  <a:txBody>
                    <a:bodyPr/>
                    <a:lstStyle/>
                    <a:p>
                      <a:pPr algn="ctr"/>
                      <a:r>
                        <a:rPr lang="bg-BG" sz="2200" dirty="0">
                          <a:solidFill>
                            <a:schemeClr val="tx1"/>
                          </a:solidFill>
                        </a:rPr>
                        <a:t>УПРАВЛЕНИЕ НА ПРОЕКТИ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200" dirty="0">
                          <a:solidFill>
                            <a:schemeClr val="tx1"/>
                          </a:solidFill>
                        </a:rPr>
                        <a:t>УПРАВЛЕНИЕ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661046"/>
                  </a:ext>
                </a:extLst>
              </a:tr>
              <a:tr h="2128683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Окончателен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краен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 срок;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Краен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цикъл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Уникален и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иновативен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Кръстосана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функционалност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Ресурси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специфични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 за проекта;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Обхват: точен и добре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</a:rPr>
                        <a:t>дефиниран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Текущи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дейности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Непрекъснат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входно-изходен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 поток;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Рутинни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 задачи;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Монодисциплинарен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Общи </a:t>
                      </a: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бюджетни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ресурси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Обхват: </a:t>
                      </a: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по-широк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2200" noProof="0" dirty="0" err="1">
                          <a:solidFill>
                            <a:schemeClr val="tx1"/>
                          </a:solidFill>
                        </a:rPr>
                        <a:t>по-малко</a:t>
                      </a:r>
                      <a:r>
                        <a:rPr lang="ru-RU" sz="2200" noProof="0" dirty="0">
                          <a:solidFill>
                            <a:schemeClr val="tx1"/>
                          </a:solidFill>
                        </a:rPr>
                        <a:t> ограничен.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35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33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По-модерно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възприятие</a:t>
            </a:r>
            <a:r>
              <a:rPr lang="ru-RU" b="1" dirty="0">
                <a:ea typeface="+mn-lt"/>
                <a:cs typeface="+mn-lt"/>
              </a:rPr>
              <a:t> за управление на </a:t>
            </a:r>
            <a:r>
              <a:rPr lang="ru-RU" b="1" dirty="0" err="1">
                <a:ea typeface="+mn-lt"/>
                <a:cs typeface="+mn-lt"/>
              </a:rPr>
              <a:t>проекти</a:t>
            </a:r>
            <a:endParaRPr lang="ru-RU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Управлението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 е </a:t>
            </a:r>
            <a:r>
              <a:rPr lang="ru-RU" dirty="0" err="1">
                <a:solidFill>
                  <a:srgbClr val="00B0F0"/>
                </a:solidFill>
                <a:ea typeface="+mn-lt"/>
                <a:cs typeface="+mn-lt"/>
              </a:rPr>
              <a:t>манталитет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който</a:t>
            </a:r>
            <a:r>
              <a:rPr lang="ru-RU" dirty="0">
                <a:ea typeface="+mn-lt"/>
                <a:cs typeface="+mn-lt"/>
              </a:rPr>
              <a:t> се стреми </a:t>
            </a:r>
            <a:r>
              <a:rPr lang="ru-RU" dirty="0" err="1">
                <a:ea typeface="+mn-lt"/>
                <a:cs typeface="+mn-lt"/>
              </a:rPr>
              <a:t>към</a:t>
            </a:r>
            <a:r>
              <a:rPr lang="ru-RU" dirty="0">
                <a:ea typeface="+mn-lt"/>
                <a:cs typeface="+mn-lt"/>
              </a:rPr>
              <a:t> ЕФЕКТИВНОСТ и ТОЧНОСТ, </a:t>
            </a:r>
            <a:r>
              <a:rPr lang="ru-RU" dirty="0" err="1">
                <a:ea typeface="+mn-lt"/>
                <a:cs typeface="+mn-lt"/>
              </a:rPr>
              <a:t>както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винаги</a:t>
            </a:r>
            <a:r>
              <a:rPr lang="ru-RU" dirty="0">
                <a:ea typeface="+mn-lt"/>
                <a:cs typeface="+mn-lt"/>
              </a:rPr>
              <a:t> правят </a:t>
            </a:r>
            <a:r>
              <a:rPr lang="ru-RU" dirty="0" err="1">
                <a:ea typeface="+mn-lt"/>
                <a:cs typeface="+mn-lt"/>
              </a:rPr>
              <a:t>спортистите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bg-BG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Търсенето</a:t>
            </a:r>
            <a:r>
              <a:rPr lang="ru-RU" dirty="0">
                <a:ea typeface="+mn-lt"/>
                <a:cs typeface="+mn-lt"/>
              </a:rPr>
              <a:t> на бизнес идея, </a:t>
            </a:r>
            <a:r>
              <a:rPr lang="ru-RU" dirty="0" err="1">
                <a:ea typeface="+mn-lt"/>
                <a:cs typeface="+mn-lt"/>
              </a:rPr>
              <a:t>създаване</a:t>
            </a:r>
            <a:r>
              <a:rPr lang="ru-RU" dirty="0">
                <a:ea typeface="+mn-lt"/>
                <a:cs typeface="+mn-lt"/>
              </a:rPr>
              <a:t> на бизнес, </a:t>
            </a:r>
            <a:r>
              <a:rPr lang="ru-RU" dirty="0" err="1">
                <a:ea typeface="+mn-lt"/>
                <a:cs typeface="+mn-lt"/>
              </a:rPr>
              <a:t>стартиране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маркетингова</a:t>
            </a:r>
            <a:r>
              <a:rPr lang="ru-RU" dirty="0">
                <a:ea typeface="+mn-lt"/>
                <a:cs typeface="+mn-lt"/>
              </a:rPr>
              <a:t> кампания, </a:t>
            </a:r>
            <a:r>
              <a:rPr lang="ru-RU" dirty="0" err="1">
                <a:ea typeface="+mn-lt"/>
                <a:cs typeface="+mn-lt"/>
              </a:rPr>
              <a:t>насочване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идентифициране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групи</a:t>
            </a:r>
            <a:r>
              <a:rPr lang="ru-RU" dirty="0">
                <a:ea typeface="+mn-lt"/>
                <a:cs typeface="+mn-lt"/>
              </a:rPr>
              <a:t> от интерес за </a:t>
            </a:r>
            <a:r>
              <a:rPr lang="ru-RU" dirty="0" err="1">
                <a:ea typeface="+mn-lt"/>
                <a:cs typeface="+mn-lt"/>
              </a:rPr>
              <a:t>вашата</a:t>
            </a:r>
            <a:r>
              <a:rPr lang="ru-RU" dirty="0">
                <a:ea typeface="+mn-lt"/>
                <a:cs typeface="+mn-lt"/>
              </a:rPr>
              <a:t> марка, </a:t>
            </a:r>
            <a:r>
              <a:rPr lang="ru-RU" dirty="0" err="1">
                <a:ea typeface="+mn-lt"/>
                <a:cs typeface="+mn-lt"/>
              </a:rPr>
              <a:t>всичко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това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може</a:t>
            </a:r>
            <a:r>
              <a:rPr lang="ru-RU" dirty="0">
                <a:ea typeface="+mn-lt"/>
                <a:cs typeface="+mn-lt"/>
              </a:rPr>
              <a:t> да се </a:t>
            </a:r>
            <a:r>
              <a:rPr lang="ru-RU" dirty="0" err="1">
                <a:ea typeface="+mn-lt"/>
                <a:cs typeface="+mn-lt"/>
              </a:rPr>
              <a:t>разглежда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като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самостоятелни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като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планиране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тренировъчна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сесия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Подходите на </a:t>
            </a:r>
            <a:r>
              <a:rPr lang="ru-RU" dirty="0" err="1">
                <a:ea typeface="+mn-lt"/>
                <a:cs typeface="+mn-lt"/>
              </a:rPr>
              <a:t>управлението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проекти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трябва</a:t>
            </a:r>
            <a:r>
              <a:rPr lang="ru-RU" dirty="0">
                <a:ea typeface="+mn-lt"/>
                <a:cs typeface="+mn-lt"/>
              </a:rPr>
              <a:t> да се </a:t>
            </a:r>
            <a:r>
              <a:rPr lang="ru-RU" dirty="0" err="1">
                <a:ea typeface="+mn-lt"/>
                <a:cs typeface="+mn-lt"/>
              </a:rPr>
              <a:t>прилагат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трансверсално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към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всички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типични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предприемачески</a:t>
            </a:r>
            <a:r>
              <a:rPr lang="ru-RU" dirty="0">
                <a:ea typeface="+mn-lt"/>
                <a:cs typeface="+mn-lt"/>
              </a:rPr>
              <a:t> функции.</a:t>
            </a:r>
            <a:endParaRPr lang="en-GB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304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5647412" cy="337267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Определяне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основните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стълбове</a:t>
            </a:r>
            <a:r>
              <a:rPr lang="ru-RU" b="1" dirty="0">
                <a:ea typeface="+mn-lt"/>
                <a:cs typeface="+mn-lt"/>
              </a:rPr>
              <a:t> при </a:t>
            </a:r>
            <a:r>
              <a:rPr lang="ru-RU" b="1" dirty="0" err="1">
                <a:ea typeface="+mn-lt"/>
                <a:cs typeface="+mn-lt"/>
              </a:rPr>
              <a:t>управлението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проекти</a:t>
            </a:r>
            <a:endParaRPr lang="ru-RU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Трите аспекта </a:t>
            </a:r>
            <a:r>
              <a:rPr lang="ru-RU" dirty="0" err="1">
                <a:ea typeface="+mn-lt"/>
                <a:cs typeface="+mn-lt"/>
              </a:rPr>
              <a:t>са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силно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взаимосвързани</a:t>
            </a:r>
            <a:r>
              <a:rPr lang="ru-RU" dirty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Всяка </a:t>
            </a:r>
            <a:r>
              <a:rPr lang="ru-RU" dirty="0" err="1">
                <a:ea typeface="+mn-lt"/>
                <a:cs typeface="+mn-lt"/>
              </a:rPr>
              <a:t>потенциална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промяна</a:t>
            </a:r>
            <a:r>
              <a:rPr lang="ru-RU" dirty="0">
                <a:ea typeface="+mn-lt"/>
                <a:cs typeface="+mn-lt"/>
              </a:rPr>
              <a:t> – в </a:t>
            </a:r>
            <a:r>
              <a:rPr lang="ru-RU" dirty="0" err="1">
                <a:ea typeface="+mn-lt"/>
                <a:cs typeface="+mn-lt"/>
              </a:rPr>
              <a:t>качеството</a:t>
            </a:r>
            <a:r>
              <a:rPr lang="ru-RU" dirty="0">
                <a:ea typeface="+mn-lt"/>
                <a:cs typeface="+mn-lt"/>
              </a:rPr>
              <a:t> и в </a:t>
            </a:r>
            <a:r>
              <a:rPr lang="ru-RU" dirty="0" err="1">
                <a:ea typeface="+mn-lt"/>
                <a:cs typeface="+mn-lt"/>
              </a:rPr>
              <a:t>количеството</a:t>
            </a:r>
            <a:r>
              <a:rPr lang="ru-RU" dirty="0">
                <a:ea typeface="+mn-lt"/>
                <a:cs typeface="+mn-lt"/>
              </a:rPr>
              <a:t> – </a:t>
            </a:r>
            <a:r>
              <a:rPr lang="ru-RU" dirty="0" err="1">
                <a:ea typeface="+mn-lt"/>
                <a:cs typeface="+mn-lt"/>
              </a:rPr>
              <a:t>засягаща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едно</a:t>
            </a:r>
            <a:r>
              <a:rPr lang="ru-RU" dirty="0">
                <a:ea typeface="+mn-lt"/>
                <a:cs typeface="+mn-lt"/>
              </a:rPr>
              <a:t> от трите, неизбежно </a:t>
            </a:r>
            <a:r>
              <a:rPr lang="ru-RU" dirty="0" err="1">
                <a:ea typeface="+mn-lt"/>
                <a:cs typeface="+mn-lt"/>
              </a:rPr>
              <a:t>ще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засегне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всички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останали</a:t>
            </a:r>
            <a:r>
              <a:rPr lang="ru-RU" dirty="0">
                <a:ea typeface="+mn-lt"/>
                <a:cs typeface="+mn-lt"/>
              </a:rPr>
              <a:t>, за добро или за </a:t>
            </a:r>
            <a:r>
              <a:rPr lang="ru-RU" dirty="0" err="1">
                <a:ea typeface="+mn-lt"/>
                <a:cs typeface="+mn-lt"/>
              </a:rPr>
              <a:t>лошо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928115430"/>
              </p:ext>
            </p:extLst>
          </p:nvPr>
        </p:nvGraphicFramePr>
        <p:xfrm>
          <a:off x="5968998" y="1398870"/>
          <a:ext cx="6539345" cy="4711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3265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Добрият сценарий: успешен проект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cs typeface="Calibri"/>
              </a:rPr>
              <a:t>Резултатите</a:t>
            </a:r>
            <a:r>
              <a:rPr lang="ru-RU" dirty="0">
                <a:cs typeface="Calibri"/>
              </a:rPr>
              <a:t> се предоставят в </a:t>
            </a:r>
            <a:r>
              <a:rPr lang="ru-RU" dirty="0" err="1">
                <a:cs typeface="Calibri"/>
              </a:rPr>
              <a:t>съответствие</a:t>
            </a:r>
            <a:r>
              <a:rPr lang="ru-RU" dirty="0">
                <a:cs typeface="Calibri"/>
              </a:rPr>
              <a:t> с </a:t>
            </a:r>
            <a:r>
              <a:rPr lang="ru-RU" dirty="0" err="1">
                <a:solidFill>
                  <a:srgbClr val="00B0F0"/>
                </a:solidFill>
                <a:cs typeface="Calibri"/>
              </a:rPr>
              <a:t>вътрешния</a:t>
            </a:r>
            <a:r>
              <a:rPr lang="ru-RU" dirty="0">
                <a:solidFill>
                  <a:srgbClr val="00B0F0"/>
                </a:solidFill>
                <a:cs typeface="Calibri"/>
              </a:rPr>
              <a:t> график;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cs typeface="Calibri"/>
              </a:rPr>
              <a:t>Резултатите</a:t>
            </a:r>
            <a:r>
              <a:rPr lang="ru-RU" dirty="0">
                <a:cs typeface="Calibri"/>
              </a:rPr>
              <a:t> се предоставят в </a:t>
            </a:r>
            <a:r>
              <a:rPr lang="ru-RU" dirty="0" err="1">
                <a:cs typeface="Calibri"/>
              </a:rPr>
              <a:t>съответствие</a:t>
            </a:r>
            <a:r>
              <a:rPr lang="ru-RU" dirty="0">
                <a:cs typeface="Calibri"/>
              </a:rPr>
              <a:t> с </a:t>
            </a:r>
            <a:r>
              <a:rPr lang="ru-RU" dirty="0">
                <a:solidFill>
                  <a:srgbClr val="00B0F0"/>
                </a:solidFill>
                <a:cs typeface="Calibri"/>
              </a:rPr>
              <a:t>параметрите на </a:t>
            </a:r>
            <a:r>
              <a:rPr lang="ru-RU" dirty="0" err="1">
                <a:solidFill>
                  <a:srgbClr val="00B0F0"/>
                </a:solidFill>
                <a:cs typeface="Calibri"/>
              </a:rPr>
              <a:t>производителността</a:t>
            </a:r>
            <a:r>
              <a:rPr lang="ru-RU" dirty="0">
                <a:solidFill>
                  <a:srgbClr val="00B0F0"/>
                </a:solidFill>
                <a:cs typeface="Calibri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cs typeface="Calibri"/>
              </a:rPr>
              <a:t>Резултатите</a:t>
            </a:r>
            <a:r>
              <a:rPr lang="ru-RU" dirty="0">
                <a:cs typeface="Calibri"/>
              </a:rPr>
              <a:t> се предоставят в </a:t>
            </a:r>
            <a:r>
              <a:rPr lang="ru-RU" dirty="0" err="1">
                <a:cs typeface="Calibri"/>
              </a:rPr>
              <a:t>съответствие</a:t>
            </a:r>
            <a:r>
              <a:rPr lang="ru-RU" dirty="0">
                <a:cs typeface="Calibri"/>
              </a:rPr>
              <a:t> с </a:t>
            </a:r>
            <a:r>
              <a:rPr lang="ru-RU" dirty="0" err="1">
                <a:solidFill>
                  <a:srgbClr val="00B0F0"/>
                </a:solidFill>
                <a:cs typeface="Calibri"/>
              </a:rPr>
              <a:t>разпределения</a:t>
            </a:r>
            <a:r>
              <a:rPr lang="ru-RU" dirty="0">
                <a:solidFill>
                  <a:srgbClr val="00B0F0"/>
                </a:solidFill>
                <a:cs typeface="Calibri"/>
              </a:rPr>
              <a:t> бюджет;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cs typeface="Calibri"/>
              </a:rPr>
              <a:t>Резултатите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solidFill>
                  <a:srgbClr val="00B0F0"/>
                </a:solidFill>
                <a:cs typeface="Calibri"/>
              </a:rPr>
              <a:t>удовлетворяват</a:t>
            </a:r>
            <a:r>
              <a:rPr lang="ru-RU" dirty="0">
                <a:solidFill>
                  <a:srgbClr val="00B0F0"/>
                </a:solidFill>
                <a:cs typeface="Calibri"/>
              </a:rPr>
              <a:t> или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дори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надхвърлят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solidFill>
                  <a:srgbClr val="00B0F0"/>
                </a:solidFill>
                <a:cs typeface="Calibri"/>
              </a:rPr>
              <a:t>очакванията</a:t>
            </a:r>
            <a:r>
              <a:rPr lang="ru-RU" dirty="0">
                <a:solidFill>
                  <a:srgbClr val="00B0F0"/>
                </a:solidFill>
                <a:cs typeface="Calibri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cs typeface="Calibri"/>
              </a:rPr>
              <a:t>Резултатите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са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solidFill>
                  <a:srgbClr val="00B0F0"/>
                </a:solidFill>
                <a:cs typeface="Calibri"/>
              </a:rPr>
              <a:t>устойчиви</a:t>
            </a:r>
            <a:r>
              <a:rPr lang="ru-RU" dirty="0">
                <a:solidFill>
                  <a:srgbClr val="00B0F0"/>
                </a:solidFill>
                <a:cs typeface="Calibri"/>
              </a:rPr>
              <a:t> </a:t>
            </a:r>
            <a:r>
              <a:rPr lang="ru-RU" dirty="0">
                <a:cs typeface="Calibri"/>
              </a:rPr>
              <a:t>и </a:t>
            </a:r>
            <a:r>
              <a:rPr lang="ru-RU" dirty="0" err="1">
                <a:solidFill>
                  <a:srgbClr val="00B0F0"/>
                </a:solidFill>
                <a:cs typeface="Calibri"/>
              </a:rPr>
              <a:t>въздействащи</a:t>
            </a:r>
            <a:r>
              <a:rPr lang="ru-RU" dirty="0">
                <a:solidFill>
                  <a:srgbClr val="00B0F0"/>
                </a:solidFill>
                <a:cs typeface="Calibri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cs typeface="Calibri"/>
              </a:rPr>
              <a:t>Резултатите</a:t>
            </a:r>
            <a:r>
              <a:rPr lang="ru-RU" dirty="0">
                <a:cs typeface="Calibri"/>
              </a:rPr>
              <a:t> (и </a:t>
            </a:r>
            <a:r>
              <a:rPr lang="ru-RU" dirty="0" err="1">
                <a:cs typeface="Calibri"/>
              </a:rPr>
              <a:t>задачите</a:t>
            </a:r>
            <a:r>
              <a:rPr lang="ru-RU" dirty="0">
                <a:cs typeface="Calibri"/>
              </a:rPr>
              <a:t>, </a:t>
            </a:r>
            <a:r>
              <a:rPr lang="ru-RU" dirty="0" err="1">
                <a:cs typeface="Calibri"/>
              </a:rPr>
              <a:t>които</a:t>
            </a:r>
            <a:r>
              <a:rPr lang="ru-RU" dirty="0">
                <a:cs typeface="Calibri"/>
              </a:rPr>
              <a:t> водят до </a:t>
            </a:r>
            <a:r>
              <a:rPr lang="ru-RU" dirty="0" err="1">
                <a:cs typeface="Calibri"/>
              </a:rPr>
              <a:t>техните</a:t>
            </a:r>
            <a:r>
              <a:rPr lang="ru-RU" dirty="0">
                <a:cs typeface="Calibri"/>
              </a:rPr>
              <a:t> постижения) </a:t>
            </a:r>
            <a:r>
              <a:rPr lang="ru-RU" dirty="0" err="1">
                <a:cs typeface="Calibri"/>
              </a:rPr>
              <a:t>дават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solidFill>
                  <a:srgbClr val="00B0F0"/>
                </a:solidFill>
                <a:cs typeface="Calibri"/>
              </a:rPr>
              <a:t>възможност</a:t>
            </a:r>
            <a:r>
              <a:rPr lang="ru-RU" dirty="0">
                <a:solidFill>
                  <a:srgbClr val="00B0F0"/>
                </a:solidFill>
                <a:cs typeface="Calibri"/>
              </a:rPr>
              <a:t> </a:t>
            </a:r>
            <a:r>
              <a:rPr lang="ru-RU" dirty="0">
                <a:cs typeface="Calibri"/>
              </a:rPr>
              <a:t>на </a:t>
            </a:r>
            <a:r>
              <a:rPr lang="ru-RU" dirty="0" err="1">
                <a:cs typeface="Calibri"/>
              </a:rPr>
              <a:t>хората</a:t>
            </a:r>
            <a:r>
              <a:rPr lang="ru-RU" dirty="0">
                <a:cs typeface="Calibri"/>
              </a:rPr>
              <a:t>.</a:t>
            </a: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964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219" y="1040333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Жизненият цикъл на проекта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138368634"/>
              </p:ext>
            </p:extLst>
          </p:nvPr>
        </p:nvGraphicFramePr>
        <p:xfrm>
          <a:off x="1335279" y="1970606"/>
          <a:ext cx="9762836" cy="261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036675" y="4398130"/>
            <a:ext cx="223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000" dirty="0"/>
              <a:t>Изпълнение</a:t>
            </a:r>
            <a:endParaRPr lang="en-GB" sz="3000" dirty="0"/>
          </a:p>
        </p:txBody>
      </p:sp>
      <p:sp>
        <p:nvSpPr>
          <p:cNvPr id="8" name="Freccia in giù 7"/>
          <p:cNvSpPr/>
          <p:nvPr/>
        </p:nvSpPr>
        <p:spPr>
          <a:xfrm flipH="1">
            <a:off x="6011841" y="4135752"/>
            <a:ext cx="289486" cy="32921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arrotondato 8"/>
          <p:cNvSpPr/>
          <p:nvPr/>
        </p:nvSpPr>
        <p:spPr>
          <a:xfrm>
            <a:off x="1227266" y="2198751"/>
            <a:ext cx="9967207" cy="26192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asellaDiTesto 12"/>
          <p:cNvSpPr txBox="1"/>
          <p:nvPr/>
        </p:nvSpPr>
        <p:spPr>
          <a:xfrm>
            <a:off x="7626078" y="1312758"/>
            <a:ext cx="2909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000" b="1" dirty="0">
                <a:solidFill>
                  <a:srgbClr val="FF0000"/>
                </a:solidFill>
              </a:rPr>
              <a:t>Комуникация</a:t>
            </a:r>
            <a:endParaRPr lang="en-GB" sz="3000" b="1" dirty="0">
              <a:solidFill>
                <a:srgbClr val="FF000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1166051" y="2074677"/>
            <a:ext cx="10178472" cy="3856911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1627908" y="5013535"/>
            <a:ext cx="9061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chemeClr val="accent6">
                    <a:lumMod val="50000"/>
                  </a:schemeClr>
                </a:solidFill>
              </a:rPr>
              <a:t>Мониторинг и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</a:rPr>
              <a:t>контрол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</a:rPr>
              <a:t>Осигуряване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</a:rPr>
              <a:t> на качество</a:t>
            </a:r>
            <a:endParaRPr lang="en-GB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7E5129145C1D4796D0CCED5DFBDE02" ma:contentTypeVersion="13" ma:contentTypeDescription="Luo uusi asiakirja." ma:contentTypeScope="" ma:versionID="118419fb119b9c1e9913f3298a077b54">
  <xsd:schema xmlns:xsd="http://www.w3.org/2001/XMLSchema" xmlns:xs="http://www.w3.org/2001/XMLSchema" xmlns:p="http://schemas.microsoft.com/office/2006/metadata/properties" xmlns:ns3="f72e2ad1-936a-41f1-a598-e84f4d1ebb13" xmlns:ns4="e20851b4-1139-4020-85e5-81b7cb96bc19" targetNamespace="http://schemas.microsoft.com/office/2006/metadata/properties" ma:root="true" ma:fieldsID="bbe855feaae0f8c5a9d6d7a97e2567cc" ns3:_="" ns4:_="">
    <xsd:import namespace="f72e2ad1-936a-41f1-a598-e84f4d1ebb13"/>
    <xsd:import namespace="e20851b4-1139-4020-85e5-81b7cb96bc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e2ad1-936a-41f1-a598-e84f4d1e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851b4-1139-4020-85e5-81b7cb96b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1FC19E-F1A9-4F23-AF5A-A95B43BB44B2}">
  <ds:schemaRefs>
    <ds:schemaRef ds:uri="http://schemas.microsoft.com/office/2006/metadata/properties"/>
    <ds:schemaRef ds:uri="f72e2ad1-936a-41f1-a598-e84f4d1ebb13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e20851b4-1139-4020-85e5-81b7cb96bc1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34228FB-21EC-4592-80FF-0EB9C7E7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e2ad1-936a-41f1-a598-e84f4d1ebb13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1792</Words>
  <Application>Microsoft Office PowerPoint</Application>
  <PresentationFormat>Широк екран</PresentationFormat>
  <Paragraphs>416</Paragraphs>
  <Slides>26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de Office</vt:lpstr>
      <vt:lpstr>Основи на управлението на проекти за спортни предприемачи</vt:lpstr>
      <vt:lpstr>1.Цели</vt:lpstr>
      <vt:lpstr>Индекс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Заключение</vt:lpstr>
      <vt:lpstr>Тест за самооценка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ivo zdravkov</cp:lastModifiedBy>
  <cp:revision>618</cp:revision>
  <cp:lastPrinted>2021-11-11T07:54:38Z</cp:lastPrinted>
  <dcterms:created xsi:type="dcterms:W3CDTF">2020-11-24T11:59:30Z</dcterms:created>
  <dcterms:modified xsi:type="dcterms:W3CDTF">2022-03-10T13:33:15Z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0x0101005F7E5129145C1D4796D0CCED5DFBDE02</vt:lpwstr>
  </property>
</Properties>
</file>