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9"/>
  </p:notesMasterIdLst>
  <p:sldIdLst>
    <p:sldId id="256" r:id="rId5"/>
    <p:sldId id="257" r:id="rId6"/>
    <p:sldId id="258" r:id="rId7"/>
    <p:sldId id="259" r:id="rId8"/>
    <p:sldId id="281" r:id="rId9"/>
    <p:sldId id="263" r:id="rId10"/>
    <p:sldId id="285" r:id="rId11"/>
    <p:sldId id="264" r:id="rId12"/>
    <p:sldId id="287" r:id="rId13"/>
    <p:sldId id="288" r:id="rId14"/>
    <p:sldId id="265" r:id="rId15"/>
    <p:sldId id="291" r:id="rId16"/>
    <p:sldId id="289" r:id="rId17"/>
    <p:sldId id="292" r:id="rId18"/>
    <p:sldId id="266" r:id="rId19"/>
    <p:sldId id="293" r:id="rId20"/>
    <p:sldId id="294" r:id="rId21"/>
    <p:sldId id="282" r:id="rId22"/>
    <p:sldId id="268" r:id="rId23"/>
    <p:sldId id="295" r:id="rId24"/>
    <p:sldId id="270" r:id="rId25"/>
    <p:sldId id="272" r:id="rId26"/>
    <p:sldId id="279" r:id="rId27"/>
    <p:sldId id="283"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iRNNw8ZqWAHOeuGBkC6bRRONy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5" autoAdjust="0"/>
    <p:restoredTop sz="93857" autoAdjust="0"/>
  </p:normalViewPr>
  <p:slideViewPr>
    <p:cSldViewPr snapToGrid="0">
      <p:cViewPr varScale="1">
        <p:scale>
          <a:sx n="63" d="100"/>
          <a:sy n="63" d="100"/>
        </p:scale>
        <p:origin x="72"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4736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6307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2211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3485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f9ff28dbe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f9ff28dbe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f9ff28dbe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f9ff28dbe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2147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f9ff28dbe4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f9ff28dbe4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6029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f9ff28dbe4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f9ff28dbe4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5741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f9ff28dbe4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f9ff28dbe4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f9ff28dbe4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f9ff28dbe4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9211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f9ff28dbe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f9ff28dbe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5147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f9ff28dbe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f9ff28dbe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41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f9ff28dbe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f9ff28dbe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43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f9ff28dbe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f9ff28dbe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f9ff28dbe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f9ff28dbe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366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f9ff28dbe4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gf9ff28dbe4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1382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a:spLocks noGrp="1"/>
          </p:cNvSpPr>
          <p:nvPr>
            <p:ph type="pic" idx="2"/>
          </p:nvPr>
        </p:nvSpPr>
        <p:spPr>
          <a:xfrm>
            <a:off x="5183188" y="987425"/>
            <a:ext cx="6172200" cy="4873625"/>
          </a:xfrm>
          <a:prstGeom prst="rect">
            <a:avLst/>
          </a:prstGeom>
          <a:noFill/>
          <a:ln>
            <a:noFill/>
          </a:ln>
        </p:spPr>
      </p:sp>
      <p:sp>
        <p:nvSpPr>
          <p:cNvPr id="64" name="Google Shape;64;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shopify.com/blog/brand-storytelling" TargetMode="External"/><Relationship Id="rId5" Type="http://schemas.openxmlformats.org/officeDocument/2006/relationships/hyperlink" Target="https://www.fontpair.co/"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dropbox.com/sh/a4l9k9mlzbr3pnd/AADozsSvc8cQ5xfpCnDbgTz1a?dl=0" TargetMode="External"/><Relationship Id="rId5" Type="http://schemas.openxmlformats.org/officeDocument/2006/relationships/hyperlink" Target="https://www.lcca.org.uk/blog/education/history-of-branding/" TargetMode="Externa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hyperlink" Target="https://www.ziflow.com/blog/brand-brief#What_is_a_Brand_Brief" TargetMode="External"/><Relationship Id="rId3" Type="http://schemas.openxmlformats.org/officeDocument/2006/relationships/image" Target="../media/image1.png"/><Relationship Id="rId7" Type="http://schemas.openxmlformats.org/officeDocument/2006/relationships/hyperlink" Target="https://www.udemy.com/course/branding-strategy-for-entrepreneurs-and-small-businesses/"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thebrandingjournal.com/2015/10/what-is-branding-definition/" TargetMode="External"/><Relationship Id="rId11" Type="http://schemas.openxmlformats.org/officeDocument/2006/relationships/hyperlink" Target="https://www.systematixinfotech.com/6-things-look-finalizing-brand-logo/" TargetMode="External"/><Relationship Id="rId5" Type="http://schemas.openxmlformats.org/officeDocument/2006/relationships/hyperlink" Target="https://www.lcca.org.uk/blog/education/history-of-branding/" TargetMode="External"/><Relationship Id="rId10" Type="http://schemas.openxmlformats.org/officeDocument/2006/relationships/hyperlink" Target="https://millo.co/tips-on-presenting-logos-to-a-client" TargetMode="External"/><Relationship Id="rId4" Type="http://schemas.openxmlformats.org/officeDocument/2006/relationships/image" Target="../media/image2.png"/><Relationship Id="rId9" Type="http://schemas.openxmlformats.org/officeDocument/2006/relationships/hyperlink" Target="https://www.shopify.com/blog/how-to-build-a-bran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307700" y="2417459"/>
            <a:ext cx="5576595" cy="112108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D92E2D"/>
              </a:buClr>
              <a:buSzPts val="4000"/>
              <a:buFont typeface="Calibri"/>
              <a:buNone/>
            </a:pPr>
            <a:r>
              <a:rPr lang="en-US" b="1" dirty="0">
                <a:solidFill>
                  <a:srgbClr val="D92E2D"/>
                </a:solidFill>
              </a:rPr>
              <a:t>Br</a:t>
            </a:r>
            <a:r>
              <a:rPr lang="hr-HR" b="1" dirty="0">
                <a:solidFill>
                  <a:srgbClr val="D92E2D"/>
                </a:solidFill>
              </a:rPr>
              <a:t>endiranje</a:t>
            </a:r>
            <a:endParaRPr b="1" dirty="0">
              <a:solidFill>
                <a:srgbClr val="D92E2D"/>
              </a:solidFill>
            </a:endParaRPr>
          </a:p>
        </p:txBody>
      </p:sp>
      <p:pic>
        <p:nvPicPr>
          <p:cNvPr id="86" name="Google Shape;86;p1"/>
          <p:cNvPicPr preferRelativeResize="0"/>
          <p:nvPr/>
        </p:nvPicPr>
        <p:blipFill rotWithShape="1">
          <a:blip r:embed="rId3">
            <a:alphaModFix/>
          </a:blip>
          <a:srcRect/>
          <a:stretch/>
        </p:blipFill>
        <p:spPr>
          <a:xfrm>
            <a:off x="1998010" y="6294071"/>
            <a:ext cx="10100684" cy="563929"/>
          </a:xfrm>
          <a:prstGeom prst="rect">
            <a:avLst/>
          </a:prstGeom>
          <a:noFill/>
          <a:ln>
            <a:noFill/>
          </a:ln>
        </p:spPr>
      </p:pic>
      <p:pic>
        <p:nvPicPr>
          <p:cNvPr id="87" name="Google Shape;87;p1"/>
          <p:cNvPicPr preferRelativeResize="0"/>
          <p:nvPr/>
        </p:nvPicPr>
        <p:blipFill rotWithShape="1">
          <a:blip r:embed="rId4">
            <a:alphaModFix/>
          </a:blip>
          <a:srcRect/>
          <a:stretch/>
        </p:blipFill>
        <p:spPr>
          <a:xfrm>
            <a:off x="2942059" y="357115"/>
            <a:ext cx="6959400" cy="20468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395556" y="1685012"/>
            <a:ext cx="10116000" cy="5003301"/>
          </a:xfrm>
          <a:prstGeom prst="rect">
            <a:avLst/>
          </a:prstGeom>
          <a:noFill/>
          <a:ln>
            <a:noFill/>
          </a:ln>
        </p:spPr>
        <p:txBody>
          <a:bodyPr spcFirstLastPara="1" wrap="square" lIns="91425" tIns="45700" rIns="91425" bIns="45700" anchor="t" anchorCtr="0">
            <a:normAutofit/>
          </a:bodyPr>
          <a:lstStyle/>
          <a:p>
            <a:pPr algn="l"/>
            <a:r>
              <a:rPr lang="sk-SK" sz="1600" b="1" i="1" dirty="0"/>
              <a:t>2.</a:t>
            </a:r>
            <a:r>
              <a:rPr lang="en-US" sz="1600" b="1" i="1" dirty="0"/>
              <a:t> </a:t>
            </a:r>
            <a:r>
              <a:rPr lang="en-US" sz="1600" b="1" i="1" dirty="0" err="1"/>
              <a:t>Koje</a:t>
            </a:r>
            <a:r>
              <a:rPr lang="en-US" sz="1600" b="1" i="1" dirty="0"/>
              <a:t> </a:t>
            </a:r>
            <a:r>
              <a:rPr lang="en-US" sz="1600" b="1" i="1" dirty="0" err="1"/>
              <a:t>riječi</a:t>
            </a:r>
            <a:r>
              <a:rPr lang="en-US" sz="1600" b="1" i="1" dirty="0"/>
              <a:t> </a:t>
            </a:r>
            <a:r>
              <a:rPr lang="en-US" sz="1600" b="1" i="1" dirty="0" err="1"/>
              <a:t>biste</a:t>
            </a:r>
            <a:r>
              <a:rPr lang="en-US" sz="1600" b="1" i="1" dirty="0"/>
              <a:t> </a:t>
            </a:r>
            <a:r>
              <a:rPr lang="en-US" sz="1600" b="1" i="1" dirty="0" err="1"/>
              <a:t>povezali</a:t>
            </a:r>
            <a:r>
              <a:rPr lang="en-US" sz="1600" b="1" i="1" dirty="0"/>
              <a:t> </a:t>
            </a:r>
            <a:r>
              <a:rPr lang="en-US" sz="1600" b="1" i="1" dirty="0" err="1"/>
              <a:t>sa</a:t>
            </a:r>
            <a:r>
              <a:rPr lang="en-US" sz="1600" b="1" i="1" dirty="0"/>
              <a:t> </a:t>
            </a:r>
            <a:r>
              <a:rPr lang="en-US" sz="1600" b="1" i="1" dirty="0" err="1"/>
              <a:t>svojim</a:t>
            </a:r>
            <a:r>
              <a:rPr lang="en-US" sz="1600" b="1" i="1" dirty="0"/>
              <a:t> </a:t>
            </a:r>
            <a:r>
              <a:rPr lang="en-US" sz="1600" b="1" i="1" dirty="0" err="1"/>
              <a:t>brendom</a:t>
            </a:r>
            <a:r>
              <a:rPr lang="en-US" sz="1600" b="1" i="1" dirty="0"/>
              <a:t>?</a:t>
            </a:r>
            <a:r>
              <a:rPr lang="en-US" sz="1600" i="1" dirty="0"/>
              <a:t> </a:t>
            </a:r>
            <a:r>
              <a:rPr lang="en-US" sz="1600" i="1" dirty="0" err="1"/>
              <a:t>zamislite</a:t>
            </a:r>
            <a:r>
              <a:rPr lang="en-US" sz="1600" i="1" dirty="0"/>
              <a:t> </a:t>
            </a:r>
            <a:r>
              <a:rPr lang="en-US" sz="1600" i="1" dirty="0" err="1"/>
              <a:t>svoj</a:t>
            </a:r>
            <a:r>
              <a:rPr lang="en-US" sz="1600" i="1" dirty="0"/>
              <a:t> </a:t>
            </a:r>
            <a:r>
              <a:rPr lang="en-US" sz="1600" i="1" dirty="0" err="1"/>
              <a:t>brend</a:t>
            </a:r>
            <a:r>
              <a:rPr lang="en-US" sz="1600" i="1" dirty="0"/>
              <a:t> </a:t>
            </a:r>
            <a:r>
              <a:rPr lang="en-US" sz="1600" i="1" dirty="0" err="1"/>
              <a:t>kao</a:t>
            </a:r>
            <a:r>
              <a:rPr lang="en-US" sz="1600" i="1" dirty="0"/>
              <a:t> </a:t>
            </a:r>
            <a:r>
              <a:rPr lang="en-US" sz="1600" i="1" dirty="0" err="1"/>
              <a:t>osobu</a:t>
            </a:r>
            <a:r>
              <a:rPr lang="en-US" sz="1600" i="1" dirty="0"/>
              <a:t>. </a:t>
            </a:r>
            <a:r>
              <a:rPr lang="en-US" sz="1600" i="1" dirty="0" err="1"/>
              <a:t>Kakav</a:t>
            </a:r>
            <a:r>
              <a:rPr lang="en-US" sz="1600" i="1" dirty="0"/>
              <a:t> bi bio on </a:t>
            </a:r>
            <a:r>
              <a:rPr lang="en-US" sz="1600" i="1" dirty="0" err="1"/>
              <a:t>ili</a:t>
            </a:r>
            <a:r>
              <a:rPr lang="en-US" sz="1600" i="1" dirty="0"/>
              <a:t> </a:t>
            </a:r>
            <a:r>
              <a:rPr lang="en-US" sz="1600" i="1" dirty="0" err="1"/>
              <a:t>ona</a:t>
            </a:r>
            <a:r>
              <a:rPr lang="en-US" sz="1600" i="1" dirty="0"/>
              <a:t>? </a:t>
            </a:r>
            <a:r>
              <a:rPr lang="en-US" sz="1600" i="1" dirty="0" err="1"/>
              <a:t>Kakva</a:t>
            </a:r>
            <a:r>
              <a:rPr lang="en-US" sz="1600" i="1" dirty="0"/>
              <a:t> bi </a:t>
            </a:r>
            <a:r>
              <a:rPr lang="en-US" sz="1600" i="1" dirty="0" err="1"/>
              <a:t>osobnost</a:t>
            </a:r>
            <a:r>
              <a:rPr lang="en-US" sz="1600" i="1" dirty="0"/>
              <a:t> </a:t>
            </a:r>
            <a:r>
              <a:rPr lang="en-US" sz="1600" i="1" dirty="0" err="1"/>
              <a:t>privukla</a:t>
            </a:r>
            <a:r>
              <a:rPr lang="en-US" sz="1600" i="1" dirty="0"/>
              <a:t> </a:t>
            </a:r>
            <a:r>
              <a:rPr lang="en-US" sz="1600" i="1" dirty="0" err="1"/>
              <a:t>vaše</a:t>
            </a:r>
            <a:r>
              <a:rPr lang="en-US" sz="1600" i="1" dirty="0"/>
              <a:t> </a:t>
            </a:r>
            <a:r>
              <a:rPr lang="en-US" sz="1600" i="1" dirty="0" err="1"/>
              <a:t>potrošače</a:t>
            </a:r>
            <a:r>
              <a:rPr lang="en-US" sz="1600" i="1" dirty="0"/>
              <a:t>? To </a:t>
            </a:r>
            <a:r>
              <a:rPr lang="en-US" sz="1600" i="1" dirty="0" err="1"/>
              <a:t>će</a:t>
            </a:r>
            <a:r>
              <a:rPr lang="en-US" sz="1600" i="1" dirty="0"/>
              <a:t> </a:t>
            </a:r>
            <a:r>
              <a:rPr lang="en-US" sz="1600" i="1" dirty="0" err="1"/>
              <a:t>vam</a:t>
            </a:r>
            <a:r>
              <a:rPr lang="en-US" sz="1600" i="1" dirty="0"/>
              <a:t> </a:t>
            </a:r>
            <a:r>
              <a:rPr lang="en-US" sz="1600" i="1" dirty="0" err="1"/>
              <a:t>pomoći</a:t>
            </a:r>
            <a:r>
              <a:rPr lang="en-US" sz="1600" i="1" dirty="0"/>
              <a:t> u </a:t>
            </a:r>
            <a:r>
              <a:rPr lang="en-US" sz="1600" i="1" dirty="0" err="1"/>
              <a:t>informiranju</a:t>
            </a:r>
            <a:r>
              <a:rPr lang="en-US" sz="1600" i="1" dirty="0"/>
              <a:t> </a:t>
            </a:r>
            <a:r>
              <a:rPr lang="en-US" sz="1600" i="1" dirty="0" err="1"/>
              <a:t>vašeg</a:t>
            </a:r>
            <a:r>
              <a:rPr lang="en-US" sz="1600" i="1" dirty="0"/>
              <a:t> </a:t>
            </a:r>
            <a:r>
              <a:rPr lang="en-US" sz="1600" i="1" dirty="0" err="1"/>
              <a:t>glasa</a:t>
            </a:r>
            <a:r>
              <a:rPr lang="en-US" sz="1600" i="1" dirty="0"/>
              <a:t> </a:t>
            </a:r>
            <a:r>
              <a:rPr lang="en-US" sz="1600" i="1" dirty="0" err="1"/>
              <a:t>na</a:t>
            </a:r>
            <a:r>
              <a:rPr lang="en-US" sz="1600" i="1" dirty="0"/>
              <a:t> </a:t>
            </a:r>
            <a:r>
              <a:rPr lang="en-US" sz="1600" i="1" dirty="0" err="1"/>
              <a:t>društvenim</a:t>
            </a:r>
            <a:r>
              <a:rPr lang="en-US" sz="1600" i="1" dirty="0"/>
              <a:t> </a:t>
            </a:r>
            <a:r>
              <a:rPr lang="en-US" sz="1600" i="1" dirty="0" err="1"/>
              <a:t>mrežama</a:t>
            </a:r>
            <a:r>
              <a:rPr lang="en-US" sz="1600" i="1" dirty="0"/>
              <a:t> </a:t>
            </a:r>
            <a:r>
              <a:rPr lang="en-US" sz="1600" i="1" dirty="0" err="1"/>
              <a:t>i</a:t>
            </a:r>
            <a:r>
              <a:rPr lang="en-US" sz="1600" i="1" dirty="0"/>
              <a:t> </a:t>
            </a:r>
            <a:r>
              <a:rPr lang="en-US" sz="1600" i="1" dirty="0" err="1"/>
              <a:t>tona</a:t>
            </a:r>
            <a:r>
              <a:rPr lang="en-US" sz="1600" i="1" dirty="0"/>
              <a:t> </a:t>
            </a:r>
            <a:r>
              <a:rPr lang="en-US" sz="1600" i="1" dirty="0" err="1"/>
              <a:t>vaše</a:t>
            </a:r>
            <a:r>
              <a:rPr lang="en-US" sz="1600" i="1" dirty="0"/>
              <a:t> </a:t>
            </a:r>
            <a:r>
              <a:rPr lang="en-US" sz="1600" i="1" dirty="0" err="1"/>
              <a:t>kreativnosti</a:t>
            </a:r>
            <a:r>
              <a:rPr lang="en-US" sz="1600" i="1" dirty="0"/>
              <a:t>, </a:t>
            </a:r>
            <a:r>
              <a:rPr lang="en-US" sz="1600" i="1" dirty="0" err="1"/>
              <a:t>vizualnog</a:t>
            </a:r>
            <a:r>
              <a:rPr lang="en-US" sz="1600" i="1" dirty="0"/>
              <a:t> </a:t>
            </a:r>
            <a:r>
              <a:rPr lang="en-US" sz="1600" i="1" dirty="0" err="1"/>
              <a:t>i</a:t>
            </a:r>
            <a:r>
              <a:rPr lang="en-US" sz="1600" i="1" dirty="0"/>
              <a:t> </a:t>
            </a:r>
            <a:r>
              <a:rPr lang="en-US" sz="1600" i="1" dirty="0" err="1"/>
              <a:t>pisanog</a:t>
            </a:r>
            <a:r>
              <a:rPr lang="en-US" sz="1600" i="1" dirty="0"/>
              <a:t>. Na </a:t>
            </a:r>
            <a:r>
              <a:rPr lang="en-US" sz="1600" i="1" dirty="0" err="1"/>
              <a:t>primjer</a:t>
            </a:r>
            <a:r>
              <a:rPr lang="en-US" sz="1600" i="1" dirty="0"/>
              <a:t>, </a:t>
            </a:r>
            <a:r>
              <a:rPr lang="en-US" sz="1600" i="1" dirty="0" err="1"/>
              <a:t>kako</a:t>
            </a:r>
            <a:r>
              <a:rPr lang="en-US" sz="1600" i="1" dirty="0"/>
              <a:t> </a:t>
            </a:r>
            <a:r>
              <a:rPr lang="en-US" sz="1600" i="1" dirty="0" err="1"/>
              <a:t>stvoriti</a:t>
            </a:r>
            <a:r>
              <a:rPr lang="en-US" sz="1600" i="1" dirty="0"/>
              <a:t> </a:t>
            </a:r>
            <a:r>
              <a:rPr lang="en-US" sz="1600" i="1" dirty="0" err="1"/>
              <a:t>novi</a:t>
            </a:r>
            <a:r>
              <a:rPr lang="en-US" sz="1600" i="1" dirty="0"/>
              <a:t> </a:t>
            </a:r>
            <a:r>
              <a:rPr lang="en-US" sz="1600" i="1" dirty="0" err="1"/>
              <a:t>brend</a:t>
            </a:r>
            <a:r>
              <a:rPr lang="en-US" sz="1600" i="1" dirty="0"/>
              <a:t> </a:t>
            </a:r>
            <a:r>
              <a:rPr lang="en-US" sz="1600" i="1" dirty="0" err="1"/>
              <a:t>navodite</a:t>
            </a:r>
            <a:r>
              <a:rPr lang="en-US" sz="1600" i="1" dirty="0"/>
              <a:t> tri do pet </a:t>
            </a:r>
            <a:r>
              <a:rPr lang="en-US" sz="1600" i="1" dirty="0" err="1"/>
              <a:t>pridjeva</a:t>
            </a:r>
            <a:r>
              <a:rPr lang="en-US" sz="1600" i="1" dirty="0"/>
              <a:t> koji </a:t>
            </a:r>
            <a:r>
              <a:rPr lang="en-US" sz="1600" i="1" dirty="0" err="1"/>
              <a:t>opisuju</a:t>
            </a:r>
            <a:r>
              <a:rPr lang="en-US" sz="1600" i="1" dirty="0"/>
              <a:t> </a:t>
            </a:r>
            <a:r>
              <a:rPr lang="en-US" sz="1600" i="1" dirty="0" err="1"/>
              <a:t>vrstu</a:t>
            </a:r>
            <a:r>
              <a:rPr lang="en-US" sz="1600" i="1" dirty="0"/>
              <a:t> </a:t>
            </a:r>
            <a:r>
              <a:rPr lang="en-US" sz="1600" i="1" dirty="0" err="1"/>
              <a:t>brenda</a:t>
            </a:r>
            <a:r>
              <a:rPr lang="en-US" sz="1600" i="1" dirty="0"/>
              <a:t> koji bi </a:t>
            </a:r>
            <a:r>
              <a:rPr lang="en-US" sz="1600" i="1" dirty="0" err="1"/>
              <a:t>mogao</a:t>
            </a:r>
            <a:r>
              <a:rPr lang="en-US" sz="1600" i="1" dirty="0"/>
              <a:t> </a:t>
            </a:r>
            <a:r>
              <a:rPr lang="en-US" sz="1600" i="1" dirty="0" err="1"/>
              <a:t>odjeknuti</a:t>
            </a:r>
            <a:r>
              <a:rPr lang="en-US" sz="1600" i="1" dirty="0"/>
              <a:t> </a:t>
            </a:r>
            <a:r>
              <a:rPr lang="en-US" sz="1600" i="1" dirty="0" err="1"/>
              <a:t>kod</a:t>
            </a:r>
            <a:r>
              <a:rPr lang="en-US" sz="1600" i="1" dirty="0"/>
              <a:t> </a:t>
            </a:r>
            <a:r>
              <a:rPr lang="en-US" sz="1600" i="1" dirty="0" err="1"/>
              <a:t>vaše</a:t>
            </a:r>
            <a:r>
              <a:rPr lang="en-US" sz="1600" i="1" dirty="0"/>
              <a:t> </a:t>
            </a:r>
            <a:r>
              <a:rPr lang="en-US" sz="1600" i="1" dirty="0" err="1"/>
              <a:t>publike</a:t>
            </a:r>
            <a:r>
              <a:rPr lang="en-US" sz="1600" i="1" dirty="0"/>
              <a:t>.</a:t>
            </a:r>
            <a:endParaRPr lang="en-US" sz="1600" dirty="0"/>
          </a:p>
          <a:p>
            <a:pPr algn="l"/>
            <a:r>
              <a:rPr lang="sk-SK" sz="1600" b="1" i="1" dirty="0"/>
              <a:t>3. Koje metafore ili koncepti opisuju vaš brend</a:t>
            </a:r>
            <a:r>
              <a:rPr lang="sk-SK" sz="1600" i="1" dirty="0"/>
              <a:t>? razmišljanje o identitetu vašeg brenda kao metafori ili njegovo personificiranje može vam pomoći da identificirate pojedinačne kvalitete koje želite da ima. To može biti vozilo, životinja, slavna osoba, sportski tim, bilo što - sve dok u vašem umu ima istaknutu reputaciju koja izaziva vibraciju kakvu želite da odašilje vaš brend. Na primjer, ako želite uspostaviti svoj brend koji je usmjeren na poduzetnike, mogli biste se odlučiti koristiti rakuna kao polazišnu točku: oni su skromno preživjeli te će učiniti sve da napreduju. Da je identitet vašeg brenda životinja, koja bi to životinja bila i zašto vam sliči na tu životinju?</a:t>
            </a:r>
            <a:endParaRPr lang="en-US" dirty="0"/>
          </a:p>
        </p:txBody>
      </p:sp>
      <p:pic>
        <p:nvPicPr>
          <p:cNvPr id="9" name="Google Shape;390;p8"/>
          <p:cNvPicPr preferRelativeResize="0"/>
          <p:nvPr/>
        </p:nvPicPr>
        <p:blipFill rotWithShape="1">
          <a:blip r:embed="rId5">
            <a:alphaModFix/>
          </a:blip>
          <a:srcRect/>
          <a:stretch/>
        </p:blipFill>
        <p:spPr>
          <a:xfrm>
            <a:off x="10432404" y="4896082"/>
            <a:ext cx="1438372" cy="1207622"/>
          </a:xfrm>
          <a:prstGeom prst="rect">
            <a:avLst/>
          </a:prstGeom>
          <a:noFill/>
          <a:ln>
            <a:noFill/>
          </a:ln>
        </p:spPr>
      </p:pic>
      <p:sp>
        <p:nvSpPr>
          <p:cNvPr id="10" name="Google Shape;223;gf9ff28dbe4_0_102"/>
          <p:cNvSpPr txBox="1"/>
          <p:nvPr/>
        </p:nvSpPr>
        <p:spPr>
          <a:xfrm>
            <a:off x="6842760" y="658259"/>
            <a:ext cx="4797240" cy="642900"/>
          </a:xfrm>
          <a:prstGeom prst="rect">
            <a:avLst/>
          </a:prstGeom>
          <a:noFill/>
          <a:ln>
            <a:noFill/>
          </a:ln>
        </p:spPr>
        <p:txBody>
          <a:bodyPr spcFirstLastPara="1" wrap="square" lIns="91425" tIns="45700" rIns="91425" bIns="45700" anchor="b" anchorCtr="0">
            <a:normAutofit fontScale="77500" lnSpcReduction="20000"/>
          </a:bodyPr>
          <a:lstStyle/>
          <a:p>
            <a:pPr algn="ctr">
              <a:lnSpc>
                <a:spcPct val="90000"/>
              </a:lnSpc>
              <a:buClr>
                <a:srgbClr val="D92E2D"/>
              </a:buClr>
              <a:buSzPts val="4000"/>
            </a:pPr>
            <a:r>
              <a:rPr lang="hr-HR" sz="4100" dirty="0">
                <a:solidFill>
                  <a:srgbClr val="D92E2D"/>
                </a:solidFill>
                <a:latin typeface="Calibri" panose="020F0502020204030204" pitchFamily="34" charset="0"/>
                <a:cs typeface="Calibri" panose="020F0502020204030204" pitchFamily="34" charset="0"/>
                <a:sym typeface="Calibri"/>
              </a:rPr>
              <a:t>Poglavlje</a:t>
            </a:r>
            <a:r>
              <a:rPr lang="fi-FI" sz="4100" dirty="0">
                <a:solidFill>
                  <a:srgbClr val="D92E2D"/>
                </a:solidFill>
                <a:latin typeface="Calibri" panose="020F0502020204030204" pitchFamily="34" charset="0"/>
                <a:cs typeface="Calibri" panose="020F0502020204030204" pitchFamily="34" charset="0"/>
                <a:sym typeface="Calibri"/>
              </a:rPr>
              <a:t> </a:t>
            </a:r>
            <a:r>
              <a:rPr lang="sk-SK" sz="4100" dirty="0">
                <a:solidFill>
                  <a:srgbClr val="D92E2D"/>
                </a:solidFill>
                <a:latin typeface="Calibri" panose="020F0502020204030204" pitchFamily="34" charset="0"/>
                <a:cs typeface="Calibri" panose="020F0502020204030204" pitchFamily="34" charset="0"/>
                <a:sym typeface="Calibri"/>
              </a:rPr>
              <a:t>4</a:t>
            </a:r>
            <a:r>
              <a:rPr lang="fi-FI" sz="4100" dirty="0">
                <a:solidFill>
                  <a:srgbClr val="D92E2D"/>
                </a:solidFill>
                <a:latin typeface="Calibri" panose="020F0502020204030204" pitchFamily="34" charset="0"/>
                <a:cs typeface="Calibri" panose="020F0502020204030204" pitchFamily="34" charset="0"/>
                <a:sym typeface="Calibri"/>
              </a:rPr>
              <a:t> –</a:t>
            </a:r>
            <a:r>
              <a:rPr lang="sk-SK" sz="4100" dirty="0">
                <a:solidFill>
                  <a:srgbClr val="D92E2D"/>
                </a:solidFill>
                <a:latin typeface="Calibri" panose="020F0502020204030204" pitchFamily="34" charset="0"/>
                <a:cs typeface="Calibri" panose="020F0502020204030204" pitchFamily="34" charset="0"/>
                <a:sym typeface="Calibri"/>
              </a:rPr>
              <a:t>Izrada logotipa</a:t>
            </a:r>
            <a:endParaRPr lang="sk-SK" sz="41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130035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443038" y="1196441"/>
            <a:ext cx="9144000" cy="4903303"/>
          </a:xfrm>
          <a:prstGeom prst="rect">
            <a:avLst/>
          </a:prstGeom>
          <a:noFill/>
          <a:ln>
            <a:noFill/>
          </a:ln>
        </p:spPr>
        <p:txBody>
          <a:bodyPr spcFirstLastPara="1" wrap="square" lIns="91425" tIns="45700" rIns="91425" bIns="45700" anchor="t" anchorCtr="0">
            <a:noAutofit/>
          </a:bodyPr>
          <a:lstStyle/>
          <a:p>
            <a:pPr marL="508000" indent="-457200" algn="l">
              <a:buFont typeface="Wingdings" panose="05000000000000000000" pitchFamily="2" charset="2"/>
              <a:buChar char="Ø"/>
            </a:pPr>
            <a:r>
              <a:rPr lang="en-US" sz="1600" b="1" dirty="0" err="1"/>
              <a:t>Odaberite</a:t>
            </a:r>
            <a:r>
              <a:rPr lang="en-US" sz="1600" b="1" dirty="0"/>
              <a:t> </a:t>
            </a:r>
            <a:r>
              <a:rPr lang="en-US" sz="1600" b="1" dirty="0" err="1"/>
              <a:t>naziv</a:t>
            </a:r>
            <a:r>
              <a:rPr lang="en-US" sz="1600" b="1" dirty="0"/>
              <a:t> </a:t>
            </a:r>
            <a:r>
              <a:rPr lang="en-US" sz="1600" b="1" dirty="0" err="1"/>
              <a:t>svoje</a:t>
            </a:r>
            <a:r>
              <a:rPr lang="en-US" sz="1600" b="1" dirty="0"/>
              <a:t> </a:t>
            </a:r>
            <a:r>
              <a:rPr lang="en-US" sz="1600" b="1" dirty="0" err="1"/>
              <a:t>tvrtke</a:t>
            </a:r>
            <a:r>
              <a:rPr lang="en-US" sz="1600" b="1" dirty="0"/>
              <a:t> – </a:t>
            </a:r>
            <a:r>
              <a:rPr lang="en-US" sz="1600" i="1" dirty="0"/>
              <a:t>„</a:t>
            </a:r>
            <a:r>
              <a:rPr lang="en-US" sz="1600" i="1" dirty="0" err="1"/>
              <a:t>Ruža</a:t>
            </a:r>
            <a:r>
              <a:rPr lang="en-US" sz="1600" i="1" dirty="0"/>
              <a:t> pod </a:t>
            </a:r>
            <a:r>
              <a:rPr lang="en-US" sz="1600" i="1" dirty="0" err="1"/>
              <a:t>bilo</a:t>
            </a:r>
            <a:r>
              <a:rPr lang="en-US" sz="1600" i="1" dirty="0"/>
              <a:t> </a:t>
            </a:r>
            <a:r>
              <a:rPr lang="en-US" sz="1600" i="1" dirty="0" err="1"/>
              <a:t>kojim</a:t>
            </a:r>
            <a:r>
              <a:rPr lang="en-US" sz="1600" i="1" dirty="0"/>
              <a:t> </a:t>
            </a:r>
            <a:r>
              <a:rPr lang="en-US" sz="1600" i="1" dirty="0" err="1"/>
              <a:t>drugim</a:t>
            </a:r>
            <a:r>
              <a:rPr lang="en-US" sz="1600" i="1" dirty="0"/>
              <a:t> </a:t>
            </a:r>
            <a:r>
              <a:rPr lang="en-US" sz="1600" i="1" dirty="0" err="1"/>
              <a:t>imenom</a:t>
            </a:r>
            <a:r>
              <a:rPr lang="en-US" sz="1600" i="1" dirty="0"/>
              <a:t> </a:t>
            </a:r>
            <a:r>
              <a:rPr lang="en-US" sz="1600" i="1" dirty="0" err="1"/>
              <a:t>i</a:t>
            </a:r>
            <a:r>
              <a:rPr lang="en-US" sz="1600" i="1" dirty="0"/>
              <a:t> </a:t>
            </a:r>
            <a:r>
              <a:rPr lang="en-US" sz="1600" i="1" dirty="0" err="1"/>
              <a:t>dalje</a:t>
            </a:r>
            <a:r>
              <a:rPr lang="en-US" sz="1600" i="1" dirty="0"/>
              <a:t> bi </a:t>
            </a:r>
            <a:r>
              <a:rPr lang="en-US" sz="1600" i="1" dirty="0" err="1"/>
              <a:t>mirisala</a:t>
            </a:r>
            <a:r>
              <a:rPr lang="en-US" sz="1600" i="1" dirty="0"/>
              <a:t> </a:t>
            </a:r>
            <a:r>
              <a:rPr lang="en-US" sz="1600" i="1" dirty="0" err="1"/>
              <a:t>slatko</a:t>
            </a:r>
            <a:r>
              <a:rPr lang="en-US" sz="1600" i="1" dirty="0"/>
              <a:t>. Ali Nike pod </a:t>
            </a:r>
            <a:r>
              <a:rPr lang="en-US" sz="1600" i="1" dirty="0" err="1"/>
              <a:t>drugim</a:t>
            </a:r>
            <a:r>
              <a:rPr lang="en-US" sz="1600" i="1" dirty="0"/>
              <a:t> </a:t>
            </a:r>
            <a:r>
              <a:rPr lang="en-US" sz="1600" i="1" dirty="0" err="1"/>
              <a:t>imenom</a:t>
            </a:r>
            <a:r>
              <a:rPr lang="en-US" sz="1600" i="1" dirty="0"/>
              <a:t> bio bi </a:t>
            </a:r>
            <a:r>
              <a:rPr lang="en-US" sz="1600" i="1" dirty="0" err="1"/>
              <a:t>viđen</a:t>
            </a:r>
            <a:r>
              <a:rPr lang="en-US" sz="1600" i="1" dirty="0"/>
              <a:t> </a:t>
            </a:r>
            <a:r>
              <a:rPr lang="en-US" sz="1600" i="1" dirty="0" err="1"/>
              <a:t>na</a:t>
            </a:r>
            <a:r>
              <a:rPr lang="en-US" sz="1600" i="1" dirty="0"/>
              <a:t> </a:t>
            </a:r>
            <a:r>
              <a:rPr lang="en-US" sz="1600" i="1" dirty="0" err="1"/>
              <a:t>manjem</a:t>
            </a:r>
            <a:r>
              <a:rPr lang="en-US" sz="1600" i="1" dirty="0"/>
              <a:t> </a:t>
            </a:r>
            <a:r>
              <a:rPr lang="en-US" sz="1600" i="1" dirty="0" err="1"/>
              <a:t>broju</a:t>
            </a:r>
            <a:r>
              <a:rPr lang="en-US" sz="1600" i="1" dirty="0"/>
              <a:t> </a:t>
            </a:r>
            <a:r>
              <a:rPr lang="en-US" sz="1600" i="1" dirty="0" err="1"/>
              <a:t>nogu</a:t>
            </a:r>
            <a:r>
              <a:rPr lang="en-US" sz="1600" i="1" dirty="0"/>
              <a:t>.” Shakespeare (</a:t>
            </a:r>
            <a:r>
              <a:rPr lang="en-US" sz="1600" i="1" dirty="0" err="1"/>
              <a:t>nekako</a:t>
            </a:r>
            <a:r>
              <a:rPr lang="en-US" sz="1600" i="1" dirty="0"/>
              <a:t>)</a:t>
            </a:r>
            <a:endParaRPr lang="hr-HR" sz="1600" i="1" dirty="0"/>
          </a:p>
          <a:p>
            <a:pPr marL="50800" indent="0" algn="l"/>
            <a:r>
              <a:rPr lang="hr-HR" sz="1600" dirty="0"/>
              <a:t>Osobnost, radnje i reputacija identiteta vašeg brenda zapravo su ono što imenu daje značenje na tržištu. Dakle, ime vaše tvrtke vjerojatno je jedna od prvih velikih obveza koje morate preuzeti. To će utjecati na vaš logotip brenda, vašu domenu, vaš marketing i registraciju vašeg zaštitnog znaka, ako odlučite krenuti tim putem (teže je zaštititi generička imena brendova koja doslovno opisuju ono što prodajete). U idealnom slučaju, želite naziv trgovine koji je teško oponašati i još teže pomiješati s postojećim igračima na tržištu. Možete koristiti naš generator naziva tvrtke za razmišljanje o nekim imenima ili isprobati jedan (ili kombinaciju) sljedećih pristupa:</a:t>
            </a:r>
          </a:p>
          <a:p>
            <a:pPr marL="508000" lvl="1" indent="0" algn="l"/>
            <a:r>
              <a:rPr lang="hr-HR" sz="1600" b="1" dirty="0"/>
              <a:t>Izmislite neku riječ, </a:t>
            </a:r>
            <a:r>
              <a:rPr lang="hr-HR" sz="1600" dirty="0"/>
              <a:t>kao Pepsi.</a:t>
            </a:r>
          </a:p>
          <a:p>
            <a:pPr marL="508000" lvl="1" indent="0" algn="l"/>
            <a:r>
              <a:rPr lang="hr-HR" sz="1600" b="1" dirty="0"/>
              <a:t>Preformulirajte nepovezanu riječ, </a:t>
            </a:r>
            <a:r>
              <a:rPr lang="hr-HR" sz="1600" dirty="0"/>
              <a:t>kao što je Apple za računala.</a:t>
            </a:r>
          </a:p>
          <a:p>
            <a:pPr marL="508000" lvl="1" indent="0" algn="l"/>
            <a:r>
              <a:rPr lang="hr-HR" sz="1600" b="1" dirty="0"/>
              <a:t>Koristite sugestivnu riječ ili metaforu, </a:t>
            </a:r>
            <a:r>
              <a:rPr lang="hr-HR" sz="1600" dirty="0"/>
              <a:t>poput </a:t>
            </a:r>
            <a:r>
              <a:rPr lang="hr-HR" sz="1600" dirty="0" err="1"/>
              <a:t>Buffera</a:t>
            </a:r>
            <a:r>
              <a:rPr lang="hr-HR" sz="1600" dirty="0"/>
              <a:t>.</a:t>
            </a:r>
          </a:p>
          <a:p>
            <a:pPr marL="508000" lvl="1" indent="0" algn="l"/>
            <a:r>
              <a:rPr lang="hr-HR" sz="1600" b="1" dirty="0"/>
              <a:t>Opišite ga doslovno (oprez: lako za oponašati), </a:t>
            </a:r>
            <a:r>
              <a:rPr lang="hr-HR" sz="1600" dirty="0"/>
              <a:t>kao </a:t>
            </a:r>
            <a:r>
              <a:rPr lang="hr-HR" sz="1600" dirty="0" err="1"/>
              <a:t>The</a:t>
            </a:r>
            <a:r>
              <a:rPr lang="hr-HR" sz="1600" dirty="0"/>
              <a:t> </a:t>
            </a:r>
            <a:r>
              <a:rPr lang="hr-HR" sz="1600" dirty="0" err="1"/>
              <a:t>Shoe</a:t>
            </a:r>
            <a:r>
              <a:rPr lang="hr-HR" sz="1600" dirty="0"/>
              <a:t> Company.</a:t>
            </a:r>
          </a:p>
          <a:p>
            <a:pPr marL="508000" lvl="1" indent="0" algn="l"/>
            <a:r>
              <a:rPr lang="hr-HR" sz="1600" b="1" dirty="0"/>
              <a:t>Izmijenite riječ uklanjanjem slova, dodavanjem slova ili upotrebom latinskih završetaka, </a:t>
            </a:r>
            <a:r>
              <a:rPr lang="hr-HR" sz="1600" dirty="0"/>
              <a:t>kao što je </a:t>
            </a:r>
            <a:r>
              <a:rPr lang="hr-HR" sz="1600" dirty="0" err="1"/>
              <a:t>Tumblr</a:t>
            </a:r>
            <a:r>
              <a:rPr lang="hr-HR" sz="1600" dirty="0"/>
              <a:t> (</a:t>
            </a:r>
            <a:r>
              <a:rPr lang="hr-HR" sz="1600" dirty="0" err="1"/>
              <a:t>Tumbler</a:t>
            </a:r>
            <a:r>
              <a:rPr lang="hr-HR" sz="1600" dirty="0"/>
              <a:t>) ili </a:t>
            </a:r>
            <a:r>
              <a:rPr lang="hr-HR" sz="1600" dirty="0" err="1"/>
              <a:t>Activia</a:t>
            </a:r>
            <a:r>
              <a:rPr lang="hr-HR" sz="1600" dirty="0"/>
              <a:t>.</a:t>
            </a:r>
          </a:p>
          <a:p>
            <a:pPr marL="508000" lvl="1" indent="0" algn="l"/>
            <a:r>
              <a:rPr lang="hr-HR" sz="1600" b="1" dirty="0"/>
              <a:t>Napravite akronim od dužeg imena, </a:t>
            </a:r>
            <a:r>
              <a:rPr lang="hr-HR" sz="1600" dirty="0"/>
              <a:t>kao što je HBO (Home </a:t>
            </a:r>
            <a:r>
              <a:rPr lang="hr-HR" sz="1600" dirty="0" err="1"/>
              <a:t>Box</a:t>
            </a:r>
            <a:r>
              <a:rPr lang="hr-HR" sz="1600" dirty="0"/>
              <a:t> Office).</a:t>
            </a:r>
          </a:p>
          <a:p>
            <a:pPr marL="508000" lvl="1" indent="0" algn="l"/>
            <a:r>
              <a:rPr lang="hr-HR" sz="1600" b="1" dirty="0"/>
              <a:t>Kombinirajte dvije riječi: </a:t>
            </a:r>
            <a:r>
              <a:rPr lang="hr-HR" sz="1600" dirty="0" err="1"/>
              <a:t>Pinterest</a:t>
            </a:r>
            <a:r>
              <a:rPr lang="hr-HR" sz="1600" dirty="0"/>
              <a:t> (pin + interes) ili </a:t>
            </a:r>
            <a:r>
              <a:rPr lang="hr-HR" sz="1600" dirty="0" err="1"/>
              <a:t>Snapple</a:t>
            </a:r>
            <a:r>
              <a:rPr lang="hr-HR" sz="1600" dirty="0"/>
              <a:t> (</a:t>
            </a:r>
            <a:r>
              <a:rPr lang="hr-HR" sz="1600" dirty="0" err="1"/>
              <a:t>snappy</a:t>
            </a:r>
            <a:r>
              <a:rPr lang="hr-HR" sz="1600" dirty="0"/>
              <a:t> + </a:t>
            </a:r>
            <a:r>
              <a:rPr lang="hr-HR" sz="1600" dirty="0" err="1"/>
              <a:t>apple</a:t>
            </a:r>
            <a:r>
              <a:rPr lang="hr-HR" sz="1600" dirty="0"/>
              <a:t>)</a:t>
            </a:r>
          </a:p>
          <a:p>
            <a:pPr marL="50800" indent="0" algn="l"/>
            <a:endParaRPr lang="hr-HR" sz="1600" b="1" dirty="0"/>
          </a:p>
        </p:txBody>
      </p:sp>
      <p:sp>
        <p:nvSpPr>
          <p:cNvPr id="9" name="Google Shape;223;gf9ff28dbe4_0_102"/>
          <p:cNvSpPr txBox="1"/>
          <p:nvPr/>
        </p:nvSpPr>
        <p:spPr>
          <a:xfrm>
            <a:off x="6385560" y="969320"/>
            <a:ext cx="5499548" cy="563929"/>
          </a:xfrm>
          <a:prstGeom prst="rect">
            <a:avLst/>
          </a:prstGeom>
          <a:noFill/>
          <a:ln>
            <a:noFill/>
          </a:ln>
        </p:spPr>
        <p:txBody>
          <a:bodyPr spcFirstLastPara="1" wrap="square" lIns="91425" tIns="45700" rIns="91425" bIns="45700" anchor="b" anchorCtr="0">
            <a:normAutofit fontScale="92500" lnSpcReduction="10000"/>
          </a:bodyPr>
          <a:lstStyle/>
          <a:p>
            <a:pPr algn="ctr">
              <a:lnSpc>
                <a:spcPct val="90000"/>
              </a:lnSpc>
              <a:buClr>
                <a:srgbClr val="D92E2D"/>
              </a:buClr>
              <a:buSzPts val="4000"/>
            </a:pPr>
            <a:r>
              <a:rPr lang="hr-HR" sz="3900" dirty="0">
                <a:solidFill>
                  <a:srgbClr val="D92E2D"/>
                </a:solidFill>
                <a:latin typeface="Calibri" panose="020F0502020204030204" pitchFamily="34" charset="0"/>
                <a:cs typeface="Calibri" panose="020F0502020204030204" pitchFamily="34" charset="0"/>
                <a:sym typeface="Calibri"/>
              </a:rPr>
              <a:t>Poglavlje</a:t>
            </a:r>
            <a:r>
              <a:rPr lang="fi-FI" sz="3900" dirty="0">
                <a:solidFill>
                  <a:srgbClr val="D92E2D"/>
                </a:solidFill>
                <a:latin typeface="Calibri" panose="020F0502020204030204" pitchFamily="34" charset="0"/>
                <a:cs typeface="Calibri" panose="020F0502020204030204" pitchFamily="34" charset="0"/>
                <a:sym typeface="Calibri"/>
              </a:rPr>
              <a:t> </a:t>
            </a:r>
            <a:r>
              <a:rPr lang="sk-SK" sz="3900" dirty="0">
                <a:solidFill>
                  <a:srgbClr val="D92E2D"/>
                </a:solidFill>
                <a:latin typeface="Calibri" panose="020F0502020204030204" pitchFamily="34" charset="0"/>
                <a:cs typeface="Calibri" panose="020F0502020204030204" pitchFamily="34" charset="0"/>
                <a:sym typeface="Calibri"/>
              </a:rPr>
              <a:t>4</a:t>
            </a:r>
            <a:r>
              <a:rPr lang="fi-FI" sz="3900" dirty="0">
                <a:solidFill>
                  <a:srgbClr val="D92E2D"/>
                </a:solidFill>
                <a:latin typeface="Calibri" panose="020F0502020204030204" pitchFamily="34" charset="0"/>
                <a:cs typeface="Calibri" panose="020F0502020204030204" pitchFamily="34" charset="0"/>
                <a:sym typeface="Calibri"/>
              </a:rPr>
              <a:t> –</a:t>
            </a:r>
            <a:r>
              <a:rPr lang="sk-SK" sz="3900" dirty="0">
                <a:solidFill>
                  <a:srgbClr val="D92E2D"/>
                </a:solidFill>
                <a:latin typeface="Calibri" panose="020F0502020204030204" pitchFamily="34" charset="0"/>
                <a:cs typeface="Calibri" panose="020F0502020204030204" pitchFamily="34" charset="0"/>
                <a:sym typeface="Calibri"/>
              </a:rPr>
              <a:t>Izrada logotipa</a:t>
            </a:r>
            <a:endParaRPr lang="sk-SK" sz="39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443037" y="1290770"/>
            <a:ext cx="10118341" cy="5003301"/>
          </a:xfrm>
          <a:prstGeom prst="rect">
            <a:avLst/>
          </a:prstGeom>
          <a:noFill/>
          <a:ln>
            <a:noFill/>
          </a:ln>
        </p:spPr>
        <p:txBody>
          <a:bodyPr spcFirstLastPara="1" wrap="square" lIns="91425" tIns="45700" rIns="91425" bIns="45700" anchor="t" anchorCtr="0">
            <a:noAutofit/>
          </a:bodyPr>
          <a:lstStyle/>
          <a:p>
            <a:pPr marL="457200" lvl="1" algn="l">
              <a:spcBef>
                <a:spcPts val="0"/>
              </a:spcBef>
            </a:pPr>
            <a:endParaRPr lang="sk-SK" sz="1600" dirty="0"/>
          </a:p>
          <a:p>
            <a:pPr indent="-457200" algn="l">
              <a:spcBef>
                <a:spcPts val="0"/>
              </a:spcBef>
              <a:buFont typeface="Wingdings" panose="05000000000000000000" pitchFamily="2" charset="2"/>
              <a:buChar char="Ø"/>
            </a:pPr>
            <a:r>
              <a:rPr lang="en-US" sz="1600" b="1" dirty="0" err="1"/>
              <a:t>Napišite</a:t>
            </a:r>
            <a:r>
              <a:rPr lang="en-US" sz="1600" b="1" dirty="0"/>
              <a:t> </a:t>
            </a:r>
            <a:r>
              <a:rPr lang="en-US" sz="1600" b="1" dirty="0" err="1"/>
              <a:t>svoj</a:t>
            </a:r>
            <a:r>
              <a:rPr lang="en-US" sz="1600" b="1" dirty="0"/>
              <a:t> slogan -</a:t>
            </a:r>
            <a:r>
              <a:rPr lang="en-US" sz="1600" dirty="0" err="1"/>
              <a:t>Upečatljiv</a:t>
            </a:r>
            <a:r>
              <a:rPr lang="en-US" sz="1600" dirty="0"/>
              <a:t> slogan je </a:t>
            </a:r>
            <a:r>
              <a:rPr lang="en-US" sz="1600" dirty="0" err="1"/>
              <a:t>dobar</a:t>
            </a:r>
            <a:r>
              <a:rPr lang="en-US" sz="1600" dirty="0"/>
              <a:t> za </a:t>
            </a:r>
            <a:r>
              <a:rPr lang="en-US" sz="1600" dirty="0" err="1"/>
              <a:t>imati</a:t>
            </a:r>
            <a:r>
              <a:rPr lang="en-US" sz="1600" dirty="0"/>
              <a:t> - </a:t>
            </a:r>
            <a:r>
              <a:rPr lang="en-US" sz="1600" dirty="0" err="1"/>
              <a:t>nešto</a:t>
            </a:r>
            <a:r>
              <a:rPr lang="en-US" sz="1600" dirty="0"/>
              <a:t> </a:t>
            </a:r>
            <a:r>
              <a:rPr lang="en-US" sz="1600" dirty="0" err="1"/>
              <a:t>kratko</a:t>
            </a:r>
            <a:r>
              <a:rPr lang="en-US" sz="1600" dirty="0"/>
              <a:t> </a:t>
            </a:r>
            <a:r>
              <a:rPr lang="en-US" sz="1600" dirty="0" err="1"/>
              <a:t>i</a:t>
            </a:r>
            <a:r>
              <a:rPr lang="en-US" sz="1600" dirty="0"/>
              <a:t> </a:t>
            </a:r>
            <a:r>
              <a:rPr lang="en-US" sz="1600" dirty="0" err="1"/>
              <a:t>opisno</a:t>
            </a:r>
            <a:r>
              <a:rPr lang="en-US" sz="1600" dirty="0"/>
              <a:t> </a:t>
            </a:r>
            <a:r>
              <a:rPr lang="en-US" sz="1600" dirty="0" err="1"/>
              <a:t>što</a:t>
            </a:r>
            <a:r>
              <a:rPr lang="en-US" sz="1600" dirty="0"/>
              <a:t> </a:t>
            </a:r>
            <a:r>
              <a:rPr lang="en-US" sz="1600" dirty="0" err="1"/>
              <a:t>možete</a:t>
            </a:r>
            <a:r>
              <a:rPr lang="en-US" sz="1600" dirty="0"/>
              <a:t> </a:t>
            </a:r>
            <a:r>
              <a:rPr lang="en-US" sz="1600" dirty="0" err="1"/>
              <a:t>koristiti</a:t>
            </a:r>
            <a:r>
              <a:rPr lang="en-US" sz="1600" dirty="0"/>
              <a:t> </a:t>
            </a:r>
            <a:r>
              <a:rPr lang="en-US" sz="1600" dirty="0" err="1"/>
              <a:t>kao</a:t>
            </a:r>
            <a:r>
              <a:rPr lang="en-US" sz="1600" dirty="0"/>
              <a:t> slogan u </a:t>
            </a:r>
            <a:r>
              <a:rPr lang="en-US" sz="1600" dirty="0" err="1"/>
              <a:t>društvenim</a:t>
            </a:r>
            <a:r>
              <a:rPr lang="en-US" sz="1600" dirty="0"/>
              <a:t> </a:t>
            </a:r>
            <a:r>
              <a:rPr lang="en-US" sz="1600" dirty="0" err="1"/>
              <a:t>medijima</a:t>
            </a:r>
            <a:r>
              <a:rPr lang="en-US" sz="1600" dirty="0"/>
              <a:t>, </a:t>
            </a:r>
            <a:r>
              <a:rPr lang="en-US" sz="1600" dirty="0" err="1"/>
              <a:t>zaglavlju</a:t>
            </a:r>
            <a:r>
              <a:rPr lang="en-US" sz="1600" dirty="0"/>
              <a:t> web </a:t>
            </a:r>
            <a:r>
              <a:rPr lang="en-US" sz="1600" dirty="0" err="1"/>
              <a:t>stranice</a:t>
            </a:r>
            <a:r>
              <a:rPr lang="en-US" sz="1600" dirty="0"/>
              <a:t>, </a:t>
            </a:r>
            <a:r>
              <a:rPr lang="en-US" sz="1600" dirty="0" err="1"/>
              <a:t>prilagođenim</a:t>
            </a:r>
            <a:r>
              <a:rPr lang="en-US" sz="1600" dirty="0"/>
              <a:t> </a:t>
            </a:r>
            <a:r>
              <a:rPr lang="en-US" sz="1600" dirty="0" err="1"/>
              <a:t>posjetnicama</a:t>
            </a:r>
            <a:r>
              <a:rPr lang="en-US" sz="1600" dirty="0"/>
              <a:t> </a:t>
            </a:r>
            <a:r>
              <a:rPr lang="en-US" sz="1600" dirty="0" err="1"/>
              <a:t>i</a:t>
            </a:r>
            <a:r>
              <a:rPr lang="en-US" sz="1600" dirty="0"/>
              <a:t> </a:t>
            </a:r>
            <a:r>
              <a:rPr lang="en-US" sz="1600" dirty="0" err="1"/>
              <a:t>bilo</a:t>
            </a:r>
            <a:r>
              <a:rPr lang="en-US" sz="1600" dirty="0"/>
              <a:t> </a:t>
            </a:r>
            <a:r>
              <a:rPr lang="en-US" sz="1600" dirty="0" err="1"/>
              <a:t>gdje</a:t>
            </a:r>
            <a:r>
              <a:rPr lang="en-US" sz="1600" dirty="0"/>
              <a:t> </a:t>
            </a:r>
            <a:r>
              <a:rPr lang="en-US" sz="1600" dirty="0" err="1"/>
              <a:t>drugdje</a:t>
            </a:r>
            <a:r>
              <a:rPr lang="en-US" sz="1600" dirty="0"/>
              <a:t> </a:t>
            </a:r>
            <a:r>
              <a:rPr lang="en-US" sz="1600" dirty="0" err="1"/>
              <a:t>gdje</a:t>
            </a:r>
            <a:r>
              <a:rPr lang="en-US" sz="1600" dirty="0"/>
              <a:t> </a:t>
            </a:r>
            <a:r>
              <a:rPr lang="en-US" sz="1600" dirty="0" err="1"/>
              <a:t>imate</a:t>
            </a:r>
            <a:r>
              <a:rPr lang="en-US" sz="1600" dirty="0"/>
              <a:t> </a:t>
            </a:r>
            <a:r>
              <a:rPr lang="en-US" sz="1600" dirty="0" err="1"/>
              <a:t>vrlo</a:t>
            </a:r>
            <a:r>
              <a:rPr lang="en-US" sz="1600" dirty="0"/>
              <a:t> </a:t>
            </a:r>
            <a:r>
              <a:rPr lang="en-US" sz="1600" dirty="0" err="1"/>
              <a:t>malo</a:t>
            </a:r>
            <a:r>
              <a:rPr lang="en-US" sz="1600" dirty="0"/>
              <a:t> </a:t>
            </a:r>
            <a:r>
              <a:rPr lang="en-US" sz="1600" dirty="0" err="1"/>
              <a:t>riječi</a:t>
            </a:r>
            <a:r>
              <a:rPr lang="en-US" sz="1600" dirty="0"/>
              <a:t> </a:t>
            </a:r>
            <a:r>
              <a:rPr lang="en-US" sz="1600" dirty="0" err="1"/>
              <a:t>koje</a:t>
            </a:r>
            <a:r>
              <a:rPr lang="en-US" sz="1600" dirty="0"/>
              <a:t> bi </a:t>
            </a:r>
            <a:r>
              <a:rPr lang="en-US" sz="1600" dirty="0" err="1"/>
              <a:t>ostavile</a:t>
            </a:r>
            <a:r>
              <a:rPr lang="en-US" sz="1600" dirty="0"/>
              <a:t> </a:t>
            </a:r>
            <a:r>
              <a:rPr lang="en-US" sz="1600" dirty="0" err="1"/>
              <a:t>veliki</a:t>
            </a:r>
            <a:r>
              <a:rPr lang="en-US" sz="1600" dirty="0"/>
              <a:t> </a:t>
            </a:r>
            <a:r>
              <a:rPr lang="en-US" sz="1600" dirty="0" err="1"/>
              <a:t>utjecaj</a:t>
            </a:r>
            <a:r>
              <a:rPr lang="en-US" sz="1600" dirty="0"/>
              <a:t>.</a:t>
            </a:r>
            <a:endParaRPr lang="hr-HR" sz="1600" dirty="0"/>
          </a:p>
          <a:p>
            <a:pPr indent="-457200" algn="l">
              <a:spcBef>
                <a:spcPts val="0"/>
              </a:spcBef>
              <a:buFont typeface="Wingdings" panose="05000000000000000000" pitchFamily="2" charset="2"/>
              <a:buChar char="Ø"/>
            </a:pPr>
            <a:endParaRPr lang="en-US" sz="1600" dirty="0"/>
          </a:p>
          <a:p>
            <a:pPr marL="457200" lvl="1" indent="0" algn="l">
              <a:spcBef>
                <a:spcPts val="0"/>
              </a:spcBef>
            </a:pPr>
            <a:r>
              <a:rPr lang="en-US" sz="1600" dirty="0" err="1"/>
              <a:t>Imajte</a:t>
            </a:r>
            <a:r>
              <a:rPr lang="en-US" sz="1600" dirty="0"/>
              <a:t> </a:t>
            </a:r>
            <a:r>
              <a:rPr lang="en-US" sz="1600" dirty="0" err="1"/>
              <a:t>na</a:t>
            </a:r>
            <a:r>
              <a:rPr lang="en-US" sz="1600" dirty="0"/>
              <a:t> </a:t>
            </a:r>
            <a:r>
              <a:rPr lang="en-US" sz="1600" dirty="0" err="1"/>
              <a:t>umu</a:t>
            </a:r>
            <a:r>
              <a:rPr lang="en-US" sz="1600" dirty="0"/>
              <a:t> da </a:t>
            </a:r>
            <a:r>
              <a:rPr lang="en-US" sz="1600" dirty="0" err="1"/>
              <a:t>uvijek</a:t>
            </a:r>
            <a:r>
              <a:rPr lang="en-US" sz="1600" dirty="0"/>
              <a:t> </a:t>
            </a:r>
            <a:r>
              <a:rPr lang="en-US" sz="1600" dirty="0" err="1"/>
              <a:t>možete</a:t>
            </a:r>
            <a:r>
              <a:rPr lang="en-US" sz="1600" dirty="0"/>
              <a:t> </a:t>
            </a:r>
            <a:r>
              <a:rPr lang="en-US" sz="1600" dirty="0" err="1"/>
              <a:t>promijeniti</a:t>
            </a:r>
            <a:r>
              <a:rPr lang="en-US" sz="1600" dirty="0"/>
              <a:t> </a:t>
            </a:r>
            <a:r>
              <a:rPr lang="en-US" sz="1600" dirty="0" err="1"/>
              <a:t>svoj</a:t>
            </a:r>
            <a:r>
              <a:rPr lang="en-US" sz="1600" dirty="0"/>
              <a:t> slogan </a:t>
            </a:r>
            <a:r>
              <a:rPr lang="en-US" sz="1600" dirty="0" err="1"/>
              <a:t>dok</a:t>
            </a:r>
            <a:r>
              <a:rPr lang="en-US" sz="1600" dirty="0"/>
              <a:t> ne </a:t>
            </a:r>
            <a:r>
              <a:rPr lang="en-US" sz="1600" dirty="0" err="1"/>
              <a:t>pronađete</a:t>
            </a:r>
            <a:r>
              <a:rPr lang="en-US" sz="1600" dirty="0"/>
              <a:t> </a:t>
            </a:r>
            <a:r>
              <a:rPr lang="en-US" sz="1600" dirty="0" err="1"/>
              <a:t>novog</a:t>
            </a:r>
            <a:r>
              <a:rPr lang="en-US" sz="1600" dirty="0"/>
              <a:t> </a:t>
            </a:r>
            <a:r>
              <a:rPr lang="en-US" sz="1600" dirty="0" err="1"/>
              <a:t>anđela</a:t>
            </a:r>
            <a:r>
              <a:rPr lang="en-US" sz="1600" dirty="0"/>
              <a:t> za marketing - Pepsi je </a:t>
            </a:r>
            <a:r>
              <a:rPr lang="en-US" sz="1600" dirty="0" err="1"/>
              <a:t>prošao</a:t>
            </a:r>
            <a:r>
              <a:rPr lang="en-US" sz="1600" dirty="0"/>
              <a:t> </a:t>
            </a:r>
            <a:r>
              <a:rPr lang="en-US" sz="1600" dirty="0" err="1"/>
              <a:t>kroz</a:t>
            </a:r>
            <a:r>
              <a:rPr lang="en-US" sz="1600" dirty="0"/>
              <a:t> </a:t>
            </a:r>
            <a:r>
              <a:rPr lang="en-US" sz="1600" dirty="0" err="1"/>
              <a:t>više</a:t>
            </a:r>
            <a:r>
              <a:rPr lang="en-US" sz="1600" dirty="0"/>
              <a:t> od 30 </a:t>
            </a:r>
            <a:r>
              <a:rPr lang="en-US" sz="1600" dirty="0" err="1"/>
              <a:t>slogana</a:t>
            </a:r>
            <a:r>
              <a:rPr lang="en-US" sz="1600" dirty="0"/>
              <a:t> u </a:t>
            </a:r>
            <a:r>
              <a:rPr lang="en-US" sz="1600" dirty="0" err="1"/>
              <a:t>posljednjih</a:t>
            </a:r>
            <a:r>
              <a:rPr lang="en-US" sz="1600" dirty="0"/>
              <a:t> </a:t>
            </a:r>
            <a:r>
              <a:rPr lang="en-US" sz="1600" dirty="0" err="1"/>
              <a:t>nekoliko</a:t>
            </a:r>
            <a:r>
              <a:rPr lang="en-US" sz="1600" dirty="0"/>
              <a:t> </a:t>
            </a:r>
            <a:r>
              <a:rPr lang="en-US" sz="1600" dirty="0" err="1"/>
              <a:t>desetljeća</a:t>
            </a:r>
            <a:r>
              <a:rPr lang="en-US" sz="1600" dirty="0"/>
              <a:t>. </a:t>
            </a:r>
            <a:endParaRPr lang="hr-HR" sz="1600" dirty="0"/>
          </a:p>
          <a:p>
            <a:pPr marL="457200" lvl="1" indent="0" algn="l">
              <a:spcBef>
                <a:spcPts val="0"/>
              </a:spcBef>
            </a:pPr>
            <a:endParaRPr lang="hr-HR" sz="1600" dirty="0"/>
          </a:p>
          <a:p>
            <a:pPr marL="457200" lvl="1" indent="0" algn="l">
              <a:spcBef>
                <a:spcPts val="0"/>
              </a:spcBef>
            </a:pPr>
            <a:r>
              <a:rPr lang="en-US" sz="1600" dirty="0" err="1"/>
              <a:t>Dobar</a:t>
            </a:r>
            <a:r>
              <a:rPr lang="en-US" sz="1600" dirty="0"/>
              <a:t> slogan je </a:t>
            </a:r>
            <a:r>
              <a:rPr lang="en-US" sz="1600" dirty="0" err="1"/>
              <a:t>kratak</a:t>
            </a:r>
            <a:r>
              <a:rPr lang="en-US" sz="1600" dirty="0"/>
              <a:t>, </a:t>
            </a:r>
            <a:r>
              <a:rPr lang="en-US" sz="1600" dirty="0" err="1"/>
              <a:t>upečatljiv</a:t>
            </a:r>
            <a:r>
              <a:rPr lang="en-US" sz="1600" dirty="0"/>
              <a:t> </a:t>
            </a:r>
            <a:r>
              <a:rPr lang="en-US" sz="1600" dirty="0" err="1"/>
              <a:t>i</a:t>
            </a:r>
            <a:r>
              <a:rPr lang="en-US" sz="1600" dirty="0"/>
              <a:t> </a:t>
            </a:r>
            <a:r>
              <a:rPr lang="en-US" sz="1600" dirty="0" err="1"/>
              <a:t>ostavlja</a:t>
            </a:r>
            <a:r>
              <a:rPr lang="en-US" sz="1600" dirty="0"/>
              <a:t> </a:t>
            </a:r>
            <a:r>
              <a:rPr lang="en-US" sz="1600" dirty="0" err="1"/>
              <a:t>snažan</a:t>
            </a:r>
            <a:r>
              <a:rPr lang="en-US" sz="1600" dirty="0"/>
              <a:t> </a:t>
            </a:r>
            <a:r>
              <a:rPr lang="en-US" sz="1600" dirty="0" err="1"/>
              <a:t>dojam</a:t>
            </a:r>
            <a:r>
              <a:rPr lang="en-US" sz="1600" dirty="0"/>
              <a:t> za </a:t>
            </a:r>
            <a:r>
              <a:rPr lang="en-US" sz="1600" dirty="0" err="1"/>
              <a:t>podizanje</a:t>
            </a:r>
            <a:r>
              <a:rPr lang="en-US" sz="1600" dirty="0"/>
              <a:t> </a:t>
            </a:r>
            <a:r>
              <a:rPr lang="en-US" sz="1600" dirty="0" err="1"/>
              <a:t>svijesti</a:t>
            </a:r>
            <a:r>
              <a:rPr lang="en-US" sz="1600" dirty="0"/>
              <a:t> o </a:t>
            </a:r>
            <a:r>
              <a:rPr lang="en-US" sz="1600" dirty="0" err="1"/>
              <a:t>brendu</a:t>
            </a:r>
            <a:r>
              <a:rPr lang="en-US" sz="1600" dirty="0"/>
              <a:t>. Evo </a:t>
            </a:r>
            <a:r>
              <a:rPr lang="en-US" sz="1600" dirty="0" err="1"/>
              <a:t>nekoliko</a:t>
            </a:r>
            <a:r>
              <a:rPr lang="en-US" sz="1600" dirty="0"/>
              <a:t> </a:t>
            </a:r>
            <a:r>
              <a:rPr lang="en-US" sz="1600" dirty="0" err="1"/>
              <a:t>načina</a:t>
            </a:r>
            <a:r>
              <a:rPr lang="en-US" sz="1600" dirty="0"/>
              <a:t> da </a:t>
            </a:r>
            <a:r>
              <a:rPr lang="en-US" sz="1600" dirty="0" err="1"/>
              <a:t>pristupite</a:t>
            </a:r>
            <a:r>
              <a:rPr lang="en-US" sz="1600" dirty="0"/>
              <a:t> </a:t>
            </a:r>
            <a:r>
              <a:rPr lang="en-US" sz="1600" dirty="0" err="1"/>
              <a:t>pisanju</a:t>
            </a:r>
            <a:r>
              <a:rPr lang="en-US" sz="1600" dirty="0"/>
              <a:t> </a:t>
            </a:r>
            <a:r>
              <a:rPr lang="en-US" sz="1600" dirty="0" err="1"/>
              <a:t>vlastitog</a:t>
            </a:r>
            <a:r>
              <a:rPr lang="en-US" sz="1600" dirty="0"/>
              <a:t> </a:t>
            </a:r>
            <a:r>
              <a:rPr lang="en-US" sz="1600" dirty="0" err="1"/>
              <a:t>slogana</a:t>
            </a:r>
            <a:r>
              <a:rPr lang="en-US" sz="1600" dirty="0"/>
              <a:t>:</a:t>
            </a:r>
          </a:p>
          <a:p>
            <a:pPr indent="-457200" algn="l">
              <a:spcBef>
                <a:spcPts val="0"/>
              </a:spcBef>
              <a:buFont typeface="Wingdings" panose="05000000000000000000" pitchFamily="2" charset="2"/>
              <a:buChar char="Ø"/>
            </a:pPr>
            <a:endParaRPr lang="en-US" sz="1600" dirty="0"/>
          </a:p>
          <a:p>
            <a:pPr lvl="1" algn="l">
              <a:spcBef>
                <a:spcPts val="0"/>
              </a:spcBef>
            </a:pPr>
            <a:r>
              <a:rPr lang="sk-SK" sz="1600" b="1" dirty="0"/>
              <a:t>Uvrstite svoj zahtjev. </a:t>
            </a:r>
            <a:r>
              <a:rPr lang="sk-SK" sz="1600" dirty="0"/>
              <a:t>Death Wish Coffee: “Najjača kava na svijetu”</a:t>
            </a:r>
          </a:p>
          <a:p>
            <a:pPr lvl="1" algn="l">
              <a:spcBef>
                <a:spcPts val="0"/>
              </a:spcBef>
            </a:pPr>
            <a:r>
              <a:rPr lang="sk-SK" sz="1600" b="1" dirty="0"/>
              <a:t>Neka bude metafora. </a:t>
            </a:r>
            <a:r>
              <a:rPr lang="sk-SK" sz="1600" dirty="0"/>
              <a:t>Redbull: "Redbull daje ti krila."</a:t>
            </a:r>
          </a:p>
          <a:p>
            <a:pPr lvl="1" algn="l">
              <a:spcBef>
                <a:spcPts val="0"/>
              </a:spcBef>
            </a:pPr>
            <a:r>
              <a:rPr lang="sk-SK" sz="1600" b="1" dirty="0"/>
              <a:t>Usvojite stav svojih potrošača. </a:t>
            </a:r>
            <a:r>
              <a:rPr lang="sk-SK" sz="1600" dirty="0"/>
              <a:t>Nike – Samo učini to."</a:t>
            </a:r>
          </a:p>
          <a:p>
            <a:pPr lvl="1" algn="l">
              <a:spcBef>
                <a:spcPts val="0"/>
              </a:spcBef>
            </a:pPr>
            <a:r>
              <a:rPr lang="sk-SK" sz="1600" b="1" dirty="0"/>
              <a:t>Iskoristite oznake. </a:t>
            </a:r>
            <a:r>
              <a:rPr lang="sk-SK" sz="1600" dirty="0"/>
              <a:t>Cards Against Humanity: "Zabavna igra za užasne ljude."</a:t>
            </a:r>
          </a:p>
          <a:p>
            <a:pPr lvl="1" algn="l">
              <a:spcBef>
                <a:spcPts val="0"/>
              </a:spcBef>
            </a:pPr>
            <a:r>
              <a:rPr lang="sk-SK" sz="1600" b="1" dirty="0"/>
              <a:t>Napišite rimu. Folgers Coffee: </a:t>
            </a:r>
            <a:r>
              <a:rPr lang="sk-SK" sz="1600" dirty="0"/>
              <a:t>“Najbolji dio buđenja je Folgers u vašoj šalici.”</a:t>
            </a:r>
          </a:p>
          <a:p>
            <a:pPr lvl="1" algn="l">
              <a:spcBef>
                <a:spcPts val="0"/>
              </a:spcBef>
            </a:pPr>
            <a:r>
              <a:rPr lang="sk-SK" sz="1600" b="1" dirty="0"/>
              <a:t>Opišite to doslovno. Aritzia: </a:t>
            </a:r>
            <a:r>
              <a:rPr lang="sk-SK" sz="1600" dirty="0"/>
              <a:t>"Ženski modni butik.„</a:t>
            </a:r>
          </a:p>
          <a:p>
            <a:pPr lvl="1" algn="l">
              <a:spcBef>
                <a:spcPts val="0"/>
              </a:spcBef>
            </a:pPr>
            <a:endParaRPr lang="sk-SK" sz="1600" dirty="0"/>
          </a:p>
          <a:p>
            <a:pPr lvl="1" algn="l">
              <a:spcBef>
                <a:spcPts val="0"/>
              </a:spcBef>
            </a:pPr>
            <a:r>
              <a:rPr lang="sk-SK" sz="1600" dirty="0"/>
              <a:t>Isprobajte izradu slogana kako biste osmislili neke ideje ili odigrajte svoju izjavu o pozicioniranju kako biste</a:t>
            </a:r>
          </a:p>
          <a:p>
            <a:pPr lvl="1" algn="l">
              <a:spcBef>
                <a:spcPts val="0"/>
              </a:spcBef>
            </a:pPr>
            <a:r>
              <a:rPr lang="sk-SK" sz="1600" dirty="0"/>
              <a:t>generirali potencijalne jednostruke riječi za opisivanje vašeg poslovanja</a:t>
            </a:r>
            <a:r>
              <a:rPr lang="sk-SK" sz="1600" b="1" dirty="0"/>
              <a:t>.</a:t>
            </a:r>
          </a:p>
          <a:p>
            <a:pPr algn="l">
              <a:spcBef>
                <a:spcPts val="0"/>
              </a:spcBef>
            </a:pPr>
            <a:endParaRPr lang="en-US" sz="1600" dirty="0"/>
          </a:p>
        </p:txBody>
      </p:sp>
      <p:sp>
        <p:nvSpPr>
          <p:cNvPr id="9" name="Google Shape;223;gf9ff28dbe4_0_102"/>
          <p:cNvSpPr txBox="1"/>
          <p:nvPr/>
        </p:nvSpPr>
        <p:spPr>
          <a:xfrm>
            <a:off x="6690360" y="1196441"/>
            <a:ext cx="5419516"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hr-HR" sz="3600" dirty="0">
                <a:solidFill>
                  <a:srgbClr val="D92E2D"/>
                </a:solidFill>
                <a:latin typeface="Calibri" panose="020F0502020204030204" pitchFamily="34" charset="0"/>
                <a:cs typeface="Calibri" panose="020F0502020204030204" pitchFamily="34" charset="0"/>
                <a:sym typeface="Calibri"/>
              </a:rPr>
              <a:t>Poglavlje</a:t>
            </a:r>
            <a:r>
              <a:rPr lang="fi-FI" sz="3600" dirty="0">
                <a:solidFill>
                  <a:srgbClr val="D92E2D"/>
                </a:solidFill>
                <a:latin typeface="Calibri" panose="020F0502020204030204" pitchFamily="34" charset="0"/>
                <a:cs typeface="Calibri" panose="020F0502020204030204" pitchFamily="34" charset="0"/>
                <a:sym typeface="Calibri"/>
              </a:rPr>
              <a:t> </a:t>
            </a:r>
            <a:r>
              <a:rPr lang="sk-SK" sz="3600" dirty="0">
                <a:solidFill>
                  <a:srgbClr val="D92E2D"/>
                </a:solidFill>
                <a:latin typeface="Calibri" panose="020F0502020204030204" pitchFamily="34" charset="0"/>
                <a:cs typeface="Calibri" panose="020F0502020204030204" pitchFamily="34" charset="0"/>
                <a:sym typeface="Calibri"/>
              </a:rPr>
              <a:t>4</a:t>
            </a:r>
            <a:r>
              <a:rPr lang="fi-FI" sz="3600" dirty="0">
                <a:solidFill>
                  <a:srgbClr val="D92E2D"/>
                </a:solidFill>
                <a:latin typeface="Calibri" panose="020F0502020204030204" pitchFamily="34" charset="0"/>
                <a:cs typeface="Calibri" panose="020F0502020204030204" pitchFamily="34" charset="0"/>
                <a:sym typeface="Calibri"/>
              </a:rPr>
              <a:t> – </a:t>
            </a:r>
            <a:r>
              <a:rPr lang="sk-SK" sz="3600" dirty="0">
                <a:solidFill>
                  <a:srgbClr val="D92E2D"/>
                </a:solidFill>
                <a:latin typeface="Calibri" panose="020F0502020204030204" pitchFamily="34" charset="0"/>
                <a:cs typeface="Calibri" panose="020F0502020204030204" pitchFamily="34" charset="0"/>
                <a:sym typeface="Calibri"/>
              </a:rPr>
              <a:t>Izrada logotipa</a:t>
            </a:r>
            <a:endParaRPr lang="sk-SK" sz="36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29154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00376"/>
            <a:ext cx="3811685" cy="1121083"/>
          </a:xfrm>
          <a:prstGeom prst="rect">
            <a:avLst/>
          </a:prstGeom>
          <a:noFill/>
          <a:ln>
            <a:noFill/>
          </a:ln>
        </p:spPr>
      </p:pic>
      <p:sp>
        <p:nvSpPr>
          <p:cNvPr id="222" name="Google Shape;222;gf9ff28dbe4_0_102"/>
          <p:cNvSpPr txBox="1">
            <a:spLocks noGrp="1"/>
          </p:cNvSpPr>
          <p:nvPr>
            <p:ph type="subTitle" idx="1"/>
          </p:nvPr>
        </p:nvSpPr>
        <p:spPr>
          <a:xfrm>
            <a:off x="1524000" y="1290770"/>
            <a:ext cx="9144000" cy="4708977"/>
          </a:xfrm>
          <a:prstGeom prst="rect">
            <a:avLst/>
          </a:prstGeom>
          <a:noFill/>
          <a:ln>
            <a:noFill/>
          </a:ln>
        </p:spPr>
        <p:txBody>
          <a:bodyPr spcFirstLastPara="1" wrap="square" lIns="91425" tIns="45700" rIns="91425" bIns="45700" anchor="t" anchorCtr="0">
            <a:noAutofit/>
          </a:bodyPr>
          <a:lstStyle/>
          <a:p>
            <a:pPr marL="501650" lvl="0" indent="-457200" algn="l">
              <a:buSzPts val="2900"/>
              <a:buFont typeface="Wingdings" panose="05000000000000000000" pitchFamily="2" charset="2"/>
              <a:buChar char="Ø"/>
            </a:pPr>
            <a:r>
              <a:rPr lang="en-US" sz="1600" b="1" dirty="0"/>
              <a:t> </a:t>
            </a:r>
            <a:r>
              <a:rPr lang="en-US" sz="1600" b="1" dirty="0" err="1"/>
              <a:t>Praktično</a:t>
            </a:r>
            <a:r>
              <a:rPr lang="en-US" sz="1600" b="1" dirty="0"/>
              <a:t> </a:t>
            </a:r>
            <a:r>
              <a:rPr lang="en-US" sz="1600" b="1" dirty="0" err="1"/>
              <a:t>koristiti</a:t>
            </a:r>
            <a:r>
              <a:rPr lang="en-US" sz="1600" b="1" dirty="0"/>
              <a:t> </a:t>
            </a:r>
            <a:r>
              <a:rPr lang="en-US" sz="1600" b="1" dirty="0" err="1"/>
              <a:t>dobivene</a:t>
            </a:r>
            <a:r>
              <a:rPr lang="en-US" sz="1600" b="1" dirty="0"/>
              <a:t> </a:t>
            </a:r>
            <a:r>
              <a:rPr lang="en-US" sz="1600" b="1" dirty="0" err="1"/>
              <a:t>podatke</a:t>
            </a:r>
            <a:r>
              <a:rPr lang="en-US" sz="1600" b="1" dirty="0"/>
              <a:t> o </a:t>
            </a:r>
            <a:r>
              <a:rPr lang="en-US" sz="1600" b="1" dirty="0" err="1"/>
              <a:t>tvrtki</a:t>
            </a:r>
            <a:r>
              <a:rPr lang="en-US" sz="1600" b="1" dirty="0"/>
              <a:t>,</a:t>
            </a:r>
            <a:endParaRPr lang="sk-SK" sz="1600" b="1" dirty="0"/>
          </a:p>
          <a:p>
            <a:pPr marL="508000" indent="-457200" algn="l">
              <a:spcBef>
                <a:spcPts val="0"/>
              </a:spcBef>
              <a:buFont typeface="Wingdings" panose="05000000000000000000" pitchFamily="2" charset="2"/>
              <a:buChar char="Ø"/>
            </a:pPr>
            <a:r>
              <a:rPr lang="sk-SK" sz="1600" b="1" dirty="0"/>
              <a:t>Odaberite izgled svog brenda (boje i font) </a:t>
            </a:r>
            <a:r>
              <a:rPr lang="sk-SK" sz="1600" dirty="0"/>
              <a:t>–.nakon što ste dobili ime, morat ćete razmisliti o dizajnu svog brenda – kako ćete vizualno</a:t>
            </a:r>
          </a:p>
          <a:p>
            <a:pPr marL="508000" lvl="1" indent="0" algn="l">
              <a:spcBef>
                <a:spcPts val="0"/>
              </a:spcBef>
            </a:pPr>
            <a:r>
              <a:rPr lang="sk-SK" sz="1600" dirty="0"/>
              <a:t>Predstaviti svoj brend – naime svoje boje i tipografiju. </a:t>
            </a:r>
          </a:p>
          <a:p>
            <a:pPr marL="508000" lvl="1" indent="0" algn="l">
              <a:spcBef>
                <a:spcPts val="0"/>
              </a:spcBef>
            </a:pPr>
            <a:r>
              <a:rPr lang="sk-SK" sz="1600" dirty="0"/>
              <a:t>Ovo će vam dobro doći kada počnete izrađivati vlastitu web stranicu.</a:t>
            </a:r>
          </a:p>
          <a:p>
            <a:pPr marL="50800" indent="0" algn="l">
              <a:spcBef>
                <a:spcPts val="0"/>
              </a:spcBef>
            </a:pPr>
            <a:endParaRPr lang="sk-SK" sz="1600" i="1" dirty="0"/>
          </a:p>
          <a:p>
            <a:pPr algn="l">
              <a:spcBef>
                <a:spcPts val="0"/>
              </a:spcBef>
            </a:pPr>
            <a:r>
              <a:rPr lang="sk-SK" sz="1600" b="1" i="1" dirty="0"/>
              <a:t>	Odabir boja</a:t>
            </a:r>
          </a:p>
          <a:p>
            <a:pPr algn="l">
              <a:spcBef>
                <a:spcPts val="0"/>
              </a:spcBef>
            </a:pPr>
            <a:r>
              <a:rPr lang="sk-SK" sz="1600" b="1" i="1" dirty="0"/>
              <a:t>	</a:t>
            </a:r>
            <a:r>
              <a:rPr lang="sk-SK" sz="1600" dirty="0"/>
              <a:t>Boje ne definiraju samo izgled vašeg brenda, one također prenose osjećaj koji želite komunicirati i pomažu vam da ga učinite dosljednim preko svega što radite. </a:t>
            </a:r>
          </a:p>
          <a:p>
            <a:pPr algn="l">
              <a:spcBef>
                <a:spcPts val="0"/>
              </a:spcBef>
            </a:pPr>
            <a:r>
              <a:rPr lang="sk-SK" sz="1600" dirty="0"/>
              <a:t>	Želite odabrati boje koje vas razlikuju od izravnih konkurenata kako ne biste zbunili potrošače.</a:t>
            </a:r>
          </a:p>
          <a:p>
            <a:pPr algn="l">
              <a:spcBef>
                <a:spcPts val="0"/>
              </a:spcBef>
            </a:pPr>
            <a:r>
              <a:rPr lang="sk-SK" sz="1600" dirty="0"/>
              <a:t>	Psihologija boja nije egzaktna znanost, ali pomaže u informiranju o izborima koje donosite, posebno kada je u pitanju boja koju odaberete za logotip svog brenda.</a:t>
            </a:r>
          </a:p>
          <a:p>
            <a:pPr algn="l">
              <a:spcBef>
                <a:spcPts val="0"/>
              </a:spcBef>
            </a:pPr>
            <a:r>
              <a:rPr lang="sk-SK" sz="1600" dirty="0"/>
              <a:t>	Ova infografika nudi lijep pregled emocija i asocijacija koje različite boje općenito izazivaju.</a:t>
            </a:r>
          </a:p>
          <a:p>
            <a:pPr algn="l">
              <a:spcBef>
                <a:spcPts val="0"/>
              </a:spcBef>
            </a:pPr>
            <a:endParaRPr lang="en-US" sz="1600" dirty="0"/>
          </a:p>
        </p:txBody>
      </p:sp>
      <p:pic>
        <p:nvPicPr>
          <p:cNvPr id="9" name="Picture 4" descr="choosing brand colors to build your own br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1072" y="4859779"/>
            <a:ext cx="1738804" cy="1523192"/>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223;gf9ff28dbe4_0_102"/>
          <p:cNvSpPr txBox="1"/>
          <p:nvPr/>
        </p:nvSpPr>
        <p:spPr>
          <a:xfrm>
            <a:off x="6781800" y="1196441"/>
            <a:ext cx="5328076"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hr-HR" sz="3600" dirty="0">
                <a:solidFill>
                  <a:srgbClr val="D92E2D"/>
                </a:solidFill>
                <a:latin typeface="Calibri" panose="020F0502020204030204" pitchFamily="34" charset="0"/>
                <a:cs typeface="Calibri" panose="020F0502020204030204" pitchFamily="34" charset="0"/>
                <a:sym typeface="Calibri"/>
              </a:rPr>
              <a:t>Poglavlje</a:t>
            </a:r>
            <a:r>
              <a:rPr lang="fi-FI" sz="3600" dirty="0">
                <a:solidFill>
                  <a:srgbClr val="D92E2D"/>
                </a:solidFill>
                <a:latin typeface="Calibri" panose="020F0502020204030204" pitchFamily="34" charset="0"/>
                <a:cs typeface="Calibri" panose="020F0502020204030204" pitchFamily="34" charset="0"/>
                <a:sym typeface="Calibri"/>
              </a:rPr>
              <a:t> </a:t>
            </a:r>
            <a:r>
              <a:rPr lang="sk-SK" sz="3600" dirty="0">
                <a:solidFill>
                  <a:srgbClr val="D92E2D"/>
                </a:solidFill>
                <a:latin typeface="Calibri" panose="020F0502020204030204" pitchFamily="34" charset="0"/>
                <a:cs typeface="Calibri" panose="020F0502020204030204" pitchFamily="34" charset="0"/>
                <a:sym typeface="Calibri"/>
              </a:rPr>
              <a:t>4</a:t>
            </a:r>
            <a:r>
              <a:rPr lang="fi-FI" sz="3600" dirty="0">
                <a:solidFill>
                  <a:srgbClr val="D92E2D"/>
                </a:solidFill>
                <a:latin typeface="Calibri" panose="020F0502020204030204" pitchFamily="34" charset="0"/>
                <a:cs typeface="Calibri" panose="020F0502020204030204" pitchFamily="34" charset="0"/>
                <a:sym typeface="Calibri"/>
              </a:rPr>
              <a:t> –</a:t>
            </a:r>
            <a:r>
              <a:rPr lang="sk-SK" sz="3600" dirty="0">
                <a:solidFill>
                  <a:srgbClr val="D92E2D"/>
                </a:solidFill>
                <a:latin typeface="Calibri" panose="020F0502020204030204" pitchFamily="34" charset="0"/>
                <a:cs typeface="Calibri" panose="020F0502020204030204" pitchFamily="34" charset="0"/>
                <a:sym typeface="Calibri"/>
              </a:rPr>
              <a:t>Izrada logotipa</a:t>
            </a:r>
            <a:endParaRPr lang="sk-SK" sz="36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5273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524000" y="1290770"/>
            <a:ext cx="9144000" cy="4708977"/>
          </a:xfrm>
          <a:prstGeom prst="rect">
            <a:avLst/>
          </a:prstGeom>
          <a:noFill/>
          <a:ln>
            <a:noFill/>
          </a:ln>
        </p:spPr>
        <p:txBody>
          <a:bodyPr spcFirstLastPara="1" wrap="square" lIns="91425" tIns="45700" rIns="91425" bIns="45700" anchor="t" anchorCtr="0">
            <a:noAutofit/>
          </a:bodyPr>
          <a:lstStyle/>
          <a:p>
            <a:pPr algn="l"/>
            <a:r>
              <a:rPr lang="hr-HR" sz="1600" b="1" i="1" dirty="0"/>
              <a:t>Odabir fonta</a:t>
            </a:r>
          </a:p>
          <a:p>
            <a:pPr algn="l"/>
            <a:r>
              <a:rPr lang="hr-HR" sz="1600" b="1" i="1" dirty="0"/>
              <a:t>	</a:t>
            </a:r>
            <a:r>
              <a:rPr lang="hr-HR" sz="1600" dirty="0"/>
              <a:t>neka bude jednostavno. Odaberite najviše dva fonta kako ne biste zbunili posjetitelje: jedan za naslove i jedan za osnovni tekst (ovo ne uključuje font koji biste mogli koristiti u logotipu svog brenda). Možete koristiti </a:t>
            </a:r>
            <a:r>
              <a:rPr lang="hr-HR" sz="1600" dirty="0">
                <a:hlinkClick r:id="rId5"/>
              </a:rPr>
              <a:t>Font </a:t>
            </a:r>
            <a:r>
              <a:rPr lang="hr-HR" sz="1600" dirty="0" err="1">
                <a:hlinkClick r:id="rId5"/>
              </a:rPr>
              <a:t>Pair</a:t>
            </a:r>
            <a:r>
              <a:rPr lang="hr-HR" sz="1600" dirty="0">
                <a:hlinkClick r:id="rId5"/>
              </a:rPr>
              <a:t> </a:t>
            </a:r>
            <a:r>
              <a:rPr lang="hr-HR" sz="1600" dirty="0"/>
              <a:t>za pregledavanje širokog izbora fontova koji se dobro slažu.</a:t>
            </a:r>
          </a:p>
          <a:p>
            <a:pPr algn="l"/>
            <a:r>
              <a:rPr lang="hr-HR" sz="1600" dirty="0"/>
              <a:t>• Dizajnirajte logotip svog brenda (pronađite softver za izradu logotipa). To je ipak lice vaše tvrtke</a:t>
            </a:r>
          </a:p>
          <a:p>
            <a:pPr algn="l"/>
            <a:r>
              <a:rPr lang="hr-HR" sz="1600" dirty="0"/>
              <a:t>	U idealnom slučaju, htjet ćete stvoriti svoj brend s logotipom koji je jedinstven, prepoznatljiv i skalabilan za rad u svim veličinama (nešto što se često zanemaruje).</a:t>
            </a:r>
          </a:p>
          <a:p>
            <a:pPr algn="l"/>
            <a:r>
              <a:rPr lang="hr-HR" sz="1600" dirty="0"/>
              <a:t>Razmotrite sva mjesta na kojima treba postojati logo vašeg brenda,</a:t>
            </a:r>
          </a:p>
          <a:p>
            <a:pPr algn="l"/>
            <a:r>
              <a:rPr lang="hr-HR" sz="1600" dirty="0"/>
              <a:t>	Ako imate, na primjer, tekstualni logotip kao svoj Instagram avatar, bit će ga gotovo nemoguće pročitati. Kako biste sebi olakšali život, izradite četvrtastu verziju logotipa svog brenda s elementom ikone koji ostaje prepoznatljiv čak i na manjim veličinama.</a:t>
            </a:r>
          </a:p>
          <a:p>
            <a:pPr algn="l"/>
            <a:r>
              <a:rPr lang="hr-HR" sz="1600" dirty="0"/>
              <a:t>• Primijenite na cijelo poslovanje - Primjena svog brenda na cijelo poslovanje daje mu kohezivnu </a:t>
            </a:r>
            <a:r>
              <a:rPr lang="hr-HR" sz="1600" dirty="0">
                <a:hlinkClick r:id="rId6"/>
              </a:rPr>
              <a:t>priču o brendu</a:t>
            </a:r>
            <a:r>
              <a:rPr lang="hr-HR" sz="1600" dirty="0"/>
              <a:t>. Priča o brendu prikazuje tko je vaš posao i što predstavlja. Postavlja pozornicu za svaku interakciju koju potrošači imaju s vašim brendom, u trgovini i na mreži.</a:t>
            </a:r>
          </a:p>
          <a:p>
            <a:pPr algn="l"/>
            <a:endParaRPr lang="hr-HR" sz="1600" b="1" i="1" dirty="0"/>
          </a:p>
        </p:txBody>
      </p:sp>
      <p:sp>
        <p:nvSpPr>
          <p:cNvPr id="9" name="Google Shape;223;gf9ff28dbe4_0_102"/>
          <p:cNvSpPr txBox="1"/>
          <p:nvPr/>
        </p:nvSpPr>
        <p:spPr>
          <a:xfrm>
            <a:off x="6446521" y="1196441"/>
            <a:ext cx="5663356"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hr-HR" sz="3600" dirty="0">
                <a:solidFill>
                  <a:srgbClr val="D92E2D"/>
                </a:solidFill>
                <a:latin typeface="Calibri" panose="020F0502020204030204" pitchFamily="34" charset="0"/>
                <a:cs typeface="Calibri" panose="020F0502020204030204" pitchFamily="34" charset="0"/>
                <a:sym typeface="Calibri"/>
              </a:rPr>
              <a:t>Poglavlje</a:t>
            </a:r>
            <a:r>
              <a:rPr lang="fi-FI" sz="3600" dirty="0">
                <a:solidFill>
                  <a:srgbClr val="D92E2D"/>
                </a:solidFill>
                <a:latin typeface="Calibri" panose="020F0502020204030204" pitchFamily="34" charset="0"/>
                <a:cs typeface="Calibri" panose="020F0502020204030204" pitchFamily="34" charset="0"/>
                <a:sym typeface="Calibri"/>
              </a:rPr>
              <a:t> </a:t>
            </a:r>
            <a:r>
              <a:rPr lang="sk-SK" sz="3600" dirty="0">
                <a:solidFill>
                  <a:srgbClr val="D92E2D"/>
                </a:solidFill>
                <a:latin typeface="Calibri" panose="020F0502020204030204" pitchFamily="34" charset="0"/>
                <a:cs typeface="Calibri" panose="020F0502020204030204" pitchFamily="34" charset="0"/>
                <a:sym typeface="Calibri"/>
              </a:rPr>
              <a:t>4</a:t>
            </a:r>
            <a:r>
              <a:rPr lang="fi-FI" sz="3600" dirty="0">
                <a:solidFill>
                  <a:srgbClr val="D92E2D"/>
                </a:solidFill>
                <a:latin typeface="Calibri" panose="020F0502020204030204" pitchFamily="34" charset="0"/>
                <a:cs typeface="Calibri" panose="020F0502020204030204" pitchFamily="34" charset="0"/>
                <a:sym typeface="Calibri"/>
              </a:rPr>
              <a:t> – </a:t>
            </a:r>
            <a:r>
              <a:rPr lang="sk-SK" sz="3600" dirty="0">
                <a:solidFill>
                  <a:srgbClr val="D92E2D"/>
                </a:solidFill>
                <a:latin typeface="Calibri" panose="020F0502020204030204" pitchFamily="34" charset="0"/>
                <a:cs typeface="Calibri" panose="020F0502020204030204" pitchFamily="34" charset="0"/>
                <a:sym typeface="Calibri"/>
              </a:rPr>
              <a:t>Izrada logotipa</a:t>
            </a:r>
            <a:endParaRPr lang="sk-SK" sz="36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61161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gf9ff28dbe4_0_11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29" name="Google Shape;229;gf9ff28dbe4_0_11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gf9ff28dbe4_0_11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gf9ff28dbe4_0_11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2" name="Google Shape;232;gf9ff28dbe4_0_11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33" name="Google Shape;233;gf9ff28dbe4_0_112"/>
          <p:cNvSpPr txBox="1">
            <a:spLocks noGrp="1"/>
          </p:cNvSpPr>
          <p:nvPr>
            <p:ph type="subTitle" idx="1"/>
          </p:nvPr>
        </p:nvSpPr>
        <p:spPr>
          <a:xfrm>
            <a:off x="1555531" y="1290770"/>
            <a:ext cx="9144000" cy="446849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D92E2D"/>
              </a:buClr>
              <a:buSzPts val="3200"/>
              <a:buNone/>
            </a:pPr>
            <a:r>
              <a:rPr lang="pl-PL" sz="1600" dirty="0"/>
              <a:t>kako bi potrošači poznavali brend među konkurencijom.</a:t>
            </a:r>
            <a:endParaRPr lang="sk-SK" sz="1600" dirty="0"/>
          </a:p>
          <a:p>
            <a:pPr lvl="0" indent="-412750" algn="l">
              <a:buSzPts val="2900"/>
              <a:buChar char="●"/>
            </a:pPr>
            <a:r>
              <a:rPr lang="en-US" sz="1600" b="1" dirty="0" err="1"/>
              <a:t>Identitet</a:t>
            </a:r>
            <a:r>
              <a:rPr lang="en-US" sz="1600" b="1" dirty="0"/>
              <a:t> </a:t>
            </a:r>
            <a:r>
              <a:rPr lang="hr-HR" sz="1600" b="1" dirty="0"/>
              <a:t>brenda </a:t>
            </a:r>
            <a:r>
              <a:rPr lang="en-US" sz="1600" b="1" dirty="0" err="1"/>
              <a:t>potječe</a:t>
            </a:r>
            <a:r>
              <a:rPr lang="en-US" sz="1600" b="1" dirty="0"/>
              <a:t> </a:t>
            </a:r>
            <a:r>
              <a:rPr lang="en-US" sz="1600" b="1" dirty="0" err="1"/>
              <a:t>iz</a:t>
            </a:r>
            <a:r>
              <a:rPr lang="en-US" sz="1600" b="1" dirty="0"/>
              <a:t> </a:t>
            </a:r>
            <a:r>
              <a:rPr lang="en-US" sz="1600" b="1" dirty="0" err="1"/>
              <a:t>organizacije</a:t>
            </a:r>
            <a:r>
              <a:rPr lang="en-US" sz="1600" b="1" dirty="0"/>
              <a:t>, </a:t>
            </a:r>
            <a:r>
              <a:rPr lang="en-US" sz="1600" dirty="0" err="1"/>
              <a:t>tj</a:t>
            </a:r>
            <a:r>
              <a:rPr lang="en-US" sz="1600" dirty="0"/>
              <a:t>. </a:t>
            </a:r>
            <a:r>
              <a:rPr lang="en-US" sz="1600" dirty="0" err="1"/>
              <a:t>organizacija</a:t>
            </a:r>
            <a:r>
              <a:rPr lang="en-US" sz="1600" dirty="0"/>
              <a:t> je </a:t>
            </a:r>
            <a:r>
              <a:rPr lang="en-US" sz="1600" dirty="0" err="1"/>
              <a:t>odgovorna</a:t>
            </a:r>
            <a:r>
              <a:rPr lang="en-US" sz="1600" dirty="0"/>
              <a:t> za </a:t>
            </a:r>
            <a:r>
              <a:rPr lang="en-US" sz="1600" dirty="0" err="1"/>
              <a:t>stvaranje</a:t>
            </a:r>
            <a:r>
              <a:rPr lang="en-US" sz="1600" dirty="0"/>
              <a:t> </a:t>
            </a:r>
            <a:r>
              <a:rPr lang="en-US" sz="1600" dirty="0" err="1"/>
              <a:t>istaknutog</a:t>
            </a:r>
            <a:r>
              <a:rPr lang="en-US" sz="1600" dirty="0"/>
              <a:t> </a:t>
            </a:r>
            <a:r>
              <a:rPr lang="en-US" sz="1600" dirty="0" err="1"/>
              <a:t>proizvoda</a:t>
            </a:r>
            <a:r>
              <a:rPr lang="en-US" sz="1600" dirty="0"/>
              <a:t> s </a:t>
            </a:r>
            <a:r>
              <a:rPr lang="en-US" sz="1600" dirty="0" err="1"/>
              <a:t>jedinstvenim</a:t>
            </a:r>
            <a:r>
              <a:rPr lang="en-US" sz="1600" dirty="0"/>
              <a:t> </a:t>
            </a:r>
            <a:r>
              <a:rPr lang="en-US" sz="1600" dirty="0" err="1"/>
              <a:t>karakteristikama</a:t>
            </a:r>
            <a:r>
              <a:rPr lang="en-US" sz="1600" dirty="0"/>
              <a:t>. To je </a:t>
            </a:r>
            <a:r>
              <a:rPr lang="en-US" sz="1600" dirty="0" err="1"/>
              <a:t>način</a:t>
            </a:r>
            <a:r>
              <a:rPr lang="en-US" sz="1600" dirty="0"/>
              <a:t> </a:t>
            </a:r>
            <a:r>
              <a:rPr lang="en-US" sz="1600" dirty="0" err="1"/>
              <a:t>na</a:t>
            </a:r>
            <a:r>
              <a:rPr lang="en-US" sz="1600" dirty="0"/>
              <a:t> koji se </a:t>
            </a:r>
            <a:r>
              <a:rPr lang="en-US" sz="1600" dirty="0" err="1"/>
              <a:t>organizacija</a:t>
            </a:r>
            <a:r>
              <a:rPr lang="en-US" sz="1600" dirty="0"/>
              <a:t> </a:t>
            </a:r>
            <a:r>
              <a:rPr lang="en-US" sz="1600" dirty="0" err="1"/>
              <a:t>nastoji</a:t>
            </a:r>
            <a:r>
              <a:rPr lang="en-US" sz="1600" dirty="0"/>
              <a:t> </a:t>
            </a:r>
            <a:r>
              <a:rPr lang="en-US" sz="1600" dirty="0" err="1"/>
              <a:t>identificirati</a:t>
            </a:r>
            <a:r>
              <a:rPr lang="en-US" sz="1600" dirty="0"/>
              <a:t>. </a:t>
            </a:r>
            <a:r>
              <a:rPr lang="en-US" sz="1600" dirty="0" err="1"/>
              <a:t>Predstavlja</a:t>
            </a:r>
            <a:r>
              <a:rPr lang="en-US" sz="1600" dirty="0"/>
              <a:t> </a:t>
            </a:r>
            <a:r>
              <a:rPr lang="en-US" sz="1600" dirty="0" err="1"/>
              <a:t>kako</a:t>
            </a:r>
            <a:r>
              <a:rPr lang="en-US" sz="1600" dirty="0"/>
              <a:t> </a:t>
            </a:r>
            <a:r>
              <a:rPr lang="en-US" sz="1600" dirty="0" err="1"/>
              <a:t>organizacija</a:t>
            </a:r>
            <a:r>
              <a:rPr lang="en-US" sz="1600" dirty="0"/>
              <a:t> </a:t>
            </a:r>
            <a:r>
              <a:rPr lang="en-US" sz="1600" dirty="0" err="1"/>
              <a:t>želi</a:t>
            </a:r>
            <a:r>
              <a:rPr lang="en-US" sz="1600" dirty="0"/>
              <a:t> </a:t>
            </a:r>
            <a:r>
              <a:rPr lang="en-US" sz="1600" dirty="0" err="1"/>
              <a:t>biti</a:t>
            </a:r>
            <a:r>
              <a:rPr lang="en-US" sz="1600" dirty="0"/>
              <a:t> </a:t>
            </a:r>
            <a:r>
              <a:rPr lang="en-US" sz="1600" dirty="0" err="1"/>
              <a:t>percipirana</a:t>
            </a:r>
            <a:r>
              <a:rPr lang="en-US" sz="1600" dirty="0"/>
              <a:t> </a:t>
            </a:r>
            <a:r>
              <a:rPr lang="en-US" sz="1600" dirty="0" err="1"/>
              <a:t>na</a:t>
            </a:r>
            <a:r>
              <a:rPr lang="en-US" sz="1600" dirty="0"/>
              <a:t> </a:t>
            </a:r>
            <a:r>
              <a:rPr lang="en-US" sz="1600" dirty="0" err="1"/>
              <a:t>tržištu</a:t>
            </a:r>
            <a:r>
              <a:rPr lang="en-US" sz="1600" dirty="0"/>
              <a:t>. </a:t>
            </a:r>
            <a:r>
              <a:rPr lang="en-US" sz="1600" dirty="0" err="1"/>
              <a:t>Organizacija</a:t>
            </a:r>
            <a:r>
              <a:rPr lang="en-US" sz="1600" dirty="0"/>
              <a:t> </a:t>
            </a:r>
            <a:r>
              <a:rPr lang="en-US" sz="1600" dirty="0" err="1"/>
              <a:t>komunicira</a:t>
            </a:r>
            <a:r>
              <a:rPr lang="en-US" sz="1600" dirty="0"/>
              <a:t> </a:t>
            </a:r>
            <a:r>
              <a:rPr lang="en-US" sz="1600" dirty="0" err="1"/>
              <a:t>svoj</a:t>
            </a:r>
            <a:r>
              <a:rPr lang="en-US" sz="1600" dirty="0"/>
              <a:t> </a:t>
            </a:r>
            <a:r>
              <a:rPr lang="en-US" sz="1600" dirty="0" err="1"/>
              <a:t>identitet</a:t>
            </a:r>
            <a:r>
              <a:rPr lang="en-US" sz="1600" dirty="0"/>
              <a:t> </a:t>
            </a:r>
            <a:r>
              <a:rPr lang="en-US" sz="1600" dirty="0" err="1"/>
              <a:t>potrošačima</a:t>
            </a:r>
            <a:r>
              <a:rPr lang="en-US" sz="1600" dirty="0"/>
              <a:t> </a:t>
            </a:r>
            <a:r>
              <a:rPr lang="en-US" sz="1600" dirty="0" err="1"/>
              <a:t>kroz</a:t>
            </a:r>
            <a:r>
              <a:rPr lang="en-US" sz="1600" dirty="0"/>
              <a:t> </a:t>
            </a:r>
            <a:r>
              <a:rPr lang="en-US" sz="1600" dirty="0" err="1"/>
              <a:t>svoje</a:t>
            </a:r>
            <a:r>
              <a:rPr lang="en-US" sz="1600" dirty="0"/>
              <a:t> </a:t>
            </a:r>
            <a:r>
              <a:rPr lang="en-US" sz="1600" dirty="0" err="1"/>
              <a:t>brending</a:t>
            </a:r>
            <a:r>
              <a:rPr lang="en-US" sz="1600" dirty="0"/>
              <a:t> </a:t>
            </a:r>
            <a:r>
              <a:rPr lang="en-US" sz="1600" dirty="0" err="1"/>
              <a:t>i</a:t>
            </a:r>
            <a:r>
              <a:rPr lang="en-US" sz="1600" dirty="0"/>
              <a:t> </a:t>
            </a:r>
            <a:r>
              <a:rPr lang="en-US" sz="1600" dirty="0" err="1"/>
              <a:t>marketinške</a:t>
            </a:r>
            <a:r>
              <a:rPr lang="en-US" sz="1600" dirty="0"/>
              <a:t> </a:t>
            </a:r>
            <a:r>
              <a:rPr lang="en-US" sz="1600" dirty="0" err="1"/>
              <a:t>strategije</a:t>
            </a:r>
            <a:r>
              <a:rPr lang="en-US" sz="1600" dirty="0"/>
              <a:t>. </a:t>
            </a:r>
            <a:r>
              <a:rPr lang="en-US" sz="1600" dirty="0" err="1"/>
              <a:t>Brend</a:t>
            </a:r>
            <a:r>
              <a:rPr lang="en-US" sz="1600" dirty="0"/>
              <a:t> je </a:t>
            </a:r>
            <a:r>
              <a:rPr lang="en-US" sz="1600" dirty="0" err="1"/>
              <a:t>jedinstven</a:t>
            </a:r>
            <a:r>
              <a:rPr lang="en-US" sz="1600" dirty="0"/>
              <a:t> </a:t>
            </a:r>
            <a:r>
              <a:rPr lang="en-US" sz="1600" dirty="0" err="1"/>
              <a:t>zbog</a:t>
            </a:r>
            <a:r>
              <a:rPr lang="en-US" sz="1600" dirty="0"/>
              <a:t> </a:t>
            </a:r>
            <a:r>
              <a:rPr lang="en-US" sz="1600" dirty="0" err="1"/>
              <a:t>svog</a:t>
            </a:r>
            <a:r>
              <a:rPr lang="en-US" sz="1600" dirty="0"/>
              <a:t> </a:t>
            </a:r>
            <a:r>
              <a:rPr lang="en-US" sz="1600" dirty="0" err="1"/>
              <a:t>identiteta</a:t>
            </a:r>
            <a:r>
              <a:rPr lang="en-US" sz="1600" dirty="0"/>
              <a:t>. </a:t>
            </a:r>
            <a:r>
              <a:rPr lang="en-US" sz="1600" dirty="0" err="1"/>
              <a:t>Identitet</a:t>
            </a:r>
            <a:r>
              <a:rPr lang="en-US" sz="1600" dirty="0"/>
              <a:t> </a:t>
            </a:r>
            <a:r>
              <a:rPr lang="en-US" sz="1600" dirty="0" err="1"/>
              <a:t>brenda</a:t>
            </a:r>
            <a:r>
              <a:rPr lang="en-US" sz="1600" dirty="0"/>
              <a:t> </a:t>
            </a:r>
            <a:r>
              <a:rPr lang="en-US" sz="1600" dirty="0" err="1"/>
              <a:t>uključuje</a:t>
            </a:r>
            <a:r>
              <a:rPr lang="en-US" sz="1600" dirty="0"/>
              <a:t> </a:t>
            </a:r>
            <a:r>
              <a:rPr lang="en-US" sz="1600" dirty="0" err="1"/>
              <a:t>sljedeće</a:t>
            </a:r>
            <a:r>
              <a:rPr lang="en-US" sz="1600" dirty="0"/>
              <a:t> </a:t>
            </a:r>
            <a:r>
              <a:rPr lang="en-US" sz="1600" dirty="0" err="1"/>
              <a:t>elemente</a:t>
            </a:r>
            <a:r>
              <a:rPr lang="en-US" sz="1600" dirty="0"/>
              <a:t> - </a:t>
            </a:r>
            <a:r>
              <a:rPr lang="en-US" sz="1600" dirty="0" err="1"/>
              <a:t>viziju</a:t>
            </a:r>
            <a:r>
              <a:rPr lang="en-US" sz="1600" dirty="0"/>
              <a:t> </a:t>
            </a:r>
            <a:r>
              <a:rPr lang="en-US" sz="1600" dirty="0" err="1"/>
              <a:t>brenda</a:t>
            </a:r>
            <a:r>
              <a:rPr lang="en-US" sz="1600" dirty="0"/>
              <a:t>, </a:t>
            </a:r>
            <a:r>
              <a:rPr lang="en-US" sz="1600" dirty="0" err="1"/>
              <a:t>kulturu</a:t>
            </a:r>
            <a:r>
              <a:rPr lang="en-US" sz="1600" dirty="0"/>
              <a:t> </a:t>
            </a:r>
            <a:r>
              <a:rPr lang="en-US" sz="1600" dirty="0" err="1"/>
              <a:t>brenda</a:t>
            </a:r>
            <a:r>
              <a:rPr lang="en-US" sz="1600" dirty="0"/>
              <a:t>, </a:t>
            </a:r>
            <a:r>
              <a:rPr lang="en-US" sz="1600" dirty="0" err="1"/>
              <a:t>pozicioniranje</a:t>
            </a:r>
            <a:r>
              <a:rPr lang="en-US" sz="1600" dirty="0"/>
              <a:t>, </a:t>
            </a:r>
            <a:r>
              <a:rPr lang="en-US" sz="1600" dirty="0" err="1"/>
              <a:t>osobnost</a:t>
            </a:r>
            <a:r>
              <a:rPr lang="en-US" sz="1600" dirty="0"/>
              <a:t>, </a:t>
            </a:r>
            <a:r>
              <a:rPr lang="en-US" sz="1600" dirty="0" err="1"/>
              <a:t>odnose</a:t>
            </a:r>
            <a:r>
              <a:rPr lang="en-US" sz="1600" dirty="0"/>
              <a:t> </a:t>
            </a:r>
            <a:r>
              <a:rPr lang="en-US" sz="1600" dirty="0" err="1"/>
              <a:t>i</a:t>
            </a:r>
            <a:r>
              <a:rPr lang="en-US" sz="1600" dirty="0"/>
              <a:t> </a:t>
            </a:r>
            <a:r>
              <a:rPr lang="en-US" sz="1600" dirty="0" err="1"/>
              <a:t>prezentacije</a:t>
            </a:r>
            <a:r>
              <a:rPr lang="en-US" sz="1600" dirty="0"/>
              <a:t>. </a:t>
            </a:r>
            <a:r>
              <a:rPr lang="en-US" sz="1600" dirty="0" err="1"/>
              <a:t>Identitet</a:t>
            </a:r>
            <a:r>
              <a:rPr lang="en-US" sz="1600" dirty="0"/>
              <a:t> </a:t>
            </a:r>
            <a:r>
              <a:rPr lang="en-US" sz="1600" dirty="0" err="1"/>
              <a:t>brenda</a:t>
            </a:r>
            <a:r>
              <a:rPr lang="en-US" sz="1600" dirty="0"/>
              <a:t> je </a:t>
            </a:r>
            <a:r>
              <a:rPr lang="en-US" sz="1600" dirty="0" err="1"/>
              <a:t>skup</a:t>
            </a:r>
            <a:r>
              <a:rPr lang="en-US" sz="1600" dirty="0"/>
              <a:t> </a:t>
            </a:r>
            <a:r>
              <a:rPr lang="en-US" sz="1600" dirty="0" err="1"/>
              <a:t>mentalnih</a:t>
            </a:r>
            <a:r>
              <a:rPr lang="en-US" sz="1600" dirty="0"/>
              <a:t> </a:t>
            </a:r>
            <a:r>
              <a:rPr lang="en-US" sz="1600" dirty="0" err="1"/>
              <a:t>i</a:t>
            </a:r>
            <a:r>
              <a:rPr lang="en-US" sz="1600" dirty="0"/>
              <a:t> </a:t>
            </a:r>
            <a:r>
              <a:rPr lang="en-US" sz="1600" dirty="0" err="1"/>
              <a:t>funkcionalnih</a:t>
            </a:r>
            <a:r>
              <a:rPr lang="en-US" sz="1600" dirty="0"/>
              <a:t> </a:t>
            </a:r>
            <a:r>
              <a:rPr lang="en-US" sz="1600" dirty="0" err="1"/>
              <a:t>asocijacija</a:t>
            </a:r>
            <a:r>
              <a:rPr lang="en-US" sz="1600" dirty="0"/>
              <a:t> </a:t>
            </a:r>
            <a:r>
              <a:rPr lang="en-US" sz="1600" dirty="0" err="1"/>
              <a:t>na</a:t>
            </a:r>
            <a:r>
              <a:rPr lang="en-US" sz="1600" dirty="0"/>
              <a:t> </a:t>
            </a:r>
            <a:r>
              <a:rPr lang="en-US" sz="1600" dirty="0" err="1"/>
              <a:t>brend</a:t>
            </a:r>
            <a:r>
              <a:rPr lang="en-US" sz="1600" dirty="0"/>
              <a:t>. </a:t>
            </a:r>
            <a:r>
              <a:rPr lang="en-US" sz="1600" dirty="0" err="1"/>
              <a:t>Asocijacije</a:t>
            </a:r>
            <a:r>
              <a:rPr lang="en-US" sz="1600" dirty="0"/>
              <a:t> </a:t>
            </a:r>
            <a:r>
              <a:rPr lang="en-US" sz="1600" dirty="0" err="1"/>
              <a:t>nisu</a:t>
            </a:r>
            <a:r>
              <a:rPr lang="en-US" sz="1600" dirty="0"/>
              <a:t> "</a:t>
            </a:r>
            <a:r>
              <a:rPr lang="en-US" sz="1600" dirty="0" err="1"/>
              <a:t>razlozi</a:t>
            </a:r>
            <a:r>
              <a:rPr lang="en-US" sz="1600" dirty="0"/>
              <a:t> za </a:t>
            </a:r>
            <a:r>
              <a:rPr lang="en-US" sz="1600" dirty="0" err="1"/>
              <a:t>kupnju</a:t>
            </a:r>
            <a:r>
              <a:rPr lang="en-US" sz="1600" dirty="0"/>
              <a:t>", </a:t>
            </a:r>
            <a:r>
              <a:rPr lang="en-US" sz="1600" dirty="0" err="1"/>
              <a:t>već</a:t>
            </a:r>
            <a:r>
              <a:rPr lang="en-US" sz="1600" dirty="0"/>
              <a:t> </a:t>
            </a:r>
            <a:r>
              <a:rPr lang="en-US" sz="1600" dirty="0" err="1"/>
              <a:t>pružaju</a:t>
            </a:r>
            <a:r>
              <a:rPr lang="en-US" sz="1600" dirty="0"/>
              <a:t> </a:t>
            </a:r>
            <a:r>
              <a:rPr lang="en-US" sz="1600" dirty="0" err="1"/>
              <a:t>upoznatost</a:t>
            </a:r>
            <a:r>
              <a:rPr lang="en-US" sz="1600" dirty="0"/>
              <a:t> </a:t>
            </a:r>
            <a:r>
              <a:rPr lang="en-US" sz="1600" dirty="0" err="1"/>
              <a:t>i</a:t>
            </a:r>
            <a:r>
              <a:rPr lang="en-US" sz="1600" dirty="0"/>
              <a:t> </a:t>
            </a:r>
            <a:r>
              <a:rPr lang="en-US" sz="1600" dirty="0" err="1"/>
              <a:t>diferencijaciju</a:t>
            </a:r>
            <a:r>
              <a:rPr lang="en-US" sz="1600" dirty="0"/>
              <a:t> </a:t>
            </a:r>
            <a:r>
              <a:rPr lang="en-US" sz="1600" dirty="0" err="1"/>
              <a:t>koja</a:t>
            </a:r>
            <a:r>
              <a:rPr lang="en-US" sz="1600" dirty="0"/>
              <a:t> se ne </a:t>
            </a:r>
            <a:r>
              <a:rPr lang="en-US" sz="1600" dirty="0" err="1"/>
              <a:t>može</a:t>
            </a:r>
            <a:r>
              <a:rPr lang="en-US" sz="1600" dirty="0"/>
              <a:t> </a:t>
            </a:r>
            <a:r>
              <a:rPr lang="en-US" sz="1600" dirty="0" err="1"/>
              <a:t>ponoviti</a:t>
            </a:r>
            <a:r>
              <a:rPr lang="en-US" sz="1600" dirty="0"/>
              <a:t>. </a:t>
            </a:r>
            <a:r>
              <a:rPr lang="en-US" sz="1600" dirty="0" err="1"/>
              <a:t>Te</a:t>
            </a:r>
            <a:r>
              <a:rPr lang="en-US" sz="1600" dirty="0"/>
              <a:t> </a:t>
            </a:r>
            <a:r>
              <a:rPr lang="en-US" sz="1600" dirty="0" err="1"/>
              <a:t>asocijacije</a:t>
            </a:r>
            <a:r>
              <a:rPr lang="en-US" sz="1600" dirty="0"/>
              <a:t> </a:t>
            </a:r>
            <a:r>
              <a:rPr lang="en-US" sz="1600" dirty="0" err="1"/>
              <a:t>mogu</a:t>
            </a:r>
            <a:r>
              <a:rPr lang="en-US" sz="1600" dirty="0"/>
              <a:t> </a:t>
            </a:r>
            <a:r>
              <a:rPr lang="en-US" sz="1600" dirty="0" err="1"/>
              <a:t>uključivati</a:t>
            </a:r>
            <a:r>
              <a:rPr lang="en-US" sz="1600" dirty="0"/>
              <a:t> </a:t>
            </a:r>
            <a:r>
              <a:rPr lang="en-US" sz="1600" dirty="0" err="1"/>
              <a:t>melodiju</a:t>
            </a:r>
            <a:r>
              <a:rPr lang="en-US" sz="1600" dirty="0"/>
              <a:t> s </a:t>
            </a:r>
            <a:r>
              <a:rPr lang="en-US" sz="1600" dirty="0" err="1"/>
              <a:t>potpisom</a:t>
            </a:r>
            <a:r>
              <a:rPr lang="en-US" sz="1600" dirty="0"/>
              <a:t> (</a:t>
            </a:r>
            <a:r>
              <a:rPr lang="en-US" sz="1600" dirty="0" err="1"/>
              <a:t>na</a:t>
            </a:r>
            <a:r>
              <a:rPr lang="en-US" sz="1600" dirty="0"/>
              <a:t> </a:t>
            </a:r>
            <a:r>
              <a:rPr lang="en-US" sz="1600" dirty="0" err="1"/>
              <a:t>primjer</a:t>
            </a:r>
            <a:r>
              <a:rPr lang="en-US" sz="1600" dirty="0"/>
              <a:t> - Britannia “ting-ting-ta-ding”), </a:t>
            </a:r>
            <a:r>
              <a:rPr lang="en-US" sz="1600" dirty="0" err="1"/>
              <a:t>boje</a:t>
            </a:r>
            <a:r>
              <a:rPr lang="en-US" sz="1600" dirty="0"/>
              <a:t> </a:t>
            </a:r>
            <a:r>
              <a:rPr lang="en-US" sz="1600" dirty="0" err="1"/>
              <a:t>zaštitnih</a:t>
            </a:r>
            <a:r>
              <a:rPr lang="en-US" sz="1600" dirty="0"/>
              <a:t> </a:t>
            </a:r>
            <a:r>
              <a:rPr lang="en-US" sz="1600" dirty="0" err="1"/>
              <a:t>znakova</a:t>
            </a:r>
            <a:r>
              <a:rPr lang="en-US" sz="1600" dirty="0"/>
              <a:t> (</a:t>
            </a:r>
            <a:r>
              <a:rPr lang="en-US" sz="1600" dirty="0" err="1"/>
              <a:t>na</a:t>
            </a:r>
            <a:r>
              <a:rPr lang="en-US" sz="1600" dirty="0"/>
              <a:t> </a:t>
            </a:r>
            <a:r>
              <a:rPr lang="en-US" sz="1600" dirty="0" err="1"/>
              <a:t>primjer</a:t>
            </a:r>
            <a:r>
              <a:rPr lang="en-US" sz="1600" dirty="0"/>
              <a:t> - </a:t>
            </a:r>
            <a:r>
              <a:rPr lang="en-US" sz="1600" dirty="0" err="1"/>
              <a:t>Plava</a:t>
            </a:r>
            <a:r>
              <a:rPr lang="en-US" sz="1600" dirty="0"/>
              <a:t> </a:t>
            </a:r>
            <a:r>
              <a:rPr lang="en-US" sz="1600" dirty="0" err="1"/>
              <a:t>boja</a:t>
            </a:r>
            <a:r>
              <a:rPr lang="en-US" sz="1600" dirty="0"/>
              <a:t> s </a:t>
            </a:r>
            <a:r>
              <a:rPr lang="en-US" sz="1600" dirty="0" err="1"/>
              <a:t>Pepsijem</a:t>
            </a:r>
            <a:r>
              <a:rPr lang="en-US" sz="1600" dirty="0"/>
              <a:t>), </a:t>
            </a:r>
            <a:r>
              <a:rPr lang="en-US" sz="1600" dirty="0" err="1"/>
              <a:t>logotip</a:t>
            </a:r>
            <a:r>
              <a:rPr lang="en-US" sz="1600" dirty="0"/>
              <a:t> (</a:t>
            </a:r>
            <a:r>
              <a:rPr lang="en-US" sz="1600" dirty="0" err="1"/>
              <a:t>na</a:t>
            </a:r>
            <a:r>
              <a:rPr lang="en-US" sz="1600" dirty="0"/>
              <a:t> </a:t>
            </a:r>
            <a:r>
              <a:rPr lang="en-US" sz="1600" dirty="0" err="1"/>
              <a:t>primjer</a:t>
            </a:r>
            <a:r>
              <a:rPr lang="en-US" sz="1600" dirty="0"/>
              <a:t> - Nike), slogan (</a:t>
            </a:r>
            <a:r>
              <a:rPr lang="en-US" sz="1600" dirty="0" err="1"/>
              <a:t>na</a:t>
            </a:r>
            <a:r>
              <a:rPr lang="en-US" sz="1600" dirty="0"/>
              <a:t> </a:t>
            </a:r>
            <a:r>
              <a:rPr lang="en-US" sz="1600" dirty="0" err="1"/>
              <a:t>primjer</a:t>
            </a:r>
            <a:r>
              <a:rPr lang="en-US" sz="1600" dirty="0"/>
              <a:t> - </a:t>
            </a:r>
            <a:r>
              <a:rPr lang="en-US" sz="1600" dirty="0" err="1"/>
              <a:t>Appleov</a:t>
            </a:r>
            <a:r>
              <a:rPr lang="en-US" sz="1600" dirty="0"/>
              <a:t> slogan je “</a:t>
            </a:r>
            <a:r>
              <a:rPr lang="en-US" sz="1600" dirty="0" err="1"/>
              <a:t>Misli</a:t>
            </a:r>
            <a:r>
              <a:rPr lang="en-US" sz="1600" dirty="0"/>
              <a:t> </a:t>
            </a:r>
            <a:r>
              <a:rPr lang="en-US" sz="1600" dirty="0" err="1"/>
              <a:t>drugačije</a:t>
            </a:r>
            <a:r>
              <a:rPr lang="en-US" sz="1600" dirty="0"/>
              <a:t>”), </a:t>
            </a:r>
            <a:r>
              <a:rPr lang="en-US" sz="1600" dirty="0" err="1"/>
              <a:t>itd</a:t>
            </a:r>
            <a:r>
              <a:rPr lang="en-US" sz="1600" dirty="0"/>
              <a:t>.</a:t>
            </a:r>
          </a:p>
          <a:p>
            <a:pPr lvl="0" indent="-412750" algn="l">
              <a:buSzPts val="2900"/>
              <a:buChar char="●"/>
            </a:pPr>
            <a:r>
              <a:rPr lang="en-US" sz="1600" b="1" dirty="0" err="1"/>
              <a:t>Identitet</a:t>
            </a:r>
            <a:r>
              <a:rPr lang="en-US" sz="1600" b="1" dirty="0"/>
              <a:t> </a:t>
            </a:r>
            <a:r>
              <a:rPr lang="en-US" sz="1600" b="1" dirty="0" err="1"/>
              <a:t>brenda</a:t>
            </a:r>
            <a:r>
              <a:rPr lang="en-US" sz="1600" b="1" dirty="0"/>
              <a:t> je </a:t>
            </a:r>
            <a:r>
              <a:rPr lang="en-US" sz="1600" b="1" dirty="0" err="1"/>
              <a:t>ukupni</a:t>
            </a:r>
            <a:r>
              <a:rPr lang="en-US" sz="1600" b="1" dirty="0"/>
              <a:t> </a:t>
            </a:r>
            <a:r>
              <a:rPr lang="en-US" sz="1600" b="1" dirty="0" err="1"/>
              <a:t>prijedlog</a:t>
            </a:r>
            <a:r>
              <a:rPr lang="en-US" sz="1600" b="1" dirty="0"/>
              <a:t>/</a:t>
            </a:r>
            <a:r>
              <a:rPr lang="en-US" sz="1600" b="1" dirty="0" err="1"/>
              <a:t>obećanje</a:t>
            </a:r>
            <a:r>
              <a:rPr lang="en-US" sz="1600" b="1" dirty="0"/>
              <a:t> </a:t>
            </a:r>
            <a:r>
              <a:rPr lang="en-US" sz="1600" dirty="0" err="1"/>
              <a:t>koje</a:t>
            </a:r>
            <a:r>
              <a:rPr lang="en-US" sz="1600" dirty="0"/>
              <a:t> </a:t>
            </a:r>
            <a:r>
              <a:rPr lang="en-US" sz="1600" dirty="0" err="1"/>
              <a:t>organizacija</a:t>
            </a:r>
            <a:r>
              <a:rPr lang="en-US" sz="1600" dirty="0"/>
              <a:t> </a:t>
            </a:r>
            <a:r>
              <a:rPr lang="en-US" sz="1600" dirty="0" err="1"/>
              <a:t>daje</a:t>
            </a:r>
            <a:r>
              <a:rPr lang="en-US" sz="1600" dirty="0"/>
              <a:t> </a:t>
            </a:r>
            <a:r>
              <a:rPr lang="en-US" sz="1600" dirty="0" err="1"/>
              <a:t>potrošačima</a:t>
            </a:r>
            <a:r>
              <a:rPr lang="en-US" sz="1600" dirty="0"/>
              <a:t>. </a:t>
            </a:r>
            <a:r>
              <a:rPr lang="en-US" sz="1600" dirty="0" err="1"/>
              <a:t>Brend</a:t>
            </a:r>
            <a:r>
              <a:rPr lang="en-US" sz="1600" dirty="0"/>
              <a:t> </a:t>
            </a:r>
            <a:r>
              <a:rPr lang="en-US" sz="1600" dirty="0" err="1"/>
              <a:t>može</a:t>
            </a:r>
            <a:r>
              <a:rPr lang="en-US" sz="1600" dirty="0"/>
              <a:t> </a:t>
            </a:r>
            <a:r>
              <a:rPr lang="en-US" sz="1600" dirty="0" err="1"/>
              <a:t>biti</a:t>
            </a:r>
            <a:r>
              <a:rPr lang="en-US" sz="1600" dirty="0"/>
              <a:t> </a:t>
            </a:r>
            <a:r>
              <a:rPr lang="en-US" sz="1600" dirty="0" err="1"/>
              <a:t>percipirati</a:t>
            </a:r>
            <a:r>
              <a:rPr lang="en-US" sz="1600" dirty="0"/>
              <a:t> </a:t>
            </a:r>
            <a:r>
              <a:rPr lang="en-US" sz="1600" dirty="0" err="1"/>
              <a:t>kao</a:t>
            </a:r>
            <a:r>
              <a:rPr lang="en-US" sz="1600" dirty="0"/>
              <a:t> </a:t>
            </a:r>
            <a:r>
              <a:rPr lang="en-US" sz="1600" dirty="0" err="1"/>
              <a:t>proizvod</a:t>
            </a:r>
            <a:r>
              <a:rPr lang="en-US" sz="1600" dirty="0"/>
              <a:t>, </a:t>
            </a:r>
            <a:r>
              <a:rPr lang="en-US" sz="1600" dirty="0" err="1"/>
              <a:t>osobnost</a:t>
            </a:r>
            <a:r>
              <a:rPr lang="en-US" sz="1600" dirty="0"/>
              <a:t>, </a:t>
            </a:r>
            <a:r>
              <a:rPr lang="en-US" sz="1600" dirty="0" err="1"/>
              <a:t>skup</a:t>
            </a:r>
            <a:r>
              <a:rPr lang="en-US" sz="1600" dirty="0"/>
              <a:t> </a:t>
            </a:r>
            <a:r>
              <a:rPr lang="en-US" sz="1600" dirty="0" err="1"/>
              <a:t>vrijednosti</a:t>
            </a:r>
            <a:r>
              <a:rPr lang="en-US" sz="1600" dirty="0"/>
              <a:t> </a:t>
            </a:r>
            <a:r>
              <a:rPr lang="en-US" sz="1600" dirty="0" err="1"/>
              <a:t>i</a:t>
            </a:r>
            <a:r>
              <a:rPr lang="en-US" sz="1600" dirty="0"/>
              <a:t> </a:t>
            </a:r>
            <a:r>
              <a:rPr lang="en-US" sz="1600" dirty="0" err="1"/>
              <a:t>pozicija</a:t>
            </a:r>
            <a:r>
              <a:rPr lang="en-US" sz="1600" dirty="0"/>
              <a:t> </a:t>
            </a:r>
            <a:r>
              <a:rPr lang="en-US" sz="1600" dirty="0" err="1"/>
              <a:t>koju</a:t>
            </a:r>
            <a:r>
              <a:rPr lang="en-US" sz="1600" dirty="0"/>
              <a:t> </a:t>
            </a:r>
            <a:r>
              <a:rPr lang="en-US" sz="1600" dirty="0" err="1"/>
              <a:t>zauzima</a:t>
            </a:r>
            <a:r>
              <a:rPr lang="en-US" sz="1600" dirty="0"/>
              <a:t> u </a:t>
            </a:r>
            <a:r>
              <a:rPr lang="en-US" sz="1600" dirty="0" err="1"/>
              <a:t>svijesti</a:t>
            </a:r>
            <a:r>
              <a:rPr lang="en-US" sz="1600" dirty="0"/>
              <a:t> </a:t>
            </a:r>
            <a:r>
              <a:rPr lang="en-US" sz="1600" dirty="0" err="1"/>
              <a:t>potrošača</a:t>
            </a:r>
            <a:r>
              <a:rPr lang="en-US" sz="1600" dirty="0"/>
              <a:t>. </a:t>
            </a:r>
            <a:r>
              <a:rPr lang="en-US" sz="1600" dirty="0" err="1"/>
              <a:t>Identitet</a:t>
            </a:r>
            <a:r>
              <a:rPr lang="en-US" sz="1600" dirty="0"/>
              <a:t> </a:t>
            </a:r>
            <a:r>
              <a:rPr lang="en-US" sz="1600" dirty="0" err="1"/>
              <a:t>brenda</a:t>
            </a:r>
            <a:r>
              <a:rPr lang="en-US" sz="1600" dirty="0"/>
              <a:t> je </a:t>
            </a:r>
            <a:r>
              <a:rPr lang="en-US" sz="1600" dirty="0" err="1"/>
              <a:t>sve</a:t>
            </a:r>
            <a:r>
              <a:rPr lang="en-US" sz="1600" dirty="0"/>
              <a:t> ono </a:t>
            </a:r>
            <a:r>
              <a:rPr lang="en-US" sz="1600" dirty="0" err="1"/>
              <a:t>čime</a:t>
            </a:r>
            <a:r>
              <a:rPr lang="en-US" sz="1600" dirty="0"/>
              <a:t> </a:t>
            </a:r>
            <a:r>
              <a:rPr lang="en-US" sz="1600" dirty="0" err="1"/>
              <a:t>organizacija</a:t>
            </a:r>
            <a:r>
              <a:rPr lang="en-US" sz="1600" dirty="0"/>
              <a:t> </a:t>
            </a:r>
            <a:r>
              <a:rPr lang="en-US" sz="1600" dirty="0" err="1"/>
              <a:t>želi</a:t>
            </a:r>
            <a:r>
              <a:rPr lang="en-US" sz="1600" dirty="0"/>
              <a:t> da se </a:t>
            </a:r>
            <a:r>
              <a:rPr lang="en-US" sz="1600" dirty="0" err="1"/>
              <a:t>brend</a:t>
            </a:r>
            <a:r>
              <a:rPr lang="en-US" sz="1600" dirty="0"/>
              <a:t> </a:t>
            </a:r>
            <a:r>
              <a:rPr lang="en-US" sz="1600" dirty="0" err="1"/>
              <a:t>smatra</a:t>
            </a:r>
            <a:r>
              <a:rPr lang="en-US" sz="1600" dirty="0"/>
              <a:t>. To je </a:t>
            </a:r>
            <a:r>
              <a:rPr lang="en-US" sz="1600" dirty="0" err="1"/>
              <a:t>značajka</a:t>
            </a:r>
            <a:r>
              <a:rPr lang="en-US" sz="1600" dirty="0"/>
              <a:t> </a:t>
            </a:r>
            <a:r>
              <a:rPr lang="en-US" sz="1600" dirty="0" err="1"/>
              <a:t>povezana</a:t>
            </a:r>
            <a:r>
              <a:rPr lang="en-US" sz="1600" dirty="0"/>
              <a:t> s </a:t>
            </a:r>
            <a:r>
              <a:rPr lang="en-US" sz="1600" dirty="0" err="1"/>
              <a:t>određenom</a:t>
            </a:r>
            <a:r>
              <a:rPr lang="en-US" sz="1600" dirty="0"/>
              <a:t> </a:t>
            </a:r>
            <a:r>
              <a:rPr lang="en-US" sz="1600" dirty="0" err="1"/>
              <a:t>tvrtkom</a:t>
            </a:r>
            <a:r>
              <a:rPr lang="en-US" sz="1600" dirty="0"/>
              <a:t>, </a:t>
            </a:r>
            <a:r>
              <a:rPr lang="en-US" sz="1600" dirty="0" err="1"/>
              <a:t>proizvodom</a:t>
            </a:r>
            <a:r>
              <a:rPr lang="en-US" sz="1600" dirty="0"/>
              <a:t>, </a:t>
            </a:r>
            <a:r>
              <a:rPr lang="en-US" sz="1600" dirty="0" err="1"/>
              <a:t>uslugom</a:t>
            </a:r>
            <a:r>
              <a:rPr lang="en-US" sz="1600" dirty="0"/>
              <a:t> </a:t>
            </a:r>
            <a:r>
              <a:rPr lang="en-US" sz="1600" dirty="0" err="1"/>
              <a:t>ili</a:t>
            </a:r>
            <a:r>
              <a:rPr lang="en-US" sz="1600" dirty="0"/>
              <a:t> </a:t>
            </a:r>
            <a:r>
              <a:rPr lang="en-US" sz="1600" dirty="0" err="1"/>
              <a:t>pojedincem</a:t>
            </a:r>
            <a:r>
              <a:rPr lang="en-US" sz="1600" dirty="0"/>
              <a:t>. To je </a:t>
            </a:r>
            <a:r>
              <a:rPr lang="en-US" sz="1600" dirty="0" err="1"/>
              <a:t>način</a:t>
            </a:r>
            <a:r>
              <a:rPr lang="en-US" sz="1600" dirty="0"/>
              <a:t> </a:t>
            </a:r>
            <a:r>
              <a:rPr lang="en-US" sz="1600" dirty="0" err="1"/>
              <a:t>eksternog</a:t>
            </a:r>
            <a:r>
              <a:rPr lang="en-US" sz="1600" dirty="0"/>
              <a:t> </a:t>
            </a:r>
            <a:r>
              <a:rPr lang="en-US" sz="1600" dirty="0" err="1"/>
              <a:t>izražavanja</a:t>
            </a:r>
            <a:r>
              <a:rPr lang="en-US" sz="1600" dirty="0"/>
              <a:t> </a:t>
            </a:r>
            <a:r>
              <a:rPr lang="en-US" sz="1600" dirty="0" err="1"/>
              <a:t>brenda</a:t>
            </a:r>
            <a:r>
              <a:rPr lang="en-US" sz="1600" dirty="0"/>
              <a:t> </a:t>
            </a:r>
            <a:r>
              <a:rPr lang="en-US" sz="1600" dirty="0" err="1"/>
              <a:t>svijetu</a:t>
            </a:r>
            <a:r>
              <a:rPr lang="en-US" sz="1600" dirty="0"/>
              <a:t>.</a:t>
            </a:r>
            <a:endParaRPr sz="1600" dirty="0"/>
          </a:p>
        </p:txBody>
      </p:sp>
      <p:sp>
        <p:nvSpPr>
          <p:cNvPr id="234" name="Google Shape;234;gf9ff28dbe4_0_112"/>
          <p:cNvSpPr txBox="1"/>
          <p:nvPr/>
        </p:nvSpPr>
        <p:spPr>
          <a:xfrm>
            <a:off x="5989320" y="934445"/>
            <a:ext cx="6079393" cy="642900"/>
          </a:xfrm>
          <a:prstGeom prst="rect">
            <a:avLst/>
          </a:prstGeom>
          <a:noFill/>
          <a:ln>
            <a:noFill/>
          </a:ln>
        </p:spPr>
        <p:txBody>
          <a:bodyPr spcFirstLastPara="1" wrap="square" lIns="91425" tIns="45700" rIns="91425" bIns="45700" anchor="b" anchorCtr="0">
            <a:normAutofit fontScale="77500" lnSpcReduction="20000"/>
          </a:bodyPr>
          <a:lstStyle/>
          <a:p>
            <a:pPr algn="ctr">
              <a:lnSpc>
                <a:spcPct val="90000"/>
              </a:lnSpc>
              <a:buClr>
                <a:srgbClr val="D92E2D"/>
              </a:buClr>
              <a:buSzPts val="4000"/>
            </a:pPr>
            <a:r>
              <a:rPr lang="hr-HR" sz="4200" dirty="0">
                <a:solidFill>
                  <a:srgbClr val="D92E2D"/>
                </a:solidFill>
                <a:latin typeface="Calibri"/>
                <a:ea typeface="Calibri"/>
                <a:cs typeface="Calibri"/>
                <a:sym typeface="Calibri"/>
              </a:rPr>
              <a:t>Poglavlje </a:t>
            </a:r>
            <a:r>
              <a:rPr lang="fi-FI" sz="4200" dirty="0">
                <a:solidFill>
                  <a:srgbClr val="D92E2D"/>
                </a:solidFill>
                <a:latin typeface="Calibri"/>
                <a:ea typeface="Calibri"/>
                <a:cs typeface="Calibri"/>
                <a:sym typeface="Calibri"/>
              </a:rPr>
              <a:t> </a:t>
            </a:r>
            <a:r>
              <a:rPr lang="sk-SK" sz="4200" dirty="0">
                <a:solidFill>
                  <a:srgbClr val="D92E2D"/>
                </a:solidFill>
                <a:latin typeface="Calibri"/>
                <a:ea typeface="Calibri"/>
                <a:cs typeface="Calibri"/>
                <a:sym typeface="Calibri"/>
              </a:rPr>
              <a:t>5</a:t>
            </a:r>
            <a:r>
              <a:rPr lang="fi-FI" sz="4200" dirty="0">
                <a:solidFill>
                  <a:srgbClr val="D92E2D"/>
                </a:solidFill>
                <a:latin typeface="Calibri"/>
                <a:ea typeface="Calibri"/>
                <a:cs typeface="Calibri"/>
                <a:sym typeface="Calibri"/>
              </a:rPr>
              <a:t>- </a:t>
            </a:r>
            <a:r>
              <a:rPr lang="sk-SK" sz="4200" dirty="0">
                <a:solidFill>
                  <a:srgbClr val="D92E2D"/>
                </a:solidFill>
                <a:latin typeface="Calibri"/>
                <a:ea typeface="Calibri"/>
                <a:cs typeface="Calibri"/>
                <a:sym typeface="Calibri"/>
              </a:rPr>
              <a:t>Stvaranje identiteta</a:t>
            </a:r>
            <a:endParaRPr lang="sk-SK" sz="4200" dirty="0"/>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pic>
        <p:nvPicPr>
          <p:cNvPr id="9" name="Google Shape;387;p8"/>
          <p:cNvPicPr preferRelativeResize="0"/>
          <p:nvPr/>
        </p:nvPicPr>
        <p:blipFill rotWithShape="1">
          <a:blip r:embed="rId5">
            <a:alphaModFix/>
          </a:blip>
          <a:srcRect/>
          <a:stretch/>
        </p:blipFill>
        <p:spPr>
          <a:xfrm>
            <a:off x="10597809" y="5294202"/>
            <a:ext cx="1272967" cy="9301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2000"/>
                                        <p:tgtEl>
                                          <p:spTgt spid="22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30"/>
                                        </p:tgtEl>
                                        <p:attrNameLst>
                                          <p:attrName>style.visibility</p:attrName>
                                        </p:attrNameLst>
                                      </p:cBhvr>
                                      <p:to>
                                        <p:strVal val="visible"/>
                                      </p:to>
                                    </p:set>
                                    <p:animEffect transition="in" filter="fade">
                                      <p:cBhvr>
                                        <p:cTn id="11" dur="2000"/>
                                        <p:tgtEl>
                                          <p:spTgt spid="23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31"/>
                                        </p:tgtEl>
                                        <p:attrNameLst>
                                          <p:attrName>style.visibility</p:attrName>
                                        </p:attrNameLst>
                                      </p:cBhvr>
                                      <p:to>
                                        <p:strVal val="visible"/>
                                      </p:to>
                                    </p:set>
                                    <p:animEffect transition="in" filter="fade">
                                      <p:cBhvr>
                                        <p:cTn id="15" dur="2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gf9ff28dbe4_0_11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29" name="Google Shape;229;gf9ff28dbe4_0_11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gf9ff28dbe4_0_11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gf9ff28dbe4_0_11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2" name="Google Shape;232;gf9ff28dbe4_0_11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33" name="Google Shape;233;gf9ff28dbe4_0_112"/>
          <p:cNvSpPr txBox="1">
            <a:spLocks noGrp="1"/>
          </p:cNvSpPr>
          <p:nvPr>
            <p:ph type="subTitle" idx="1"/>
          </p:nvPr>
        </p:nvSpPr>
        <p:spPr>
          <a:xfrm>
            <a:off x="1555531" y="1290770"/>
            <a:ext cx="9144000" cy="4468492"/>
          </a:xfrm>
          <a:prstGeom prst="rect">
            <a:avLst/>
          </a:prstGeom>
          <a:noFill/>
          <a:ln>
            <a:noFill/>
          </a:ln>
        </p:spPr>
        <p:txBody>
          <a:bodyPr spcFirstLastPara="1" wrap="square" lIns="91425" tIns="45700" rIns="91425" bIns="45700" anchor="t" anchorCtr="0">
            <a:noAutofit/>
          </a:bodyPr>
          <a:lstStyle/>
          <a:p>
            <a:pPr algn="l"/>
            <a:r>
              <a:rPr lang="hr-HR" sz="1600" b="1" dirty="0"/>
              <a:t>Identitet brenda jesu uočljivi elementi brenda </a:t>
            </a:r>
            <a:r>
              <a:rPr lang="hr-HR" sz="1600" dirty="0"/>
              <a:t>(na primjer - boja zaštitnog znaka, logotip, naziv, simbol) koji identificiraju i razlikuju brend u umu ciljne publike. To je ključno sredstvo za rast brenda vaše tvrtke.</a:t>
            </a:r>
          </a:p>
          <a:p>
            <a:pPr algn="l"/>
            <a:r>
              <a:rPr lang="hr-HR" sz="1600" b="1" dirty="0"/>
              <a:t>Identitet brenda skup je onoga što sve vi (tj. organizacija) radite. To je misija organizacije, osobnost, obećanje potrošačima i konkurentske prednosti.</a:t>
            </a:r>
            <a:r>
              <a:rPr lang="hr-HR" sz="1600" dirty="0"/>
              <a:t> Uključuje razmišljanje, osjećaje i očekivanja ciljanog tržišta/potrošača. To je sredstvo za identificiranje i razlikovanje organizacije od druge. Organizacija s jedinstvenim identitetom brenda poboljšala je svijest o brendu, motivirani tim zaposlenika koji se osjećaju ponosno radeći u dobro </a:t>
            </a:r>
            <a:r>
              <a:rPr lang="hr-HR" sz="1600" dirty="0" err="1"/>
              <a:t>brendiranoj</a:t>
            </a:r>
            <a:r>
              <a:rPr lang="hr-HR" sz="1600" dirty="0"/>
              <a:t> organizaciji, aktivne kupce i korporativni stil. Identitet brenda vodi do lojalnosti brenda, preferencije brenda, visoke vjerodostojnosti, dobrih cijena i dobrog financijskog povrata. Pomaže organizaciji da potrošačima i ciljnom tržištu izrazi kakva je organizacija. Ponovo uvjerava potrošače da ste ono za što kažete da jeste. Uspostavlja neposrednu vezu između organizacije i potrošača. Identitet brenda trebao bi biti održiv. Ključno je da se potrošači u trenutku povezuju s vašim proizvodom/uslugom.</a:t>
            </a:r>
          </a:p>
          <a:p>
            <a:pPr algn="l"/>
            <a:r>
              <a:rPr lang="hr-HR" sz="1600" b="1" dirty="0"/>
              <a:t>Identitet brenda trebao bi biti futuristički</a:t>
            </a:r>
            <a:r>
              <a:rPr lang="hr-HR" sz="1600" dirty="0"/>
              <a:t>, tj. trebao bi otkrivati asocijacije kojima brend teži. Trebao bi odražavati trajne kvalitete brenda. Identitet brenda je osnovno sredstvo prepoznavanja potrošača i predstavlja razlikovanje brenda od konkurencije.</a:t>
            </a:r>
          </a:p>
          <a:p>
            <a:pPr algn="l"/>
            <a:endParaRPr sz="1600" dirty="0"/>
          </a:p>
        </p:txBody>
      </p:sp>
      <p:sp>
        <p:nvSpPr>
          <p:cNvPr id="10" name="Google Shape;234;gf9ff28dbe4_0_112"/>
          <p:cNvSpPr txBox="1"/>
          <p:nvPr/>
        </p:nvSpPr>
        <p:spPr>
          <a:xfrm>
            <a:off x="5486401" y="548640"/>
            <a:ext cx="6398708" cy="871548"/>
          </a:xfrm>
          <a:prstGeom prst="rect">
            <a:avLst/>
          </a:prstGeom>
          <a:noFill/>
          <a:ln>
            <a:noFill/>
          </a:ln>
        </p:spPr>
        <p:txBody>
          <a:bodyPr spcFirstLastPara="1" wrap="square" lIns="91425" tIns="45700" rIns="91425" bIns="45700" anchor="b" anchorCtr="0">
            <a:normAutofit fontScale="62500" lnSpcReduction="20000"/>
          </a:bodyPr>
          <a:lstStyle/>
          <a:p>
            <a:pPr algn="ctr">
              <a:lnSpc>
                <a:spcPct val="90000"/>
              </a:lnSpc>
              <a:buClr>
                <a:srgbClr val="D92E2D"/>
              </a:buClr>
              <a:buSzPts val="4000"/>
            </a:pPr>
            <a:r>
              <a:rPr lang="hr-HR" sz="5800" dirty="0">
                <a:solidFill>
                  <a:srgbClr val="D92E2D"/>
                </a:solidFill>
                <a:latin typeface="Calibri"/>
                <a:ea typeface="Calibri"/>
                <a:cs typeface="Calibri"/>
                <a:sym typeface="Calibri"/>
              </a:rPr>
              <a:t>Poglavlje </a:t>
            </a:r>
            <a:r>
              <a:rPr lang="fi-FI" sz="5800" dirty="0">
                <a:solidFill>
                  <a:srgbClr val="D92E2D"/>
                </a:solidFill>
                <a:latin typeface="Calibri"/>
                <a:ea typeface="Calibri"/>
                <a:cs typeface="Calibri"/>
                <a:sym typeface="Calibri"/>
              </a:rPr>
              <a:t> </a:t>
            </a:r>
            <a:r>
              <a:rPr lang="sk-SK" sz="5800" dirty="0">
                <a:solidFill>
                  <a:srgbClr val="D92E2D"/>
                </a:solidFill>
                <a:latin typeface="Calibri"/>
                <a:ea typeface="Calibri"/>
                <a:cs typeface="Calibri"/>
                <a:sym typeface="Calibri"/>
              </a:rPr>
              <a:t>5</a:t>
            </a:r>
            <a:r>
              <a:rPr lang="fi-FI" sz="5800" dirty="0">
                <a:solidFill>
                  <a:srgbClr val="D92E2D"/>
                </a:solidFill>
                <a:latin typeface="Calibri"/>
                <a:ea typeface="Calibri"/>
                <a:cs typeface="Calibri"/>
                <a:sym typeface="Calibri"/>
              </a:rPr>
              <a:t> –</a:t>
            </a:r>
            <a:r>
              <a:rPr lang="sk-SK" sz="5800" dirty="0">
                <a:solidFill>
                  <a:srgbClr val="D92E2D"/>
                </a:solidFill>
                <a:latin typeface="Calibri"/>
                <a:ea typeface="Calibri"/>
                <a:cs typeface="Calibri"/>
                <a:sym typeface="Calibri"/>
              </a:rPr>
              <a:t> Stvaranje identiteta</a:t>
            </a:r>
            <a:endParaRPr lang="sk-SK" sz="5800" dirty="0"/>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353767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2000"/>
                                        <p:tgtEl>
                                          <p:spTgt spid="22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30"/>
                                        </p:tgtEl>
                                        <p:attrNameLst>
                                          <p:attrName>style.visibility</p:attrName>
                                        </p:attrNameLst>
                                      </p:cBhvr>
                                      <p:to>
                                        <p:strVal val="visible"/>
                                      </p:to>
                                    </p:set>
                                    <p:animEffect transition="in" filter="fade">
                                      <p:cBhvr>
                                        <p:cTn id="11" dur="2000"/>
                                        <p:tgtEl>
                                          <p:spTgt spid="23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31"/>
                                        </p:tgtEl>
                                        <p:attrNameLst>
                                          <p:attrName>style.visibility</p:attrName>
                                        </p:attrNameLst>
                                      </p:cBhvr>
                                      <p:to>
                                        <p:strVal val="visible"/>
                                      </p:to>
                                    </p:set>
                                    <p:animEffect transition="in" filter="fade">
                                      <p:cBhvr>
                                        <p:cTn id="15" dur="2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gf9ff28dbe4_0_16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40" name="Google Shape;240;gf9ff28dbe4_0_16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gf9ff28dbe4_0_16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gf9ff28dbe4_0_16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3" name="Google Shape;243;gf9ff28dbe4_0_16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44" name="Google Shape;244;gf9ff28dbe4_0_169"/>
          <p:cNvSpPr txBox="1">
            <a:spLocks noGrp="1"/>
          </p:cNvSpPr>
          <p:nvPr>
            <p:ph type="subTitle" idx="1"/>
          </p:nvPr>
        </p:nvSpPr>
        <p:spPr>
          <a:xfrm>
            <a:off x="1524000" y="1100126"/>
            <a:ext cx="10361108" cy="4657746"/>
          </a:xfrm>
          <a:prstGeom prst="rect">
            <a:avLst/>
          </a:prstGeom>
          <a:noFill/>
          <a:ln>
            <a:noFill/>
          </a:ln>
        </p:spPr>
        <p:txBody>
          <a:bodyPr spcFirstLastPara="1" wrap="square" lIns="91425" tIns="45700" rIns="91425" bIns="45700" anchor="t" anchorCtr="0">
            <a:noAutofit/>
          </a:bodyPr>
          <a:lstStyle/>
          <a:p>
            <a:pPr marL="36000" lvl="0" indent="0" algn="l" rtl="0">
              <a:lnSpc>
                <a:spcPct val="90000"/>
              </a:lnSpc>
              <a:spcBef>
                <a:spcPts val="0"/>
              </a:spcBef>
              <a:spcAft>
                <a:spcPts val="0"/>
              </a:spcAft>
              <a:buClr>
                <a:srgbClr val="D92E2D"/>
              </a:buClr>
              <a:buSzPts val="3200"/>
              <a:buNone/>
            </a:pPr>
            <a:endParaRPr lang="sk-SK" sz="1600" dirty="0"/>
          </a:p>
          <a:p>
            <a:pPr marL="36000" lvl="0" indent="0" algn="l" rtl="0">
              <a:lnSpc>
                <a:spcPct val="100000"/>
              </a:lnSpc>
              <a:spcBef>
                <a:spcPts val="0"/>
              </a:spcBef>
              <a:spcAft>
                <a:spcPts val="0"/>
              </a:spcAft>
              <a:buClr>
                <a:srgbClr val="D92E2D"/>
              </a:buClr>
              <a:buSzPts val="3200"/>
              <a:buNone/>
            </a:pPr>
            <a:r>
              <a:rPr lang="en-US" sz="1600" b="1" dirty="0">
                <a:sym typeface="Calibri"/>
              </a:rPr>
              <a:t> 1. </a:t>
            </a:r>
            <a:r>
              <a:rPr lang="en-US" sz="1600" b="1" dirty="0" err="1">
                <a:sym typeface="Calibri"/>
              </a:rPr>
              <a:t>Započnite</a:t>
            </a:r>
            <a:r>
              <a:rPr lang="en-US" sz="1600" b="1" dirty="0">
                <a:sym typeface="Calibri"/>
              </a:rPr>
              <a:t> </a:t>
            </a:r>
            <a:r>
              <a:rPr lang="en-US" sz="1600" b="1" dirty="0" err="1">
                <a:sym typeface="Calibri"/>
              </a:rPr>
              <a:t>sa</a:t>
            </a:r>
            <a:r>
              <a:rPr lang="en-US" sz="1600" b="1" dirty="0">
                <a:sym typeface="Calibri"/>
              </a:rPr>
              <a:t> </a:t>
            </a:r>
            <a:r>
              <a:rPr lang="en-US" sz="1600" b="1" dirty="0" err="1">
                <a:sym typeface="Calibri"/>
              </a:rPr>
              <a:t>kratkim</a:t>
            </a:r>
            <a:r>
              <a:rPr lang="en-US" sz="1600" b="1" dirty="0">
                <a:sym typeface="Calibri"/>
              </a:rPr>
              <a:t> </a:t>
            </a:r>
            <a:r>
              <a:rPr lang="en-US" sz="1600" b="1" dirty="0" err="1">
                <a:sym typeface="Calibri"/>
              </a:rPr>
              <a:t>opisom</a:t>
            </a:r>
            <a:r>
              <a:rPr lang="en-US" sz="1600" b="1" dirty="0">
                <a:sym typeface="Calibri"/>
              </a:rPr>
              <a:t> </a:t>
            </a:r>
            <a:r>
              <a:rPr lang="en-US" sz="1600" b="1" dirty="0" err="1">
                <a:sym typeface="Calibri"/>
              </a:rPr>
              <a:t>dizajna</a:t>
            </a:r>
            <a:r>
              <a:rPr lang="en-US" sz="1600" b="1" dirty="0">
                <a:sym typeface="Calibri"/>
              </a:rPr>
              <a:t> </a:t>
            </a:r>
            <a:r>
              <a:rPr lang="en-US" sz="1600" b="1" dirty="0" err="1">
                <a:sym typeface="Calibri"/>
              </a:rPr>
              <a:t>logotipa</a:t>
            </a:r>
            <a:endParaRPr lang="en-US" sz="1600" b="1" dirty="0">
              <a:sym typeface="Calibri"/>
            </a:endParaRPr>
          </a:p>
          <a:p>
            <a:pPr marL="36000" lvl="0" indent="0" algn="l" rtl="0">
              <a:lnSpc>
                <a:spcPct val="100000"/>
              </a:lnSpc>
              <a:spcBef>
                <a:spcPts val="0"/>
              </a:spcBef>
              <a:spcAft>
                <a:spcPts val="0"/>
              </a:spcAft>
              <a:buClr>
                <a:srgbClr val="D92E2D"/>
              </a:buClr>
              <a:buSzPts val="3200"/>
              <a:buNone/>
            </a:pPr>
            <a:r>
              <a:rPr lang="en-US" sz="1600" dirty="0" err="1">
                <a:sym typeface="Calibri"/>
              </a:rPr>
              <a:t>Uspjeh</a:t>
            </a:r>
            <a:r>
              <a:rPr lang="en-US" sz="1600" dirty="0">
                <a:sym typeface="Calibri"/>
              </a:rPr>
              <a:t> </a:t>
            </a:r>
            <a:r>
              <a:rPr lang="en-US" sz="1600" dirty="0" err="1">
                <a:sym typeface="Calibri"/>
              </a:rPr>
              <a:t>prezentacije</a:t>
            </a:r>
            <a:r>
              <a:rPr lang="en-US" sz="1600" dirty="0">
                <a:sym typeface="Calibri"/>
              </a:rPr>
              <a:t> </a:t>
            </a:r>
            <a:r>
              <a:rPr lang="en-US" sz="1600" dirty="0" err="1">
                <a:sym typeface="Calibri"/>
              </a:rPr>
              <a:t>vašeg</a:t>
            </a:r>
            <a:r>
              <a:rPr lang="en-US" sz="1600" dirty="0">
                <a:sym typeface="Calibri"/>
              </a:rPr>
              <a:t> </a:t>
            </a:r>
            <a:r>
              <a:rPr lang="en-US" sz="1600" dirty="0" err="1">
                <a:sym typeface="Calibri"/>
              </a:rPr>
              <a:t>logotipa</a:t>
            </a:r>
            <a:r>
              <a:rPr lang="en-US" sz="1600" dirty="0">
                <a:sym typeface="Calibri"/>
              </a:rPr>
              <a:t> </a:t>
            </a:r>
            <a:r>
              <a:rPr lang="en-US" sz="1600" dirty="0" err="1">
                <a:sym typeface="Calibri"/>
              </a:rPr>
              <a:t>klijentu</a:t>
            </a:r>
            <a:r>
              <a:rPr lang="en-US" sz="1600" dirty="0">
                <a:sym typeface="Calibri"/>
              </a:rPr>
              <a:t> </a:t>
            </a:r>
            <a:r>
              <a:rPr lang="en-US" sz="1600" dirty="0" err="1">
                <a:sym typeface="Calibri"/>
              </a:rPr>
              <a:t>počinje</a:t>
            </a:r>
            <a:r>
              <a:rPr lang="en-US" sz="1600" dirty="0">
                <a:sym typeface="Calibri"/>
              </a:rPr>
              <a:t> </a:t>
            </a:r>
            <a:r>
              <a:rPr lang="en-US" sz="1600" dirty="0" err="1">
                <a:sym typeface="Calibri"/>
              </a:rPr>
              <a:t>mnogo</a:t>
            </a:r>
            <a:r>
              <a:rPr lang="en-US" sz="1600" dirty="0">
                <a:sym typeface="Calibri"/>
              </a:rPr>
              <a:t> </a:t>
            </a:r>
            <a:r>
              <a:rPr lang="en-US" sz="1600" dirty="0" err="1">
                <a:sym typeface="Calibri"/>
              </a:rPr>
              <a:t>prije</a:t>
            </a:r>
            <a:r>
              <a:rPr lang="en-US" sz="1600" dirty="0">
                <a:sym typeface="Calibri"/>
              </a:rPr>
              <a:t> </a:t>
            </a:r>
            <a:r>
              <a:rPr lang="en-US" sz="1600" dirty="0" err="1">
                <a:sym typeface="Calibri"/>
              </a:rPr>
              <a:t>nego</a:t>
            </a:r>
            <a:r>
              <a:rPr lang="en-US" sz="1600" dirty="0">
                <a:sym typeface="Calibri"/>
              </a:rPr>
              <a:t> </a:t>
            </a:r>
            <a:r>
              <a:rPr lang="en-US" sz="1600" dirty="0" err="1">
                <a:sym typeface="Calibri"/>
              </a:rPr>
              <a:t>što</a:t>
            </a:r>
            <a:r>
              <a:rPr lang="en-US" sz="1600" dirty="0">
                <a:sym typeface="Calibri"/>
              </a:rPr>
              <a:t> </a:t>
            </a:r>
            <a:r>
              <a:rPr lang="en-US" sz="1600" dirty="0" err="1">
                <a:sym typeface="Calibri"/>
              </a:rPr>
              <a:t>sjednete</a:t>
            </a:r>
            <a:r>
              <a:rPr lang="en-US" sz="1600" dirty="0">
                <a:sym typeface="Calibri"/>
              </a:rPr>
              <a:t> da </a:t>
            </a:r>
            <a:r>
              <a:rPr lang="en-US" sz="1600" dirty="0" err="1">
                <a:sym typeface="Calibri"/>
              </a:rPr>
              <a:t>predstavite</a:t>
            </a:r>
            <a:r>
              <a:rPr lang="en-US" sz="1600" dirty="0">
                <a:sym typeface="Calibri"/>
              </a:rPr>
              <a:t> </a:t>
            </a:r>
            <a:r>
              <a:rPr lang="en-US" sz="1600" dirty="0" err="1">
                <a:sym typeface="Calibri"/>
              </a:rPr>
              <a:t>svoj</a:t>
            </a:r>
            <a:r>
              <a:rPr lang="en-US" sz="1600" dirty="0">
                <a:sym typeface="Calibri"/>
              </a:rPr>
              <a:t> </a:t>
            </a:r>
            <a:r>
              <a:rPr lang="en-US" sz="1600" dirty="0" err="1">
                <a:sym typeface="Calibri"/>
              </a:rPr>
              <a:t>logotip</a:t>
            </a:r>
            <a:r>
              <a:rPr lang="en-US" sz="1600" dirty="0">
                <a:sym typeface="Calibri"/>
              </a:rPr>
              <a:t>.</a:t>
            </a:r>
          </a:p>
          <a:p>
            <a:pPr marL="36000" lvl="0" indent="0" algn="l" rtl="0">
              <a:lnSpc>
                <a:spcPct val="100000"/>
              </a:lnSpc>
              <a:spcBef>
                <a:spcPts val="0"/>
              </a:spcBef>
              <a:spcAft>
                <a:spcPts val="0"/>
              </a:spcAft>
              <a:buClr>
                <a:srgbClr val="D92E2D"/>
              </a:buClr>
              <a:buSzPts val="3200"/>
              <a:buNone/>
            </a:pPr>
            <a:r>
              <a:rPr lang="en-US" sz="1600" dirty="0">
                <a:sym typeface="Calibri"/>
              </a:rPr>
              <a:t>Prava </a:t>
            </a:r>
            <a:r>
              <a:rPr lang="en-US" sz="1600" dirty="0" err="1">
                <a:sym typeface="Calibri"/>
              </a:rPr>
              <a:t>tajna</a:t>
            </a:r>
            <a:r>
              <a:rPr lang="en-US" sz="1600" dirty="0">
                <a:sym typeface="Calibri"/>
              </a:rPr>
              <a:t> </a:t>
            </a:r>
            <a:r>
              <a:rPr lang="en-US" sz="1600" dirty="0" err="1">
                <a:sym typeface="Calibri"/>
              </a:rPr>
              <a:t>kako</a:t>
            </a:r>
            <a:r>
              <a:rPr lang="en-US" sz="1600" dirty="0">
                <a:sym typeface="Calibri"/>
              </a:rPr>
              <a:t> </a:t>
            </a:r>
            <a:r>
              <a:rPr lang="en-US" sz="1600" dirty="0" err="1">
                <a:sym typeface="Calibri"/>
              </a:rPr>
              <a:t>predstaviti</a:t>
            </a:r>
            <a:r>
              <a:rPr lang="en-US" sz="1600" dirty="0">
                <a:sym typeface="Calibri"/>
              </a:rPr>
              <a:t> logo </a:t>
            </a:r>
            <a:r>
              <a:rPr lang="en-US" sz="1600" dirty="0" err="1">
                <a:sym typeface="Calibri"/>
              </a:rPr>
              <a:t>počinje</a:t>
            </a:r>
            <a:r>
              <a:rPr lang="en-US" sz="1600" dirty="0">
                <a:sym typeface="Calibri"/>
              </a:rPr>
              <a:t> u </a:t>
            </a:r>
            <a:r>
              <a:rPr lang="en-US" sz="1600" dirty="0" err="1">
                <a:sym typeface="Calibri"/>
              </a:rPr>
              <a:t>vašim</a:t>
            </a:r>
            <a:r>
              <a:rPr lang="en-US" sz="1600" dirty="0">
                <a:sym typeface="Calibri"/>
              </a:rPr>
              <a:t> </a:t>
            </a:r>
            <a:r>
              <a:rPr lang="en-US" sz="1600" dirty="0" err="1">
                <a:sym typeface="Calibri"/>
              </a:rPr>
              <a:t>početnim</a:t>
            </a:r>
            <a:r>
              <a:rPr lang="en-US" sz="1600" dirty="0">
                <a:sym typeface="Calibri"/>
              </a:rPr>
              <a:t> </a:t>
            </a:r>
            <a:r>
              <a:rPr lang="en-US" sz="1600" dirty="0" err="1">
                <a:sym typeface="Calibri"/>
              </a:rPr>
              <a:t>sastancima</a:t>
            </a:r>
            <a:r>
              <a:rPr lang="en-US" sz="1600" dirty="0">
                <a:sym typeface="Calibri"/>
              </a:rPr>
              <a:t> s </a:t>
            </a:r>
            <a:r>
              <a:rPr lang="en-US" sz="1600" dirty="0" err="1">
                <a:sym typeface="Calibri"/>
              </a:rPr>
              <a:t>klijentima</a:t>
            </a:r>
            <a:r>
              <a:rPr lang="en-US" sz="1600" dirty="0">
                <a:sym typeface="Calibri"/>
              </a:rPr>
              <a:t> </a:t>
            </a:r>
            <a:r>
              <a:rPr lang="en-US" sz="1600" dirty="0" err="1">
                <a:sym typeface="Calibri"/>
              </a:rPr>
              <a:t>kada</a:t>
            </a:r>
            <a:r>
              <a:rPr lang="en-US" sz="1600" dirty="0">
                <a:sym typeface="Calibri"/>
              </a:rPr>
              <a:t> se </a:t>
            </a:r>
            <a:r>
              <a:rPr lang="en-US" sz="1600" dirty="0" err="1">
                <a:sym typeface="Calibri"/>
              </a:rPr>
              <a:t>dogovorite</a:t>
            </a:r>
            <a:r>
              <a:rPr lang="en-US" sz="1600" dirty="0">
                <a:sym typeface="Calibri"/>
              </a:rPr>
              <a:t> </a:t>
            </a:r>
            <a:r>
              <a:rPr lang="en-US" sz="1600" dirty="0" err="1">
                <a:sym typeface="Calibri"/>
              </a:rPr>
              <a:t>oko</a:t>
            </a:r>
            <a:r>
              <a:rPr lang="en-US" sz="1600" dirty="0">
                <a:sym typeface="Calibri"/>
              </a:rPr>
              <a:t> </a:t>
            </a:r>
            <a:r>
              <a:rPr lang="en-US" sz="1600" dirty="0" err="1">
                <a:sym typeface="Calibri"/>
              </a:rPr>
              <a:t>kreativnog</a:t>
            </a:r>
            <a:r>
              <a:rPr lang="en-US" sz="1600" dirty="0">
                <a:sym typeface="Calibri"/>
              </a:rPr>
              <a:t> </a:t>
            </a:r>
            <a:r>
              <a:rPr lang="en-US" sz="1600" dirty="0" err="1">
                <a:sym typeface="Calibri"/>
              </a:rPr>
              <a:t>sažetka</a:t>
            </a:r>
            <a:r>
              <a:rPr lang="en-US" sz="1600" dirty="0">
                <a:sym typeface="Calibri"/>
              </a:rPr>
              <a:t>. </a:t>
            </a:r>
            <a:r>
              <a:rPr lang="en-US" sz="1600" dirty="0" err="1">
                <a:sym typeface="Calibri"/>
              </a:rPr>
              <a:t>Zatim</a:t>
            </a:r>
            <a:r>
              <a:rPr lang="en-US" sz="1600" dirty="0">
                <a:sym typeface="Calibri"/>
              </a:rPr>
              <a:t>, </a:t>
            </a:r>
            <a:r>
              <a:rPr lang="en-US" sz="1600" dirty="0" err="1">
                <a:sym typeface="Calibri"/>
              </a:rPr>
              <a:t>predstavljanje</a:t>
            </a:r>
            <a:r>
              <a:rPr lang="en-US" sz="1600" dirty="0">
                <a:sym typeface="Calibri"/>
              </a:rPr>
              <a:t> </a:t>
            </a:r>
            <a:r>
              <a:rPr lang="en-US" sz="1600" dirty="0" err="1">
                <a:sym typeface="Calibri"/>
              </a:rPr>
              <a:t>logotipa</a:t>
            </a:r>
            <a:r>
              <a:rPr lang="en-US" sz="1600" dirty="0">
                <a:sym typeface="Calibri"/>
              </a:rPr>
              <a:t> </a:t>
            </a:r>
            <a:r>
              <a:rPr lang="en-US" sz="1600" dirty="0" err="1">
                <a:sym typeface="Calibri"/>
              </a:rPr>
              <a:t>klijentu</a:t>
            </a:r>
            <a:r>
              <a:rPr lang="en-US" sz="1600" dirty="0">
                <a:sym typeface="Calibri"/>
              </a:rPr>
              <a:t> </a:t>
            </a:r>
            <a:r>
              <a:rPr lang="en-US" sz="1600" dirty="0" err="1">
                <a:sym typeface="Calibri"/>
              </a:rPr>
              <a:t>postaje</a:t>
            </a:r>
            <a:r>
              <a:rPr lang="en-US" sz="1600" dirty="0">
                <a:sym typeface="Calibri"/>
              </a:rPr>
              <a:t> </a:t>
            </a:r>
            <a:r>
              <a:rPr lang="en-US" sz="1600" dirty="0" err="1">
                <a:sym typeface="Calibri"/>
              </a:rPr>
              <a:t>stvar</a:t>
            </a:r>
            <a:r>
              <a:rPr lang="en-US" sz="1600" dirty="0">
                <a:sym typeface="Calibri"/>
              </a:rPr>
              <a:t> </a:t>
            </a:r>
            <a:r>
              <a:rPr lang="en-US" sz="1600" dirty="0" err="1">
                <a:sym typeface="Calibri"/>
              </a:rPr>
              <a:t>pokazivanja</a:t>
            </a:r>
            <a:r>
              <a:rPr lang="en-US" sz="1600" dirty="0">
                <a:sym typeface="Calibri"/>
              </a:rPr>
              <a:t> </a:t>
            </a:r>
            <a:r>
              <a:rPr lang="en-US" sz="1600" dirty="0" err="1">
                <a:sym typeface="Calibri"/>
              </a:rPr>
              <a:t>kako</a:t>
            </a:r>
            <a:r>
              <a:rPr lang="en-US" sz="1600" dirty="0">
                <a:sym typeface="Calibri"/>
              </a:rPr>
              <a:t> </a:t>
            </a:r>
            <a:r>
              <a:rPr lang="en-US" sz="1600" dirty="0" err="1">
                <a:sym typeface="Calibri"/>
              </a:rPr>
              <a:t>vaš</a:t>
            </a:r>
            <a:r>
              <a:rPr lang="en-US" sz="1600" dirty="0">
                <a:sym typeface="Calibri"/>
              </a:rPr>
              <a:t> </a:t>
            </a:r>
            <a:r>
              <a:rPr lang="en-US" sz="1600" dirty="0" err="1">
                <a:sym typeface="Calibri"/>
              </a:rPr>
              <a:t>dizajn</a:t>
            </a:r>
            <a:r>
              <a:rPr lang="en-US" sz="1600" dirty="0">
                <a:sym typeface="Calibri"/>
              </a:rPr>
              <a:t> </a:t>
            </a:r>
            <a:r>
              <a:rPr lang="en-US" sz="1600" dirty="0" err="1">
                <a:sym typeface="Calibri"/>
              </a:rPr>
              <a:t>ispunjava</a:t>
            </a:r>
            <a:r>
              <a:rPr lang="en-US" sz="1600" dirty="0">
                <a:sym typeface="Calibri"/>
              </a:rPr>
              <a:t> </a:t>
            </a:r>
            <a:r>
              <a:rPr lang="en-US" sz="1600" dirty="0" err="1">
                <a:sym typeface="Calibri"/>
              </a:rPr>
              <a:t>zahtjeve</a:t>
            </a:r>
            <a:r>
              <a:rPr lang="en-US" sz="1600" dirty="0">
                <a:sym typeface="Calibri"/>
              </a:rPr>
              <a:t> o </a:t>
            </a:r>
            <a:r>
              <a:rPr lang="en-US" sz="1600" dirty="0" err="1">
                <a:sym typeface="Calibri"/>
              </a:rPr>
              <a:t>kojima</a:t>
            </a:r>
            <a:r>
              <a:rPr lang="en-US" sz="1600" dirty="0">
                <a:sym typeface="Calibri"/>
              </a:rPr>
              <a:t> </a:t>
            </a:r>
            <a:r>
              <a:rPr lang="en-US" sz="1600" dirty="0" err="1">
                <a:sym typeface="Calibri"/>
              </a:rPr>
              <a:t>ste</a:t>
            </a:r>
            <a:r>
              <a:rPr lang="en-US" sz="1600" dirty="0">
                <a:sym typeface="Calibri"/>
              </a:rPr>
              <a:t> se </a:t>
            </a:r>
            <a:r>
              <a:rPr lang="en-US" sz="1600" dirty="0" err="1">
                <a:sym typeface="Calibri"/>
              </a:rPr>
              <a:t>oboje</a:t>
            </a:r>
            <a:r>
              <a:rPr lang="en-US" sz="1600" dirty="0">
                <a:sym typeface="Calibri"/>
              </a:rPr>
              <a:t> </a:t>
            </a:r>
            <a:r>
              <a:rPr lang="en-US" sz="1600" dirty="0" err="1">
                <a:sym typeface="Calibri"/>
              </a:rPr>
              <a:t>dogovorili</a:t>
            </a:r>
            <a:r>
              <a:rPr lang="en-US" sz="1600" dirty="0">
                <a:sym typeface="Calibri"/>
              </a:rPr>
              <a:t> </a:t>
            </a:r>
            <a:r>
              <a:rPr lang="en-US" sz="1600" dirty="0" err="1">
                <a:sym typeface="Calibri"/>
              </a:rPr>
              <a:t>ranije</a:t>
            </a:r>
            <a:r>
              <a:rPr lang="en-US" sz="1600" dirty="0">
                <a:sym typeface="Calibri"/>
              </a:rPr>
              <a:t> u </a:t>
            </a:r>
            <a:r>
              <a:rPr lang="en-US" sz="1600" dirty="0" err="1">
                <a:sym typeface="Calibri"/>
              </a:rPr>
              <a:t>procesu</a:t>
            </a:r>
            <a:r>
              <a:rPr lang="en-US" sz="1600" dirty="0">
                <a:sym typeface="Calibri"/>
              </a:rPr>
              <a:t>. Evo </a:t>
            </a:r>
            <a:r>
              <a:rPr lang="en-US" sz="1600" dirty="0" err="1">
                <a:sym typeface="Calibri"/>
              </a:rPr>
              <a:t>što</a:t>
            </a:r>
            <a:r>
              <a:rPr lang="en-US" sz="1600" dirty="0">
                <a:sym typeface="Calibri"/>
              </a:rPr>
              <a:t> je </a:t>
            </a:r>
            <a:r>
              <a:rPr lang="en-US" sz="1600" dirty="0" err="1">
                <a:sym typeface="Calibri"/>
              </a:rPr>
              <a:t>nekoliko</a:t>
            </a:r>
            <a:r>
              <a:rPr lang="en-US" sz="1600" dirty="0">
                <a:sym typeface="Calibri"/>
              </a:rPr>
              <a:t> </a:t>
            </a:r>
            <a:r>
              <a:rPr lang="en-US" sz="1600" dirty="0" err="1">
                <a:sym typeface="Calibri"/>
              </a:rPr>
              <a:t>stručnih</a:t>
            </a:r>
            <a:r>
              <a:rPr lang="en-US" sz="1600" dirty="0">
                <a:sym typeface="Calibri"/>
              </a:rPr>
              <a:t> </a:t>
            </a:r>
            <a:r>
              <a:rPr lang="en-US" sz="1600" dirty="0" err="1">
                <a:sym typeface="Calibri"/>
              </a:rPr>
              <a:t>dizajnera</a:t>
            </a:r>
            <a:r>
              <a:rPr lang="en-US" sz="1600" dirty="0">
                <a:sym typeface="Calibri"/>
              </a:rPr>
              <a:t> </a:t>
            </a:r>
            <a:r>
              <a:rPr lang="en-US" sz="1600" dirty="0" err="1">
                <a:sym typeface="Calibri"/>
              </a:rPr>
              <a:t>logotipa</a:t>
            </a:r>
            <a:r>
              <a:rPr lang="en-US" sz="1600" dirty="0">
                <a:sym typeface="Calibri"/>
              </a:rPr>
              <a:t> </a:t>
            </a:r>
            <a:r>
              <a:rPr lang="en-US" sz="1600" dirty="0" err="1">
                <a:sym typeface="Calibri"/>
              </a:rPr>
              <a:t>imalo</a:t>
            </a:r>
            <a:r>
              <a:rPr lang="en-US" sz="1600" dirty="0">
                <a:sym typeface="Calibri"/>
              </a:rPr>
              <a:t> za </a:t>
            </a:r>
            <a:r>
              <a:rPr lang="en-US" sz="1600" dirty="0" err="1">
                <a:sym typeface="Calibri"/>
              </a:rPr>
              <a:t>reći</a:t>
            </a:r>
            <a:r>
              <a:rPr lang="en-US" sz="1600" dirty="0">
                <a:sym typeface="Calibri"/>
              </a:rPr>
              <a:t> o tome </a:t>
            </a:r>
            <a:r>
              <a:rPr lang="en-US" sz="1600" dirty="0" err="1">
                <a:sym typeface="Calibri"/>
              </a:rPr>
              <a:t>kako</a:t>
            </a:r>
            <a:r>
              <a:rPr lang="en-US" sz="1600" dirty="0">
                <a:sym typeface="Calibri"/>
              </a:rPr>
              <a:t> </a:t>
            </a:r>
            <a:r>
              <a:rPr lang="en-US" sz="1600" dirty="0" err="1">
                <a:sym typeface="Calibri"/>
              </a:rPr>
              <a:t>predstaviti</a:t>
            </a:r>
            <a:r>
              <a:rPr lang="en-US" sz="1600" dirty="0">
                <a:sym typeface="Calibri"/>
              </a:rPr>
              <a:t> logo u </a:t>
            </a:r>
            <a:r>
              <a:rPr lang="en-US" sz="1600" dirty="0" err="1">
                <a:sym typeface="Calibri"/>
              </a:rPr>
              <a:t>skladu</a:t>
            </a:r>
            <a:r>
              <a:rPr lang="en-US" sz="1600" dirty="0">
                <a:sym typeface="Calibri"/>
              </a:rPr>
              <a:t> s </a:t>
            </a:r>
            <a:r>
              <a:rPr lang="en-US" sz="1600" dirty="0" err="1">
                <a:sym typeface="Calibri"/>
              </a:rPr>
              <a:t>dizajnom</a:t>
            </a:r>
            <a:r>
              <a:rPr lang="en-US" sz="1600" dirty="0">
                <a:sym typeface="Calibri"/>
              </a:rPr>
              <a:t>:</a:t>
            </a:r>
          </a:p>
          <a:p>
            <a:pPr marL="36000" lvl="0" indent="0" algn="l" rtl="0">
              <a:lnSpc>
                <a:spcPct val="100000"/>
              </a:lnSpc>
              <a:spcBef>
                <a:spcPts val="0"/>
              </a:spcBef>
              <a:spcAft>
                <a:spcPts val="0"/>
              </a:spcAft>
              <a:buClr>
                <a:srgbClr val="D92E2D"/>
              </a:buClr>
              <a:buSzPts val="3200"/>
              <a:buNone/>
            </a:pPr>
            <a:r>
              <a:rPr lang="en-US" sz="1600" b="1" dirty="0">
                <a:sym typeface="Calibri"/>
              </a:rPr>
              <a:t>2. </a:t>
            </a:r>
            <a:r>
              <a:rPr lang="en-US" sz="1600" b="1" dirty="0" err="1">
                <a:sym typeface="Calibri"/>
              </a:rPr>
              <a:t>Napravite</a:t>
            </a:r>
            <a:r>
              <a:rPr lang="en-US" sz="1600" b="1" dirty="0">
                <a:sym typeface="Calibri"/>
              </a:rPr>
              <a:t> </a:t>
            </a:r>
            <a:r>
              <a:rPr lang="en-US" sz="1600" b="1" dirty="0" err="1">
                <a:sym typeface="Calibri"/>
              </a:rPr>
              <a:t>prezentaciju</a:t>
            </a:r>
            <a:r>
              <a:rPr lang="en-US" sz="1600" b="1" dirty="0">
                <a:sym typeface="Calibri"/>
              </a:rPr>
              <a:t> </a:t>
            </a:r>
            <a:r>
              <a:rPr lang="en-US" sz="1600" b="1" dirty="0" err="1">
                <a:sym typeface="Calibri"/>
              </a:rPr>
              <a:t>logotipa</a:t>
            </a:r>
            <a:r>
              <a:rPr lang="en-US" sz="1600" b="1" dirty="0">
                <a:sym typeface="Calibri"/>
              </a:rPr>
              <a:t> </a:t>
            </a:r>
            <a:r>
              <a:rPr lang="en-US" sz="1600" b="1" dirty="0" err="1">
                <a:sym typeface="Calibri"/>
              </a:rPr>
              <a:t>osobno</a:t>
            </a:r>
            <a:r>
              <a:rPr lang="en-US" sz="1600" b="1" dirty="0">
                <a:sym typeface="Calibri"/>
              </a:rPr>
              <a:t> </a:t>
            </a:r>
            <a:r>
              <a:rPr lang="en-US" sz="1600" b="1" dirty="0" err="1">
                <a:sym typeface="Calibri"/>
              </a:rPr>
              <a:t>ili</a:t>
            </a:r>
            <a:r>
              <a:rPr lang="en-US" sz="1600" b="1" dirty="0">
                <a:sym typeface="Calibri"/>
              </a:rPr>
              <a:t> </a:t>
            </a:r>
            <a:r>
              <a:rPr lang="en-US" sz="1600" b="1" dirty="0" err="1">
                <a:sym typeface="Calibri"/>
              </a:rPr>
              <a:t>putem</a:t>
            </a:r>
            <a:r>
              <a:rPr lang="en-US" sz="1600" b="1" dirty="0">
                <a:sym typeface="Calibri"/>
              </a:rPr>
              <a:t> </a:t>
            </a:r>
            <a:r>
              <a:rPr lang="en-US" sz="1600" b="1" dirty="0" err="1">
                <a:sym typeface="Calibri"/>
              </a:rPr>
              <a:t>videa</a:t>
            </a:r>
            <a:endParaRPr lang="en-US" sz="1600" b="1" dirty="0">
              <a:sym typeface="Calibri"/>
            </a:endParaRPr>
          </a:p>
          <a:p>
            <a:pPr marL="36000" lvl="0" indent="0" algn="l" rtl="0">
              <a:lnSpc>
                <a:spcPct val="100000"/>
              </a:lnSpc>
              <a:spcBef>
                <a:spcPts val="0"/>
              </a:spcBef>
              <a:spcAft>
                <a:spcPts val="0"/>
              </a:spcAft>
              <a:buClr>
                <a:srgbClr val="D92E2D"/>
              </a:buClr>
              <a:buSzPts val="3200"/>
              <a:buNone/>
            </a:pPr>
            <a:r>
              <a:rPr lang="en-US" sz="1600" dirty="0" err="1">
                <a:sym typeface="Calibri"/>
              </a:rPr>
              <a:t>Još</a:t>
            </a:r>
            <a:r>
              <a:rPr lang="en-US" sz="1600" dirty="0">
                <a:sym typeface="Calibri"/>
              </a:rPr>
              <a:t> </a:t>
            </a:r>
            <a:r>
              <a:rPr lang="en-US" sz="1600" dirty="0" err="1">
                <a:sym typeface="Calibri"/>
              </a:rPr>
              <a:t>jedan</a:t>
            </a:r>
            <a:r>
              <a:rPr lang="en-US" sz="1600" dirty="0">
                <a:sym typeface="Calibri"/>
              </a:rPr>
              <a:t> </a:t>
            </a:r>
            <a:r>
              <a:rPr lang="en-US" sz="1600" dirty="0" err="1">
                <a:sym typeface="Calibri"/>
              </a:rPr>
              <a:t>prijedlog</a:t>
            </a:r>
            <a:r>
              <a:rPr lang="en-US" sz="1600" dirty="0">
                <a:sym typeface="Calibri"/>
              </a:rPr>
              <a:t> o tome </a:t>
            </a:r>
            <a:r>
              <a:rPr lang="en-US" sz="1600" dirty="0" err="1">
                <a:sym typeface="Calibri"/>
              </a:rPr>
              <a:t>kako</a:t>
            </a:r>
            <a:r>
              <a:rPr lang="en-US" sz="1600" dirty="0">
                <a:sym typeface="Calibri"/>
              </a:rPr>
              <a:t> </a:t>
            </a:r>
            <a:r>
              <a:rPr lang="en-US" sz="1600" dirty="0" err="1">
                <a:sym typeface="Calibri"/>
              </a:rPr>
              <a:t>predstaviti</a:t>
            </a:r>
            <a:r>
              <a:rPr lang="en-US" sz="1600" dirty="0">
                <a:sym typeface="Calibri"/>
              </a:rPr>
              <a:t> </a:t>
            </a:r>
            <a:r>
              <a:rPr lang="en-US" sz="1600" dirty="0" err="1">
                <a:sym typeface="Calibri"/>
              </a:rPr>
              <a:t>logotip</a:t>
            </a:r>
            <a:r>
              <a:rPr lang="en-US" sz="1600" dirty="0">
                <a:sym typeface="Calibri"/>
              </a:rPr>
              <a:t> koji se </a:t>
            </a:r>
            <a:r>
              <a:rPr lang="en-US" sz="1600" dirty="0" err="1">
                <a:sym typeface="Calibri"/>
              </a:rPr>
              <a:t>uvijek</a:t>
            </a:r>
            <a:r>
              <a:rPr lang="en-US" sz="1600" dirty="0">
                <a:sym typeface="Calibri"/>
              </a:rPr>
              <a:t> </a:t>
            </a:r>
            <a:r>
              <a:rPr lang="en-US" sz="1600" dirty="0" err="1">
                <a:sym typeface="Calibri"/>
              </a:rPr>
              <a:t>iznova</a:t>
            </a:r>
            <a:r>
              <a:rPr lang="en-US" sz="1600" dirty="0">
                <a:sym typeface="Calibri"/>
              </a:rPr>
              <a:t> </a:t>
            </a:r>
            <a:r>
              <a:rPr lang="en-US" sz="1600" dirty="0" err="1">
                <a:sym typeface="Calibri"/>
              </a:rPr>
              <a:t>javljao</a:t>
            </a:r>
            <a:r>
              <a:rPr lang="en-US" sz="1600" dirty="0">
                <a:sym typeface="Calibri"/>
              </a:rPr>
              <a:t> u </a:t>
            </a:r>
            <a:r>
              <a:rPr lang="en-US" sz="1600" dirty="0" err="1">
                <a:sym typeface="Calibri"/>
              </a:rPr>
              <a:t>našoj</a:t>
            </a:r>
            <a:r>
              <a:rPr lang="en-US" sz="1600" dirty="0">
                <a:sym typeface="Calibri"/>
              </a:rPr>
              <a:t> </a:t>
            </a:r>
            <a:r>
              <a:rPr lang="en-US" sz="1600" dirty="0" err="1">
                <a:sym typeface="Calibri"/>
              </a:rPr>
              <a:t>grupi</a:t>
            </a:r>
            <a:r>
              <a:rPr lang="en-US" sz="1600" dirty="0">
                <a:sym typeface="Calibri"/>
              </a:rPr>
              <a:t> </a:t>
            </a:r>
            <a:r>
              <a:rPr lang="en-US" sz="1600" dirty="0" err="1">
                <a:sym typeface="Calibri"/>
              </a:rPr>
              <a:t>stručnjaka</a:t>
            </a:r>
            <a:r>
              <a:rPr lang="en-US" sz="1600" dirty="0">
                <a:sym typeface="Calibri"/>
              </a:rPr>
              <a:t> bio je da </a:t>
            </a:r>
            <a:r>
              <a:rPr lang="en-US" sz="1600" dirty="0" err="1">
                <a:sym typeface="Calibri"/>
              </a:rPr>
              <a:t>napravite</a:t>
            </a:r>
            <a:r>
              <a:rPr lang="en-US" sz="1600" dirty="0">
                <a:sym typeface="Calibri"/>
              </a:rPr>
              <a:t> </a:t>
            </a:r>
            <a:r>
              <a:rPr lang="en-US" sz="1600" dirty="0" err="1">
                <a:sym typeface="Calibri"/>
              </a:rPr>
              <a:t>prezentaciju</a:t>
            </a:r>
            <a:r>
              <a:rPr lang="en-US" sz="1600" dirty="0">
                <a:sym typeface="Calibri"/>
              </a:rPr>
              <a:t> </a:t>
            </a:r>
            <a:r>
              <a:rPr lang="en-US" sz="1600" dirty="0" err="1">
                <a:sym typeface="Calibri"/>
              </a:rPr>
              <a:t>vašeg</a:t>
            </a:r>
            <a:r>
              <a:rPr lang="en-US" sz="1600" dirty="0">
                <a:sym typeface="Calibri"/>
              </a:rPr>
              <a:t> </a:t>
            </a:r>
            <a:r>
              <a:rPr lang="en-US" sz="1600" dirty="0" err="1">
                <a:sym typeface="Calibri"/>
              </a:rPr>
              <a:t>logotipa</a:t>
            </a:r>
            <a:r>
              <a:rPr lang="en-US" sz="1600" dirty="0">
                <a:sym typeface="Calibri"/>
              </a:rPr>
              <a:t> </a:t>
            </a:r>
            <a:r>
              <a:rPr lang="en-US" sz="1600" dirty="0" err="1">
                <a:sym typeface="Calibri"/>
              </a:rPr>
              <a:t>klijentima</a:t>
            </a:r>
            <a:r>
              <a:rPr lang="en-US" sz="1600" dirty="0">
                <a:sym typeface="Calibri"/>
              </a:rPr>
              <a:t> </a:t>
            </a:r>
            <a:r>
              <a:rPr lang="en-US" sz="1600" dirty="0" err="1">
                <a:sym typeface="Calibri"/>
              </a:rPr>
              <a:t>osobno</a:t>
            </a:r>
            <a:r>
              <a:rPr lang="en-US" sz="1600" dirty="0">
                <a:sym typeface="Calibri"/>
              </a:rPr>
              <a:t> (</a:t>
            </a:r>
            <a:r>
              <a:rPr lang="en-US" sz="1600" dirty="0" err="1">
                <a:sym typeface="Calibri"/>
              </a:rPr>
              <a:t>ili</a:t>
            </a:r>
            <a:r>
              <a:rPr lang="en-US" sz="1600" dirty="0">
                <a:sym typeface="Calibri"/>
              </a:rPr>
              <a:t> online), a ne </a:t>
            </a:r>
            <a:r>
              <a:rPr lang="en-US" sz="1600" dirty="0" err="1">
                <a:sym typeface="Calibri"/>
              </a:rPr>
              <a:t>putem</a:t>
            </a:r>
            <a:r>
              <a:rPr lang="en-US" sz="1600" dirty="0">
                <a:sym typeface="Calibri"/>
              </a:rPr>
              <a:t> e-</a:t>
            </a:r>
            <a:r>
              <a:rPr lang="en-US" sz="1600" dirty="0" err="1">
                <a:sym typeface="Calibri"/>
              </a:rPr>
              <a:t>pošte</a:t>
            </a:r>
            <a:r>
              <a:rPr lang="en-US" sz="1600" dirty="0">
                <a:sym typeface="Calibri"/>
              </a:rPr>
              <a:t>.</a:t>
            </a:r>
          </a:p>
          <a:p>
            <a:pPr marL="36000" lvl="0" indent="0" algn="l" rtl="0">
              <a:lnSpc>
                <a:spcPct val="100000"/>
              </a:lnSpc>
              <a:spcBef>
                <a:spcPts val="0"/>
              </a:spcBef>
              <a:spcAft>
                <a:spcPts val="0"/>
              </a:spcAft>
              <a:buClr>
                <a:srgbClr val="D92E2D"/>
              </a:buClr>
              <a:buSzPts val="3200"/>
              <a:buNone/>
            </a:pPr>
            <a:r>
              <a:rPr lang="en-US" sz="1600" dirty="0" err="1">
                <a:sym typeface="Calibri"/>
              </a:rPr>
              <a:t>Dio</a:t>
            </a:r>
            <a:r>
              <a:rPr lang="en-US" sz="1600" dirty="0">
                <a:sym typeface="Calibri"/>
              </a:rPr>
              <a:t> </a:t>
            </a:r>
            <a:r>
              <a:rPr lang="en-US" sz="1600" dirty="0" err="1">
                <a:sym typeface="Calibri"/>
              </a:rPr>
              <a:t>svladavanja</a:t>
            </a:r>
            <a:r>
              <a:rPr lang="en-US" sz="1600" dirty="0">
                <a:sym typeface="Calibri"/>
              </a:rPr>
              <a:t> </a:t>
            </a:r>
            <a:r>
              <a:rPr lang="en-US" sz="1600" dirty="0" err="1">
                <a:sym typeface="Calibri"/>
              </a:rPr>
              <a:t>načina</a:t>
            </a:r>
            <a:r>
              <a:rPr lang="en-US" sz="1600" dirty="0">
                <a:sym typeface="Calibri"/>
              </a:rPr>
              <a:t> </a:t>
            </a:r>
            <a:r>
              <a:rPr lang="en-US" sz="1600" dirty="0" err="1">
                <a:sym typeface="Calibri"/>
              </a:rPr>
              <a:t>predstavljanja</a:t>
            </a:r>
            <a:r>
              <a:rPr lang="en-US" sz="1600" dirty="0">
                <a:sym typeface="Calibri"/>
              </a:rPr>
              <a:t> </a:t>
            </a:r>
            <a:r>
              <a:rPr lang="en-US" sz="1600" dirty="0" err="1">
                <a:sym typeface="Calibri"/>
              </a:rPr>
              <a:t>logotipa</a:t>
            </a:r>
            <a:r>
              <a:rPr lang="en-US" sz="1600" dirty="0">
                <a:sym typeface="Calibri"/>
              </a:rPr>
              <a:t> je </a:t>
            </a:r>
            <a:r>
              <a:rPr lang="en-US" sz="1600" dirty="0" err="1">
                <a:sym typeface="Calibri"/>
              </a:rPr>
              <a:t>sposobnost</a:t>
            </a:r>
            <a:r>
              <a:rPr lang="en-US" sz="1600" dirty="0">
                <a:sym typeface="Calibri"/>
              </a:rPr>
              <a:t> </a:t>
            </a:r>
            <a:r>
              <a:rPr lang="en-US" sz="1600" dirty="0" err="1">
                <a:sym typeface="Calibri"/>
              </a:rPr>
              <a:t>procijeniti</a:t>
            </a:r>
            <a:r>
              <a:rPr lang="en-US" sz="1600" dirty="0">
                <a:sym typeface="Calibri"/>
              </a:rPr>
              <a:t> </a:t>
            </a:r>
            <a:r>
              <a:rPr lang="en-US" sz="1600" dirty="0" err="1">
                <a:sym typeface="Calibri"/>
              </a:rPr>
              <a:t>reakcije</a:t>
            </a:r>
            <a:r>
              <a:rPr lang="en-US" sz="1600" dirty="0">
                <a:sym typeface="Calibri"/>
              </a:rPr>
              <a:t> </a:t>
            </a:r>
            <a:r>
              <a:rPr lang="en-US" sz="1600" dirty="0" err="1">
                <a:sym typeface="Calibri"/>
              </a:rPr>
              <a:t>klijenata</a:t>
            </a:r>
            <a:r>
              <a:rPr lang="en-US" sz="1600" dirty="0">
                <a:sym typeface="Calibri"/>
              </a:rPr>
              <a:t> u </a:t>
            </a:r>
            <a:r>
              <a:rPr lang="en-US" sz="1600" dirty="0" err="1">
                <a:sym typeface="Calibri"/>
              </a:rPr>
              <a:t>hodu</a:t>
            </a:r>
            <a:r>
              <a:rPr lang="en-US" sz="1600" dirty="0">
                <a:sym typeface="Calibri"/>
              </a:rPr>
              <a:t> </a:t>
            </a:r>
            <a:r>
              <a:rPr lang="en-US" sz="1600" dirty="0" err="1">
                <a:sym typeface="Calibri"/>
              </a:rPr>
              <a:t>i</a:t>
            </a:r>
            <a:r>
              <a:rPr lang="en-US" sz="1600" dirty="0">
                <a:sym typeface="Calibri"/>
              </a:rPr>
              <a:t> </a:t>
            </a:r>
            <a:r>
              <a:rPr lang="en-US" sz="1600" dirty="0" err="1">
                <a:sym typeface="Calibri"/>
              </a:rPr>
              <a:t>prilagoditi</a:t>
            </a:r>
            <a:r>
              <a:rPr lang="en-US" sz="1600" dirty="0">
                <a:sym typeface="Calibri"/>
              </a:rPr>
              <a:t> se </a:t>
            </a:r>
            <a:r>
              <a:rPr lang="en-US" sz="1600" dirty="0" err="1">
                <a:sym typeface="Calibri"/>
              </a:rPr>
              <a:t>širokom</a:t>
            </a:r>
            <a:r>
              <a:rPr lang="en-US" sz="1600" dirty="0">
                <a:sym typeface="Calibri"/>
              </a:rPr>
              <a:t> </a:t>
            </a:r>
            <a:r>
              <a:rPr lang="en-US" sz="1600" dirty="0" err="1">
                <a:sym typeface="Calibri"/>
              </a:rPr>
              <a:t>rasponu</a:t>
            </a:r>
            <a:r>
              <a:rPr lang="en-US" sz="1600" dirty="0">
                <a:sym typeface="Calibri"/>
              </a:rPr>
              <a:t> </a:t>
            </a:r>
            <a:r>
              <a:rPr lang="en-US" sz="1600" dirty="0" err="1">
                <a:sym typeface="Calibri"/>
              </a:rPr>
              <a:t>odgovora</a:t>
            </a:r>
            <a:r>
              <a:rPr lang="en-US" sz="1600" dirty="0">
                <a:sym typeface="Calibri"/>
              </a:rPr>
              <a:t>. To se </a:t>
            </a:r>
            <a:r>
              <a:rPr lang="en-US" sz="1600" dirty="0" err="1">
                <a:sym typeface="Calibri"/>
              </a:rPr>
              <a:t>pokazuje</a:t>
            </a:r>
            <a:r>
              <a:rPr lang="en-US" sz="1600" dirty="0">
                <a:sym typeface="Calibri"/>
              </a:rPr>
              <a:t> </a:t>
            </a:r>
            <a:r>
              <a:rPr lang="en-US" sz="1600" dirty="0" err="1">
                <a:sym typeface="Calibri"/>
              </a:rPr>
              <a:t>gotovo</a:t>
            </a:r>
            <a:r>
              <a:rPr lang="en-US" sz="1600" dirty="0">
                <a:sym typeface="Calibri"/>
              </a:rPr>
              <a:t> </a:t>
            </a:r>
            <a:r>
              <a:rPr lang="en-US" sz="1600" dirty="0" err="1">
                <a:sym typeface="Calibri"/>
              </a:rPr>
              <a:t>nemogućim</a:t>
            </a:r>
            <a:r>
              <a:rPr lang="en-US" sz="1600" dirty="0">
                <a:sym typeface="Calibri"/>
              </a:rPr>
              <a:t> </a:t>
            </a:r>
            <a:r>
              <a:rPr lang="en-US" sz="1600" dirty="0" err="1">
                <a:sym typeface="Calibri"/>
              </a:rPr>
              <a:t>kada</a:t>
            </a:r>
            <a:r>
              <a:rPr lang="en-US" sz="1600" dirty="0">
                <a:sym typeface="Calibri"/>
              </a:rPr>
              <a:t> </a:t>
            </a:r>
            <a:r>
              <a:rPr lang="en-US" sz="1600" dirty="0" err="1">
                <a:sym typeface="Calibri"/>
              </a:rPr>
              <a:t>jednostavno</a:t>
            </a:r>
            <a:r>
              <a:rPr lang="en-US" sz="1600" dirty="0">
                <a:sym typeface="Calibri"/>
              </a:rPr>
              <a:t> </a:t>
            </a:r>
            <a:r>
              <a:rPr lang="en-US" sz="1600" dirty="0" err="1">
                <a:sym typeface="Calibri"/>
              </a:rPr>
              <a:t>predstavite</a:t>
            </a:r>
            <a:r>
              <a:rPr lang="en-US" sz="1600" dirty="0">
                <a:sym typeface="Calibri"/>
              </a:rPr>
              <a:t> </a:t>
            </a:r>
            <a:r>
              <a:rPr lang="en-US" sz="1600" dirty="0" err="1">
                <a:sym typeface="Calibri"/>
              </a:rPr>
              <a:t>logotip</a:t>
            </a:r>
            <a:r>
              <a:rPr lang="en-US" sz="1600" dirty="0">
                <a:sym typeface="Calibri"/>
              </a:rPr>
              <a:t> </a:t>
            </a:r>
            <a:r>
              <a:rPr lang="en-US" sz="1600" dirty="0" err="1">
                <a:sym typeface="Calibri"/>
              </a:rPr>
              <a:t>putem</a:t>
            </a:r>
            <a:r>
              <a:rPr lang="en-US" sz="1600" dirty="0">
                <a:sym typeface="Calibri"/>
              </a:rPr>
              <a:t> e-</a:t>
            </a:r>
            <a:r>
              <a:rPr lang="en-US" sz="1600" dirty="0" err="1">
                <a:sym typeface="Calibri"/>
              </a:rPr>
              <a:t>pošte</a:t>
            </a:r>
            <a:r>
              <a:rPr lang="en-US" sz="1600" dirty="0">
                <a:sym typeface="Calibri"/>
              </a:rPr>
              <a:t>.</a:t>
            </a:r>
          </a:p>
          <a:p>
            <a:pPr marL="36000" lvl="0" indent="0" algn="l" rtl="0">
              <a:lnSpc>
                <a:spcPct val="100000"/>
              </a:lnSpc>
              <a:spcBef>
                <a:spcPts val="0"/>
              </a:spcBef>
              <a:spcAft>
                <a:spcPts val="0"/>
              </a:spcAft>
              <a:buClr>
                <a:srgbClr val="D92E2D"/>
              </a:buClr>
              <a:buSzPts val="3200"/>
              <a:buNone/>
            </a:pPr>
            <a:r>
              <a:rPr lang="en-US" sz="1600" dirty="0" err="1">
                <a:sym typeface="Calibri"/>
              </a:rPr>
              <a:t>Odvajanje</a:t>
            </a:r>
            <a:r>
              <a:rPr lang="en-US" sz="1600" dirty="0">
                <a:sym typeface="Calibri"/>
              </a:rPr>
              <a:t> </a:t>
            </a:r>
            <a:r>
              <a:rPr lang="en-US" sz="1600" dirty="0" err="1">
                <a:sym typeface="Calibri"/>
              </a:rPr>
              <a:t>vremena</a:t>
            </a:r>
            <a:r>
              <a:rPr lang="en-US" sz="1600" dirty="0">
                <a:sym typeface="Calibri"/>
              </a:rPr>
              <a:t> za </a:t>
            </a:r>
            <a:r>
              <a:rPr lang="en-US" sz="1600" dirty="0" err="1">
                <a:sym typeface="Calibri"/>
              </a:rPr>
              <a:t>pripremu</a:t>
            </a:r>
            <a:r>
              <a:rPr lang="en-US" sz="1600" dirty="0">
                <a:sym typeface="Calibri"/>
              </a:rPr>
              <a:t> </a:t>
            </a:r>
            <a:r>
              <a:rPr lang="en-US" sz="1600" dirty="0" err="1">
                <a:sym typeface="Calibri"/>
              </a:rPr>
              <a:t>prezentacije</a:t>
            </a:r>
            <a:r>
              <a:rPr lang="en-US" sz="1600" dirty="0">
                <a:sym typeface="Calibri"/>
              </a:rPr>
              <a:t> </a:t>
            </a:r>
            <a:r>
              <a:rPr lang="en-US" sz="1600" dirty="0" err="1">
                <a:sym typeface="Calibri"/>
              </a:rPr>
              <a:t>logotipa</a:t>
            </a:r>
            <a:r>
              <a:rPr lang="en-US" sz="1600" dirty="0">
                <a:sym typeface="Calibri"/>
              </a:rPr>
              <a:t> </a:t>
            </a:r>
            <a:r>
              <a:rPr lang="en-US" sz="1600" dirty="0" err="1">
                <a:sym typeface="Calibri"/>
              </a:rPr>
              <a:t>koju</a:t>
            </a:r>
            <a:r>
              <a:rPr lang="en-US" sz="1600" dirty="0">
                <a:sym typeface="Calibri"/>
              </a:rPr>
              <a:t> </a:t>
            </a:r>
            <a:r>
              <a:rPr lang="en-US" sz="1600" dirty="0" err="1">
                <a:sym typeface="Calibri"/>
              </a:rPr>
              <a:t>napravite</a:t>
            </a:r>
            <a:r>
              <a:rPr lang="en-US" sz="1600" dirty="0">
                <a:sym typeface="Calibri"/>
              </a:rPr>
              <a:t> “</a:t>
            </a:r>
            <a:r>
              <a:rPr lang="en-US" sz="1600" dirty="0" err="1">
                <a:sym typeface="Calibri"/>
              </a:rPr>
              <a:t>osobno</a:t>
            </a:r>
            <a:r>
              <a:rPr lang="en-US" sz="1600" dirty="0">
                <a:sym typeface="Calibri"/>
              </a:rPr>
              <a:t>” </a:t>
            </a:r>
            <a:r>
              <a:rPr lang="en-US" sz="1600" dirty="0" err="1">
                <a:sym typeface="Calibri"/>
              </a:rPr>
              <a:t>također</a:t>
            </a:r>
            <a:r>
              <a:rPr lang="en-US" sz="1600" dirty="0">
                <a:sym typeface="Calibri"/>
              </a:rPr>
              <a:t> </a:t>
            </a:r>
            <a:r>
              <a:rPr lang="en-US" sz="1600" dirty="0" err="1">
                <a:sym typeface="Calibri"/>
              </a:rPr>
              <a:t>pokazuje</a:t>
            </a:r>
            <a:r>
              <a:rPr lang="en-US" sz="1600" dirty="0">
                <a:sym typeface="Calibri"/>
              </a:rPr>
              <a:t> da </a:t>
            </a:r>
            <a:r>
              <a:rPr lang="en-US" sz="1600" dirty="0" err="1">
                <a:sym typeface="Calibri"/>
              </a:rPr>
              <a:t>vam</a:t>
            </a:r>
            <a:r>
              <a:rPr lang="en-US" sz="1600" dirty="0">
                <a:sym typeface="Calibri"/>
              </a:rPr>
              <a:t> je </a:t>
            </a:r>
            <a:r>
              <a:rPr lang="en-US" sz="1600" dirty="0" err="1">
                <a:sym typeface="Calibri"/>
              </a:rPr>
              <a:t>stalo</a:t>
            </a:r>
            <a:r>
              <a:rPr lang="en-US" sz="1600" dirty="0">
                <a:sym typeface="Calibri"/>
              </a:rPr>
              <a:t> do toga </a:t>
            </a:r>
            <a:r>
              <a:rPr lang="en-US" sz="1600" dirty="0" err="1">
                <a:sym typeface="Calibri"/>
              </a:rPr>
              <a:t>kako</a:t>
            </a:r>
            <a:r>
              <a:rPr lang="en-US" sz="1600" dirty="0">
                <a:sym typeface="Calibri"/>
              </a:rPr>
              <a:t> </a:t>
            </a:r>
            <a:r>
              <a:rPr lang="en-US" sz="1600" dirty="0" err="1">
                <a:sym typeface="Calibri"/>
              </a:rPr>
              <a:t>predstavljate</a:t>
            </a:r>
            <a:r>
              <a:rPr lang="en-US" sz="1600" dirty="0">
                <a:sym typeface="Calibri"/>
              </a:rPr>
              <a:t> logo </a:t>
            </a:r>
            <a:r>
              <a:rPr lang="en-US" sz="1600" dirty="0" err="1">
                <a:sym typeface="Calibri"/>
              </a:rPr>
              <a:t>i</a:t>
            </a:r>
            <a:r>
              <a:rPr lang="en-US" sz="1600" dirty="0">
                <a:sym typeface="Calibri"/>
              </a:rPr>
              <a:t> da </a:t>
            </a:r>
            <a:r>
              <a:rPr lang="en-US" sz="1600" dirty="0" err="1">
                <a:sym typeface="Calibri"/>
              </a:rPr>
              <a:t>vjerujete</a:t>
            </a:r>
            <a:r>
              <a:rPr lang="en-US" sz="1600" dirty="0">
                <a:sym typeface="Calibri"/>
              </a:rPr>
              <a:t> u </a:t>
            </a:r>
            <a:r>
              <a:rPr lang="en-US" sz="1600" dirty="0" err="1">
                <a:sym typeface="Calibri"/>
              </a:rPr>
              <a:t>svoj</a:t>
            </a:r>
            <a:r>
              <a:rPr lang="en-US" sz="1600" dirty="0">
                <a:sym typeface="Calibri"/>
              </a:rPr>
              <a:t> </a:t>
            </a:r>
            <a:r>
              <a:rPr lang="en-US" sz="1600" dirty="0" err="1">
                <a:sym typeface="Calibri"/>
              </a:rPr>
              <a:t>konačni</a:t>
            </a:r>
            <a:r>
              <a:rPr lang="en-US" sz="1600" dirty="0">
                <a:sym typeface="Calibri"/>
              </a:rPr>
              <a:t> </a:t>
            </a:r>
            <a:r>
              <a:rPr lang="en-US" sz="1600" dirty="0" err="1">
                <a:sym typeface="Calibri"/>
              </a:rPr>
              <a:t>dizajn</a:t>
            </a:r>
            <a:r>
              <a:rPr lang="en-US" sz="1600" dirty="0">
                <a:sym typeface="Calibri"/>
              </a:rPr>
              <a:t> </a:t>
            </a:r>
            <a:r>
              <a:rPr lang="en-US" sz="1600" dirty="0" err="1">
                <a:sym typeface="Calibri"/>
              </a:rPr>
              <a:t>logotipa</a:t>
            </a:r>
            <a:r>
              <a:rPr lang="en-US" sz="1600" dirty="0">
                <a:sym typeface="Calibri"/>
              </a:rPr>
              <a:t>.</a:t>
            </a:r>
          </a:p>
          <a:p>
            <a:pPr marL="36000" lvl="0" indent="0" algn="l" rtl="0">
              <a:lnSpc>
                <a:spcPct val="100000"/>
              </a:lnSpc>
              <a:spcBef>
                <a:spcPts val="0"/>
              </a:spcBef>
              <a:spcAft>
                <a:spcPts val="0"/>
              </a:spcAft>
              <a:buClr>
                <a:srgbClr val="D92E2D"/>
              </a:buClr>
              <a:buSzPts val="3200"/>
              <a:buNone/>
            </a:pPr>
            <a:r>
              <a:rPr lang="en-US" sz="1600" b="1" dirty="0">
                <a:sym typeface="Calibri"/>
              </a:rPr>
              <a:t>3. </a:t>
            </a:r>
            <a:r>
              <a:rPr lang="en-US" sz="1600" b="1" dirty="0" err="1">
                <a:sym typeface="Calibri"/>
              </a:rPr>
              <a:t>Ispričajte</a:t>
            </a:r>
            <a:r>
              <a:rPr lang="en-US" sz="1600" b="1" dirty="0">
                <a:sym typeface="Calibri"/>
              </a:rPr>
              <a:t> </a:t>
            </a:r>
            <a:r>
              <a:rPr lang="en-US" sz="1600" b="1" dirty="0" err="1">
                <a:sym typeface="Calibri"/>
              </a:rPr>
              <a:t>uvjerljivu</a:t>
            </a:r>
            <a:r>
              <a:rPr lang="en-US" sz="1600" b="1" dirty="0">
                <a:sym typeface="Calibri"/>
              </a:rPr>
              <a:t> </a:t>
            </a:r>
            <a:r>
              <a:rPr lang="en-US" sz="1600" b="1" dirty="0" err="1">
                <a:sym typeface="Calibri"/>
              </a:rPr>
              <a:t>priču</a:t>
            </a:r>
            <a:r>
              <a:rPr lang="en-US" sz="1600" b="1" dirty="0">
                <a:sym typeface="Calibri"/>
              </a:rPr>
              <a:t> o </a:t>
            </a:r>
            <a:r>
              <a:rPr lang="en-US" sz="1600" b="1" dirty="0" err="1">
                <a:sym typeface="Calibri"/>
              </a:rPr>
              <a:t>logotipu</a:t>
            </a:r>
            <a:endParaRPr lang="en-US" sz="1600" b="1" dirty="0">
              <a:sym typeface="Calibri"/>
            </a:endParaRPr>
          </a:p>
          <a:p>
            <a:pPr marL="36000" lvl="0" indent="0" algn="l" rtl="0">
              <a:lnSpc>
                <a:spcPct val="100000"/>
              </a:lnSpc>
              <a:spcBef>
                <a:spcPts val="0"/>
              </a:spcBef>
              <a:spcAft>
                <a:spcPts val="0"/>
              </a:spcAft>
              <a:buClr>
                <a:srgbClr val="D92E2D"/>
              </a:buClr>
              <a:buSzPts val="3200"/>
              <a:buNone/>
            </a:pPr>
            <a:r>
              <a:rPr lang="en-US" sz="1600" dirty="0" err="1">
                <a:sym typeface="Calibri"/>
              </a:rPr>
              <a:t>Naučiti</a:t>
            </a:r>
            <a:r>
              <a:rPr lang="en-US" sz="1600" dirty="0">
                <a:sym typeface="Calibri"/>
              </a:rPr>
              <a:t> </a:t>
            </a:r>
            <a:r>
              <a:rPr lang="en-US" sz="1600" dirty="0" err="1">
                <a:sym typeface="Calibri"/>
              </a:rPr>
              <a:t>kako</a:t>
            </a:r>
            <a:r>
              <a:rPr lang="en-US" sz="1600" dirty="0">
                <a:sym typeface="Calibri"/>
              </a:rPr>
              <a:t> </a:t>
            </a:r>
            <a:r>
              <a:rPr lang="en-US" sz="1600" dirty="0" err="1">
                <a:sym typeface="Calibri"/>
              </a:rPr>
              <a:t>predstaviti</a:t>
            </a:r>
            <a:r>
              <a:rPr lang="en-US" sz="1600" dirty="0">
                <a:sym typeface="Calibri"/>
              </a:rPr>
              <a:t> </a:t>
            </a:r>
            <a:r>
              <a:rPr lang="en-US" sz="1600" dirty="0" err="1">
                <a:sym typeface="Calibri"/>
              </a:rPr>
              <a:t>logotip</a:t>
            </a:r>
            <a:r>
              <a:rPr lang="en-US" sz="1600" dirty="0">
                <a:sym typeface="Calibri"/>
              </a:rPr>
              <a:t> </a:t>
            </a:r>
            <a:r>
              <a:rPr lang="en-US" sz="1600" dirty="0" err="1">
                <a:sym typeface="Calibri"/>
              </a:rPr>
              <a:t>klijentu</a:t>
            </a:r>
            <a:r>
              <a:rPr lang="en-US" sz="1600" dirty="0">
                <a:sym typeface="Calibri"/>
              </a:rPr>
              <a:t> </a:t>
            </a:r>
            <a:r>
              <a:rPr lang="en-US" sz="1600" dirty="0" err="1">
                <a:sym typeface="Calibri"/>
              </a:rPr>
              <a:t>jednako</a:t>
            </a:r>
            <a:r>
              <a:rPr lang="en-US" sz="1600" dirty="0">
                <a:sym typeface="Calibri"/>
              </a:rPr>
              <a:t> je o </a:t>
            </a:r>
            <a:r>
              <a:rPr lang="en-US" sz="1600" dirty="0" err="1">
                <a:sym typeface="Calibri"/>
              </a:rPr>
              <a:t>pripovijedanju</a:t>
            </a:r>
            <a:r>
              <a:rPr lang="en-US" sz="1600" dirty="0">
                <a:sym typeface="Calibri"/>
              </a:rPr>
              <a:t> </a:t>
            </a:r>
            <a:r>
              <a:rPr lang="en-US" sz="1600" dirty="0" err="1">
                <a:sym typeface="Calibri"/>
              </a:rPr>
              <a:t>koliko</a:t>
            </a:r>
            <a:r>
              <a:rPr lang="en-US" sz="1600" dirty="0">
                <a:sym typeface="Calibri"/>
              </a:rPr>
              <a:t> </a:t>
            </a:r>
            <a:r>
              <a:rPr lang="en-US" sz="1600" dirty="0" err="1">
                <a:sym typeface="Calibri"/>
              </a:rPr>
              <a:t>i</a:t>
            </a:r>
            <a:r>
              <a:rPr lang="en-US" sz="1600" dirty="0">
                <a:sym typeface="Calibri"/>
              </a:rPr>
              <a:t> o </a:t>
            </a:r>
            <a:r>
              <a:rPr lang="en-US" sz="1600" dirty="0" err="1">
                <a:sym typeface="Calibri"/>
              </a:rPr>
              <a:t>profesionalnim</a:t>
            </a:r>
            <a:r>
              <a:rPr lang="en-US" sz="1600" dirty="0">
                <a:sym typeface="Calibri"/>
              </a:rPr>
              <a:t> </a:t>
            </a:r>
            <a:r>
              <a:rPr lang="en-US" sz="1600" dirty="0" err="1">
                <a:sym typeface="Calibri"/>
              </a:rPr>
              <a:t>vještinama</a:t>
            </a:r>
            <a:r>
              <a:rPr lang="en-US" sz="1600" dirty="0">
                <a:sym typeface="Calibri"/>
              </a:rPr>
              <a:t> </a:t>
            </a:r>
            <a:r>
              <a:rPr lang="en-US" sz="1600" dirty="0" err="1">
                <a:sym typeface="Calibri"/>
              </a:rPr>
              <a:t>prezentiranja</a:t>
            </a:r>
            <a:r>
              <a:rPr lang="en-US" sz="1600" dirty="0">
                <a:sym typeface="Calibri"/>
              </a:rPr>
              <a:t>. </a:t>
            </a:r>
            <a:r>
              <a:rPr lang="en-US" sz="1600" dirty="0" err="1">
                <a:sym typeface="Calibri"/>
              </a:rPr>
              <a:t>Zapravo</a:t>
            </a:r>
            <a:r>
              <a:rPr lang="en-US" sz="1600" dirty="0">
                <a:sym typeface="Calibri"/>
              </a:rPr>
              <a:t>, </a:t>
            </a:r>
            <a:r>
              <a:rPr lang="en-US" sz="1600" dirty="0" err="1">
                <a:sym typeface="Calibri"/>
              </a:rPr>
              <a:t>priča</a:t>
            </a:r>
            <a:r>
              <a:rPr lang="en-US" sz="1600" dirty="0">
                <a:sym typeface="Calibri"/>
              </a:rPr>
              <a:t> </a:t>
            </a:r>
            <a:r>
              <a:rPr lang="en-US" sz="1600" dirty="0" err="1">
                <a:sym typeface="Calibri"/>
              </a:rPr>
              <a:t>će</a:t>
            </a:r>
            <a:r>
              <a:rPr lang="en-US" sz="1600" dirty="0">
                <a:sym typeface="Calibri"/>
              </a:rPr>
              <a:t> vas </a:t>
            </a:r>
            <a:r>
              <a:rPr lang="en-US" sz="1600" dirty="0" err="1">
                <a:sym typeface="Calibri"/>
              </a:rPr>
              <a:t>često</a:t>
            </a:r>
            <a:r>
              <a:rPr lang="en-US" sz="1600" dirty="0">
                <a:sym typeface="Calibri"/>
              </a:rPr>
              <a:t> </a:t>
            </a:r>
            <a:r>
              <a:rPr lang="en-US" sz="1600" dirty="0" err="1">
                <a:sym typeface="Calibri"/>
              </a:rPr>
              <a:t>dovesti</a:t>
            </a:r>
            <a:r>
              <a:rPr lang="en-US" sz="1600" dirty="0">
                <a:sym typeface="Calibri"/>
              </a:rPr>
              <a:t> </a:t>
            </a:r>
            <a:r>
              <a:rPr lang="en-US" sz="1600" dirty="0" err="1">
                <a:sym typeface="Calibri"/>
              </a:rPr>
              <a:t>mnogo</a:t>
            </a:r>
            <a:r>
              <a:rPr lang="en-US" sz="1600" dirty="0">
                <a:sym typeface="Calibri"/>
              </a:rPr>
              <a:t> </a:t>
            </a:r>
            <a:r>
              <a:rPr lang="en-US" sz="1600" dirty="0" err="1">
                <a:sym typeface="Calibri"/>
              </a:rPr>
              <a:t>dalje</a:t>
            </a:r>
            <a:r>
              <a:rPr lang="en-US" sz="1600" dirty="0">
                <a:sym typeface="Calibri"/>
              </a:rPr>
              <a:t> s </a:t>
            </a:r>
            <a:r>
              <a:rPr lang="en-US" sz="1600" dirty="0" err="1">
                <a:sym typeface="Calibri"/>
              </a:rPr>
              <a:t>klijentom</a:t>
            </a:r>
            <a:r>
              <a:rPr lang="en-US" sz="1600" dirty="0">
                <a:sym typeface="Calibri"/>
              </a:rPr>
              <a:t> </a:t>
            </a:r>
            <a:r>
              <a:rPr lang="en-US" sz="1600" dirty="0" err="1">
                <a:sym typeface="Calibri"/>
              </a:rPr>
              <a:t>nego</a:t>
            </a:r>
            <a:r>
              <a:rPr lang="en-US" sz="1600" dirty="0">
                <a:sym typeface="Calibri"/>
              </a:rPr>
              <a:t> </a:t>
            </a:r>
            <a:r>
              <a:rPr lang="en-US" sz="1600" dirty="0" err="1">
                <a:sym typeface="Calibri"/>
              </a:rPr>
              <a:t>što</a:t>
            </a:r>
            <a:r>
              <a:rPr lang="en-US" sz="1600" dirty="0">
                <a:sym typeface="Calibri"/>
              </a:rPr>
              <a:t> </a:t>
            </a:r>
            <a:r>
              <a:rPr lang="en-US" sz="1600" dirty="0" err="1">
                <a:sym typeface="Calibri"/>
              </a:rPr>
              <a:t>će</a:t>
            </a:r>
            <a:r>
              <a:rPr lang="en-US" sz="1600" dirty="0">
                <a:sym typeface="Calibri"/>
              </a:rPr>
              <a:t> to </a:t>
            </a:r>
            <a:r>
              <a:rPr lang="en-US" sz="1600" dirty="0" err="1">
                <a:sym typeface="Calibri"/>
              </a:rPr>
              <a:t>ikada</a:t>
            </a:r>
            <a:r>
              <a:rPr lang="en-US" sz="1600" dirty="0">
                <a:sym typeface="Calibri"/>
              </a:rPr>
              <a:t> </a:t>
            </a:r>
            <a:r>
              <a:rPr lang="en-US" sz="1600" dirty="0" err="1">
                <a:sym typeface="Calibri"/>
              </a:rPr>
              <a:t>biti</a:t>
            </a:r>
            <a:r>
              <a:rPr lang="en-US" sz="1600" dirty="0">
                <a:sym typeface="Calibri"/>
              </a:rPr>
              <a:t> </a:t>
            </a:r>
            <a:r>
              <a:rPr lang="en-US" sz="1600" dirty="0" err="1">
                <a:sym typeface="Calibri"/>
              </a:rPr>
              <a:t>kruta</a:t>
            </a:r>
            <a:r>
              <a:rPr lang="en-US" sz="1600" dirty="0">
                <a:sym typeface="Calibri"/>
              </a:rPr>
              <a:t> </a:t>
            </a:r>
            <a:r>
              <a:rPr lang="en-US" sz="1600" dirty="0" err="1">
                <a:sym typeface="Calibri"/>
              </a:rPr>
              <a:t>prezentacija</a:t>
            </a:r>
            <a:r>
              <a:rPr lang="en-US" sz="1600" dirty="0">
                <a:sym typeface="Calibri"/>
              </a:rPr>
              <a:t> u </a:t>
            </a:r>
            <a:r>
              <a:rPr lang="en-US" sz="1600" dirty="0" err="1">
                <a:sym typeface="Calibri"/>
              </a:rPr>
              <a:t>izvršnom</a:t>
            </a:r>
            <a:r>
              <a:rPr lang="en-US" sz="1600" dirty="0">
                <a:sym typeface="Calibri"/>
              </a:rPr>
              <a:t> </a:t>
            </a:r>
            <a:r>
              <a:rPr lang="en-US" sz="1600" dirty="0" err="1">
                <a:sym typeface="Calibri"/>
              </a:rPr>
              <a:t>stilu</a:t>
            </a:r>
            <a:r>
              <a:rPr lang="en-US" sz="1600" dirty="0">
                <a:sym typeface="Calibri"/>
              </a:rPr>
              <a:t>. </a:t>
            </a:r>
            <a:r>
              <a:rPr lang="en-US" sz="1600" dirty="0" err="1">
                <a:sym typeface="Calibri"/>
              </a:rPr>
              <a:t>Vaša</a:t>
            </a:r>
            <a:r>
              <a:rPr lang="en-US" sz="1600" dirty="0">
                <a:sym typeface="Calibri"/>
              </a:rPr>
              <a:t> </a:t>
            </a:r>
            <a:r>
              <a:rPr lang="en-US" sz="1600" dirty="0" err="1">
                <a:sym typeface="Calibri"/>
              </a:rPr>
              <a:t>priča</a:t>
            </a:r>
            <a:r>
              <a:rPr lang="en-US" sz="1600" dirty="0">
                <a:sym typeface="Calibri"/>
              </a:rPr>
              <a:t> </a:t>
            </a:r>
            <a:r>
              <a:rPr lang="en-US" sz="1600" dirty="0" err="1">
                <a:sym typeface="Calibri"/>
              </a:rPr>
              <a:t>treba</a:t>
            </a:r>
            <a:r>
              <a:rPr lang="en-US" sz="1600" dirty="0">
                <a:sym typeface="Calibri"/>
              </a:rPr>
              <a:t> </a:t>
            </a:r>
            <a:r>
              <a:rPr lang="en-US" sz="1600" dirty="0" err="1">
                <a:sym typeface="Calibri"/>
              </a:rPr>
              <a:t>predstaviti</a:t>
            </a:r>
            <a:r>
              <a:rPr lang="en-US" sz="1600" dirty="0">
                <a:sym typeface="Calibri"/>
              </a:rPr>
              <a:t> problem s </a:t>
            </a:r>
            <a:r>
              <a:rPr lang="en-US" sz="1600" dirty="0" err="1">
                <a:sym typeface="Calibri"/>
              </a:rPr>
              <a:t>kojim</a:t>
            </a:r>
            <a:r>
              <a:rPr lang="en-US" sz="1600" dirty="0">
                <a:sym typeface="Calibri"/>
              </a:rPr>
              <a:t> </a:t>
            </a:r>
            <a:r>
              <a:rPr lang="en-US" sz="1600" dirty="0" err="1">
                <a:sym typeface="Calibri"/>
              </a:rPr>
              <a:t>su</a:t>
            </a:r>
            <a:r>
              <a:rPr lang="en-US" sz="1600" dirty="0">
                <a:sym typeface="Calibri"/>
              </a:rPr>
              <a:t> se </a:t>
            </a:r>
            <a:r>
              <a:rPr lang="en-US" sz="1600" dirty="0" err="1">
                <a:sym typeface="Calibri"/>
              </a:rPr>
              <a:t>tvrtka</a:t>
            </a:r>
            <a:r>
              <a:rPr lang="en-US" sz="1600" dirty="0">
                <a:sym typeface="Calibri"/>
              </a:rPr>
              <a:t> </a:t>
            </a:r>
            <a:r>
              <a:rPr lang="en-US" sz="1600" dirty="0" err="1">
                <a:sym typeface="Calibri"/>
              </a:rPr>
              <a:t>ili</a:t>
            </a:r>
            <a:r>
              <a:rPr lang="en-US" sz="1600" dirty="0">
                <a:sym typeface="Calibri"/>
              </a:rPr>
              <a:t> </a:t>
            </a:r>
            <a:r>
              <a:rPr lang="en-US" sz="1600" dirty="0" err="1">
                <a:sym typeface="Calibri"/>
              </a:rPr>
              <a:t>njezini</a:t>
            </a:r>
            <a:r>
              <a:rPr lang="en-US" sz="1600" dirty="0">
                <a:sym typeface="Calibri"/>
              </a:rPr>
              <a:t> </a:t>
            </a:r>
            <a:r>
              <a:rPr lang="en-US" sz="1600" dirty="0" err="1">
                <a:sym typeface="Calibri"/>
              </a:rPr>
              <a:t>klijenti</a:t>
            </a:r>
            <a:r>
              <a:rPr lang="en-US" sz="1600" dirty="0">
                <a:sym typeface="Calibri"/>
              </a:rPr>
              <a:t> </a:t>
            </a:r>
            <a:r>
              <a:rPr lang="en-US" sz="1600" dirty="0" err="1">
                <a:sym typeface="Calibri"/>
              </a:rPr>
              <a:t>suočili</a:t>
            </a:r>
            <a:r>
              <a:rPr lang="en-US" sz="1600" dirty="0">
                <a:sym typeface="Calibri"/>
              </a:rPr>
              <a:t> </a:t>
            </a:r>
            <a:r>
              <a:rPr lang="en-US" sz="1600" dirty="0" err="1">
                <a:sym typeface="Calibri"/>
              </a:rPr>
              <a:t>i</a:t>
            </a:r>
            <a:r>
              <a:rPr lang="en-US" sz="1600" dirty="0">
                <a:sym typeface="Calibri"/>
              </a:rPr>
              <a:t> </a:t>
            </a:r>
            <a:r>
              <a:rPr lang="en-US" sz="1600" dirty="0" err="1">
                <a:sym typeface="Calibri"/>
              </a:rPr>
              <a:t>kako</a:t>
            </a:r>
            <a:r>
              <a:rPr lang="en-US" sz="1600" dirty="0">
                <a:sym typeface="Calibri"/>
              </a:rPr>
              <a:t> </a:t>
            </a:r>
            <a:r>
              <a:rPr lang="en-US" sz="1600" dirty="0" err="1">
                <a:sym typeface="Calibri"/>
              </a:rPr>
              <a:t>novi</a:t>
            </a:r>
            <a:r>
              <a:rPr lang="en-US" sz="1600" dirty="0">
                <a:sym typeface="Calibri"/>
              </a:rPr>
              <a:t> </a:t>
            </a:r>
            <a:r>
              <a:rPr lang="en-US" sz="1600" dirty="0" err="1">
                <a:sym typeface="Calibri"/>
              </a:rPr>
              <a:t>logotip</a:t>
            </a:r>
            <a:r>
              <a:rPr lang="en-US" sz="1600" dirty="0">
                <a:sym typeface="Calibri"/>
              </a:rPr>
              <a:t> </a:t>
            </a:r>
            <a:r>
              <a:rPr lang="en-US" sz="1600" dirty="0" err="1">
                <a:sym typeface="Calibri"/>
              </a:rPr>
              <a:t>rješava</a:t>
            </a:r>
            <a:r>
              <a:rPr lang="en-US" sz="1600" dirty="0">
                <a:sym typeface="Calibri"/>
              </a:rPr>
              <a:t> </a:t>
            </a:r>
            <a:r>
              <a:rPr lang="en-US" sz="1600" dirty="0" err="1">
                <a:sym typeface="Calibri"/>
              </a:rPr>
              <a:t>mnoga</a:t>
            </a:r>
            <a:r>
              <a:rPr lang="en-US" sz="1600" dirty="0">
                <a:sym typeface="Calibri"/>
              </a:rPr>
              <a:t> </a:t>
            </a:r>
            <a:r>
              <a:rPr lang="en-US" sz="1600" dirty="0" err="1">
                <a:sym typeface="Calibri"/>
              </a:rPr>
              <a:t>prijašnja</a:t>
            </a:r>
            <a:r>
              <a:rPr lang="en-US" sz="1600" dirty="0">
                <a:sym typeface="Calibri"/>
              </a:rPr>
              <a:t> </a:t>
            </a:r>
            <a:r>
              <a:rPr lang="en-US" sz="1600" dirty="0" err="1">
                <a:sym typeface="Calibri"/>
              </a:rPr>
              <a:t>pitanja</a:t>
            </a:r>
            <a:r>
              <a:rPr lang="en-US" sz="1600" dirty="0">
                <a:sym typeface="Calibri"/>
              </a:rPr>
              <a:t>. </a:t>
            </a:r>
            <a:endParaRPr lang="en-US" sz="1600" dirty="0"/>
          </a:p>
        </p:txBody>
      </p:sp>
      <p:sp>
        <p:nvSpPr>
          <p:cNvPr id="245" name="Google Shape;245;gf9ff28dbe4_0_169"/>
          <p:cNvSpPr txBox="1"/>
          <p:nvPr/>
        </p:nvSpPr>
        <p:spPr>
          <a:xfrm>
            <a:off x="4922520" y="594520"/>
            <a:ext cx="7482840" cy="642900"/>
          </a:xfrm>
          <a:prstGeom prst="rect">
            <a:avLst/>
          </a:prstGeom>
          <a:noFill/>
          <a:ln>
            <a:noFill/>
          </a:ln>
        </p:spPr>
        <p:txBody>
          <a:bodyPr spcFirstLastPara="1" wrap="square" lIns="91425" tIns="45700" rIns="91425" bIns="45700" anchor="b" anchorCtr="0">
            <a:noAutofit/>
          </a:bodyPr>
          <a:lstStyle/>
          <a:p>
            <a:pPr marL="36000" lvl="0">
              <a:lnSpc>
                <a:spcPct val="90000"/>
              </a:lnSpc>
              <a:buClr>
                <a:srgbClr val="D92E2D"/>
              </a:buClr>
              <a:buSzPts val="3200"/>
            </a:pPr>
            <a:r>
              <a:rPr lang="hr-HR" sz="3600" dirty="0">
                <a:solidFill>
                  <a:srgbClr val="D92E2D"/>
                </a:solidFill>
              </a:rPr>
              <a:t>Poglavlje</a:t>
            </a:r>
            <a:r>
              <a:rPr lang="fi-FI" sz="3600" dirty="0">
                <a:solidFill>
                  <a:srgbClr val="D92E2D"/>
                </a:solidFill>
              </a:rPr>
              <a:t> </a:t>
            </a:r>
            <a:r>
              <a:rPr lang="sk-SK" sz="3600" dirty="0">
                <a:solidFill>
                  <a:srgbClr val="D92E2D"/>
                </a:solidFill>
              </a:rPr>
              <a:t>6</a:t>
            </a:r>
            <a:r>
              <a:rPr lang="fi-FI" sz="3600" dirty="0">
                <a:solidFill>
                  <a:srgbClr val="D92E2D"/>
                </a:solidFill>
              </a:rPr>
              <a:t> – </a:t>
            </a:r>
            <a:r>
              <a:rPr lang="sk-SK" sz="3600" dirty="0">
                <a:solidFill>
                  <a:srgbClr val="D92E2D"/>
                </a:solidFill>
              </a:rPr>
              <a:t>Prezentacija „klijentu</a:t>
            </a:r>
            <a:r>
              <a:rPr lang="sk-SK" sz="3200" dirty="0">
                <a:solidFill>
                  <a:srgbClr val="D92E2D"/>
                </a:solidFill>
              </a:rPr>
              <a:t>“</a:t>
            </a:r>
          </a:p>
        </p:txBody>
      </p:sp>
    </p:spTree>
    <p:extLst>
      <p:ext uri="{BB962C8B-B14F-4D97-AF65-F5344CB8AC3E}">
        <p14:creationId xmlns:p14="http://schemas.microsoft.com/office/powerpoint/2010/main" val="406383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2000"/>
                                        <p:tgtEl>
                                          <p:spTgt spid="24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41"/>
                                        </p:tgtEl>
                                        <p:attrNameLst>
                                          <p:attrName>style.visibility</p:attrName>
                                        </p:attrNameLst>
                                      </p:cBhvr>
                                      <p:to>
                                        <p:strVal val="visible"/>
                                      </p:to>
                                    </p:set>
                                    <p:animEffect transition="in" filter="fade">
                                      <p:cBhvr>
                                        <p:cTn id="11" dur="2000"/>
                                        <p:tgtEl>
                                          <p:spTgt spid="241"/>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42"/>
                                        </p:tgtEl>
                                        <p:attrNameLst>
                                          <p:attrName>style.visibility</p:attrName>
                                        </p:attrNameLst>
                                      </p:cBhvr>
                                      <p:to>
                                        <p:strVal val="visible"/>
                                      </p:to>
                                    </p:set>
                                    <p:animEffect transition="in" filter="fade">
                                      <p:cBhvr>
                                        <p:cTn id="15" dur="2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gf9ff28dbe4_0_16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40" name="Google Shape;240;gf9ff28dbe4_0_16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gf9ff28dbe4_0_16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gf9ff28dbe4_0_16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3" name="Google Shape;243;gf9ff28dbe4_0_16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44" name="Google Shape;244;gf9ff28dbe4_0_169"/>
          <p:cNvSpPr txBox="1">
            <a:spLocks noGrp="1"/>
          </p:cNvSpPr>
          <p:nvPr>
            <p:ph type="subTitle" idx="1"/>
          </p:nvPr>
        </p:nvSpPr>
        <p:spPr>
          <a:xfrm>
            <a:off x="1524000" y="1290770"/>
            <a:ext cx="10361108" cy="4913872"/>
          </a:xfrm>
          <a:prstGeom prst="rect">
            <a:avLst/>
          </a:prstGeom>
          <a:noFill/>
          <a:ln>
            <a:noFill/>
          </a:ln>
        </p:spPr>
        <p:txBody>
          <a:bodyPr spcFirstLastPara="1" wrap="square" lIns="91425" tIns="45700" rIns="91425" bIns="45700" anchor="t" anchorCtr="0">
            <a:noAutofit/>
          </a:bodyPr>
          <a:lstStyle/>
          <a:p>
            <a:pPr marL="36000" algn="l">
              <a:lnSpc>
                <a:spcPct val="120000"/>
              </a:lnSpc>
              <a:spcBef>
                <a:spcPts val="0"/>
              </a:spcBef>
            </a:pPr>
            <a:r>
              <a:rPr lang="sk-SK" sz="1600" b="1" dirty="0"/>
              <a:t>4. Uključite makete i navedite kontekst</a:t>
            </a:r>
          </a:p>
          <a:p>
            <a:pPr marL="36000" algn="l">
              <a:lnSpc>
                <a:spcPct val="120000"/>
              </a:lnSpc>
              <a:spcBef>
                <a:spcPts val="0"/>
              </a:spcBef>
            </a:pPr>
            <a:r>
              <a:rPr lang="sk-SK" sz="1600" dirty="0"/>
              <a:t>Osim što ćete ispričati priču i pokazati kako vaš logotip rješava klijentov problem, također ćete htjeti naučiti kako predstaviti logotip u kontekstu pružanjem scenarija i maketa iz stvarnog života. Predstavljanjem logotipa klijentima u stvarnim postavkama (kao što su njihovi proizvodi, poslovni prostori ili reklame), vjerojatnije je da će vaš klijent zamisliti snagu novog logotipa koji predstavljate.</a:t>
            </a:r>
          </a:p>
          <a:p>
            <a:pPr marL="36000" algn="l">
              <a:lnSpc>
                <a:spcPct val="120000"/>
              </a:lnSpc>
              <a:spcBef>
                <a:spcPts val="0"/>
              </a:spcBef>
            </a:pPr>
            <a:r>
              <a:rPr lang="sk-SK" sz="1600" b="1" dirty="0"/>
              <a:t>5. Pokažite svestranost logotipa</a:t>
            </a:r>
          </a:p>
          <a:p>
            <a:pPr marL="36000" algn="l">
              <a:lnSpc>
                <a:spcPct val="120000"/>
              </a:lnSpc>
              <a:spcBef>
                <a:spcPts val="0"/>
              </a:spcBef>
            </a:pPr>
            <a:r>
              <a:rPr lang="sk-SK" sz="1600" dirty="0"/>
              <a:t>Osim predstavljanja maketa potencijalne upotrebe logotipa, bit će korisno pokazati koliko vaš logotip može biti svestran. Naučiti kako predstaviti logotip na razne načine pomoći će vašem klijentu da vidi koliko je vaš novi dizajn fleksibilan i bezvremenski. To će im pomoći da shvate zašto točno naplaćujete dobar novac za izradu logotipa?</a:t>
            </a:r>
          </a:p>
          <a:p>
            <a:pPr marL="36000" algn="l">
              <a:lnSpc>
                <a:spcPct val="120000"/>
              </a:lnSpc>
              <a:spcBef>
                <a:spcPts val="0"/>
              </a:spcBef>
            </a:pPr>
            <a:r>
              <a:rPr lang="sk-SK" sz="1600" b="1" dirty="0"/>
              <a:t>6. Usredotočite se na publiku</a:t>
            </a:r>
          </a:p>
          <a:p>
            <a:pPr marL="36000" algn="l">
              <a:lnSpc>
                <a:spcPct val="120000"/>
              </a:lnSpc>
              <a:spcBef>
                <a:spcPts val="0"/>
              </a:spcBef>
            </a:pPr>
            <a:r>
              <a:rPr lang="sk-SK" sz="1600" dirty="0"/>
              <a:t>Publika često nije klijent kojem predstavljate logotip, već njihovi potrošači ili klijenti. Dakle, iako je možda primamljivo razgovarati o tome koliko bi se vašem klijentu trebao svidjeti vaš novi dizajn logotipa, učenje kako predstaviti logotip s pravom publikom na umu je ključno za vaš uspjeh. Možda je jedan od najkritičnijih savjeta dao dizajner logotipa Ben Mottershead iz Ben designs-a “Uvijek pokaži logotip onako kako bi ga publika vidjela.” To znači da dok predstavljate makete ili ističete svestranost svog novog dizajna logotipa, pobrinite se da istaknete novi logotip iz perspektive najvažnije publike: klijenta vašeg potrošača.</a:t>
            </a:r>
          </a:p>
          <a:p>
            <a:pPr marL="36000" algn="l">
              <a:lnSpc>
                <a:spcPct val="120000"/>
              </a:lnSpc>
              <a:spcBef>
                <a:spcPts val="0"/>
              </a:spcBef>
            </a:pPr>
            <a:endParaRPr lang="sk-SK" sz="1600" dirty="0"/>
          </a:p>
        </p:txBody>
      </p:sp>
      <p:sp>
        <p:nvSpPr>
          <p:cNvPr id="9" name="Google Shape;245;gf9ff28dbe4_0_169"/>
          <p:cNvSpPr txBox="1"/>
          <p:nvPr/>
        </p:nvSpPr>
        <p:spPr>
          <a:xfrm>
            <a:off x="4786812" y="558442"/>
            <a:ext cx="7461325" cy="642900"/>
          </a:xfrm>
          <a:prstGeom prst="rect">
            <a:avLst/>
          </a:prstGeom>
          <a:noFill/>
          <a:ln>
            <a:noFill/>
          </a:ln>
        </p:spPr>
        <p:txBody>
          <a:bodyPr spcFirstLastPara="1" wrap="square" lIns="91425" tIns="45700" rIns="91425" bIns="45700" anchor="b" anchorCtr="0">
            <a:noAutofit/>
          </a:bodyPr>
          <a:lstStyle/>
          <a:p>
            <a:pPr marL="36000" lvl="0">
              <a:lnSpc>
                <a:spcPct val="90000"/>
              </a:lnSpc>
              <a:buClr>
                <a:srgbClr val="D92E2D"/>
              </a:buClr>
              <a:buSzPts val="3200"/>
            </a:pPr>
            <a:r>
              <a:rPr lang="hr-HR" sz="3600" dirty="0">
                <a:solidFill>
                  <a:srgbClr val="D92E2D"/>
                </a:solidFill>
              </a:rPr>
              <a:t>Poglavlje </a:t>
            </a:r>
            <a:r>
              <a:rPr lang="fi-FI" sz="3600" dirty="0">
                <a:solidFill>
                  <a:srgbClr val="D92E2D"/>
                </a:solidFill>
              </a:rPr>
              <a:t> </a:t>
            </a:r>
            <a:r>
              <a:rPr lang="sk-SK" sz="3600" dirty="0">
                <a:solidFill>
                  <a:srgbClr val="D92E2D"/>
                </a:solidFill>
              </a:rPr>
              <a:t>6</a:t>
            </a:r>
            <a:r>
              <a:rPr lang="fi-FI" sz="3600" dirty="0">
                <a:solidFill>
                  <a:srgbClr val="D92E2D"/>
                </a:solidFill>
              </a:rPr>
              <a:t> –</a:t>
            </a:r>
            <a:r>
              <a:rPr lang="sk-SK" sz="3600" dirty="0">
                <a:solidFill>
                  <a:srgbClr val="D92E2D"/>
                </a:solidFill>
              </a:rPr>
              <a:t> Prezentacija „klijentu“</a:t>
            </a:r>
          </a:p>
        </p:txBody>
      </p:sp>
    </p:spTree>
    <p:extLst>
      <p:ext uri="{BB962C8B-B14F-4D97-AF65-F5344CB8AC3E}">
        <p14:creationId xmlns:p14="http://schemas.microsoft.com/office/powerpoint/2010/main" val="162940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2000"/>
                                        <p:tgtEl>
                                          <p:spTgt spid="24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41"/>
                                        </p:tgtEl>
                                        <p:attrNameLst>
                                          <p:attrName>style.visibility</p:attrName>
                                        </p:attrNameLst>
                                      </p:cBhvr>
                                      <p:to>
                                        <p:strVal val="visible"/>
                                      </p:to>
                                    </p:set>
                                    <p:animEffect transition="in" filter="fade">
                                      <p:cBhvr>
                                        <p:cTn id="11" dur="2000"/>
                                        <p:tgtEl>
                                          <p:spTgt spid="241"/>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42"/>
                                        </p:tgtEl>
                                        <p:attrNameLst>
                                          <p:attrName>style.visibility</p:attrName>
                                        </p:attrNameLst>
                                      </p:cBhvr>
                                      <p:to>
                                        <p:strVal val="visible"/>
                                      </p:to>
                                    </p:set>
                                    <p:animEffect transition="in" filter="fade">
                                      <p:cBhvr>
                                        <p:cTn id="15" dur="2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f9ff28dbe4_0_17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51" name="Google Shape;251;gf9ff28dbe4_0_17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gf9ff28dbe4_0_17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gf9ff28dbe4_0_17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4" name="Google Shape;254;gf9ff28dbe4_0_17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55" name="Google Shape;255;gf9ff28dbe4_0_179"/>
          <p:cNvSpPr txBox="1">
            <a:spLocks noGrp="1"/>
          </p:cNvSpPr>
          <p:nvPr>
            <p:ph type="subTitle" idx="1"/>
          </p:nvPr>
        </p:nvSpPr>
        <p:spPr>
          <a:xfrm>
            <a:off x="1335279" y="1290770"/>
            <a:ext cx="10125201" cy="4733341"/>
          </a:xfrm>
          <a:prstGeom prst="rect">
            <a:avLst/>
          </a:prstGeom>
          <a:noFill/>
          <a:ln>
            <a:noFill/>
          </a:ln>
        </p:spPr>
        <p:txBody>
          <a:bodyPr spcFirstLastPara="1" wrap="square" lIns="91425" tIns="45700" rIns="91425" bIns="45700" anchor="t" anchorCtr="0">
            <a:normAutofit/>
          </a:bodyPr>
          <a:lstStyle/>
          <a:p>
            <a:pPr algn="l"/>
            <a:r>
              <a:rPr lang="en-US" sz="1600" dirty="0"/>
              <a:t>Logo je </a:t>
            </a:r>
            <a:r>
              <a:rPr lang="en-US" sz="1600" dirty="0" err="1"/>
              <a:t>prva</a:t>
            </a:r>
            <a:r>
              <a:rPr lang="en-US" sz="1600" dirty="0"/>
              <a:t> </a:t>
            </a:r>
            <a:r>
              <a:rPr lang="en-US" sz="1600" dirty="0" err="1"/>
              <a:t>stvar</a:t>
            </a:r>
            <a:r>
              <a:rPr lang="en-US" sz="1600" dirty="0"/>
              <a:t> </a:t>
            </a:r>
            <a:r>
              <a:rPr lang="en-US" sz="1600" dirty="0" err="1"/>
              <a:t>koju</a:t>
            </a:r>
            <a:r>
              <a:rPr lang="en-US" sz="1600" dirty="0"/>
              <a:t> </a:t>
            </a:r>
            <a:r>
              <a:rPr lang="en-US" sz="1600" dirty="0" err="1"/>
              <a:t>će</a:t>
            </a:r>
            <a:r>
              <a:rPr lang="en-US" sz="1600" dirty="0"/>
              <a:t> </a:t>
            </a:r>
            <a:r>
              <a:rPr lang="en-US" sz="1600" dirty="0" err="1"/>
              <a:t>ljudi</a:t>
            </a:r>
            <a:r>
              <a:rPr lang="en-US" sz="1600" dirty="0"/>
              <a:t> </a:t>
            </a:r>
            <a:r>
              <a:rPr lang="en-US" sz="1600" dirty="0" err="1"/>
              <a:t>vidjeti</a:t>
            </a:r>
            <a:r>
              <a:rPr lang="en-US" sz="1600" dirty="0"/>
              <a:t> </a:t>
            </a:r>
            <a:r>
              <a:rPr lang="en-US" sz="1600" dirty="0" err="1"/>
              <a:t>kao</a:t>
            </a:r>
            <a:r>
              <a:rPr lang="en-US" sz="1600" dirty="0"/>
              <a:t> </a:t>
            </a:r>
            <a:r>
              <a:rPr lang="en-US" sz="1600" dirty="0" err="1"/>
              <a:t>simbol</a:t>
            </a:r>
            <a:r>
              <a:rPr lang="en-US" sz="1600" dirty="0"/>
              <a:t> </a:t>
            </a:r>
            <a:r>
              <a:rPr lang="en-US" sz="1600" dirty="0" err="1"/>
              <a:t>vašeg</a:t>
            </a:r>
            <a:r>
              <a:rPr lang="en-US" sz="1600" dirty="0"/>
              <a:t> </a:t>
            </a:r>
            <a:r>
              <a:rPr lang="en-US" sz="1600" dirty="0" err="1"/>
              <a:t>brenda</a:t>
            </a:r>
            <a:r>
              <a:rPr lang="en-US" sz="1600" dirty="0"/>
              <a:t>. </a:t>
            </a:r>
            <a:r>
              <a:rPr lang="en-US" sz="1600" dirty="0" err="1"/>
              <a:t>Prikazat</a:t>
            </a:r>
            <a:r>
              <a:rPr lang="en-US" sz="1600" dirty="0"/>
              <a:t> </a:t>
            </a:r>
            <a:r>
              <a:rPr lang="en-US" sz="1600" dirty="0" err="1"/>
              <a:t>će</a:t>
            </a:r>
            <a:r>
              <a:rPr lang="en-US" sz="1600" dirty="0"/>
              <a:t> </a:t>
            </a:r>
            <a:r>
              <a:rPr lang="en-US" sz="1600" dirty="0" err="1"/>
              <a:t>što</a:t>
            </a:r>
            <a:r>
              <a:rPr lang="en-US" sz="1600" dirty="0"/>
              <a:t> je </a:t>
            </a:r>
            <a:r>
              <a:rPr lang="en-US" sz="1600" dirty="0" err="1"/>
              <a:t>vaš</a:t>
            </a:r>
            <a:r>
              <a:rPr lang="en-US" sz="1600" dirty="0"/>
              <a:t> </a:t>
            </a:r>
            <a:r>
              <a:rPr lang="en-US" sz="1600" dirty="0" err="1"/>
              <a:t>brend</a:t>
            </a:r>
            <a:r>
              <a:rPr lang="en-US" sz="1600" dirty="0"/>
              <a:t> </a:t>
            </a:r>
            <a:r>
              <a:rPr lang="en-US" sz="1600" dirty="0" err="1"/>
              <a:t>i</a:t>
            </a:r>
            <a:r>
              <a:rPr lang="en-US" sz="1600" dirty="0"/>
              <a:t> </a:t>
            </a:r>
            <a:r>
              <a:rPr lang="en-US" sz="1600" dirty="0" err="1"/>
              <a:t>prenijet</a:t>
            </a:r>
            <a:r>
              <a:rPr lang="en-US" sz="1600" dirty="0"/>
              <a:t> </a:t>
            </a:r>
            <a:r>
              <a:rPr lang="en-US" sz="1600" dirty="0" err="1"/>
              <a:t>će</a:t>
            </a:r>
            <a:r>
              <a:rPr lang="en-US" sz="1600" dirty="0"/>
              <a:t> </a:t>
            </a:r>
            <a:r>
              <a:rPr lang="en-US" sz="1600" dirty="0" err="1"/>
              <a:t>primarnu</a:t>
            </a:r>
            <a:r>
              <a:rPr lang="en-US" sz="1600" dirty="0"/>
              <a:t> </a:t>
            </a:r>
            <a:r>
              <a:rPr lang="en-US" sz="1600" dirty="0" err="1"/>
              <a:t>misao</a:t>
            </a:r>
            <a:r>
              <a:rPr lang="en-US" sz="1600" dirty="0"/>
              <a:t> </a:t>
            </a:r>
            <a:r>
              <a:rPr lang="en-US" sz="1600" dirty="0" err="1"/>
              <a:t>vašeg</a:t>
            </a:r>
            <a:r>
              <a:rPr lang="en-US" sz="1600" dirty="0"/>
              <a:t> </a:t>
            </a:r>
            <a:r>
              <a:rPr lang="en-US" sz="1600" dirty="0" err="1"/>
              <a:t>brenda</a:t>
            </a:r>
            <a:r>
              <a:rPr lang="en-US" sz="1600" dirty="0"/>
              <a:t>. </a:t>
            </a:r>
            <a:r>
              <a:rPr lang="en-US" sz="1600" dirty="0" err="1"/>
              <a:t>Ljudi</a:t>
            </a:r>
            <a:r>
              <a:rPr lang="en-US" sz="1600" dirty="0"/>
              <a:t> </a:t>
            </a:r>
            <a:r>
              <a:rPr lang="en-US" sz="1600" dirty="0" err="1"/>
              <a:t>rade</a:t>
            </a:r>
            <a:r>
              <a:rPr lang="en-US" sz="1600" dirty="0"/>
              <a:t> </a:t>
            </a:r>
            <a:r>
              <a:rPr lang="en-US" sz="1600" dirty="0" err="1"/>
              <a:t>sve</a:t>
            </a:r>
            <a:r>
              <a:rPr lang="en-US" sz="1600" dirty="0"/>
              <a:t> </a:t>
            </a:r>
            <a:r>
              <a:rPr lang="en-US" sz="1600" dirty="0" err="1"/>
              <a:t>vrste</a:t>
            </a:r>
            <a:r>
              <a:rPr lang="en-US" sz="1600" dirty="0"/>
              <a:t> </a:t>
            </a:r>
            <a:r>
              <a:rPr lang="en-US" sz="1600" dirty="0" err="1"/>
              <a:t>kreativnih</a:t>
            </a:r>
            <a:r>
              <a:rPr lang="en-US" sz="1600" dirty="0"/>
              <a:t> </a:t>
            </a:r>
            <a:r>
              <a:rPr lang="en-US" sz="1600" dirty="0" err="1"/>
              <a:t>stvari</a:t>
            </a:r>
            <a:r>
              <a:rPr lang="en-US" sz="1600" dirty="0"/>
              <a:t> </a:t>
            </a:r>
            <a:r>
              <a:rPr lang="en-US" sz="1600" dirty="0" err="1"/>
              <a:t>kako</a:t>
            </a:r>
            <a:r>
              <a:rPr lang="en-US" sz="1600" dirty="0"/>
              <a:t> bi </a:t>
            </a:r>
            <a:r>
              <a:rPr lang="en-US" sz="1600" dirty="0" err="1"/>
              <a:t>poboljšali</a:t>
            </a:r>
            <a:r>
              <a:rPr lang="en-US" sz="1600" dirty="0"/>
              <a:t> logo </a:t>
            </a:r>
            <a:r>
              <a:rPr lang="en-US" sz="1600" dirty="0" err="1"/>
              <a:t>svog</a:t>
            </a:r>
            <a:r>
              <a:rPr lang="en-US" sz="1600" dirty="0"/>
              <a:t> </a:t>
            </a:r>
            <a:r>
              <a:rPr lang="en-US" sz="1600" dirty="0" err="1"/>
              <a:t>brenda</a:t>
            </a:r>
            <a:r>
              <a:rPr lang="en-US" sz="1600" dirty="0"/>
              <a:t>, </a:t>
            </a:r>
            <a:r>
              <a:rPr lang="en-US" sz="1600" dirty="0" err="1"/>
              <a:t>ali</a:t>
            </a:r>
            <a:r>
              <a:rPr lang="en-US" sz="1600" dirty="0"/>
              <a:t> </a:t>
            </a:r>
            <a:r>
              <a:rPr lang="en-US" sz="1600" dirty="0" err="1"/>
              <a:t>svi</a:t>
            </a:r>
            <a:r>
              <a:rPr lang="en-US" sz="1600" dirty="0"/>
              <a:t> </a:t>
            </a:r>
            <a:r>
              <a:rPr lang="en-US" sz="1600" dirty="0" err="1"/>
              <a:t>napori</a:t>
            </a:r>
            <a:r>
              <a:rPr lang="en-US" sz="1600" dirty="0"/>
              <a:t> </a:t>
            </a:r>
            <a:r>
              <a:rPr lang="en-US" sz="1600" dirty="0" err="1"/>
              <a:t>propadaju</a:t>
            </a:r>
            <a:r>
              <a:rPr lang="en-US" sz="1600" dirty="0"/>
              <a:t> </a:t>
            </a:r>
            <a:r>
              <a:rPr lang="en-US" sz="1600" dirty="0" err="1"/>
              <a:t>jer</a:t>
            </a:r>
            <a:r>
              <a:rPr lang="en-US" sz="1600" dirty="0"/>
              <a:t> se </a:t>
            </a:r>
            <a:r>
              <a:rPr lang="en-US" sz="1600" dirty="0" err="1"/>
              <a:t>određene</a:t>
            </a:r>
            <a:r>
              <a:rPr lang="en-US" sz="1600" dirty="0"/>
              <a:t> </a:t>
            </a:r>
            <a:r>
              <a:rPr lang="en-US" sz="1600" dirty="0" err="1"/>
              <a:t>stvari</a:t>
            </a:r>
            <a:r>
              <a:rPr lang="en-US" sz="1600" dirty="0"/>
              <a:t> ne </a:t>
            </a:r>
            <a:r>
              <a:rPr lang="en-US" sz="1600" dirty="0" err="1"/>
              <a:t>uzimaju</a:t>
            </a:r>
            <a:r>
              <a:rPr lang="en-US" sz="1600" dirty="0"/>
              <a:t> u </a:t>
            </a:r>
            <a:r>
              <a:rPr lang="en-US" sz="1600" dirty="0" err="1"/>
              <a:t>obzir</a:t>
            </a:r>
            <a:r>
              <a:rPr lang="en-US" sz="1600" dirty="0"/>
              <a:t>. </a:t>
            </a:r>
            <a:r>
              <a:rPr lang="en-US" sz="1600" dirty="0" err="1"/>
              <a:t>Definirana</a:t>
            </a:r>
            <a:r>
              <a:rPr lang="en-US" sz="1600" dirty="0"/>
              <a:t> </a:t>
            </a:r>
            <a:r>
              <a:rPr lang="en-US" sz="1600" dirty="0" err="1"/>
              <a:t>su</a:t>
            </a:r>
            <a:r>
              <a:rPr lang="en-US" sz="1600" dirty="0"/>
              <a:t> </a:t>
            </a:r>
            <a:r>
              <a:rPr lang="en-US" sz="1600" dirty="0" err="1"/>
              <a:t>određena</a:t>
            </a:r>
            <a:r>
              <a:rPr lang="en-US" sz="1600" dirty="0"/>
              <a:t> </a:t>
            </a:r>
            <a:r>
              <a:rPr lang="en-US" sz="1600" dirty="0" err="1"/>
              <a:t>pravila</a:t>
            </a:r>
            <a:r>
              <a:rPr lang="en-US" sz="1600" dirty="0"/>
              <a:t> </a:t>
            </a:r>
            <a:r>
              <a:rPr lang="en-US" sz="1600" dirty="0" err="1"/>
              <a:t>kojih</a:t>
            </a:r>
            <a:r>
              <a:rPr lang="en-US" sz="1600" dirty="0"/>
              <a:t> se </a:t>
            </a:r>
            <a:r>
              <a:rPr lang="en-US" sz="1600" dirty="0" err="1"/>
              <a:t>brendovi</a:t>
            </a:r>
            <a:r>
              <a:rPr lang="en-US" sz="1600" dirty="0"/>
              <a:t> </a:t>
            </a:r>
            <a:r>
              <a:rPr lang="en-US" sz="1600" dirty="0" err="1"/>
              <a:t>moraju</a:t>
            </a:r>
            <a:r>
              <a:rPr lang="en-US" sz="1600" dirty="0"/>
              <a:t> </a:t>
            </a:r>
            <a:r>
              <a:rPr lang="en-US" sz="1600" dirty="0" err="1"/>
              <a:t>pridržavati</a:t>
            </a:r>
            <a:r>
              <a:rPr lang="en-US" sz="1600" dirty="0"/>
              <a:t> </a:t>
            </a:r>
            <a:r>
              <a:rPr lang="en-US" sz="1600" dirty="0" err="1"/>
              <a:t>prilikom</a:t>
            </a:r>
            <a:r>
              <a:rPr lang="en-US" sz="1600" dirty="0"/>
              <a:t> </a:t>
            </a:r>
            <a:r>
              <a:rPr lang="en-US" sz="1600" dirty="0" err="1"/>
              <a:t>odabira</a:t>
            </a:r>
            <a:r>
              <a:rPr lang="en-US" sz="1600" dirty="0"/>
              <a:t> </a:t>
            </a:r>
            <a:r>
              <a:rPr lang="en-US" sz="1600" dirty="0" err="1"/>
              <a:t>logotipa</a:t>
            </a:r>
            <a:r>
              <a:rPr lang="en-US" sz="1600" dirty="0"/>
              <a:t> za </a:t>
            </a:r>
            <a:r>
              <a:rPr lang="en-US" sz="1600" dirty="0" err="1"/>
              <a:t>svoje</a:t>
            </a:r>
            <a:r>
              <a:rPr lang="en-US" sz="1600" dirty="0"/>
              <a:t> </a:t>
            </a:r>
            <a:r>
              <a:rPr lang="en-US" sz="1600" dirty="0" err="1"/>
              <a:t>poslovanje</a:t>
            </a:r>
            <a:r>
              <a:rPr lang="en-US" sz="1600" dirty="0"/>
              <a:t>. </a:t>
            </a:r>
            <a:r>
              <a:rPr lang="en-US" sz="1600" dirty="0" err="1"/>
              <a:t>Napravili</a:t>
            </a:r>
            <a:r>
              <a:rPr lang="en-US" sz="1600" dirty="0"/>
              <a:t> </a:t>
            </a:r>
            <a:r>
              <a:rPr lang="en-US" sz="1600" dirty="0" err="1"/>
              <a:t>smo</a:t>
            </a:r>
            <a:r>
              <a:rPr lang="en-US" sz="1600" dirty="0"/>
              <a:t> </a:t>
            </a:r>
            <a:r>
              <a:rPr lang="en-US" sz="1600" dirty="0" err="1"/>
              <a:t>popis</a:t>
            </a:r>
            <a:r>
              <a:rPr lang="en-US" sz="1600" dirty="0"/>
              <a:t> </a:t>
            </a:r>
            <a:r>
              <a:rPr lang="en-US" sz="1600" dirty="0" err="1"/>
              <a:t>na</a:t>
            </a:r>
            <a:r>
              <a:rPr lang="en-US" sz="1600" dirty="0"/>
              <a:t> </a:t>
            </a:r>
            <a:r>
              <a:rPr lang="en-US" sz="1600" dirty="0" err="1"/>
              <a:t>kojem</a:t>
            </a:r>
            <a:r>
              <a:rPr lang="en-US" sz="1600" dirty="0"/>
              <a:t> </a:t>
            </a:r>
            <a:r>
              <a:rPr lang="en-US" sz="1600" dirty="0" err="1"/>
              <a:t>smo</a:t>
            </a:r>
            <a:r>
              <a:rPr lang="en-US" sz="1600" dirty="0"/>
              <a:t> </a:t>
            </a:r>
            <a:r>
              <a:rPr lang="en-US" sz="1600" dirty="0" err="1"/>
              <a:t>naveli</a:t>
            </a:r>
            <a:r>
              <a:rPr lang="en-US" sz="1600" dirty="0"/>
              <a:t> 6 </a:t>
            </a:r>
            <a:r>
              <a:rPr lang="en-US" sz="1600" dirty="0" err="1"/>
              <a:t>stvari</a:t>
            </a:r>
            <a:r>
              <a:rPr lang="en-US" sz="1600" dirty="0"/>
              <a:t> </a:t>
            </a:r>
            <a:r>
              <a:rPr lang="en-US" sz="1600" dirty="0" err="1"/>
              <a:t>koje</a:t>
            </a:r>
            <a:r>
              <a:rPr lang="en-US" sz="1600" dirty="0"/>
              <a:t> </a:t>
            </a:r>
            <a:r>
              <a:rPr lang="en-US" sz="1600" dirty="0" err="1"/>
              <a:t>treba</a:t>
            </a:r>
            <a:r>
              <a:rPr lang="en-US" sz="1600" dirty="0"/>
              <a:t> </a:t>
            </a:r>
            <a:r>
              <a:rPr lang="en-US" sz="1600" dirty="0" err="1"/>
              <a:t>pogledati</a:t>
            </a:r>
            <a:r>
              <a:rPr lang="en-US" sz="1600" dirty="0"/>
              <a:t> </a:t>
            </a:r>
            <a:r>
              <a:rPr lang="en-US" sz="1600" dirty="0" err="1"/>
              <a:t>prije</a:t>
            </a:r>
            <a:r>
              <a:rPr lang="en-US" sz="1600" dirty="0"/>
              <a:t> </a:t>
            </a:r>
            <a:r>
              <a:rPr lang="en-US" sz="1600" dirty="0" err="1"/>
              <a:t>finalizacije</a:t>
            </a:r>
            <a:r>
              <a:rPr lang="en-US" sz="1600" dirty="0"/>
              <a:t> </a:t>
            </a:r>
            <a:r>
              <a:rPr lang="en-US" sz="1600" dirty="0" err="1"/>
              <a:t>logotipa</a:t>
            </a:r>
            <a:r>
              <a:rPr lang="en-US" sz="1600" dirty="0"/>
              <a:t> </a:t>
            </a:r>
            <a:r>
              <a:rPr lang="en-US" sz="1600" dirty="0" err="1"/>
              <a:t>vašeg</a:t>
            </a:r>
            <a:r>
              <a:rPr lang="en-US" sz="1600" dirty="0"/>
              <a:t> </a:t>
            </a:r>
            <a:r>
              <a:rPr lang="en-US" sz="1600" dirty="0" err="1"/>
              <a:t>brenda</a:t>
            </a:r>
            <a:r>
              <a:rPr lang="en-US" sz="1600" dirty="0"/>
              <a:t>.</a:t>
            </a:r>
          </a:p>
          <a:p>
            <a:pPr algn="l"/>
            <a:r>
              <a:rPr lang="en-US" sz="1600" b="1" dirty="0" err="1"/>
              <a:t>Razumije</a:t>
            </a:r>
            <a:r>
              <a:rPr lang="en-US" sz="1600" b="1" dirty="0"/>
              <a:t> li </a:t>
            </a:r>
            <a:r>
              <a:rPr lang="en-US" sz="1600" b="1" dirty="0" err="1"/>
              <a:t>vaša</a:t>
            </a:r>
            <a:r>
              <a:rPr lang="en-US" sz="1600" b="1" dirty="0"/>
              <a:t> </a:t>
            </a:r>
            <a:r>
              <a:rPr lang="en-US" sz="1600" b="1" dirty="0" err="1"/>
              <a:t>publika</a:t>
            </a:r>
            <a:r>
              <a:rPr lang="en-US" sz="1600" b="1" dirty="0"/>
              <a:t> </a:t>
            </a:r>
            <a:r>
              <a:rPr lang="en-US" sz="1600" b="1" dirty="0" err="1"/>
              <a:t>vaš</a:t>
            </a:r>
            <a:r>
              <a:rPr lang="en-US" sz="1600" b="1" dirty="0"/>
              <a:t> </a:t>
            </a:r>
            <a:r>
              <a:rPr lang="en-US" sz="1600" b="1" dirty="0" err="1"/>
              <a:t>logotip</a:t>
            </a:r>
            <a:r>
              <a:rPr lang="en-US" sz="1600" b="1" dirty="0"/>
              <a:t> dobro?- </a:t>
            </a:r>
            <a:r>
              <a:rPr lang="en-US" sz="1600" dirty="0" err="1"/>
              <a:t>Možda</a:t>
            </a:r>
            <a:r>
              <a:rPr lang="en-US" sz="1600" dirty="0"/>
              <a:t> </a:t>
            </a:r>
            <a:r>
              <a:rPr lang="en-US" sz="1600" dirty="0" err="1"/>
              <a:t>ste</a:t>
            </a:r>
            <a:r>
              <a:rPr lang="en-US" sz="1600" dirty="0"/>
              <a:t> </a:t>
            </a:r>
            <a:r>
              <a:rPr lang="en-US" sz="1600" dirty="0" err="1"/>
              <a:t>dizajnirali</a:t>
            </a:r>
            <a:r>
              <a:rPr lang="en-US" sz="1600" dirty="0"/>
              <a:t> </a:t>
            </a:r>
            <a:r>
              <a:rPr lang="en-US" sz="1600" dirty="0" err="1"/>
              <a:t>prekrasan</a:t>
            </a:r>
            <a:r>
              <a:rPr lang="en-US" sz="1600" dirty="0"/>
              <a:t> </a:t>
            </a:r>
            <a:r>
              <a:rPr lang="en-US" sz="1600" dirty="0" err="1"/>
              <a:t>logotip</a:t>
            </a:r>
            <a:r>
              <a:rPr lang="en-US" sz="1600" dirty="0"/>
              <a:t> </a:t>
            </a:r>
            <a:r>
              <a:rPr lang="en-US" sz="1600" dirty="0" err="1"/>
              <a:t>sa</a:t>
            </a:r>
            <a:r>
              <a:rPr lang="en-US" sz="1600" dirty="0"/>
              <a:t> </a:t>
            </a:r>
            <a:r>
              <a:rPr lang="en-US" sz="1600" dirty="0" err="1"/>
              <a:t>svim</a:t>
            </a:r>
            <a:r>
              <a:rPr lang="en-US" sz="1600" dirty="0"/>
              <a:t> </a:t>
            </a:r>
            <a:r>
              <a:rPr lang="en-US" sz="1600" dirty="0" err="1"/>
              <a:t>vrstama</a:t>
            </a:r>
            <a:r>
              <a:rPr lang="en-US" sz="1600" dirty="0"/>
              <a:t> </a:t>
            </a:r>
            <a:r>
              <a:rPr lang="en-US" sz="1600" dirty="0" err="1"/>
              <a:t>boja</a:t>
            </a:r>
            <a:r>
              <a:rPr lang="en-US" sz="1600" dirty="0"/>
              <a:t>, </a:t>
            </a:r>
            <a:r>
              <a:rPr lang="en-US" sz="1600" dirty="0" err="1"/>
              <a:t>ali</a:t>
            </a:r>
            <a:r>
              <a:rPr lang="en-US" sz="1600" dirty="0"/>
              <a:t> </a:t>
            </a:r>
            <a:r>
              <a:rPr lang="en-US" sz="1600" dirty="0" err="1"/>
              <a:t>neće</a:t>
            </a:r>
            <a:r>
              <a:rPr lang="en-US" sz="1600" dirty="0"/>
              <a:t> </a:t>
            </a:r>
            <a:r>
              <a:rPr lang="en-US" sz="1600" dirty="0" err="1"/>
              <a:t>imati</a:t>
            </a:r>
            <a:r>
              <a:rPr lang="en-US" sz="1600" dirty="0"/>
              <a:t> </a:t>
            </a:r>
            <a:r>
              <a:rPr lang="en-US" sz="1600" dirty="0" err="1"/>
              <a:t>smisla</a:t>
            </a:r>
            <a:r>
              <a:rPr lang="en-US" sz="1600" dirty="0"/>
              <a:t> </a:t>
            </a:r>
            <a:r>
              <a:rPr lang="en-US" sz="1600" dirty="0" err="1"/>
              <a:t>ako</a:t>
            </a:r>
            <a:r>
              <a:rPr lang="en-US" sz="1600" dirty="0"/>
              <a:t> ga </a:t>
            </a:r>
            <a:r>
              <a:rPr lang="en-US" sz="1600" dirty="0" err="1"/>
              <a:t>vaša</a:t>
            </a:r>
            <a:r>
              <a:rPr lang="en-US" sz="1600" dirty="0"/>
              <a:t> </a:t>
            </a:r>
            <a:r>
              <a:rPr lang="en-US" sz="1600" dirty="0" err="1"/>
              <a:t>publika</a:t>
            </a:r>
            <a:r>
              <a:rPr lang="en-US" sz="1600" dirty="0"/>
              <a:t> ne </a:t>
            </a:r>
            <a:r>
              <a:rPr lang="en-US" sz="1600" dirty="0" err="1"/>
              <a:t>razumije</a:t>
            </a:r>
            <a:r>
              <a:rPr lang="en-US" sz="1600" dirty="0"/>
              <a:t> </a:t>
            </a:r>
            <a:r>
              <a:rPr lang="en-US" sz="1600" dirty="0" err="1"/>
              <a:t>ili</a:t>
            </a:r>
            <a:r>
              <a:rPr lang="en-US" sz="1600" dirty="0"/>
              <a:t> ga </a:t>
            </a:r>
            <a:r>
              <a:rPr lang="en-US" sz="1600" dirty="0" err="1"/>
              <a:t>pogrešno</a:t>
            </a:r>
            <a:r>
              <a:rPr lang="en-US" sz="1600" dirty="0"/>
              <a:t> </a:t>
            </a:r>
            <a:r>
              <a:rPr lang="en-US" sz="1600" dirty="0" err="1"/>
              <a:t>shvaća</a:t>
            </a:r>
            <a:r>
              <a:rPr lang="en-US" sz="1600" dirty="0"/>
              <a:t> </a:t>
            </a:r>
            <a:r>
              <a:rPr lang="en-US" sz="1600" dirty="0" err="1"/>
              <a:t>povezano</a:t>
            </a:r>
            <a:r>
              <a:rPr lang="en-US" sz="1600" dirty="0"/>
              <a:t> s </a:t>
            </a:r>
            <a:r>
              <a:rPr lang="en-US" sz="1600" dirty="0" err="1"/>
              <a:t>nekim</a:t>
            </a:r>
            <a:r>
              <a:rPr lang="en-US" sz="1600" dirty="0"/>
              <a:t> </a:t>
            </a:r>
            <a:r>
              <a:rPr lang="en-US" sz="1600" dirty="0" err="1"/>
              <a:t>drugim</a:t>
            </a:r>
            <a:r>
              <a:rPr lang="en-US" sz="1600" dirty="0"/>
              <a:t>. </a:t>
            </a:r>
            <a:r>
              <a:rPr lang="en-US" sz="1600" dirty="0" err="1"/>
              <a:t>Logotip</a:t>
            </a:r>
            <a:r>
              <a:rPr lang="en-US" sz="1600" dirty="0"/>
              <a:t> mora </a:t>
            </a:r>
            <a:r>
              <a:rPr lang="en-US" sz="1600" dirty="0" err="1"/>
              <a:t>prenijeti</a:t>
            </a:r>
            <a:r>
              <a:rPr lang="en-US" sz="1600" dirty="0"/>
              <a:t> </a:t>
            </a:r>
            <a:r>
              <a:rPr lang="en-US" sz="1600" dirty="0" err="1"/>
              <a:t>stvarnu</a:t>
            </a:r>
            <a:r>
              <a:rPr lang="en-US" sz="1600" dirty="0"/>
              <a:t> bit </a:t>
            </a:r>
            <a:r>
              <a:rPr lang="en-US" sz="1600" dirty="0" err="1"/>
              <a:t>vašeg</a:t>
            </a:r>
            <a:r>
              <a:rPr lang="en-US" sz="1600" dirty="0"/>
              <a:t> </a:t>
            </a:r>
            <a:r>
              <a:rPr lang="en-US" sz="1600" dirty="0" err="1"/>
              <a:t>brenda</a:t>
            </a:r>
            <a:r>
              <a:rPr lang="en-US" sz="1600" dirty="0"/>
              <a:t> </a:t>
            </a:r>
            <a:r>
              <a:rPr lang="en-US" sz="1600" dirty="0" err="1"/>
              <a:t>trebao</a:t>
            </a:r>
            <a:r>
              <a:rPr lang="en-US" sz="1600" dirty="0"/>
              <a:t> bi </a:t>
            </a:r>
            <a:r>
              <a:rPr lang="en-US" sz="1600" dirty="0" err="1"/>
              <a:t>biti</a:t>
            </a:r>
            <a:r>
              <a:rPr lang="en-US" sz="1600" dirty="0"/>
              <a:t> </a:t>
            </a:r>
            <a:r>
              <a:rPr lang="en-US" sz="1600" dirty="0" err="1"/>
              <a:t>ispravno</a:t>
            </a:r>
            <a:r>
              <a:rPr lang="en-US" sz="1600" dirty="0"/>
              <a:t> </a:t>
            </a:r>
            <a:r>
              <a:rPr lang="en-US" sz="1600" dirty="0" err="1"/>
              <a:t>percipiran</a:t>
            </a:r>
            <a:r>
              <a:rPr lang="en-US" sz="1600" dirty="0"/>
              <a:t> od </a:t>
            </a:r>
            <a:r>
              <a:rPr lang="en-US" sz="1600" dirty="0" err="1"/>
              <a:t>strane</a:t>
            </a:r>
            <a:r>
              <a:rPr lang="en-US" sz="1600" dirty="0"/>
              <a:t> </a:t>
            </a:r>
            <a:r>
              <a:rPr lang="en-US" sz="1600" dirty="0" err="1"/>
              <a:t>publike</a:t>
            </a:r>
            <a:r>
              <a:rPr lang="en-US" sz="1600" dirty="0"/>
              <a:t>.</a:t>
            </a:r>
          </a:p>
          <a:p>
            <a:pPr algn="l"/>
            <a:r>
              <a:rPr lang="en-US" sz="1600" b="1" dirty="0" err="1"/>
              <a:t>Učinite</a:t>
            </a:r>
            <a:r>
              <a:rPr lang="en-US" sz="1600" b="1" dirty="0"/>
              <a:t> ga </a:t>
            </a:r>
            <a:r>
              <a:rPr lang="en-US" sz="1600" b="1" dirty="0" err="1"/>
              <a:t>jednostavnim</a:t>
            </a:r>
            <a:r>
              <a:rPr lang="en-US" sz="1600" b="1" dirty="0"/>
              <a:t>, </a:t>
            </a:r>
            <a:r>
              <a:rPr lang="en-US" sz="1600" b="1" dirty="0" err="1"/>
              <a:t>ali</a:t>
            </a:r>
            <a:r>
              <a:rPr lang="en-US" sz="1600" b="1" dirty="0"/>
              <a:t> </a:t>
            </a:r>
            <a:r>
              <a:rPr lang="en-US" sz="1600" b="1" dirty="0" err="1"/>
              <a:t>lijepim</a:t>
            </a:r>
            <a:r>
              <a:rPr lang="en-US" sz="1600" dirty="0"/>
              <a:t> – </a:t>
            </a:r>
            <a:r>
              <a:rPr lang="en-US" sz="1600" dirty="0" err="1"/>
              <a:t>dodavanjem</a:t>
            </a:r>
            <a:r>
              <a:rPr lang="en-US" sz="1600" dirty="0"/>
              <a:t> </a:t>
            </a:r>
            <a:r>
              <a:rPr lang="en-US" sz="1600" dirty="0" err="1"/>
              <a:t>previše</a:t>
            </a:r>
            <a:r>
              <a:rPr lang="en-US" sz="1600" dirty="0"/>
              <a:t> </a:t>
            </a:r>
            <a:r>
              <a:rPr lang="en-US" sz="1600" dirty="0" err="1"/>
              <a:t>oblika</a:t>
            </a:r>
            <a:r>
              <a:rPr lang="en-US" sz="1600" dirty="0"/>
              <a:t> </a:t>
            </a:r>
            <a:r>
              <a:rPr lang="en-US" sz="1600" dirty="0" err="1"/>
              <a:t>i</a:t>
            </a:r>
            <a:r>
              <a:rPr lang="en-US" sz="1600" dirty="0"/>
              <a:t> </a:t>
            </a:r>
            <a:r>
              <a:rPr lang="en-US" sz="1600" dirty="0" err="1"/>
              <a:t>kontrastnih</a:t>
            </a:r>
            <a:r>
              <a:rPr lang="en-US" sz="1600" dirty="0"/>
              <a:t> </a:t>
            </a:r>
            <a:r>
              <a:rPr lang="en-US" sz="1600" dirty="0" err="1"/>
              <a:t>boja</a:t>
            </a:r>
            <a:r>
              <a:rPr lang="en-US" sz="1600" dirty="0"/>
              <a:t> </a:t>
            </a:r>
            <a:r>
              <a:rPr lang="en-US" sz="1600" dirty="0" err="1"/>
              <a:t>logotip</a:t>
            </a:r>
            <a:r>
              <a:rPr lang="en-US" sz="1600" dirty="0"/>
              <a:t> </a:t>
            </a:r>
            <a:r>
              <a:rPr lang="en-US" sz="1600" dirty="0" err="1"/>
              <a:t>će</a:t>
            </a:r>
            <a:r>
              <a:rPr lang="en-US" sz="1600" dirty="0"/>
              <a:t> </a:t>
            </a:r>
            <a:r>
              <a:rPr lang="en-US" sz="1600" dirty="0" err="1"/>
              <a:t>biti</a:t>
            </a:r>
            <a:r>
              <a:rPr lang="en-US" sz="1600" dirty="0"/>
              <a:t> </a:t>
            </a:r>
            <a:r>
              <a:rPr lang="en-US" sz="1600" dirty="0" err="1"/>
              <a:t>pretrpan</a:t>
            </a:r>
            <a:r>
              <a:rPr lang="en-US" sz="1600" dirty="0"/>
              <a:t>. </a:t>
            </a:r>
            <a:r>
              <a:rPr lang="en-US" sz="1600" dirty="0" err="1"/>
              <a:t>Vašoj</a:t>
            </a:r>
            <a:r>
              <a:rPr lang="en-US" sz="1600" dirty="0"/>
              <a:t> </a:t>
            </a:r>
            <a:r>
              <a:rPr lang="en-US" sz="1600" dirty="0" err="1"/>
              <a:t>publici</a:t>
            </a:r>
            <a:r>
              <a:rPr lang="en-US" sz="1600" dirty="0"/>
              <a:t> se </a:t>
            </a:r>
            <a:r>
              <a:rPr lang="en-US" sz="1600" dirty="0" err="1"/>
              <a:t>možda</a:t>
            </a:r>
            <a:r>
              <a:rPr lang="en-US" sz="1600" dirty="0"/>
              <a:t> </a:t>
            </a:r>
            <a:r>
              <a:rPr lang="en-US" sz="1600" dirty="0" err="1"/>
              <a:t>neće</a:t>
            </a:r>
            <a:r>
              <a:rPr lang="en-US" sz="1600" dirty="0"/>
              <a:t> </a:t>
            </a:r>
            <a:r>
              <a:rPr lang="en-US" sz="1600" dirty="0" err="1"/>
              <a:t>svidjeti</a:t>
            </a:r>
            <a:r>
              <a:rPr lang="en-US" sz="1600" dirty="0"/>
              <a:t> </a:t>
            </a:r>
            <a:r>
              <a:rPr lang="en-US" sz="1600" dirty="0" err="1"/>
              <a:t>logotip</a:t>
            </a:r>
            <a:r>
              <a:rPr lang="en-US" sz="1600" dirty="0"/>
              <a:t> </a:t>
            </a:r>
            <a:r>
              <a:rPr lang="en-US" sz="1600" dirty="0" err="1"/>
              <a:t>sa</a:t>
            </a:r>
            <a:r>
              <a:rPr lang="en-US" sz="1600" dirty="0"/>
              <a:t> </a:t>
            </a:r>
            <a:r>
              <a:rPr lang="en-US" sz="1600" dirty="0" err="1"/>
              <a:t>stvarno</a:t>
            </a:r>
            <a:r>
              <a:rPr lang="en-US" sz="1600" dirty="0"/>
              <a:t> </a:t>
            </a:r>
            <a:r>
              <a:rPr lang="en-US" sz="1600" dirty="0" err="1"/>
              <a:t>složenim</a:t>
            </a:r>
            <a:r>
              <a:rPr lang="en-US" sz="1600" dirty="0"/>
              <a:t> </a:t>
            </a:r>
            <a:r>
              <a:rPr lang="en-US" sz="1600" dirty="0" err="1"/>
              <a:t>dizajnom</a:t>
            </a:r>
            <a:r>
              <a:rPr lang="en-US" sz="1600" dirty="0"/>
              <a:t>. </a:t>
            </a:r>
            <a:r>
              <a:rPr lang="en-US" sz="1600" dirty="0" err="1"/>
              <a:t>Neka</a:t>
            </a:r>
            <a:r>
              <a:rPr lang="en-US" sz="1600" dirty="0"/>
              <a:t> </a:t>
            </a:r>
            <a:r>
              <a:rPr lang="en-US" sz="1600" dirty="0" err="1"/>
              <a:t>bude</a:t>
            </a:r>
            <a:r>
              <a:rPr lang="en-US" sz="1600" dirty="0"/>
              <a:t> </a:t>
            </a:r>
            <a:r>
              <a:rPr lang="en-US" sz="1600" dirty="0" err="1"/>
              <a:t>jednostavno</a:t>
            </a:r>
            <a:r>
              <a:rPr lang="en-US" sz="1600" dirty="0"/>
              <a:t> s </a:t>
            </a:r>
            <a:r>
              <a:rPr lang="en-US" sz="1600" dirty="0" err="1"/>
              <a:t>manje</a:t>
            </a:r>
            <a:r>
              <a:rPr lang="en-US" sz="1600" dirty="0"/>
              <a:t> </a:t>
            </a:r>
            <a:r>
              <a:rPr lang="en-US" sz="1600" dirty="0" err="1"/>
              <a:t>boja</a:t>
            </a:r>
            <a:r>
              <a:rPr lang="en-US" sz="1600" dirty="0"/>
              <a:t> </a:t>
            </a:r>
            <a:r>
              <a:rPr lang="en-US" sz="1600" dirty="0" err="1"/>
              <a:t>što</a:t>
            </a:r>
            <a:r>
              <a:rPr lang="en-US" sz="1600" dirty="0"/>
              <a:t> </a:t>
            </a:r>
            <a:r>
              <a:rPr lang="en-US" sz="1600" dirty="0" err="1"/>
              <a:t>će</a:t>
            </a:r>
            <a:r>
              <a:rPr lang="en-US" sz="1600" dirty="0"/>
              <a:t> </a:t>
            </a:r>
            <a:r>
              <a:rPr lang="en-US" sz="1600" dirty="0" err="1"/>
              <a:t>također</a:t>
            </a:r>
            <a:r>
              <a:rPr lang="en-US" sz="1600" dirty="0"/>
              <a:t> </a:t>
            </a:r>
            <a:r>
              <a:rPr lang="en-US" sz="1600" dirty="0" err="1"/>
              <a:t>učiniti</a:t>
            </a:r>
            <a:r>
              <a:rPr lang="en-US" sz="1600" dirty="0"/>
              <a:t> da ga </a:t>
            </a:r>
            <a:r>
              <a:rPr lang="en-US" sz="1600" dirty="0" err="1"/>
              <a:t>vaša</a:t>
            </a:r>
            <a:r>
              <a:rPr lang="en-US" sz="1600" dirty="0"/>
              <a:t> </a:t>
            </a:r>
            <a:r>
              <a:rPr lang="en-US" sz="1600" dirty="0" err="1"/>
              <a:t>publika</a:t>
            </a:r>
            <a:r>
              <a:rPr lang="en-US" sz="1600" dirty="0"/>
              <a:t> </a:t>
            </a:r>
            <a:r>
              <a:rPr lang="en-US" sz="1600" dirty="0" err="1"/>
              <a:t>lako</a:t>
            </a:r>
            <a:r>
              <a:rPr lang="en-US" sz="1600" dirty="0"/>
              <a:t> </a:t>
            </a:r>
            <a:r>
              <a:rPr lang="en-US" sz="1600" dirty="0" err="1"/>
              <a:t>prepozna</a:t>
            </a:r>
            <a:r>
              <a:rPr lang="en-US" sz="1600" dirty="0"/>
              <a:t> </a:t>
            </a:r>
            <a:r>
              <a:rPr lang="en-US" sz="1600" dirty="0" err="1"/>
              <a:t>kada</a:t>
            </a:r>
            <a:r>
              <a:rPr lang="en-US" sz="1600" dirty="0"/>
              <a:t> </a:t>
            </a:r>
            <a:r>
              <a:rPr lang="en-US" sz="1600" dirty="0" err="1"/>
              <a:t>ponovno</a:t>
            </a:r>
            <a:r>
              <a:rPr lang="en-US" sz="1600" dirty="0"/>
              <a:t> </a:t>
            </a:r>
            <a:r>
              <a:rPr lang="en-US" sz="1600" dirty="0" err="1"/>
              <a:t>vidi</a:t>
            </a:r>
            <a:r>
              <a:rPr lang="en-US" sz="1600" dirty="0"/>
              <a:t> logo. </a:t>
            </a:r>
            <a:r>
              <a:rPr lang="en-US" sz="1600" dirty="0" err="1"/>
              <a:t>Npr</a:t>
            </a:r>
            <a:r>
              <a:rPr lang="en-US" sz="1600" dirty="0"/>
              <a:t>. </a:t>
            </a:r>
            <a:r>
              <a:rPr lang="en-US" sz="1600" dirty="0" err="1"/>
              <a:t>Appleov</a:t>
            </a:r>
            <a:r>
              <a:rPr lang="en-US" sz="1600" dirty="0"/>
              <a:t> </a:t>
            </a:r>
            <a:r>
              <a:rPr lang="en-US" sz="1600" dirty="0" err="1"/>
              <a:t>logotip</a:t>
            </a:r>
            <a:r>
              <a:rPr lang="en-US" sz="1600" dirty="0"/>
              <a:t> je </a:t>
            </a:r>
            <a:r>
              <a:rPr lang="en-US" sz="1600" dirty="0" err="1"/>
              <a:t>jednostavan</a:t>
            </a:r>
            <a:r>
              <a:rPr lang="en-US" sz="1600" dirty="0"/>
              <a:t> </a:t>
            </a:r>
            <a:r>
              <a:rPr lang="en-US" sz="1600" dirty="0" err="1"/>
              <a:t>i</a:t>
            </a:r>
            <a:r>
              <a:rPr lang="en-US" sz="1600" dirty="0"/>
              <a:t> </a:t>
            </a:r>
            <a:r>
              <a:rPr lang="en-US" sz="1600" dirty="0" err="1"/>
              <a:t>prenosi</a:t>
            </a:r>
            <a:r>
              <a:rPr lang="en-US" sz="1600" dirty="0"/>
              <a:t> </a:t>
            </a:r>
            <a:r>
              <a:rPr lang="en-US" sz="1600" dirty="0" err="1"/>
              <a:t>njihovu</a:t>
            </a:r>
            <a:r>
              <a:rPr lang="en-US" sz="1600" dirty="0"/>
              <a:t> </a:t>
            </a:r>
            <a:r>
              <a:rPr lang="en-US" sz="1600" dirty="0" err="1"/>
              <a:t>ideju</a:t>
            </a:r>
            <a:r>
              <a:rPr lang="en-US" sz="1600" dirty="0"/>
              <a:t> da </a:t>
            </a:r>
            <a:r>
              <a:rPr lang="en-US" sz="1600" dirty="0" err="1"/>
              <a:t>stvari</a:t>
            </a:r>
            <a:r>
              <a:rPr lang="en-US" sz="1600" dirty="0"/>
              <a:t> </a:t>
            </a:r>
            <a:r>
              <a:rPr lang="en-US" sz="1600" dirty="0" err="1"/>
              <a:t>budu</a:t>
            </a:r>
            <a:r>
              <a:rPr lang="en-US" sz="1600" dirty="0"/>
              <a:t> </a:t>
            </a:r>
            <a:r>
              <a:rPr lang="en-US" sz="1600" dirty="0" err="1"/>
              <a:t>jednostavne</a:t>
            </a:r>
            <a:r>
              <a:rPr lang="en-US" sz="1600" dirty="0"/>
              <a:t> </a:t>
            </a:r>
            <a:r>
              <a:rPr lang="en-US" sz="1600" dirty="0" err="1"/>
              <a:t>i</a:t>
            </a:r>
            <a:r>
              <a:rPr lang="en-US" sz="1600" dirty="0"/>
              <a:t> </a:t>
            </a:r>
            <a:r>
              <a:rPr lang="en-US" sz="1600" dirty="0" err="1"/>
              <a:t>lijepe</a:t>
            </a:r>
            <a:r>
              <a:rPr lang="en-US" sz="1600" dirty="0"/>
              <a:t>.</a:t>
            </a:r>
          </a:p>
          <a:p>
            <a:pPr algn="l"/>
            <a:r>
              <a:rPr lang="en-US" sz="1600" b="1" dirty="0" err="1"/>
              <a:t>Nemojte</a:t>
            </a:r>
            <a:r>
              <a:rPr lang="en-US" sz="1600" b="1" dirty="0"/>
              <a:t> </a:t>
            </a:r>
            <a:r>
              <a:rPr lang="en-US" sz="1600" b="1" dirty="0" err="1"/>
              <a:t>koristiti</a:t>
            </a:r>
            <a:r>
              <a:rPr lang="en-US" sz="1600" b="1" dirty="0"/>
              <a:t> </a:t>
            </a:r>
            <a:r>
              <a:rPr lang="en-US" sz="1600" b="1" dirty="0" err="1"/>
              <a:t>previše</a:t>
            </a:r>
            <a:r>
              <a:rPr lang="en-US" sz="1600" b="1" dirty="0"/>
              <a:t> </a:t>
            </a:r>
            <a:r>
              <a:rPr lang="en-US" sz="1600" b="1" dirty="0" err="1"/>
              <a:t>efekata</a:t>
            </a:r>
            <a:r>
              <a:rPr lang="en-US" sz="1600" b="1" dirty="0"/>
              <a:t> </a:t>
            </a:r>
            <a:r>
              <a:rPr lang="en-US" sz="1600" dirty="0"/>
              <a:t>- </a:t>
            </a:r>
            <a:r>
              <a:rPr lang="en-US" sz="1600" dirty="0" err="1"/>
              <a:t>efekti</a:t>
            </a:r>
            <a:r>
              <a:rPr lang="en-US" sz="1600" dirty="0"/>
              <a:t> </a:t>
            </a:r>
            <a:r>
              <a:rPr lang="en-US" sz="1600" dirty="0" err="1"/>
              <a:t>poput</a:t>
            </a:r>
            <a:r>
              <a:rPr lang="en-US" sz="1600" dirty="0"/>
              <a:t> </a:t>
            </a:r>
            <a:r>
              <a:rPr lang="en-US" sz="1600" dirty="0" err="1"/>
              <a:t>sjena</a:t>
            </a:r>
            <a:r>
              <a:rPr lang="en-US" sz="1600" dirty="0"/>
              <a:t>, </a:t>
            </a:r>
            <a:r>
              <a:rPr lang="en-US" sz="1600" dirty="0" err="1"/>
              <a:t>iskosa</a:t>
            </a:r>
            <a:r>
              <a:rPr lang="en-US" sz="1600" dirty="0"/>
              <a:t>, </a:t>
            </a:r>
            <a:r>
              <a:rPr lang="en-US" sz="1600" dirty="0" err="1"/>
              <a:t>uzoraka</a:t>
            </a:r>
            <a:r>
              <a:rPr lang="en-US" sz="1600" dirty="0"/>
              <a:t> </a:t>
            </a:r>
            <a:r>
              <a:rPr lang="en-US" sz="1600" dirty="0" err="1"/>
              <a:t>mogu</a:t>
            </a:r>
            <a:r>
              <a:rPr lang="en-US" sz="1600" dirty="0"/>
              <a:t> se </a:t>
            </a:r>
            <a:r>
              <a:rPr lang="en-US" sz="1600" dirty="0" err="1"/>
              <a:t>činiti</a:t>
            </a:r>
            <a:r>
              <a:rPr lang="en-US" sz="1600" dirty="0"/>
              <a:t> </a:t>
            </a:r>
            <a:r>
              <a:rPr lang="en-US" sz="1600" dirty="0" err="1"/>
              <a:t>vrlo</a:t>
            </a:r>
            <a:r>
              <a:rPr lang="en-US" sz="1600" dirty="0"/>
              <a:t> </a:t>
            </a:r>
            <a:r>
              <a:rPr lang="en-US" sz="1600" dirty="0" err="1"/>
              <a:t>atraktivnim</a:t>
            </a:r>
            <a:r>
              <a:rPr lang="en-US" sz="1600" dirty="0"/>
              <a:t>, </a:t>
            </a:r>
            <a:r>
              <a:rPr lang="en-US" sz="1600" dirty="0" err="1"/>
              <a:t>ali</a:t>
            </a:r>
            <a:r>
              <a:rPr lang="en-US" sz="1600" dirty="0"/>
              <a:t> </a:t>
            </a:r>
            <a:r>
              <a:rPr lang="en-US" sz="1600" dirty="0" err="1"/>
              <a:t>mogu</a:t>
            </a:r>
            <a:r>
              <a:rPr lang="en-US" sz="1600" dirty="0"/>
              <a:t> </a:t>
            </a:r>
            <a:r>
              <a:rPr lang="en-US" sz="1600" dirty="0" err="1"/>
              <a:t>predstavljati</a:t>
            </a:r>
            <a:r>
              <a:rPr lang="en-US" sz="1600" dirty="0"/>
              <a:t> problem </a:t>
            </a:r>
            <a:r>
              <a:rPr lang="en-US" sz="1600" dirty="0" err="1"/>
              <a:t>kada</a:t>
            </a:r>
            <a:r>
              <a:rPr lang="en-US" sz="1600" dirty="0"/>
              <a:t> se </a:t>
            </a:r>
            <a:r>
              <a:rPr lang="en-US" sz="1600" dirty="0" err="1"/>
              <a:t>gledaju</a:t>
            </a:r>
            <a:r>
              <a:rPr lang="en-US" sz="1600" dirty="0"/>
              <a:t> </a:t>
            </a:r>
            <a:r>
              <a:rPr lang="en-US" sz="1600" dirty="0" err="1"/>
              <a:t>na</a:t>
            </a:r>
            <a:r>
              <a:rPr lang="en-US" sz="1600" dirty="0"/>
              <a:t> </a:t>
            </a:r>
            <a:r>
              <a:rPr lang="en-US" sz="1600" dirty="0" err="1"/>
              <a:t>različitim</a:t>
            </a:r>
            <a:r>
              <a:rPr lang="en-US" sz="1600" dirty="0"/>
              <a:t> </a:t>
            </a:r>
            <a:r>
              <a:rPr lang="en-US" sz="1600" dirty="0" err="1"/>
              <a:t>uređajima</a:t>
            </a:r>
            <a:r>
              <a:rPr lang="en-US" sz="1600" dirty="0"/>
              <a:t> </a:t>
            </a:r>
            <a:r>
              <a:rPr lang="en-US" sz="1600" dirty="0" err="1"/>
              <a:t>i</a:t>
            </a:r>
            <a:r>
              <a:rPr lang="en-US" sz="1600" dirty="0"/>
              <a:t> </a:t>
            </a:r>
            <a:r>
              <a:rPr lang="en-US" sz="1600" dirty="0" err="1"/>
              <a:t>formatima</a:t>
            </a:r>
            <a:r>
              <a:rPr lang="en-US" sz="1600" dirty="0"/>
              <a:t>. </a:t>
            </a:r>
            <a:r>
              <a:rPr lang="en-US" sz="1600" dirty="0" err="1"/>
              <a:t>Logotip</a:t>
            </a:r>
            <a:r>
              <a:rPr lang="en-US" sz="1600" dirty="0"/>
              <a:t> se </a:t>
            </a:r>
            <a:r>
              <a:rPr lang="en-US" sz="1600" dirty="0" err="1"/>
              <a:t>može</a:t>
            </a:r>
            <a:r>
              <a:rPr lang="en-US" sz="1600" dirty="0"/>
              <a:t> </a:t>
            </a:r>
            <a:r>
              <a:rPr lang="en-US" sz="1600" dirty="0" err="1"/>
              <a:t>činiti</a:t>
            </a:r>
            <a:r>
              <a:rPr lang="en-US" sz="1600" dirty="0"/>
              <a:t> </a:t>
            </a:r>
            <a:r>
              <a:rPr lang="en-US" sz="1600" dirty="0" err="1"/>
              <a:t>vrlo</a:t>
            </a:r>
            <a:r>
              <a:rPr lang="en-US" sz="1600" dirty="0"/>
              <a:t> </a:t>
            </a:r>
            <a:r>
              <a:rPr lang="en-US" sz="1600" dirty="0" err="1"/>
              <a:t>drugačijim</a:t>
            </a:r>
            <a:r>
              <a:rPr lang="en-US" sz="1600" dirty="0"/>
              <a:t> </a:t>
            </a:r>
            <a:r>
              <a:rPr lang="en-US" sz="1600" dirty="0" err="1"/>
              <a:t>ako</a:t>
            </a:r>
            <a:r>
              <a:rPr lang="en-US" sz="1600" dirty="0"/>
              <a:t> ga </a:t>
            </a:r>
            <a:r>
              <a:rPr lang="en-US" sz="1600" dirty="0" err="1"/>
              <a:t>gledate</a:t>
            </a:r>
            <a:r>
              <a:rPr lang="en-US" sz="1600" dirty="0"/>
              <a:t> </a:t>
            </a:r>
            <a:r>
              <a:rPr lang="en-US" sz="1600" dirty="0" err="1"/>
              <a:t>na</a:t>
            </a:r>
            <a:r>
              <a:rPr lang="en-US" sz="1600" dirty="0"/>
              <a:t> </a:t>
            </a:r>
            <a:r>
              <a:rPr lang="en-US" sz="1600" dirty="0" err="1"/>
              <a:t>računalu</a:t>
            </a:r>
            <a:r>
              <a:rPr lang="en-US" sz="1600" dirty="0"/>
              <a:t> </a:t>
            </a:r>
            <a:r>
              <a:rPr lang="en-US" sz="1600" dirty="0" err="1"/>
              <a:t>i</a:t>
            </a:r>
            <a:r>
              <a:rPr lang="en-US" sz="1600" dirty="0"/>
              <a:t> </a:t>
            </a:r>
            <a:r>
              <a:rPr lang="en-US" sz="1600" dirty="0" err="1"/>
              <a:t>gledate</a:t>
            </a:r>
            <a:r>
              <a:rPr lang="en-US" sz="1600" dirty="0"/>
              <a:t> ga </a:t>
            </a:r>
            <a:r>
              <a:rPr lang="en-US" sz="1600" dirty="0" err="1"/>
              <a:t>na</a:t>
            </a:r>
            <a:r>
              <a:rPr lang="en-US" sz="1600" dirty="0"/>
              <a:t> </a:t>
            </a:r>
            <a:r>
              <a:rPr lang="en-US" sz="1600" dirty="0" err="1"/>
              <a:t>tiskanoj</a:t>
            </a:r>
            <a:r>
              <a:rPr lang="en-US" sz="1600" dirty="0"/>
              <a:t> </a:t>
            </a:r>
            <a:r>
              <a:rPr lang="en-US" sz="1600" dirty="0" err="1"/>
              <a:t>brošuri</a:t>
            </a:r>
            <a:r>
              <a:rPr lang="en-US" sz="1600" dirty="0"/>
              <a:t> </a:t>
            </a:r>
            <a:r>
              <a:rPr lang="en-US" sz="1600" dirty="0" err="1"/>
              <a:t>ako</a:t>
            </a:r>
            <a:r>
              <a:rPr lang="en-US" sz="1600" dirty="0"/>
              <a:t> </a:t>
            </a:r>
            <a:r>
              <a:rPr lang="en-US" sz="1600" dirty="0" err="1"/>
              <a:t>koristite</a:t>
            </a:r>
            <a:r>
              <a:rPr lang="en-US" sz="1600" dirty="0"/>
              <a:t> </a:t>
            </a:r>
            <a:r>
              <a:rPr lang="en-US" sz="1600" dirty="0" err="1"/>
              <a:t>efekt</a:t>
            </a:r>
            <a:r>
              <a:rPr lang="en-US" sz="1600" dirty="0"/>
              <a:t>.</a:t>
            </a:r>
          </a:p>
          <a:p>
            <a:pPr algn="l"/>
            <a:endParaRPr lang="en-US" sz="1600" dirty="0"/>
          </a:p>
        </p:txBody>
      </p:sp>
      <p:sp>
        <p:nvSpPr>
          <p:cNvPr id="256" name="Google Shape;256;gf9ff28dbe4_0_179"/>
          <p:cNvSpPr txBox="1"/>
          <p:nvPr/>
        </p:nvSpPr>
        <p:spPr>
          <a:xfrm>
            <a:off x="5611433" y="1138157"/>
            <a:ext cx="6214373"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hr-HR" sz="3600" dirty="0">
                <a:solidFill>
                  <a:srgbClr val="D92E2D"/>
                </a:solidFill>
                <a:latin typeface="Calibri"/>
                <a:ea typeface="Calibri"/>
                <a:cs typeface="Calibri"/>
                <a:sym typeface="Calibri"/>
              </a:rPr>
              <a:t>Poglavlje</a:t>
            </a:r>
            <a:r>
              <a:rPr lang="fi-FI" sz="3600" dirty="0">
                <a:solidFill>
                  <a:srgbClr val="D92E2D"/>
                </a:solidFill>
                <a:latin typeface="Calibri"/>
                <a:ea typeface="Calibri"/>
                <a:cs typeface="Calibri"/>
                <a:sym typeface="Calibri"/>
              </a:rPr>
              <a:t> </a:t>
            </a:r>
            <a:r>
              <a:rPr lang="sk-SK" sz="3600" dirty="0">
                <a:solidFill>
                  <a:srgbClr val="D92E2D"/>
                </a:solidFill>
                <a:latin typeface="Calibri"/>
                <a:ea typeface="Calibri"/>
                <a:cs typeface="Calibri"/>
                <a:sym typeface="Calibri"/>
              </a:rPr>
              <a:t>7</a:t>
            </a:r>
            <a:r>
              <a:rPr lang="fi-FI" sz="3600" dirty="0">
                <a:solidFill>
                  <a:srgbClr val="D92E2D"/>
                </a:solidFill>
                <a:latin typeface="Calibri"/>
                <a:ea typeface="Calibri"/>
                <a:cs typeface="Calibri"/>
                <a:sym typeface="Calibri"/>
              </a:rPr>
              <a:t> - </a:t>
            </a:r>
            <a:r>
              <a:rPr lang="sk-SK" sz="3600" dirty="0">
                <a:solidFill>
                  <a:srgbClr val="D92E2D"/>
                </a:solidFill>
              </a:rPr>
              <a:t>Finalizacija</a:t>
            </a:r>
            <a:endParaRPr lang="sk-SK" sz="3600" dirty="0"/>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pic>
        <p:nvPicPr>
          <p:cNvPr id="9" name="Google Shape;388;p8"/>
          <p:cNvPicPr preferRelativeResize="0"/>
          <p:nvPr/>
        </p:nvPicPr>
        <p:blipFill rotWithShape="1">
          <a:blip r:embed="rId5">
            <a:alphaModFix/>
          </a:blip>
          <a:srcRect/>
          <a:stretch/>
        </p:blipFill>
        <p:spPr>
          <a:xfrm>
            <a:off x="10089134" y="5409931"/>
            <a:ext cx="1892054" cy="122835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2000"/>
                                        <p:tgtEl>
                                          <p:spTgt spid="25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2"/>
                                        </p:tgtEl>
                                        <p:attrNameLst>
                                          <p:attrName>style.visibility</p:attrName>
                                        </p:attrNameLst>
                                      </p:cBhvr>
                                      <p:to>
                                        <p:strVal val="visible"/>
                                      </p:to>
                                    </p:set>
                                    <p:animEffect transition="in" filter="fade">
                                      <p:cBhvr>
                                        <p:cTn id="11" dur="2000"/>
                                        <p:tgtEl>
                                          <p:spTgt spid="25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53"/>
                                        </p:tgtEl>
                                        <p:attrNameLst>
                                          <p:attrName>style.visibility</p:attrName>
                                        </p:attrNameLst>
                                      </p:cBhvr>
                                      <p:to>
                                        <p:strVal val="visible"/>
                                      </p:to>
                                    </p:set>
                                    <p:animEffect transition="in" filter="fade">
                                      <p:cBhvr>
                                        <p:cTn id="15" dur="2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subTitle" idx="1"/>
          </p:nvPr>
        </p:nvSpPr>
        <p:spPr>
          <a:xfrm>
            <a:off x="1459132" y="1196400"/>
            <a:ext cx="6026935" cy="45953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dirty="0">
              <a:solidFill>
                <a:srgbClr val="E47A24"/>
              </a:solidFill>
              <a:latin typeface="Calibri"/>
              <a:ea typeface="Calibri"/>
              <a:cs typeface="Calibri"/>
              <a:sym typeface="Calibri"/>
            </a:endParaRPr>
          </a:p>
          <a:p>
            <a:pPr marL="0" lvl="0" indent="0" algn="just" rtl="0">
              <a:lnSpc>
                <a:spcPct val="90000"/>
              </a:lnSpc>
              <a:spcBef>
                <a:spcPts val="1000"/>
              </a:spcBef>
              <a:spcAft>
                <a:spcPts val="0"/>
              </a:spcAft>
              <a:buClr>
                <a:srgbClr val="FFC300"/>
              </a:buClr>
              <a:buSzPts val="2000"/>
              <a:buNone/>
            </a:pPr>
            <a:r>
              <a:rPr lang="hr-HR" sz="2000" b="1" dirty="0">
                <a:solidFill>
                  <a:srgbClr val="FFC300"/>
                </a:solidFill>
              </a:rPr>
              <a:t>Na kraju ovog modula moći ćete</a:t>
            </a:r>
            <a:r>
              <a:rPr lang="en-US" sz="2000" b="1" dirty="0">
                <a:solidFill>
                  <a:srgbClr val="FFC300"/>
                </a:solidFill>
                <a:latin typeface="Calibri"/>
                <a:ea typeface="Calibri"/>
                <a:cs typeface="Calibri"/>
                <a:sym typeface="Calibri"/>
              </a:rPr>
              <a:t>:</a:t>
            </a:r>
            <a:endParaRPr dirty="0"/>
          </a:p>
        </p:txBody>
      </p:sp>
      <p:pic>
        <p:nvPicPr>
          <p:cNvPr id="93" name="Google Shape;93;p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94" name="Google Shape;94;p2"/>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p:nvPr/>
        </p:nvSpPr>
        <p:spPr>
          <a:xfrm rot="5400000">
            <a:off x="-2979070" y="3300411"/>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
          <p:cNvSpPr/>
          <p:nvPr/>
        </p:nvSpPr>
        <p:spPr>
          <a:xfrm rot="5400000">
            <a:off x="-267289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7" name="Google Shape;97;p2"/>
          <p:cNvPicPr preferRelativeResize="0"/>
          <p:nvPr/>
        </p:nvPicPr>
        <p:blipFill rotWithShape="1">
          <a:blip r:embed="rId4">
            <a:alphaModFix/>
          </a:blip>
          <a:srcRect/>
          <a:stretch/>
        </p:blipFill>
        <p:spPr>
          <a:xfrm>
            <a:off x="1335279" y="169687"/>
            <a:ext cx="3811683" cy="1121083"/>
          </a:xfrm>
          <a:prstGeom prst="rect">
            <a:avLst/>
          </a:prstGeom>
          <a:noFill/>
          <a:ln>
            <a:noFill/>
          </a:ln>
        </p:spPr>
      </p:pic>
      <p:sp>
        <p:nvSpPr>
          <p:cNvPr id="98" name="Google Shape;98;p2"/>
          <p:cNvSpPr txBox="1">
            <a:spLocks noGrp="1"/>
          </p:cNvSpPr>
          <p:nvPr>
            <p:ph type="ctrTitle"/>
          </p:nvPr>
        </p:nvSpPr>
        <p:spPr>
          <a:xfrm>
            <a:off x="8058976" y="553541"/>
            <a:ext cx="3811683" cy="64285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D92E2D"/>
              </a:buClr>
              <a:buSzPct val="100000"/>
              <a:buFont typeface="Calibri"/>
              <a:buNone/>
            </a:pPr>
            <a:r>
              <a:rPr lang="en-US" sz="4000" b="1" dirty="0">
                <a:solidFill>
                  <a:srgbClr val="D92E2D"/>
                </a:solidFill>
              </a:rPr>
              <a:t>1.</a:t>
            </a:r>
            <a:r>
              <a:rPr lang="hr-HR" sz="4000" b="1" dirty="0">
                <a:solidFill>
                  <a:srgbClr val="D92E2D"/>
                </a:solidFill>
              </a:rPr>
              <a:t>Svrha i ciljevi</a:t>
            </a:r>
            <a:endParaRPr sz="4000" b="1" dirty="0">
              <a:solidFill>
                <a:srgbClr val="D92E2D"/>
              </a:solidFill>
            </a:endParaRPr>
          </a:p>
        </p:txBody>
      </p:sp>
      <p:pic>
        <p:nvPicPr>
          <p:cNvPr id="99" name="Google Shape;99;p2"/>
          <p:cNvPicPr preferRelativeResize="0"/>
          <p:nvPr/>
        </p:nvPicPr>
        <p:blipFill rotWithShape="1">
          <a:blip r:embed="rId5">
            <a:alphaModFix/>
          </a:blip>
          <a:srcRect l="77489" r="3171"/>
          <a:stretch/>
        </p:blipFill>
        <p:spPr>
          <a:xfrm>
            <a:off x="1426378" y="2193495"/>
            <a:ext cx="317240" cy="482490"/>
          </a:xfrm>
          <a:prstGeom prst="rect">
            <a:avLst/>
          </a:prstGeom>
          <a:noFill/>
          <a:ln>
            <a:noFill/>
          </a:ln>
        </p:spPr>
      </p:pic>
      <p:pic>
        <p:nvPicPr>
          <p:cNvPr id="100" name="Google Shape;100;p2"/>
          <p:cNvPicPr preferRelativeResize="0"/>
          <p:nvPr/>
        </p:nvPicPr>
        <p:blipFill rotWithShape="1">
          <a:blip r:embed="rId5">
            <a:alphaModFix/>
          </a:blip>
          <a:srcRect l="77489" r="3171"/>
          <a:stretch/>
        </p:blipFill>
        <p:spPr>
          <a:xfrm>
            <a:off x="1459132" y="3300003"/>
            <a:ext cx="317240" cy="482490"/>
          </a:xfrm>
          <a:prstGeom prst="rect">
            <a:avLst/>
          </a:prstGeom>
          <a:noFill/>
          <a:ln>
            <a:noFill/>
          </a:ln>
        </p:spPr>
      </p:pic>
      <p:pic>
        <p:nvPicPr>
          <p:cNvPr id="101" name="Google Shape;101;p2"/>
          <p:cNvPicPr preferRelativeResize="0"/>
          <p:nvPr/>
        </p:nvPicPr>
        <p:blipFill rotWithShape="1">
          <a:blip r:embed="rId5">
            <a:alphaModFix/>
          </a:blip>
          <a:srcRect l="77489" r="3171"/>
          <a:stretch/>
        </p:blipFill>
        <p:spPr>
          <a:xfrm>
            <a:off x="1459132" y="4282523"/>
            <a:ext cx="317240" cy="482490"/>
          </a:xfrm>
          <a:prstGeom prst="rect">
            <a:avLst/>
          </a:prstGeom>
          <a:noFill/>
          <a:ln>
            <a:noFill/>
          </a:ln>
        </p:spPr>
      </p:pic>
      <p:sp>
        <p:nvSpPr>
          <p:cNvPr id="102" name="Google Shape;102;p2"/>
          <p:cNvSpPr txBox="1"/>
          <p:nvPr/>
        </p:nvSpPr>
        <p:spPr>
          <a:xfrm>
            <a:off x="1900224" y="243474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200" dirty="0">
                <a:solidFill>
                  <a:schemeClr val="dk1"/>
                </a:solidFill>
                <a:latin typeface="Calibri"/>
                <a:ea typeface="Calibri"/>
                <a:cs typeface="Calibri"/>
                <a:sym typeface="Calibri"/>
              </a:rPr>
              <a:t>Teorijske osnove</a:t>
            </a:r>
            <a:endParaRPr sz="1200" dirty="0">
              <a:solidFill>
                <a:schemeClr val="dk1"/>
              </a:solidFill>
              <a:latin typeface="Calibri"/>
              <a:ea typeface="Calibri"/>
              <a:cs typeface="Calibri"/>
              <a:sym typeface="Calibri"/>
            </a:endParaRPr>
          </a:p>
        </p:txBody>
      </p:sp>
      <p:sp>
        <p:nvSpPr>
          <p:cNvPr id="103" name="Google Shape;103;p2"/>
          <p:cNvSpPr txBox="1"/>
          <p:nvPr/>
        </p:nvSpPr>
        <p:spPr>
          <a:xfrm>
            <a:off x="1900224" y="2080838"/>
            <a:ext cx="5124925" cy="369291"/>
          </a:xfrm>
          <a:prstGeom prst="rect">
            <a:avLst/>
          </a:prstGeom>
          <a:noFill/>
          <a:ln>
            <a:noFill/>
          </a:ln>
        </p:spPr>
        <p:txBody>
          <a:bodyPr spcFirstLastPara="1" wrap="square" lIns="108000" tIns="45700" rIns="108000" bIns="45700" anchor="t" anchorCtr="0">
            <a:spAutoFit/>
          </a:bodyPr>
          <a:lstStyle/>
          <a:p>
            <a:pPr lvl="0"/>
            <a:r>
              <a:rPr lang="hr-HR" sz="1800" b="1" dirty="0">
                <a:solidFill>
                  <a:schemeClr val="dk1"/>
                </a:solidFill>
                <a:latin typeface="Calibri"/>
                <a:ea typeface="Calibri"/>
                <a:cs typeface="Calibri"/>
                <a:sym typeface="Calibri"/>
              </a:rPr>
              <a:t>Razumijeti značenje brenda za poslovni subjekt</a:t>
            </a:r>
            <a:endParaRPr sz="1800" b="1" dirty="0">
              <a:solidFill>
                <a:schemeClr val="dk1"/>
              </a:solidFill>
              <a:latin typeface="Calibri"/>
              <a:ea typeface="Calibri"/>
              <a:cs typeface="Calibri"/>
              <a:sym typeface="Calibri"/>
            </a:endParaRPr>
          </a:p>
        </p:txBody>
      </p:sp>
      <p:sp>
        <p:nvSpPr>
          <p:cNvPr id="104" name="Google Shape;104;p2"/>
          <p:cNvSpPr txBox="1"/>
          <p:nvPr/>
        </p:nvSpPr>
        <p:spPr>
          <a:xfrm>
            <a:off x="1900225" y="3622840"/>
            <a:ext cx="5124925" cy="276999"/>
          </a:xfrm>
          <a:prstGeom prst="rect">
            <a:avLst/>
          </a:prstGeom>
          <a:noFill/>
          <a:ln>
            <a:noFill/>
          </a:ln>
        </p:spPr>
        <p:txBody>
          <a:bodyPr spcFirstLastPara="1" wrap="square" lIns="91425" tIns="45700" rIns="91425" bIns="45700" anchor="t" anchorCtr="0">
            <a:spAutoFit/>
          </a:bodyPr>
          <a:lstStyle/>
          <a:p>
            <a:pPr lvl="0"/>
            <a:r>
              <a:rPr lang="hr-HR" sz="1200" dirty="0">
                <a:solidFill>
                  <a:schemeClr val="dk1"/>
                </a:solidFill>
                <a:latin typeface="Calibri"/>
                <a:ea typeface="Calibri"/>
                <a:cs typeface="Calibri"/>
                <a:sym typeface="Calibri"/>
              </a:rPr>
              <a:t>Primijeniti teorijsku osnovu na praktične vježbe</a:t>
            </a:r>
            <a:endParaRPr sz="1200" dirty="0">
              <a:solidFill>
                <a:schemeClr val="dk1"/>
              </a:solidFill>
              <a:latin typeface="Calibri"/>
              <a:ea typeface="Calibri"/>
              <a:cs typeface="Calibri"/>
              <a:sym typeface="Calibri"/>
            </a:endParaRPr>
          </a:p>
        </p:txBody>
      </p:sp>
      <p:sp>
        <p:nvSpPr>
          <p:cNvPr id="105" name="Google Shape;105;p2"/>
          <p:cNvSpPr txBox="1"/>
          <p:nvPr/>
        </p:nvSpPr>
        <p:spPr>
          <a:xfrm>
            <a:off x="1808220" y="3268913"/>
            <a:ext cx="5801700" cy="369300"/>
          </a:xfrm>
          <a:prstGeom prst="rect">
            <a:avLst/>
          </a:prstGeom>
          <a:noFill/>
          <a:ln>
            <a:noFill/>
          </a:ln>
        </p:spPr>
        <p:txBody>
          <a:bodyPr spcFirstLastPara="1" wrap="square" lIns="108000" tIns="45700" rIns="108000" bIns="45700" anchor="t" anchorCtr="0">
            <a:spAutoFit/>
          </a:bodyPr>
          <a:lstStyle/>
          <a:p>
            <a:pPr lvl="0"/>
            <a:r>
              <a:rPr lang="hr-HR" sz="1800" b="1" dirty="0">
                <a:solidFill>
                  <a:schemeClr val="dk1"/>
                </a:solidFill>
                <a:latin typeface="Calibri"/>
                <a:ea typeface="Calibri"/>
                <a:cs typeface="Calibri"/>
                <a:sym typeface="Calibri"/>
              </a:rPr>
              <a:t>Kreirati brend kao prodajni alat („brand prodaje”)</a:t>
            </a:r>
            <a:endParaRPr sz="1800" b="1" dirty="0">
              <a:solidFill>
                <a:schemeClr val="dk1"/>
              </a:solidFill>
              <a:latin typeface="Calibri"/>
              <a:ea typeface="Calibri"/>
              <a:cs typeface="Calibri"/>
              <a:sym typeface="Calibri"/>
            </a:endParaRPr>
          </a:p>
        </p:txBody>
      </p:sp>
      <p:sp>
        <p:nvSpPr>
          <p:cNvPr id="106" name="Google Shape;106;p2"/>
          <p:cNvSpPr txBox="1"/>
          <p:nvPr/>
        </p:nvSpPr>
        <p:spPr>
          <a:xfrm>
            <a:off x="1900225" y="4591894"/>
            <a:ext cx="5124925" cy="276999"/>
          </a:xfrm>
          <a:prstGeom prst="rect">
            <a:avLst/>
          </a:prstGeom>
          <a:noFill/>
          <a:ln>
            <a:noFill/>
          </a:ln>
        </p:spPr>
        <p:txBody>
          <a:bodyPr spcFirstLastPara="1" wrap="square" lIns="91425" tIns="45700" rIns="91425" bIns="45700" anchor="t" anchorCtr="0">
            <a:spAutoFit/>
          </a:bodyPr>
          <a:lstStyle/>
          <a:p>
            <a:pPr lvl="0"/>
            <a:r>
              <a:rPr lang="fr-FR" sz="1200" dirty="0">
                <a:solidFill>
                  <a:schemeClr val="dk1"/>
                </a:solidFill>
                <a:latin typeface="Calibri"/>
                <a:ea typeface="Calibri"/>
                <a:cs typeface="Calibri"/>
                <a:sym typeface="Calibri"/>
              </a:rPr>
              <a:t>Promo</a:t>
            </a:r>
            <a:r>
              <a:rPr lang="hr-HR" sz="1200" dirty="0">
                <a:solidFill>
                  <a:schemeClr val="dk1"/>
                </a:solidFill>
                <a:latin typeface="Calibri"/>
                <a:ea typeface="Calibri"/>
                <a:cs typeface="Calibri"/>
                <a:sym typeface="Calibri"/>
              </a:rPr>
              <a:t>cija,upitnici,odaziv javnosti,stalna izgradnja brenda.</a:t>
            </a:r>
            <a:endParaRPr sz="1200" dirty="0">
              <a:solidFill>
                <a:schemeClr val="dk1"/>
              </a:solidFill>
              <a:latin typeface="Calibri"/>
              <a:ea typeface="Calibri"/>
              <a:cs typeface="Calibri"/>
              <a:sym typeface="Calibri"/>
            </a:endParaRPr>
          </a:p>
        </p:txBody>
      </p:sp>
      <p:sp>
        <p:nvSpPr>
          <p:cNvPr id="107" name="Google Shape;107;p2"/>
          <p:cNvSpPr txBox="1"/>
          <p:nvPr/>
        </p:nvSpPr>
        <p:spPr>
          <a:xfrm>
            <a:off x="1900225" y="4253340"/>
            <a:ext cx="5124925" cy="369332"/>
          </a:xfrm>
          <a:prstGeom prst="rect">
            <a:avLst/>
          </a:prstGeom>
          <a:noFill/>
          <a:ln>
            <a:noFill/>
          </a:ln>
        </p:spPr>
        <p:txBody>
          <a:bodyPr spcFirstLastPara="1" wrap="square" lIns="108000" tIns="45700" rIns="108000" bIns="45700" anchor="t" anchorCtr="0">
            <a:spAutoFit/>
          </a:bodyPr>
          <a:lstStyle/>
          <a:p>
            <a:pPr lvl="0"/>
            <a:r>
              <a:rPr lang="en-US" sz="1800" b="1" dirty="0">
                <a:solidFill>
                  <a:schemeClr val="dk1"/>
                </a:solidFill>
                <a:latin typeface="Calibri"/>
                <a:ea typeface="Calibri"/>
                <a:cs typeface="Calibri"/>
                <a:sym typeface="Calibri"/>
              </a:rPr>
              <a:t>A</a:t>
            </a:r>
            <a:r>
              <a:rPr lang="hr-HR" sz="1800" b="1" dirty="0">
                <a:solidFill>
                  <a:schemeClr val="dk1"/>
                </a:solidFill>
                <a:latin typeface="Calibri"/>
                <a:ea typeface="Calibri"/>
                <a:cs typeface="Calibri"/>
                <a:sym typeface="Calibri"/>
              </a:rPr>
              <a:t>ktivnosti vezane uz održavanje brenda</a:t>
            </a:r>
            <a:endParaRPr sz="18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2000"/>
                                        <p:tgtEl>
                                          <p:spTgt spid="9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2000"/>
                                        <p:tgtEl>
                                          <p:spTgt spid="9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f9ff28dbe4_0_17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51" name="Google Shape;251;gf9ff28dbe4_0_17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gf9ff28dbe4_0_17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gf9ff28dbe4_0_17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4" name="Google Shape;254;gf9ff28dbe4_0_17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55" name="Google Shape;255;gf9ff28dbe4_0_179"/>
          <p:cNvSpPr txBox="1">
            <a:spLocks noGrp="1"/>
          </p:cNvSpPr>
          <p:nvPr>
            <p:ph type="subTitle" idx="1"/>
          </p:nvPr>
        </p:nvSpPr>
        <p:spPr>
          <a:xfrm>
            <a:off x="1395556" y="1588809"/>
            <a:ext cx="9144000" cy="4733341"/>
          </a:xfrm>
          <a:prstGeom prst="rect">
            <a:avLst/>
          </a:prstGeom>
          <a:noFill/>
          <a:ln>
            <a:noFill/>
          </a:ln>
        </p:spPr>
        <p:txBody>
          <a:bodyPr spcFirstLastPara="1" wrap="square" lIns="91425" tIns="45700" rIns="91425" bIns="45700" anchor="t" anchorCtr="0">
            <a:normAutofit/>
          </a:bodyPr>
          <a:lstStyle/>
          <a:p>
            <a:pPr marL="0" indent="0" algn="l">
              <a:spcBef>
                <a:spcPts val="0"/>
              </a:spcBef>
              <a:buClr>
                <a:srgbClr val="D92E2D"/>
              </a:buClr>
              <a:buSzPts val="3200"/>
            </a:pPr>
            <a:r>
              <a:rPr lang="sk-SK" sz="1600" b="1" dirty="0"/>
              <a:t>Nemojte koristiti boje onako kako želite </a:t>
            </a:r>
            <a:r>
              <a:rPr lang="sk-SK" sz="1600" dirty="0"/>
              <a:t>- kombinacije boja označavaju značenje i ne mogu biti samo izbor pojedinca. Neke kombinacije boja označavaju smirenost, a neke energiju. Ova teorija se čak može primijeniti na oblike gdje krug označava beskonačnost, a oblik iskre označava energiju.</a:t>
            </a:r>
          </a:p>
          <a:p>
            <a:pPr marL="0" indent="0" algn="l">
              <a:spcBef>
                <a:spcPts val="0"/>
              </a:spcBef>
              <a:buClr>
                <a:srgbClr val="D92E2D"/>
              </a:buClr>
              <a:buSzPts val="3200"/>
            </a:pPr>
            <a:endParaRPr lang="sk-SK" sz="1600" dirty="0"/>
          </a:p>
          <a:p>
            <a:pPr marL="0" indent="0" algn="l">
              <a:spcBef>
                <a:spcPts val="0"/>
              </a:spcBef>
              <a:buClr>
                <a:srgbClr val="D92E2D"/>
              </a:buClr>
              <a:buSzPts val="3200"/>
            </a:pPr>
            <a:r>
              <a:rPr lang="sk-SK" sz="1600" b="1" dirty="0"/>
              <a:t>Napravite smjernice za svoj logotip </a:t>
            </a:r>
            <a:r>
              <a:rPr lang="sk-SK" sz="1600" dirty="0"/>
              <a:t>- Ako ste se potrudili i izradili logotip, provjerite treba li ga pravilno koristiti. Definirajte smjernice o tome gdje se logotip treba koristiti, s kojom odgovarajućom kombinacijom boja u CMYK ili RGB, koje promjene se mogu napraviti na logotipu itd. Sve ih je trebalo ispravno navesti kako bi se održala ujednačenost i kako bi se opravdala upotreba logotipa .</a:t>
            </a:r>
          </a:p>
          <a:p>
            <a:pPr marL="0" indent="0" algn="l">
              <a:spcBef>
                <a:spcPts val="0"/>
              </a:spcBef>
              <a:buClr>
                <a:srgbClr val="D92E2D"/>
              </a:buClr>
              <a:buSzPts val="3200"/>
            </a:pPr>
            <a:endParaRPr lang="sk-SK" sz="1600" dirty="0"/>
          </a:p>
          <a:p>
            <a:pPr marL="0" indent="0" algn="l">
              <a:spcBef>
                <a:spcPts val="0"/>
              </a:spcBef>
              <a:buClr>
                <a:srgbClr val="D92E2D"/>
              </a:buClr>
              <a:buSzPts val="3200"/>
            </a:pPr>
            <a:r>
              <a:rPr lang="sk-SK" sz="1600" b="1" dirty="0"/>
              <a:t>Učinite ga upotrebljivim za različite formate </a:t>
            </a:r>
            <a:r>
              <a:rPr lang="sk-SK" sz="1600" dirty="0"/>
              <a:t>- Dizajniranje logotipa koji odgovara različitim formatima u rasponu od velikih do onih malih kao na stranici društvenih medija je neophodno. Trebao bi imati istu privlačnost bez obzira na bilo koji format.</a:t>
            </a:r>
          </a:p>
          <a:p>
            <a:pPr marL="0" indent="0" algn="l">
              <a:spcBef>
                <a:spcPts val="0"/>
              </a:spcBef>
              <a:buClr>
                <a:srgbClr val="D92E2D"/>
              </a:buClr>
              <a:buSzPts val="3200"/>
            </a:pPr>
            <a:endParaRPr lang="sk-SK" sz="1600" dirty="0"/>
          </a:p>
          <a:p>
            <a:pPr marL="0" indent="0" algn="l">
              <a:spcBef>
                <a:spcPts val="0"/>
              </a:spcBef>
              <a:buClr>
                <a:srgbClr val="D92E2D"/>
              </a:buClr>
              <a:buSzPts val="3200"/>
            </a:pPr>
            <a:r>
              <a:rPr lang="sk-SK" sz="1600" b="1" dirty="0"/>
              <a:t>Uvijek zapamtite </a:t>
            </a:r>
            <a:r>
              <a:rPr lang="sk-SK" sz="1600" dirty="0"/>
              <a:t>da logo nije samo simbol vašeg brenda, već je i simbol za vas, važno ga je voljeti. To je jedan od rijetkih vidljivih elemenata vašeg poslovanja i dovest će tvrtku pod jedan kišobran.</a:t>
            </a:r>
          </a:p>
        </p:txBody>
      </p:sp>
      <p:pic>
        <p:nvPicPr>
          <p:cNvPr id="9" name="Google Shape;388;p8"/>
          <p:cNvPicPr preferRelativeResize="0"/>
          <p:nvPr/>
        </p:nvPicPr>
        <p:blipFill rotWithShape="1">
          <a:blip r:embed="rId5">
            <a:alphaModFix/>
          </a:blip>
          <a:srcRect/>
          <a:stretch/>
        </p:blipFill>
        <p:spPr>
          <a:xfrm>
            <a:off x="9964876" y="5093791"/>
            <a:ext cx="1892054" cy="1228359"/>
          </a:xfrm>
          <a:prstGeom prst="rect">
            <a:avLst/>
          </a:prstGeom>
          <a:noFill/>
          <a:ln>
            <a:noFill/>
          </a:ln>
        </p:spPr>
      </p:pic>
      <p:sp>
        <p:nvSpPr>
          <p:cNvPr id="10" name="Google Shape;256;gf9ff28dbe4_0_179"/>
          <p:cNvSpPr txBox="1"/>
          <p:nvPr/>
        </p:nvSpPr>
        <p:spPr>
          <a:xfrm>
            <a:off x="7261412" y="1138157"/>
            <a:ext cx="4564394" cy="642900"/>
          </a:xfrm>
          <a:prstGeom prst="rect">
            <a:avLst/>
          </a:prstGeom>
          <a:noFill/>
          <a:ln>
            <a:noFill/>
          </a:ln>
        </p:spPr>
        <p:txBody>
          <a:bodyPr spcFirstLastPara="1" wrap="square" lIns="91425" tIns="45700" rIns="91425" bIns="45700" anchor="b" anchorCtr="0">
            <a:normAutofit fontScale="92500"/>
          </a:bodyPr>
          <a:lstStyle/>
          <a:p>
            <a:pPr algn="ctr">
              <a:lnSpc>
                <a:spcPct val="90000"/>
              </a:lnSpc>
              <a:buClr>
                <a:srgbClr val="D92E2D"/>
              </a:buClr>
              <a:buSzPts val="4000"/>
            </a:pPr>
            <a:r>
              <a:rPr lang="hr-HR" sz="3600" dirty="0">
                <a:solidFill>
                  <a:srgbClr val="D92E2D"/>
                </a:solidFill>
                <a:latin typeface="Calibri"/>
                <a:ea typeface="Calibri"/>
                <a:cs typeface="Calibri"/>
                <a:sym typeface="Calibri"/>
              </a:rPr>
              <a:t>Poglavlje</a:t>
            </a:r>
            <a:r>
              <a:rPr lang="fi-FI" sz="3600" dirty="0">
                <a:solidFill>
                  <a:srgbClr val="D92E2D"/>
                </a:solidFill>
                <a:latin typeface="Calibri"/>
                <a:ea typeface="Calibri"/>
                <a:cs typeface="Calibri"/>
                <a:sym typeface="Calibri"/>
              </a:rPr>
              <a:t> </a:t>
            </a:r>
            <a:r>
              <a:rPr lang="sk-SK" sz="3600" dirty="0">
                <a:solidFill>
                  <a:srgbClr val="D92E2D"/>
                </a:solidFill>
                <a:latin typeface="Calibri"/>
                <a:ea typeface="Calibri"/>
                <a:cs typeface="Calibri"/>
                <a:sym typeface="Calibri"/>
              </a:rPr>
              <a:t>7</a:t>
            </a:r>
            <a:r>
              <a:rPr lang="fi-FI" sz="3600" dirty="0">
                <a:solidFill>
                  <a:srgbClr val="D92E2D"/>
                </a:solidFill>
                <a:latin typeface="Calibri"/>
                <a:ea typeface="Calibri"/>
                <a:cs typeface="Calibri"/>
                <a:sym typeface="Calibri"/>
              </a:rPr>
              <a:t> -</a:t>
            </a:r>
            <a:r>
              <a:rPr lang="sk-SK" sz="3600" dirty="0">
                <a:solidFill>
                  <a:srgbClr val="D92E2D"/>
                </a:solidFill>
                <a:latin typeface="Calibri"/>
                <a:ea typeface="Calibri"/>
                <a:cs typeface="Calibri"/>
                <a:sym typeface="Calibri"/>
              </a:rPr>
              <a:t> </a:t>
            </a:r>
            <a:r>
              <a:rPr lang="sk-SK" sz="3600" dirty="0">
                <a:solidFill>
                  <a:srgbClr val="D92E2D"/>
                </a:solidFill>
              </a:rPr>
              <a:t>Finalizacija</a:t>
            </a:r>
            <a:endParaRPr lang="sk-SK" sz="3600" dirty="0"/>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167043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2000"/>
                                        <p:tgtEl>
                                          <p:spTgt spid="25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2"/>
                                        </p:tgtEl>
                                        <p:attrNameLst>
                                          <p:attrName>style.visibility</p:attrName>
                                        </p:attrNameLst>
                                      </p:cBhvr>
                                      <p:to>
                                        <p:strVal val="visible"/>
                                      </p:to>
                                    </p:set>
                                    <p:animEffect transition="in" filter="fade">
                                      <p:cBhvr>
                                        <p:cTn id="11" dur="2000"/>
                                        <p:tgtEl>
                                          <p:spTgt spid="25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53"/>
                                        </p:tgtEl>
                                        <p:attrNameLst>
                                          <p:attrName>style.visibility</p:attrName>
                                        </p:attrNameLst>
                                      </p:cBhvr>
                                      <p:to>
                                        <p:strVal val="visible"/>
                                      </p:to>
                                    </p:set>
                                    <p:animEffect transition="in" filter="fade">
                                      <p:cBhvr>
                                        <p:cTn id="15" dur="2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5"/>
          <p:cNvSpPr/>
          <p:nvPr/>
        </p:nvSpPr>
        <p:spPr>
          <a:xfrm>
            <a:off x="4284412" y="1818012"/>
            <a:ext cx="2942298" cy="2963006"/>
          </a:xfrm>
          <a:prstGeom prst="ellipse">
            <a:avLst/>
          </a:prstGeom>
          <a:solidFill>
            <a:schemeClr val="lt1"/>
          </a:solidFill>
          <a:ln w="12700" cap="flat" cmpd="sng">
            <a:solidFill>
              <a:srgbClr val="D92E2D"/>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3" name="Google Shape;273;p5"/>
          <p:cNvPicPr preferRelativeResize="0"/>
          <p:nvPr/>
        </p:nvPicPr>
        <p:blipFill rotWithShape="1">
          <a:blip r:embed="rId3">
            <a:alphaModFix/>
          </a:blip>
          <a:srcRect/>
          <a:stretch/>
        </p:blipFill>
        <p:spPr>
          <a:xfrm>
            <a:off x="2023746" y="6294071"/>
            <a:ext cx="10100684" cy="563929"/>
          </a:xfrm>
          <a:prstGeom prst="rect">
            <a:avLst/>
          </a:prstGeom>
          <a:noFill/>
          <a:ln>
            <a:noFill/>
          </a:ln>
        </p:spPr>
      </p:pic>
      <p:sp>
        <p:nvSpPr>
          <p:cNvPr id="274" name="Google Shape;274;p5"/>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5"/>
          <p:cNvSpPr/>
          <p:nvPr/>
        </p:nvSpPr>
        <p:spPr>
          <a:xfrm rot="5400000">
            <a:off x="-2979070" y="3300411"/>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5"/>
          <p:cNvSpPr/>
          <p:nvPr/>
        </p:nvSpPr>
        <p:spPr>
          <a:xfrm rot="5400000">
            <a:off x="-267289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7" name="Google Shape;277;p5"/>
          <p:cNvPicPr preferRelativeResize="0"/>
          <p:nvPr/>
        </p:nvPicPr>
        <p:blipFill rotWithShape="1">
          <a:blip r:embed="rId4">
            <a:alphaModFix/>
          </a:blip>
          <a:srcRect/>
          <a:stretch/>
        </p:blipFill>
        <p:spPr>
          <a:xfrm>
            <a:off x="1335278" y="111354"/>
            <a:ext cx="3811683" cy="1121083"/>
          </a:xfrm>
          <a:prstGeom prst="rect">
            <a:avLst/>
          </a:prstGeom>
          <a:noFill/>
          <a:ln>
            <a:noFill/>
          </a:ln>
        </p:spPr>
      </p:pic>
      <p:sp>
        <p:nvSpPr>
          <p:cNvPr id="278" name="Google Shape;278;p5"/>
          <p:cNvSpPr txBox="1">
            <a:spLocks noGrp="1"/>
          </p:cNvSpPr>
          <p:nvPr>
            <p:ph type="ctrTitle"/>
          </p:nvPr>
        </p:nvSpPr>
        <p:spPr>
          <a:xfrm>
            <a:off x="7995215" y="447659"/>
            <a:ext cx="3611023" cy="671109"/>
          </a:xfrm>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Clr>
                <a:srgbClr val="D92E2D"/>
              </a:buClr>
              <a:buSzPts val="4000"/>
              <a:buFont typeface="Calibri"/>
              <a:buNone/>
            </a:pPr>
            <a:r>
              <a:rPr lang="hr-HR" sz="3200" dirty="0">
                <a:solidFill>
                  <a:srgbClr val="D92E2D"/>
                </a:solidFill>
              </a:rPr>
              <a:t>Sažetak</a:t>
            </a:r>
            <a:endParaRPr sz="3200" dirty="0"/>
          </a:p>
        </p:txBody>
      </p:sp>
      <p:sp>
        <p:nvSpPr>
          <p:cNvPr id="279" name="Google Shape;279;p5"/>
          <p:cNvSpPr txBox="1"/>
          <p:nvPr/>
        </p:nvSpPr>
        <p:spPr>
          <a:xfrm>
            <a:off x="2291257" y="4574840"/>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hr-HR" sz="1600" b="1" dirty="0">
                <a:solidFill>
                  <a:srgbClr val="FF0000"/>
                </a:solidFill>
                <a:latin typeface="Calibri"/>
                <a:ea typeface="Calibri"/>
                <a:cs typeface="Calibri"/>
                <a:sym typeface="Calibri"/>
              </a:rPr>
              <a:t>Poglavlje</a:t>
            </a:r>
            <a:r>
              <a:rPr lang="en-US" sz="1600" b="1" dirty="0">
                <a:solidFill>
                  <a:srgbClr val="FF0000"/>
                </a:solidFill>
                <a:latin typeface="Calibri"/>
                <a:ea typeface="Calibri"/>
                <a:cs typeface="Calibri"/>
                <a:sym typeface="Calibri"/>
              </a:rPr>
              <a:t> </a:t>
            </a:r>
            <a:r>
              <a:rPr lang="sk-SK" sz="1600" b="1" dirty="0">
                <a:solidFill>
                  <a:srgbClr val="FF0000"/>
                </a:solidFill>
                <a:latin typeface="Calibri"/>
                <a:ea typeface="Calibri"/>
                <a:cs typeface="Calibri"/>
                <a:sym typeface="Calibri"/>
              </a:rPr>
              <a:t>3</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a:solidFill>
                  <a:schemeClr val="dk1"/>
                </a:solidFill>
                <a:latin typeface="Calibri"/>
                <a:ea typeface="Calibri"/>
                <a:cs typeface="Calibri"/>
                <a:sym typeface="Calibri"/>
              </a:rPr>
              <a:t>Analiza konkurencije</a:t>
            </a:r>
            <a:endParaRPr sz="1600" dirty="0">
              <a:solidFill>
                <a:schemeClr val="dk1"/>
              </a:solidFill>
              <a:latin typeface="Calibri"/>
              <a:ea typeface="Calibri"/>
              <a:cs typeface="Calibri"/>
              <a:sym typeface="Calibri"/>
            </a:endParaRPr>
          </a:p>
        </p:txBody>
      </p:sp>
      <p:pic>
        <p:nvPicPr>
          <p:cNvPr id="280" name="Google Shape;280;p5"/>
          <p:cNvPicPr preferRelativeResize="0"/>
          <p:nvPr/>
        </p:nvPicPr>
        <p:blipFill rotWithShape="1">
          <a:blip r:embed="rId5">
            <a:alphaModFix/>
          </a:blip>
          <a:srcRect l="77489" r="3171"/>
          <a:stretch/>
        </p:blipFill>
        <p:spPr>
          <a:xfrm>
            <a:off x="9600153" y="1445227"/>
            <a:ext cx="317240" cy="482490"/>
          </a:xfrm>
          <a:prstGeom prst="rect">
            <a:avLst/>
          </a:prstGeom>
          <a:noFill/>
          <a:ln>
            <a:noFill/>
          </a:ln>
        </p:spPr>
      </p:pic>
      <p:sp>
        <p:nvSpPr>
          <p:cNvPr id="281" name="Google Shape;281;p5"/>
          <p:cNvSpPr txBox="1"/>
          <p:nvPr/>
        </p:nvSpPr>
        <p:spPr>
          <a:xfrm>
            <a:off x="4819800" y="5560271"/>
            <a:ext cx="1981143" cy="877946"/>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a:solidFill>
                  <a:srgbClr val="FF0000"/>
                </a:solidFill>
                <a:latin typeface="Calibri"/>
                <a:ea typeface="Calibri"/>
                <a:cs typeface="Calibri"/>
                <a:sym typeface="Calibri"/>
              </a:rPr>
              <a:t>Unit </a:t>
            </a:r>
            <a:r>
              <a:rPr lang="sk-SK" sz="1600" b="1" dirty="0">
                <a:solidFill>
                  <a:srgbClr val="FF0000"/>
                </a:solidFill>
                <a:latin typeface="Calibri"/>
                <a:ea typeface="Calibri"/>
                <a:cs typeface="Calibri"/>
                <a:sym typeface="Calibri"/>
              </a:rPr>
              <a:t>4</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a:solidFill>
                  <a:schemeClr val="dk1"/>
                </a:solidFill>
                <a:latin typeface="Calibri"/>
                <a:ea typeface="Calibri"/>
                <a:cs typeface="Calibri"/>
                <a:sym typeface="Calibri"/>
              </a:rPr>
              <a:t>Izrada logotipa</a:t>
            </a:r>
            <a:endParaRPr sz="1600" dirty="0">
              <a:solidFill>
                <a:schemeClr val="dk1"/>
              </a:solidFill>
              <a:latin typeface="Calibri"/>
              <a:ea typeface="Calibri"/>
              <a:cs typeface="Calibri"/>
              <a:sym typeface="Calibri"/>
            </a:endParaRPr>
          </a:p>
        </p:txBody>
      </p:sp>
      <p:pic>
        <p:nvPicPr>
          <p:cNvPr id="282" name="Google Shape;282;p5"/>
          <p:cNvPicPr preferRelativeResize="0"/>
          <p:nvPr/>
        </p:nvPicPr>
        <p:blipFill rotWithShape="1">
          <a:blip r:embed="rId5">
            <a:alphaModFix/>
          </a:blip>
          <a:srcRect l="77489" r="3171"/>
          <a:stretch/>
        </p:blipFill>
        <p:spPr>
          <a:xfrm>
            <a:off x="9917393" y="3208356"/>
            <a:ext cx="317240" cy="482490"/>
          </a:xfrm>
          <a:prstGeom prst="rect">
            <a:avLst/>
          </a:prstGeom>
          <a:noFill/>
          <a:ln>
            <a:noFill/>
          </a:ln>
        </p:spPr>
      </p:pic>
      <p:pic>
        <p:nvPicPr>
          <p:cNvPr id="283" name="Google Shape;283;p5"/>
          <p:cNvPicPr preferRelativeResize="0"/>
          <p:nvPr/>
        </p:nvPicPr>
        <p:blipFill rotWithShape="1">
          <a:blip r:embed="rId4">
            <a:alphaModFix/>
          </a:blip>
          <a:srcRect l="77489" r="3171"/>
          <a:stretch/>
        </p:blipFill>
        <p:spPr>
          <a:xfrm>
            <a:off x="5061215" y="2034274"/>
            <a:ext cx="1422332" cy="2163223"/>
          </a:xfrm>
          <a:prstGeom prst="rect">
            <a:avLst/>
          </a:prstGeom>
          <a:noFill/>
          <a:ln>
            <a:noFill/>
          </a:ln>
        </p:spPr>
      </p:pic>
      <p:pic>
        <p:nvPicPr>
          <p:cNvPr id="284" name="Google Shape;284;p5"/>
          <p:cNvPicPr preferRelativeResize="0"/>
          <p:nvPr/>
        </p:nvPicPr>
        <p:blipFill rotWithShape="1">
          <a:blip r:embed="rId6">
            <a:alphaModFix/>
          </a:blip>
          <a:srcRect t="34903" r="20863"/>
          <a:stretch/>
        </p:blipFill>
        <p:spPr>
          <a:xfrm>
            <a:off x="5153974" y="4138162"/>
            <a:ext cx="1236813" cy="299234"/>
          </a:xfrm>
          <a:prstGeom prst="rect">
            <a:avLst/>
          </a:prstGeom>
          <a:noFill/>
          <a:ln>
            <a:noFill/>
          </a:ln>
        </p:spPr>
      </p:pic>
      <p:sp>
        <p:nvSpPr>
          <p:cNvPr id="285" name="Google Shape;285;p5"/>
          <p:cNvSpPr txBox="1"/>
          <p:nvPr/>
        </p:nvSpPr>
        <p:spPr>
          <a:xfrm>
            <a:off x="8361037" y="4513236"/>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hr-HR" sz="1600" b="1" dirty="0">
                <a:solidFill>
                  <a:srgbClr val="FF0000"/>
                </a:solidFill>
                <a:latin typeface="Calibri"/>
                <a:ea typeface="Calibri"/>
                <a:cs typeface="Calibri"/>
                <a:sym typeface="Calibri"/>
              </a:rPr>
              <a:t>Poglavlje</a:t>
            </a:r>
            <a:r>
              <a:rPr lang="en-US" sz="1600" b="1" dirty="0">
                <a:solidFill>
                  <a:srgbClr val="FF0000"/>
                </a:solidFill>
                <a:latin typeface="Calibri"/>
                <a:ea typeface="Calibri"/>
                <a:cs typeface="Calibri"/>
                <a:sym typeface="Calibri"/>
              </a:rPr>
              <a:t> </a:t>
            </a:r>
            <a:r>
              <a:rPr lang="sk-SK" sz="1600" b="1" dirty="0">
                <a:solidFill>
                  <a:srgbClr val="FF0000"/>
                </a:solidFill>
                <a:latin typeface="Calibri"/>
                <a:ea typeface="Calibri"/>
                <a:cs typeface="Calibri"/>
                <a:sym typeface="Calibri"/>
              </a:rPr>
              <a:t>5</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a:solidFill>
                  <a:schemeClr val="dk1"/>
                </a:solidFill>
                <a:latin typeface="Calibri"/>
                <a:ea typeface="Calibri"/>
                <a:cs typeface="Calibri"/>
                <a:sym typeface="Calibri"/>
              </a:rPr>
              <a:t>Stvaranje identiteta</a:t>
            </a:r>
            <a:endParaRPr sz="1600" dirty="0">
              <a:solidFill>
                <a:schemeClr val="dk1"/>
              </a:solidFill>
              <a:latin typeface="Calibri"/>
              <a:ea typeface="Calibri"/>
              <a:cs typeface="Calibri"/>
              <a:sym typeface="Calibri"/>
            </a:endParaRPr>
          </a:p>
        </p:txBody>
      </p:sp>
      <p:pic>
        <p:nvPicPr>
          <p:cNvPr id="287" name="Google Shape;287;p5"/>
          <p:cNvPicPr preferRelativeResize="0"/>
          <p:nvPr/>
        </p:nvPicPr>
        <p:blipFill rotWithShape="1">
          <a:blip r:embed="rId5">
            <a:alphaModFix/>
          </a:blip>
          <a:srcRect l="77489" r="3171"/>
          <a:stretch/>
        </p:blipFill>
        <p:spPr>
          <a:xfrm>
            <a:off x="1694168" y="1404614"/>
            <a:ext cx="317240" cy="482490"/>
          </a:xfrm>
          <a:prstGeom prst="rect">
            <a:avLst/>
          </a:prstGeom>
          <a:noFill/>
          <a:ln>
            <a:noFill/>
          </a:ln>
        </p:spPr>
      </p:pic>
      <p:sp>
        <p:nvSpPr>
          <p:cNvPr id="288" name="Google Shape;288;p5"/>
          <p:cNvSpPr txBox="1"/>
          <p:nvPr/>
        </p:nvSpPr>
        <p:spPr>
          <a:xfrm>
            <a:off x="2141512" y="2931827"/>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hr-HR" sz="1600" b="1" dirty="0">
                <a:solidFill>
                  <a:srgbClr val="FF0000"/>
                </a:solidFill>
                <a:latin typeface="Calibri"/>
                <a:ea typeface="Calibri"/>
                <a:cs typeface="Calibri"/>
                <a:sym typeface="Calibri"/>
              </a:rPr>
              <a:t>Poglavlje</a:t>
            </a:r>
            <a:r>
              <a:rPr lang="en-US" sz="1600" b="1" dirty="0">
                <a:solidFill>
                  <a:srgbClr val="FF0000"/>
                </a:solidFill>
                <a:latin typeface="Calibri"/>
                <a:ea typeface="Calibri"/>
                <a:cs typeface="Calibri"/>
                <a:sym typeface="Calibri"/>
              </a:rPr>
              <a:t> 2</a:t>
            </a:r>
            <a:endParaRPr lang="sk-SK" sz="1600" b="1" dirty="0">
              <a:solidFill>
                <a:srgbClr val="FF0000"/>
              </a:solidFill>
              <a:latin typeface="Calibri"/>
              <a:ea typeface="Calibri"/>
              <a:cs typeface="Calibri"/>
              <a:sym typeface="Calibri"/>
            </a:endParaRPr>
          </a:p>
          <a:p>
            <a:pPr algn="ctr">
              <a:lnSpc>
                <a:spcPct val="90000"/>
              </a:lnSpc>
              <a:buClr>
                <a:srgbClr val="FF0000"/>
              </a:buClr>
              <a:buSzPts val="1600"/>
            </a:pPr>
            <a:r>
              <a:rPr lang="sk-SK" dirty="0">
                <a:solidFill>
                  <a:schemeClr val="dk1"/>
                </a:solidFill>
                <a:latin typeface="Calibri"/>
                <a:ea typeface="Calibri"/>
                <a:cs typeface="Calibri"/>
                <a:sym typeface="Calibri"/>
              </a:rPr>
              <a:t>Ulazna analiza</a:t>
            </a:r>
          </a:p>
          <a:p>
            <a:pPr marL="0" marR="0" lvl="0" indent="0" algn="ctr" rtl="0">
              <a:lnSpc>
                <a:spcPct val="90000"/>
              </a:lnSpc>
              <a:spcBef>
                <a:spcPts val="0"/>
              </a:spcBef>
              <a:spcAft>
                <a:spcPts val="0"/>
              </a:spcAft>
              <a:buClr>
                <a:srgbClr val="FF0000"/>
              </a:buClr>
              <a:buSzPts val="1600"/>
              <a:buFont typeface="Calibri"/>
              <a:buNone/>
            </a:pPr>
            <a:endParaRPr dirty="0"/>
          </a:p>
        </p:txBody>
      </p:sp>
      <p:pic>
        <p:nvPicPr>
          <p:cNvPr id="289" name="Google Shape;289;p5"/>
          <p:cNvPicPr preferRelativeResize="0"/>
          <p:nvPr/>
        </p:nvPicPr>
        <p:blipFill rotWithShape="1">
          <a:blip r:embed="rId5">
            <a:alphaModFix/>
          </a:blip>
          <a:srcRect l="77489" r="3171"/>
          <a:stretch/>
        </p:blipFill>
        <p:spPr>
          <a:xfrm>
            <a:off x="1694168" y="3150184"/>
            <a:ext cx="317240" cy="482490"/>
          </a:xfrm>
          <a:prstGeom prst="rect">
            <a:avLst/>
          </a:prstGeom>
          <a:noFill/>
          <a:ln>
            <a:noFill/>
          </a:ln>
        </p:spPr>
      </p:pic>
      <p:pic>
        <p:nvPicPr>
          <p:cNvPr id="291" name="Google Shape;291;p5"/>
          <p:cNvPicPr preferRelativeResize="0"/>
          <p:nvPr/>
        </p:nvPicPr>
        <p:blipFill rotWithShape="1">
          <a:blip r:embed="rId5">
            <a:alphaModFix/>
          </a:blip>
          <a:srcRect l="77489" r="3171"/>
          <a:stretch/>
        </p:blipFill>
        <p:spPr>
          <a:xfrm>
            <a:off x="1743328" y="4999375"/>
            <a:ext cx="317240" cy="482490"/>
          </a:xfrm>
          <a:prstGeom prst="rect">
            <a:avLst/>
          </a:prstGeom>
          <a:noFill/>
          <a:ln>
            <a:noFill/>
          </a:ln>
        </p:spPr>
      </p:pic>
      <p:sp>
        <p:nvSpPr>
          <p:cNvPr id="292" name="Google Shape;292;p5"/>
          <p:cNvSpPr txBox="1"/>
          <p:nvPr/>
        </p:nvSpPr>
        <p:spPr>
          <a:xfrm>
            <a:off x="2117578" y="1254587"/>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hr-HR" sz="1600" b="1" dirty="0">
                <a:solidFill>
                  <a:srgbClr val="FF0000"/>
                </a:solidFill>
                <a:latin typeface="Calibri"/>
                <a:ea typeface="Calibri"/>
                <a:cs typeface="Calibri"/>
                <a:sym typeface="Calibri"/>
              </a:rPr>
              <a:t>Poglavlje</a:t>
            </a:r>
            <a:r>
              <a:rPr lang="en-US" sz="1600" b="1" dirty="0">
                <a:solidFill>
                  <a:srgbClr val="FF0000"/>
                </a:solidFill>
                <a:latin typeface="Calibri"/>
                <a:ea typeface="Calibri"/>
                <a:cs typeface="Calibri"/>
                <a:sym typeface="Calibri"/>
              </a:rPr>
              <a:t> 1</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a:solidFill>
                  <a:schemeClr val="dk1"/>
                </a:solidFill>
                <a:latin typeface="Calibri"/>
                <a:ea typeface="Calibri"/>
                <a:cs typeface="Calibri"/>
                <a:sym typeface="Calibri"/>
              </a:rPr>
              <a:t>Uvod</a:t>
            </a:r>
            <a:endParaRPr sz="1600" dirty="0">
              <a:solidFill>
                <a:schemeClr val="dk1"/>
              </a:solidFill>
              <a:latin typeface="Calibri"/>
              <a:ea typeface="Calibri"/>
              <a:cs typeface="Calibri"/>
              <a:sym typeface="Calibri"/>
            </a:endParaRPr>
          </a:p>
        </p:txBody>
      </p:sp>
      <p:cxnSp>
        <p:nvCxnSpPr>
          <p:cNvPr id="293" name="Google Shape;293;p5"/>
          <p:cNvCxnSpPr>
            <a:stCxn id="272" idx="1"/>
          </p:cNvCxnSpPr>
          <p:nvPr/>
        </p:nvCxnSpPr>
        <p:spPr>
          <a:xfrm rot="10800000">
            <a:off x="3677302" y="1714334"/>
            <a:ext cx="1038000" cy="537600"/>
          </a:xfrm>
          <a:prstGeom prst="straightConnector1">
            <a:avLst/>
          </a:prstGeom>
          <a:noFill/>
          <a:ln w="19050" cap="flat" cmpd="sng">
            <a:solidFill>
              <a:srgbClr val="D92E2D"/>
            </a:solidFill>
            <a:prstDash val="solid"/>
            <a:miter lim="800000"/>
            <a:headEnd type="none" w="sm" len="sm"/>
            <a:tailEnd type="triangle" w="med" len="med"/>
          </a:ln>
        </p:spPr>
      </p:cxnSp>
      <p:cxnSp>
        <p:nvCxnSpPr>
          <p:cNvPr id="294" name="Google Shape;294;p5"/>
          <p:cNvCxnSpPr>
            <a:stCxn id="272" idx="2"/>
          </p:cNvCxnSpPr>
          <p:nvPr/>
        </p:nvCxnSpPr>
        <p:spPr>
          <a:xfrm rot="10800000">
            <a:off x="3608512" y="3299515"/>
            <a:ext cx="675900" cy="0"/>
          </a:xfrm>
          <a:prstGeom prst="straightConnector1">
            <a:avLst/>
          </a:prstGeom>
          <a:noFill/>
          <a:ln w="19050" cap="flat" cmpd="sng">
            <a:solidFill>
              <a:srgbClr val="E6872D"/>
            </a:solidFill>
            <a:prstDash val="solid"/>
            <a:miter lim="800000"/>
            <a:headEnd type="none" w="sm" len="sm"/>
            <a:tailEnd type="triangle" w="med" len="med"/>
          </a:ln>
        </p:spPr>
      </p:cxnSp>
      <p:cxnSp>
        <p:nvCxnSpPr>
          <p:cNvPr id="295" name="Google Shape;295;p5"/>
          <p:cNvCxnSpPr>
            <a:stCxn id="272" idx="3"/>
          </p:cNvCxnSpPr>
          <p:nvPr/>
        </p:nvCxnSpPr>
        <p:spPr>
          <a:xfrm flipH="1">
            <a:off x="3677302" y="4347096"/>
            <a:ext cx="1038000" cy="681300"/>
          </a:xfrm>
          <a:prstGeom prst="straightConnector1">
            <a:avLst/>
          </a:prstGeom>
          <a:noFill/>
          <a:ln w="19050" cap="flat" cmpd="sng">
            <a:solidFill>
              <a:srgbClr val="FFC400"/>
            </a:solidFill>
            <a:prstDash val="solid"/>
            <a:miter lim="800000"/>
            <a:headEnd type="none" w="sm" len="sm"/>
            <a:tailEnd type="triangle" w="med" len="med"/>
          </a:ln>
        </p:spPr>
      </p:cxnSp>
      <p:cxnSp>
        <p:nvCxnSpPr>
          <p:cNvPr id="296" name="Google Shape;296;p5"/>
          <p:cNvCxnSpPr/>
          <p:nvPr/>
        </p:nvCxnSpPr>
        <p:spPr>
          <a:xfrm flipH="1">
            <a:off x="5772380" y="4811536"/>
            <a:ext cx="8913" cy="358264"/>
          </a:xfrm>
          <a:prstGeom prst="straightConnector1">
            <a:avLst/>
          </a:prstGeom>
          <a:noFill/>
          <a:ln w="19050" cap="flat" cmpd="sng">
            <a:solidFill>
              <a:srgbClr val="D92E2D"/>
            </a:solidFill>
            <a:prstDash val="solid"/>
            <a:miter lim="800000"/>
            <a:headEnd type="none" w="sm" len="sm"/>
            <a:tailEnd type="triangle" w="med" len="med"/>
          </a:ln>
        </p:spPr>
      </p:cxnSp>
      <p:cxnSp>
        <p:nvCxnSpPr>
          <p:cNvPr id="297" name="Google Shape;297;p5"/>
          <p:cNvCxnSpPr/>
          <p:nvPr/>
        </p:nvCxnSpPr>
        <p:spPr>
          <a:xfrm>
            <a:off x="7260350" y="3274113"/>
            <a:ext cx="870927" cy="29"/>
          </a:xfrm>
          <a:prstGeom prst="straightConnector1">
            <a:avLst/>
          </a:prstGeom>
          <a:noFill/>
          <a:ln w="19050" cap="flat" cmpd="sng">
            <a:solidFill>
              <a:srgbClr val="E6872D"/>
            </a:solidFill>
            <a:prstDash val="solid"/>
            <a:miter lim="800000"/>
            <a:headEnd type="none" w="sm" len="sm"/>
            <a:tailEnd type="triangle" w="med" len="med"/>
          </a:ln>
        </p:spPr>
      </p:cxnSp>
      <p:cxnSp>
        <p:nvCxnSpPr>
          <p:cNvPr id="298" name="Google Shape;298;p5"/>
          <p:cNvCxnSpPr/>
          <p:nvPr/>
        </p:nvCxnSpPr>
        <p:spPr>
          <a:xfrm flipV="1">
            <a:off x="6897707" y="1787320"/>
            <a:ext cx="1158775" cy="552784"/>
          </a:xfrm>
          <a:prstGeom prst="straightConnector1">
            <a:avLst/>
          </a:prstGeom>
          <a:noFill/>
          <a:ln w="19050" cap="flat" cmpd="sng">
            <a:solidFill>
              <a:srgbClr val="FFD13C"/>
            </a:solidFill>
            <a:prstDash val="solid"/>
            <a:miter lim="800000"/>
            <a:headEnd type="none" w="sm" len="sm"/>
            <a:tailEnd type="triangle" w="med" len="med"/>
          </a:ln>
        </p:spPr>
      </p:cxnSp>
      <p:sp>
        <p:nvSpPr>
          <p:cNvPr id="29" name="Google Shape;285;p5"/>
          <p:cNvSpPr txBox="1"/>
          <p:nvPr/>
        </p:nvSpPr>
        <p:spPr>
          <a:xfrm>
            <a:off x="8367771" y="2863132"/>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hr-HR" sz="1600" b="1" dirty="0">
                <a:solidFill>
                  <a:srgbClr val="FF0000"/>
                </a:solidFill>
                <a:latin typeface="Calibri"/>
                <a:ea typeface="Calibri"/>
                <a:cs typeface="Calibri"/>
                <a:sym typeface="Calibri"/>
              </a:rPr>
              <a:t>Poglavlje </a:t>
            </a:r>
            <a:r>
              <a:rPr lang="sk-SK" sz="1600" b="1" dirty="0">
                <a:solidFill>
                  <a:srgbClr val="FF0000"/>
                </a:solidFill>
                <a:latin typeface="Calibri"/>
                <a:ea typeface="Calibri"/>
                <a:cs typeface="Calibri"/>
                <a:sym typeface="Calibri"/>
              </a:rPr>
              <a:t>6</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a:solidFill>
                  <a:schemeClr val="dk1"/>
                </a:solidFill>
                <a:latin typeface="Calibri"/>
                <a:ea typeface="Calibri"/>
                <a:cs typeface="Calibri"/>
                <a:sym typeface="Calibri"/>
              </a:rPr>
              <a:t>Prezentacija klijentu</a:t>
            </a:r>
            <a:endParaRPr sz="1600" dirty="0">
              <a:solidFill>
                <a:schemeClr val="dk1"/>
              </a:solidFill>
              <a:latin typeface="Calibri"/>
              <a:ea typeface="Calibri"/>
              <a:cs typeface="Calibri"/>
              <a:sym typeface="Calibri"/>
            </a:endParaRPr>
          </a:p>
        </p:txBody>
      </p:sp>
      <p:cxnSp>
        <p:nvCxnSpPr>
          <p:cNvPr id="32" name="Google Shape;297;p5"/>
          <p:cNvCxnSpPr/>
          <p:nvPr/>
        </p:nvCxnSpPr>
        <p:spPr>
          <a:xfrm>
            <a:off x="6974052" y="4229042"/>
            <a:ext cx="1021163" cy="655654"/>
          </a:xfrm>
          <a:prstGeom prst="straightConnector1">
            <a:avLst/>
          </a:prstGeom>
          <a:noFill/>
          <a:ln w="19050" cap="flat" cmpd="sng">
            <a:solidFill>
              <a:srgbClr val="E6872D"/>
            </a:solidFill>
            <a:prstDash val="solid"/>
            <a:miter lim="800000"/>
            <a:headEnd type="none" w="sm" len="sm"/>
            <a:tailEnd type="triangle" w="med" len="med"/>
          </a:ln>
        </p:spPr>
      </p:cxnSp>
      <p:pic>
        <p:nvPicPr>
          <p:cNvPr id="37" name="Google Shape;286;p5"/>
          <p:cNvPicPr preferRelativeResize="0"/>
          <p:nvPr/>
        </p:nvPicPr>
        <p:blipFill rotWithShape="1">
          <a:blip r:embed="rId5">
            <a:alphaModFix/>
          </a:blip>
          <a:srcRect l="77489" r="3171"/>
          <a:stretch/>
        </p:blipFill>
        <p:spPr>
          <a:xfrm>
            <a:off x="5641352" y="5221927"/>
            <a:ext cx="317240" cy="482490"/>
          </a:xfrm>
          <a:prstGeom prst="rect">
            <a:avLst/>
          </a:prstGeom>
          <a:noFill/>
          <a:ln>
            <a:noFill/>
          </a:ln>
        </p:spPr>
      </p:pic>
      <p:pic>
        <p:nvPicPr>
          <p:cNvPr id="38" name="Google Shape;286;p5"/>
          <p:cNvPicPr preferRelativeResize="0"/>
          <p:nvPr/>
        </p:nvPicPr>
        <p:blipFill rotWithShape="1">
          <a:blip r:embed="rId5">
            <a:alphaModFix/>
          </a:blip>
          <a:srcRect l="77489" r="3171"/>
          <a:stretch/>
        </p:blipFill>
        <p:spPr>
          <a:xfrm>
            <a:off x="9758773" y="5014874"/>
            <a:ext cx="317240" cy="482490"/>
          </a:xfrm>
          <a:prstGeom prst="rect">
            <a:avLst/>
          </a:prstGeom>
          <a:noFill/>
          <a:ln>
            <a:noFill/>
          </a:ln>
        </p:spPr>
      </p:pic>
      <p:sp>
        <p:nvSpPr>
          <p:cNvPr id="42" name="Google Shape;285;p5"/>
          <p:cNvSpPr txBox="1"/>
          <p:nvPr/>
        </p:nvSpPr>
        <p:spPr>
          <a:xfrm>
            <a:off x="8317005" y="1254587"/>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hr-HR" sz="1600" b="1" dirty="0">
                <a:solidFill>
                  <a:srgbClr val="FF0000"/>
                </a:solidFill>
                <a:latin typeface="Calibri"/>
                <a:ea typeface="Calibri"/>
                <a:cs typeface="Calibri"/>
                <a:sym typeface="Calibri"/>
              </a:rPr>
              <a:t>Poglavlje</a:t>
            </a:r>
            <a:r>
              <a:rPr lang="en-US" sz="1600" b="1" dirty="0">
                <a:solidFill>
                  <a:srgbClr val="FF0000"/>
                </a:solidFill>
                <a:latin typeface="Calibri"/>
                <a:ea typeface="Calibri"/>
                <a:cs typeface="Calibri"/>
                <a:sym typeface="Calibri"/>
              </a:rPr>
              <a:t> </a:t>
            </a:r>
            <a:r>
              <a:rPr lang="sk-SK" sz="1600" b="1" dirty="0">
                <a:solidFill>
                  <a:srgbClr val="FF0000"/>
                </a:solidFill>
                <a:latin typeface="Calibri"/>
                <a:ea typeface="Calibri"/>
                <a:cs typeface="Calibri"/>
                <a:sym typeface="Calibri"/>
              </a:rPr>
              <a:t>7</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a:solidFill>
                  <a:schemeClr val="dk1"/>
                </a:solidFill>
                <a:latin typeface="Calibri"/>
                <a:ea typeface="Calibri"/>
                <a:cs typeface="Calibri"/>
                <a:sym typeface="Calibri"/>
              </a:rPr>
              <a:t>Finalizacija</a:t>
            </a:r>
            <a:endParaRPr sz="16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2000"/>
                                        <p:tgtEl>
                                          <p:spTgt spid="27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75"/>
                                        </p:tgtEl>
                                        <p:attrNameLst>
                                          <p:attrName>style.visibility</p:attrName>
                                        </p:attrNameLst>
                                      </p:cBhvr>
                                      <p:to>
                                        <p:strVal val="visible"/>
                                      </p:to>
                                    </p:set>
                                    <p:animEffect transition="in" filter="fade">
                                      <p:cBhvr>
                                        <p:cTn id="11" dur="2000"/>
                                        <p:tgtEl>
                                          <p:spTgt spid="27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76"/>
                                        </p:tgtEl>
                                        <p:attrNameLst>
                                          <p:attrName>style.visibility</p:attrName>
                                        </p:attrNameLst>
                                      </p:cBhvr>
                                      <p:to>
                                        <p:strVal val="visible"/>
                                      </p:to>
                                    </p:set>
                                    <p:animEffect transition="in" filter="fade">
                                      <p:cBhvr>
                                        <p:cTn id="15" dur="2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6"/>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311" name="Google Shape;311;p6"/>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6"/>
          <p:cNvSpPr/>
          <p:nvPr/>
        </p:nvSpPr>
        <p:spPr>
          <a:xfrm rot="5400000">
            <a:off x="-2979070" y="3300411"/>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6"/>
          <p:cNvSpPr/>
          <p:nvPr/>
        </p:nvSpPr>
        <p:spPr>
          <a:xfrm rot="5400000">
            <a:off x="-267289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4" name="Google Shape;314;p6"/>
          <p:cNvPicPr preferRelativeResize="0"/>
          <p:nvPr/>
        </p:nvPicPr>
        <p:blipFill rotWithShape="1">
          <a:blip r:embed="rId4">
            <a:alphaModFix/>
          </a:blip>
          <a:srcRect/>
          <a:stretch/>
        </p:blipFill>
        <p:spPr>
          <a:xfrm>
            <a:off x="1335279" y="169687"/>
            <a:ext cx="3811683" cy="1121083"/>
          </a:xfrm>
          <a:prstGeom prst="rect">
            <a:avLst/>
          </a:prstGeom>
          <a:noFill/>
          <a:ln>
            <a:noFill/>
          </a:ln>
        </p:spPr>
      </p:pic>
      <p:sp>
        <p:nvSpPr>
          <p:cNvPr id="315" name="Google Shape;315;p6"/>
          <p:cNvSpPr txBox="1">
            <a:spLocks noGrp="1"/>
          </p:cNvSpPr>
          <p:nvPr>
            <p:ph type="ctrTitle"/>
          </p:nvPr>
        </p:nvSpPr>
        <p:spPr>
          <a:xfrm>
            <a:off x="7651102" y="774198"/>
            <a:ext cx="4327693" cy="67110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hr-HR" sz="3200" dirty="0">
                <a:solidFill>
                  <a:srgbClr val="C00000"/>
                </a:solidFill>
              </a:rPr>
              <a:t>Test za samoispitivanje</a:t>
            </a:r>
            <a:endParaRPr sz="3200" dirty="0"/>
          </a:p>
        </p:txBody>
      </p:sp>
      <p:sp>
        <p:nvSpPr>
          <p:cNvPr id="316" name="Google Shape;316;p6"/>
          <p:cNvSpPr txBox="1"/>
          <p:nvPr/>
        </p:nvSpPr>
        <p:spPr>
          <a:xfrm>
            <a:off x="2371280" y="2232412"/>
            <a:ext cx="2196000" cy="897644"/>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sk-SK" sz="1600" b="1" dirty="0">
                <a:solidFill>
                  <a:schemeClr val="dk1"/>
                </a:solidFill>
                <a:latin typeface="Calibri" panose="020F0502020204030204" pitchFamily="34" charset="0"/>
                <a:ea typeface="Calibri"/>
                <a:cs typeface="Calibri" panose="020F0502020204030204" pitchFamily="34" charset="0"/>
                <a:sym typeface="Calibri"/>
              </a:rPr>
              <a:t>Pitanje 1:</a:t>
            </a:r>
          </a:p>
          <a:p>
            <a:pPr marL="0" marR="0" lvl="0" indent="0" algn="l" rtl="0">
              <a:lnSpc>
                <a:spcPct val="150000"/>
              </a:lnSpc>
              <a:spcBef>
                <a:spcPts val="0"/>
              </a:spcBef>
              <a:spcAft>
                <a:spcPts val="0"/>
              </a:spcAft>
              <a:buNone/>
            </a:pPr>
            <a:r>
              <a:rPr lang="sk-SK" sz="1600" b="1" dirty="0">
                <a:solidFill>
                  <a:schemeClr val="dk1"/>
                </a:solidFill>
                <a:latin typeface="Calibri" panose="020F0502020204030204" pitchFamily="34" charset="0"/>
                <a:ea typeface="Calibri"/>
                <a:cs typeface="Calibri" panose="020F0502020204030204" pitchFamily="34" charset="0"/>
                <a:sym typeface="Calibri"/>
              </a:rPr>
              <a:t>Što je brendiranje</a:t>
            </a:r>
            <a:r>
              <a:rPr lang="en-US" sz="1600" b="1" dirty="0">
                <a:solidFill>
                  <a:schemeClr val="dk1"/>
                </a:solidFill>
                <a:latin typeface="Calibri" panose="020F0502020204030204" pitchFamily="34" charset="0"/>
                <a:ea typeface="Calibri"/>
                <a:cs typeface="Calibri" panose="020F0502020204030204" pitchFamily="34" charset="0"/>
                <a:sym typeface="Calibri"/>
              </a:rPr>
              <a:t>? </a:t>
            </a:r>
            <a:endParaRPr sz="1600" b="1"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318" name="Google Shape;318;p6"/>
          <p:cNvGrpSpPr/>
          <p:nvPr/>
        </p:nvGrpSpPr>
        <p:grpSpPr>
          <a:xfrm>
            <a:off x="8330291" y="2275106"/>
            <a:ext cx="1061896" cy="965383"/>
            <a:chOff x="1647104" y="1683715"/>
            <a:chExt cx="724176" cy="586547"/>
          </a:xfrm>
        </p:grpSpPr>
        <p:sp>
          <p:nvSpPr>
            <p:cNvPr id="319" name="Google Shape;319;p6"/>
            <p:cNvSpPr/>
            <p:nvPr/>
          </p:nvSpPr>
          <p:spPr>
            <a:xfrm>
              <a:off x="1647104" y="1683715"/>
              <a:ext cx="724176" cy="586547"/>
            </a:xfrm>
            <a:prstGeom prst="rect">
              <a:avLst/>
            </a:prstGeom>
            <a:solidFill>
              <a:srgbClr val="FFC400"/>
            </a:solidFill>
            <a:ln w="12700" cap="flat" cmpd="sng">
              <a:solidFill>
                <a:srgbClr val="FFC4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sp>
          <p:nvSpPr>
            <p:cNvPr id="320" name="Google Shape;320;p6"/>
            <p:cNvSpPr/>
            <p:nvPr/>
          </p:nvSpPr>
          <p:spPr>
            <a:xfrm>
              <a:off x="1793124" y="1807904"/>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grpSp>
      <p:grpSp>
        <p:nvGrpSpPr>
          <p:cNvPr id="321" name="Google Shape;321;p6"/>
          <p:cNvGrpSpPr/>
          <p:nvPr/>
        </p:nvGrpSpPr>
        <p:grpSpPr>
          <a:xfrm>
            <a:off x="1276760" y="2278581"/>
            <a:ext cx="1061896" cy="965383"/>
            <a:chOff x="5146962" y="2232411"/>
            <a:chExt cx="1061896" cy="965383"/>
          </a:xfrm>
        </p:grpSpPr>
        <p:sp>
          <p:nvSpPr>
            <p:cNvPr id="322" name="Google Shape;322;p6"/>
            <p:cNvSpPr/>
            <p:nvPr/>
          </p:nvSpPr>
          <p:spPr>
            <a:xfrm>
              <a:off x="5146962" y="2232411"/>
              <a:ext cx="1061896" cy="965383"/>
            </a:xfrm>
            <a:prstGeom prst="rect">
              <a:avLst/>
            </a:prstGeom>
            <a:solidFill>
              <a:srgbClr val="D92E2D"/>
            </a:solidFill>
            <a:ln w="12700" cap="flat" cmpd="sng">
              <a:solidFill>
                <a:srgbClr val="D92E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6"/>
            <p:cNvSpPr/>
            <p:nvPr/>
          </p:nvSpPr>
          <p:spPr>
            <a:xfrm>
              <a:off x="5407868" y="2436812"/>
              <a:ext cx="554394" cy="467437"/>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324" name="Google Shape;324;p6"/>
          <p:cNvSpPr txBox="1"/>
          <p:nvPr/>
        </p:nvSpPr>
        <p:spPr>
          <a:xfrm>
            <a:off x="6023167" y="2103549"/>
            <a:ext cx="2196000" cy="705061"/>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sk-SK" sz="1600" b="1" dirty="0">
                <a:solidFill>
                  <a:schemeClr val="dk1"/>
                </a:solidFill>
                <a:latin typeface="Calibri" panose="020F0502020204030204" pitchFamily="34" charset="0"/>
                <a:cs typeface="Calibri" panose="020F0502020204030204" pitchFamily="34" charset="0"/>
              </a:rPr>
              <a:t>Pitanje 2:</a:t>
            </a:r>
          </a:p>
          <a:p>
            <a:pPr marL="0" marR="0" lvl="0" indent="0" algn="l" rtl="0">
              <a:lnSpc>
                <a:spcPct val="150000"/>
              </a:lnSpc>
              <a:spcBef>
                <a:spcPts val="0"/>
              </a:spcBef>
              <a:spcAft>
                <a:spcPts val="0"/>
              </a:spcAft>
              <a:buNone/>
            </a:pPr>
            <a:r>
              <a:rPr lang="sk-SK" sz="1600" b="1" dirty="0">
                <a:solidFill>
                  <a:schemeClr val="dk1"/>
                </a:solidFill>
                <a:latin typeface="Calibri" panose="020F0502020204030204" pitchFamily="34" charset="0"/>
                <a:cs typeface="Calibri" panose="020F0502020204030204" pitchFamily="34" charset="0"/>
              </a:rPr>
              <a:t>Što ne spada u ulaznu analizu?</a:t>
            </a:r>
          </a:p>
          <a:p>
            <a:pPr marL="0" marR="0" lvl="0" indent="0" algn="l" rtl="0">
              <a:lnSpc>
                <a:spcPct val="150000"/>
              </a:lnSpc>
              <a:spcBef>
                <a:spcPts val="0"/>
              </a:spcBef>
              <a:spcAft>
                <a:spcPts val="0"/>
              </a:spcAft>
              <a:buNone/>
            </a:pPr>
            <a:endParaRPr sz="1600" b="1" dirty="0">
              <a:solidFill>
                <a:schemeClr val="dk1"/>
              </a:solidFill>
              <a:latin typeface="Calibri" panose="020F0502020204030204" pitchFamily="34" charset="0"/>
              <a:cs typeface="Calibri" panose="020F0502020204030204" pitchFamily="34" charset="0"/>
              <a:sym typeface="Arial"/>
            </a:endParaRPr>
          </a:p>
        </p:txBody>
      </p:sp>
      <p:sp>
        <p:nvSpPr>
          <p:cNvPr id="326" name="Google Shape;326;p6"/>
          <p:cNvSpPr txBox="1"/>
          <p:nvPr/>
        </p:nvSpPr>
        <p:spPr>
          <a:xfrm>
            <a:off x="9623330" y="2103549"/>
            <a:ext cx="2196000" cy="81442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sk-SK" sz="1600" b="1" dirty="0">
                <a:solidFill>
                  <a:schemeClr val="dk1"/>
                </a:solidFill>
                <a:latin typeface="Calibri" panose="020F0502020204030204" pitchFamily="34" charset="0"/>
                <a:cs typeface="Calibri" panose="020F0502020204030204" pitchFamily="34" charset="0"/>
              </a:rPr>
              <a:t>Pitanje 3:</a:t>
            </a:r>
          </a:p>
          <a:p>
            <a:pPr marL="0" marR="0" lvl="0" indent="0" algn="l" rtl="0">
              <a:lnSpc>
                <a:spcPct val="150000"/>
              </a:lnSpc>
              <a:spcBef>
                <a:spcPts val="0"/>
              </a:spcBef>
              <a:spcAft>
                <a:spcPts val="0"/>
              </a:spcAft>
              <a:buNone/>
            </a:pPr>
            <a:r>
              <a:rPr lang="sk-SK" sz="1600" b="1" dirty="0">
                <a:solidFill>
                  <a:schemeClr val="dk1"/>
                </a:solidFill>
                <a:latin typeface="Calibri" panose="020F0502020204030204" pitchFamily="34" charset="0"/>
                <a:cs typeface="Calibri" panose="020F0502020204030204" pitchFamily="34" charset="0"/>
              </a:rPr>
              <a:t>U kojoj fazi  ciljamo konkurenciju i publiku? </a:t>
            </a:r>
            <a:endParaRPr sz="1600" b="1" dirty="0">
              <a:solidFill>
                <a:schemeClr val="dk1"/>
              </a:solidFill>
              <a:latin typeface="Calibri" panose="020F0502020204030204" pitchFamily="34" charset="0"/>
              <a:cs typeface="Calibri" panose="020F0502020204030204" pitchFamily="34" charset="0"/>
              <a:sym typeface="Arial"/>
            </a:endParaRPr>
          </a:p>
        </p:txBody>
      </p:sp>
      <p:sp>
        <p:nvSpPr>
          <p:cNvPr id="327" name="Google Shape;327;p6"/>
          <p:cNvSpPr txBox="1"/>
          <p:nvPr/>
        </p:nvSpPr>
        <p:spPr>
          <a:xfrm>
            <a:off x="9368479" y="2862208"/>
            <a:ext cx="2196000" cy="828000"/>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1600"/>
            </a:pPr>
            <a:endParaRPr sz="1600" dirty="0">
              <a:solidFill>
                <a:srgbClr val="FF0000"/>
              </a:solidFill>
              <a:latin typeface="Calibri" panose="020F0502020204030204" pitchFamily="34" charset="0"/>
              <a:cs typeface="Calibri" panose="020F0502020204030204" pitchFamily="34" charset="0"/>
            </a:endParaRPr>
          </a:p>
        </p:txBody>
      </p:sp>
      <p:grpSp>
        <p:nvGrpSpPr>
          <p:cNvPr id="328" name="Google Shape;328;p6"/>
          <p:cNvGrpSpPr/>
          <p:nvPr/>
        </p:nvGrpSpPr>
        <p:grpSpPr>
          <a:xfrm>
            <a:off x="4862975" y="2278580"/>
            <a:ext cx="1061896" cy="965383"/>
            <a:chOff x="4523418" y="3490010"/>
            <a:chExt cx="1061896" cy="965383"/>
          </a:xfrm>
        </p:grpSpPr>
        <p:sp>
          <p:nvSpPr>
            <p:cNvPr id="329" name="Google Shape;329;p6"/>
            <p:cNvSpPr/>
            <p:nvPr/>
          </p:nvSpPr>
          <p:spPr>
            <a:xfrm>
              <a:off x="4523418" y="3490010"/>
              <a:ext cx="1061896" cy="965383"/>
            </a:xfrm>
            <a:prstGeom prst="rect">
              <a:avLst/>
            </a:prstGeom>
            <a:solidFill>
              <a:srgbClr val="E6872D"/>
            </a:solidFill>
            <a:ln w="12700" cap="flat" cmpd="sng">
              <a:solidFill>
                <a:srgbClr val="E687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sp>
          <p:nvSpPr>
            <p:cNvPr id="330" name="Google Shape;330;p6"/>
            <p:cNvSpPr/>
            <p:nvPr/>
          </p:nvSpPr>
          <p:spPr>
            <a:xfrm rot="10800000" flipH="1">
              <a:off x="4832324" y="3760491"/>
              <a:ext cx="444083" cy="417474"/>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panose="020F0502020204030204" pitchFamily="34" charset="0"/>
                <a:ea typeface="Calibri"/>
                <a:cs typeface="Calibri" panose="020F0502020204030204" pitchFamily="34" charset="0"/>
                <a:sym typeface="Calibri"/>
              </a:endParaRPr>
            </a:p>
          </p:txBody>
        </p:sp>
      </p:grpSp>
      <p:sp>
        <p:nvSpPr>
          <p:cNvPr id="331" name="Google Shape;331;p6"/>
          <p:cNvSpPr txBox="1"/>
          <p:nvPr/>
        </p:nvSpPr>
        <p:spPr>
          <a:xfrm>
            <a:off x="2371280" y="3876340"/>
            <a:ext cx="2196000" cy="71800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sk-SK" sz="1600" b="1" dirty="0">
                <a:solidFill>
                  <a:schemeClr val="dk1"/>
                </a:solidFill>
                <a:latin typeface="Calibri" panose="020F0502020204030204" pitchFamily="34" charset="0"/>
                <a:cs typeface="Calibri" panose="020F0502020204030204" pitchFamily="34" charset="0"/>
              </a:rPr>
              <a:t>Pitranje 4:</a:t>
            </a:r>
          </a:p>
          <a:p>
            <a:pPr marL="0" marR="0" lvl="0" indent="0" algn="l" rtl="0">
              <a:lnSpc>
                <a:spcPct val="150000"/>
              </a:lnSpc>
              <a:spcBef>
                <a:spcPts val="0"/>
              </a:spcBef>
              <a:spcAft>
                <a:spcPts val="0"/>
              </a:spcAft>
              <a:buNone/>
            </a:pPr>
            <a:r>
              <a:rPr lang="sk-SK" sz="1600" b="1" dirty="0">
                <a:solidFill>
                  <a:schemeClr val="dk1"/>
                </a:solidFill>
                <a:latin typeface="Calibri" panose="020F0502020204030204" pitchFamily="34" charset="0"/>
                <a:cs typeface="Calibri" panose="020F0502020204030204" pitchFamily="34" charset="0"/>
              </a:rPr>
              <a:t>Kada biramo svoj fokus i osobnost ?</a:t>
            </a:r>
            <a:endParaRPr sz="1600" b="1" dirty="0">
              <a:solidFill>
                <a:schemeClr val="dk1"/>
              </a:solidFill>
              <a:latin typeface="Calibri" panose="020F0502020204030204" pitchFamily="34" charset="0"/>
              <a:cs typeface="Calibri" panose="020F0502020204030204" pitchFamily="34" charset="0"/>
              <a:sym typeface="Arial"/>
            </a:endParaRPr>
          </a:p>
        </p:txBody>
      </p:sp>
      <p:grpSp>
        <p:nvGrpSpPr>
          <p:cNvPr id="333" name="Google Shape;333;p6"/>
          <p:cNvGrpSpPr/>
          <p:nvPr/>
        </p:nvGrpSpPr>
        <p:grpSpPr>
          <a:xfrm>
            <a:off x="8330291" y="4012723"/>
            <a:ext cx="1061896" cy="965383"/>
            <a:chOff x="1647104" y="1683715"/>
            <a:chExt cx="724176" cy="586547"/>
          </a:xfrm>
        </p:grpSpPr>
        <p:sp>
          <p:nvSpPr>
            <p:cNvPr id="334" name="Google Shape;334;p6"/>
            <p:cNvSpPr/>
            <p:nvPr/>
          </p:nvSpPr>
          <p:spPr>
            <a:xfrm>
              <a:off x="1647104" y="1683715"/>
              <a:ext cx="724176" cy="586547"/>
            </a:xfrm>
            <a:prstGeom prst="rect">
              <a:avLst/>
            </a:prstGeom>
            <a:solidFill>
              <a:srgbClr val="FFC400"/>
            </a:solidFill>
            <a:ln w="12700" cap="flat" cmpd="sng">
              <a:solidFill>
                <a:srgbClr val="FFC4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sp>
          <p:nvSpPr>
            <p:cNvPr id="335" name="Google Shape;335;p6"/>
            <p:cNvSpPr/>
            <p:nvPr/>
          </p:nvSpPr>
          <p:spPr>
            <a:xfrm>
              <a:off x="1793124" y="1807904"/>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grpSp>
      <p:grpSp>
        <p:nvGrpSpPr>
          <p:cNvPr id="336" name="Google Shape;336;p6"/>
          <p:cNvGrpSpPr/>
          <p:nvPr/>
        </p:nvGrpSpPr>
        <p:grpSpPr>
          <a:xfrm>
            <a:off x="1276760" y="4016198"/>
            <a:ext cx="1061896" cy="965383"/>
            <a:chOff x="5146962" y="2232411"/>
            <a:chExt cx="1061896" cy="965383"/>
          </a:xfrm>
        </p:grpSpPr>
        <p:sp>
          <p:nvSpPr>
            <p:cNvPr id="337" name="Google Shape;337;p6"/>
            <p:cNvSpPr/>
            <p:nvPr/>
          </p:nvSpPr>
          <p:spPr>
            <a:xfrm>
              <a:off x="5146962" y="2232411"/>
              <a:ext cx="1061896" cy="965383"/>
            </a:xfrm>
            <a:prstGeom prst="rect">
              <a:avLst/>
            </a:prstGeom>
            <a:solidFill>
              <a:srgbClr val="D92E2D"/>
            </a:solidFill>
            <a:ln w="12700" cap="flat" cmpd="sng">
              <a:solidFill>
                <a:srgbClr val="D92E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6"/>
            <p:cNvSpPr/>
            <p:nvPr/>
          </p:nvSpPr>
          <p:spPr>
            <a:xfrm>
              <a:off x="5407868" y="2436812"/>
              <a:ext cx="554394" cy="467437"/>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339" name="Google Shape;339;p6"/>
          <p:cNvSpPr txBox="1"/>
          <p:nvPr/>
        </p:nvSpPr>
        <p:spPr>
          <a:xfrm>
            <a:off x="6083214" y="3905800"/>
            <a:ext cx="2196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sk-SK" sz="1600" b="1" dirty="0">
                <a:solidFill>
                  <a:schemeClr val="dk1"/>
                </a:solidFill>
                <a:latin typeface="Calibri" panose="020F0502020204030204" pitchFamily="34" charset="0"/>
                <a:cs typeface="Calibri" panose="020F0502020204030204" pitchFamily="34" charset="0"/>
              </a:rPr>
              <a:t>Pitanje 5:</a:t>
            </a:r>
          </a:p>
          <a:p>
            <a:pPr marL="0" marR="0" lvl="0" indent="0" algn="l" rtl="0">
              <a:lnSpc>
                <a:spcPct val="150000"/>
              </a:lnSpc>
              <a:spcBef>
                <a:spcPts val="0"/>
              </a:spcBef>
              <a:spcAft>
                <a:spcPts val="0"/>
              </a:spcAft>
              <a:buNone/>
            </a:pPr>
            <a:r>
              <a:rPr lang="sk-SK" sz="1600" b="1" dirty="0">
                <a:solidFill>
                  <a:schemeClr val="dk1"/>
                </a:solidFill>
                <a:latin typeface="Calibri" panose="020F0502020204030204" pitchFamily="34" charset="0"/>
                <a:cs typeface="Calibri" panose="020F0502020204030204" pitchFamily="34" charset="0"/>
              </a:rPr>
              <a:t>Stvaranje identiteta ne bi trebalo biti</a:t>
            </a:r>
            <a:r>
              <a:rPr lang="en-US" sz="1600" b="1" dirty="0">
                <a:solidFill>
                  <a:schemeClr val="dk1"/>
                </a:solidFill>
                <a:latin typeface="Calibri" panose="020F0502020204030204" pitchFamily="34" charset="0"/>
                <a:cs typeface="Calibri" panose="020F0502020204030204" pitchFamily="34" charset="0"/>
              </a:rPr>
              <a:t>?</a:t>
            </a:r>
            <a:endParaRPr sz="1600" b="1" dirty="0">
              <a:solidFill>
                <a:schemeClr val="dk1"/>
              </a:solidFill>
              <a:latin typeface="Calibri" panose="020F0502020204030204" pitchFamily="34" charset="0"/>
              <a:cs typeface="Calibri" panose="020F0502020204030204" pitchFamily="34" charset="0"/>
              <a:sym typeface="Arial"/>
            </a:endParaRPr>
          </a:p>
        </p:txBody>
      </p:sp>
      <p:sp>
        <p:nvSpPr>
          <p:cNvPr id="341" name="Google Shape;341;p6"/>
          <p:cNvSpPr txBox="1"/>
          <p:nvPr/>
        </p:nvSpPr>
        <p:spPr>
          <a:xfrm>
            <a:off x="9586634" y="3876340"/>
            <a:ext cx="2196000" cy="87634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sk-SK" sz="1600" b="1" dirty="0">
                <a:solidFill>
                  <a:schemeClr val="dk1"/>
                </a:solidFill>
                <a:latin typeface="Calibri" panose="020F0502020204030204" pitchFamily="34" charset="0"/>
                <a:cs typeface="Calibri" panose="020F0502020204030204" pitchFamily="34" charset="0"/>
              </a:rPr>
              <a:t>Pitanje 6:</a:t>
            </a:r>
          </a:p>
          <a:p>
            <a:pPr marL="0" marR="0" lvl="0" indent="0" algn="l" rtl="0">
              <a:lnSpc>
                <a:spcPct val="150000"/>
              </a:lnSpc>
              <a:spcBef>
                <a:spcPts val="0"/>
              </a:spcBef>
              <a:spcAft>
                <a:spcPts val="0"/>
              </a:spcAft>
              <a:buNone/>
            </a:pPr>
            <a:r>
              <a:rPr lang="sk-SK" sz="1600" b="1" dirty="0">
                <a:solidFill>
                  <a:schemeClr val="dk1"/>
                </a:solidFill>
                <a:latin typeface="Calibri" panose="020F0502020204030204" pitchFamily="34" charset="0"/>
                <a:cs typeface="Calibri" panose="020F0502020204030204" pitchFamily="34" charset="0"/>
              </a:rPr>
              <a:t> Kako počinjemo s prezentacijom klijentu? </a:t>
            </a:r>
            <a:endParaRPr sz="1600" b="1" dirty="0">
              <a:solidFill>
                <a:schemeClr val="dk1"/>
              </a:solidFill>
              <a:latin typeface="Calibri" panose="020F0502020204030204" pitchFamily="34" charset="0"/>
              <a:cs typeface="Calibri" panose="020F0502020204030204" pitchFamily="34" charset="0"/>
              <a:sym typeface="Arial"/>
            </a:endParaRPr>
          </a:p>
        </p:txBody>
      </p:sp>
      <p:sp>
        <p:nvSpPr>
          <p:cNvPr id="342" name="Google Shape;342;p6"/>
          <p:cNvSpPr txBox="1"/>
          <p:nvPr/>
        </p:nvSpPr>
        <p:spPr>
          <a:xfrm>
            <a:off x="9494341" y="4684560"/>
            <a:ext cx="2196000" cy="828000"/>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1600"/>
            </a:pPr>
            <a:endParaRPr sz="1600" dirty="0">
              <a:solidFill>
                <a:srgbClr val="FF0000"/>
              </a:solidFill>
              <a:latin typeface="Calibri" panose="020F0502020204030204" pitchFamily="34" charset="0"/>
              <a:cs typeface="Calibri" panose="020F0502020204030204" pitchFamily="34" charset="0"/>
            </a:endParaRPr>
          </a:p>
        </p:txBody>
      </p:sp>
      <p:grpSp>
        <p:nvGrpSpPr>
          <p:cNvPr id="343" name="Google Shape;343;p6"/>
          <p:cNvGrpSpPr/>
          <p:nvPr/>
        </p:nvGrpSpPr>
        <p:grpSpPr>
          <a:xfrm>
            <a:off x="4862975" y="4016197"/>
            <a:ext cx="1061896" cy="965383"/>
            <a:chOff x="4523418" y="3490010"/>
            <a:chExt cx="1061896" cy="965383"/>
          </a:xfrm>
        </p:grpSpPr>
        <p:sp>
          <p:nvSpPr>
            <p:cNvPr id="344" name="Google Shape;344;p6"/>
            <p:cNvSpPr/>
            <p:nvPr/>
          </p:nvSpPr>
          <p:spPr>
            <a:xfrm>
              <a:off x="4523418" y="3490010"/>
              <a:ext cx="1061896" cy="965383"/>
            </a:xfrm>
            <a:prstGeom prst="rect">
              <a:avLst/>
            </a:prstGeom>
            <a:solidFill>
              <a:srgbClr val="E6872D"/>
            </a:solidFill>
            <a:ln w="12700" cap="flat" cmpd="sng">
              <a:solidFill>
                <a:srgbClr val="E687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sp>
          <p:nvSpPr>
            <p:cNvPr id="345" name="Google Shape;345;p6"/>
            <p:cNvSpPr/>
            <p:nvPr/>
          </p:nvSpPr>
          <p:spPr>
            <a:xfrm rot="10800000" flipH="1">
              <a:off x="4832324" y="3760491"/>
              <a:ext cx="444083" cy="417474"/>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panose="020F0502020204030204" pitchFamily="34" charset="0"/>
                <a:ea typeface="Calibri"/>
                <a:cs typeface="Calibri" panose="020F0502020204030204" pitchFamily="34" charset="0"/>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2000"/>
                                        <p:tgtEl>
                                          <p:spTgt spid="3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12"/>
                                        </p:tgtEl>
                                        <p:attrNameLst>
                                          <p:attrName>style.visibility</p:attrName>
                                        </p:attrNameLst>
                                      </p:cBhvr>
                                      <p:to>
                                        <p:strVal val="visible"/>
                                      </p:to>
                                    </p:set>
                                    <p:animEffect transition="in" filter="fade">
                                      <p:cBhvr>
                                        <p:cTn id="11" dur="2000"/>
                                        <p:tgtEl>
                                          <p:spTgt spid="31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13"/>
                                        </p:tgtEl>
                                        <p:attrNameLst>
                                          <p:attrName>style.visibility</p:attrName>
                                        </p:attrNameLst>
                                      </p:cBhvr>
                                      <p:to>
                                        <p:strVal val="visible"/>
                                      </p:to>
                                    </p:set>
                                    <p:animEffect transition="in" filter="fade">
                                      <p:cBhvr>
                                        <p:cTn id="15" dur="20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f9ff28dbe4_0_18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62" name="Google Shape;262;gf9ff28dbe4_0_18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gf9ff28dbe4_0_18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gf9ff28dbe4_0_18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5" name="Google Shape;265;gf9ff28dbe4_0_18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66" name="Google Shape;266;gf9ff28dbe4_0_189"/>
          <p:cNvSpPr txBox="1">
            <a:spLocks noGrp="1"/>
          </p:cNvSpPr>
          <p:nvPr>
            <p:ph type="subTitle" idx="1"/>
          </p:nvPr>
        </p:nvSpPr>
        <p:spPr>
          <a:xfrm>
            <a:off x="1524000" y="1809900"/>
            <a:ext cx="9144000" cy="3238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D92E2D"/>
              </a:buClr>
              <a:buSzPts val="3200"/>
              <a:buNone/>
            </a:pPr>
            <a:endParaRPr lang="sk-SK" sz="3200" b="1" dirty="0">
              <a:solidFill>
                <a:srgbClr val="D92E2D"/>
              </a:solidFill>
            </a:endParaRPr>
          </a:p>
          <a:p>
            <a:pPr marL="342900" lvl="0" indent="-342900" algn="l">
              <a:spcBef>
                <a:spcPts val="0"/>
              </a:spcBef>
              <a:buClr>
                <a:srgbClr val="D92E2D"/>
              </a:buClr>
              <a:buSzPts val="3200"/>
              <a:buFont typeface="Arial" panose="020B0604020202020204" pitchFamily="34" charset="0"/>
              <a:buChar char="•"/>
            </a:pPr>
            <a:r>
              <a:rPr lang="sk-SK" dirty="0"/>
              <a:t>https://www.levosphere.sk/faq/co-je-branding/</a:t>
            </a:r>
          </a:p>
          <a:p>
            <a:pPr marL="342900" lvl="0" indent="-342900" algn="l">
              <a:spcBef>
                <a:spcPts val="0"/>
              </a:spcBef>
              <a:buClr>
                <a:srgbClr val="D92E2D"/>
              </a:buClr>
              <a:buSzPts val="3200"/>
              <a:buFont typeface="Arial" panose="020B0604020202020204" pitchFamily="34" charset="0"/>
              <a:buChar char="•"/>
            </a:pPr>
            <a:r>
              <a:rPr lang="sk-SK" dirty="0">
                <a:hlinkClick r:id="rId5"/>
              </a:rPr>
              <a:t>https://www.lcca.org.uk/blog/education/history-of-branding/</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6"/>
              </a:rPr>
              <a:t>https://www.dropbox.com/sh/a4l9k9mlzbr3pnd/AADozsSvc8cQ5xfpCnDbgTz1a?dl=0</a:t>
            </a:r>
            <a:endParaRPr lang="sk-SK" dirty="0"/>
          </a:p>
          <a:p>
            <a:pPr marL="342900" lvl="0" indent="-342900" algn="l">
              <a:spcBef>
                <a:spcPts val="0"/>
              </a:spcBef>
              <a:buClr>
                <a:srgbClr val="D92E2D"/>
              </a:buClr>
              <a:buSzPts val="3200"/>
              <a:buFont typeface="Arial" panose="020B0604020202020204" pitchFamily="34" charset="0"/>
              <a:buChar char="•"/>
            </a:pPr>
            <a:r>
              <a:rPr lang="sk-SK" dirty="0"/>
              <a:t>https://www.thebrandingjournal.com/2015/10/what-is-branding-definition/</a:t>
            </a:r>
            <a:endParaRPr dirty="0"/>
          </a:p>
        </p:txBody>
      </p:sp>
      <p:sp>
        <p:nvSpPr>
          <p:cNvPr id="267" name="Google Shape;267;gf9ff28dbe4_0_189"/>
          <p:cNvSpPr txBox="1"/>
          <p:nvPr/>
        </p:nvSpPr>
        <p:spPr>
          <a:xfrm>
            <a:off x="6856200" y="585985"/>
            <a:ext cx="4848120" cy="642900"/>
          </a:xfrm>
          <a:prstGeom prst="rect">
            <a:avLst/>
          </a:prstGeom>
          <a:noFill/>
          <a:ln>
            <a:noFill/>
          </a:ln>
        </p:spPr>
        <p:txBody>
          <a:bodyPr spcFirstLastPara="1" wrap="square" lIns="91425" tIns="45700" rIns="91425" bIns="45700" anchor="b" anchorCtr="0">
            <a:normAutofit/>
          </a:bodyPr>
          <a:lstStyle/>
          <a:p>
            <a:pPr lvl="0">
              <a:lnSpc>
                <a:spcPct val="90000"/>
              </a:lnSpc>
              <a:buClr>
                <a:srgbClr val="D92E2D"/>
              </a:buClr>
              <a:buSzPts val="3200"/>
            </a:pPr>
            <a:r>
              <a:rPr lang="sk-SK" sz="3200" dirty="0">
                <a:solidFill>
                  <a:srgbClr val="D92E2D"/>
                </a:solidFill>
              </a:rPr>
              <a:t>Zanimljive poveznice</a:t>
            </a:r>
          </a:p>
        </p:txBody>
      </p:sp>
    </p:spTree>
    <p:extLst>
      <p:ext uri="{BB962C8B-B14F-4D97-AF65-F5344CB8AC3E}">
        <p14:creationId xmlns:p14="http://schemas.microsoft.com/office/powerpoint/2010/main" val="65418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2000"/>
                                        <p:tgtEl>
                                          <p:spTgt spid="26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63"/>
                                        </p:tgtEl>
                                        <p:attrNameLst>
                                          <p:attrName>style.visibility</p:attrName>
                                        </p:attrNameLst>
                                      </p:cBhvr>
                                      <p:to>
                                        <p:strVal val="visible"/>
                                      </p:to>
                                    </p:set>
                                    <p:animEffect transition="in" filter="fade">
                                      <p:cBhvr>
                                        <p:cTn id="11" dur="2000"/>
                                        <p:tgtEl>
                                          <p:spTgt spid="26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64"/>
                                        </p:tgtEl>
                                        <p:attrNameLst>
                                          <p:attrName>style.visibility</p:attrName>
                                        </p:attrNameLst>
                                      </p:cBhvr>
                                      <p:to>
                                        <p:strVal val="visible"/>
                                      </p:to>
                                    </p:set>
                                    <p:animEffect transition="in" filter="fade">
                                      <p:cBhvr>
                                        <p:cTn id="15" dur="20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f9ff28dbe4_0_18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62" name="Google Shape;262;gf9ff28dbe4_0_18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gf9ff28dbe4_0_18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gf9ff28dbe4_0_18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5" name="Google Shape;265;gf9ff28dbe4_0_18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66" name="Google Shape;266;gf9ff28dbe4_0_189"/>
          <p:cNvSpPr txBox="1">
            <a:spLocks noGrp="1"/>
          </p:cNvSpPr>
          <p:nvPr>
            <p:ph type="subTitle" idx="1"/>
          </p:nvPr>
        </p:nvSpPr>
        <p:spPr>
          <a:xfrm>
            <a:off x="1524000" y="1196442"/>
            <a:ext cx="9144000" cy="50033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D92E2D"/>
              </a:buClr>
              <a:buSzPts val="3200"/>
              <a:buNone/>
            </a:pPr>
            <a:endParaRPr lang="sk-SK" sz="3200" b="1" dirty="0">
              <a:solidFill>
                <a:srgbClr val="D92E2D"/>
              </a:solidFill>
            </a:endParaRPr>
          </a:p>
          <a:p>
            <a:pPr marL="342900" lvl="0" indent="-342900" algn="l">
              <a:spcBef>
                <a:spcPts val="0"/>
              </a:spcBef>
              <a:buClr>
                <a:srgbClr val="D92E2D"/>
              </a:buClr>
              <a:buSzPts val="3200"/>
              <a:buFont typeface="Arial" panose="020B0604020202020204" pitchFamily="34" charset="0"/>
              <a:buChar char="•"/>
            </a:pPr>
            <a:r>
              <a:rPr lang="sk-SK" dirty="0"/>
              <a:t>https://www.levosphere.sk/faq/co-je-branding/</a:t>
            </a:r>
          </a:p>
          <a:p>
            <a:pPr marL="342900" lvl="0" indent="-342900" algn="l">
              <a:spcBef>
                <a:spcPts val="0"/>
              </a:spcBef>
              <a:buClr>
                <a:srgbClr val="D92E2D"/>
              </a:buClr>
              <a:buSzPts val="3200"/>
              <a:buFont typeface="Arial" panose="020B0604020202020204" pitchFamily="34" charset="0"/>
              <a:buChar char="•"/>
            </a:pPr>
            <a:r>
              <a:rPr lang="sk-SK" dirty="0">
                <a:hlinkClick r:id="rId5"/>
              </a:rPr>
              <a:t>https://www.lcca.org.uk/blog/education/history-of-branding/</a:t>
            </a:r>
            <a:endParaRPr lang="sk-SK" dirty="0"/>
          </a:p>
          <a:p>
            <a:pPr marL="342900" lvl="0" indent="-342900" algn="l">
              <a:spcBef>
                <a:spcPts val="0"/>
              </a:spcBef>
              <a:buClr>
                <a:srgbClr val="D92E2D"/>
              </a:buClr>
              <a:buSzPts val="3200"/>
              <a:buFont typeface="Arial" panose="020B0604020202020204" pitchFamily="34" charset="0"/>
              <a:buChar char="•"/>
            </a:pPr>
            <a:r>
              <a:rPr lang="sk-SK" dirty="0"/>
              <a:t>https://en.99designs.pt/blog/design-history-movements/history-of-branding/</a:t>
            </a:r>
          </a:p>
          <a:p>
            <a:pPr marL="342900" lvl="0" indent="-342900" algn="l">
              <a:spcBef>
                <a:spcPts val="0"/>
              </a:spcBef>
              <a:buClr>
                <a:srgbClr val="D92E2D"/>
              </a:buClr>
              <a:buSzPts val="3200"/>
              <a:buFont typeface="Arial" panose="020B0604020202020204" pitchFamily="34" charset="0"/>
              <a:buChar char="•"/>
            </a:pPr>
            <a:r>
              <a:rPr lang="sk-SK" dirty="0">
                <a:hlinkClick r:id="rId6"/>
              </a:rPr>
              <a:t>https://www.thebrandingjournal.com/2015/10/what-is-branding-definition/</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7"/>
              </a:rPr>
              <a:t>https://www.udemy.com/course/branding-strategy-for-entrepreneurs-and-small-businesses/</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8"/>
              </a:rPr>
              <a:t>https://www.ziflow.com/blog/brand-brief#What_is_a_Brand_Brief</a:t>
            </a:r>
            <a:r>
              <a:rPr lang="sk-SK" dirty="0"/>
              <a:t>?</a:t>
            </a:r>
          </a:p>
          <a:p>
            <a:pPr marL="342900" lvl="0" indent="-342900" algn="l">
              <a:spcBef>
                <a:spcPts val="0"/>
              </a:spcBef>
              <a:buClr>
                <a:srgbClr val="D92E2D"/>
              </a:buClr>
              <a:buSzPts val="3200"/>
              <a:buFont typeface="Arial" panose="020B0604020202020204" pitchFamily="34" charset="0"/>
              <a:buChar char="•"/>
            </a:pPr>
            <a:r>
              <a:rPr lang="sk-SK" dirty="0"/>
              <a:t>https://www.managementstudyguide.com/what-is-brand.htm</a:t>
            </a:r>
          </a:p>
          <a:p>
            <a:pPr marL="342900" lvl="0" indent="-342900" algn="l">
              <a:spcBef>
                <a:spcPts val="0"/>
              </a:spcBef>
              <a:buClr>
                <a:srgbClr val="D92E2D"/>
              </a:buClr>
              <a:buSzPts val="3200"/>
              <a:buFont typeface="Arial" panose="020B0604020202020204" pitchFamily="34" charset="0"/>
              <a:buChar char="•"/>
            </a:pPr>
            <a:r>
              <a:rPr lang="sk-SK" dirty="0">
                <a:hlinkClick r:id="rId9"/>
              </a:rPr>
              <a:t>https://www.shopify.com/blog/how-to-build-a-brand</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10"/>
              </a:rPr>
              <a:t>https://millo.co/tips-on-presenting-logos-to-a-client</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11"/>
              </a:rPr>
              <a:t>https://www.systematixinfotech.com/6-things-look-finalizing-brand-logo/</a:t>
            </a:r>
            <a:endParaRPr lang="sk-SK" dirty="0"/>
          </a:p>
          <a:p>
            <a:pPr marL="342900" lvl="0" indent="-342900" algn="l">
              <a:spcBef>
                <a:spcPts val="0"/>
              </a:spcBef>
              <a:buClr>
                <a:srgbClr val="D92E2D"/>
              </a:buClr>
              <a:buSzPts val="3200"/>
              <a:buFont typeface="Arial" panose="020B0604020202020204" pitchFamily="34" charset="0"/>
              <a:buChar char="•"/>
            </a:pPr>
            <a:r>
              <a:rPr lang="sk-SK" dirty="0"/>
              <a:t>https://www.columnfivemedia.com/how-to-create-a-brand-style-guide/</a:t>
            </a:r>
          </a:p>
          <a:p>
            <a:pPr marL="342900" lvl="0" indent="-342900" algn="l">
              <a:spcBef>
                <a:spcPts val="0"/>
              </a:spcBef>
              <a:buClr>
                <a:srgbClr val="D92E2D"/>
              </a:buClr>
              <a:buSzPts val="3200"/>
              <a:buFont typeface="Arial" panose="020B0604020202020204" pitchFamily="34" charset="0"/>
              <a:buChar char="•"/>
            </a:pPr>
            <a:endParaRPr dirty="0"/>
          </a:p>
        </p:txBody>
      </p:sp>
      <p:sp>
        <p:nvSpPr>
          <p:cNvPr id="2" name="Obdĺžnik 1"/>
          <p:cNvSpPr/>
          <p:nvPr/>
        </p:nvSpPr>
        <p:spPr>
          <a:xfrm>
            <a:off x="8918796" y="599607"/>
            <a:ext cx="2263866" cy="535531"/>
          </a:xfrm>
          <a:prstGeom prst="rect">
            <a:avLst/>
          </a:prstGeom>
        </p:spPr>
        <p:txBody>
          <a:bodyPr wrap="square">
            <a:spAutoFit/>
          </a:bodyPr>
          <a:lstStyle/>
          <a:p>
            <a:pPr lvl="0">
              <a:lnSpc>
                <a:spcPct val="90000"/>
              </a:lnSpc>
              <a:buClr>
                <a:srgbClr val="D92E2D"/>
              </a:buClr>
              <a:buSzPts val="3200"/>
            </a:pPr>
            <a:r>
              <a:rPr lang="sk-SK" sz="3200" dirty="0">
                <a:solidFill>
                  <a:srgbClr val="D92E2D"/>
                </a:solidFill>
              </a:rPr>
              <a:t>Izvori</a:t>
            </a:r>
          </a:p>
        </p:txBody>
      </p:sp>
    </p:spTree>
    <p:extLst>
      <p:ext uri="{BB962C8B-B14F-4D97-AF65-F5344CB8AC3E}">
        <p14:creationId xmlns:p14="http://schemas.microsoft.com/office/powerpoint/2010/main" val="400447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2000"/>
                                        <p:tgtEl>
                                          <p:spTgt spid="26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63"/>
                                        </p:tgtEl>
                                        <p:attrNameLst>
                                          <p:attrName>style.visibility</p:attrName>
                                        </p:attrNameLst>
                                      </p:cBhvr>
                                      <p:to>
                                        <p:strVal val="visible"/>
                                      </p:to>
                                    </p:set>
                                    <p:animEffect transition="in" filter="fade">
                                      <p:cBhvr>
                                        <p:cTn id="11" dur="2000"/>
                                        <p:tgtEl>
                                          <p:spTgt spid="26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64"/>
                                        </p:tgtEl>
                                        <p:attrNameLst>
                                          <p:attrName>style.visibility</p:attrName>
                                        </p:attrNameLst>
                                      </p:cBhvr>
                                      <p:to>
                                        <p:strVal val="visible"/>
                                      </p:to>
                                    </p:set>
                                    <p:animEffect transition="in" filter="fade">
                                      <p:cBhvr>
                                        <p:cTn id="15" dur="20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p:nvPr/>
        </p:nvSpPr>
        <p:spPr>
          <a:xfrm>
            <a:off x="1335279" y="2371658"/>
            <a:ext cx="8548033" cy="214423"/>
          </a:xfrm>
          <a:prstGeom prst="rect">
            <a:avLst/>
          </a:prstGeom>
          <a:solidFill>
            <a:srgbClr val="FFD13C"/>
          </a:solidFill>
          <a:ln w="12700" cap="flat" cmpd="sng">
            <a:solidFill>
              <a:srgbClr val="FFC4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114" name="Google Shape;114;p3"/>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
          <p:cNvSpPr/>
          <p:nvPr/>
        </p:nvSpPr>
        <p:spPr>
          <a:xfrm rot="5400000">
            <a:off x="-2979070" y="3300411"/>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3"/>
          <p:cNvSpPr/>
          <p:nvPr/>
        </p:nvSpPr>
        <p:spPr>
          <a:xfrm rot="5400000">
            <a:off x="-267289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7" name="Google Shape;117;p3"/>
          <p:cNvPicPr preferRelativeResize="0"/>
          <p:nvPr/>
        </p:nvPicPr>
        <p:blipFill rotWithShape="1">
          <a:blip r:embed="rId4">
            <a:alphaModFix/>
          </a:blip>
          <a:srcRect/>
          <a:stretch/>
        </p:blipFill>
        <p:spPr>
          <a:xfrm>
            <a:off x="1335279" y="169687"/>
            <a:ext cx="3811683" cy="1121083"/>
          </a:xfrm>
          <a:prstGeom prst="rect">
            <a:avLst/>
          </a:prstGeom>
          <a:noFill/>
          <a:ln>
            <a:noFill/>
          </a:ln>
        </p:spPr>
      </p:pic>
      <p:sp>
        <p:nvSpPr>
          <p:cNvPr id="118" name="Google Shape;118;p3"/>
          <p:cNvSpPr txBox="1">
            <a:spLocks noGrp="1"/>
          </p:cNvSpPr>
          <p:nvPr>
            <p:ph type="ctrTitle"/>
          </p:nvPr>
        </p:nvSpPr>
        <p:spPr>
          <a:xfrm>
            <a:off x="8058976" y="553541"/>
            <a:ext cx="3811683" cy="64285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D92E2D"/>
              </a:buClr>
              <a:buSzPts val="4000"/>
              <a:buFont typeface="Calibri"/>
              <a:buNone/>
            </a:pPr>
            <a:r>
              <a:rPr lang="hr-HR" sz="4000" b="1" dirty="0">
                <a:solidFill>
                  <a:srgbClr val="D92E2D"/>
                </a:solidFill>
              </a:rPr>
              <a:t>Sadržaj</a:t>
            </a:r>
            <a:endParaRPr sz="4000" b="1" dirty="0">
              <a:solidFill>
                <a:srgbClr val="D92E2D"/>
              </a:solidFill>
            </a:endParaRPr>
          </a:p>
        </p:txBody>
      </p:sp>
      <p:pic>
        <p:nvPicPr>
          <p:cNvPr id="119" name="Google Shape;119;p3"/>
          <p:cNvPicPr preferRelativeResize="0"/>
          <p:nvPr/>
        </p:nvPicPr>
        <p:blipFill rotWithShape="1">
          <a:blip r:embed="rId5">
            <a:alphaModFix/>
          </a:blip>
          <a:srcRect l="77489" r="3171"/>
          <a:stretch/>
        </p:blipFill>
        <p:spPr>
          <a:xfrm>
            <a:off x="2130435" y="1811714"/>
            <a:ext cx="317240" cy="482490"/>
          </a:xfrm>
          <a:prstGeom prst="rect">
            <a:avLst/>
          </a:prstGeom>
          <a:noFill/>
          <a:ln>
            <a:noFill/>
          </a:ln>
        </p:spPr>
      </p:pic>
      <p:sp>
        <p:nvSpPr>
          <p:cNvPr id="120" name="Google Shape;120;p3"/>
          <p:cNvSpPr txBox="1"/>
          <p:nvPr/>
        </p:nvSpPr>
        <p:spPr>
          <a:xfrm>
            <a:off x="1880921" y="2711864"/>
            <a:ext cx="1580376"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a:solidFill>
                  <a:schemeClr val="dk1"/>
                </a:solidFill>
                <a:latin typeface="Calibri"/>
                <a:ea typeface="Calibri"/>
                <a:cs typeface="Calibri"/>
                <a:sym typeface="Calibri"/>
              </a:rPr>
              <a:t>Uvod</a:t>
            </a:r>
            <a:endParaRPr sz="1600" b="1" dirty="0">
              <a:solidFill>
                <a:schemeClr val="dk1"/>
              </a:solidFill>
              <a:latin typeface="Calibri"/>
              <a:ea typeface="Calibri"/>
              <a:cs typeface="Calibri"/>
              <a:sym typeface="Calibri"/>
            </a:endParaRPr>
          </a:p>
        </p:txBody>
      </p:sp>
      <p:sp>
        <p:nvSpPr>
          <p:cNvPr id="121" name="Google Shape;121;p3"/>
          <p:cNvSpPr txBox="1"/>
          <p:nvPr/>
        </p:nvSpPr>
        <p:spPr>
          <a:xfrm>
            <a:off x="1610226" y="2313281"/>
            <a:ext cx="1420406" cy="36929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hr-HR" sz="1800" b="1" dirty="0">
                <a:solidFill>
                  <a:schemeClr val="dk1"/>
                </a:solidFill>
                <a:latin typeface="Calibri"/>
                <a:ea typeface="Calibri"/>
                <a:cs typeface="Calibri"/>
                <a:sym typeface="Calibri"/>
              </a:rPr>
              <a:t>Poglavlje 1</a:t>
            </a:r>
            <a:endParaRPr sz="1800" b="1" dirty="0">
              <a:solidFill>
                <a:schemeClr val="dk1"/>
              </a:solidFill>
              <a:latin typeface="Calibri"/>
              <a:ea typeface="Calibri"/>
              <a:cs typeface="Calibri"/>
              <a:sym typeface="Calibri"/>
            </a:endParaRPr>
          </a:p>
        </p:txBody>
      </p:sp>
      <p:pic>
        <p:nvPicPr>
          <p:cNvPr id="122" name="Google Shape;122;p3"/>
          <p:cNvPicPr preferRelativeResize="0"/>
          <p:nvPr/>
        </p:nvPicPr>
        <p:blipFill rotWithShape="1">
          <a:blip r:embed="rId5">
            <a:alphaModFix/>
          </a:blip>
          <a:srcRect l="77489" r="3171"/>
          <a:stretch/>
        </p:blipFill>
        <p:spPr>
          <a:xfrm>
            <a:off x="4354493" y="1811714"/>
            <a:ext cx="317240" cy="482490"/>
          </a:xfrm>
          <a:prstGeom prst="rect">
            <a:avLst/>
          </a:prstGeom>
          <a:noFill/>
          <a:ln>
            <a:noFill/>
          </a:ln>
        </p:spPr>
      </p:pic>
      <p:sp>
        <p:nvSpPr>
          <p:cNvPr id="124" name="Google Shape;124;p3"/>
          <p:cNvSpPr txBox="1"/>
          <p:nvPr/>
        </p:nvSpPr>
        <p:spPr>
          <a:xfrm>
            <a:off x="3818500" y="2301540"/>
            <a:ext cx="1416968" cy="369291"/>
          </a:xfrm>
          <a:prstGeom prst="rect">
            <a:avLst/>
          </a:prstGeom>
          <a:noFill/>
          <a:ln>
            <a:noFill/>
          </a:ln>
        </p:spPr>
        <p:txBody>
          <a:bodyPr spcFirstLastPara="1" wrap="square" lIns="108000" tIns="45700" rIns="108000" bIns="45700" anchor="t" anchorCtr="0">
            <a:spAutoFit/>
          </a:bodyPr>
          <a:lstStyle/>
          <a:p>
            <a:pPr marL="0" lvl="0" indent="0" algn="l" rtl="0">
              <a:spcBef>
                <a:spcPts val="0"/>
              </a:spcBef>
              <a:spcAft>
                <a:spcPts val="0"/>
              </a:spcAft>
              <a:buClr>
                <a:schemeClr val="dk1"/>
              </a:buClr>
              <a:buFont typeface="Arial"/>
              <a:buNone/>
            </a:pPr>
            <a:r>
              <a:rPr lang="hr-HR" sz="1800" b="1" dirty="0">
                <a:solidFill>
                  <a:schemeClr val="dk1"/>
                </a:solidFill>
                <a:latin typeface="Calibri"/>
                <a:ea typeface="Calibri"/>
                <a:cs typeface="Calibri"/>
                <a:sym typeface="Calibri"/>
              </a:rPr>
              <a:t>Poglavlje </a:t>
            </a:r>
            <a:r>
              <a:rPr lang="en-US" sz="1800" b="1" dirty="0">
                <a:solidFill>
                  <a:schemeClr val="dk1"/>
                </a:solidFill>
                <a:latin typeface="Calibri"/>
                <a:ea typeface="Calibri"/>
                <a:cs typeface="Calibri"/>
                <a:sym typeface="Calibri"/>
              </a:rPr>
              <a:t>2</a:t>
            </a:r>
            <a:endParaRPr sz="1800" b="1" dirty="0">
              <a:solidFill>
                <a:schemeClr val="dk1"/>
              </a:solidFill>
              <a:latin typeface="Calibri"/>
              <a:ea typeface="Calibri"/>
              <a:cs typeface="Calibri"/>
              <a:sym typeface="Calibri"/>
            </a:endParaRPr>
          </a:p>
        </p:txBody>
      </p:sp>
      <p:pic>
        <p:nvPicPr>
          <p:cNvPr id="125" name="Google Shape;125;p3"/>
          <p:cNvPicPr preferRelativeResize="0"/>
          <p:nvPr/>
        </p:nvPicPr>
        <p:blipFill rotWithShape="1">
          <a:blip r:embed="rId5">
            <a:alphaModFix/>
          </a:blip>
          <a:srcRect l="77489" r="3171"/>
          <a:stretch/>
        </p:blipFill>
        <p:spPr>
          <a:xfrm>
            <a:off x="6489377" y="1802998"/>
            <a:ext cx="317240" cy="482490"/>
          </a:xfrm>
          <a:prstGeom prst="rect">
            <a:avLst/>
          </a:prstGeom>
          <a:noFill/>
          <a:ln>
            <a:noFill/>
          </a:ln>
        </p:spPr>
      </p:pic>
      <p:sp>
        <p:nvSpPr>
          <p:cNvPr id="126" name="Google Shape;126;p3"/>
          <p:cNvSpPr txBox="1"/>
          <p:nvPr/>
        </p:nvSpPr>
        <p:spPr>
          <a:xfrm>
            <a:off x="3948157" y="2676573"/>
            <a:ext cx="142590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a:solidFill>
                  <a:schemeClr val="dk1"/>
                </a:solidFill>
                <a:latin typeface="Calibri"/>
                <a:ea typeface="Calibri"/>
                <a:cs typeface="Calibri"/>
                <a:sym typeface="Calibri"/>
              </a:rPr>
              <a:t>Ulazna analiza</a:t>
            </a:r>
            <a:endParaRPr sz="1600" b="1" dirty="0">
              <a:solidFill>
                <a:schemeClr val="dk1"/>
              </a:solidFill>
              <a:latin typeface="Calibri"/>
              <a:ea typeface="Calibri"/>
              <a:cs typeface="Calibri"/>
              <a:sym typeface="Calibri"/>
            </a:endParaRPr>
          </a:p>
        </p:txBody>
      </p:sp>
      <p:sp>
        <p:nvSpPr>
          <p:cNvPr id="127" name="Google Shape;127;p3"/>
          <p:cNvSpPr txBox="1"/>
          <p:nvPr/>
        </p:nvSpPr>
        <p:spPr>
          <a:xfrm>
            <a:off x="6023336" y="2294213"/>
            <a:ext cx="1287788" cy="36929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hr-HR" sz="1800" b="1" dirty="0">
                <a:solidFill>
                  <a:schemeClr val="dk1"/>
                </a:solidFill>
                <a:latin typeface="Calibri"/>
                <a:ea typeface="Calibri"/>
                <a:cs typeface="Calibri"/>
                <a:sym typeface="Calibri"/>
              </a:rPr>
              <a:t>Poglavlje </a:t>
            </a:r>
            <a:r>
              <a:rPr lang="en-US" sz="1800" b="1" dirty="0">
                <a:solidFill>
                  <a:schemeClr val="dk1"/>
                </a:solidFill>
                <a:latin typeface="Calibri"/>
                <a:ea typeface="Calibri"/>
                <a:cs typeface="Calibri"/>
                <a:sym typeface="Calibri"/>
              </a:rPr>
              <a:t>3</a:t>
            </a:r>
            <a:endParaRPr sz="1800" b="1" dirty="0">
              <a:solidFill>
                <a:schemeClr val="dk1"/>
              </a:solidFill>
              <a:latin typeface="Calibri"/>
              <a:ea typeface="Calibri"/>
              <a:cs typeface="Calibri"/>
              <a:sym typeface="Calibri"/>
            </a:endParaRPr>
          </a:p>
        </p:txBody>
      </p:sp>
      <p:pic>
        <p:nvPicPr>
          <p:cNvPr id="128" name="Google Shape;128;p3"/>
          <p:cNvPicPr preferRelativeResize="0"/>
          <p:nvPr/>
        </p:nvPicPr>
        <p:blipFill rotWithShape="1">
          <a:blip r:embed="rId5">
            <a:alphaModFix/>
          </a:blip>
          <a:srcRect l="77489" r="3171"/>
          <a:stretch/>
        </p:blipFill>
        <p:spPr>
          <a:xfrm>
            <a:off x="8450914" y="1822249"/>
            <a:ext cx="317240" cy="482490"/>
          </a:xfrm>
          <a:prstGeom prst="rect">
            <a:avLst/>
          </a:prstGeom>
          <a:noFill/>
          <a:ln>
            <a:noFill/>
          </a:ln>
        </p:spPr>
      </p:pic>
      <p:sp>
        <p:nvSpPr>
          <p:cNvPr id="129" name="Google Shape;129;p3"/>
          <p:cNvSpPr txBox="1"/>
          <p:nvPr/>
        </p:nvSpPr>
        <p:spPr>
          <a:xfrm>
            <a:off x="5860917" y="2676573"/>
            <a:ext cx="210083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a:solidFill>
                  <a:schemeClr val="dk1"/>
                </a:solidFill>
                <a:latin typeface="Calibri"/>
                <a:ea typeface="Calibri"/>
                <a:cs typeface="Calibri"/>
                <a:sym typeface="Calibri"/>
              </a:rPr>
              <a:t>Analiza konkurencija</a:t>
            </a:r>
            <a:endParaRPr sz="1600" b="1" dirty="0">
              <a:solidFill>
                <a:schemeClr val="dk1"/>
              </a:solidFill>
              <a:latin typeface="Calibri"/>
              <a:ea typeface="Calibri"/>
              <a:cs typeface="Calibri"/>
              <a:sym typeface="Calibri"/>
            </a:endParaRPr>
          </a:p>
        </p:txBody>
      </p:sp>
      <p:sp>
        <p:nvSpPr>
          <p:cNvPr id="130" name="Google Shape;130;p3"/>
          <p:cNvSpPr txBox="1"/>
          <p:nvPr/>
        </p:nvSpPr>
        <p:spPr>
          <a:xfrm>
            <a:off x="7985659" y="2288581"/>
            <a:ext cx="1287787" cy="36929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hr-HR" sz="1800" b="1" dirty="0">
                <a:solidFill>
                  <a:schemeClr val="dk1"/>
                </a:solidFill>
                <a:latin typeface="Calibri"/>
                <a:ea typeface="Calibri"/>
                <a:cs typeface="Calibri"/>
                <a:sym typeface="Calibri"/>
              </a:rPr>
              <a:t>Poglavlje </a:t>
            </a:r>
            <a:r>
              <a:rPr lang="en-US" sz="1800" b="1" dirty="0">
                <a:solidFill>
                  <a:schemeClr val="dk1"/>
                </a:solidFill>
                <a:latin typeface="Calibri"/>
                <a:ea typeface="Calibri"/>
                <a:cs typeface="Calibri"/>
                <a:sym typeface="Calibri"/>
              </a:rPr>
              <a:t>4</a:t>
            </a:r>
            <a:endParaRPr sz="1800" b="1" dirty="0">
              <a:solidFill>
                <a:schemeClr val="dk1"/>
              </a:solidFill>
              <a:latin typeface="Calibri"/>
              <a:ea typeface="Calibri"/>
              <a:cs typeface="Calibri"/>
              <a:sym typeface="Calibri"/>
            </a:endParaRPr>
          </a:p>
        </p:txBody>
      </p:sp>
      <p:sp>
        <p:nvSpPr>
          <p:cNvPr id="21" name="Google Shape;143;gf9ff28dbe4_0_28"/>
          <p:cNvSpPr txBox="1"/>
          <p:nvPr/>
        </p:nvSpPr>
        <p:spPr>
          <a:xfrm>
            <a:off x="8020105" y="2663321"/>
            <a:ext cx="1441853"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a:solidFill>
                  <a:schemeClr val="dk1"/>
                </a:solidFill>
                <a:latin typeface="Calibri"/>
                <a:ea typeface="Calibri"/>
                <a:cs typeface="Calibri"/>
                <a:sym typeface="Calibri"/>
              </a:rPr>
              <a:t>Izrada logotipa</a:t>
            </a:r>
            <a:endParaRPr sz="16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2000"/>
                                        <p:tgtEl>
                                          <p:spTgt spid="11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fade">
                                      <p:cBhvr>
                                        <p:cTn id="11" dur="2000"/>
                                        <p:tgtEl>
                                          <p:spTgt spid="11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6"/>
                                        </p:tgtEl>
                                        <p:attrNameLst>
                                          <p:attrName>style.visibility</p:attrName>
                                        </p:attrNameLst>
                                      </p:cBhvr>
                                      <p:to>
                                        <p:strVal val="visible"/>
                                      </p:to>
                                    </p:set>
                                    <p:animEffect transition="in" filter="fade">
                                      <p:cBhvr>
                                        <p:cTn id="15" dur="2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f9ff28dbe4_0_28"/>
          <p:cNvSpPr/>
          <p:nvPr/>
        </p:nvSpPr>
        <p:spPr>
          <a:xfrm>
            <a:off x="1416976" y="2309994"/>
            <a:ext cx="9251024" cy="286645"/>
          </a:xfrm>
          <a:prstGeom prst="rect">
            <a:avLst/>
          </a:prstGeom>
          <a:solidFill>
            <a:srgbClr val="FFD13C"/>
          </a:solidFill>
          <a:ln w="12700" cap="flat" cmpd="sng">
            <a:solidFill>
              <a:srgbClr val="FFC4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6" name="Google Shape;136;gf9ff28dbe4_0_28"/>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137" name="Google Shape;137;gf9ff28dbe4_0_28"/>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gf9ff28dbe4_0_28"/>
          <p:cNvSpPr/>
          <p:nvPr/>
        </p:nvSpPr>
        <p:spPr>
          <a:xfrm rot="5400000">
            <a:off x="-2979031" y="3300450"/>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gf9ff28dbe4_0_28"/>
          <p:cNvSpPr/>
          <p:nvPr/>
        </p:nvSpPr>
        <p:spPr>
          <a:xfrm rot="5400000">
            <a:off x="-2672850"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0" name="Google Shape;140;gf9ff28dbe4_0_28"/>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141" name="Google Shape;141;gf9ff28dbe4_0_28"/>
          <p:cNvSpPr txBox="1">
            <a:spLocks noGrp="1"/>
          </p:cNvSpPr>
          <p:nvPr>
            <p:ph type="ctrTitle"/>
          </p:nvPr>
        </p:nvSpPr>
        <p:spPr>
          <a:xfrm>
            <a:off x="8058976" y="553541"/>
            <a:ext cx="3811800" cy="642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D92E2D"/>
              </a:buClr>
              <a:buSzPts val="4000"/>
              <a:buFont typeface="Calibri"/>
              <a:buNone/>
            </a:pPr>
            <a:r>
              <a:rPr lang="hr-HR" sz="4000" b="1" dirty="0">
                <a:solidFill>
                  <a:srgbClr val="D92E2D"/>
                </a:solidFill>
              </a:rPr>
              <a:t>Sadržaj</a:t>
            </a:r>
            <a:endParaRPr sz="4000" b="1" dirty="0">
              <a:solidFill>
                <a:srgbClr val="D92E2D"/>
              </a:solidFill>
            </a:endParaRPr>
          </a:p>
        </p:txBody>
      </p:sp>
      <p:pic>
        <p:nvPicPr>
          <p:cNvPr id="142" name="Google Shape;142;gf9ff28dbe4_0_28"/>
          <p:cNvPicPr preferRelativeResize="0"/>
          <p:nvPr/>
        </p:nvPicPr>
        <p:blipFill rotWithShape="1">
          <a:blip r:embed="rId5">
            <a:alphaModFix/>
          </a:blip>
          <a:srcRect l="77489" r="3171"/>
          <a:stretch/>
        </p:blipFill>
        <p:spPr>
          <a:xfrm>
            <a:off x="2130435" y="1811714"/>
            <a:ext cx="317239" cy="482490"/>
          </a:xfrm>
          <a:prstGeom prst="rect">
            <a:avLst/>
          </a:prstGeom>
          <a:noFill/>
          <a:ln>
            <a:noFill/>
          </a:ln>
        </p:spPr>
      </p:pic>
      <p:sp>
        <p:nvSpPr>
          <p:cNvPr id="144" name="Google Shape;144;gf9ff28dbe4_0_28"/>
          <p:cNvSpPr txBox="1"/>
          <p:nvPr/>
        </p:nvSpPr>
        <p:spPr>
          <a:xfrm>
            <a:off x="1671909" y="2278149"/>
            <a:ext cx="1532896" cy="36929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hr-HR" sz="1800" b="1" dirty="0">
                <a:solidFill>
                  <a:schemeClr val="dk1"/>
                </a:solidFill>
                <a:latin typeface="Calibri"/>
                <a:ea typeface="Calibri"/>
                <a:cs typeface="Calibri"/>
                <a:sym typeface="Calibri"/>
              </a:rPr>
              <a:t>Poglavlje </a:t>
            </a:r>
            <a:r>
              <a:rPr lang="en-US" sz="1800" b="1" dirty="0">
                <a:solidFill>
                  <a:schemeClr val="dk1"/>
                </a:solidFill>
                <a:latin typeface="Calibri"/>
                <a:ea typeface="Calibri"/>
                <a:cs typeface="Calibri"/>
                <a:sym typeface="Calibri"/>
              </a:rPr>
              <a:t>5 </a:t>
            </a:r>
            <a:endParaRPr sz="1800" b="1" dirty="0">
              <a:solidFill>
                <a:schemeClr val="dk1"/>
              </a:solidFill>
              <a:latin typeface="Calibri"/>
              <a:ea typeface="Calibri"/>
              <a:cs typeface="Calibri"/>
              <a:sym typeface="Calibri"/>
            </a:endParaRPr>
          </a:p>
        </p:txBody>
      </p:sp>
      <p:pic>
        <p:nvPicPr>
          <p:cNvPr id="145" name="Google Shape;145;gf9ff28dbe4_0_28"/>
          <p:cNvPicPr preferRelativeResize="0"/>
          <p:nvPr/>
        </p:nvPicPr>
        <p:blipFill rotWithShape="1">
          <a:blip r:embed="rId5">
            <a:alphaModFix/>
          </a:blip>
          <a:srcRect l="77489" r="3171"/>
          <a:stretch/>
        </p:blipFill>
        <p:spPr>
          <a:xfrm>
            <a:off x="5977339" y="1794072"/>
            <a:ext cx="317239" cy="482490"/>
          </a:xfrm>
          <a:prstGeom prst="rect">
            <a:avLst/>
          </a:prstGeom>
          <a:noFill/>
          <a:ln>
            <a:noFill/>
          </a:ln>
        </p:spPr>
      </p:pic>
      <p:sp>
        <p:nvSpPr>
          <p:cNvPr id="146" name="Google Shape;146;gf9ff28dbe4_0_28"/>
          <p:cNvSpPr txBox="1"/>
          <p:nvPr/>
        </p:nvSpPr>
        <p:spPr>
          <a:xfrm>
            <a:off x="1851942" y="2656576"/>
            <a:ext cx="163712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a:solidFill>
                  <a:schemeClr val="dk1"/>
                </a:solidFill>
                <a:latin typeface="Calibri"/>
                <a:ea typeface="Calibri"/>
                <a:cs typeface="Calibri"/>
                <a:sym typeface="Calibri"/>
              </a:rPr>
              <a:t>Stvaranje identiteta</a:t>
            </a:r>
            <a:endParaRPr sz="1600" b="1" dirty="0">
              <a:solidFill>
                <a:schemeClr val="dk1"/>
              </a:solidFill>
              <a:latin typeface="Calibri"/>
              <a:ea typeface="Calibri"/>
              <a:cs typeface="Calibri"/>
              <a:sym typeface="Calibri"/>
            </a:endParaRPr>
          </a:p>
        </p:txBody>
      </p:sp>
      <p:sp>
        <p:nvSpPr>
          <p:cNvPr id="147" name="Google Shape;147;gf9ff28dbe4_0_28"/>
          <p:cNvSpPr txBox="1"/>
          <p:nvPr/>
        </p:nvSpPr>
        <p:spPr>
          <a:xfrm>
            <a:off x="5499589" y="2300858"/>
            <a:ext cx="1532896" cy="369291"/>
          </a:xfrm>
          <a:prstGeom prst="rect">
            <a:avLst/>
          </a:prstGeom>
          <a:noFill/>
          <a:ln>
            <a:noFill/>
          </a:ln>
        </p:spPr>
        <p:txBody>
          <a:bodyPr spcFirstLastPara="1" wrap="square" lIns="108000" tIns="45700" rIns="108000" bIns="45700" anchor="t" anchorCtr="0">
            <a:spAutoFit/>
          </a:bodyPr>
          <a:lstStyle/>
          <a:p>
            <a:pPr marL="0" lvl="0" indent="0" algn="l" rtl="0">
              <a:spcBef>
                <a:spcPts val="0"/>
              </a:spcBef>
              <a:spcAft>
                <a:spcPts val="0"/>
              </a:spcAft>
              <a:buNone/>
            </a:pPr>
            <a:r>
              <a:rPr lang="hr-HR" sz="1800" b="1" dirty="0">
                <a:solidFill>
                  <a:schemeClr val="dk1"/>
                </a:solidFill>
                <a:latin typeface="Calibri"/>
                <a:ea typeface="Calibri"/>
                <a:cs typeface="Calibri"/>
                <a:sym typeface="Calibri"/>
              </a:rPr>
              <a:t>Poglavlje </a:t>
            </a:r>
            <a:r>
              <a:rPr lang="en-US" sz="1800" b="1" dirty="0">
                <a:solidFill>
                  <a:schemeClr val="dk1"/>
                </a:solidFill>
                <a:latin typeface="Calibri"/>
                <a:ea typeface="Calibri"/>
                <a:cs typeface="Calibri"/>
                <a:sym typeface="Calibri"/>
              </a:rPr>
              <a:t>6</a:t>
            </a:r>
            <a:endParaRPr sz="1800" b="1" dirty="0">
              <a:solidFill>
                <a:schemeClr val="dk1"/>
              </a:solidFill>
              <a:latin typeface="Calibri"/>
              <a:ea typeface="Calibri"/>
              <a:cs typeface="Calibri"/>
              <a:sym typeface="Calibri"/>
            </a:endParaRPr>
          </a:p>
        </p:txBody>
      </p:sp>
      <p:pic>
        <p:nvPicPr>
          <p:cNvPr id="148" name="Google Shape;148;gf9ff28dbe4_0_28"/>
          <p:cNvPicPr preferRelativeResize="0"/>
          <p:nvPr/>
        </p:nvPicPr>
        <p:blipFill rotWithShape="1">
          <a:blip r:embed="rId5">
            <a:alphaModFix/>
          </a:blip>
          <a:srcRect l="77489" r="3171"/>
          <a:stretch/>
        </p:blipFill>
        <p:spPr>
          <a:xfrm>
            <a:off x="9755789" y="1806196"/>
            <a:ext cx="317239" cy="482490"/>
          </a:xfrm>
          <a:prstGeom prst="rect">
            <a:avLst/>
          </a:prstGeom>
          <a:noFill/>
          <a:ln>
            <a:noFill/>
          </a:ln>
        </p:spPr>
      </p:pic>
      <p:sp>
        <p:nvSpPr>
          <p:cNvPr id="149" name="Google Shape;149;gf9ff28dbe4_0_28"/>
          <p:cNvSpPr txBox="1"/>
          <p:nvPr/>
        </p:nvSpPr>
        <p:spPr>
          <a:xfrm>
            <a:off x="5171909" y="2670149"/>
            <a:ext cx="2451824"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a:solidFill>
                  <a:schemeClr val="dk1"/>
                </a:solidFill>
                <a:latin typeface="Calibri"/>
                <a:ea typeface="Calibri"/>
                <a:cs typeface="Calibri"/>
                <a:sym typeface="Calibri"/>
              </a:rPr>
              <a:t>Prezentacija klijentu</a:t>
            </a:r>
            <a:endParaRPr sz="1600" b="1" dirty="0">
              <a:solidFill>
                <a:schemeClr val="dk1"/>
              </a:solidFill>
              <a:latin typeface="Calibri"/>
              <a:ea typeface="Calibri"/>
              <a:cs typeface="Calibri"/>
              <a:sym typeface="Calibri"/>
            </a:endParaRPr>
          </a:p>
        </p:txBody>
      </p:sp>
      <p:sp>
        <p:nvSpPr>
          <p:cNvPr id="150" name="Google Shape;150;gf9ff28dbe4_0_28"/>
          <p:cNvSpPr txBox="1"/>
          <p:nvPr/>
        </p:nvSpPr>
        <p:spPr>
          <a:xfrm>
            <a:off x="9306580" y="2278140"/>
            <a:ext cx="1246558" cy="36929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hr-HR" sz="1800" b="1" dirty="0">
                <a:solidFill>
                  <a:schemeClr val="dk1"/>
                </a:solidFill>
                <a:latin typeface="Calibri"/>
                <a:ea typeface="Calibri"/>
                <a:cs typeface="Calibri"/>
                <a:sym typeface="Calibri"/>
              </a:rPr>
              <a:t>Poglavlje </a:t>
            </a:r>
            <a:r>
              <a:rPr lang="en-US" sz="1800" b="1" dirty="0">
                <a:solidFill>
                  <a:schemeClr val="dk1"/>
                </a:solidFill>
                <a:latin typeface="Calibri"/>
                <a:ea typeface="Calibri"/>
                <a:cs typeface="Calibri"/>
                <a:sym typeface="Calibri"/>
              </a:rPr>
              <a:t>7</a:t>
            </a:r>
            <a:endParaRPr sz="1800" b="1" dirty="0">
              <a:solidFill>
                <a:schemeClr val="dk1"/>
              </a:solidFill>
              <a:latin typeface="Calibri"/>
              <a:ea typeface="Calibri"/>
              <a:cs typeface="Calibri"/>
              <a:sym typeface="Calibri"/>
            </a:endParaRPr>
          </a:p>
        </p:txBody>
      </p:sp>
      <p:sp>
        <p:nvSpPr>
          <p:cNvPr id="152" name="Google Shape;152;gf9ff28dbe4_0_28"/>
          <p:cNvSpPr txBox="1"/>
          <p:nvPr/>
        </p:nvSpPr>
        <p:spPr>
          <a:xfrm>
            <a:off x="9306580" y="2679111"/>
            <a:ext cx="1532896"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600" b="1" dirty="0">
                <a:solidFill>
                  <a:schemeClr val="dk1"/>
                </a:solidFill>
                <a:latin typeface="Calibri"/>
                <a:ea typeface="Calibri"/>
                <a:cs typeface="Calibri"/>
                <a:sym typeface="Calibri"/>
              </a:rPr>
              <a:t>Finalizacija</a:t>
            </a:r>
            <a:endParaRPr sz="16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2000"/>
                                        <p:tgtEl>
                                          <p:spTgt spid="13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8"/>
                                        </p:tgtEl>
                                        <p:attrNameLst>
                                          <p:attrName>style.visibility</p:attrName>
                                        </p:attrNameLst>
                                      </p:cBhvr>
                                      <p:to>
                                        <p:strVal val="visible"/>
                                      </p:to>
                                    </p:set>
                                    <p:animEffect transition="in" filter="fade">
                                      <p:cBhvr>
                                        <p:cTn id="11" dur="2000"/>
                                        <p:tgtEl>
                                          <p:spTgt spid="13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fade">
                                      <p:cBhvr>
                                        <p:cTn id="15" dur="2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4"/>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173" name="Google Shape;173;p4"/>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4"/>
          <p:cNvSpPr/>
          <p:nvPr/>
        </p:nvSpPr>
        <p:spPr>
          <a:xfrm rot="5400000">
            <a:off x="-2993598" y="3300410"/>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4"/>
          <p:cNvSpPr/>
          <p:nvPr/>
        </p:nvSpPr>
        <p:spPr>
          <a:xfrm rot="5400000">
            <a:off x="-268678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6" name="Google Shape;176;p4"/>
          <p:cNvPicPr preferRelativeResize="0"/>
          <p:nvPr/>
        </p:nvPicPr>
        <p:blipFill rotWithShape="1">
          <a:blip r:embed="rId4">
            <a:alphaModFix/>
          </a:blip>
          <a:srcRect/>
          <a:stretch/>
        </p:blipFill>
        <p:spPr>
          <a:xfrm>
            <a:off x="1335279" y="169687"/>
            <a:ext cx="3811683" cy="1121083"/>
          </a:xfrm>
          <a:prstGeom prst="rect">
            <a:avLst/>
          </a:prstGeom>
          <a:noFill/>
          <a:ln>
            <a:noFill/>
          </a:ln>
        </p:spPr>
      </p:pic>
      <p:sp>
        <p:nvSpPr>
          <p:cNvPr id="177" name="Google Shape;177;p4"/>
          <p:cNvSpPr txBox="1">
            <a:spLocks noGrp="1"/>
          </p:cNvSpPr>
          <p:nvPr>
            <p:ph type="subTitle" idx="1"/>
          </p:nvPr>
        </p:nvSpPr>
        <p:spPr>
          <a:xfrm>
            <a:off x="1524000" y="1731250"/>
            <a:ext cx="9144000" cy="378204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D92E2D"/>
              </a:buClr>
              <a:buSzPts val="3200"/>
              <a:buNone/>
            </a:pPr>
            <a:endParaRPr lang="sk-SK" sz="1600" b="1" dirty="0">
              <a:solidFill>
                <a:srgbClr val="D92E2D"/>
              </a:solidFill>
            </a:endParaRPr>
          </a:p>
          <a:p>
            <a:pPr marL="0" lvl="0" indent="0" algn="l" rtl="0">
              <a:lnSpc>
                <a:spcPct val="90000"/>
              </a:lnSpc>
              <a:spcBef>
                <a:spcPts val="0"/>
              </a:spcBef>
              <a:spcAft>
                <a:spcPts val="0"/>
              </a:spcAft>
              <a:buClr>
                <a:srgbClr val="D92E2D"/>
              </a:buClr>
              <a:buSzPts val="3200"/>
              <a:buNone/>
            </a:pPr>
            <a:r>
              <a:rPr lang="sk-SK" sz="1600" b="1" dirty="0">
                <a:solidFill>
                  <a:schemeClr val="tx1"/>
                </a:solidFill>
              </a:rPr>
              <a:t>Brendiranje:</a:t>
            </a:r>
          </a:p>
          <a:p>
            <a:pPr marL="0" lvl="0" indent="0" algn="l" rtl="0">
              <a:lnSpc>
                <a:spcPct val="90000"/>
              </a:lnSpc>
              <a:spcBef>
                <a:spcPts val="0"/>
              </a:spcBef>
              <a:spcAft>
                <a:spcPts val="0"/>
              </a:spcAft>
              <a:buClr>
                <a:srgbClr val="D92E2D"/>
              </a:buClr>
              <a:buSzPts val="3200"/>
              <a:buNone/>
            </a:pPr>
            <a:endParaRPr sz="1600" b="1" dirty="0">
              <a:solidFill>
                <a:schemeClr val="tx1"/>
              </a:solidFill>
            </a:endParaRPr>
          </a:p>
          <a:p>
            <a:pPr lvl="0" indent="-457200" algn="l">
              <a:buSzPts val="2900"/>
              <a:buFont typeface="Wingdings" panose="05000000000000000000" pitchFamily="2" charset="2"/>
              <a:buChar char="ü"/>
            </a:pPr>
            <a:r>
              <a:rPr lang="en-US" sz="1600" dirty="0" err="1"/>
              <a:t>proces</a:t>
            </a:r>
            <a:r>
              <a:rPr lang="en-US" sz="1600" dirty="0"/>
              <a:t> </a:t>
            </a:r>
            <a:r>
              <a:rPr lang="en-US" sz="1600" dirty="0" err="1"/>
              <a:t>stvaranja</a:t>
            </a:r>
            <a:r>
              <a:rPr lang="en-US" sz="1600" dirty="0"/>
              <a:t>, </a:t>
            </a:r>
            <a:r>
              <a:rPr lang="en-US" sz="1600" dirty="0" err="1"/>
              <a:t>širenja</a:t>
            </a:r>
            <a:r>
              <a:rPr lang="en-US" sz="1600" dirty="0"/>
              <a:t> </a:t>
            </a:r>
            <a:r>
              <a:rPr lang="en-US" sz="1600" dirty="0" err="1"/>
              <a:t>i</a:t>
            </a:r>
            <a:r>
              <a:rPr lang="en-US" sz="1600" dirty="0"/>
              <a:t> </a:t>
            </a:r>
            <a:r>
              <a:rPr lang="en-US" sz="1600" dirty="0" err="1"/>
              <a:t>izgradnje</a:t>
            </a:r>
            <a:r>
              <a:rPr lang="en-US" sz="1600" dirty="0"/>
              <a:t> </a:t>
            </a:r>
            <a:r>
              <a:rPr lang="en-US" sz="1600" dirty="0" err="1"/>
              <a:t>brenda</a:t>
            </a:r>
            <a:r>
              <a:rPr lang="en-US" sz="1600" dirty="0"/>
              <a:t>.</a:t>
            </a:r>
            <a:endParaRPr lang="sk-SK" sz="1600" dirty="0"/>
          </a:p>
          <a:p>
            <a:pPr lvl="0" indent="-457200" algn="l">
              <a:buSzPts val="2900"/>
              <a:buFont typeface="Wingdings" panose="05000000000000000000" pitchFamily="2" charset="2"/>
              <a:buChar char="ü"/>
            </a:pPr>
            <a:r>
              <a:rPr lang="en-US" sz="1600" dirty="0" err="1"/>
              <a:t>način</a:t>
            </a:r>
            <a:r>
              <a:rPr lang="en-US" sz="1600" dirty="0"/>
              <a:t> </a:t>
            </a:r>
            <a:r>
              <a:rPr lang="en-US" sz="1600" dirty="0" err="1"/>
              <a:t>i</a:t>
            </a:r>
            <a:r>
              <a:rPr lang="en-US" sz="1600" dirty="0"/>
              <a:t> ono </a:t>
            </a:r>
            <a:r>
              <a:rPr lang="en-US" sz="1600" dirty="0" err="1"/>
              <a:t>što</a:t>
            </a:r>
            <a:r>
              <a:rPr lang="en-US" sz="1600" dirty="0"/>
              <a:t> </a:t>
            </a:r>
            <a:r>
              <a:rPr lang="en-US" sz="1600" dirty="0" err="1"/>
              <a:t>brend</a:t>
            </a:r>
            <a:r>
              <a:rPr lang="en-US" sz="1600" dirty="0"/>
              <a:t> </a:t>
            </a:r>
            <a:r>
              <a:rPr lang="en-US" sz="1600" dirty="0" err="1"/>
              <a:t>komunicira</a:t>
            </a:r>
            <a:r>
              <a:rPr lang="en-US" sz="1600" dirty="0"/>
              <a:t>.</a:t>
            </a:r>
            <a:endParaRPr lang="sk-SK" sz="1600" dirty="0"/>
          </a:p>
          <a:p>
            <a:pPr lvl="0" indent="-457200" algn="l">
              <a:buSzPts val="2900"/>
              <a:buFont typeface="Wingdings" panose="05000000000000000000" pitchFamily="2" charset="2"/>
              <a:buChar char="ü"/>
            </a:pPr>
            <a:r>
              <a:rPr lang="sk-SK" sz="1600" dirty="0"/>
              <a:t>vrijednost, kvaliteta i imidž brenda u svijesti vaših potencijalnih potrošača</a:t>
            </a:r>
          </a:p>
          <a:p>
            <a:pPr lvl="0" indent="-457200" algn="l">
              <a:buSzPts val="2900"/>
              <a:buFont typeface="Wingdings" panose="05000000000000000000" pitchFamily="2" charset="2"/>
              <a:buChar char="ü"/>
            </a:pPr>
            <a:r>
              <a:rPr lang="sk-SK" sz="1600" dirty="0"/>
              <a:t>Slikovito rečeno, ako izgori tvornica u kojoj proizvodite proizvode, jedino što vam preostaje za spas je snaga vašeg brenda.</a:t>
            </a:r>
          </a:p>
          <a:p>
            <a:pPr marL="0" lvl="0" indent="0" algn="l">
              <a:buSzPts val="2900"/>
            </a:pPr>
            <a:r>
              <a:rPr lang="en-US" sz="1600" dirty="0"/>
              <a:t>Branding je </a:t>
            </a:r>
            <a:r>
              <a:rPr lang="en-US" sz="1600" dirty="0" err="1"/>
              <a:t>proces</a:t>
            </a:r>
            <a:r>
              <a:rPr lang="en-US" sz="1600" dirty="0"/>
              <a:t> </a:t>
            </a:r>
            <a:r>
              <a:rPr lang="en-US" sz="1600" dirty="0" err="1"/>
              <a:t>davanja</a:t>
            </a:r>
            <a:r>
              <a:rPr lang="en-US" sz="1600" dirty="0"/>
              <a:t> </a:t>
            </a:r>
            <a:r>
              <a:rPr lang="en-US" sz="1600" dirty="0" err="1"/>
              <a:t>značenja</a:t>
            </a:r>
            <a:r>
              <a:rPr lang="en-US" sz="1600" dirty="0"/>
              <a:t> </a:t>
            </a:r>
            <a:r>
              <a:rPr lang="en-US" sz="1600" dirty="0" err="1"/>
              <a:t>određenoj</a:t>
            </a:r>
            <a:r>
              <a:rPr lang="en-US" sz="1600" dirty="0"/>
              <a:t> </a:t>
            </a:r>
            <a:r>
              <a:rPr lang="en-US" sz="1600" dirty="0" err="1"/>
              <a:t>organizaciji</a:t>
            </a:r>
            <a:r>
              <a:rPr lang="en-US" sz="1600" dirty="0"/>
              <a:t>, </a:t>
            </a:r>
            <a:r>
              <a:rPr lang="en-US" sz="1600" dirty="0" err="1"/>
              <a:t>tvrtki</a:t>
            </a:r>
            <a:r>
              <a:rPr lang="en-US" sz="1600" dirty="0"/>
              <a:t>, </a:t>
            </a:r>
            <a:r>
              <a:rPr lang="en-US" sz="1600" dirty="0" err="1"/>
              <a:t>proizvodima</a:t>
            </a:r>
            <a:r>
              <a:rPr lang="en-US" sz="1600" dirty="0"/>
              <a:t> </a:t>
            </a:r>
            <a:r>
              <a:rPr lang="en-US" sz="1600" dirty="0" err="1"/>
              <a:t>ili</a:t>
            </a:r>
            <a:r>
              <a:rPr lang="en-US" sz="1600" dirty="0"/>
              <a:t> </a:t>
            </a:r>
            <a:r>
              <a:rPr lang="en-US" sz="1600" dirty="0" err="1"/>
              <a:t>uslugama</a:t>
            </a:r>
            <a:r>
              <a:rPr lang="en-US" sz="1600" dirty="0"/>
              <a:t> </a:t>
            </a:r>
            <a:r>
              <a:rPr lang="en-US" sz="1600" dirty="0" err="1"/>
              <a:t>stvaranjem</a:t>
            </a:r>
            <a:r>
              <a:rPr lang="en-US" sz="1600" dirty="0"/>
              <a:t> </a:t>
            </a:r>
            <a:r>
              <a:rPr lang="en-US" sz="1600" dirty="0" err="1"/>
              <a:t>i</a:t>
            </a:r>
            <a:r>
              <a:rPr lang="en-US" sz="1600" dirty="0"/>
              <a:t> </a:t>
            </a:r>
            <a:r>
              <a:rPr lang="en-US" sz="1600" dirty="0" err="1"/>
              <a:t>oblikovanjem</a:t>
            </a:r>
            <a:r>
              <a:rPr lang="en-US" sz="1600" dirty="0"/>
              <a:t> </a:t>
            </a:r>
            <a:r>
              <a:rPr lang="en-US" sz="1600" dirty="0" err="1"/>
              <a:t>brenda</a:t>
            </a:r>
            <a:r>
              <a:rPr lang="en-US" sz="1600" dirty="0"/>
              <a:t> u </a:t>
            </a:r>
            <a:r>
              <a:rPr lang="en-US" sz="1600" dirty="0" err="1"/>
              <a:t>svijesti</a:t>
            </a:r>
            <a:r>
              <a:rPr lang="en-US" sz="1600" dirty="0"/>
              <a:t> </a:t>
            </a:r>
            <a:r>
              <a:rPr lang="en-US" sz="1600" dirty="0" err="1"/>
              <a:t>potrošača</a:t>
            </a:r>
            <a:r>
              <a:rPr lang="en-US" sz="1600" dirty="0"/>
              <a:t>. To je </a:t>
            </a:r>
            <a:r>
              <a:rPr lang="en-US" sz="1600" dirty="0" err="1"/>
              <a:t>strategija</a:t>
            </a:r>
            <a:r>
              <a:rPr lang="en-US" sz="1600" dirty="0"/>
              <a:t> </a:t>
            </a:r>
            <a:r>
              <a:rPr lang="en-US" sz="1600" dirty="0" err="1"/>
              <a:t>koju</a:t>
            </a:r>
            <a:r>
              <a:rPr lang="en-US" sz="1600" dirty="0"/>
              <a:t> </a:t>
            </a:r>
            <a:r>
              <a:rPr lang="en-US" sz="1600" dirty="0" err="1"/>
              <a:t>su</a:t>
            </a:r>
            <a:r>
              <a:rPr lang="en-US" sz="1600" dirty="0"/>
              <a:t> </a:t>
            </a:r>
            <a:r>
              <a:rPr lang="en-US" sz="1600" dirty="0" err="1"/>
              <a:t>organizacije</a:t>
            </a:r>
            <a:r>
              <a:rPr lang="en-US" sz="1600" dirty="0"/>
              <a:t> </a:t>
            </a:r>
            <a:r>
              <a:rPr lang="en-US" sz="1600" dirty="0" err="1"/>
              <a:t>osmislile</a:t>
            </a:r>
            <a:r>
              <a:rPr lang="en-US" sz="1600" dirty="0"/>
              <a:t> </a:t>
            </a:r>
            <a:r>
              <a:rPr lang="en-US" sz="1600" dirty="0" err="1"/>
              <a:t>kako</a:t>
            </a:r>
            <a:r>
              <a:rPr lang="en-US" sz="1600" dirty="0"/>
              <a:t> bi </a:t>
            </a:r>
            <a:r>
              <a:rPr lang="en-US" sz="1600" dirty="0" err="1"/>
              <a:t>pomogle</a:t>
            </a:r>
            <a:r>
              <a:rPr lang="en-US" sz="1600" dirty="0"/>
              <a:t> </a:t>
            </a:r>
            <a:r>
              <a:rPr lang="en-US" sz="1600" dirty="0" err="1"/>
              <a:t>ljudima</a:t>
            </a:r>
            <a:r>
              <a:rPr lang="en-US" sz="1600" dirty="0"/>
              <a:t> da </a:t>
            </a:r>
            <a:r>
              <a:rPr lang="en-US" sz="1600" dirty="0" err="1"/>
              <a:t>brzo</a:t>
            </a:r>
            <a:r>
              <a:rPr lang="en-US" sz="1600" dirty="0"/>
              <a:t> </a:t>
            </a:r>
            <a:r>
              <a:rPr lang="en-US" sz="1600" dirty="0" err="1"/>
              <a:t>identificiraju</a:t>
            </a:r>
            <a:r>
              <a:rPr lang="en-US" sz="1600" dirty="0"/>
              <a:t> </a:t>
            </a:r>
            <a:r>
              <a:rPr lang="en-US" sz="1600" dirty="0" err="1"/>
              <a:t>i</a:t>
            </a:r>
            <a:r>
              <a:rPr lang="en-US" sz="1600" dirty="0"/>
              <a:t> </a:t>
            </a:r>
            <a:r>
              <a:rPr lang="hr-HR" sz="1600" dirty="0"/>
              <a:t>dožive</a:t>
            </a:r>
            <a:r>
              <a:rPr lang="en-US" sz="1600" dirty="0"/>
              <a:t> </a:t>
            </a:r>
            <a:r>
              <a:rPr lang="hr-HR" sz="1600" dirty="0"/>
              <a:t>njihov brend</a:t>
            </a:r>
            <a:r>
              <a:rPr lang="en-US" sz="1600" dirty="0"/>
              <a:t> </a:t>
            </a:r>
            <a:r>
              <a:rPr lang="en-US" sz="1600" dirty="0" err="1"/>
              <a:t>te</a:t>
            </a:r>
            <a:r>
              <a:rPr lang="en-US" sz="1600" dirty="0"/>
              <a:t> </a:t>
            </a:r>
            <a:r>
              <a:rPr lang="en-US" sz="1600" dirty="0" err="1"/>
              <a:t>im</a:t>
            </a:r>
            <a:r>
              <a:rPr lang="en-US" sz="1600" dirty="0"/>
              <a:t> </a:t>
            </a:r>
            <a:r>
              <a:rPr lang="en-US" sz="1600" dirty="0" err="1"/>
              <a:t>daju</a:t>
            </a:r>
            <a:r>
              <a:rPr lang="en-US" sz="1600" dirty="0"/>
              <a:t> </a:t>
            </a:r>
            <a:r>
              <a:rPr lang="en-US" sz="1600" dirty="0" err="1"/>
              <a:t>razlog</a:t>
            </a:r>
            <a:r>
              <a:rPr lang="en-US" sz="1600" dirty="0"/>
              <a:t> da </a:t>
            </a:r>
            <a:r>
              <a:rPr lang="en-US" sz="1600" dirty="0" err="1"/>
              <a:t>odaberu</a:t>
            </a:r>
            <a:r>
              <a:rPr lang="en-US" sz="1600" dirty="0"/>
              <a:t> </a:t>
            </a:r>
            <a:r>
              <a:rPr lang="hr-HR" sz="1600" dirty="0"/>
              <a:t>njihove</a:t>
            </a:r>
            <a:r>
              <a:rPr lang="en-US" sz="1600" dirty="0"/>
              <a:t> </a:t>
            </a:r>
            <a:r>
              <a:rPr lang="en-US" sz="1600" dirty="0" err="1"/>
              <a:t>proizvode</a:t>
            </a:r>
            <a:r>
              <a:rPr lang="en-US" sz="1600" dirty="0"/>
              <a:t> u </a:t>
            </a:r>
            <a:r>
              <a:rPr lang="en-US" sz="1600" dirty="0" err="1"/>
              <a:t>odnosu</a:t>
            </a:r>
            <a:r>
              <a:rPr lang="en-US" sz="1600" dirty="0"/>
              <a:t> </a:t>
            </a:r>
            <a:r>
              <a:rPr lang="en-US" sz="1600" dirty="0" err="1"/>
              <a:t>na</a:t>
            </a:r>
            <a:r>
              <a:rPr lang="en-US" sz="1600" dirty="0"/>
              <a:t> </a:t>
            </a:r>
            <a:r>
              <a:rPr lang="en-US" sz="1600" dirty="0" err="1"/>
              <a:t>proizvode</a:t>
            </a:r>
            <a:r>
              <a:rPr lang="en-US" sz="1600" dirty="0"/>
              <a:t> </a:t>
            </a:r>
            <a:r>
              <a:rPr lang="en-US" sz="1600" dirty="0" err="1"/>
              <a:t>konkurencije</a:t>
            </a:r>
            <a:r>
              <a:rPr lang="en-US" sz="1600" dirty="0"/>
              <a:t>, </a:t>
            </a:r>
            <a:r>
              <a:rPr lang="en-US" sz="1600" dirty="0" err="1"/>
              <a:t>pojašnjavajući</a:t>
            </a:r>
            <a:r>
              <a:rPr lang="en-US" sz="1600" dirty="0"/>
              <a:t> </a:t>
            </a:r>
            <a:r>
              <a:rPr lang="en-US" sz="1600" dirty="0" err="1"/>
              <a:t>što</a:t>
            </a:r>
            <a:r>
              <a:rPr lang="en-US" sz="1600" dirty="0"/>
              <a:t> ta</a:t>
            </a:r>
            <a:r>
              <a:rPr lang="hr-HR" sz="1600" dirty="0"/>
              <a:t>j brend</a:t>
            </a:r>
            <a:r>
              <a:rPr lang="en-US" sz="1600" dirty="0"/>
              <a:t> jest, a </a:t>
            </a:r>
            <a:r>
              <a:rPr lang="en-US" sz="1600" dirty="0" err="1"/>
              <a:t>što</a:t>
            </a:r>
            <a:r>
              <a:rPr lang="en-US" sz="1600" dirty="0"/>
              <a:t> </a:t>
            </a:r>
            <a:r>
              <a:rPr lang="en-US" sz="1600" dirty="0" err="1"/>
              <a:t>nije</a:t>
            </a:r>
            <a:r>
              <a:rPr lang="en-US" sz="1600" dirty="0"/>
              <a:t>.</a:t>
            </a:r>
            <a:endParaRPr sz="1600" dirty="0"/>
          </a:p>
        </p:txBody>
      </p:sp>
      <p:sp>
        <p:nvSpPr>
          <p:cNvPr id="178" name="Google Shape;178;p4"/>
          <p:cNvSpPr txBox="1"/>
          <p:nvPr/>
        </p:nvSpPr>
        <p:spPr>
          <a:xfrm>
            <a:off x="6893860" y="464695"/>
            <a:ext cx="4976800" cy="1266555"/>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en-US" sz="4000" dirty="0">
                <a:solidFill>
                  <a:srgbClr val="D92E2D"/>
                </a:solidFill>
                <a:latin typeface="Calibri"/>
                <a:ea typeface="Calibri"/>
                <a:cs typeface="Calibri"/>
                <a:sym typeface="Calibri"/>
              </a:rPr>
              <a:t> </a:t>
            </a:r>
            <a:r>
              <a:rPr lang="hr-HR" sz="4000" dirty="0">
                <a:solidFill>
                  <a:srgbClr val="D92E2D"/>
                </a:solidFill>
                <a:latin typeface="Calibri"/>
                <a:ea typeface="Calibri"/>
                <a:cs typeface="Calibri"/>
                <a:sym typeface="Calibri"/>
              </a:rPr>
              <a:t>Poglavlje</a:t>
            </a:r>
            <a:r>
              <a:rPr lang="sk-SK" sz="3600" dirty="0">
                <a:solidFill>
                  <a:srgbClr val="D92E2D"/>
                </a:solidFill>
                <a:latin typeface="Calibri"/>
                <a:ea typeface="Calibri"/>
                <a:cs typeface="Calibri"/>
                <a:sym typeface="Calibri"/>
              </a:rPr>
              <a:t>1 </a:t>
            </a:r>
            <a:r>
              <a:rPr lang="fi-FI" sz="3600" dirty="0">
                <a:solidFill>
                  <a:srgbClr val="D92E2D"/>
                </a:solidFill>
                <a:latin typeface="Calibri"/>
                <a:ea typeface="Calibri"/>
                <a:cs typeface="Calibri"/>
                <a:sym typeface="Calibri"/>
              </a:rPr>
              <a:t>- </a:t>
            </a:r>
            <a:r>
              <a:rPr lang="sk-SK" sz="3600" dirty="0">
                <a:solidFill>
                  <a:srgbClr val="D92E2D"/>
                </a:solidFill>
                <a:latin typeface="Calibri"/>
                <a:ea typeface="Calibri"/>
                <a:cs typeface="Calibri"/>
                <a:sym typeface="Calibri"/>
              </a:rPr>
              <a:t>Uvod</a:t>
            </a:r>
            <a:endParaRPr lang="sk-SK" sz="3600" dirty="0">
              <a:solidFill>
                <a:srgbClr val="D92E2D"/>
              </a:solidFill>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pic>
        <p:nvPicPr>
          <p:cNvPr id="1026" name="Picture 2" descr="Burning House PNG Images, Free Transparent Burning House Download - Kin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5905" y="4822669"/>
            <a:ext cx="1303517" cy="1381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ike Logo (bribing) | Clothing brand logos, Nike logo, Nike 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44075" y="5124804"/>
            <a:ext cx="1426584" cy="828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62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2000"/>
                                        <p:tgtEl>
                                          <p:spTgt spid="17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74"/>
                                        </p:tgtEl>
                                        <p:attrNameLst>
                                          <p:attrName>style.visibility</p:attrName>
                                        </p:attrNameLst>
                                      </p:cBhvr>
                                      <p:to>
                                        <p:strVal val="visible"/>
                                      </p:to>
                                    </p:set>
                                    <p:animEffect transition="in" filter="fade">
                                      <p:cBhvr>
                                        <p:cTn id="11" dur="2000"/>
                                        <p:tgtEl>
                                          <p:spTgt spid="174"/>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75"/>
                                        </p:tgtEl>
                                        <p:attrNameLst>
                                          <p:attrName>style.visibility</p:attrName>
                                        </p:attrNameLst>
                                      </p:cBhvr>
                                      <p:to>
                                        <p:strVal val="visible"/>
                                      </p:to>
                                    </p:set>
                                    <p:animEffect transition="in" filter="fade">
                                      <p:cBhvr>
                                        <p:cTn id="15" dur="2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gf9ff28dbe4_0_8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195" name="Google Shape;195;gf9ff28dbe4_0_8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gf9ff28dbe4_0_8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gf9ff28dbe4_0_8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8" name="Google Shape;198;gf9ff28dbe4_0_82"/>
          <p:cNvPicPr preferRelativeResize="0"/>
          <p:nvPr/>
        </p:nvPicPr>
        <p:blipFill rotWithShape="1">
          <a:blip r:embed="rId4">
            <a:alphaModFix/>
          </a:blip>
          <a:srcRect/>
          <a:stretch/>
        </p:blipFill>
        <p:spPr>
          <a:xfrm>
            <a:off x="1352094" y="75358"/>
            <a:ext cx="3811685" cy="1121083"/>
          </a:xfrm>
          <a:prstGeom prst="rect">
            <a:avLst/>
          </a:prstGeom>
          <a:noFill/>
          <a:ln>
            <a:noFill/>
          </a:ln>
        </p:spPr>
      </p:pic>
      <p:sp>
        <p:nvSpPr>
          <p:cNvPr id="199" name="Google Shape;199;gf9ff28dbe4_0_82"/>
          <p:cNvSpPr txBox="1">
            <a:spLocks noGrp="1"/>
          </p:cNvSpPr>
          <p:nvPr>
            <p:ph type="subTitle" idx="1"/>
          </p:nvPr>
        </p:nvSpPr>
        <p:spPr>
          <a:xfrm>
            <a:off x="1524000" y="1119593"/>
            <a:ext cx="9144000" cy="5318682"/>
          </a:xfrm>
          <a:prstGeom prst="rect">
            <a:avLst/>
          </a:prstGeom>
          <a:noFill/>
          <a:ln>
            <a:noFill/>
          </a:ln>
        </p:spPr>
        <p:txBody>
          <a:bodyPr spcFirstLastPara="1" wrap="square" lIns="91425" tIns="45700" rIns="91425" bIns="45700" anchor="t" anchorCtr="0">
            <a:noAutofit/>
          </a:bodyPr>
          <a:lstStyle/>
          <a:p>
            <a:pPr lvl="0" indent="-412750" algn="l">
              <a:lnSpc>
                <a:spcPct val="100000"/>
              </a:lnSpc>
              <a:buSzPts val="2900"/>
              <a:buChar char="●"/>
            </a:pPr>
            <a:r>
              <a:rPr lang="sk-SK" sz="1600" b="1" dirty="0"/>
              <a:t>Strategija brendiranja </a:t>
            </a:r>
            <a:r>
              <a:rPr lang="sk-SK" sz="1600" dirty="0"/>
              <a:t>– pomaže vam da jasno identificirate svoj brend – što on utjelovljuje, nudi i izgleda te pomaže uspostaviti jedinstveni glas, osobnost i identitet brenda koji vam pomaže da dosegnete svoju specifičnu, ciljanu publiku na smislene načine</a:t>
            </a:r>
          </a:p>
          <a:p>
            <a:pPr lvl="0" indent="-412750" algn="l">
              <a:lnSpc>
                <a:spcPct val="100000"/>
              </a:lnSpc>
              <a:buSzPts val="2900"/>
              <a:buChar char="●"/>
            </a:pPr>
            <a:endParaRPr lang="sk-SK" sz="1600" dirty="0"/>
          </a:p>
          <a:p>
            <a:pPr marL="330200" lvl="0" indent="-285750" algn="l">
              <a:lnSpc>
                <a:spcPct val="100000"/>
              </a:lnSpc>
              <a:spcBef>
                <a:spcPts val="0"/>
              </a:spcBef>
              <a:buSzPts val="2900"/>
              <a:buFont typeface="Arial" panose="020B0604020202020204" pitchFamily="34" charset="0"/>
              <a:buChar char="•"/>
            </a:pPr>
            <a:r>
              <a:rPr lang="hr-HR" sz="1600" b="1" dirty="0"/>
              <a:t>Informiranje</a:t>
            </a:r>
            <a:r>
              <a:rPr lang="en-US" sz="1600" b="1" dirty="0"/>
              <a:t> </a:t>
            </a:r>
            <a:r>
              <a:rPr lang="en-US" sz="1600" dirty="0"/>
              <a:t>– </a:t>
            </a:r>
            <a:r>
              <a:rPr lang="en-US" sz="1600" dirty="0" err="1"/>
              <a:t>pregled</a:t>
            </a:r>
            <a:r>
              <a:rPr lang="en-US" sz="1600" dirty="0"/>
              <a:t> </a:t>
            </a:r>
            <a:r>
              <a:rPr lang="en-US" sz="1600" dirty="0" err="1"/>
              <a:t>onoga</a:t>
            </a:r>
            <a:r>
              <a:rPr lang="en-US" sz="1600" dirty="0"/>
              <a:t> </a:t>
            </a:r>
            <a:r>
              <a:rPr lang="en-US" sz="1600" dirty="0" err="1"/>
              <a:t>što</a:t>
            </a:r>
            <a:r>
              <a:rPr lang="en-US" sz="1600" dirty="0"/>
              <a:t> </a:t>
            </a:r>
            <a:r>
              <a:rPr lang="hr-HR" sz="1600" dirty="0"/>
              <a:t>vaš brend jest</a:t>
            </a:r>
            <a:r>
              <a:rPr lang="en-US" sz="1600" dirty="0"/>
              <a:t>, a </a:t>
            </a:r>
            <a:r>
              <a:rPr lang="en-US" sz="1600" dirty="0" err="1"/>
              <a:t>što</a:t>
            </a:r>
            <a:r>
              <a:rPr lang="en-US" sz="1600" dirty="0"/>
              <a:t> </a:t>
            </a:r>
            <a:r>
              <a:rPr lang="en-US" sz="1600" dirty="0" err="1"/>
              <a:t>nije</a:t>
            </a:r>
            <a:r>
              <a:rPr lang="en-US" sz="1600" dirty="0"/>
              <a:t>. </a:t>
            </a:r>
            <a:r>
              <a:rPr lang="en-US" sz="1600" dirty="0" err="1"/>
              <a:t>Brend</a:t>
            </a:r>
            <a:r>
              <a:rPr lang="en-US" sz="1600" dirty="0"/>
              <a:t> </a:t>
            </a:r>
            <a:r>
              <a:rPr lang="hr-HR" sz="1600" dirty="0"/>
              <a:t>pismo</a:t>
            </a:r>
            <a:r>
              <a:rPr lang="en-US" sz="1600" dirty="0"/>
              <a:t> bi </a:t>
            </a:r>
            <a:r>
              <a:rPr lang="en-US" sz="1600" dirty="0" err="1"/>
              <a:t>treba</a:t>
            </a:r>
            <a:r>
              <a:rPr lang="hr-HR" sz="1600" dirty="0"/>
              <a:t>l</a:t>
            </a:r>
            <a:r>
              <a:rPr lang="en-US" sz="1600" dirty="0"/>
              <a:t>o </a:t>
            </a:r>
            <a:r>
              <a:rPr lang="en-US" sz="1600" dirty="0" err="1"/>
              <a:t>sadržavati</a:t>
            </a:r>
            <a:r>
              <a:rPr lang="en-US" sz="1600" dirty="0"/>
              <a:t>:</a:t>
            </a:r>
            <a:endParaRPr lang="hr-HR" sz="1600" dirty="0"/>
          </a:p>
          <a:p>
            <a:pPr marL="501650" lvl="1" indent="0" algn="l">
              <a:lnSpc>
                <a:spcPct val="100000"/>
              </a:lnSpc>
              <a:spcBef>
                <a:spcPts val="0"/>
              </a:spcBef>
              <a:buSzPts val="2900"/>
            </a:pPr>
            <a:r>
              <a:rPr lang="hr-HR" sz="1600" b="1" dirty="0"/>
              <a:t>1. Izjavu o viziji </a:t>
            </a:r>
            <a:r>
              <a:rPr lang="hr-HR" sz="1600" dirty="0"/>
              <a:t>– Dugoročni i kratkoročni ciljevi vašeg brenda.</a:t>
            </a:r>
          </a:p>
          <a:p>
            <a:pPr marL="501650" lvl="1" indent="0" algn="l">
              <a:lnSpc>
                <a:spcPct val="100000"/>
              </a:lnSpc>
              <a:spcBef>
                <a:spcPts val="0"/>
              </a:spcBef>
              <a:buSzPts val="2900"/>
            </a:pPr>
            <a:r>
              <a:rPr lang="hr-HR" sz="1600" b="1" dirty="0"/>
              <a:t>2. Izjavu o misiji </a:t>
            </a:r>
            <a:r>
              <a:rPr lang="hr-HR" sz="1600" dirty="0"/>
              <a:t>– Pregled načina na koji namjeravate ostvariti svoju viziju.</a:t>
            </a:r>
          </a:p>
          <a:p>
            <a:pPr marL="501650" lvl="1" indent="0" algn="l">
              <a:lnSpc>
                <a:spcPct val="100000"/>
              </a:lnSpc>
              <a:spcBef>
                <a:spcPts val="0"/>
              </a:spcBef>
              <a:buSzPts val="2900"/>
            </a:pPr>
            <a:r>
              <a:rPr lang="hr-HR" sz="1600" b="1" dirty="0"/>
              <a:t>3. Obećanje brenda </a:t>
            </a:r>
            <a:r>
              <a:rPr lang="hr-HR" sz="1600" dirty="0"/>
              <a:t>– Rješenja i očekivanja koja komunicirate s kupcima i          potencijalnim klijentima.</a:t>
            </a:r>
          </a:p>
          <a:p>
            <a:pPr marL="501650" lvl="1" indent="0" algn="l">
              <a:lnSpc>
                <a:spcPct val="100000"/>
              </a:lnSpc>
              <a:spcBef>
                <a:spcPts val="0"/>
              </a:spcBef>
              <a:buSzPts val="2900"/>
            </a:pPr>
            <a:r>
              <a:rPr lang="hr-HR" sz="1600" b="1" dirty="0"/>
              <a:t>4. Vrijednosti brenda </a:t>
            </a:r>
            <a:r>
              <a:rPr lang="hr-HR" sz="1600" dirty="0"/>
              <a:t>– Temeljna vrijednost na kojoj temeljite svoj brend. Integritet, kvaliteta i ekološka prihvatljivost samo su neki od primjera.</a:t>
            </a:r>
          </a:p>
          <a:p>
            <a:pPr marL="501650" lvl="1" indent="0" algn="l">
              <a:lnSpc>
                <a:spcPct val="100000"/>
              </a:lnSpc>
              <a:spcBef>
                <a:spcPts val="0"/>
              </a:spcBef>
              <a:buSzPts val="2900"/>
            </a:pPr>
            <a:r>
              <a:rPr lang="hr-HR" sz="1600" b="1" dirty="0"/>
              <a:t>5. Ciljana publika </a:t>
            </a:r>
            <a:r>
              <a:rPr lang="hr-HR" sz="1600" dirty="0"/>
              <a:t>– Koga želite služiti.</a:t>
            </a:r>
          </a:p>
          <a:p>
            <a:pPr marL="501650" lvl="1" indent="0" algn="l">
              <a:lnSpc>
                <a:spcPct val="100000"/>
              </a:lnSpc>
              <a:spcBef>
                <a:spcPts val="0"/>
              </a:spcBef>
              <a:buSzPts val="2900"/>
            </a:pPr>
            <a:r>
              <a:rPr lang="hr-HR" sz="1600" b="1" dirty="0"/>
              <a:t>6. Pozicioniranje brenda/USP </a:t>
            </a:r>
            <a:r>
              <a:rPr lang="hr-HR" sz="1600" dirty="0"/>
              <a:t>– razlog zašto bi potrošači trebali odabrati vašu brend u odnosu na druge.</a:t>
            </a:r>
          </a:p>
          <a:p>
            <a:pPr marL="501650" lvl="1" indent="0" algn="l">
              <a:lnSpc>
                <a:spcPct val="100000"/>
              </a:lnSpc>
              <a:spcBef>
                <a:spcPts val="0"/>
              </a:spcBef>
              <a:buSzPts val="2900"/>
            </a:pPr>
            <a:r>
              <a:rPr lang="hr-HR" sz="1600" b="1" dirty="0"/>
              <a:t>7. Ključne konkurente </a:t>
            </a:r>
            <a:r>
              <a:rPr lang="hr-HR" sz="1600" dirty="0"/>
              <a:t>– Brendovi koje će najvjerojatnije osvojiti vaše potrošače. Čak i ako nisu izravni konkurenti.</a:t>
            </a:r>
          </a:p>
          <a:p>
            <a:pPr marL="501650" lvl="1" indent="0" algn="l">
              <a:lnSpc>
                <a:spcPct val="100000"/>
              </a:lnSpc>
              <a:spcBef>
                <a:spcPts val="0"/>
              </a:spcBef>
              <a:buSzPts val="2900"/>
            </a:pPr>
            <a:r>
              <a:rPr lang="hr-HR" sz="1600" b="1" dirty="0"/>
              <a:t>8. Konkurentsku prednost </a:t>
            </a:r>
            <a:r>
              <a:rPr lang="hr-HR" sz="1600" dirty="0"/>
              <a:t>- Uvjeti ili okolnosti koje omogućuju vašem brendu da ponudi bolja ili jeftinija rješenja.</a:t>
            </a:r>
          </a:p>
          <a:p>
            <a:pPr marL="501650" lvl="1" indent="0" algn="l">
              <a:lnSpc>
                <a:spcPct val="100000"/>
              </a:lnSpc>
              <a:spcBef>
                <a:spcPts val="0"/>
              </a:spcBef>
              <a:buSzPts val="2900"/>
            </a:pPr>
            <a:r>
              <a:rPr lang="hr-HR" sz="1600" b="1" dirty="0"/>
              <a:t>9. Glas brenda </a:t>
            </a:r>
            <a:r>
              <a:rPr lang="hr-HR" sz="1600" dirty="0"/>
              <a:t>– Stil komunikacije vašeg brenda. Riječi, </a:t>
            </a:r>
            <a:r>
              <a:rPr lang="hr-HR" sz="1600" dirty="0" err="1"/>
              <a:t>lingo</a:t>
            </a:r>
            <a:r>
              <a:rPr lang="hr-HR" sz="1600" dirty="0"/>
              <a:t>, vibracija (zabavna, osobna, duhovita...)</a:t>
            </a:r>
          </a:p>
          <a:p>
            <a:pPr marL="501650" lvl="1" indent="0" algn="l">
              <a:lnSpc>
                <a:spcPct val="100000"/>
              </a:lnSpc>
              <a:spcBef>
                <a:spcPts val="0"/>
              </a:spcBef>
              <a:buSzPts val="2900"/>
            </a:pPr>
            <a:r>
              <a:rPr lang="hr-HR" sz="1600" b="1" dirty="0"/>
              <a:t>10. Kulturu brenda </a:t>
            </a:r>
            <a:r>
              <a:rPr lang="hr-HR" sz="1600" dirty="0"/>
              <a:t>- Načela, kodeks ponašanja i radna etika u internom okruženju</a:t>
            </a:r>
          </a:p>
          <a:p>
            <a:pPr marL="330200" lvl="0" indent="-285750" algn="l">
              <a:lnSpc>
                <a:spcPct val="100000"/>
              </a:lnSpc>
              <a:spcBef>
                <a:spcPts val="0"/>
              </a:spcBef>
              <a:buSzPts val="2900"/>
              <a:buFont typeface="Arial" panose="020B0604020202020204" pitchFamily="34" charset="0"/>
              <a:buChar char="•"/>
            </a:pPr>
            <a:endParaRPr lang="hr-HR" sz="1600" dirty="0"/>
          </a:p>
        </p:txBody>
      </p:sp>
      <p:sp>
        <p:nvSpPr>
          <p:cNvPr id="200" name="Google Shape;200;gf9ff28dbe4_0_82"/>
          <p:cNvSpPr txBox="1"/>
          <p:nvPr/>
        </p:nvSpPr>
        <p:spPr>
          <a:xfrm>
            <a:off x="6096000" y="419725"/>
            <a:ext cx="6118816" cy="722627"/>
          </a:xfrm>
          <a:prstGeom prst="rect">
            <a:avLst/>
          </a:prstGeom>
          <a:noFill/>
          <a:ln>
            <a:noFill/>
          </a:ln>
        </p:spPr>
        <p:txBody>
          <a:bodyPr spcFirstLastPara="1" wrap="square" lIns="91425" tIns="45700" rIns="91425" bIns="45700" anchor="b" anchorCtr="0">
            <a:normAutofit fontScale="47500" lnSpcReduction="20000"/>
          </a:bodyPr>
          <a:lstStyle/>
          <a:p>
            <a:pPr algn="ctr">
              <a:lnSpc>
                <a:spcPct val="90000"/>
              </a:lnSpc>
              <a:buClr>
                <a:srgbClr val="D92E2D"/>
              </a:buClr>
              <a:buSzPts val="4000"/>
            </a:pPr>
            <a:r>
              <a:rPr lang="hr-HR" sz="7600" dirty="0">
                <a:solidFill>
                  <a:srgbClr val="D92E2D"/>
                </a:solidFill>
                <a:latin typeface="Calibri"/>
                <a:ea typeface="Calibri"/>
                <a:cs typeface="Calibri"/>
                <a:sym typeface="Calibri"/>
              </a:rPr>
              <a:t>Poglavlje</a:t>
            </a:r>
            <a:r>
              <a:rPr lang="fi-FI" sz="7600" dirty="0">
                <a:solidFill>
                  <a:srgbClr val="D92E2D"/>
                </a:solidFill>
                <a:latin typeface="Calibri"/>
                <a:ea typeface="Calibri"/>
                <a:cs typeface="Calibri"/>
                <a:sym typeface="Calibri"/>
              </a:rPr>
              <a:t> </a:t>
            </a:r>
            <a:r>
              <a:rPr lang="sk-SK" sz="7600" dirty="0">
                <a:solidFill>
                  <a:srgbClr val="D92E2D"/>
                </a:solidFill>
                <a:latin typeface="Calibri"/>
                <a:ea typeface="Calibri"/>
                <a:cs typeface="Calibri"/>
                <a:sym typeface="Calibri"/>
              </a:rPr>
              <a:t>2</a:t>
            </a:r>
            <a:r>
              <a:rPr lang="fi-FI" sz="7600" dirty="0">
                <a:solidFill>
                  <a:srgbClr val="D92E2D"/>
                </a:solidFill>
                <a:latin typeface="Calibri"/>
                <a:ea typeface="Calibri"/>
                <a:cs typeface="Calibri"/>
                <a:sym typeface="Calibri"/>
              </a:rPr>
              <a:t> –</a:t>
            </a:r>
            <a:r>
              <a:rPr lang="sk-SK" sz="7600" dirty="0">
                <a:solidFill>
                  <a:srgbClr val="D92E2D"/>
                </a:solidFill>
              </a:rPr>
              <a:t> Ulazna analiza </a:t>
            </a:r>
            <a:endParaRPr lang="sk-SK" sz="7600" dirty="0"/>
          </a:p>
          <a:p>
            <a:pPr marL="0" marR="0" lvl="0" indent="0" algn="ctr" rtl="0">
              <a:lnSpc>
                <a:spcPct val="90000"/>
              </a:lnSpc>
              <a:spcBef>
                <a:spcPts val="0"/>
              </a:spcBef>
              <a:spcAft>
                <a:spcPts val="0"/>
              </a:spcAft>
              <a:buClr>
                <a:srgbClr val="D92E2D"/>
              </a:buClr>
              <a:buSzPts val="4000"/>
              <a:buFont typeface="Calibri"/>
              <a:buNone/>
            </a:pPr>
            <a:r>
              <a:rPr lang="sk-SK" sz="4000" b="1" dirty="0">
                <a:solidFill>
                  <a:srgbClr val="D92E2D"/>
                </a:solidFill>
                <a:latin typeface="Calibri"/>
                <a:ea typeface="Calibri"/>
                <a:cs typeface="Calibri"/>
                <a:sym typeface="Calibri"/>
              </a:rPr>
              <a:t> </a:t>
            </a:r>
            <a:endParaRPr sz="4000" b="1" dirty="0">
              <a:solidFill>
                <a:srgbClr val="D92E2D"/>
              </a:solidFill>
              <a:latin typeface="Calibri"/>
              <a:ea typeface="Calibri"/>
              <a:cs typeface="Calibri"/>
              <a:sym typeface="Calibri"/>
            </a:endParaRPr>
          </a:p>
        </p:txBody>
      </p:sp>
      <p:pic>
        <p:nvPicPr>
          <p:cNvPr id="201" name="Google Shape;201;gf9ff28dbe4_0_82"/>
          <p:cNvPicPr preferRelativeResize="0"/>
          <p:nvPr/>
        </p:nvPicPr>
        <p:blipFill rotWithShape="1">
          <a:blip r:embed="rId5">
            <a:alphaModFix/>
          </a:blip>
          <a:srcRect/>
          <a:stretch/>
        </p:blipFill>
        <p:spPr>
          <a:xfrm>
            <a:off x="10583253" y="1304622"/>
            <a:ext cx="1267326" cy="93381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2000"/>
                                        <p:tgtEl>
                                          <p:spTgt spid="19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fade">
                                      <p:cBhvr>
                                        <p:cTn id="11" dur="2000"/>
                                        <p:tgtEl>
                                          <p:spTgt spid="19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97"/>
                                        </p:tgtEl>
                                        <p:attrNameLst>
                                          <p:attrName>style.visibility</p:attrName>
                                        </p:attrNameLst>
                                      </p:cBhvr>
                                      <p:to>
                                        <p:strVal val="visible"/>
                                      </p:to>
                                    </p:set>
                                    <p:animEffect transition="in" filter="fade">
                                      <p:cBhvr>
                                        <p:cTn id="15" dur="2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gf9ff28dbe4_0_8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195" name="Google Shape;195;gf9ff28dbe4_0_8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gf9ff28dbe4_0_8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gf9ff28dbe4_0_8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8" name="Google Shape;198;gf9ff28dbe4_0_8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199" name="Google Shape;199;gf9ff28dbe4_0_82"/>
          <p:cNvSpPr txBox="1">
            <a:spLocks noGrp="1"/>
          </p:cNvSpPr>
          <p:nvPr>
            <p:ph type="subTitle" idx="1"/>
          </p:nvPr>
        </p:nvSpPr>
        <p:spPr>
          <a:xfrm>
            <a:off x="1524000" y="1304622"/>
            <a:ext cx="9144000" cy="48951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D92E2D"/>
              </a:buClr>
              <a:buSzPts val="3200"/>
              <a:buNone/>
            </a:pPr>
            <a:endParaRPr sz="1600" dirty="0"/>
          </a:p>
          <a:p>
            <a:pPr lvl="0" indent="-412750" algn="l">
              <a:spcBef>
                <a:spcPts val="0"/>
              </a:spcBef>
              <a:buSzPts val="2900"/>
              <a:buChar char="●"/>
            </a:pPr>
            <a:endParaRPr lang="sk-SK" sz="1600" dirty="0"/>
          </a:p>
          <a:p>
            <a:pPr lvl="0" indent="-412750" algn="l">
              <a:spcBef>
                <a:spcPts val="0"/>
              </a:spcBef>
              <a:buSzPts val="2900"/>
              <a:buChar char="●"/>
            </a:pPr>
            <a:r>
              <a:rPr lang="en-US" sz="1600" b="1" dirty="0" err="1"/>
              <a:t>Razumijevanje</a:t>
            </a:r>
            <a:r>
              <a:rPr lang="en-US" sz="1600" b="1" dirty="0"/>
              <a:t> </a:t>
            </a:r>
            <a:r>
              <a:rPr lang="hr-HR" sz="1600" b="1" dirty="0"/>
              <a:t>brenda</a:t>
            </a:r>
            <a:r>
              <a:rPr lang="en-US" sz="1600" b="1" dirty="0"/>
              <a:t> </a:t>
            </a:r>
            <a:r>
              <a:rPr lang="en-US" sz="1600" dirty="0"/>
              <a:t>– </a:t>
            </a:r>
            <a:r>
              <a:rPr lang="en-US" sz="1600" dirty="0" err="1"/>
              <a:t>Brendovi</a:t>
            </a:r>
            <a:r>
              <a:rPr lang="en-US" sz="1600" dirty="0"/>
              <a:t> se </a:t>
            </a:r>
            <a:r>
              <a:rPr lang="en-US" sz="1600" dirty="0" err="1"/>
              <a:t>razlikuju</a:t>
            </a:r>
            <a:r>
              <a:rPr lang="en-US" sz="1600" dirty="0"/>
              <a:t> od </a:t>
            </a:r>
            <a:r>
              <a:rPr lang="en-US" sz="1600" dirty="0" err="1"/>
              <a:t>proizvoda</a:t>
            </a:r>
            <a:r>
              <a:rPr lang="en-US" sz="1600" dirty="0"/>
              <a:t> </a:t>
            </a:r>
            <a:r>
              <a:rPr lang="en-US" sz="1600" dirty="0" err="1"/>
              <a:t>na</a:t>
            </a:r>
            <a:r>
              <a:rPr lang="en-US" sz="1600" dirty="0"/>
              <a:t> </a:t>
            </a:r>
            <a:r>
              <a:rPr lang="en-US" sz="1600" dirty="0" err="1"/>
              <a:t>način</a:t>
            </a:r>
            <a:r>
              <a:rPr lang="en-US" sz="1600" dirty="0"/>
              <a:t> da </a:t>
            </a:r>
            <a:r>
              <a:rPr lang="en-US" sz="1600" dirty="0" err="1"/>
              <a:t>su</a:t>
            </a:r>
            <a:r>
              <a:rPr lang="en-US" sz="1600" dirty="0"/>
              <a:t> </a:t>
            </a:r>
            <a:r>
              <a:rPr lang="en-US" sz="1600" dirty="0" err="1"/>
              <a:t>brendovi</a:t>
            </a:r>
            <a:r>
              <a:rPr lang="en-US" sz="1600" dirty="0"/>
              <a:t> „ono </a:t>
            </a:r>
            <a:r>
              <a:rPr lang="en-US" sz="1600" dirty="0" err="1"/>
              <a:t>što</a:t>
            </a:r>
            <a:r>
              <a:rPr lang="en-US" sz="1600" dirty="0"/>
              <a:t> </a:t>
            </a:r>
            <a:r>
              <a:rPr lang="en-US" sz="1600" dirty="0" err="1"/>
              <a:t>potrošači</a:t>
            </a:r>
            <a:r>
              <a:rPr lang="en-US" sz="1600" dirty="0"/>
              <a:t> </a:t>
            </a:r>
            <a:r>
              <a:rPr lang="en-US" sz="1600" dirty="0" err="1"/>
              <a:t>kupuju</a:t>
            </a:r>
            <a:r>
              <a:rPr lang="en-US" sz="1600" dirty="0"/>
              <a:t>“, </a:t>
            </a:r>
            <a:r>
              <a:rPr lang="en-US" sz="1600" dirty="0" err="1"/>
              <a:t>dok</a:t>
            </a:r>
            <a:r>
              <a:rPr lang="en-US" sz="1600" dirty="0"/>
              <a:t> </a:t>
            </a:r>
            <a:r>
              <a:rPr lang="en-US" sz="1600" dirty="0" err="1"/>
              <a:t>su</a:t>
            </a:r>
            <a:r>
              <a:rPr lang="en-US" sz="1600" dirty="0"/>
              <a:t> </a:t>
            </a:r>
            <a:r>
              <a:rPr lang="en-US" sz="1600" dirty="0" err="1"/>
              <a:t>proizvodi</a:t>
            </a:r>
            <a:r>
              <a:rPr lang="en-US" sz="1600" dirty="0"/>
              <a:t> „ono </a:t>
            </a:r>
            <a:r>
              <a:rPr lang="en-US" sz="1600" dirty="0" err="1"/>
              <a:t>što</a:t>
            </a:r>
            <a:r>
              <a:rPr lang="en-US" sz="1600" dirty="0"/>
              <a:t> </a:t>
            </a:r>
            <a:r>
              <a:rPr lang="en-US" sz="1600" dirty="0" err="1"/>
              <a:t>rade</a:t>
            </a:r>
            <a:r>
              <a:rPr lang="en-US" sz="1600" dirty="0"/>
              <a:t> </a:t>
            </a:r>
            <a:r>
              <a:rPr lang="en-US" sz="1600" dirty="0" err="1"/>
              <a:t>koncern</a:t>
            </a:r>
            <a:r>
              <a:rPr lang="en-US" sz="1600" dirty="0"/>
              <a:t>/</a:t>
            </a:r>
            <a:r>
              <a:rPr lang="en-US" sz="1600" dirty="0" err="1"/>
              <a:t>tvrtke</a:t>
            </a:r>
            <a:r>
              <a:rPr lang="en-US" sz="1600" dirty="0"/>
              <a:t>“. To je </a:t>
            </a:r>
            <a:r>
              <a:rPr lang="en-US" sz="1600" dirty="0" err="1"/>
              <a:t>akumulacija</a:t>
            </a:r>
            <a:r>
              <a:rPr lang="en-US" sz="1600" dirty="0"/>
              <a:t> </a:t>
            </a:r>
            <a:r>
              <a:rPr lang="en-US" sz="1600" dirty="0" err="1"/>
              <a:t>emocionalnih</a:t>
            </a:r>
            <a:r>
              <a:rPr lang="en-US" sz="1600" dirty="0"/>
              <a:t> </a:t>
            </a:r>
            <a:r>
              <a:rPr lang="en-US" sz="1600" dirty="0" err="1"/>
              <a:t>i</a:t>
            </a:r>
            <a:r>
              <a:rPr lang="en-US" sz="1600" dirty="0"/>
              <a:t> </a:t>
            </a:r>
            <a:r>
              <a:rPr lang="en-US" sz="1600" dirty="0" err="1"/>
              <a:t>funkcionalnih</a:t>
            </a:r>
            <a:r>
              <a:rPr lang="en-US" sz="1600" dirty="0"/>
              <a:t> </a:t>
            </a:r>
            <a:r>
              <a:rPr lang="en-US" sz="1600" dirty="0" err="1"/>
              <a:t>asocijacija</a:t>
            </a:r>
            <a:r>
              <a:rPr lang="en-US" sz="1600" dirty="0"/>
              <a:t>. </a:t>
            </a:r>
            <a:r>
              <a:rPr lang="en-US" sz="1600" dirty="0" err="1"/>
              <a:t>Brend</a:t>
            </a:r>
            <a:r>
              <a:rPr lang="en-US" sz="1600" dirty="0"/>
              <a:t> je </a:t>
            </a:r>
            <a:r>
              <a:rPr lang="en-US" sz="1600" dirty="0" err="1"/>
              <a:t>obećanje</a:t>
            </a:r>
            <a:r>
              <a:rPr lang="en-US" sz="1600" dirty="0"/>
              <a:t> da </a:t>
            </a:r>
            <a:r>
              <a:rPr lang="en-US" sz="1600" dirty="0" err="1"/>
              <a:t>će</a:t>
            </a:r>
            <a:r>
              <a:rPr lang="en-US" sz="1600" dirty="0"/>
              <a:t> </a:t>
            </a:r>
            <a:r>
              <a:rPr lang="en-US" sz="1600" dirty="0" err="1"/>
              <a:t>proizvod</a:t>
            </a:r>
            <a:r>
              <a:rPr lang="en-US" sz="1600" dirty="0"/>
              <a:t> </a:t>
            </a:r>
            <a:r>
              <a:rPr lang="en-US" sz="1600" dirty="0" err="1"/>
              <a:t>djelovati</a:t>
            </a:r>
            <a:r>
              <a:rPr lang="en-US" sz="1600" dirty="0"/>
              <a:t> </a:t>
            </a:r>
            <a:r>
              <a:rPr lang="en-US" sz="1600" dirty="0" err="1"/>
              <a:t>prema</a:t>
            </a:r>
            <a:r>
              <a:rPr lang="en-US" sz="1600" dirty="0"/>
              <a:t> </a:t>
            </a:r>
            <a:r>
              <a:rPr lang="en-US" sz="1600" dirty="0" err="1"/>
              <a:t>očekivanjima</a:t>
            </a:r>
            <a:r>
              <a:rPr lang="en-US" sz="1600" dirty="0"/>
              <a:t> </a:t>
            </a:r>
            <a:r>
              <a:rPr lang="en-US" sz="1600" dirty="0" err="1"/>
              <a:t>potrošača</a:t>
            </a:r>
            <a:r>
              <a:rPr lang="en-US" sz="1600" dirty="0"/>
              <a:t>. </a:t>
            </a:r>
            <a:r>
              <a:rPr lang="en-US" sz="1600" dirty="0" err="1"/>
              <a:t>Oblikuje</a:t>
            </a:r>
            <a:r>
              <a:rPr lang="en-US" sz="1600" dirty="0"/>
              <a:t> </a:t>
            </a:r>
            <a:r>
              <a:rPr lang="en-US" sz="1600" dirty="0" err="1"/>
              <a:t>očekivanja</a:t>
            </a:r>
            <a:r>
              <a:rPr lang="en-US" sz="1600" dirty="0"/>
              <a:t> </a:t>
            </a:r>
            <a:r>
              <a:rPr lang="en-US" sz="1600" dirty="0" err="1"/>
              <a:t>potrošača</a:t>
            </a:r>
            <a:r>
              <a:rPr lang="en-US" sz="1600" dirty="0"/>
              <a:t> o </a:t>
            </a:r>
            <a:r>
              <a:rPr lang="en-US" sz="1600" dirty="0" err="1"/>
              <a:t>proizvodu</a:t>
            </a:r>
            <a:r>
              <a:rPr lang="en-US" sz="1600" dirty="0"/>
              <a:t>. </a:t>
            </a:r>
            <a:r>
              <a:rPr lang="en-US" sz="1600" dirty="0" err="1"/>
              <a:t>Obično</a:t>
            </a:r>
            <a:r>
              <a:rPr lang="en-US" sz="1600" dirty="0"/>
              <a:t> </a:t>
            </a:r>
            <a:r>
              <a:rPr lang="en-US" sz="1600" dirty="0" err="1"/>
              <a:t>imaju</a:t>
            </a:r>
            <a:r>
              <a:rPr lang="en-US" sz="1600" dirty="0"/>
              <a:t> </a:t>
            </a:r>
            <a:r>
              <a:rPr lang="en-US" sz="1600" dirty="0" err="1"/>
              <a:t>zaštitni</a:t>
            </a:r>
            <a:r>
              <a:rPr lang="en-US" sz="1600" dirty="0"/>
              <a:t> </a:t>
            </a:r>
            <a:r>
              <a:rPr lang="en-US" sz="1600" dirty="0" err="1"/>
              <a:t>znak</a:t>
            </a:r>
            <a:r>
              <a:rPr lang="en-US" sz="1600" dirty="0"/>
              <a:t> koji </a:t>
            </a:r>
            <a:r>
              <a:rPr lang="en-US" sz="1600" dirty="0" err="1"/>
              <a:t>ih</a:t>
            </a:r>
            <a:r>
              <a:rPr lang="en-US" sz="1600" dirty="0"/>
              <a:t> </a:t>
            </a:r>
            <a:r>
              <a:rPr lang="en-US" sz="1600" dirty="0" err="1"/>
              <a:t>štiti</a:t>
            </a:r>
            <a:r>
              <a:rPr lang="en-US" sz="1600" dirty="0"/>
              <a:t> od </a:t>
            </a:r>
            <a:r>
              <a:rPr lang="en-US" sz="1600" dirty="0" err="1"/>
              <a:t>korištenja</a:t>
            </a:r>
            <a:r>
              <a:rPr lang="en-US" sz="1600" dirty="0"/>
              <a:t> od </a:t>
            </a:r>
            <a:r>
              <a:rPr lang="en-US" sz="1600" dirty="0" err="1"/>
              <a:t>strane</a:t>
            </a:r>
            <a:r>
              <a:rPr lang="en-US" sz="1600" dirty="0"/>
              <a:t> </a:t>
            </a:r>
            <a:r>
              <a:rPr lang="en-US" sz="1600" dirty="0" err="1"/>
              <a:t>drugih</a:t>
            </a:r>
            <a:r>
              <a:rPr lang="en-US" sz="1600" dirty="0"/>
              <a:t>. </a:t>
            </a:r>
            <a:r>
              <a:rPr lang="en-US" sz="1600" dirty="0" err="1"/>
              <a:t>Brend</a:t>
            </a:r>
            <a:r>
              <a:rPr lang="en-US" sz="1600" dirty="0"/>
              <a:t> </a:t>
            </a:r>
            <a:r>
              <a:rPr lang="en-US" sz="1600" dirty="0" err="1"/>
              <a:t>daje</a:t>
            </a:r>
            <a:r>
              <a:rPr lang="en-US" sz="1600" dirty="0"/>
              <a:t> </a:t>
            </a:r>
            <a:r>
              <a:rPr lang="en-US" sz="1600" dirty="0" err="1"/>
              <a:t>određene</a:t>
            </a:r>
            <a:r>
              <a:rPr lang="en-US" sz="1600" dirty="0"/>
              <a:t> </a:t>
            </a:r>
            <a:r>
              <a:rPr lang="en-US" sz="1600" dirty="0" err="1"/>
              <a:t>informacije</a:t>
            </a:r>
            <a:r>
              <a:rPr lang="en-US" sz="1600" dirty="0"/>
              <a:t> o </a:t>
            </a:r>
            <a:r>
              <a:rPr lang="en-US" sz="1600" dirty="0" err="1"/>
              <a:t>organizaciji</a:t>
            </a:r>
            <a:r>
              <a:rPr lang="en-US" sz="1600" dirty="0"/>
              <a:t>, </a:t>
            </a:r>
            <a:r>
              <a:rPr lang="en-US" sz="1600" dirty="0" err="1"/>
              <a:t>robi</a:t>
            </a:r>
            <a:r>
              <a:rPr lang="en-US" sz="1600" dirty="0"/>
              <a:t> </a:t>
            </a:r>
            <a:r>
              <a:rPr lang="en-US" sz="1600" dirty="0" err="1"/>
              <a:t>ili</a:t>
            </a:r>
            <a:r>
              <a:rPr lang="en-US" sz="1600" dirty="0"/>
              <a:t> </a:t>
            </a:r>
            <a:r>
              <a:rPr lang="en-US" sz="1600" dirty="0" err="1"/>
              <a:t>usluzi</a:t>
            </a:r>
            <a:r>
              <a:rPr lang="en-US" sz="1600" dirty="0"/>
              <a:t>, </a:t>
            </a:r>
            <a:r>
              <a:rPr lang="en-US" sz="1600" dirty="0" err="1"/>
              <a:t>čime</a:t>
            </a:r>
            <a:r>
              <a:rPr lang="en-US" sz="1600" dirty="0"/>
              <a:t> se </a:t>
            </a:r>
            <a:r>
              <a:rPr lang="en-US" sz="1600" dirty="0" err="1"/>
              <a:t>razlikuje</a:t>
            </a:r>
            <a:r>
              <a:rPr lang="en-US" sz="1600" dirty="0"/>
              <a:t> od </a:t>
            </a:r>
            <a:r>
              <a:rPr lang="en-US" sz="1600" dirty="0" err="1"/>
              <a:t>ostalih</a:t>
            </a:r>
            <a:r>
              <a:rPr lang="en-US" sz="1600" dirty="0"/>
              <a:t> </a:t>
            </a:r>
            <a:r>
              <a:rPr lang="en-US" sz="1600" dirty="0" err="1"/>
              <a:t>na</a:t>
            </a:r>
            <a:r>
              <a:rPr lang="en-US" sz="1600" dirty="0"/>
              <a:t> </a:t>
            </a:r>
            <a:r>
              <a:rPr lang="en-US" sz="1600" dirty="0" err="1"/>
              <a:t>tržištu</a:t>
            </a:r>
            <a:r>
              <a:rPr lang="en-US" sz="1600" dirty="0"/>
              <a:t>. </a:t>
            </a:r>
            <a:r>
              <a:rPr lang="en-US" sz="1600" dirty="0" err="1"/>
              <a:t>Brend</a:t>
            </a:r>
            <a:r>
              <a:rPr lang="en-US" sz="1600" dirty="0"/>
              <a:t> </a:t>
            </a:r>
            <a:r>
              <a:rPr lang="en-US" sz="1600" dirty="0" err="1"/>
              <a:t>nosi</a:t>
            </a:r>
            <a:r>
              <a:rPr lang="en-US" sz="1600" dirty="0"/>
              <a:t> </a:t>
            </a:r>
            <a:r>
              <a:rPr lang="en-US" sz="1600" dirty="0" err="1"/>
              <a:t>jamstvo</a:t>
            </a:r>
            <a:r>
              <a:rPr lang="en-US" sz="1600" dirty="0"/>
              <a:t> o </a:t>
            </a:r>
            <a:r>
              <a:rPr lang="en-US" sz="1600" dirty="0" err="1"/>
              <a:t>karakteristikama</a:t>
            </a:r>
            <a:r>
              <a:rPr lang="en-US" sz="1600" dirty="0"/>
              <a:t> </a:t>
            </a:r>
            <a:r>
              <a:rPr lang="en-US" sz="1600" dirty="0" err="1"/>
              <a:t>koje</a:t>
            </a:r>
            <a:r>
              <a:rPr lang="en-US" sz="1600" dirty="0"/>
              <a:t> </a:t>
            </a:r>
            <a:r>
              <a:rPr lang="en-US" sz="1600" dirty="0" err="1"/>
              <a:t>čine</a:t>
            </a:r>
            <a:r>
              <a:rPr lang="en-US" sz="1600" dirty="0"/>
              <a:t> </a:t>
            </a:r>
            <a:r>
              <a:rPr lang="en-US" sz="1600" dirty="0" err="1"/>
              <a:t>proizvod</a:t>
            </a:r>
            <a:r>
              <a:rPr lang="en-US" sz="1600" dirty="0"/>
              <a:t> </a:t>
            </a:r>
            <a:r>
              <a:rPr lang="en-US" sz="1600" dirty="0" err="1"/>
              <a:t>ili</a:t>
            </a:r>
            <a:r>
              <a:rPr lang="en-US" sz="1600" dirty="0"/>
              <a:t> </a:t>
            </a:r>
            <a:r>
              <a:rPr lang="en-US" sz="1600" dirty="0" err="1"/>
              <a:t>uslugu</a:t>
            </a:r>
            <a:r>
              <a:rPr lang="en-US" sz="1600" dirty="0"/>
              <a:t> </a:t>
            </a:r>
            <a:r>
              <a:rPr lang="en-US" sz="1600" dirty="0" err="1"/>
              <a:t>jedinstvenim</a:t>
            </a:r>
            <a:r>
              <a:rPr lang="en-US" sz="1600" dirty="0"/>
              <a:t>. </a:t>
            </a:r>
            <a:r>
              <a:rPr lang="en-US" sz="1600" dirty="0" err="1"/>
              <a:t>Snažan</a:t>
            </a:r>
            <a:r>
              <a:rPr lang="en-US" sz="1600" dirty="0"/>
              <a:t> </a:t>
            </a:r>
            <a:r>
              <a:rPr lang="en-US" sz="1600" dirty="0" err="1"/>
              <a:t>brend</a:t>
            </a:r>
            <a:r>
              <a:rPr lang="en-US" sz="1600" dirty="0"/>
              <a:t> </a:t>
            </a:r>
            <a:r>
              <a:rPr lang="en-US" sz="1600" dirty="0" err="1"/>
              <a:t>sredstvo</a:t>
            </a:r>
            <a:r>
              <a:rPr lang="en-US" sz="1600" dirty="0"/>
              <a:t> je </a:t>
            </a:r>
            <a:r>
              <a:rPr lang="en-US" sz="1600" dirty="0" err="1"/>
              <a:t>osvještavanja</a:t>
            </a:r>
            <a:r>
              <a:rPr lang="en-US" sz="1600" dirty="0"/>
              <a:t> </a:t>
            </a:r>
            <a:r>
              <a:rPr lang="en-US" sz="1600" dirty="0" err="1"/>
              <a:t>ljudi</a:t>
            </a:r>
            <a:r>
              <a:rPr lang="en-US" sz="1600" dirty="0"/>
              <a:t> o tome </a:t>
            </a:r>
            <a:r>
              <a:rPr lang="en-US" sz="1600" dirty="0" err="1"/>
              <a:t>što</a:t>
            </a:r>
            <a:r>
              <a:rPr lang="en-US" sz="1600" dirty="0"/>
              <a:t> </a:t>
            </a:r>
            <a:r>
              <a:rPr lang="en-US" sz="1600" dirty="0" err="1"/>
              <a:t>tvrtka</a:t>
            </a:r>
            <a:r>
              <a:rPr lang="en-US" sz="1600" dirty="0"/>
              <a:t> </a:t>
            </a:r>
            <a:r>
              <a:rPr lang="en-US" sz="1600" dirty="0" err="1"/>
              <a:t>predstavlja</a:t>
            </a:r>
            <a:r>
              <a:rPr lang="en-US" sz="1600" dirty="0"/>
              <a:t> </a:t>
            </a:r>
            <a:r>
              <a:rPr lang="en-US" sz="1600" dirty="0" err="1"/>
              <a:t>i</a:t>
            </a:r>
            <a:r>
              <a:rPr lang="en-US" sz="1600" dirty="0"/>
              <a:t> </a:t>
            </a:r>
            <a:r>
              <a:rPr lang="en-US" sz="1600" dirty="0" err="1"/>
              <a:t>što</a:t>
            </a:r>
            <a:r>
              <a:rPr lang="en-US" sz="1600" dirty="0"/>
              <a:t> </a:t>
            </a:r>
            <a:r>
              <a:rPr lang="en-US" sz="1600" dirty="0" err="1"/>
              <a:t>nudi</a:t>
            </a:r>
            <a:r>
              <a:rPr lang="en-US" sz="1600" dirty="0"/>
              <a:t>.</a:t>
            </a:r>
            <a:endParaRPr lang="hr-HR" sz="1600" dirty="0"/>
          </a:p>
          <a:p>
            <a:pPr lvl="0" indent="-412750" algn="l">
              <a:spcBef>
                <a:spcPts val="0"/>
              </a:spcBef>
              <a:buSzPts val="2900"/>
              <a:buChar char="●"/>
            </a:pPr>
            <a:endParaRPr lang="en-US" sz="1600" dirty="0"/>
          </a:p>
          <a:p>
            <a:pPr lvl="0" indent="-412750" algn="l">
              <a:spcBef>
                <a:spcPts val="0"/>
              </a:spcBef>
              <a:buSzPts val="2900"/>
              <a:buChar char="●"/>
            </a:pPr>
            <a:r>
              <a:rPr lang="sk-SK" sz="1600" b="1" dirty="0"/>
              <a:t>Poslovni model </a:t>
            </a:r>
            <a:r>
              <a:rPr lang="sk-SK" sz="1600" dirty="0"/>
              <a:t>– Okvir je za pronalaženje sustavnog načina za otključavanje dugoročne vrijednosti za organizaciju uz isporuku vrijednosti potrošačima i prikupljanje vrijednosti kroz strategije monetizacije. Poslovni model je holistički okvir za razumijevanje dizajna i testiranje vaših poslovnih pretpostavki na tržištu.</a:t>
            </a:r>
          </a:p>
        </p:txBody>
      </p:sp>
      <p:sp>
        <p:nvSpPr>
          <p:cNvPr id="200" name="Google Shape;200;gf9ff28dbe4_0_82"/>
          <p:cNvSpPr txBox="1"/>
          <p:nvPr/>
        </p:nvSpPr>
        <p:spPr>
          <a:xfrm>
            <a:off x="8058976" y="553541"/>
            <a:ext cx="3811800" cy="6429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
        <p:nvSpPr>
          <p:cNvPr id="9" name="Google Shape;200;gf9ff28dbe4_0_82"/>
          <p:cNvSpPr txBox="1"/>
          <p:nvPr/>
        </p:nvSpPr>
        <p:spPr>
          <a:xfrm>
            <a:off x="7198659" y="647870"/>
            <a:ext cx="4672117" cy="642900"/>
          </a:xfrm>
          <a:prstGeom prst="rect">
            <a:avLst/>
          </a:prstGeom>
          <a:noFill/>
          <a:ln>
            <a:noFill/>
          </a:ln>
        </p:spPr>
        <p:txBody>
          <a:bodyPr spcFirstLastPara="1" wrap="square" lIns="91425" tIns="45700" rIns="91425" bIns="45700" anchor="b" anchorCtr="0">
            <a:normAutofit fontScale="25000" lnSpcReduction="20000"/>
          </a:bodyPr>
          <a:lstStyle/>
          <a:p>
            <a:pPr algn="ctr">
              <a:lnSpc>
                <a:spcPct val="90000"/>
              </a:lnSpc>
              <a:buClr>
                <a:srgbClr val="D92E2D"/>
              </a:buClr>
              <a:buSzPts val="4000"/>
            </a:pPr>
            <a:r>
              <a:rPr lang="hr-HR" sz="11100" dirty="0">
                <a:solidFill>
                  <a:srgbClr val="D92E2D"/>
                </a:solidFill>
                <a:latin typeface="Calibri"/>
                <a:ea typeface="Calibri"/>
                <a:cs typeface="Calibri"/>
                <a:sym typeface="Calibri"/>
              </a:rPr>
              <a:t>Poglavlje </a:t>
            </a:r>
            <a:r>
              <a:rPr lang="sk-SK" sz="11100" dirty="0">
                <a:solidFill>
                  <a:srgbClr val="D92E2D"/>
                </a:solidFill>
                <a:latin typeface="Calibri"/>
                <a:ea typeface="Calibri"/>
                <a:cs typeface="Calibri"/>
                <a:sym typeface="Calibri"/>
              </a:rPr>
              <a:t>2</a:t>
            </a:r>
            <a:r>
              <a:rPr lang="fi-FI" sz="11100" dirty="0">
                <a:solidFill>
                  <a:srgbClr val="D92E2D"/>
                </a:solidFill>
                <a:latin typeface="Calibri"/>
                <a:ea typeface="Calibri"/>
                <a:cs typeface="Calibri"/>
                <a:sym typeface="Calibri"/>
              </a:rPr>
              <a:t> –</a:t>
            </a:r>
            <a:r>
              <a:rPr lang="sk-SK" sz="11100" dirty="0">
                <a:solidFill>
                  <a:srgbClr val="D92E2D"/>
                </a:solidFill>
              </a:rPr>
              <a:t> Ulazna analiza </a:t>
            </a:r>
            <a:endParaRPr lang="sk-SK" sz="11100" dirty="0"/>
          </a:p>
          <a:p>
            <a:pPr marL="0" marR="0" lvl="0" indent="0" algn="ctr" rtl="0">
              <a:lnSpc>
                <a:spcPct val="90000"/>
              </a:lnSpc>
              <a:spcBef>
                <a:spcPts val="0"/>
              </a:spcBef>
              <a:spcAft>
                <a:spcPts val="0"/>
              </a:spcAft>
              <a:buClr>
                <a:srgbClr val="D92E2D"/>
              </a:buClr>
              <a:buSzPts val="4000"/>
              <a:buFont typeface="Calibri"/>
              <a:buNone/>
            </a:pPr>
            <a:r>
              <a:rPr lang="sk-SK" sz="4000" b="1" dirty="0">
                <a:solidFill>
                  <a:srgbClr val="D92E2D"/>
                </a:solidFill>
                <a:latin typeface="Calibri"/>
                <a:ea typeface="Calibri"/>
                <a:cs typeface="Calibri"/>
                <a:sym typeface="Calibri"/>
              </a:rPr>
              <a:t> </a:t>
            </a: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23869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2000"/>
                                        <p:tgtEl>
                                          <p:spTgt spid="19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fade">
                                      <p:cBhvr>
                                        <p:cTn id="11" dur="2000"/>
                                        <p:tgtEl>
                                          <p:spTgt spid="19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97"/>
                                        </p:tgtEl>
                                        <p:attrNameLst>
                                          <p:attrName>style.visibility</p:attrName>
                                        </p:attrNameLst>
                                      </p:cBhvr>
                                      <p:to>
                                        <p:strVal val="visible"/>
                                      </p:to>
                                    </p:set>
                                    <p:animEffect transition="in" filter="fade">
                                      <p:cBhvr>
                                        <p:cTn id="15" dur="2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gf9ff28dbe4_0_9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07" name="Google Shape;207;gf9ff28dbe4_0_9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gf9ff28dbe4_0_9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gf9ff28dbe4_0_9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0" name="Google Shape;210;gf9ff28dbe4_0_92"/>
          <p:cNvPicPr preferRelativeResize="0"/>
          <p:nvPr/>
        </p:nvPicPr>
        <p:blipFill rotWithShape="1">
          <a:blip r:embed="rId4">
            <a:alphaModFix/>
          </a:blip>
          <a:srcRect/>
          <a:stretch/>
        </p:blipFill>
        <p:spPr>
          <a:xfrm>
            <a:off x="1127461" y="169687"/>
            <a:ext cx="3811685" cy="1121083"/>
          </a:xfrm>
          <a:prstGeom prst="rect">
            <a:avLst/>
          </a:prstGeom>
          <a:noFill/>
          <a:ln>
            <a:noFill/>
          </a:ln>
        </p:spPr>
      </p:pic>
      <p:sp>
        <p:nvSpPr>
          <p:cNvPr id="211" name="Google Shape;211;gf9ff28dbe4_0_92"/>
          <p:cNvSpPr txBox="1">
            <a:spLocks noGrp="1"/>
          </p:cNvSpPr>
          <p:nvPr>
            <p:ph type="subTitle" idx="1"/>
          </p:nvPr>
        </p:nvSpPr>
        <p:spPr>
          <a:xfrm>
            <a:off x="1371600" y="984615"/>
            <a:ext cx="10346776" cy="490897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D92E2D"/>
              </a:buClr>
              <a:buSzPts val="3200"/>
              <a:buNone/>
            </a:pPr>
            <a:r>
              <a:rPr lang="en-US" sz="1600" dirty="0">
                <a:sym typeface="Calibri"/>
              </a:rPr>
              <a:t> </a:t>
            </a:r>
            <a:endParaRPr sz="1600" dirty="0"/>
          </a:p>
          <a:p>
            <a:pPr marL="50800" indent="0" algn="l"/>
            <a:r>
              <a:rPr lang="sk-SK" sz="1600" b="1" dirty="0"/>
              <a:t>1. Vaša ciljana publika i vaši konkurenti - </a:t>
            </a:r>
            <a:r>
              <a:rPr lang="sk-SK" sz="1600" dirty="0"/>
              <a:t>prije kreiranja poslovnog brenda morate razumjeti trenutno tržište, odnosno tko su vaši potencijalni potrošači i trenutni konkurenti. </a:t>
            </a:r>
          </a:p>
          <a:p>
            <a:pPr marL="50800" indent="0" algn="l"/>
            <a:r>
              <a:rPr lang="sk-SK" sz="1600" dirty="0"/>
              <a:t>Postoji nekoliko načina za napraviti ovaj korak:</a:t>
            </a:r>
          </a:p>
          <a:p>
            <a:pPr marL="50800" indent="0" algn="l"/>
            <a:r>
              <a:rPr lang="sk-SK" sz="1600" dirty="0"/>
              <a:t>- Guglajte svoju kategoriju proizvoda ili usluge i analizirajte izravne i neizravne konkurente koji se pojavljuju.</a:t>
            </a:r>
          </a:p>
          <a:p>
            <a:pPr marL="50800" indent="0" algn="l"/>
            <a:r>
              <a:rPr lang="sk-SK" sz="1600" dirty="0"/>
              <a:t>- Provjerite subreddite koji se odnose na vaše potrošače i prisluškujte njihove razgovore i preporuke proizvoda.</a:t>
            </a:r>
          </a:p>
          <a:p>
            <a:pPr marL="50800" indent="0" algn="l"/>
            <a:r>
              <a:rPr lang="sk-SK" sz="1600" dirty="0"/>
              <a:t>- Razgovarajte s ljudima koji su dio vašeg ciljanog tržišta i pitajte ih od kojih brendova kupuju na vašem prostoru.</a:t>
            </a:r>
          </a:p>
          <a:p>
            <a:pPr marL="50800" indent="0" algn="l"/>
            <a:r>
              <a:rPr lang="sk-SK" sz="1600" dirty="0"/>
              <a:t>- Pogledajte relevantne račune na društvenim mrežama ili stranice koje vaša ciljana publika prati i na koje je osjetljiva.</a:t>
            </a:r>
          </a:p>
          <a:p>
            <a:pPr marL="50800" indent="0" algn="l"/>
            <a:r>
              <a:rPr lang="sk-SK" sz="1600" dirty="0"/>
              <a:t>- Idite u kupnju online ili offline i osjetite kako bi vaši potrošači pregledavali i kupovali proizvode.</a:t>
            </a:r>
          </a:p>
          <a:p>
            <a:pPr marL="50800" indent="0" algn="l"/>
            <a:r>
              <a:rPr lang="sk-SK" sz="1600" b="1" dirty="0"/>
              <a:t> </a:t>
            </a:r>
            <a:r>
              <a:rPr lang="sk-SK" sz="1600" dirty="0"/>
              <a:t>Dok se bavite svojim istraživanjem, zabilježite sljedeće:</a:t>
            </a:r>
          </a:p>
          <a:p>
            <a:pPr marL="508000" lvl="1" indent="0" algn="l"/>
            <a:r>
              <a:rPr lang="sk-SK" sz="1600" b="1" dirty="0"/>
              <a:t>- Tko su vaši potrošači "najmanje viseće voće" - </a:t>
            </a:r>
            <a:r>
              <a:rPr lang="sk-SK" sz="1600" dirty="0"/>
              <a:t>oni kojima biste najlakše mogli prodati.</a:t>
            </a:r>
          </a:p>
          <a:p>
            <a:pPr marL="508000" lvl="1" indent="0" algn="l"/>
            <a:r>
              <a:rPr lang="sk-SK" sz="1600" b="1" dirty="0"/>
              <a:t>- Tko su vaši vrhunski konkurenti - </a:t>
            </a:r>
            <a:r>
              <a:rPr lang="sk-SK" sz="1600" dirty="0"/>
              <a:t>brendovi koji su uspostavljeni i poznati na tržištu.</a:t>
            </a:r>
          </a:p>
          <a:p>
            <a:pPr marL="508000" lvl="1" indent="0" algn="l"/>
            <a:r>
              <a:rPr lang="sk-SK" sz="1600" b="1" dirty="0"/>
              <a:t>- Kako vaši potrošači govore i o čemu pričaju – </a:t>
            </a:r>
            <a:r>
              <a:rPr lang="sk-SK" sz="1600" dirty="0"/>
              <a:t>interese koje imaju i jezik na kojem ih izražavaju.</a:t>
            </a:r>
            <a:endParaRPr lang="sk-SK" sz="1600" b="1" dirty="0"/>
          </a:p>
          <a:p>
            <a:pPr marL="50800" indent="0" algn="l"/>
            <a:r>
              <a:rPr lang="hr-HR" sz="1600" b="1" dirty="0"/>
              <a:t>2</a:t>
            </a:r>
            <a:r>
              <a:rPr lang="en-US" sz="1600" b="1" dirty="0"/>
              <a:t>. </a:t>
            </a:r>
            <a:r>
              <a:rPr lang="en-US" sz="1600" b="1" dirty="0" err="1"/>
              <a:t>Teorijska</a:t>
            </a:r>
            <a:r>
              <a:rPr lang="en-US" sz="1600" b="1" dirty="0"/>
              <a:t> </a:t>
            </a:r>
            <a:r>
              <a:rPr lang="en-US" sz="1600" b="1" dirty="0" err="1"/>
              <a:t>osnova</a:t>
            </a:r>
            <a:r>
              <a:rPr lang="en-US" sz="1600" b="1" dirty="0"/>
              <a:t> </a:t>
            </a:r>
            <a:r>
              <a:rPr lang="en-US" sz="1600" b="1" dirty="0" err="1"/>
              <a:t>analize</a:t>
            </a:r>
            <a:r>
              <a:rPr lang="en-US" sz="1600" b="1" dirty="0"/>
              <a:t> </a:t>
            </a:r>
            <a:r>
              <a:rPr lang="en-US" sz="1600" b="1" dirty="0" err="1"/>
              <a:t>konkurencije</a:t>
            </a:r>
            <a:r>
              <a:rPr lang="en-US" sz="1600" b="1" dirty="0"/>
              <a:t> – </a:t>
            </a:r>
            <a:r>
              <a:rPr lang="en-US" sz="1600" dirty="0" err="1"/>
              <a:t>izvori</a:t>
            </a:r>
            <a:r>
              <a:rPr lang="en-US" sz="1600" dirty="0"/>
              <a:t> </a:t>
            </a:r>
            <a:r>
              <a:rPr lang="en-US" sz="1600" dirty="0" err="1"/>
              <a:t>dobivenih</a:t>
            </a:r>
            <a:r>
              <a:rPr lang="en-US" sz="1600" dirty="0"/>
              <a:t> </a:t>
            </a:r>
            <a:r>
              <a:rPr lang="en-US" sz="1600" dirty="0" err="1"/>
              <a:t>podataka</a:t>
            </a:r>
            <a:endParaRPr lang="hr-HR" sz="1600" dirty="0"/>
          </a:p>
          <a:p>
            <a:pPr marL="44450" lvl="0" indent="0" algn="l">
              <a:buSzPts val="2900"/>
            </a:pPr>
            <a:r>
              <a:rPr lang="en-US" sz="1600" b="1" dirty="0"/>
              <a:t>3. </a:t>
            </a:r>
            <a:r>
              <a:rPr lang="en-US" sz="1600" b="1" dirty="0" err="1"/>
              <a:t>Utvrđivanje</a:t>
            </a:r>
            <a:r>
              <a:rPr lang="en-US" sz="1600" b="1" dirty="0"/>
              <a:t> </a:t>
            </a:r>
            <a:r>
              <a:rPr lang="en-US" sz="1600" b="1" dirty="0" err="1"/>
              <a:t>izravne</a:t>
            </a:r>
            <a:r>
              <a:rPr lang="en-US" sz="1600" b="1" dirty="0"/>
              <a:t> </a:t>
            </a:r>
            <a:r>
              <a:rPr lang="en-US" sz="1600" b="1" dirty="0" err="1"/>
              <a:t>konkurencije</a:t>
            </a:r>
            <a:r>
              <a:rPr lang="en-US" sz="1600" b="1" dirty="0"/>
              <a:t>, </a:t>
            </a:r>
            <a:r>
              <a:rPr lang="en-US" sz="1600" b="1" dirty="0" err="1"/>
              <a:t>kao</a:t>
            </a:r>
            <a:r>
              <a:rPr lang="en-US" sz="1600" b="1" dirty="0"/>
              <a:t> </a:t>
            </a:r>
            <a:r>
              <a:rPr lang="en-US" sz="1600" b="1" dirty="0" err="1"/>
              <a:t>i</a:t>
            </a:r>
            <a:r>
              <a:rPr lang="en-US" sz="1600" b="1" dirty="0"/>
              <a:t> </a:t>
            </a:r>
            <a:r>
              <a:rPr lang="en-US" sz="1600" b="1" dirty="0" err="1"/>
              <a:t>konkurencije</a:t>
            </a:r>
            <a:r>
              <a:rPr lang="en-US" sz="1600" b="1" dirty="0"/>
              <a:t> </a:t>
            </a:r>
            <a:r>
              <a:rPr lang="en-US" sz="1600" b="1" dirty="0" err="1"/>
              <a:t>između</a:t>
            </a:r>
            <a:r>
              <a:rPr lang="en-US" sz="1600" b="1" dirty="0"/>
              <a:t> </a:t>
            </a:r>
            <a:r>
              <a:rPr lang="en-US" sz="1600" b="1" dirty="0" err="1"/>
              <a:t>dobavljača</a:t>
            </a:r>
            <a:r>
              <a:rPr lang="en-US" sz="1600" b="1" dirty="0"/>
              <a:t>.</a:t>
            </a:r>
          </a:p>
        </p:txBody>
      </p:sp>
      <p:sp>
        <p:nvSpPr>
          <p:cNvPr id="212" name="Google Shape;212;gf9ff28dbe4_0_92"/>
          <p:cNvSpPr txBox="1"/>
          <p:nvPr/>
        </p:nvSpPr>
        <p:spPr>
          <a:xfrm>
            <a:off x="4939146" y="584129"/>
            <a:ext cx="7318624" cy="598621"/>
          </a:xfrm>
          <a:prstGeom prst="rect">
            <a:avLst/>
          </a:prstGeom>
          <a:noFill/>
          <a:ln>
            <a:noFill/>
          </a:ln>
        </p:spPr>
        <p:txBody>
          <a:bodyPr spcFirstLastPara="1" wrap="square" lIns="91425" tIns="45700" rIns="91425" bIns="45700" anchor="b" anchorCtr="0">
            <a:noAutofit/>
          </a:bodyPr>
          <a:lstStyle/>
          <a:p>
            <a:pPr lvl="0">
              <a:lnSpc>
                <a:spcPct val="90000"/>
              </a:lnSpc>
              <a:buClr>
                <a:srgbClr val="D92E2D"/>
              </a:buClr>
              <a:buSzPts val="3200"/>
            </a:pPr>
            <a:r>
              <a:rPr lang="hr-HR" sz="3600" dirty="0">
                <a:solidFill>
                  <a:srgbClr val="D92E2D"/>
                </a:solidFill>
              </a:rPr>
              <a:t>Poglavlje</a:t>
            </a:r>
            <a:r>
              <a:rPr lang="fi-FI" sz="3600" dirty="0">
                <a:solidFill>
                  <a:srgbClr val="D92E2D"/>
                </a:solidFill>
              </a:rPr>
              <a:t> </a:t>
            </a:r>
            <a:r>
              <a:rPr lang="sk-SK" sz="3600" dirty="0">
                <a:solidFill>
                  <a:srgbClr val="D92E2D"/>
                </a:solidFill>
              </a:rPr>
              <a:t>3</a:t>
            </a:r>
            <a:r>
              <a:rPr lang="fi-FI" sz="3600" dirty="0">
                <a:solidFill>
                  <a:srgbClr val="D92E2D"/>
                </a:solidFill>
              </a:rPr>
              <a:t> –</a:t>
            </a:r>
            <a:r>
              <a:rPr lang="sk-SK" sz="3600" dirty="0">
                <a:solidFill>
                  <a:srgbClr val="D92E2D"/>
                </a:solidFill>
              </a:rPr>
              <a:t> Analiza konkurencije</a:t>
            </a:r>
            <a:endParaRPr lang="sk-SK" sz="3600" dirty="0"/>
          </a:p>
        </p:txBody>
      </p:sp>
      <p:pic>
        <p:nvPicPr>
          <p:cNvPr id="9" name="Google Shape;390;p8"/>
          <p:cNvPicPr preferRelativeResize="0"/>
          <p:nvPr/>
        </p:nvPicPr>
        <p:blipFill rotWithShape="1">
          <a:blip r:embed="rId5">
            <a:alphaModFix/>
          </a:blip>
          <a:srcRect/>
          <a:stretch/>
        </p:blipFill>
        <p:spPr>
          <a:xfrm>
            <a:off x="10432404" y="5479410"/>
            <a:ext cx="1438372" cy="12076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2000"/>
                                        <p:tgtEl>
                                          <p:spTgt spid="20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8"/>
                                        </p:tgtEl>
                                        <p:attrNameLst>
                                          <p:attrName>style.visibility</p:attrName>
                                        </p:attrNameLst>
                                      </p:cBhvr>
                                      <p:to>
                                        <p:strVal val="visible"/>
                                      </p:to>
                                    </p:set>
                                    <p:animEffect transition="in" filter="fade">
                                      <p:cBhvr>
                                        <p:cTn id="11" dur="2000"/>
                                        <p:tgtEl>
                                          <p:spTgt spid="20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09"/>
                                        </p:tgtEl>
                                        <p:attrNameLst>
                                          <p:attrName>style.visibility</p:attrName>
                                        </p:attrNameLst>
                                      </p:cBhvr>
                                      <p:to>
                                        <p:strVal val="visible"/>
                                      </p:to>
                                    </p:set>
                                    <p:animEffect transition="in" filter="fade">
                                      <p:cBhvr>
                                        <p:cTn id="15" dur="20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524000" y="1196441"/>
            <a:ext cx="9144000" cy="4708977"/>
          </a:xfrm>
          <a:prstGeom prst="rect">
            <a:avLst/>
          </a:prstGeom>
          <a:noFill/>
          <a:ln>
            <a:noFill/>
          </a:ln>
        </p:spPr>
        <p:txBody>
          <a:bodyPr spcFirstLastPara="1" wrap="square" lIns="91425" tIns="45700" rIns="91425" bIns="45700" anchor="t" anchorCtr="0">
            <a:noAutofit/>
          </a:bodyPr>
          <a:lstStyle/>
          <a:p>
            <a:pPr lvl="0" indent="-457200" algn="l" rtl="0">
              <a:lnSpc>
                <a:spcPct val="90000"/>
              </a:lnSpc>
              <a:spcBef>
                <a:spcPts val="1000"/>
              </a:spcBef>
              <a:spcAft>
                <a:spcPts val="0"/>
              </a:spcAft>
              <a:buClr>
                <a:schemeClr val="dk1"/>
              </a:buClr>
              <a:buSzPts val="2900"/>
              <a:buFont typeface="Wingdings" panose="05000000000000000000" pitchFamily="2" charset="2"/>
              <a:buChar char="Ø"/>
            </a:pPr>
            <a:r>
              <a:rPr lang="en-US" sz="1600" b="1" dirty="0" err="1"/>
              <a:t>Odaberite</a:t>
            </a:r>
            <a:r>
              <a:rPr lang="en-US" sz="1600" b="1" dirty="0"/>
              <a:t> </a:t>
            </a:r>
            <a:r>
              <a:rPr lang="en-US" sz="1600" b="1" dirty="0" err="1"/>
              <a:t>svoj</a:t>
            </a:r>
            <a:r>
              <a:rPr lang="en-US" sz="1600" b="1" dirty="0"/>
              <a:t> </a:t>
            </a:r>
            <a:r>
              <a:rPr lang="en-US" sz="1600" b="1" dirty="0" err="1"/>
              <a:t>fokus</a:t>
            </a:r>
            <a:r>
              <a:rPr lang="en-US" sz="1600" b="1" dirty="0"/>
              <a:t> </a:t>
            </a:r>
            <a:r>
              <a:rPr lang="en-US" sz="1600" b="1" dirty="0" err="1"/>
              <a:t>i</a:t>
            </a:r>
            <a:r>
              <a:rPr lang="en-US" sz="1600" b="1" dirty="0"/>
              <a:t> </a:t>
            </a:r>
            <a:r>
              <a:rPr lang="en-US" sz="1600" b="1" dirty="0" err="1"/>
              <a:t>osobnost</a:t>
            </a:r>
            <a:r>
              <a:rPr lang="en-US" sz="1600" b="1" dirty="0"/>
              <a:t> </a:t>
            </a:r>
            <a:r>
              <a:rPr lang="en-US" sz="1600" dirty="0"/>
              <a:t>- Ne </a:t>
            </a:r>
            <a:r>
              <a:rPr lang="en-US" sz="1600" dirty="0" err="1"/>
              <a:t>možete</a:t>
            </a:r>
            <a:r>
              <a:rPr lang="en-US" sz="1600" dirty="0"/>
              <a:t> </a:t>
            </a:r>
            <a:r>
              <a:rPr lang="en-US" sz="1600" dirty="0" err="1"/>
              <a:t>uspostaviti</a:t>
            </a:r>
            <a:r>
              <a:rPr lang="en-US" sz="1600" dirty="0"/>
              <a:t> </a:t>
            </a:r>
            <a:r>
              <a:rPr lang="en-US" sz="1600" dirty="0" err="1"/>
              <a:t>svoj</a:t>
            </a:r>
            <a:r>
              <a:rPr lang="en-US" sz="1600" dirty="0"/>
              <a:t> </a:t>
            </a:r>
            <a:r>
              <a:rPr lang="en-US" sz="1600" dirty="0" err="1"/>
              <a:t>brend</a:t>
            </a:r>
            <a:r>
              <a:rPr lang="en-US" sz="1600" dirty="0"/>
              <a:t> </a:t>
            </a:r>
            <a:r>
              <a:rPr lang="en-US" sz="1600" dirty="0" err="1"/>
              <a:t>tako</a:t>
            </a:r>
            <a:r>
              <a:rPr lang="en-US" sz="1600" dirty="0"/>
              <a:t> da </a:t>
            </a:r>
            <a:r>
              <a:rPr lang="en-US" sz="1600" dirty="0" err="1"/>
              <a:t>svima</a:t>
            </a:r>
            <a:r>
              <a:rPr lang="en-US" sz="1600" dirty="0"/>
              <a:t> </a:t>
            </a:r>
            <a:r>
              <a:rPr lang="en-US" sz="1600" dirty="0" err="1"/>
              <a:t>bude</a:t>
            </a:r>
            <a:r>
              <a:rPr lang="en-US" sz="1600" dirty="0"/>
              <a:t> </a:t>
            </a:r>
            <a:r>
              <a:rPr lang="en-US" sz="1600" dirty="0" err="1"/>
              <a:t>sve</a:t>
            </a:r>
            <a:r>
              <a:rPr lang="en-US" sz="1600" dirty="0"/>
              <a:t>, </a:t>
            </a:r>
            <a:r>
              <a:rPr lang="en-US" sz="1600" dirty="0" err="1"/>
              <a:t>posebno</a:t>
            </a:r>
            <a:r>
              <a:rPr lang="en-US" sz="1600" dirty="0"/>
              <a:t> </a:t>
            </a:r>
            <a:r>
              <a:rPr lang="en-US" sz="1600" dirty="0" err="1"/>
              <a:t>na</a:t>
            </a:r>
            <a:r>
              <a:rPr lang="en-US" sz="1600" dirty="0"/>
              <a:t> </a:t>
            </a:r>
            <a:r>
              <a:rPr lang="en-US" sz="1600" dirty="0" err="1"/>
              <a:t>početku.Važno</a:t>
            </a:r>
            <a:r>
              <a:rPr lang="en-US" sz="1600" dirty="0"/>
              <a:t> je </a:t>
            </a:r>
            <a:r>
              <a:rPr lang="en-US" sz="1600" dirty="0" err="1"/>
              <a:t>pronaći</a:t>
            </a:r>
            <a:r>
              <a:rPr lang="en-US" sz="1600" dirty="0"/>
              <a:t> </a:t>
            </a:r>
            <a:r>
              <a:rPr lang="en-US" sz="1600" dirty="0" err="1"/>
              <a:t>svoj</a:t>
            </a:r>
            <a:r>
              <a:rPr lang="en-US" sz="1600" dirty="0"/>
              <a:t> </a:t>
            </a:r>
            <a:r>
              <a:rPr lang="en-US" sz="1600" dirty="0" err="1"/>
              <a:t>fokus</a:t>
            </a:r>
            <a:r>
              <a:rPr lang="en-US" sz="1600" dirty="0"/>
              <a:t> </a:t>
            </a:r>
            <a:r>
              <a:rPr lang="en-US" sz="1600" dirty="0" err="1"/>
              <a:t>i</a:t>
            </a:r>
            <a:r>
              <a:rPr lang="en-US" sz="1600" dirty="0"/>
              <a:t> </a:t>
            </a:r>
            <a:r>
              <a:rPr lang="en-US" sz="1600" dirty="0" err="1"/>
              <a:t>dopustiti</a:t>
            </a:r>
            <a:r>
              <a:rPr lang="en-US" sz="1600" dirty="0"/>
              <a:t> da on </a:t>
            </a:r>
            <a:r>
              <a:rPr lang="en-US" sz="1600" dirty="0" err="1"/>
              <a:t>informira</a:t>
            </a:r>
            <a:r>
              <a:rPr lang="en-US" sz="1600" dirty="0"/>
              <a:t> </a:t>
            </a:r>
            <a:r>
              <a:rPr lang="en-US" sz="1600" dirty="0" err="1"/>
              <a:t>sve</a:t>
            </a:r>
            <a:r>
              <a:rPr lang="en-US" sz="1600" dirty="0"/>
              <a:t> </a:t>
            </a:r>
            <a:r>
              <a:rPr lang="en-US" sz="1600" dirty="0" err="1"/>
              <a:t>ostale</a:t>
            </a:r>
            <a:r>
              <a:rPr lang="en-US" sz="1600" dirty="0"/>
              <a:t> </a:t>
            </a:r>
            <a:r>
              <a:rPr lang="en-US" sz="1600" dirty="0" err="1"/>
              <a:t>dijelove</a:t>
            </a:r>
            <a:r>
              <a:rPr lang="en-US" sz="1600" dirty="0"/>
              <a:t> </a:t>
            </a:r>
            <a:r>
              <a:rPr lang="en-US" sz="1600" dirty="0" err="1"/>
              <a:t>vašeg</a:t>
            </a:r>
            <a:r>
              <a:rPr lang="en-US" sz="1600" dirty="0"/>
              <a:t> </a:t>
            </a:r>
            <a:r>
              <a:rPr lang="en-US" sz="1600" dirty="0" err="1"/>
              <a:t>brenda</a:t>
            </a:r>
            <a:r>
              <a:rPr lang="en-US" sz="1600" dirty="0"/>
              <a:t> </a:t>
            </a:r>
            <a:r>
              <a:rPr lang="en-US" sz="1600" dirty="0" err="1"/>
              <a:t>dok</a:t>
            </a:r>
            <a:r>
              <a:rPr lang="en-US" sz="1600" dirty="0"/>
              <a:t> ga </a:t>
            </a:r>
            <a:r>
              <a:rPr lang="en-US" sz="1600" dirty="0" err="1"/>
              <a:t>gradite</a:t>
            </a:r>
            <a:r>
              <a:rPr lang="en-US" sz="1600" dirty="0"/>
              <a:t>.</a:t>
            </a:r>
            <a:endParaRPr lang="hr-HR" sz="1600" dirty="0"/>
          </a:p>
          <a:p>
            <a:pPr marL="0" lvl="0" indent="0" algn="l" rtl="0">
              <a:lnSpc>
                <a:spcPct val="90000"/>
              </a:lnSpc>
              <a:spcBef>
                <a:spcPts val="1000"/>
              </a:spcBef>
              <a:spcAft>
                <a:spcPts val="0"/>
              </a:spcAft>
              <a:buClr>
                <a:schemeClr val="dk1"/>
              </a:buClr>
              <a:buSzPts val="2900"/>
            </a:pPr>
            <a:r>
              <a:rPr lang="en-US" sz="1600" dirty="0" err="1"/>
              <a:t>Prvo</a:t>
            </a:r>
            <a:r>
              <a:rPr lang="en-US" sz="1600" dirty="0"/>
              <a:t> </a:t>
            </a:r>
            <a:r>
              <a:rPr lang="en-US" sz="1600" dirty="0" err="1"/>
              <a:t>morate</a:t>
            </a:r>
            <a:r>
              <a:rPr lang="en-US" sz="1600" dirty="0"/>
              <a:t> </a:t>
            </a:r>
            <a:r>
              <a:rPr lang="en-US" sz="1600" dirty="0" err="1"/>
              <a:t>znati</a:t>
            </a:r>
            <a:r>
              <a:rPr lang="en-US" sz="1600" dirty="0"/>
              <a:t>:</a:t>
            </a:r>
            <a:endParaRPr lang="hr-HR" sz="1600" dirty="0"/>
          </a:p>
          <a:p>
            <a:pPr marL="0" lvl="0" indent="0" algn="l" rtl="0">
              <a:lnSpc>
                <a:spcPct val="90000"/>
              </a:lnSpc>
              <a:spcBef>
                <a:spcPts val="1000"/>
              </a:spcBef>
              <a:spcAft>
                <a:spcPts val="0"/>
              </a:spcAft>
              <a:buClr>
                <a:schemeClr val="dk1"/>
              </a:buClr>
              <a:buSzPts val="2900"/>
            </a:pPr>
            <a:r>
              <a:rPr lang="en-US" sz="1600" b="1" dirty="0"/>
              <a:t>1. Koja je </a:t>
            </a:r>
            <a:r>
              <a:rPr lang="en-US" sz="1600" b="1" dirty="0" err="1"/>
              <a:t>vaša</a:t>
            </a:r>
            <a:r>
              <a:rPr lang="en-US" sz="1600" b="1" dirty="0"/>
              <a:t> </a:t>
            </a:r>
            <a:r>
              <a:rPr lang="en-US" sz="1600" b="1" dirty="0" err="1"/>
              <a:t>izjava</a:t>
            </a:r>
            <a:r>
              <a:rPr lang="en-US" sz="1600" b="1" dirty="0"/>
              <a:t> o </a:t>
            </a:r>
            <a:r>
              <a:rPr lang="en-US" sz="1600" b="1" dirty="0" err="1"/>
              <a:t>pozicioniranju</a:t>
            </a:r>
            <a:r>
              <a:rPr lang="en-US" sz="1600" b="1" dirty="0"/>
              <a:t>? </a:t>
            </a:r>
            <a:r>
              <a:rPr lang="en-US" sz="1600" dirty="0" err="1"/>
              <a:t>jedan</a:t>
            </a:r>
            <a:r>
              <a:rPr lang="en-US" sz="1600" dirty="0"/>
              <a:t> </a:t>
            </a:r>
            <a:r>
              <a:rPr lang="en-US" sz="1600" dirty="0" err="1"/>
              <a:t>ili</a:t>
            </a:r>
            <a:r>
              <a:rPr lang="en-US" sz="1600" dirty="0"/>
              <a:t> </a:t>
            </a:r>
            <a:r>
              <a:rPr lang="en-US" sz="1600" dirty="0" err="1"/>
              <a:t>dva</a:t>
            </a:r>
            <a:r>
              <a:rPr lang="en-US" sz="1600" dirty="0"/>
              <a:t> </a:t>
            </a:r>
            <a:r>
              <a:rPr lang="en-US" sz="1600" dirty="0" err="1"/>
              <a:t>reda</a:t>
            </a:r>
            <a:r>
              <a:rPr lang="en-US" sz="1600" dirty="0"/>
              <a:t> koji </a:t>
            </a:r>
            <a:r>
              <a:rPr lang="en-US" sz="1600" dirty="0" err="1"/>
              <a:t>stavljaju</a:t>
            </a:r>
            <a:r>
              <a:rPr lang="en-US" sz="1600" dirty="0"/>
              <a:t> </a:t>
            </a:r>
            <a:r>
              <a:rPr lang="en-US" sz="1600" dirty="0" err="1"/>
              <a:t>vaš</a:t>
            </a:r>
            <a:r>
              <a:rPr lang="hr-HR" sz="1600" dirty="0"/>
              <a:t> zahtjev</a:t>
            </a:r>
            <a:r>
              <a:rPr lang="en-US" sz="1600" dirty="0"/>
              <a:t> </a:t>
            </a:r>
            <a:r>
              <a:rPr lang="en-US" sz="1600" dirty="0" err="1"/>
              <a:t>na</a:t>
            </a:r>
            <a:r>
              <a:rPr lang="en-US" sz="1600" dirty="0"/>
              <a:t> </a:t>
            </a:r>
            <a:r>
              <a:rPr lang="en-US" sz="1600" dirty="0" err="1"/>
              <a:t>tržište</a:t>
            </a:r>
            <a:r>
              <a:rPr lang="en-US" sz="1600" dirty="0"/>
              <a:t>. Ovo </a:t>
            </a:r>
            <a:r>
              <a:rPr lang="en-US" sz="1600" dirty="0" err="1"/>
              <a:t>nije</a:t>
            </a:r>
            <a:r>
              <a:rPr lang="en-US" sz="1600" dirty="0"/>
              <a:t> </a:t>
            </a:r>
            <a:r>
              <a:rPr lang="en-US" sz="1600" dirty="0" err="1"/>
              <a:t>nešto</a:t>
            </a:r>
            <a:r>
              <a:rPr lang="en-US" sz="1600" dirty="0"/>
              <a:t> </a:t>
            </a:r>
            <a:r>
              <a:rPr lang="en-US" sz="1600" dirty="0" err="1"/>
              <a:t>što</a:t>
            </a:r>
            <a:r>
              <a:rPr lang="en-US" sz="1600" dirty="0"/>
              <a:t> </a:t>
            </a:r>
            <a:r>
              <a:rPr lang="en-US" sz="1600" dirty="0" err="1"/>
              <a:t>stavljate</a:t>
            </a:r>
            <a:r>
              <a:rPr lang="en-US" sz="1600" dirty="0"/>
              <a:t> </a:t>
            </a:r>
            <a:r>
              <a:rPr lang="en-US" sz="1600" dirty="0" err="1"/>
              <a:t>na</a:t>
            </a:r>
            <a:r>
              <a:rPr lang="en-US" sz="1600" dirty="0"/>
              <a:t> </a:t>
            </a:r>
            <a:r>
              <a:rPr lang="en-US" sz="1600" dirty="0" err="1"/>
              <a:t>svoju</a:t>
            </a:r>
            <a:r>
              <a:rPr lang="en-US" sz="1600" dirty="0"/>
              <a:t> web </a:t>
            </a:r>
            <a:r>
              <a:rPr lang="en-US" sz="1600" dirty="0" err="1"/>
              <a:t>stranicu</a:t>
            </a:r>
            <a:r>
              <a:rPr lang="en-US" sz="1600" dirty="0"/>
              <a:t> </a:t>
            </a:r>
            <a:r>
              <a:rPr lang="en-US" sz="1600" dirty="0" err="1"/>
              <a:t>ili</a:t>
            </a:r>
            <a:r>
              <a:rPr lang="en-US" sz="1600" dirty="0"/>
              <a:t> </a:t>
            </a:r>
            <a:r>
              <a:rPr lang="en-US" sz="1600" dirty="0" err="1"/>
              <a:t>posjetnicu</a:t>
            </a:r>
            <a:r>
              <a:rPr lang="en-US" sz="1600" dirty="0"/>
              <a:t>, </a:t>
            </a:r>
            <a:r>
              <a:rPr lang="en-US" sz="1600" dirty="0" err="1"/>
              <a:t>već</a:t>
            </a:r>
            <a:r>
              <a:rPr lang="en-US" sz="1600" dirty="0"/>
              <a:t> </a:t>
            </a:r>
            <a:r>
              <a:rPr lang="en-US" sz="1600" dirty="0" err="1"/>
              <a:t>samo</a:t>
            </a:r>
            <a:r>
              <a:rPr lang="en-US" sz="1600" dirty="0"/>
              <a:t> da </a:t>
            </a:r>
            <a:r>
              <a:rPr lang="en-US" sz="1600" dirty="0" err="1"/>
              <a:t>vam</a:t>
            </a:r>
            <a:r>
              <a:rPr lang="en-US" sz="1600" dirty="0"/>
              <a:t> </a:t>
            </a:r>
            <a:r>
              <a:rPr lang="en-US" sz="1600" dirty="0" err="1"/>
              <a:t>pomogne</a:t>
            </a:r>
            <a:r>
              <a:rPr lang="en-US" sz="1600" dirty="0"/>
              <a:t> da </a:t>
            </a:r>
            <a:r>
              <a:rPr lang="en-US" sz="1600" dirty="0" err="1"/>
              <a:t>odgovorite</a:t>
            </a:r>
            <a:r>
              <a:rPr lang="en-US" sz="1600" dirty="0"/>
              <a:t> </a:t>
            </a:r>
            <a:r>
              <a:rPr lang="en-US" sz="1600" dirty="0" err="1"/>
              <a:t>na</a:t>
            </a:r>
            <a:r>
              <a:rPr lang="en-US" sz="1600" dirty="0"/>
              <a:t> </a:t>
            </a:r>
            <a:r>
              <a:rPr lang="en-US" sz="1600" dirty="0" err="1"/>
              <a:t>prava</a:t>
            </a:r>
            <a:r>
              <a:rPr lang="en-US" sz="1600" dirty="0"/>
              <a:t> </a:t>
            </a:r>
            <a:r>
              <a:rPr lang="en-US" sz="1600" dirty="0" err="1"/>
              <a:t>pitanja</a:t>
            </a:r>
            <a:r>
              <a:rPr lang="en-US" sz="1600" dirty="0"/>
              <a:t> o </a:t>
            </a:r>
            <a:r>
              <a:rPr lang="en-US" sz="1600" dirty="0" err="1"/>
              <a:t>vaš</a:t>
            </a:r>
            <a:r>
              <a:rPr lang="hr-HR" sz="1600" dirty="0"/>
              <a:t>em brendu</a:t>
            </a:r>
            <a:r>
              <a:rPr lang="en-US" sz="1600" dirty="0"/>
              <a:t> </a:t>
            </a:r>
            <a:r>
              <a:rPr lang="en-US" sz="1600" dirty="0" err="1"/>
              <a:t>i</a:t>
            </a:r>
            <a:r>
              <a:rPr lang="en-US" sz="1600" dirty="0"/>
              <a:t> </a:t>
            </a:r>
            <a:r>
              <a:rPr lang="en-US" sz="1600" b="1" dirty="0" err="1"/>
              <a:t>pomaže</a:t>
            </a:r>
            <a:r>
              <a:rPr lang="en-US" sz="1600" b="1" dirty="0"/>
              <a:t> u </a:t>
            </a:r>
            <a:r>
              <a:rPr lang="en-US" sz="1600" b="1" dirty="0" err="1"/>
              <a:t>kreiranju</a:t>
            </a:r>
            <a:r>
              <a:rPr lang="en-US" sz="1600" b="1" dirty="0"/>
              <a:t> </a:t>
            </a:r>
            <a:r>
              <a:rPr lang="en-US" sz="1600" b="1" dirty="0" err="1"/>
              <a:t>slogana</a:t>
            </a:r>
            <a:r>
              <a:rPr lang="en-US" sz="1600" b="1" dirty="0"/>
              <a:t> </a:t>
            </a:r>
            <a:r>
              <a:rPr lang="en-US" sz="1600" b="1" dirty="0" err="1"/>
              <a:t>vaše</a:t>
            </a:r>
            <a:r>
              <a:rPr lang="hr-HR" sz="1600" b="1" dirty="0"/>
              <a:t>g brenda.</a:t>
            </a:r>
          </a:p>
          <a:p>
            <a:pPr marL="0" lvl="0" indent="0" algn="l" rtl="0">
              <a:lnSpc>
                <a:spcPct val="90000"/>
              </a:lnSpc>
              <a:spcBef>
                <a:spcPts val="1000"/>
              </a:spcBef>
              <a:spcAft>
                <a:spcPts val="0"/>
              </a:spcAft>
              <a:buClr>
                <a:schemeClr val="dk1"/>
              </a:buClr>
              <a:buSzPts val="2900"/>
            </a:pPr>
            <a:r>
              <a:rPr lang="en-US" sz="1600" dirty="0"/>
              <a:t> </a:t>
            </a:r>
            <a:r>
              <a:rPr lang="en-US" sz="1600" dirty="0" err="1"/>
              <a:t>Vaša</a:t>
            </a:r>
            <a:r>
              <a:rPr lang="en-US" sz="1600" dirty="0"/>
              <a:t> </a:t>
            </a:r>
            <a:r>
              <a:rPr lang="en-US" sz="1600" dirty="0" err="1"/>
              <a:t>izjava</a:t>
            </a:r>
            <a:r>
              <a:rPr lang="en-US" sz="1600" dirty="0"/>
              <a:t> o </a:t>
            </a:r>
            <a:r>
              <a:rPr lang="en-US" sz="1600" dirty="0" err="1"/>
              <a:t>pozicioniranju</a:t>
            </a:r>
            <a:r>
              <a:rPr lang="en-US" sz="1600" dirty="0"/>
              <a:t> </a:t>
            </a:r>
            <a:r>
              <a:rPr lang="en-US" sz="1600" dirty="0" err="1"/>
              <a:t>trebala</a:t>
            </a:r>
            <a:r>
              <a:rPr lang="en-US" sz="1600" dirty="0"/>
              <a:t> bi </a:t>
            </a:r>
            <a:r>
              <a:rPr lang="en-US" sz="1600" dirty="0" err="1"/>
              <a:t>izgledati</a:t>
            </a:r>
            <a:r>
              <a:rPr lang="en-US" sz="1600" dirty="0"/>
              <a:t> </a:t>
            </a:r>
            <a:r>
              <a:rPr lang="en-US" sz="1600" dirty="0" err="1"/>
              <a:t>otprilike</a:t>
            </a:r>
            <a:r>
              <a:rPr lang="en-US" sz="1600" dirty="0"/>
              <a:t> </a:t>
            </a:r>
            <a:r>
              <a:rPr lang="en-US" sz="1600" dirty="0" err="1"/>
              <a:t>kao</a:t>
            </a:r>
            <a:r>
              <a:rPr lang="en-US" sz="1600" dirty="0"/>
              <a:t>...</a:t>
            </a:r>
          </a:p>
          <a:p>
            <a:endParaRPr lang="hr-HR" sz="1600" dirty="0"/>
          </a:p>
          <a:p>
            <a:r>
              <a:rPr lang="en-US" sz="1600" dirty="0" err="1"/>
              <a:t>Nudimo</a:t>
            </a:r>
            <a:r>
              <a:rPr lang="en-US" sz="1600" dirty="0"/>
              <a:t> [PROIZVOD/</a:t>
            </a:r>
            <a:r>
              <a:rPr lang="en-US" sz="1600" dirty="0" err="1"/>
              <a:t>Uslugu</a:t>
            </a:r>
            <a:r>
              <a:rPr lang="en-US" sz="1600" dirty="0"/>
              <a:t>] za [CILJNO TRŽIŠTE] do [VRIJEDNOST PROPOZICIJE].</a:t>
            </a:r>
            <a:endParaRPr lang="hr-HR" sz="1600" dirty="0"/>
          </a:p>
          <a:p>
            <a:r>
              <a:rPr lang="en-US" sz="1600" dirty="0"/>
              <a:t>Za </a:t>
            </a:r>
            <a:r>
              <a:rPr lang="en-US" sz="1600" dirty="0" err="1"/>
              <a:t>razliku</a:t>
            </a:r>
            <a:r>
              <a:rPr lang="en-US" sz="1600" dirty="0"/>
              <a:t> od [ALTERNATIVE], mi [KLJUČNI DIFERENCIJATOR].</a:t>
            </a:r>
            <a:endParaRPr lang="hr-HR" sz="1600" dirty="0"/>
          </a:p>
          <a:p>
            <a:r>
              <a:rPr lang="en-US" sz="1600" dirty="0"/>
              <a:t>Na </a:t>
            </a:r>
            <a:r>
              <a:rPr lang="en-US" sz="1600" dirty="0" err="1"/>
              <a:t>primjer</a:t>
            </a:r>
            <a:r>
              <a:rPr lang="en-US" sz="1600" dirty="0"/>
              <a:t>: </a:t>
            </a:r>
            <a:r>
              <a:rPr lang="en-US" sz="1600" dirty="0" err="1"/>
              <a:t>nudimo</a:t>
            </a:r>
            <a:r>
              <a:rPr lang="en-US" sz="1600" dirty="0"/>
              <a:t> </a:t>
            </a:r>
            <a:r>
              <a:rPr lang="en-US" sz="1600" dirty="0" err="1"/>
              <a:t>boce</a:t>
            </a:r>
            <a:r>
              <a:rPr lang="en-US" sz="1600" dirty="0"/>
              <a:t> za </a:t>
            </a:r>
            <a:r>
              <a:rPr lang="en-US" sz="1600" dirty="0" err="1"/>
              <a:t>vodu</a:t>
            </a:r>
            <a:r>
              <a:rPr lang="en-US" sz="1600" dirty="0"/>
              <a:t> za </a:t>
            </a:r>
            <a:r>
              <a:rPr lang="en-US" sz="1600" dirty="0" err="1"/>
              <a:t>planinare</a:t>
            </a:r>
            <a:r>
              <a:rPr lang="en-US" sz="1600" dirty="0"/>
              <a:t> </a:t>
            </a:r>
            <a:r>
              <a:rPr lang="en-US" sz="1600" dirty="0" err="1"/>
              <a:t>kako</a:t>
            </a:r>
            <a:r>
              <a:rPr lang="en-US" sz="1600" dirty="0"/>
              <a:t> bi </a:t>
            </a:r>
            <a:r>
              <a:rPr lang="en-US" sz="1600" dirty="0" err="1"/>
              <a:t>ostali</a:t>
            </a:r>
            <a:r>
              <a:rPr lang="en-US" sz="1600" dirty="0"/>
              <a:t> </a:t>
            </a:r>
            <a:r>
              <a:rPr lang="en-US" sz="1600" dirty="0" err="1"/>
              <a:t>hidrirani</a:t>
            </a:r>
            <a:r>
              <a:rPr lang="en-US" sz="1600" dirty="0"/>
              <a:t>, a </a:t>
            </a:r>
            <a:r>
              <a:rPr lang="en-US" sz="1600" dirty="0" err="1"/>
              <a:t>istovremeno</a:t>
            </a:r>
            <a:r>
              <a:rPr lang="en-US" sz="1600" dirty="0"/>
              <a:t> </a:t>
            </a:r>
            <a:r>
              <a:rPr lang="en-US" sz="1600" dirty="0" err="1"/>
              <a:t>smanjuju</a:t>
            </a:r>
            <a:r>
              <a:rPr lang="en-US" sz="1600" dirty="0"/>
              <a:t> </a:t>
            </a:r>
            <a:r>
              <a:rPr lang="en-US" sz="1600" dirty="0" err="1"/>
              <a:t>ugljični</a:t>
            </a:r>
            <a:r>
              <a:rPr lang="en-US" sz="1600" dirty="0"/>
              <a:t> </a:t>
            </a:r>
            <a:r>
              <a:rPr lang="en-US" sz="1600" dirty="0" err="1"/>
              <a:t>otisak</a:t>
            </a:r>
            <a:r>
              <a:rPr lang="en-US" sz="1600" dirty="0"/>
              <a:t>. Za </a:t>
            </a:r>
            <a:r>
              <a:rPr lang="en-US" sz="1600" dirty="0" err="1"/>
              <a:t>razliku</a:t>
            </a:r>
            <a:r>
              <a:rPr lang="en-US" sz="1600" dirty="0"/>
              <a:t> od </a:t>
            </a:r>
            <a:r>
              <a:rPr lang="en-US" sz="1600" dirty="0" err="1"/>
              <a:t>drugih</a:t>
            </a:r>
            <a:r>
              <a:rPr lang="en-US" sz="1600" dirty="0"/>
              <a:t> </a:t>
            </a:r>
            <a:r>
              <a:rPr lang="hr-HR" sz="1600" dirty="0"/>
              <a:t>brendova</a:t>
            </a:r>
            <a:r>
              <a:rPr lang="en-US" sz="1600" dirty="0"/>
              <a:t> boca za </a:t>
            </a:r>
            <a:r>
              <a:rPr lang="en-US" sz="1600" dirty="0" err="1"/>
              <a:t>vodu</a:t>
            </a:r>
            <a:r>
              <a:rPr lang="en-US" sz="1600" dirty="0"/>
              <a:t>, mi </a:t>
            </a:r>
            <a:r>
              <a:rPr lang="en-US" sz="1600" dirty="0" err="1"/>
              <a:t>sadimo</a:t>
            </a:r>
            <a:r>
              <a:rPr lang="en-US" sz="1600" dirty="0"/>
              <a:t> </a:t>
            </a:r>
            <a:r>
              <a:rPr lang="en-US" sz="1600" dirty="0" err="1"/>
              <a:t>drvo</a:t>
            </a:r>
            <a:r>
              <a:rPr lang="en-US" sz="1600" dirty="0"/>
              <a:t> za </a:t>
            </a:r>
            <a:r>
              <a:rPr lang="en-US" sz="1600" dirty="0" err="1"/>
              <a:t>svaku</a:t>
            </a:r>
            <a:r>
              <a:rPr lang="en-US" sz="1600" dirty="0"/>
              <a:t> </a:t>
            </a:r>
            <a:r>
              <a:rPr lang="en-US" sz="1600" dirty="0" err="1"/>
              <a:t>bocu</a:t>
            </a:r>
            <a:r>
              <a:rPr lang="en-US" sz="1600" dirty="0"/>
              <a:t> </a:t>
            </a:r>
            <a:r>
              <a:rPr lang="en-US" sz="1600" dirty="0" err="1"/>
              <a:t>koju</a:t>
            </a:r>
            <a:r>
              <a:rPr lang="en-US" sz="1600" dirty="0"/>
              <a:t> </a:t>
            </a:r>
            <a:r>
              <a:rPr lang="en-US" sz="1600" dirty="0" err="1"/>
              <a:t>kupite</a:t>
            </a:r>
            <a:r>
              <a:rPr lang="en-US" sz="1600" dirty="0"/>
              <a:t>.</a:t>
            </a:r>
          </a:p>
        </p:txBody>
      </p:sp>
      <p:sp>
        <p:nvSpPr>
          <p:cNvPr id="223" name="Google Shape;223;gf9ff28dbe4_0_102"/>
          <p:cNvSpPr txBox="1"/>
          <p:nvPr/>
        </p:nvSpPr>
        <p:spPr>
          <a:xfrm>
            <a:off x="5989321" y="289560"/>
            <a:ext cx="5588970" cy="916986"/>
          </a:xfrm>
          <a:prstGeom prst="rect">
            <a:avLst/>
          </a:prstGeom>
          <a:noFill/>
          <a:ln>
            <a:noFill/>
          </a:ln>
        </p:spPr>
        <p:txBody>
          <a:bodyPr spcFirstLastPara="1" wrap="square" lIns="91425" tIns="45700" rIns="91425" bIns="45700" anchor="b" anchorCtr="0">
            <a:normAutofit fontScale="77500" lnSpcReduction="20000"/>
          </a:bodyPr>
          <a:lstStyle/>
          <a:p>
            <a:pPr algn="ctr">
              <a:lnSpc>
                <a:spcPct val="90000"/>
              </a:lnSpc>
              <a:buClr>
                <a:srgbClr val="D92E2D"/>
              </a:buClr>
              <a:buSzPts val="4000"/>
            </a:pPr>
            <a:r>
              <a:rPr lang="hr-HR" sz="4600" dirty="0">
                <a:solidFill>
                  <a:srgbClr val="D92E2D"/>
                </a:solidFill>
                <a:latin typeface="Calibri" panose="020F0502020204030204" pitchFamily="34" charset="0"/>
                <a:cs typeface="Calibri" panose="020F0502020204030204" pitchFamily="34" charset="0"/>
                <a:sym typeface="Calibri"/>
              </a:rPr>
              <a:t>Poglavlje </a:t>
            </a:r>
            <a:r>
              <a:rPr lang="fi-FI" sz="4600" dirty="0">
                <a:solidFill>
                  <a:srgbClr val="D92E2D"/>
                </a:solidFill>
                <a:latin typeface="Calibri" panose="020F0502020204030204" pitchFamily="34" charset="0"/>
                <a:cs typeface="Calibri" panose="020F0502020204030204" pitchFamily="34" charset="0"/>
                <a:sym typeface="Calibri"/>
              </a:rPr>
              <a:t> </a:t>
            </a:r>
            <a:r>
              <a:rPr lang="sk-SK" sz="4600" dirty="0">
                <a:solidFill>
                  <a:srgbClr val="D92E2D"/>
                </a:solidFill>
                <a:latin typeface="Calibri" panose="020F0502020204030204" pitchFamily="34" charset="0"/>
                <a:cs typeface="Calibri" panose="020F0502020204030204" pitchFamily="34" charset="0"/>
                <a:sym typeface="Calibri"/>
              </a:rPr>
              <a:t>4</a:t>
            </a:r>
            <a:r>
              <a:rPr lang="fi-FI" sz="4600" dirty="0">
                <a:solidFill>
                  <a:srgbClr val="D92E2D"/>
                </a:solidFill>
                <a:latin typeface="Calibri" panose="020F0502020204030204" pitchFamily="34" charset="0"/>
                <a:cs typeface="Calibri" panose="020F0502020204030204" pitchFamily="34" charset="0"/>
                <a:sym typeface="Calibri"/>
              </a:rPr>
              <a:t> – </a:t>
            </a:r>
            <a:r>
              <a:rPr lang="sk-SK" sz="4600" dirty="0">
                <a:solidFill>
                  <a:srgbClr val="D92E2D"/>
                </a:solidFill>
                <a:latin typeface="Calibri" panose="020F0502020204030204" pitchFamily="34" charset="0"/>
                <a:cs typeface="Calibri" panose="020F0502020204030204" pitchFamily="34" charset="0"/>
                <a:sym typeface="Calibri"/>
              </a:rPr>
              <a:t>Izrada logotipa</a:t>
            </a:r>
            <a:endParaRPr lang="sk-SK" sz="46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pic>
        <p:nvPicPr>
          <p:cNvPr id="3076" name="Picture 4" descr="how to build a brand personal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3425" y="4641783"/>
            <a:ext cx="1716451" cy="176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1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5F7E5129145C1D4796D0CCED5DFBDE02" ma:contentTypeVersion="13" ma:contentTypeDescription="Luo uusi asiakirja." ma:contentTypeScope="" ma:versionID="118419fb119b9c1e9913f3298a077b54">
  <xsd:schema xmlns:xsd="http://www.w3.org/2001/XMLSchema" xmlns:xs="http://www.w3.org/2001/XMLSchema" xmlns:p="http://schemas.microsoft.com/office/2006/metadata/properties" xmlns:ns3="f72e2ad1-936a-41f1-a598-e84f4d1ebb13" xmlns:ns4="e20851b4-1139-4020-85e5-81b7cb96bc19" targetNamespace="http://schemas.microsoft.com/office/2006/metadata/properties" ma:root="true" ma:fieldsID="bbe855feaae0f8c5a9d6d7a97e2567cc" ns3:_="" ns4:_="">
    <xsd:import namespace="f72e2ad1-936a-41f1-a598-e84f4d1ebb13"/>
    <xsd:import namespace="e20851b4-1139-4020-85e5-81b7cb96bc1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AutoKeyPoints" minOccurs="0"/>
                <xsd:element ref="ns4:MediaServiceKeyPoints" minOccurs="0"/>
                <xsd:element ref="ns4:MediaServiceDateTaken" minOccurs="0"/>
                <xsd:element ref="ns4:MediaServiceOCR"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2e2ad1-936a-41f1-a598-e84f4d1ebb13"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internalName="SharedWithDetails" ma:readOnly="true">
      <xsd:simpleType>
        <xsd:restriction base="dms:Note">
          <xsd:maxLength value="255"/>
        </xsd:restriction>
      </xsd:simpleType>
    </xsd:element>
    <xsd:element name="SharingHintHash" ma:index="10" nillable="true" ma:displayName="Jakamisvihjeen hajautu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0851b4-1139-4020-85e5-81b7cb96bc1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75D609-B1E2-4DE6-8544-F9F787AF3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2e2ad1-936a-41f1-a598-e84f4d1ebb13"/>
    <ds:schemaRef ds:uri="e20851b4-1139-4020-85e5-81b7cb96bc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B7E60A-630F-4D35-AD0A-48FC1F947657}">
  <ds:schemaRef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terms/"/>
    <ds:schemaRef ds:uri="f72e2ad1-936a-41f1-a598-e84f4d1ebb13"/>
    <ds:schemaRef ds:uri="http://www.w3.org/XML/1998/namespace"/>
    <ds:schemaRef ds:uri="http://schemas.microsoft.com/office/infopath/2007/PartnerControls"/>
    <ds:schemaRef ds:uri="e20851b4-1139-4020-85e5-81b7cb96bc19"/>
    <ds:schemaRef ds:uri="http://purl.org/dc/elements/1.1/"/>
  </ds:schemaRefs>
</ds:datastoreItem>
</file>

<file path=customXml/itemProps3.xml><?xml version="1.0" encoding="utf-8"?>
<ds:datastoreItem xmlns:ds="http://schemas.openxmlformats.org/officeDocument/2006/customXml" ds:itemID="{BFFE4CC8-5C3F-4CAF-B03C-79DA711914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3247</TotalTime>
  <Words>3763</Words>
  <Application>Microsoft Office PowerPoint</Application>
  <PresentationFormat>Široki zaslon</PresentationFormat>
  <Paragraphs>216</Paragraphs>
  <Slides>24</Slides>
  <Notes>24</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24</vt:i4>
      </vt:variant>
    </vt:vector>
  </HeadingPairs>
  <TitlesOfParts>
    <vt:vector size="28" baseType="lpstr">
      <vt:lpstr>Arial</vt:lpstr>
      <vt:lpstr>Calibri</vt:lpstr>
      <vt:lpstr>Wingdings</vt:lpstr>
      <vt:lpstr>Tema de Office</vt:lpstr>
      <vt:lpstr>Brendiranje</vt:lpstr>
      <vt:lpstr>1.Svrha i ciljevi</vt:lpstr>
      <vt:lpstr>Sadržaj</vt:lpstr>
      <vt:lpstr>Sadržaj</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Sažetak</vt:lpstr>
      <vt:lpstr>Test za samoispitivanje</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dc:title>
  <dc:creator>Cristina</dc:creator>
  <cp:lastModifiedBy>Irena Šker</cp:lastModifiedBy>
  <cp:revision>96</cp:revision>
  <dcterms:created xsi:type="dcterms:W3CDTF">2020-11-24T11:59:30Z</dcterms:created>
  <dcterms:modified xsi:type="dcterms:W3CDTF">2022-04-15T09:06:11Z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0x0101005F7E5129145C1D4796D0CCED5DFBDE02</vt:lpwstr>
  </property>
</Properties>
</file>