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5" r:id="rId7"/>
    <p:sldId id="267" r:id="rId8"/>
    <p:sldId id="268" r:id="rId9"/>
    <p:sldId id="266" r:id="rId10"/>
    <p:sldId id="269" r:id="rId11"/>
    <p:sldId id="270" r:id="rId12"/>
    <p:sldId id="271" r:id="rId13"/>
    <p:sldId id="272" r:id="rId14"/>
    <p:sldId id="273" r:id="rId15"/>
    <p:sldId id="274" r:id="rId16"/>
    <p:sldId id="275" r:id="rId17"/>
    <p:sldId id="276" r:id="rId18"/>
    <p:sldId id="278" r:id="rId19"/>
    <p:sldId id="277"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300"/>
    <a:srgbClr val="E47A24"/>
    <a:srgbClr val="DE5630"/>
    <a:srgbClr val="FFD13C"/>
    <a:srgbClr val="FFC100"/>
    <a:srgbClr val="FFC400"/>
    <a:srgbClr val="D92E2D"/>
    <a:srgbClr val="E5802D"/>
    <a:srgbClr val="E6872D"/>
    <a:srgbClr val="FFCD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8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887E90-0E07-4FDA-864C-0C99D2A63EB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0DEC76CB-170A-487C-B6DE-5C89756A9D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C9F76C6-0F8A-4C99-BB42-AF9E8E6880C3}"/>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5" name="Marcador de pie de página 4">
            <a:extLst>
              <a:ext uri="{FF2B5EF4-FFF2-40B4-BE49-F238E27FC236}">
                <a16:creationId xmlns:a16="http://schemas.microsoft.com/office/drawing/2014/main" id="{A52F7B82-1B0D-4B96-87D6-9FB8F554EA3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4DB5E42-C2BD-4465-AF33-FF1A3687CAC8}"/>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408242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6CEAAE-916D-4D79-8553-6D755354F11A}"/>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904D6BA-26EE-4D00-931D-32B61335E65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567537-172B-482C-BB50-34BBD6366E9C}"/>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5" name="Marcador de pie de página 4">
            <a:extLst>
              <a:ext uri="{FF2B5EF4-FFF2-40B4-BE49-F238E27FC236}">
                <a16:creationId xmlns:a16="http://schemas.microsoft.com/office/drawing/2014/main" id="{4373DFC3-1B83-4DA8-B1CD-7BA5BFB7258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022636A-9344-495E-BC6C-D22CE97362EB}"/>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200879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A26EAA8-93C2-4FDC-A569-617C60100FC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53BC6B-E431-4C3B-9478-D70E9BE07C5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392728-8DC0-4A3C-8A00-4E6D1BA7D6E3}"/>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5" name="Marcador de pie de página 4">
            <a:extLst>
              <a:ext uri="{FF2B5EF4-FFF2-40B4-BE49-F238E27FC236}">
                <a16:creationId xmlns:a16="http://schemas.microsoft.com/office/drawing/2014/main" id="{C249344D-B293-4FFC-B647-B4CFC632B75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9FF3B87-03E9-47A7-AF32-8C05B0B3D887}"/>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08708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5CC8A-D8FC-4BFA-9A19-28D6E8D7932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089AB33-354F-4775-A6CF-44DE222EF43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3DB18A0-AC99-4D89-8DAC-A17021FCDD2A}"/>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5" name="Marcador de pie de página 4">
            <a:extLst>
              <a:ext uri="{FF2B5EF4-FFF2-40B4-BE49-F238E27FC236}">
                <a16:creationId xmlns:a16="http://schemas.microsoft.com/office/drawing/2014/main" id="{E4EAE9DA-A0EA-48C5-9EC4-9EFDF077828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FA2ED96-E597-43F2-AEF8-42D1A2BEFC4B}"/>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90408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3F0957-5892-4DBD-BC5D-69A4674E19C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7B00FE5-84F7-418E-97DD-66E08ABD35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A1228FC-FE42-4F8C-B76F-0500241EFD31}"/>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5" name="Marcador de pie de página 4">
            <a:extLst>
              <a:ext uri="{FF2B5EF4-FFF2-40B4-BE49-F238E27FC236}">
                <a16:creationId xmlns:a16="http://schemas.microsoft.com/office/drawing/2014/main" id="{2B109401-AD0F-4446-B69B-1CB258AC804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36973FA-EA50-4D29-A749-497540FFEC28}"/>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531157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B23D3-0B40-4538-965B-A1AC1D12D52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449A546-42A7-4D64-B50B-25C24D9ABC3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2B9030-0745-465C-87BA-562FA8CD86A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8A8DD24-4417-4FF6-93FD-C72CBB33FB67}"/>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6" name="Marcador de pie de página 5">
            <a:extLst>
              <a:ext uri="{FF2B5EF4-FFF2-40B4-BE49-F238E27FC236}">
                <a16:creationId xmlns:a16="http://schemas.microsoft.com/office/drawing/2014/main" id="{33E8D037-748A-4E6A-9442-FF211937A55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00AB0F1-4C40-494A-9941-FBC70F6D139A}"/>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700470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E383F7-248E-47F9-8E07-8412257DD07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DBC1C87-4AE4-4FCB-8700-1E40953D17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1537FA4-5E81-4DFC-92C2-AEA362E832F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665F3C9D-3367-4215-9688-F7A505B20B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B185E9E-240E-4A21-8B2A-C67A90B6B62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1E933C2-6AE9-4290-90C5-95119CCAD4FE}"/>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8" name="Marcador de pie de página 7">
            <a:extLst>
              <a:ext uri="{FF2B5EF4-FFF2-40B4-BE49-F238E27FC236}">
                <a16:creationId xmlns:a16="http://schemas.microsoft.com/office/drawing/2014/main" id="{70CAE50A-0BC6-4E28-B9AE-59218C4D4E9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8CBEBAF1-0F61-4121-AF6C-0CC89D9A0D3C}"/>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392290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2F0C70-932A-496C-ACC7-2465C5C013D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4D0FD90-7AEC-4EC5-9D89-C706C18AA4C5}"/>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4" name="Marcador de pie de página 3">
            <a:extLst>
              <a:ext uri="{FF2B5EF4-FFF2-40B4-BE49-F238E27FC236}">
                <a16:creationId xmlns:a16="http://schemas.microsoft.com/office/drawing/2014/main" id="{F2FC46E3-D840-4171-B236-2C82EAD5C21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19096E46-6896-44CD-8211-8E288611D5BA}"/>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35598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9E127-9E34-417D-A088-338762879816}"/>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3" name="Marcador de pie de página 2">
            <a:extLst>
              <a:ext uri="{FF2B5EF4-FFF2-40B4-BE49-F238E27FC236}">
                <a16:creationId xmlns:a16="http://schemas.microsoft.com/office/drawing/2014/main" id="{F3E5F2C2-0A30-4E6B-B81B-56ED476B8BD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95420C2A-CCFC-49FB-A7D4-CD54E000F507}"/>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97880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AEB207-3FAC-4C0E-8B0A-DDC2FF7594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28B6B16-C7C8-4D77-B237-632417A971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EF50E38-0090-4364-A44A-2BF9E4C5E5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5739644-31A0-443D-97FC-181A7EC011FD}"/>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6" name="Marcador de pie de página 5">
            <a:extLst>
              <a:ext uri="{FF2B5EF4-FFF2-40B4-BE49-F238E27FC236}">
                <a16:creationId xmlns:a16="http://schemas.microsoft.com/office/drawing/2014/main" id="{A304FAB6-74E8-40AA-934B-535731D2CCF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03BAD29-685E-4CB0-8884-00A9B2F1DD5B}"/>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386626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AD8FBD-DD76-4F45-8707-C47476DFC7F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D4F0445-1266-416C-8A05-2EAD4DBAE4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6194C186-B924-460A-B1FD-3BF070B67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5DB504B-009B-4C55-A6D0-7A5934E46945}"/>
              </a:ext>
            </a:extLst>
          </p:cNvPr>
          <p:cNvSpPr>
            <a:spLocks noGrp="1"/>
          </p:cNvSpPr>
          <p:nvPr>
            <p:ph type="dt" sz="half" idx="10"/>
          </p:nvPr>
        </p:nvSpPr>
        <p:spPr/>
        <p:txBody>
          <a:bodyPr/>
          <a:lstStyle/>
          <a:p>
            <a:fld id="{FE22A19E-EFBB-46D6-940E-B9FEBB41F1A4}" type="datetimeFigureOut">
              <a:rPr lang="es-ES" smtClean="0"/>
              <a:t>15/04/2022</a:t>
            </a:fld>
            <a:endParaRPr lang="es-ES"/>
          </a:p>
        </p:txBody>
      </p:sp>
      <p:sp>
        <p:nvSpPr>
          <p:cNvPr id="6" name="Marcador de pie de página 5">
            <a:extLst>
              <a:ext uri="{FF2B5EF4-FFF2-40B4-BE49-F238E27FC236}">
                <a16:creationId xmlns:a16="http://schemas.microsoft.com/office/drawing/2014/main" id="{E44D190D-9EC5-4230-994B-D55430DB6F4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08DACC1-FABA-4F00-BA00-17EE06980C72}"/>
              </a:ext>
            </a:extLst>
          </p:cNvPr>
          <p:cNvSpPr>
            <a:spLocks noGrp="1"/>
          </p:cNvSpPr>
          <p:nvPr>
            <p:ph type="sldNum" sz="quarter" idx="12"/>
          </p:nvPr>
        </p:nvSpPr>
        <p:spPr/>
        <p:txBody>
          <a:bodyPr/>
          <a:lstStyle/>
          <a:p>
            <a:fld id="{C7FAAC35-5C40-4781-8654-89605ADC15F4}" type="slidenum">
              <a:rPr lang="es-ES" smtClean="0"/>
              <a:t>‹#›</a:t>
            </a:fld>
            <a:endParaRPr lang="es-ES"/>
          </a:p>
        </p:txBody>
      </p:sp>
    </p:spTree>
    <p:extLst>
      <p:ext uri="{BB962C8B-B14F-4D97-AF65-F5344CB8AC3E}">
        <p14:creationId xmlns:p14="http://schemas.microsoft.com/office/powerpoint/2010/main" val="104137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3C09850-80A0-4580-BAF5-AED40BF034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4780102-978E-452D-998B-FA531581C2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AD9106E-EAB7-4EBB-ABBD-C74934CE03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2A19E-EFBB-46D6-940E-B9FEBB41F1A4}" type="datetimeFigureOut">
              <a:rPr lang="es-ES" smtClean="0"/>
              <a:t>15/04/2022</a:t>
            </a:fld>
            <a:endParaRPr lang="es-ES"/>
          </a:p>
        </p:txBody>
      </p:sp>
      <p:sp>
        <p:nvSpPr>
          <p:cNvPr id="5" name="Marcador de pie de página 4">
            <a:extLst>
              <a:ext uri="{FF2B5EF4-FFF2-40B4-BE49-F238E27FC236}">
                <a16:creationId xmlns:a16="http://schemas.microsoft.com/office/drawing/2014/main" id="{3FCD2346-DC06-4549-B63E-7F0F827F77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8D8689F-A519-4231-AD88-BB8B63C1BA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AAC35-5C40-4781-8654-89605ADC15F4}" type="slidenum">
              <a:rPr lang="es-ES" smtClean="0"/>
              <a:t>‹#›</a:t>
            </a:fld>
            <a:endParaRPr lang="es-ES"/>
          </a:p>
        </p:txBody>
      </p:sp>
    </p:spTree>
    <p:extLst>
      <p:ext uri="{BB962C8B-B14F-4D97-AF65-F5344CB8AC3E}">
        <p14:creationId xmlns:p14="http://schemas.microsoft.com/office/powerpoint/2010/main" val="896022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RlAzZmh9-jE"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3046443" y="2667411"/>
            <a:ext cx="5576595" cy="955356"/>
          </a:xfrm>
        </p:spPr>
        <p:txBody>
          <a:bodyPr>
            <a:normAutofit/>
          </a:bodyPr>
          <a:lstStyle/>
          <a:p>
            <a:r>
              <a:rPr lang="hr-HR" sz="4000" b="1" dirty="0">
                <a:solidFill>
                  <a:srgbClr val="D92E2D"/>
                </a:solidFill>
              </a:rPr>
              <a:t>EKONOMIJA I FINANCIJE</a:t>
            </a:r>
            <a:endParaRPr lang="es-ES" sz="4000" b="1" dirty="0">
              <a:solidFill>
                <a:srgbClr val="D92E2D"/>
              </a:solidFill>
            </a:endParaRPr>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2">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pic>
        <p:nvPicPr>
          <p:cNvPr id="16" name="Imagen 15">
            <a:extLst>
              <a:ext uri="{FF2B5EF4-FFF2-40B4-BE49-F238E27FC236}">
                <a16:creationId xmlns:a16="http://schemas.microsoft.com/office/drawing/2014/main" id="{0ADC5157-47E0-463F-9C8D-1781A12865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2059" y="357115"/>
            <a:ext cx="6959400" cy="2046882"/>
          </a:xfrm>
          <a:prstGeom prst="rect">
            <a:avLst/>
          </a:prstGeom>
        </p:spPr>
      </p:pic>
    </p:spTree>
    <p:extLst>
      <p:ext uri="{BB962C8B-B14F-4D97-AF65-F5344CB8AC3E}">
        <p14:creationId xmlns:p14="http://schemas.microsoft.com/office/powerpoint/2010/main" val="280934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4191000" y="412954"/>
            <a:ext cx="7887789" cy="858252"/>
          </a:xfrm>
        </p:spPr>
        <p:txBody>
          <a:bodyPr anchor="ctr">
            <a:normAutofit fontScale="90000"/>
          </a:bodyPr>
          <a:lstStyle/>
          <a:p>
            <a:br>
              <a:rPr lang="en-US" sz="3600" dirty="0">
                <a:solidFill>
                  <a:srgbClr val="D92E2D"/>
                </a:solidFill>
              </a:rPr>
            </a:br>
            <a:r>
              <a:rPr lang="hr-HR" sz="3100" dirty="0">
                <a:solidFill>
                  <a:srgbClr val="D92E2D"/>
                </a:solidFill>
              </a:rPr>
              <a:t>3. 3.	MOGUĆNOSTI FINANCIRANJA / PRIKUPLJANJA SREDSTAVA</a:t>
            </a:r>
            <a:br>
              <a:rPr lang="en-US" sz="3600" dirty="0">
                <a:solidFill>
                  <a:srgbClr val="D92E2D"/>
                </a:solidFill>
              </a:rPr>
            </a:b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694165"/>
          </a:xfrm>
          <a:ln>
            <a:solidFill>
              <a:srgbClr val="E47A24"/>
            </a:solidFill>
          </a:ln>
        </p:spPr>
        <p:txBody>
          <a:bodyPr/>
          <a:lstStyle/>
          <a:p>
            <a:pPr algn="l"/>
            <a:r>
              <a:rPr lang="en-US" dirty="0">
                <a:solidFill>
                  <a:srgbClr val="DE5630"/>
                </a:solidFill>
              </a:rPr>
              <a:t>3.1.	Mogući </a:t>
            </a:r>
            <a:r>
              <a:rPr lang="en-US" dirty="0" err="1">
                <a:solidFill>
                  <a:srgbClr val="DE5630"/>
                </a:solidFill>
              </a:rPr>
              <a:t>načini</a:t>
            </a:r>
            <a:r>
              <a:rPr lang="en-US" dirty="0">
                <a:solidFill>
                  <a:srgbClr val="DE5630"/>
                </a:solidFill>
              </a:rPr>
              <a:t> </a:t>
            </a:r>
            <a:r>
              <a:rPr lang="en-US" dirty="0" err="1">
                <a:solidFill>
                  <a:srgbClr val="DE5630"/>
                </a:solidFill>
              </a:rPr>
              <a:t>financiranja</a:t>
            </a:r>
            <a:r>
              <a:rPr lang="en-US" dirty="0">
                <a:solidFill>
                  <a:srgbClr val="DE5630"/>
                </a:solidFill>
              </a:rPr>
              <a:t> </a:t>
            </a:r>
            <a:r>
              <a:rPr lang="en-US" dirty="0" err="1">
                <a:solidFill>
                  <a:srgbClr val="DE5630"/>
                </a:solidFill>
              </a:rPr>
              <a:t>i</a:t>
            </a:r>
            <a:r>
              <a:rPr lang="en-US" dirty="0">
                <a:solidFill>
                  <a:srgbClr val="DE5630"/>
                </a:solidFill>
              </a:rPr>
              <a:t> </a:t>
            </a:r>
            <a:r>
              <a:rPr lang="en-US" dirty="0" err="1">
                <a:solidFill>
                  <a:srgbClr val="DE5630"/>
                </a:solidFill>
              </a:rPr>
              <a:t>prikupljanja</a:t>
            </a:r>
            <a:r>
              <a:rPr lang="en-US" dirty="0">
                <a:solidFill>
                  <a:srgbClr val="DE5630"/>
                </a:solidFill>
              </a:rPr>
              <a:t> </a:t>
            </a:r>
            <a:r>
              <a:rPr lang="en-US" dirty="0" err="1">
                <a:solidFill>
                  <a:srgbClr val="DE5630"/>
                </a:solidFill>
              </a:rPr>
              <a:t>sredstava</a:t>
            </a:r>
            <a:endParaRPr lang="hr-HR" sz="2000" dirty="0">
              <a:solidFill>
                <a:srgbClr val="DE5630"/>
              </a:solidFill>
            </a:endParaRPr>
          </a:p>
          <a:p>
            <a:pPr algn="l"/>
            <a:endParaRPr lang="hr-HR" sz="2000" dirty="0"/>
          </a:p>
          <a:p>
            <a:pPr algn="l"/>
            <a:endParaRPr lang="hr-HR" sz="2000" dirty="0"/>
          </a:p>
          <a:p>
            <a:pPr algn="l"/>
            <a:endParaRPr lang="hr-HR" sz="2000" dirty="0"/>
          </a:p>
          <a:p>
            <a:pPr algn="l"/>
            <a:endParaRPr lang="hr-HR" sz="2000" dirty="0"/>
          </a:p>
          <a:p>
            <a:pPr algn="l"/>
            <a:endParaRPr lang="hr-HR" sz="2000" dirty="0"/>
          </a:p>
          <a:p>
            <a:pPr algn="l"/>
            <a:endParaRPr lang="hr-HR" sz="2000" dirty="0"/>
          </a:p>
          <a:p>
            <a:pPr algn="l"/>
            <a:endParaRPr lang="hr-HR" sz="2000" dirty="0"/>
          </a:p>
          <a:p>
            <a:pPr algn="l"/>
            <a:endParaRPr lang="hr-HR" sz="2000" dirty="0"/>
          </a:p>
          <a:p>
            <a:pPr algn="l"/>
            <a:r>
              <a:rPr lang="en-US" sz="2000" dirty="0"/>
              <a:t>CROWDFUNDING -</a:t>
            </a:r>
            <a:r>
              <a:rPr lang="en-US" sz="2000" dirty="0" err="1"/>
              <a:t>ovo</a:t>
            </a:r>
            <a:r>
              <a:rPr lang="en-US" sz="2000" dirty="0"/>
              <a:t> je </a:t>
            </a:r>
            <a:r>
              <a:rPr lang="en-US" sz="2000" dirty="0" err="1"/>
              <a:t>izvrstan</a:t>
            </a:r>
            <a:r>
              <a:rPr lang="en-US" sz="2000" dirty="0"/>
              <a:t> </a:t>
            </a:r>
            <a:r>
              <a:rPr lang="en-US" sz="2000" dirty="0" err="1"/>
              <a:t>alat</a:t>
            </a:r>
            <a:r>
              <a:rPr lang="en-US" sz="2000" dirty="0"/>
              <a:t> za </a:t>
            </a:r>
            <a:r>
              <a:rPr lang="en-US" sz="2000" dirty="0" err="1"/>
              <a:t>dobivanje</a:t>
            </a:r>
            <a:r>
              <a:rPr lang="en-US" sz="2000" dirty="0"/>
              <a:t> </a:t>
            </a:r>
            <a:r>
              <a:rPr lang="en-US" sz="2000" dirty="0" err="1"/>
              <a:t>sredstava</a:t>
            </a:r>
            <a:r>
              <a:rPr lang="en-US" sz="2000" dirty="0"/>
              <a:t> za </a:t>
            </a:r>
            <a:r>
              <a:rPr lang="en-US" sz="2000" dirty="0" err="1"/>
              <a:t>pokretanje</a:t>
            </a:r>
            <a:r>
              <a:rPr lang="en-US" sz="2000" dirty="0"/>
              <a:t> </a:t>
            </a:r>
            <a:r>
              <a:rPr lang="en-US" sz="2000" dirty="0" err="1"/>
              <a:t>vašeg</a:t>
            </a:r>
            <a:r>
              <a:rPr lang="en-US" sz="2000" dirty="0"/>
              <a:t> </a:t>
            </a:r>
            <a:r>
              <a:rPr lang="en-US" sz="2000" dirty="0" err="1"/>
              <a:t>poslovanja</a:t>
            </a:r>
            <a:r>
              <a:rPr lang="en-US" sz="2000" dirty="0"/>
              <a:t> </a:t>
            </a:r>
            <a:r>
              <a:rPr lang="en-US" sz="2000" dirty="0" err="1"/>
              <a:t>kroz</a:t>
            </a:r>
            <a:r>
              <a:rPr lang="en-US" sz="2000" dirty="0"/>
              <a:t> </a:t>
            </a:r>
            <a:r>
              <a:rPr lang="en-US" sz="2000" dirty="0" err="1"/>
              <a:t>skupine</a:t>
            </a:r>
            <a:r>
              <a:rPr lang="en-US" sz="2000" dirty="0"/>
              <a:t> </a:t>
            </a:r>
            <a:r>
              <a:rPr lang="en-US" sz="2000" dirty="0" err="1"/>
              <a:t>malih</a:t>
            </a:r>
            <a:r>
              <a:rPr lang="en-US" sz="2000" dirty="0"/>
              <a:t> </a:t>
            </a:r>
            <a:r>
              <a:rPr lang="en-US" sz="2000" dirty="0" err="1"/>
              <a:t>investitora</a:t>
            </a:r>
            <a:r>
              <a:rPr lang="en-US" sz="2000" dirty="0"/>
              <a:t> s </a:t>
            </a:r>
            <a:r>
              <a:rPr lang="en-US" sz="2000" dirty="0" err="1"/>
              <a:t>manje</a:t>
            </a:r>
            <a:r>
              <a:rPr lang="en-US" sz="2000" dirty="0"/>
              <a:t> </a:t>
            </a:r>
            <a:r>
              <a:rPr lang="en-US" sz="2000" dirty="0" err="1"/>
              <a:t>ograničenja</a:t>
            </a:r>
            <a:r>
              <a:rPr lang="en-US" sz="2000" dirty="0"/>
              <a:t>. </a:t>
            </a:r>
            <a:r>
              <a:rPr lang="en-US" sz="2000" dirty="0" err="1"/>
              <a:t>Dostupne</a:t>
            </a:r>
            <a:r>
              <a:rPr lang="en-US" sz="2000" dirty="0"/>
              <a:t> </a:t>
            </a:r>
            <a:r>
              <a:rPr lang="en-US" sz="2000" dirty="0" err="1"/>
              <a:t>su</a:t>
            </a:r>
            <a:r>
              <a:rPr lang="en-US" sz="2000" dirty="0"/>
              <a:t> </a:t>
            </a:r>
            <a:r>
              <a:rPr lang="en-US" sz="2000" dirty="0" err="1"/>
              <a:t>mnoge</a:t>
            </a:r>
            <a:r>
              <a:rPr lang="en-US" sz="2000" dirty="0"/>
              <a:t> </a:t>
            </a:r>
            <a:r>
              <a:rPr lang="en-US" sz="2000" dirty="0" err="1"/>
              <a:t>platforme</a:t>
            </a:r>
            <a:r>
              <a:rPr lang="en-US" sz="2000" dirty="0"/>
              <a:t> za crowdfunding </a:t>
            </a:r>
            <a:r>
              <a:rPr lang="en-US" sz="2000" dirty="0" err="1"/>
              <a:t>kao</a:t>
            </a:r>
            <a:r>
              <a:rPr lang="en-US" sz="2000" dirty="0"/>
              <a:t> </a:t>
            </a:r>
            <a:r>
              <a:rPr lang="en-US" sz="2000" dirty="0" err="1"/>
              <a:t>što</a:t>
            </a:r>
            <a:r>
              <a:rPr lang="en-US" sz="2000" dirty="0"/>
              <a:t> </a:t>
            </a:r>
            <a:r>
              <a:rPr lang="en-US" sz="2000" dirty="0" err="1"/>
              <a:t>su</a:t>
            </a:r>
            <a:r>
              <a:rPr lang="en-US" sz="2000" dirty="0"/>
              <a:t> kickstarter.com, indiegogo.com, funderbeam.com, crowdcube.com</a:t>
            </a:r>
            <a:endParaRPr lang="hr-HR" sz="2000" dirty="0"/>
          </a:p>
          <a:p>
            <a:pPr algn="l"/>
            <a:endParaRPr lang="es-ES" dirty="0">
              <a:solidFill>
                <a:schemeClr val="tx1">
                  <a:lumMod val="95000"/>
                  <a:lumOff val="5000"/>
                </a:schemeClr>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20" name="Elipsa 19"/>
          <p:cNvSpPr/>
          <p:nvPr/>
        </p:nvSpPr>
        <p:spPr>
          <a:xfrm>
            <a:off x="1265372" y="1833150"/>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VLASTITI NOVAC</a:t>
            </a:r>
          </a:p>
        </p:txBody>
      </p:sp>
      <p:sp>
        <p:nvSpPr>
          <p:cNvPr id="21" name="Elipsa 20"/>
          <p:cNvSpPr/>
          <p:nvPr/>
        </p:nvSpPr>
        <p:spPr>
          <a:xfrm>
            <a:off x="3939425" y="1822933"/>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OBITELJ I PRIJATELJI</a:t>
            </a:r>
          </a:p>
        </p:txBody>
      </p:sp>
      <p:sp>
        <p:nvSpPr>
          <p:cNvPr id="22" name="Elipsa 21"/>
          <p:cNvSpPr/>
          <p:nvPr/>
        </p:nvSpPr>
        <p:spPr>
          <a:xfrm>
            <a:off x="9447144" y="3851207"/>
            <a:ext cx="2352970" cy="8864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CROWDFUNDING</a:t>
            </a:r>
          </a:p>
        </p:txBody>
      </p:sp>
      <p:sp>
        <p:nvSpPr>
          <p:cNvPr id="23" name="Elipsa 22"/>
          <p:cNvSpPr/>
          <p:nvPr/>
        </p:nvSpPr>
        <p:spPr>
          <a:xfrm>
            <a:off x="8784767" y="1839290"/>
            <a:ext cx="1852753" cy="136110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ANĐELI INVESTITORI</a:t>
            </a:r>
          </a:p>
        </p:txBody>
      </p:sp>
      <p:sp>
        <p:nvSpPr>
          <p:cNvPr id="24" name="Elipsa 23"/>
          <p:cNvSpPr/>
          <p:nvPr/>
        </p:nvSpPr>
        <p:spPr>
          <a:xfrm>
            <a:off x="7650480" y="3453730"/>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BANKE</a:t>
            </a:r>
          </a:p>
        </p:txBody>
      </p:sp>
      <p:sp>
        <p:nvSpPr>
          <p:cNvPr id="25" name="Elipsa 24"/>
          <p:cNvSpPr/>
          <p:nvPr/>
        </p:nvSpPr>
        <p:spPr>
          <a:xfrm>
            <a:off x="3060722" y="3121404"/>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POTPORE</a:t>
            </a:r>
          </a:p>
        </p:txBody>
      </p:sp>
      <p:pic>
        <p:nvPicPr>
          <p:cNvPr id="5122" name="Picture 2" descr="PP Sevices Ic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34710" y="2308759"/>
            <a:ext cx="2180739" cy="2031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92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4749767" y="412954"/>
            <a:ext cx="7838473" cy="858252"/>
          </a:xfrm>
        </p:spPr>
        <p:txBody>
          <a:bodyPr anchor="ctr">
            <a:normAutofit fontScale="90000"/>
          </a:bodyPr>
          <a:lstStyle/>
          <a:p>
            <a:r>
              <a:rPr lang="hr-HR" sz="3600" dirty="0">
                <a:solidFill>
                  <a:srgbClr val="D92E2D"/>
                </a:solidFill>
              </a:rPr>
              <a:t>3. MOGUĆNOSTI FINANCIRANJA / PRIKUPLJANJA SREDSTAVA</a:t>
            </a:r>
            <a:br>
              <a:rPr lang="en-US" sz="3600" dirty="0">
                <a:solidFill>
                  <a:srgbClr val="D92E2D"/>
                </a:solidFill>
              </a:rPr>
            </a:b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694165"/>
          </a:xfrm>
          <a:ln>
            <a:solidFill>
              <a:srgbClr val="E47A24"/>
            </a:solidFill>
          </a:ln>
        </p:spPr>
        <p:txBody>
          <a:bodyPr/>
          <a:lstStyle/>
          <a:p>
            <a:pPr algn="l"/>
            <a:r>
              <a:rPr lang="en-US" dirty="0">
                <a:solidFill>
                  <a:srgbClr val="DE5630"/>
                </a:solidFill>
              </a:rPr>
              <a:t>3.1.</a:t>
            </a:r>
            <a:r>
              <a:rPr lang="en-US" sz="2800" dirty="0">
                <a:solidFill>
                  <a:srgbClr val="DE5630"/>
                </a:solidFill>
              </a:rPr>
              <a:t>	Mogući </a:t>
            </a:r>
            <a:r>
              <a:rPr lang="en-US" sz="2800" dirty="0" err="1">
                <a:solidFill>
                  <a:srgbClr val="DE5630"/>
                </a:solidFill>
              </a:rPr>
              <a:t>načini</a:t>
            </a:r>
            <a:r>
              <a:rPr lang="en-US" sz="2800" dirty="0">
                <a:solidFill>
                  <a:srgbClr val="DE5630"/>
                </a:solidFill>
              </a:rPr>
              <a:t> </a:t>
            </a:r>
            <a:r>
              <a:rPr lang="en-US" sz="2800" dirty="0" err="1">
                <a:solidFill>
                  <a:srgbClr val="DE5630"/>
                </a:solidFill>
              </a:rPr>
              <a:t>financiranja</a:t>
            </a:r>
            <a:r>
              <a:rPr lang="en-US" sz="2800" dirty="0">
                <a:solidFill>
                  <a:srgbClr val="DE5630"/>
                </a:solidFill>
              </a:rPr>
              <a:t> </a:t>
            </a:r>
            <a:r>
              <a:rPr lang="en-US" sz="2800" dirty="0" err="1">
                <a:solidFill>
                  <a:srgbClr val="DE5630"/>
                </a:solidFill>
              </a:rPr>
              <a:t>i</a:t>
            </a:r>
            <a:r>
              <a:rPr lang="en-US" sz="2800" dirty="0">
                <a:solidFill>
                  <a:srgbClr val="DE5630"/>
                </a:solidFill>
              </a:rPr>
              <a:t> </a:t>
            </a:r>
            <a:r>
              <a:rPr lang="en-US" sz="2800" dirty="0" err="1">
                <a:solidFill>
                  <a:srgbClr val="DE5630"/>
                </a:solidFill>
              </a:rPr>
              <a:t>prikupljanja</a:t>
            </a:r>
            <a:r>
              <a:rPr lang="en-US" sz="2800" dirty="0">
                <a:solidFill>
                  <a:srgbClr val="DE5630"/>
                </a:solidFill>
              </a:rPr>
              <a:t> </a:t>
            </a:r>
            <a:r>
              <a:rPr lang="en-US" sz="2800" dirty="0" err="1">
                <a:solidFill>
                  <a:srgbClr val="DE5630"/>
                </a:solidFill>
              </a:rPr>
              <a:t>sredstava</a:t>
            </a:r>
            <a:endParaRPr lang="en-US" sz="2800" dirty="0">
              <a:solidFill>
                <a:srgbClr val="DE5630"/>
              </a:solidFill>
            </a:endParaRPr>
          </a:p>
          <a:p>
            <a:pPr algn="l"/>
            <a:endParaRPr lang="hr-HR" sz="2000" dirty="0">
              <a:solidFill>
                <a:srgbClr val="DE5630"/>
              </a:solidFill>
            </a:endParaRPr>
          </a:p>
          <a:p>
            <a:pPr algn="l"/>
            <a:r>
              <a:rPr lang="es-ES" sz="2000" dirty="0">
                <a:solidFill>
                  <a:schemeClr val="tx1">
                    <a:lumMod val="95000"/>
                    <a:lumOff val="5000"/>
                  </a:schemeClr>
                </a:solidFill>
              </a:rPr>
              <a:t>ANĐELI INVESTITORI - u fazi u kojoj budući poduzetnik predviđa solidne prihode može pristupiti anđelima investitorima koji kao pojedinci ili skupine pojedinaca mogu osigurati kapital za pokretanje njegova poslovanja u zamjenu za vlasništvo ili udio u kapitalu</a:t>
            </a:r>
          </a:p>
          <a:p>
            <a:pPr algn="l"/>
            <a:endParaRPr lang="hr-HR" sz="2000" dirty="0">
              <a:solidFill>
                <a:srgbClr val="E47A24"/>
              </a:solidFill>
            </a:endParaRPr>
          </a:p>
          <a:p>
            <a:pPr algn="l"/>
            <a:endParaRPr lang="hr-HR" sz="2000" dirty="0">
              <a:solidFill>
                <a:srgbClr val="E47A24"/>
              </a:solidFill>
            </a:endParaRPr>
          </a:p>
          <a:p>
            <a:pPr algn="l"/>
            <a:r>
              <a:rPr lang="hr-HR" sz="2000" dirty="0">
                <a:solidFill>
                  <a:srgbClr val="E47A24"/>
                </a:solidFill>
              </a:rPr>
              <a:t>BESPOVRATNA SREDSTVA (POTPORE DRŽAVE, GRADA, OPĆINE) – određene države, gradovi i općine imaju programe za pomoć poduzetnicima kojima se mogu sufinancirati troškovi opreme, poslovnog prostora, doprinosa, marketinga ili dodjeljuju sredstva za samozapošljavanja. Ovaj izvor financiranja nije standardiziran te ovisi od države, grada, općine.</a:t>
            </a: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pic>
        <p:nvPicPr>
          <p:cNvPr id="4100" name="Picture 4" descr="https://i.pinimg.com/564x/ed/93/ae/ed93ae03317fffcf9ea8a3604be1212c.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90507" y="2728913"/>
            <a:ext cx="1838999" cy="1225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35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929297"/>
          </a:xfrm>
          <a:ln>
            <a:solidFill>
              <a:srgbClr val="E47A24"/>
            </a:solidFill>
          </a:ln>
        </p:spPr>
        <p:txBody>
          <a:bodyPr/>
          <a:lstStyle/>
          <a:p>
            <a:pPr algn="l"/>
            <a:r>
              <a:rPr lang="hr-HR" sz="2800" dirty="0">
                <a:solidFill>
                  <a:srgbClr val="DE5630"/>
                </a:solidFill>
              </a:rPr>
              <a:t>Predstavljanje poslovne ideje investitorima / bankama</a:t>
            </a:r>
          </a:p>
          <a:p>
            <a:pPr algn="l"/>
            <a:endParaRPr lang="hr-HR" sz="2800" dirty="0">
              <a:solidFill>
                <a:srgbClr val="DE5630"/>
              </a:solidFill>
            </a:endParaRPr>
          </a:p>
          <a:p>
            <a:pPr marL="342900" indent="-342900" algn="l">
              <a:buFont typeface="Arial" panose="020B0604020202020204" pitchFamily="34" charset="0"/>
              <a:buChar char="•"/>
            </a:pPr>
            <a:r>
              <a:rPr lang="hr-HR" sz="2000" dirty="0"/>
              <a:t>Predstavljanje poslovne ideje investitorima/bankama jest prenošenje informacija i ono mora biti </a:t>
            </a:r>
            <a:r>
              <a:rPr lang="hr-HR" sz="2000" b="1" dirty="0"/>
              <a:t>jasno i jednostavno </a:t>
            </a:r>
            <a:r>
              <a:rPr lang="hr-HR" sz="2000" dirty="0"/>
              <a:t>strukturirano ovisno o tome kome se poduzetnik predstavlja i na koji način</a:t>
            </a:r>
          </a:p>
          <a:p>
            <a:pPr marL="342900" indent="-342900" algn="l">
              <a:buFont typeface="Arial" panose="020B0604020202020204" pitchFamily="34" charset="0"/>
              <a:buChar char="•"/>
            </a:pPr>
            <a:endParaRPr lang="hr-HR" sz="2000" dirty="0"/>
          </a:p>
          <a:p>
            <a:pPr marL="342900" indent="-342900" algn="l">
              <a:buFont typeface="Arial" panose="020B0604020202020204" pitchFamily="34" charset="0"/>
              <a:buChar char="•"/>
            </a:pPr>
            <a:r>
              <a:rPr lang="hr-HR" sz="2000" dirty="0"/>
              <a:t>Naglasak je na informacijama na temelju kojih investitori trebaju donijeti odluku o investiciji</a:t>
            </a:r>
          </a:p>
          <a:p>
            <a:pPr marL="342900" indent="-342900" algn="l">
              <a:buFont typeface="Arial" panose="020B0604020202020204" pitchFamily="34" charset="0"/>
              <a:buChar char="•"/>
            </a:pPr>
            <a:endParaRPr lang="hr-HR" sz="2000" dirty="0"/>
          </a:p>
          <a:p>
            <a:pPr marL="342900" indent="-342900" algn="l">
              <a:buFont typeface="Arial" panose="020B0604020202020204" pitchFamily="34" charset="0"/>
              <a:buChar char="•"/>
            </a:pPr>
            <a:r>
              <a:rPr lang="pl-PL" sz="2000" dirty="0"/>
              <a:t>Ono može biti u obliku prezentacije ili pisanom obliku, opisuje poduzetnika i daje detaljan pregled poslovanja poduzetnika.</a:t>
            </a:r>
            <a:endParaRPr lang="hr-HR" sz="2000" dirty="0"/>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pic>
        <p:nvPicPr>
          <p:cNvPr id="10244" name="Picture 4" descr="Man in a presentation of business - Free people icon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02740" y="4585305"/>
            <a:ext cx="3076568" cy="1615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8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929297"/>
          </a:xfrm>
          <a:ln>
            <a:solidFill>
              <a:srgbClr val="E47A24"/>
            </a:solidFill>
          </a:ln>
        </p:spPr>
        <p:txBody>
          <a:bodyPr>
            <a:normAutofit/>
          </a:bodyPr>
          <a:lstStyle/>
          <a:p>
            <a:pPr algn="l"/>
            <a:r>
              <a:rPr lang="hr-HR" sz="2800" dirty="0">
                <a:solidFill>
                  <a:srgbClr val="DE5630"/>
                </a:solidFill>
              </a:rPr>
              <a:t>Predstavljanje poslovne ideje investitorima / bankama</a:t>
            </a:r>
          </a:p>
          <a:p>
            <a:pPr algn="l"/>
            <a:endParaRPr lang="hr-HR" sz="2000" dirty="0">
              <a:solidFill>
                <a:srgbClr val="DE5630"/>
              </a:solidFill>
            </a:endParaRPr>
          </a:p>
          <a:p>
            <a:pPr algn="l"/>
            <a:r>
              <a:rPr lang="hr-HR" sz="2000" dirty="0">
                <a:solidFill>
                  <a:srgbClr val="DE5630"/>
                </a:solidFill>
              </a:rPr>
              <a:t>Ključni dijelovi: </a:t>
            </a:r>
          </a:p>
          <a:p>
            <a:pPr algn="l"/>
            <a:r>
              <a:rPr lang="hr-HR" sz="2000" dirty="0">
                <a:solidFill>
                  <a:srgbClr val="DE5630"/>
                </a:solidFill>
              </a:rPr>
              <a:t>•	Problem, rješavanje navedenog problema i dodana vrijednost</a:t>
            </a:r>
          </a:p>
          <a:p>
            <a:pPr algn="l"/>
            <a:r>
              <a:rPr lang="hr-HR" sz="2000" dirty="0">
                <a:solidFill>
                  <a:srgbClr val="DE5630"/>
                </a:solidFill>
              </a:rPr>
              <a:t>•	Misija i vizija</a:t>
            </a:r>
          </a:p>
          <a:p>
            <a:pPr algn="l"/>
            <a:r>
              <a:rPr lang="hr-HR" sz="2000" dirty="0">
                <a:solidFill>
                  <a:srgbClr val="DE5630"/>
                </a:solidFill>
              </a:rPr>
              <a:t>•	Veličina tržišta i tržišne prilike</a:t>
            </a:r>
          </a:p>
          <a:p>
            <a:pPr algn="l"/>
            <a:r>
              <a:rPr lang="hr-HR" sz="2000" dirty="0">
                <a:solidFill>
                  <a:srgbClr val="DE5630"/>
                </a:solidFill>
              </a:rPr>
              <a:t>•	Poslovni model i financijske projekcije</a:t>
            </a:r>
          </a:p>
          <a:p>
            <a:pPr algn="l"/>
            <a:r>
              <a:rPr lang="hr-HR" sz="2000" dirty="0">
                <a:solidFill>
                  <a:srgbClr val="DE5630"/>
                </a:solidFill>
              </a:rPr>
              <a:t>•	Strategija izlaska na tržište i planirani tržišni udjel</a:t>
            </a:r>
          </a:p>
          <a:p>
            <a:pPr algn="l"/>
            <a:r>
              <a:rPr lang="hr-HR" sz="2000" dirty="0">
                <a:solidFill>
                  <a:srgbClr val="DE5630"/>
                </a:solidFill>
              </a:rPr>
              <a:t>•	Članovi tima, njihove kvalifikacije i motivacija</a:t>
            </a:r>
          </a:p>
          <a:p>
            <a:pPr algn="l"/>
            <a:r>
              <a:rPr lang="hr-HR" sz="2000" dirty="0">
                <a:solidFill>
                  <a:srgbClr val="DE5630"/>
                </a:solidFill>
              </a:rPr>
              <a:t>•	Plan namjene investiranog novca unutar vremenskog okvira</a:t>
            </a:r>
          </a:p>
          <a:p>
            <a:pPr algn="l"/>
            <a:endParaRPr lang="hr-HR" sz="2800" dirty="0">
              <a:solidFill>
                <a:srgbClr val="DE5630"/>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pic>
        <p:nvPicPr>
          <p:cNvPr id="11268" name="Picture 4" descr="Auto, automobile, guard, key, lock, parts, security icon - Download on Iconfind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37426" y="2664823"/>
            <a:ext cx="2294573" cy="2294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84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271206"/>
            <a:ext cx="10824754" cy="4929297"/>
          </a:xfrm>
          <a:ln>
            <a:solidFill>
              <a:srgbClr val="E47A24"/>
            </a:solidFill>
          </a:ln>
        </p:spPr>
        <p:txBody>
          <a:bodyPr/>
          <a:lstStyle/>
          <a:p>
            <a:pPr algn="l"/>
            <a:r>
              <a:rPr lang="hr-HR" sz="2800" dirty="0">
                <a:solidFill>
                  <a:srgbClr val="DE5630"/>
                </a:solidFill>
              </a:rPr>
              <a:t>Predstavljanje poslovne ideje investitorima / bankama</a:t>
            </a:r>
          </a:p>
          <a:p>
            <a:pPr algn="l"/>
            <a:endParaRPr lang="hr-HR" sz="2000" dirty="0">
              <a:solidFill>
                <a:srgbClr val="DE5630"/>
              </a:solidFill>
            </a:endParaRPr>
          </a:p>
          <a:p>
            <a:pPr marL="342900" indent="-342900" algn="l">
              <a:buFont typeface="Arial" panose="020B0604020202020204" pitchFamily="34" charset="0"/>
              <a:buChar char="•"/>
            </a:pPr>
            <a:r>
              <a:rPr lang="pl-PL" dirty="0"/>
              <a:t>Zadatak: napravite prezentaciju poslovne ideje prema investitoru u ppt. formatu</a:t>
            </a:r>
            <a:endParaRPr lang="hr-HR" dirty="0"/>
          </a:p>
          <a:p>
            <a:pPr marL="342900" indent="-342900" algn="l">
              <a:buFont typeface="Arial" panose="020B0604020202020204" pitchFamily="34" charset="0"/>
              <a:buChar char="•"/>
            </a:pPr>
            <a:r>
              <a:rPr lang="en-US" dirty="0" err="1"/>
              <a:t>Vodite</a:t>
            </a:r>
            <a:r>
              <a:rPr lang="en-US" dirty="0"/>
              <a:t> </a:t>
            </a:r>
            <a:r>
              <a:rPr lang="en-US" dirty="0" err="1"/>
              <a:t>računa</a:t>
            </a:r>
            <a:r>
              <a:rPr lang="en-US" dirty="0"/>
              <a:t> da </a:t>
            </a:r>
            <a:r>
              <a:rPr lang="en-US" dirty="0" err="1"/>
              <a:t>investitoru</a:t>
            </a:r>
            <a:r>
              <a:rPr lang="en-US" dirty="0"/>
              <a:t> </a:t>
            </a:r>
            <a:r>
              <a:rPr lang="en-US" dirty="0" err="1"/>
              <a:t>predstavite</a:t>
            </a:r>
            <a:r>
              <a:rPr lang="en-US" dirty="0"/>
              <a:t> </a:t>
            </a:r>
            <a:r>
              <a:rPr lang="en-US" dirty="0" err="1"/>
              <a:t>poslovnu</a:t>
            </a:r>
            <a:r>
              <a:rPr lang="en-US" dirty="0"/>
              <a:t> </a:t>
            </a:r>
            <a:r>
              <a:rPr lang="en-US" dirty="0" err="1"/>
              <a:t>ideju</a:t>
            </a:r>
            <a:r>
              <a:rPr lang="en-US" dirty="0"/>
              <a:t> </a:t>
            </a:r>
            <a:r>
              <a:rPr lang="en-US" dirty="0" err="1"/>
              <a:t>i</a:t>
            </a:r>
            <a:r>
              <a:rPr lang="en-US" dirty="0"/>
              <a:t> </a:t>
            </a:r>
            <a:r>
              <a:rPr lang="en-US" dirty="0" err="1"/>
              <a:t>odgovorite</a:t>
            </a:r>
            <a:r>
              <a:rPr lang="en-US" dirty="0"/>
              <a:t> </a:t>
            </a:r>
            <a:r>
              <a:rPr lang="en-US" dirty="0" err="1"/>
              <a:t>na</a:t>
            </a:r>
            <a:r>
              <a:rPr lang="en-US" dirty="0"/>
              <a:t> </a:t>
            </a:r>
            <a:r>
              <a:rPr lang="en-US" dirty="0" err="1"/>
              <a:t>značajno</a:t>
            </a:r>
            <a:r>
              <a:rPr lang="en-US" dirty="0"/>
              <a:t> </a:t>
            </a:r>
            <a:r>
              <a:rPr lang="en-US" dirty="0" err="1"/>
              <a:t>pitanje</a:t>
            </a:r>
            <a:r>
              <a:rPr lang="en-US" dirty="0"/>
              <a:t>:</a:t>
            </a:r>
            <a:endParaRPr lang="hr-HR" dirty="0"/>
          </a:p>
          <a:p>
            <a:pPr marL="342900" indent="-342900" algn="l">
              <a:buFont typeface="Arial" panose="020B0604020202020204" pitchFamily="34" charset="0"/>
              <a:buChar char="•"/>
            </a:pPr>
            <a:r>
              <a:rPr lang="hr-HR" dirty="0"/>
              <a:t>Z</a:t>
            </a:r>
            <a:r>
              <a:rPr lang="en-US" dirty="0" err="1"/>
              <a:t>ašto</a:t>
            </a:r>
            <a:r>
              <a:rPr lang="en-US" dirty="0"/>
              <a:t> </a:t>
            </a:r>
            <a:r>
              <a:rPr lang="en-US" dirty="0" err="1"/>
              <a:t>investitori</a:t>
            </a:r>
            <a:r>
              <a:rPr lang="en-US" dirty="0"/>
              <a:t> </a:t>
            </a:r>
            <a:r>
              <a:rPr lang="en-US" dirty="0" err="1"/>
              <a:t>trebaju</a:t>
            </a:r>
            <a:r>
              <a:rPr lang="en-US" dirty="0"/>
              <a:t> </a:t>
            </a:r>
            <a:r>
              <a:rPr lang="en-US" dirty="0" err="1"/>
              <a:t>uložiti</a:t>
            </a:r>
            <a:r>
              <a:rPr lang="en-US" dirty="0"/>
              <a:t> </a:t>
            </a:r>
            <a:r>
              <a:rPr lang="en-US" dirty="0" err="1"/>
              <a:t>novac</a:t>
            </a:r>
            <a:r>
              <a:rPr lang="en-US" dirty="0"/>
              <a:t> u </a:t>
            </a:r>
            <a:r>
              <a:rPr lang="en-US" dirty="0" err="1"/>
              <a:t>realizaciju</a:t>
            </a:r>
            <a:r>
              <a:rPr lang="en-US" dirty="0"/>
              <a:t> </a:t>
            </a:r>
            <a:r>
              <a:rPr lang="hr-HR" dirty="0"/>
              <a:t>baš </a:t>
            </a:r>
            <a:r>
              <a:rPr lang="en-US" dirty="0" err="1"/>
              <a:t>Vaše</a:t>
            </a:r>
            <a:r>
              <a:rPr lang="en-US" dirty="0"/>
              <a:t> </a:t>
            </a:r>
            <a:r>
              <a:rPr lang="en-US" dirty="0" err="1"/>
              <a:t>ideje</a:t>
            </a:r>
            <a:r>
              <a:rPr lang="en-US" dirty="0"/>
              <a:t>? </a:t>
            </a:r>
            <a:endParaRPr lang="hr-HR" dirty="0"/>
          </a:p>
          <a:p>
            <a:pPr marL="342900" indent="-342900" algn="l">
              <a:buFont typeface="Arial" panose="020B0604020202020204" pitchFamily="34" charset="0"/>
              <a:buChar char="•"/>
            </a:pPr>
            <a:r>
              <a:rPr lang="hr-HR" dirty="0"/>
              <a:t>Uzmite u obzir da prenesete važne informacije (vodite se ključnim dijelovima navedenim gore), te da prezentacija bude jasna i pažljivo strukturirana</a:t>
            </a: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Tree>
    <p:extLst>
      <p:ext uri="{BB962C8B-B14F-4D97-AF65-F5344CB8AC3E}">
        <p14:creationId xmlns:p14="http://schemas.microsoft.com/office/powerpoint/2010/main" val="418821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051832"/>
            <a:ext cx="10824754" cy="5242239"/>
          </a:xfrm>
          <a:ln/>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l"/>
            <a:r>
              <a:rPr lang="hr-HR" sz="2800" dirty="0">
                <a:solidFill>
                  <a:srgbClr val="DE5630"/>
                </a:solidFill>
              </a:rPr>
              <a:t>SAŽETAK</a:t>
            </a:r>
          </a:p>
          <a:p>
            <a:pPr algn="l"/>
            <a:endParaRPr lang="hr-HR" sz="2000" dirty="0">
              <a:solidFill>
                <a:srgbClr val="DE5630"/>
              </a:solidFill>
            </a:endParaRPr>
          </a:p>
          <a:p>
            <a:pPr marL="514350" indent="-514350" algn="l">
              <a:buAutoNum type="arabicParenR"/>
            </a:pPr>
            <a:r>
              <a:rPr lang="hr-HR" sz="2800" b="1" dirty="0">
                <a:solidFill>
                  <a:srgbClr val="DE5630"/>
                </a:solidFill>
              </a:rPr>
              <a:t>Proračun za preživljavanje </a:t>
            </a:r>
            <a:r>
              <a:rPr lang="hr-HR" sz="2800" dirty="0">
                <a:solidFill>
                  <a:srgbClr val="DE5630"/>
                </a:solidFill>
              </a:rPr>
              <a:t>-  iznos koji budući poduzetnik treba da pokrije svoje osobne troškove, ne računajući priljev novca iz drugih izvora osim njegovog obrta/poduzeća sljedećih 12 mjeseci. Troškovi pokretanja poduzeća predstavljaju iznos koji je potreban budućim poduzetnicima prije pokretanja posla. </a:t>
            </a:r>
          </a:p>
          <a:p>
            <a:pPr marL="514350" indent="-514350" algn="l">
              <a:buAutoNum type="arabicParenR"/>
            </a:pPr>
            <a:r>
              <a:rPr lang="hr-HR" sz="2800" b="1" dirty="0">
                <a:solidFill>
                  <a:srgbClr val="DE5630"/>
                </a:solidFill>
              </a:rPr>
              <a:t>Troškove pokretanja poslovanja možemo podijeliti na</a:t>
            </a:r>
            <a:r>
              <a:rPr lang="hr-HR" sz="2800" dirty="0">
                <a:solidFill>
                  <a:srgbClr val="DE5630"/>
                </a:solidFill>
              </a:rPr>
              <a:t>: fiksne i varijabilne troškove. Fiksni troškovi: troškovi koje budući poduzetnik ima i ne ovise o proizvedenim proizvodima ili pruženim uslugama. Varijabilni troškovi: troškovi izravno povezani s poslovanjem.</a:t>
            </a:r>
          </a:p>
          <a:p>
            <a:pPr marL="514350" indent="-514350" algn="l">
              <a:buAutoNum type="arabicParenR"/>
            </a:pPr>
            <a:r>
              <a:rPr lang="hr-HR" sz="2800" b="1" dirty="0">
                <a:solidFill>
                  <a:srgbClr val="DE5630"/>
                </a:solidFill>
              </a:rPr>
              <a:t>Financijski plan </a:t>
            </a:r>
            <a:r>
              <a:rPr lang="hr-HR" sz="2800" dirty="0">
                <a:solidFill>
                  <a:srgbClr val="DE5630"/>
                </a:solidFill>
              </a:rPr>
              <a:t>je plan potrošnje poslovanja na temelju prihoda i rashoda za određeno razdoblje (mjesec, kvartal, godinu). Identificira raspoloživi kapital, procjenjuje potrošnju i pomaže predvidjeti prihod. To je pomoć u planiranju poslovnih aktivnosti i služi za postavljanje financijskih ciljeva. </a:t>
            </a:r>
          </a:p>
          <a:p>
            <a:pPr marL="514350" indent="-514350" algn="l">
              <a:buAutoNum type="arabicParenR"/>
            </a:pPr>
            <a:r>
              <a:rPr lang="hr-HR" sz="2800" b="1" dirty="0">
                <a:solidFill>
                  <a:srgbClr val="DE5630"/>
                </a:solidFill>
              </a:rPr>
              <a:t>Sastavni dijelovi financijskog plana jesu</a:t>
            </a:r>
            <a:r>
              <a:rPr lang="hr-HR" sz="2800" dirty="0">
                <a:solidFill>
                  <a:srgbClr val="DE5630"/>
                </a:solidFill>
              </a:rPr>
              <a:t>: Procijenjeni prihod, Fiksni trošak, Varijabilni trošak, Jednokratni trošak, Novčani tok, Planirani financijski rezultat.</a:t>
            </a:r>
          </a:p>
          <a:p>
            <a:pPr marL="514350" indent="-514350" algn="l">
              <a:buAutoNum type="arabicParenR"/>
            </a:pPr>
            <a:r>
              <a:rPr lang="hr-HR" sz="2800" b="1" dirty="0">
                <a:solidFill>
                  <a:srgbClr val="DE5630"/>
                </a:solidFill>
              </a:rPr>
              <a:t>Mogući načini financiranja i prikupljanja sredstava </a:t>
            </a:r>
            <a:r>
              <a:rPr lang="hr-HR" sz="2800" dirty="0">
                <a:solidFill>
                  <a:srgbClr val="DE5630"/>
                </a:solidFill>
              </a:rPr>
              <a:t>jesu vlastiti novac, obitelj i prijatelji, </a:t>
            </a:r>
            <a:r>
              <a:rPr lang="hr-HR" sz="2800" dirty="0" err="1">
                <a:solidFill>
                  <a:srgbClr val="DE5630"/>
                </a:solidFill>
              </a:rPr>
              <a:t>crowdfunding</a:t>
            </a:r>
            <a:r>
              <a:rPr lang="hr-HR" sz="2800" dirty="0">
                <a:solidFill>
                  <a:srgbClr val="DE5630"/>
                </a:solidFill>
              </a:rPr>
              <a:t>, anđeli investitori, banke / kreditne linije, potpore.</a:t>
            </a:r>
          </a:p>
          <a:p>
            <a:pPr marL="514350" indent="-514350" algn="l">
              <a:buAutoNum type="arabicParenR"/>
            </a:pPr>
            <a:endParaRPr lang="hr-HR" sz="2800" dirty="0">
              <a:solidFill>
                <a:srgbClr val="DE5630"/>
              </a:solidFill>
            </a:endParaRPr>
          </a:p>
          <a:p>
            <a:pPr algn="l"/>
            <a:endParaRPr lang="hr-HR" sz="2800" dirty="0">
              <a:solidFill>
                <a:srgbClr val="DE5630"/>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53738"/>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Tree>
    <p:extLst>
      <p:ext uri="{BB962C8B-B14F-4D97-AF65-F5344CB8AC3E}">
        <p14:creationId xmlns:p14="http://schemas.microsoft.com/office/powerpoint/2010/main" val="240657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105989" y="1628503"/>
            <a:ext cx="10824754" cy="4572000"/>
          </a:xfrm>
          <a:ln>
            <a:solidFill>
              <a:srgbClr val="E47A24"/>
            </a:solidFill>
          </a:ln>
        </p:spPr>
        <p:txBody>
          <a:bodyPr/>
          <a:lstStyle/>
          <a:p>
            <a:pPr algn="l"/>
            <a:r>
              <a:rPr lang="hr-HR" sz="3200" dirty="0" err="1">
                <a:solidFill>
                  <a:srgbClr val="DE5630"/>
                </a:solidFill>
              </a:rPr>
              <a:t>Self-assessment</a:t>
            </a:r>
            <a:r>
              <a:rPr lang="hr-HR" sz="3200" dirty="0">
                <a:solidFill>
                  <a:srgbClr val="DE5630"/>
                </a:solidFill>
              </a:rPr>
              <a:t> test</a:t>
            </a:r>
          </a:p>
          <a:p>
            <a:pPr marL="514350" indent="-514350" algn="l">
              <a:buAutoNum type="arabicParenR"/>
            </a:pPr>
            <a:r>
              <a:rPr lang="en-US" dirty="0" err="1">
                <a:solidFill>
                  <a:srgbClr val="DE5630"/>
                </a:solidFill>
              </a:rPr>
              <a:t>Što</a:t>
            </a:r>
            <a:r>
              <a:rPr lang="en-US" dirty="0">
                <a:solidFill>
                  <a:srgbClr val="DE5630"/>
                </a:solidFill>
              </a:rPr>
              <a:t> </a:t>
            </a:r>
            <a:r>
              <a:rPr lang="en-US" dirty="0" err="1">
                <a:solidFill>
                  <a:srgbClr val="DE5630"/>
                </a:solidFill>
              </a:rPr>
              <a:t>podrazumijevaju</a:t>
            </a:r>
            <a:r>
              <a:rPr lang="en-US" dirty="0">
                <a:solidFill>
                  <a:srgbClr val="DE5630"/>
                </a:solidFill>
              </a:rPr>
              <a:t> </a:t>
            </a:r>
            <a:r>
              <a:rPr lang="en-US" dirty="0" err="1">
                <a:solidFill>
                  <a:srgbClr val="DE5630"/>
                </a:solidFill>
              </a:rPr>
              <a:t>fiksni</a:t>
            </a:r>
            <a:r>
              <a:rPr lang="en-US" dirty="0">
                <a:solidFill>
                  <a:srgbClr val="DE5630"/>
                </a:solidFill>
              </a:rPr>
              <a:t> </a:t>
            </a:r>
            <a:r>
              <a:rPr lang="en-US" dirty="0" err="1">
                <a:solidFill>
                  <a:srgbClr val="DE5630"/>
                </a:solidFill>
              </a:rPr>
              <a:t>troškovi</a:t>
            </a:r>
            <a:r>
              <a:rPr lang="en-US" dirty="0">
                <a:solidFill>
                  <a:srgbClr val="DE5630"/>
                </a:solidFill>
              </a:rPr>
              <a:t>?</a:t>
            </a:r>
            <a:endParaRPr lang="hr-HR" dirty="0">
              <a:solidFill>
                <a:srgbClr val="DE5630"/>
              </a:solidFill>
            </a:endParaRPr>
          </a:p>
          <a:p>
            <a:pPr marL="514350" indent="-514350" algn="l">
              <a:buAutoNum type="arabicParenR"/>
            </a:pPr>
            <a:r>
              <a:rPr lang="pl-PL" dirty="0"/>
              <a:t>Što je financijski plan?</a:t>
            </a:r>
            <a:r>
              <a:rPr lang="en-US" dirty="0"/>
              <a:t> </a:t>
            </a:r>
            <a:endParaRPr lang="hr-HR" dirty="0"/>
          </a:p>
          <a:p>
            <a:pPr marL="514350" indent="-514350" algn="l">
              <a:buAutoNum type="arabicParenR"/>
            </a:pPr>
            <a:r>
              <a:rPr lang="en-US" dirty="0">
                <a:solidFill>
                  <a:srgbClr val="FFC300"/>
                </a:solidFill>
              </a:rPr>
              <a:t>Koji </a:t>
            </a:r>
            <a:r>
              <a:rPr lang="en-US" dirty="0" err="1">
                <a:solidFill>
                  <a:srgbClr val="FFC300"/>
                </a:solidFill>
              </a:rPr>
              <a:t>su</a:t>
            </a:r>
            <a:r>
              <a:rPr lang="en-US" dirty="0">
                <a:solidFill>
                  <a:srgbClr val="FFC300"/>
                </a:solidFill>
              </a:rPr>
              <a:t> </a:t>
            </a:r>
            <a:r>
              <a:rPr lang="en-US" dirty="0" err="1">
                <a:solidFill>
                  <a:srgbClr val="FFC300"/>
                </a:solidFill>
              </a:rPr>
              <a:t>sastavni</a:t>
            </a:r>
            <a:r>
              <a:rPr lang="en-US" dirty="0">
                <a:solidFill>
                  <a:srgbClr val="FFC300"/>
                </a:solidFill>
              </a:rPr>
              <a:t> </a:t>
            </a:r>
            <a:r>
              <a:rPr lang="en-US" dirty="0" err="1">
                <a:solidFill>
                  <a:srgbClr val="FFC300"/>
                </a:solidFill>
              </a:rPr>
              <a:t>dijelovi</a:t>
            </a:r>
            <a:r>
              <a:rPr lang="en-US" dirty="0">
                <a:solidFill>
                  <a:srgbClr val="FFC300"/>
                </a:solidFill>
              </a:rPr>
              <a:t> </a:t>
            </a:r>
            <a:r>
              <a:rPr lang="en-US" dirty="0" err="1">
                <a:solidFill>
                  <a:srgbClr val="FFC300"/>
                </a:solidFill>
              </a:rPr>
              <a:t>financijskog</a:t>
            </a:r>
            <a:r>
              <a:rPr lang="en-US" dirty="0">
                <a:solidFill>
                  <a:srgbClr val="FFC300"/>
                </a:solidFill>
              </a:rPr>
              <a:t> plana?</a:t>
            </a:r>
            <a:endParaRPr lang="hr-HR" dirty="0">
              <a:solidFill>
                <a:srgbClr val="FFC300"/>
              </a:solidFill>
            </a:endParaRPr>
          </a:p>
          <a:p>
            <a:pPr marL="514350" indent="-514350" algn="l">
              <a:buAutoNum type="arabicParenR"/>
            </a:pPr>
            <a:r>
              <a:rPr lang="it-IT" dirty="0" err="1">
                <a:solidFill>
                  <a:srgbClr val="DE5630"/>
                </a:solidFill>
              </a:rPr>
              <a:t>Tko</a:t>
            </a:r>
            <a:r>
              <a:rPr lang="it-IT" dirty="0">
                <a:solidFill>
                  <a:srgbClr val="DE5630"/>
                </a:solidFill>
              </a:rPr>
              <a:t> su </a:t>
            </a:r>
            <a:r>
              <a:rPr lang="it-IT" dirty="0" err="1">
                <a:solidFill>
                  <a:srgbClr val="DE5630"/>
                </a:solidFill>
              </a:rPr>
              <a:t>anđeli</a:t>
            </a:r>
            <a:r>
              <a:rPr lang="it-IT" dirty="0">
                <a:solidFill>
                  <a:srgbClr val="DE5630"/>
                </a:solidFill>
              </a:rPr>
              <a:t> investitori?</a:t>
            </a:r>
            <a:endParaRPr lang="hr-HR" dirty="0">
              <a:solidFill>
                <a:srgbClr val="DE5630"/>
              </a:solidFill>
            </a:endParaRPr>
          </a:p>
          <a:p>
            <a:pPr marL="514350" indent="-514350" algn="l">
              <a:buAutoNum type="arabicParenR"/>
            </a:pPr>
            <a:r>
              <a:rPr lang="en-US" dirty="0" err="1"/>
              <a:t>Prilikom</a:t>
            </a:r>
            <a:r>
              <a:rPr lang="en-US" dirty="0"/>
              <a:t> </a:t>
            </a:r>
            <a:r>
              <a:rPr lang="en-US" dirty="0" err="1"/>
              <a:t>izrade</a:t>
            </a:r>
            <a:r>
              <a:rPr lang="en-US" dirty="0"/>
              <a:t> </a:t>
            </a:r>
            <a:r>
              <a:rPr lang="en-US" dirty="0" err="1"/>
              <a:t>prezentacije</a:t>
            </a:r>
            <a:r>
              <a:rPr lang="en-US" dirty="0"/>
              <a:t> </a:t>
            </a:r>
            <a:r>
              <a:rPr lang="en-US" dirty="0" err="1"/>
              <a:t>predstavljanja</a:t>
            </a:r>
            <a:r>
              <a:rPr lang="en-US" dirty="0"/>
              <a:t> </a:t>
            </a:r>
            <a:r>
              <a:rPr lang="en-US" dirty="0" err="1"/>
              <a:t>Vaše</a:t>
            </a:r>
            <a:r>
              <a:rPr lang="en-US" dirty="0"/>
              <a:t> </a:t>
            </a:r>
            <a:r>
              <a:rPr lang="en-US" dirty="0" err="1"/>
              <a:t>ideje</a:t>
            </a:r>
            <a:r>
              <a:rPr lang="en-US" dirty="0"/>
              <a:t> </a:t>
            </a:r>
            <a:r>
              <a:rPr lang="en-US" dirty="0" err="1"/>
              <a:t>investitorima</a:t>
            </a:r>
            <a:r>
              <a:rPr lang="en-US" dirty="0"/>
              <a:t> </a:t>
            </a:r>
            <a:r>
              <a:rPr lang="en-US" dirty="0" err="1"/>
              <a:t>potrebno</a:t>
            </a:r>
            <a:r>
              <a:rPr lang="en-US" dirty="0"/>
              <a:t> je </a:t>
            </a:r>
            <a:r>
              <a:rPr lang="en-US" dirty="0" err="1"/>
              <a:t>sebi</a:t>
            </a:r>
            <a:r>
              <a:rPr lang="en-US" dirty="0"/>
              <a:t> </a:t>
            </a:r>
            <a:r>
              <a:rPr lang="en-US" dirty="0" err="1"/>
              <a:t>postaviti</a:t>
            </a:r>
            <a:r>
              <a:rPr lang="en-US" dirty="0"/>
              <a:t> </a:t>
            </a:r>
            <a:r>
              <a:rPr lang="en-US" dirty="0" err="1"/>
              <a:t>sljedeće</a:t>
            </a:r>
            <a:r>
              <a:rPr lang="en-US" dirty="0"/>
              <a:t> </a:t>
            </a:r>
            <a:r>
              <a:rPr lang="en-US" dirty="0" err="1"/>
              <a:t>pitanje</a:t>
            </a:r>
            <a:r>
              <a:rPr lang="en-US" dirty="0"/>
              <a:t>:</a:t>
            </a:r>
            <a:endParaRPr lang="hr-HR" dirty="0"/>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084" y="150123"/>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grpSp>
        <p:nvGrpSpPr>
          <p:cNvPr id="8" name="Grupo 6">
            <a:extLst>
              <a:ext uri="{FF2B5EF4-FFF2-40B4-BE49-F238E27FC236}">
                <a16:creationId xmlns:a16="http://schemas.microsoft.com/office/drawing/2014/main" id="{6DADA11D-773C-41AA-98A8-4A921B31191E}"/>
              </a:ext>
            </a:extLst>
          </p:cNvPr>
          <p:cNvGrpSpPr/>
          <p:nvPr/>
        </p:nvGrpSpPr>
        <p:grpSpPr>
          <a:xfrm>
            <a:off x="9898393" y="2551613"/>
            <a:ext cx="1178910" cy="1071154"/>
            <a:chOff x="4523418" y="3490010"/>
            <a:chExt cx="1061896" cy="965383"/>
          </a:xfrm>
        </p:grpSpPr>
        <p:sp>
          <p:nvSpPr>
            <p:cNvPr id="10" name="Rectángulo 26">
              <a:extLst>
                <a:ext uri="{FF2B5EF4-FFF2-40B4-BE49-F238E27FC236}">
                  <a16:creationId xmlns:a16="http://schemas.microsoft.com/office/drawing/2014/main" id="{9D836CD2-502D-4B8F-AE6C-6C607D277D97}"/>
                </a:ext>
              </a:extLst>
            </p:cNvPr>
            <p:cNvSpPr/>
            <p:nvPr/>
          </p:nvSpPr>
          <p:spPr>
            <a:xfrm>
              <a:off x="4523418" y="3490010"/>
              <a:ext cx="1061896" cy="965383"/>
            </a:xfrm>
            <a:prstGeom prst="rect">
              <a:avLst/>
            </a:prstGeom>
            <a:solidFill>
              <a:srgbClr val="E6872D"/>
            </a:solidFill>
            <a:ln>
              <a:solidFill>
                <a:srgbClr val="E687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Donut 39">
              <a:extLst>
                <a:ext uri="{FF2B5EF4-FFF2-40B4-BE49-F238E27FC236}">
                  <a16:creationId xmlns:a16="http://schemas.microsoft.com/office/drawing/2014/main" id="{1334B0C0-290D-4995-B6C4-A157746FF673}"/>
                </a:ext>
              </a:extLst>
            </p:cNvPr>
            <p:cNvSpPr/>
            <p:nvPr/>
          </p:nvSpPr>
          <p:spPr>
            <a:xfrm flipV="1">
              <a:off x="4832324" y="3760491"/>
              <a:ext cx="444083" cy="417474"/>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solidFill>
                  <a:schemeClr val="tx1"/>
                </a:solidFill>
              </a:endParaRPr>
            </a:p>
          </p:txBody>
        </p:sp>
      </p:grpSp>
    </p:spTree>
    <p:extLst>
      <p:ext uri="{BB962C8B-B14F-4D97-AF65-F5344CB8AC3E}">
        <p14:creationId xmlns:p14="http://schemas.microsoft.com/office/powerpoint/2010/main" val="249816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a:bodyPr>
          <a:lstStyle/>
          <a:p>
            <a:r>
              <a:rPr lang="hr-HR" sz="4000" dirty="0">
                <a:solidFill>
                  <a:srgbClr val="D92E2D"/>
                </a:solidFill>
              </a:rPr>
              <a:t>SADRŽAJ</a:t>
            </a:r>
            <a:endParaRPr lang="es-ES" sz="40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2339158"/>
            <a:ext cx="3327316" cy="2938236"/>
          </a:xfrm>
          <a:ln>
            <a:solidFill>
              <a:srgbClr val="E47A24"/>
            </a:solidFill>
          </a:ln>
        </p:spPr>
        <p:txBody>
          <a:bodyPr/>
          <a:lstStyle/>
          <a:p>
            <a:pPr marL="457200" indent="-457200" algn="l">
              <a:buAutoNum type="arabicPeriod"/>
            </a:pPr>
            <a:r>
              <a:rPr lang="hr-HR" dirty="0">
                <a:solidFill>
                  <a:srgbClr val="DE5630"/>
                </a:solidFill>
              </a:rPr>
              <a:t>OSNOVNO PREDVIĐANJE TROŠKOVA</a:t>
            </a:r>
          </a:p>
          <a:p>
            <a:pPr algn="l"/>
            <a:endParaRPr lang="hr-HR" dirty="0">
              <a:solidFill>
                <a:srgbClr val="DE5630"/>
              </a:solidFill>
            </a:endParaRPr>
          </a:p>
          <a:p>
            <a:pPr algn="l"/>
            <a:r>
              <a:rPr lang="en-US" sz="2000" dirty="0"/>
              <a:t>1.1.	</a:t>
            </a:r>
            <a:r>
              <a:rPr lang="hr-HR" sz="2000" dirty="0"/>
              <a:t>Osobni proračun za preživljavanje</a:t>
            </a:r>
            <a:endParaRPr lang="en-US" sz="2000" dirty="0"/>
          </a:p>
          <a:p>
            <a:pPr algn="l"/>
            <a:r>
              <a:rPr lang="en-US" sz="2000" dirty="0"/>
              <a:t>1.2.	</a:t>
            </a:r>
            <a:r>
              <a:rPr lang="hr-HR" sz="2000" dirty="0"/>
              <a:t>Troškovi pokretanja poduzeća</a:t>
            </a:r>
            <a:endParaRPr lang="en-US" sz="2000" dirty="0"/>
          </a:p>
          <a:p>
            <a:pPr algn="l"/>
            <a:endParaRPr lang="hr-HR" dirty="0"/>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10" name="Subtítulo 2">
            <a:extLst>
              <a:ext uri="{FF2B5EF4-FFF2-40B4-BE49-F238E27FC236}">
                <a16:creationId xmlns:a16="http://schemas.microsoft.com/office/drawing/2014/main" id="{34697EA5-F919-4E2B-8A99-C1467FF21115}"/>
              </a:ext>
            </a:extLst>
          </p:cNvPr>
          <p:cNvSpPr txBox="1">
            <a:spLocks/>
          </p:cNvSpPr>
          <p:nvPr/>
        </p:nvSpPr>
        <p:spPr>
          <a:xfrm>
            <a:off x="4723780" y="2339158"/>
            <a:ext cx="3322939" cy="2938236"/>
          </a:xfrm>
          <a:prstGeom prst="rect">
            <a:avLst/>
          </a:prstGeom>
          <a:ln>
            <a:solidFill>
              <a:srgbClr val="E47A24"/>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hr-HR" dirty="0">
                <a:solidFill>
                  <a:srgbClr val="DE5630"/>
                </a:solidFill>
              </a:rPr>
              <a:t>2. FINANCIJSKI PLAN</a:t>
            </a:r>
          </a:p>
          <a:p>
            <a:pPr algn="l"/>
            <a:endParaRPr lang="hr-HR" dirty="0">
              <a:solidFill>
                <a:srgbClr val="DE5630"/>
              </a:solidFill>
            </a:endParaRPr>
          </a:p>
          <a:p>
            <a:pPr algn="l"/>
            <a:r>
              <a:rPr lang="en-US" sz="2000" dirty="0"/>
              <a:t>2.1.	</a:t>
            </a:r>
            <a:r>
              <a:rPr lang="hr-HR" sz="2000" dirty="0"/>
              <a:t>Upoznavanje s osnovnim financijskim pojmovima</a:t>
            </a:r>
          </a:p>
          <a:p>
            <a:pPr algn="l"/>
            <a:r>
              <a:rPr lang="en-US" sz="2000" dirty="0"/>
              <a:t>2.2.	</a:t>
            </a:r>
            <a:r>
              <a:rPr lang="hr-HR" sz="2000" dirty="0"/>
              <a:t>Izrada vlastitog financijskog plana</a:t>
            </a:r>
            <a:endParaRPr lang="en-US" sz="2000" dirty="0"/>
          </a:p>
          <a:p>
            <a:pPr algn="l"/>
            <a:endParaRPr lang="es-ES" dirty="0">
              <a:solidFill>
                <a:srgbClr val="E47A24"/>
              </a:solidFill>
            </a:endParaRPr>
          </a:p>
        </p:txBody>
      </p:sp>
      <p:sp>
        <p:nvSpPr>
          <p:cNvPr id="12" name="Subtítulo 2">
            <a:extLst>
              <a:ext uri="{FF2B5EF4-FFF2-40B4-BE49-F238E27FC236}">
                <a16:creationId xmlns:a16="http://schemas.microsoft.com/office/drawing/2014/main" id="{34697EA5-F919-4E2B-8A99-C1467FF21115}"/>
              </a:ext>
            </a:extLst>
          </p:cNvPr>
          <p:cNvSpPr txBox="1">
            <a:spLocks/>
          </p:cNvSpPr>
          <p:nvPr/>
        </p:nvSpPr>
        <p:spPr>
          <a:xfrm>
            <a:off x="8177349" y="2339158"/>
            <a:ext cx="3387633" cy="2938236"/>
          </a:xfrm>
          <a:prstGeom prst="rect">
            <a:avLst/>
          </a:prstGeom>
          <a:ln>
            <a:solidFill>
              <a:srgbClr val="E47A24"/>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solidFill>
                  <a:srgbClr val="DE5630"/>
                </a:solidFill>
              </a:rPr>
              <a:t>3.</a:t>
            </a:r>
            <a:r>
              <a:rPr lang="hr-HR" dirty="0">
                <a:solidFill>
                  <a:srgbClr val="DE5630"/>
                </a:solidFill>
              </a:rPr>
              <a:t> MOGUĆNOSTI FINANCIRANJA/PRIKUPLJANJA SREDSTAVA</a:t>
            </a:r>
          </a:p>
          <a:p>
            <a:pPr algn="l"/>
            <a:r>
              <a:rPr lang="en-US" sz="2000" dirty="0"/>
              <a:t>3.1.	</a:t>
            </a:r>
            <a:r>
              <a:rPr lang="hr-HR" sz="2000" dirty="0"/>
              <a:t>Mogućni načini financiranja i prikupljanja sredstava</a:t>
            </a:r>
          </a:p>
          <a:p>
            <a:pPr algn="l"/>
            <a:r>
              <a:rPr lang="en-US" sz="2000" dirty="0"/>
              <a:t>3.2. </a:t>
            </a:r>
            <a:r>
              <a:rPr lang="hr-HR" sz="2000" dirty="0"/>
              <a:t>Predstavljanje poslovne ideje investitorima/bankama</a:t>
            </a:r>
            <a:endParaRPr lang="en-US" sz="2000" dirty="0"/>
          </a:p>
          <a:p>
            <a:pPr algn="l"/>
            <a:endParaRPr lang="es-ES" dirty="0">
              <a:solidFill>
                <a:srgbClr val="E47A24"/>
              </a:solidFill>
            </a:endParaRPr>
          </a:p>
        </p:txBody>
      </p:sp>
      <p:pic>
        <p:nvPicPr>
          <p:cNvPr id="16"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490" r="3171"/>
          <a:stretch/>
        </p:blipFill>
        <p:spPr>
          <a:xfrm>
            <a:off x="2576756" y="1271207"/>
            <a:ext cx="628337" cy="955637"/>
          </a:xfrm>
          <a:prstGeom prst="rect">
            <a:avLst/>
          </a:prstGeom>
        </p:spPr>
      </p:pic>
      <p:pic>
        <p:nvPicPr>
          <p:cNvPr id="17"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490" r="3171"/>
          <a:stretch/>
        </p:blipFill>
        <p:spPr>
          <a:xfrm>
            <a:off x="5989694" y="1271206"/>
            <a:ext cx="628337" cy="955637"/>
          </a:xfrm>
          <a:prstGeom prst="rect">
            <a:avLst/>
          </a:prstGeom>
        </p:spPr>
      </p:pic>
      <p:pic>
        <p:nvPicPr>
          <p:cNvPr id="18"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490" r="3171"/>
          <a:stretch/>
        </p:blipFill>
        <p:spPr>
          <a:xfrm>
            <a:off x="9494893" y="1271206"/>
            <a:ext cx="628337" cy="955637"/>
          </a:xfrm>
          <a:prstGeom prst="rect">
            <a:avLst/>
          </a:prstGeom>
        </p:spPr>
      </p:pic>
    </p:spTree>
    <p:extLst>
      <p:ext uri="{BB962C8B-B14F-4D97-AF65-F5344CB8AC3E}">
        <p14:creationId xmlns:p14="http://schemas.microsoft.com/office/powerpoint/2010/main" val="302283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fontScale="90000"/>
          </a:bodyPr>
          <a:lstStyle/>
          <a:p>
            <a:r>
              <a:rPr lang="hr-HR" sz="3600" dirty="0">
                <a:solidFill>
                  <a:srgbClr val="D92E2D"/>
                </a:solidFill>
              </a:rPr>
              <a:t>1. OSNOVNO PREDVIĐANJE TROŠKOVA</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672046"/>
            <a:ext cx="10059042" cy="4293325"/>
          </a:xfrm>
          <a:ln>
            <a:solidFill>
              <a:srgbClr val="E47A24"/>
            </a:solidFill>
          </a:ln>
        </p:spPr>
        <p:txBody>
          <a:bodyPr/>
          <a:lstStyle/>
          <a:p>
            <a:pPr algn="l"/>
            <a:r>
              <a:rPr lang="hr-HR" dirty="0">
                <a:solidFill>
                  <a:srgbClr val="DE5630"/>
                </a:solidFill>
              </a:rPr>
              <a:t>1.1. Osobni proračun za preživljavanje</a:t>
            </a:r>
          </a:p>
          <a:p>
            <a:pPr algn="l"/>
            <a:r>
              <a:rPr lang="hr-HR" sz="2000" dirty="0"/>
              <a:t>Važno je da budući poduzetnici</a:t>
            </a:r>
            <a:r>
              <a:rPr lang="en-US" sz="2000" dirty="0"/>
              <a:t>:</a:t>
            </a:r>
          </a:p>
          <a:p>
            <a:pPr algn="l"/>
            <a:r>
              <a:rPr lang="en-US" sz="2000" dirty="0"/>
              <a:t>• B</a:t>
            </a:r>
            <a:r>
              <a:rPr lang="hr-HR" sz="2000" dirty="0"/>
              <a:t>udu iskreni prema sebi i ne podcjenjuju troškove</a:t>
            </a:r>
          </a:p>
          <a:p>
            <a:pPr algn="l"/>
            <a:r>
              <a:rPr lang="en-US" sz="2000" dirty="0"/>
              <a:t>•</a:t>
            </a:r>
            <a:r>
              <a:rPr lang="hr-HR" sz="2000" dirty="0"/>
              <a:t> </a:t>
            </a:r>
            <a:r>
              <a:rPr lang="en-US" sz="2000" dirty="0"/>
              <a:t>U </a:t>
            </a:r>
            <a:r>
              <a:rPr lang="en-US" sz="2000" dirty="0" err="1"/>
              <a:t>izračun</a:t>
            </a:r>
            <a:r>
              <a:rPr lang="en-US" sz="2000" dirty="0"/>
              <a:t> </a:t>
            </a:r>
            <a:r>
              <a:rPr lang="en-US" sz="2000" dirty="0" err="1"/>
              <a:t>uključe</a:t>
            </a:r>
            <a:r>
              <a:rPr lang="en-US" sz="2000" dirty="0"/>
              <a:t> "</a:t>
            </a:r>
            <a:r>
              <a:rPr lang="en-US" sz="2000" dirty="0" err="1"/>
              <a:t>luksuzne</a:t>
            </a:r>
            <a:r>
              <a:rPr lang="en-US" sz="2000" dirty="0"/>
              <a:t>" </a:t>
            </a:r>
            <a:r>
              <a:rPr lang="en-US" sz="2000" dirty="0" err="1"/>
              <a:t>troškove</a:t>
            </a:r>
            <a:r>
              <a:rPr lang="en-US" sz="2000" dirty="0"/>
              <a:t> (</a:t>
            </a:r>
            <a:r>
              <a:rPr lang="en-US" sz="2000" dirty="0" err="1"/>
              <a:t>izlasci</a:t>
            </a:r>
            <a:r>
              <a:rPr lang="en-US" sz="2000" dirty="0"/>
              <a:t>, </a:t>
            </a:r>
            <a:r>
              <a:rPr lang="en-US" sz="2000" dirty="0" err="1"/>
              <a:t>putovanja</a:t>
            </a:r>
            <a:r>
              <a:rPr lang="en-US" sz="2000" dirty="0"/>
              <a:t>, </a:t>
            </a:r>
            <a:r>
              <a:rPr lang="en-US" sz="2000" dirty="0" err="1"/>
              <a:t>restorani</a:t>
            </a:r>
            <a:r>
              <a:rPr lang="en-US" sz="2000" dirty="0"/>
              <a:t>)</a:t>
            </a:r>
            <a:endParaRPr lang="hr-HR" sz="2000" dirty="0"/>
          </a:p>
          <a:p>
            <a:pPr algn="l"/>
            <a:endParaRPr lang="hr-HR" dirty="0"/>
          </a:p>
          <a:p>
            <a:pPr marL="342900" indent="-342900" algn="l">
              <a:buFont typeface="Arial" panose="020B0604020202020204" pitchFamily="34" charset="0"/>
              <a:buChar char="•"/>
            </a:pPr>
            <a:r>
              <a:rPr lang="hr-HR" sz="2000" dirty="0"/>
              <a:t>iznos koji budući poduzetnik treba da pokrije svoje osobne troškove, ne računajući priljev novca iz drugih izvora osim njegovog obrta/poduzeća sljedećih 12 mjeseci.</a:t>
            </a:r>
          </a:p>
          <a:p>
            <a:pPr marL="342900" indent="-342900" algn="l">
              <a:buFont typeface="Arial" panose="020B0604020202020204" pitchFamily="34" charset="0"/>
              <a:buChar char="•"/>
            </a:pPr>
            <a:r>
              <a:rPr lang="hr-HR" sz="2000" dirty="0"/>
              <a:t>Popunite tablicu osobnog proračuna!</a:t>
            </a:r>
          </a:p>
          <a:p>
            <a:pPr algn="l"/>
            <a:endParaRPr lang="es-ES" dirty="0">
              <a:solidFill>
                <a:schemeClr val="tx1">
                  <a:lumMod val="95000"/>
                  <a:lumOff val="5000"/>
                </a:schemeClr>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4" name="Elipsa 3"/>
          <p:cNvSpPr/>
          <p:nvPr/>
        </p:nvSpPr>
        <p:spPr>
          <a:xfrm>
            <a:off x="6705600" y="4493622"/>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UKUPNI OSOBNI TROŠKOVI</a:t>
            </a:r>
          </a:p>
        </p:txBody>
      </p:sp>
      <p:sp>
        <p:nvSpPr>
          <p:cNvPr id="19" name="Elipsa 18"/>
          <p:cNvSpPr/>
          <p:nvPr/>
        </p:nvSpPr>
        <p:spPr>
          <a:xfrm>
            <a:off x="9200606" y="4493621"/>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UKUPNI OSOBNI PRIHODI</a:t>
            </a:r>
          </a:p>
        </p:txBody>
      </p:sp>
      <p:pic>
        <p:nvPicPr>
          <p:cNvPr id="1028" name="Picture 4" descr="Box, boxing gloves, gloves, sport icon - Download on Iconfind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2730" y="4725668"/>
            <a:ext cx="936036" cy="936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7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fontScale="90000"/>
          </a:bodyPr>
          <a:lstStyle/>
          <a:p>
            <a:r>
              <a:rPr lang="hr-HR" sz="3600" dirty="0">
                <a:solidFill>
                  <a:srgbClr val="D92E2D"/>
                </a:solidFill>
              </a:rPr>
              <a:t>OSNOVNO PREDVIĐANJE TROŠKOVA</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433510" cy="5022865"/>
          </a:xfrm>
          <a:ln>
            <a:solidFill>
              <a:srgbClr val="E47A24"/>
            </a:solidFill>
          </a:ln>
        </p:spPr>
        <p:txBody>
          <a:bodyPr>
            <a:normAutofit/>
          </a:bodyPr>
          <a:lstStyle/>
          <a:p>
            <a:pPr algn="l"/>
            <a:r>
              <a:rPr lang="hr-HR" dirty="0">
                <a:solidFill>
                  <a:srgbClr val="DE5630"/>
                </a:solidFill>
              </a:rPr>
              <a:t>1.2. Troškovi pokretanja poduzeća</a:t>
            </a:r>
          </a:p>
          <a:p>
            <a:pPr marL="342900" indent="-342900" algn="l">
              <a:buFont typeface="Arial" panose="020B0604020202020204" pitchFamily="34" charset="0"/>
              <a:buChar char="•"/>
            </a:pPr>
            <a:r>
              <a:rPr lang="hr-HR" sz="2000" dirty="0"/>
              <a:t>Iznos koji vam je potreban prije pokretanja posla</a:t>
            </a:r>
          </a:p>
          <a:p>
            <a:pPr marL="342900" indent="-342900" algn="l">
              <a:buFont typeface="Arial" panose="020B0604020202020204" pitchFamily="34" charset="0"/>
              <a:buChar char="•"/>
            </a:pPr>
            <a:r>
              <a:rPr lang="hr-HR" sz="2000" dirty="0"/>
              <a:t>Koliko novaca moram uložiti da bih pokrenuo vlastiti posao</a:t>
            </a:r>
            <a:r>
              <a:rPr lang="en-US" sz="2000" dirty="0"/>
              <a:t>?</a:t>
            </a:r>
            <a:endParaRPr lang="hr-HR" sz="2000" dirty="0"/>
          </a:p>
          <a:p>
            <a:pPr marL="342900" indent="-342900" algn="l">
              <a:buFont typeface="Arial" panose="020B0604020202020204" pitchFamily="34" charset="0"/>
              <a:buChar char="•"/>
            </a:pPr>
            <a:endParaRPr lang="hr-HR" sz="2000" dirty="0"/>
          </a:p>
          <a:p>
            <a:pPr marL="342900" indent="-342900" algn="l">
              <a:buFont typeface="Arial" panose="020B0604020202020204" pitchFamily="34" charset="0"/>
              <a:buChar char="•"/>
            </a:pPr>
            <a:endParaRPr lang="hr-HR" sz="2000" dirty="0"/>
          </a:p>
          <a:p>
            <a:pPr marL="342900" indent="-342900" algn="l">
              <a:buFont typeface="Arial" panose="020B0604020202020204" pitchFamily="34" charset="0"/>
              <a:buChar char="•"/>
            </a:pPr>
            <a:r>
              <a:rPr lang="hr-HR" sz="2000" dirty="0"/>
              <a:t>Izračunajte </a:t>
            </a:r>
          </a:p>
          <a:p>
            <a:pPr lvl="1" algn="l"/>
            <a:r>
              <a:rPr lang="hr-HR" dirty="0"/>
              <a:t>troškove </a:t>
            </a:r>
          </a:p>
          <a:p>
            <a:pPr lvl="1" algn="l"/>
            <a:r>
              <a:rPr lang="hr-HR" dirty="0"/>
              <a:t>vašeg poduzeća!</a:t>
            </a:r>
          </a:p>
          <a:p>
            <a:pPr algn="l"/>
            <a:endParaRPr lang="es-ES" dirty="0">
              <a:solidFill>
                <a:schemeClr val="tx1">
                  <a:lumMod val="95000"/>
                  <a:lumOff val="5000"/>
                </a:schemeClr>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313714"/>
            <a:ext cx="7991564" cy="509874"/>
          </a:xfrm>
          <a:prstGeom prst="rect">
            <a:avLst/>
          </a:prstGeom>
        </p:spPr>
      </p:pic>
      <p:graphicFrame>
        <p:nvGraphicFramePr>
          <p:cNvPr id="6" name="Tablica 5"/>
          <p:cNvGraphicFramePr>
            <a:graphicFrameLocks noGrp="1"/>
          </p:cNvGraphicFramePr>
          <p:nvPr>
            <p:extLst>
              <p:ext uri="{D42A27DB-BD31-4B8C-83A1-F6EECF244321}">
                <p14:modId xmlns:p14="http://schemas.microsoft.com/office/powerpoint/2010/main" val="3442125939"/>
              </p:ext>
            </p:extLst>
          </p:nvPr>
        </p:nvGraphicFramePr>
        <p:xfrm>
          <a:off x="3532777" y="2585671"/>
          <a:ext cx="8128000" cy="3703320"/>
        </p:xfrm>
        <a:graphic>
          <a:graphicData uri="http://schemas.openxmlformats.org/drawingml/2006/table">
            <a:tbl>
              <a:tblPr firstRow="1" bandRow="1">
                <a:tableStyleId>{5C22544A-7EE6-4342-B048-85BDC9FD1C3A}</a:tableStyleId>
              </a:tblPr>
              <a:tblGrid>
                <a:gridCol w="6432731">
                  <a:extLst>
                    <a:ext uri="{9D8B030D-6E8A-4147-A177-3AD203B41FA5}">
                      <a16:colId xmlns:a16="http://schemas.microsoft.com/office/drawing/2014/main" val="20000"/>
                    </a:ext>
                  </a:extLst>
                </a:gridCol>
                <a:gridCol w="1695269">
                  <a:extLst>
                    <a:ext uri="{9D8B030D-6E8A-4147-A177-3AD203B41FA5}">
                      <a16:colId xmlns:a16="http://schemas.microsoft.com/office/drawing/2014/main" val="20001"/>
                    </a:ext>
                  </a:extLst>
                </a:gridCol>
              </a:tblGrid>
              <a:tr h="370840">
                <a:tc>
                  <a:txBody>
                    <a:bodyPr/>
                    <a:lstStyle/>
                    <a:p>
                      <a:pPr algn="ctr"/>
                      <a:r>
                        <a:rPr lang="hr-HR" dirty="0"/>
                        <a:t>TROŠKOVI PODUZEĆA</a:t>
                      </a:r>
                    </a:p>
                  </a:txBody>
                  <a:tcPr/>
                </a:tc>
                <a:tc>
                  <a:txBody>
                    <a:bodyPr/>
                    <a:lstStyle/>
                    <a:p>
                      <a:pPr algn="ctr"/>
                      <a:r>
                        <a:rPr lang="hr-HR" dirty="0"/>
                        <a:t>IZNOS</a:t>
                      </a:r>
                    </a:p>
                  </a:txBody>
                  <a:tcPr/>
                </a:tc>
                <a:extLst>
                  <a:ext uri="{0D108BD9-81ED-4DB2-BD59-A6C34878D82A}">
                    <a16:rowId xmlns:a16="http://schemas.microsoft.com/office/drawing/2014/main" val="10000"/>
                  </a:ext>
                </a:extLst>
              </a:tr>
              <a:tr h="370840">
                <a:tc>
                  <a:txBody>
                    <a:bodyPr/>
                    <a:lstStyle/>
                    <a:p>
                      <a:r>
                        <a:rPr lang="hr-HR" dirty="0"/>
                        <a:t>POČETNI INVENTAR</a:t>
                      </a:r>
                    </a:p>
                  </a:txBody>
                  <a:tcPr/>
                </a:tc>
                <a:tc>
                  <a:txBody>
                    <a:bodyPr/>
                    <a:lstStyle/>
                    <a:p>
                      <a:endParaRPr lang="hr-HR"/>
                    </a:p>
                  </a:txBody>
                  <a:tcPr/>
                </a:tc>
                <a:extLst>
                  <a:ext uri="{0D108BD9-81ED-4DB2-BD59-A6C34878D82A}">
                    <a16:rowId xmlns:a16="http://schemas.microsoft.com/office/drawing/2014/main" val="10001"/>
                  </a:ext>
                </a:extLst>
              </a:tr>
              <a:tr h="370840">
                <a:tc>
                  <a:txBody>
                    <a:bodyPr/>
                    <a:lstStyle/>
                    <a:p>
                      <a:r>
                        <a:rPr lang="hr-HR" dirty="0"/>
                        <a:t>ZAKUP</a:t>
                      </a:r>
                    </a:p>
                  </a:txBody>
                  <a:tcPr/>
                </a:tc>
                <a:tc>
                  <a:txBody>
                    <a:bodyPr/>
                    <a:lstStyle/>
                    <a:p>
                      <a:endParaRPr lang="hr-HR"/>
                    </a:p>
                  </a:txBody>
                  <a:tcPr/>
                </a:tc>
                <a:extLst>
                  <a:ext uri="{0D108BD9-81ED-4DB2-BD59-A6C34878D82A}">
                    <a16:rowId xmlns:a16="http://schemas.microsoft.com/office/drawing/2014/main" val="10002"/>
                  </a:ext>
                </a:extLst>
              </a:tr>
              <a:tr h="370840">
                <a:tc>
                  <a:txBody>
                    <a:bodyPr/>
                    <a:lstStyle/>
                    <a:p>
                      <a:r>
                        <a:rPr lang="hr-HR" dirty="0"/>
                        <a:t>TROŠKOVI INSTALACIJA U UREDSKI PROSTOR (PLIN, STRUJA, VODA)</a:t>
                      </a:r>
                    </a:p>
                  </a:txBody>
                  <a:tcPr/>
                </a:tc>
                <a:tc>
                  <a:txBody>
                    <a:bodyPr/>
                    <a:lstStyle/>
                    <a:p>
                      <a:endParaRPr lang="hr-HR"/>
                    </a:p>
                  </a:txBody>
                  <a:tcPr/>
                </a:tc>
                <a:extLst>
                  <a:ext uri="{0D108BD9-81ED-4DB2-BD59-A6C34878D82A}">
                    <a16:rowId xmlns:a16="http://schemas.microsoft.com/office/drawing/2014/main" val="10003"/>
                  </a:ext>
                </a:extLst>
              </a:tr>
              <a:tr h="370840">
                <a:tc>
                  <a:txBody>
                    <a:bodyPr/>
                    <a:lstStyle/>
                    <a:p>
                      <a:r>
                        <a:rPr lang="hr-HR" dirty="0"/>
                        <a:t>TROŠKOVI INTERNETA I TELEFONA</a:t>
                      </a:r>
                    </a:p>
                  </a:txBody>
                  <a:tcPr/>
                </a:tc>
                <a:tc>
                  <a:txBody>
                    <a:bodyPr/>
                    <a:lstStyle/>
                    <a:p>
                      <a:endParaRPr lang="hr-HR"/>
                    </a:p>
                  </a:txBody>
                  <a:tcPr/>
                </a:tc>
                <a:extLst>
                  <a:ext uri="{0D108BD9-81ED-4DB2-BD59-A6C34878D82A}">
                    <a16:rowId xmlns:a16="http://schemas.microsoft.com/office/drawing/2014/main" val="10004"/>
                  </a:ext>
                </a:extLst>
              </a:tr>
              <a:tr h="370840">
                <a:tc>
                  <a:txBody>
                    <a:bodyPr/>
                    <a:lstStyle/>
                    <a:p>
                      <a:pPr>
                        <a:lnSpc>
                          <a:spcPts val="2700"/>
                        </a:lnSpc>
                        <a:spcAft>
                          <a:spcPts val="10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hr-HR" sz="1800" dirty="0">
                          <a:solidFill>
                            <a:srgbClr val="202124"/>
                          </a:solidFill>
                          <a:effectLst/>
                          <a:latin typeface="+mn-lt"/>
                          <a:ea typeface="Times New Roman" panose="02020603050405020304" pitchFamily="18" charset="0"/>
                          <a:cs typeface="Times New Roman" panose="02020603050405020304" pitchFamily="18" charset="0"/>
                        </a:rPr>
                        <a:t>ODRŽAVANJE IMOVINE I OPREME (OBNOVA)</a:t>
                      </a:r>
                      <a:endParaRPr lang="hr-H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endParaRPr lang="hr-HR"/>
                    </a:p>
                  </a:txBody>
                  <a:tcPr/>
                </a:tc>
                <a:extLst>
                  <a:ext uri="{0D108BD9-81ED-4DB2-BD59-A6C34878D82A}">
                    <a16:rowId xmlns:a16="http://schemas.microsoft.com/office/drawing/2014/main" val="10005"/>
                  </a:ext>
                </a:extLst>
              </a:tr>
              <a:tr h="370840">
                <a:tc>
                  <a:txBody>
                    <a:bodyPr/>
                    <a:lstStyle/>
                    <a:p>
                      <a:pPr>
                        <a:lnSpc>
                          <a:spcPts val="2700"/>
                        </a:lnSpc>
                        <a:spcAft>
                          <a:spcPts val="10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hr-HR" sz="1800">
                          <a:solidFill>
                            <a:srgbClr val="202124"/>
                          </a:solidFill>
                          <a:effectLst/>
                          <a:latin typeface="+mn-lt"/>
                          <a:ea typeface="Times New Roman" panose="02020603050405020304" pitchFamily="18" charset="0"/>
                          <a:cs typeface="Times New Roman" panose="02020603050405020304" pitchFamily="18" charset="0"/>
                        </a:rPr>
                        <a:t>OSIGURANJE</a:t>
                      </a:r>
                      <a:endParaRPr lang="hr-HR"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endParaRPr lang="hr-HR" dirty="0"/>
                    </a:p>
                  </a:txBody>
                  <a:tcPr/>
                </a:tc>
                <a:extLst>
                  <a:ext uri="{0D108BD9-81ED-4DB2-BD59-A6C34878D82A}">
                    <a16:rowId xmlns:a16="http://schemas.microsoft.com/office/drawing/2014/main" val="10006"/>
                  </a:ext>
                </a:extLst>
              </a:tr>
              <a:tr h="0">
                <a:tc>
                  <a:txBody>
                    <a:bodyPr/>
                    <a:lstStyle/>
                    <a:p>
                      <a:pPr>
                        <a:lnSpc>
                          <a:spcPts val="2700"/>
                        </a:lnSpc>
                        <a:spcAft>
                          <a:spcPts val="10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hr-HR" sz="1800">
                          <a:solidFill>
                            <a:srgbClr val="202124"/>
                          </a:solidFill>
                          <a:effectLst/>
                          <a:latin typeface="+mn-lt"/>
                          <a:ea typeface="Calibri" panose="020F0502020204030204" pitchFamily="34" charset="0"/>
                          <a:cs typeface="Times New Roman" panose="02020603050405020304" pitchFamily="18" charset="0"/>
                        </a:rPr>
                        <a:t>POŠTARINA I PISAĆI PRIBOR (MEMORANDUMI, PDSJETNICE)</a:t>
                      </a:r>
                      <a:endParaRPr lang="hr-HR"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endParaRPr lang="hr-HR" dirty="0"/>
                    </a:p>
                  </a:txBody>
                  <a:tcPr/>
                </a:tc>
                <a:extLst>
                  <a:ext uri="{0D108BD9-81ED-4DB2-BD59-A6C34878D82A}">
                    <a16:rowId xmlns:a16="http://schemas.microsoft.com/office/drawing/2014/main" val="10007"/>
                  </a:ext>
                </a:extLst>
              </a:tr>
              <a:tr h="370840">
                <a:tc>
                  <a:txBody>
                    <a:bodyPr/>
                    <a:lstStyle/>
                    <a:p>
                      <a:pPr>
                        <a:lnSpc>
                          <a:spcPts val="2700"/>
                        </a:lnSpc>
                        <a:spcAft>
                          <a:spcPts val="10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hr-HR" sz="1800" dirty="0">
                          <a:solidFill>
                            <a:srgbClr val="202124"/>
                          </a:solidFill>
                          <a:effectLst/>
                          <a:latin typeface="+mn-lt"/>
                          <a:ea typeface="Times New Roman" panose="02020603050405020304" pitchFamily="18" charset="0"/>
                          <a:cs typeface="Times New Roman" panose="02020603050405020304" pitchFamily="18" charset="0"/>
                        </a:rPr>
                        <a:t>MARKETING</a:t>
                      </a:r>
                      <a:endParaRPr lang="hr-HR"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endParaRPr lang="hr-HR" dirty="0"/>
                    </a:p>
                  </a:txBody>
                  <a:tcPr/>
                </a:tc>
                <a:extLst>
                  <a:ext uri="{0D108BD9-81ED-4DB2-BD59-A6C34878D82A}">
                    <a16:rowId xmlns:a16="http://schemas.microsoft.com/office/drawing/2014/main" val="10008"/>
                  </a:ext>
                </a:extLst>
              </a:tr>
              <a:tr h="370840">
                <a:tc>
                  <a:txBody>
                    <a:bodyPr/>
                    <a:lstStyle/>
                    <a:p>
                      <a:r>
                        <a:rPr lang="hr-HR" dirty="0"/>
                        <a:t>DODAJ TROŠKOVE</a:t>
                      </a:r>
                    </a:p>
                  </a:txBody>
                  <a:tcPr/>
                </a:tc>
                <a:tc>
                  <a:txBody>
                    <a:bodyPr/>
                    <a:lstStyle/>
                    <a:p>
                      <a:endParaRPr lang="hr-HR"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3427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a:bodyPr>
          <a:lstStyle/>
          <a:p>
            <a:r>
              <a:rPr lang="es-ES" sz="3600" dirty="0">
                <a:solidFill>
                  <a:srgbClr val="D92E2D"/>
                </a:solidFill>
              </a:rPr>
              <a:t>2.	FINANCI</a:t>
            </a:r>
            <a:r>
              <a:rPr lang="hr-HR" sz="3600" dirty="0">
                <a:solidFill>
                  <a:srgbClr val="D92E2D"/>
                </a:solidFill>
              </a:rPr>
              <a:t>JSKI PLAN</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059042" cy="4694165"/>
          </a:xfrm>
          <a:ln>
            <a:solidFill>
              <a:srgbClr val="E47A24"/>
            </a:solidFill>
          </a:ln>
        </p:spPr>
        <p:txBody>
          <a:bodyPr/>
          <a:lstStyle/>
          <a:p>
            <a:pPr algn="l"/>
            <a:r>
              <a:rPr lang="hr-HR" sz="2000" dirty="0"/>
              <a:t>Plan potrošnje poslovanja na temelju </a:t>
            </a:r>
            <a:r>
              <a:rPr lang="hr-HR" sz="2000" u="sng" dirty="0"/>
              <a:t>prihoda i rashoda </a:t>
            </a:r>
            <a:r>
              <a:rPr lang="hr-HR" sz="2000" dirty="0"/>
              <a:t>za </a:t>
            </a:r>
            <a:r>
              <a:rPr lang="hr-HR" sz="2000" u="sng" dirty="0"/>
              <a:t>određeno razdoblje </a:t>
            </a:r>
            <a:r>
              <a:rPr lang="hr-HR" sz="2000" dirty="0"/>
              <a:t>(mjesec, kvartal, godinu). </a:t>
            </a:r>
          </a:p>
          <a:p>
            <a:pPr algn="l"/>
            <a:r>
              <a:rPr lang="en-US" sz="2000" dirty="0" err="1"/>
              <a:t>Identificira</a:t>
            </a:r>
            <a:r>
              <a:rPr lang="en-US" sz="2000" dirty="0"/>
              <a:t> </a:t>
            </a:r>
            <a:r>
              <a:rPr lang="en-US" sz="2000" dirty="0" err="1"/>
              <a:t>raspoloživi</a:t>
            </a:r>
            <a:r>
              <a:rPr lang="en-US" sz="2000" dirty="0"/>
              <a:t> </a:t>
            </a:r>
            <a:r>
              <a:rPr lang="en-US" sz="2000" dirty="0" err="1"/>
              <a:t>kapital</a:t>
            </a:r>
            <a:r>
              <a:rPr lang="en-US" sz="2000" dirty="0"/>
              <a:t>, </a:t>
            </a:r>
            <a:r>
              <a:rPr lang="en-US" sz="2000" dirty="0" err="1"/>
              <a:t>procjenjuje</a:t>
            </a:r>
            <a:r>
              <a:rPr lang="en-US" sz="2000" dirty="0"/>
              <a:t> </a:t>
            </a:r>
            <a:r>
              <a:rPr lang="en-US" sz="2000" dirty="0" err="1"/>
              <a:t>potrošnju</a:t>
            </a:r>
            <a:r>
              <a:rPr lang="en-US" sz="2000" dirty="0"/>
              <a:t> </a:t>
            </a:r>
            <a:r>
              <a:rPr lang="en-US" sz="2000" dirty="0" err="1"/>
              <a:t>i</a:t>
            </a:r>
            <a:r>
              <a:rPr lang="en-US" sz="2000" dirty="0"/>
              <a:t> </a:t>
            </a:r>
            <a:r>
              <a:rPr lang="en-US" sz="2000" dirty="0" err="1"/>
              <a:t>pomaže</a:t>
            </a:r>
            <a:r>
              <a:rPr lang="en-US" sz="2000" dirty="0"/>
              <a:t> </a:t>
            </a:r>
            <a:r>
              <a:rPr lang="en-US" sz="2000" dirty="0" err="1"/>
              <a:t>predvidjeti</a:t>
            </a:r>
            <a:r>
              <a:rPr lang="en-US" sz="2000" dirty="0"/>
              <a:t> </a:t>
            </a:r>
            <a:r>
              <a:rPr lang="en-US" sz="2000" dirty="0" err="1"/>
              <a:t>prihod</a:t>
            </a:r>
            <a:r>
              <a:rPr lang="en-US" sz="2000" dirty="0"/>
              <a:t>. To je </a:t>
            </a:r>
            <a:r>
              <a:rPr lang="en-US" sz="2000" dirty="0" err="1"/>
              <a:t>pomoć</a:t>
            </a:r>
            <a:r>
              <a:rPr lang="en-US" sz="2000" dirty="0"/>
              <a:t> u </a:t>
            </a:r>
            <a:r>
              <a:rPr lang="en-US" sz="2000" dirty="0" err="1"/>
              <a:t>planiranju</a:t>
            </a:r>
            <a:r>
              <a:rPr lang="en-US" sz="2000" dirty="0"/>
              <a:t> </a:t>
            </a:r>
            <a:r>
              <a:rPr lang="en-US" sz="2000" dirty="0" err="1"/>
              <a:t>poslovnih</a:t>
            </a:r>
            <a:r>
              <a:rPr lang="en-US" sz="2000" dirty="0"/>
              <a:t> </a:t>
            </a:r>
            <a:r>
              <a:rPr lang="en-US" sz="2000" dirty="0" err="1"/>
              <a:t>aktivnosti</a:t>
            </a:r>
            <a:r>
              <a:rPr lang="en-US" sz="2000" dirty="0"/>
              <a:t> </a:t>
            </a:r>
            <a:r>
              <a:rPr lang="en-US" sz="2000" dirty="0" err="1"/>
              <a:t>i</a:t>
            </a:r>
            <a:r>
              <a:rPr lang="en-US" sz="2000" dirty="0"/>
              <a:t> </a:t>
            </a:r>
            <a:r>
              <a:rPr lang="en-US" sz="2000" dirty="0" err="1"/>
              <a:t>služi</a:t>
            </a:r>
            <a:r>
              <a:rPr lang="en-US" sz="2000" dirty="0"/>
              <a:t> za </a:t>
            </a:r>
            <a:r>
              <a:rPr lang="en-US" sz="2000" dirty="0" err="1"/>
              <a:t>postavljanje</a:t>
            </a:r>
            <a:r>
              <a:rPr lang="en-US" sz="2000" dirty="0"/>
              <a:t> </a:t>
            </a:r>
            <a:r>
              <a:rPr lang="en-US" sz="2000" dirty="0" err="1"/>
              <a:t>financijskih</a:t>
            </a:r>
            <a:r>
              <a:rPr lang="en-US" sz="2000" dirty="0"/>
              <a:t> </a:t>
            </a:r>
            <a:r>
              <a:rPr lang="en-US" sz="2000" dirty="0" err="1"/>
              <a:t>ciljeva</a:t>
            </a:r>
            <a:r>
              <a:rPr lang="en-US" sz="2000" dirty="0"/>
              <a:t>.</a:t>
            </a:r>
            <a:endParaRPr lang="hr-HR" sz="2000" dirty="0"/>
          </a:p>
          <a:p>
            <a:pPr algn="l"/>
            <a:r>
              <a:rPr lang="hr-HR" sz="2000" dirty="0"/>
              <a:t>Sastavni dijelovi financijskog plana jesu:</a:t>
            </a: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4" name="Elipsa 3"/>
          <p:cNvSpPr/>
          <p:nvPr/>
        </p:nvSpPr>
        <p:spPr>
          <a:xfrm>
            <a:off x="3523659" y="4420799"/>
            <a:ext cx="1515291" cy="1367245"/>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hr-HR" sz="1600" dirty="0"/>
              <a:t>FIKSNI TROŠAK</a:t>
            </a:r>
          </a:p>
        </p:txBody>
      </p:sp>
      <p:sp>
        <p:nvSpPr>
          <p:cNvPr id="19" name="Elipsa 18"/>
          <p:cNvSpPr/>
          <p:nvPr/>
        </p:nvSpPr>
        <p:spPr>
          <a:xfrm>
            <a:off x="4731138" y="2934665"/>
            <a:ext cx="1725876" cy="1486134"/>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hr-HR" sz="1600" dirty="0"/>
              <a:t>VARIJABILNI TROŠAK</a:t>
            </a:r>
          </a:p>
        </p:txBody>
      </p:sp>
      <p:sp>
        <p:nvSpPr>
          <p:cNvPr id="16" name="Elipsa 15"/>
          <p:cNvSpPr/>
          <p:nvPr/>
        </p:nvSpPr>
        <p:spPr>
          <a:xfrm>
            <a:off x="1712442" y="2970820"/>
            <a:ext cx="1955871" cy="144997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PROCIJENJENI PRIHOD</a:t>
            </a:r>
          </a:p>
        </p:txBody>
      </p:sp>
      <p:sp>
        <p:nvSpPr>
          <p:cNvPr id="17" name="Elipsa 16"/>
          <p:cNvSpPr/>
          <p:nvPr/>
        </p:nvSpPr>
        <p:spPr>
          <a:xfrm>
            <a:off x="6338309" y="4013746"/>
            <a:ext cx="1955871" cy="184088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JEDNOKRATNI TROŠAK</a:t>
            </a:r>
          </a:p>
        </p:txBody>
      </p:sp>
      <p:sp>
        <p:nvSpPr>
          <p:cNvPr id="18" name="Elipsa 17"/>
          <p:cNvSpPr/>
          <p:nvPr/>
        </p:nvSpPr>
        <p:spPr>
          <a:xfrm>
            <a:off x="8224828" y="2934665"/>
            <a:ext cx="1515291" cy="13672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NOVČANI TIJEK</a:t>
            </a:r>
          </a:p>
        </p:txBody>
      </p:sp>
      <p:sp>
        <p:nvSpPr>
          <p:cNvPr id="20" name="Elipsa 19"/>
          <p:cNvSpPr/>
          <p:nvPr/>
        </p:nvSpPr>
        <p:spPr>
          <a:xfrm>
            <a:off x="9107336" y="4130040"/>
            <a:ext cx="2014460" cy="153911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PLANIRANI REZULTAT POSLOVANJA</a:t>
            </a:r>
          </a:p>
        </p:txBody>
      </p:sp>
    </p:spTree>
    <p:extLst>
      <p:ext uri="{BB962C8B-B14F-4D97-AF65-F5344CB8AC3E}">
        <p14:creationId xmlns:p14="http://schemas.microsoft.com/office/powerpoint/2010/main" val="387873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a:bodyPr>
          <a:lstStyle/>
          <a:p>
            <a:r>
              <a:rPr lang="hr-HR" sz="3600" dirty="0">
                <a:solidFill>
                  <a:srgbClr val="D92E2D"/>
                </a:solidFill>
              </a:rPr>
              <a:t>2. FINANCIJSKI PLAN</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059042" cy="5022866"/>
          </a:xfrm>
          <a:ln>
            <a:solidFill>
              <a:srgbClr val="E47A24"/>
            </a:solidFill>
          </a:ln>
        </p:spPr>
        <p:txBody>
          <a:bodyPr/>
          <a:lstStyle/>
          <a:p>
            <a:pPr algn="l"/>
            <a:r>
              <a:rPr lang="en-US" dirty="0">
                <a:solidFill>
                  <a:srgbClr val="DE5630"/>
                </a:solidFill>
              </a:rPr>
              <a:t>2.1.	Upoznavanje s </a:t>
            </a:r>
            <a:r>
              <a:rPr lang="en-US" dirty="0" err="1">
                <a:solidFill>
                  <a:srgbClr val="DE5630"/>
                </a:solidFill>
              </a:rPr>
              <a:t>osnovnim</a:t>
            </a:r>
            <a:r>
              <a:rPr lang="en-US" dirty="0">
                <a:solidFill>
                  <a:srgbClr val="DE5630"/>
                </a:solidFill>
              </a:rPr>
              <a:t> </a:t>
            </a:r>
            <a:r>
              <a:rPr lang="en-US" dirty="0" err="1">
                <a:solidFill>
                  <a:srgbClr val="DE5630"/>
                </a:solidFill>
              </a:rPr>
              <a:t>financijskim</a:t>
            </a:r>
            <a:r>
              <a:rPr lang="en-US" dirty="0">
                <a:solidFill>
                  <a:srgbClr val="DE5630"/>
                </a:solidFill>
              </a:rPr>
              <a:t> </a:t>
            </a:r>
            <a:r>
              <a:rPr lang="en-US" dirty="0" err="1">
                <a:solidFill>
                  <a:srgbClr val="DE5630"/>
                </a:solidFill>
              </a:rPr>
              <a:t>pojmovima</a:t>
            </a:r>
            <a:r>
              <a:rPr lang="en-US" dirty="0">
                <a:solidFill>
                  <a:srgbClr val="DE5630"/>
                </a:solidFill>
              </a:rPr>
              <a:t> - </a:t>
            </a:r>
            <a:r>
              <a:rPr lang="en-US" dirty="0" err="1">
                <a:solidFill>
                  <a:srgbClr val="DE5630"/>
                </a:solidFill>
              </a:rPr>
              <a:t>Prihodi</a:t>
            </a:r>
            <a:r>
              <a:rPr lang="en-US" dirty="0">
                <a:solidFill>
                  <a:srgbClr val="DE5630"/>
                </a:solidFill>
              </a:rPr>
              <a:t> / </a:t>
            </a:r>
            <a:r>
              <a:rPr lang="en-US" dirty="0" err="1">
                <a:solidFill>
                  <a:srgbClr val="DE5630"/>
                </a:solidFill>
              </a:rPr>
              <a:t>Rashodi</a:t>
            </a:r>
            <a:r>
              <a:rPr lang="en-US" dirty="0">
                <a:solidFill>
                  <a:srgbClr val="DE5630"/>
                </a:solidFill>
              </a:rPr>
              <a:t>, </a:t>
            </a:r>
            <a:r>
              <a:rPr lang="en-US" dirty="0" err="1">
                <a:solidFill>
                  <a:srgbClr val="DE5630"/>
                </a:solidFill>
              </a:rPr>
              <a:t>Primici</a:t>
            </a:r>
            <a:r>
              <a:rPr lang="en-US" dirty="0">
                <a:solidFill>
                  <a:srgbClr val="DE5630"/>
                </a:solidFill>
              </a:rPr>
              <a:t> / </a:t>
            </a:r>
            <a:r>
              <a:rPr lang="en-US" dirty="0" err="1">
                <a:solidFill>
                  <a:srgbClr val="DE5630"/>
                </a:solidFill>
              </a:rPr>
              <a:t>Izdaci</a:t>
            </a:r>
            <a:r>
              <a:rPr lang="en-US" dirty="0">
                <a:solidFill>
                  <a:srgbClr val="DE5630"/>
                </a:solidFill>
              </a:rPr>
              <a:t>, </a:t>
            </a:r>
            <a:r>
              <a:rPr lang="en-US" dirty="0" err="1">
                <a:solidFill>
                  <a:srgbClr val="DE5630"/>
                </a:solidFill>
              </a:rPr>
              <a:t>Dobit</a:t>
            </a:r>
            <a:r>
              <a:rPr lang="en-US" dirty="0">
                <a:solidFill>
                  <a:srgbClr val="DE5630"/>
                </a:solidFill>
              </a:rPr>
              <a:t> / </a:t>
            </a:r>
            <a:r>
              <a:rPr lang="en-US" dirty="0" err="1">
                <a:solidFill>
                  <a:srgbClr val="DE5630"/>
                </a:solidFill>
              </a:rPr>
              <a:t>Gubitak</a:t>
            </a:r>
            <a:r>
              <a:rPr lang="en-US" dirty="0">
                <a:solidFill>
                  <a:srgbClr val="DE5630"/>
                </a:solidFill>
              </a:rPr>
              <a:t> / </a:t>
            </a:r>
            <a:r>
              <a:rPr lang="en-US" dirty="0" err="1">
                <a:solidFill>
                  <a:srgbClr val="DE5630"/>
                </a:solidFill>
              </a:rPr>
              <a:t>Financijski</a:t>
            </a:r>
            <a:r>
              <a:rPr lang="en-US" dirty="0">
                <a:solidFill>
                  <a:srgbClr val="DE5630"/>
                </a:solidFill>
              </a:rPr>
              <a:t> </a:t>
            </a:r>
            <a:r>
              <a:rPr lang="en-US" dirty="0" err="1">
                <a:solidFill>
                  <a:srgbClr val="DE5630"/>
                </a:solidFill>
              </a:rPr>
              <a:t>rezultat</a:t>
            </a:r>
            <a:r>
              <a:rPr lang="en-US" dirty="0">
                <a:solidFill>
                  <a:srgbClr val="DE5630"/>
                </a:solidFill>
              </a:rPr>
              <a:t> </a:t>
            </a:r>
            <a:endParaRPr lang="hr-HR" dirty="0">
              <a:solidFill>
                <a:srgbClr val="DE5630"/>
              </a:solidFill>
            </a:endParaRPr>
          </a:p>
          <a:p>
            <a:pPr algn="l"/>
            <a:r>
              <a:rPr lang="hr-HR" sz="2000" dirty="0">
                <a:solidFill>
                  <a:schemeClr val="tx1">
                    <a:lumMod val="95000"/>
                    <a:lumOff val="5000"/>
                  </a:schemeClr>
                </a:solidFill>
              </a:rPr>
              <a:t>Sortiraj točne pojmove</a:t>
            </a:r>
            <a:endParaRPr lang="es-ES" sz="2000" dirty="0">
              <a:solidFill>
                <a:schemeClr val="tx1">
                  <a:lumMod val="95000"/>
                  <a:lumOff val="5000"/>
                </a:schemeClr>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333738"/>
            <a:ext cx="7991564" cy="489849"/>
          </a:xfrm>
          <a:prstGeom prst="rect">
            <a:avLst/>
          </a:prstGeom>
        </p:spPr>
      </p:pic>
      <p:sp>
        <p:nvSpPr>
          <p:cNvPr id="4" name="Elipsa 3"/>
          <p:cNvSpPr/>
          <p:nvPr/>
        </p:nvSpPr>
        <p:spPr>
          <a:xfrm>
            <a:off x="5744874" y="2112677"/>
            <a:ext cx="5343105" cy="82155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a:t>novac koji očekujete da ćete zaraditi prodajom robe i usluga</a:t>
            </a:r>
            <a:endParaRPr lang="hr-HR" sz="1600" dirty="0"/>
          </a:p>
        </p:txBody>
      </p:sp>
      <p:sp>
        <p:nvSpPr>
          <p:cNvPr id="21" name="Elipsa 20"/>
          <p:cNvSpPr/>
          <p:nvPr/>
        </p:nvSpPr>
        <p:spPr>
          <a:xfrm>
            <a:off x="1300849" y="2391744"/>
            <a:ext cx="1899551" cy="154874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PROCIJENJENI PRIHOD</a:t>
            </a:r>
          </a:p>
        </p:txBody>
      </p:sp>
      <p:sp>
        <p:nvSpPr>
          <p:cNvPr id="22" name="Elipsa 21"/>
          <p:cNvSpPr/>
          <p:nvPr/>
        </p:nvSpPr>
        <p:spPr>
          <a:xfrm>
            <a:off x="8970839" y="4706415"/>
            <a:ext cx="1974087" cy="147119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JEDNOKRATNI TROŠAK</a:t>
            </a:r>
          </a:p>
        </p:txBody>
      </p:sp>
      <p:sp>
        <p:nvSpPr>
          <p:cNvPr id="23" name="Elipsa 22"/>
          <p:cNvSpPr/>
          <p:nvPr/>
        </p:nvSpPr>
        <p:spPr>
          <a:xfrm>
            <a:off x="1300849" y="4246347"/>
            <a:ext cx="5667200" cy="8146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neočekivani trošak koji bi mogao nastati prilikom vašeg poslovanja u bilo kojoj godini</a:t>
            </a:r>
          </a:p>
        </p:txBody>
      </p:sp>
      <p:sp>
        <p:nvSpPr>
          <p:cNvPr id="24" name="Elipsa 23"/>
          <p:cNvSpPr/>
          <p:nvPr/>
        </p:nvSpPr>
        <p:spPr>
          <a:xfrm>
            <a:off x="7556251" y="3940488"/>
            <a:ext cx="1515291" cy="13672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NOVČANI TIJEK</a:t>
            </a:r>
          </a:p>
        </p:txBody>
      </p:sp>
      <p:sp>
        <p:nvSpPr>
          <p:cNvPr id="25" name="Elipsa 24"/>
          <p:cNvSpPr/>
          <p:nvPr/>
        </p:nvSpPr>
        <p:spPr>
          <a:xfrm>
            <a:off x="3273982" y="3045391"/>
            <a:ext cx="6255816" cy="93194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Sistematizirani prikaz primitaka i izdataka novca u određenom vremenskom razdoblju</a:t>
            </a:r>
          </a:p>
        </p:txBody>
      </p:sp>
      <p:sp>
        <p:nvSpPr>
          <p:cNvPr id="26" name="Elipsa 25"/>
          <p:cNvSpPr/>
          <p:nvPr/>
        </p:nvSpPr>
        <p:spPr>
          <a:xfrm>
            <a:off x="9359464" y="3299504"/>
            <a:ext cx="1870067" cy="13672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PLANIRANI REZULTAT POSLOVANJA</a:t>
            </a:r>
          </a:p>
        </p:txBody>
      </p:sp>
      <p:sp>
        <p:nvSpPr>
          <p:cNvPr id="27" name="Elipsa 26"/>
          <p:cNvSpPr/>
          <p:nvPr/>
        </p:nvSpPr>
        <p:spPr>
          <a:xfrm>
            <a:off x="1802726" y="5234043"/>
            <a:ext cx="6255816" cy="93194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iznos koji ostaje nakon oduzimanja procijenjenih troškova od prihoda</a:t>
            </a:r>
          </a:p>
        </p:txBody>
      </p:sp>
    </p:spTree>
    <p:extLst>
      <p:ext uri="{BB962C8B-B14F-4D97-AF65-F5344CB8AC3E}">
        <p14:creationId xmlns:p14="http://schemas.microsoft.com/office/powerpoint/2010/main" val="48381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a:bodyPr>
          <a:lstStyle/>
          <a:p>
            <a:r>
              <a:rPr lang="hr-HR" sz="3600" dirty="0">
                <a:solidFill>
                  <a:srgbClr val="D92E2D"/>
                </a:solidFill>
              </a:rPr>
              <a:t>2. FINANCIJSKI PLAN</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059042" cy="4694165"/>
          </a:xfrm>
          <a:ln>
            <a:solidFill>
              <a:srgbClr val="E47A24"/>
            </a:solidFill>
          </a:ln>
        </p:spPr>
        <p:txBody>
          <a:bodyPr/>
          <a:lstStyle/>
          <a:p>
            <a:pPr algn="l"/>
            <a:r>
              <a:rPr lang="en-US" dirty="0">
                <a:solidFill>
                  <a:srgbClr val="DE5630"/>
                </a:solidFill>
              </a:rPr>
              <a:t>2.1.	Upoznavanje s </a:t>
            </a:r>
            <a:r>
              <a:rPr lang="en-US" dirty="0" err="1">
                <a:solidFill>
                  <a:srgbClr val="DE5630"/>
                </a:solidFill>
              </a:rPr>
              <a:t>osnovnim</a:t>
            </a:r>
            <a:r>
              <a:rPr lang="en-US" dirty="0">
                <a:solidFill>
                  <a:srgbClr val="DE5630"/>
                </a:solidFill>
              </a:rPr>
              <a:t> </a:t>
            </a:r>
            <a:r>
              <a:rPr lang="en-US" dirty="0" err="1">
                <a:solidFill>
                  <a:srgbClr val="DE5630"/>
                </a:solidFill>
              </a:rPr>
              <a:t>financijskim</a:t>
            </a:r>
            <a:r>
              <a:rPr lang="en-US" dirty="0">
                <a:solidFill>
                  <a:srgbClr val="DE5630"/>
                </a:solidFill>
              </a:rPr>
              <a:t> </a:t>
            </a:r>
            <a:r>
              <a:rPr lang="en-US" dirty="0" err="1">
                <a:solidFill>
                  <a:srgbClr val="DE5630"/>
                </a:solidFill>
              </a:rPr>
              <a:t>pojmovima</a:t>
            </a:r>
            <a:r>
              <a:rPr lang="en-US" dirty="0">
                <a:solidFill>
                  <a:srgbClr val="DE5630"/>
                </a:solidFill>
              </a:rPr>
              <a:t> - </a:t>
            </a:r>
            <a:r>
              <a:rPr lang="en-US" dirty="0" err="1">
                <a:solidFill>
                  <a:srgbClr val="DE5630"/>
                </a:solidFill>
              </a:rPr>
              <a:t>Prihodi</a:t>
            </a:r>
            <a:r>
              <a:rPr lang="en-US" dirty="0">
                <a:solidFill>
                  <a:srgbClr val="DE5630"/>
                </a:solidFill>
              </a:rPr>
              <a:t> / </a:t>
            </a:r>
            <a:r>
              <a:rPr lang="en-US" dirty="0" err="1">
                <a:solidFill>
                  <a:srgbClr val="DE5630"/>
                </a:solidFill>
              </a:rPr>
              <a:t>Rashodi</a:t>
            </a:r>
            <a:r>
              <a:rPr lang="en-US" dirty="0">
                <a:solidFill>
                  <a:srgbClr val="DE5630"/>
                </a:solidFill>
              </a:rPr>
              <a:t>, </a:t>
            </a:r>
            <a:r>
              <a:rPr lang="en-US" dirty="0" err="1">
                <a:solidFill>
                  <a:srgbClr val="DE5630"/>
                </a:solidFill>
              </a:rPr>
              <a:t>Primici</a:t>
            </a:r>
            <a:r>
              <a:rPr lang="en-US" dirty="0">
                <a:solidFill>
                  <a:srgbClr val="DE5630"/>
                </a:solidFill>
              </a:rPr>
              <a:t> / </a:t>
            </a:r>
            <a:r>
              <a:rPr lang="en-US" dirty="0" err="1">
                <a:solidFill>
                  <a:srgbClr val="DE5630"/>
                </a:solidFill>
              </a:rPr>
              <a:t>Izdaci</a:t>
            </a:r>
            <a:r>
              <a:rPr lang="en-US" dirty="0">
                <a:solidFill>
                  <a:srgbClr val="DE5630"/>
                </a:solidFill>
              </a:rPr>
              <a:t>, </a:t>
            </a:r>
            <a:r>
              <a:rPr lang="en-US" dirty="0" err="1">
                <a:solidFill>
                  <a:srgbClr val="DE5630"/>
                </a:solidFill>
              </a:rPr>
              <a:t>Dobit</a:t>
            </a:r>
            <a:r>
              <a:rPr lang="en-US" dirty="0">
                <a:solidFill>
                  <a:srgbClr val="DE5630"/>
                </a:solidFill>
              </a:rPr>
              <a:t> / </a:t>
            </a:r>
            <a:r>
              <a:rPr lang="en-US" dirty="0" err="1">
                <a:solidFill>
                  <a:srgbClr val="DE5630"/>
                </a:solidFill>
              </a:rPr>
              <a:t>Gubitak</a:t>
            </a:r>
            <a:r>
              <a:rPr lang="en-US" dirty="0">
                <a:solidFill>
                  <a:srgbClr val="DE5630"/>
                </a:solidFill>
              </a:rPr>
              <a:t> / </a:t>
            </a:r>
            <a:r>
              <a:rPr lang="en-US" dirty="0" err="1">
                <a:solidFill>
                  <a:srgbClr val="DE5630"/>
                </a:solidFill>
              </a:rPr>
              <a:t>Financijski</a:t>
            </a:r>
            <a:r>
              <a:rPr lang="en-US" dirty="0">
                <a:solidFill>
                  <a:srgbClr val="DE5630"/>
                </a:solidFill>
              </a:rPr>
              <a:t> </a:t>
            </a:r>
            <a:r>
              <a:rPr lang="en-US" dirty="0" err="1">
                <a:solidFill>
                  <a:srgbClr val="DE5630"/>
                </a:solidFill>
              </a:rPr>
              <a:t>rezultat</a:t>
            </a:r>
            <a:r>
              <a:rPr lang="en-US" dirty="0">
                <a:solidFill>
                  <a:srgbClr val="DE5630"/>
                </a:solidFill>
              </a:rPr>
              <a:t> </a:t>
            </a:r>
          </a:p>
          <a:p>
            <a:pPr algn="l"/>
            <a:r>
              <a:rPr lang="hr-HR" sz="2000" dirty="0">
                <a:solidFill>
                  <a:schemeClr val="tx1">
                    <a:lumMod val="95000"/>
                    <a:lumOff val="5000"/>
                  </a:schemeClr>
                </a:solidFill>
              </a:rPr>
              <a:t>Sortiraj točne pojmove</a:t>
            </a:r>
            <a:endParaRPr lang="es-ES" sz="2000" dirty="0">
              <a:solidFill>
                <a:schemeClr val="tx1">
                  <a:lumMod val="95000"/>
                  <a:lumOff val="5000"/>
                </a:schemeClr>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4" name="Elipsa 3"/>
          <p:cNvSpPr/>
          <p:nvPr/>
        </p:nvSpPr>
        <p:spPr>
          <a:xfrm>
            <a:off x="2527521" y="3346949"/>
            <a:ext cx="1850371" cy="154842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FIKSNI TROŠKOVI</a:t>
            </a:r>
          </a:p>
        </p:txBody>
      </p:sp>
      <p:sp>
        <p:nvSpPr>
          <p:cNvPr id="19" name="Elipsa 18"/>
          <p:cNvSpPr/>
          <p:nvPr/>
        </p:nvSpPr>
        <p:spPr>
          <a:xfrm>
            <a:off x="8473842" y="3358421"/>
            <a:ext cx="1833917" cy="154842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VARIJABILNI TROŠKOVI</a:t>
            </a:r>
          </a:p>
        </p:txBody>
      </p:sp>
      <p:sp>
        <p:nvSpPr>
          <p:cNvPr id="12" name="Elipsa 11"/>
          <p:cNvSpPr/>
          <p:nvPr/>
        </p:nvSpPr>
        <p:spPr>
          <a:xfrm>
            <a:off x="6285630" y="3428999"/>
            <a:ext cx="1209662" cy="1092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a:t>Zakup</a:t>
            </a:r>
          </a:p>
        </p:txBody>
      </p:sp>
      <p:sp>
        <p:nvSpPr>
          <p:cNvPr id="16" name="Elipsa 15"/>
          <p:cNvSpPr/>
          <p:nvPr/>
        </p:nvSpPr>
        <p:spPr>
          <a:xfrm>
            <a:off x="7576517" y="4761228"/>
            <a:ext cx="1209662" cy="1092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a:t>Internet</a:t>
            </a:r>
          </a:p>
        </p:txBody>
      </p:sp>
      <p:sp>
        <p:nvSpPr>
          <p:cNvPr id="17" name="Elipsa 16"/>
          <p:cNvSpPr/>
          <p:nvPr/>
        </p:nvSpPr>
        <p:spPr>
          <a:xfrm>
            <a:off x="9678048" y="2422400"/>
            <a:ext cx="1527036" cy="11291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a:t>Osiguranje</a:t>
            </a:r>
          </a:p>
        </p:txBody>
      </p:sp>
      <p:sp>
        <p:nvSpPr>
          <p:cNvPr id="18" name="Elipsa 17"/>
          <p:cNvSpPr/>
          <p:nvPr/>
        </p:nvSpPr>
        <p:spPr>
          <a:xfrm>
            <a:off x="1381435" y="4794288"/>
            <a:ext cx="1388076" cy="10598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a:t>Troškovi prijevoza</a:t>
            </a:r>
          </a:p>
        </p:txBody>
      </p:sp>
      <p:sp>
        <p:nvSpPr>
          <p:cNvPr id="20" name="Elipsa 19"/>
          <p:cNvSpPr/>
          <p:nvPr/>
        </p:nvSpPr>
        <p:spPr>
          <a:xfrm>
            <a:off x="9743199" y="4672367"/>
            <a:ext cx="1492547" cy="12148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a:t>Marketing</a:t>
            </a:r>
          </a:p>
        </p:txBody>
      </p:sp>
      <p:sp>
        <p:nvSpPr>
          <p:cNvPr id="21" name="Elipsa 20"/>
          <p:cNvSpPr/>
          <p:nvPr/>
        </p:nvSpPr>
        <p:spPr>
          <a:xfrm>
            <a:off x="1423821" y="2458619"/>
            <a:ext cx="1450329" cy="1092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a:t>Bankovne naknade</a:t>
            </a:r>
          </a:p>
        </p:txBody>
      </p:sp>
      <p:sp>
        <p:nvSpPr>
          <p:cNvPr id="22" name="Elipsa 21"/>
          <p:cNvSpPr/>
          <p:nvPr/>
        </p:nvSpPr>
        <p:spPr>
          <a:xfrm>
            <a:off x="7863764" y="2129458"/>
            <a:ext cx="1527036" cy="12338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a:t>Troškovi sirovina</a:t>
            </a:r>
          </a:p>
        </p:txBody>
      </p:sp>
      <p:sp>
        <p:nvSpPr>
          <p:cNvPr id="23" name="Elipsa 22"/>
          <p:cNvSpPr/>
          <p:nvPr/>
        </p:nvSpPr>
        <p:spPr>
          <a:xfrm>
            <a:off x="4248484" y="4663407"/>
            <a:ext cx="1737790" cy="1288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a:t>Energy </a:t>
            </a:r>
            <a:r>
              <a:rPr lang="hr-HR" sz="1600" dirty="0" err="1"/>
              <a:t>costs</a:t>
            </a:r>
            <a:r>
              <a:rPr lang="hr-HR" sz="1600" dirty="0"/>
              <a:t> – </a:t>
            </a:r>
            <a:r>
              <a:rPr lang="hr-HR" sz="1600" dirty="0" err="1"/>
              <a:t>increased</a:t>
            </a:r>
            <a:r>
              <a:rPr lang="hr-HR" sz="1600" dirty="0"/>
              <a:t> </a:t>
            </a:r>
            <a:r>
              <a:rPr lang="hr-HR" sz="1600" dirty="0" err="1"/>
              <a:t>production</a:t>
            </a:r>
            <a:endParaRPr lang="hr-HR" sz="1600" dirty="0"/>
          </a:p>
        </p:txBody>
      </p:sp>
      <p:sp>
        <p:nvSpPr>
          <p:cNvPr id="24" name="Elipsa 23"/>
          <p:cNvSpPr/>
          <p:nvPr/>
        </p:nvSpPr>
        <p:spPr>
          <a:xfrm>
            <a:off x="4119075" y="2429762"/>
            <a:ext cx="1737790" cy="12885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600" dirty="0"/>
              <a:t>Troškovi rada – povećana proizvodnja</a:t>
            </a:r>
          </a:p>
        </p:txBody>
      </p:sp>
    </p:spTree>
    <p:extLst>
      <p:ext uri="{BB962C8B-B14F-4D97-AF65-F5344CB8AC3E}">
        <p14:creationId xmlns:p14="http://schemas.microsoft.com/office/powerpoint/2010/main" val="422889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1728496" y="1364777"/>
            <a:ext cx="4949781" cy="547213"/>
          </a:xfrm>
        </p:spPr>
        <p:txBody>
          <a:bodyPr anchor="ctr">
            <a:normAutofit fontScale="90000"/>
          </a:bodyPr>
          <a:lstStyle/>
          <a:p>
            <a:r>
              <a:rPr lang="hr-HR" sz="3600" dirty="0">
                <a:solidFill>
                  <a:srgbClr val="D92E2D"/>
                </a:solidFill>
              </a:rPr>
              <a:t>2. FINANCIJSKI PLAN</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2055223"/>
            <a:ext cx="6157602" cy="4145279"/>
          </a:xfrm>
          <a:ln>
            <a:solidFill>
              <a:srgbClr val="E47A24"/>
            </a:solidFill>
          </a:ln>
        </p:spPr>
        <p:txBody>
          <a:bodyPr/>
          <a:lstStyle/>
          <a:p>
            <a:pPr algn="l"/>
            <a:endParaRPr lang="hr-HR" dirty="0">
              <a:solidFill>
                <a:srgbClr val="DE5630"/>
              </a:solidFill>
            </a:endParaRPr>
          </a:p>
          <a:p>
            <a:pPr algn="l"/>
            <a:r>
              <a:rPr lang="hr-HR" dirty="0">
                <a:solidFill>
                  <a:srgbClr val="DE5630"/>
                </a:solidFill>
              </a:rPr>
              <a:t>2.2. Izrada vlastitog financijskog plana</a:t>
            </a:r>
          </a:p>
          <a:p>
            <a:pPr marL="342900" indent="-342900" algn="l">
              <a:buFont typeface="Arial" panose="020B0604020202020204" pitchFamily="34" charset="0"/>
              <a:buChar char="•"/>
            </a:pPr>
            <a:endParaRPr lang="hr-HR" sz="2000" dirty="0"/>
          </a:p>
          <a:p>
            <a:pPr marL="342900" indent="-342900" algn="l">
              <a:buFont typeface="Arial" panose="020B0604020202020204" pitchFamily="34" charset="0"/>
              <a:buChar char="•"/>
            </a:pPr>
            <a:r>
              <a:rPr lang="hr-HR" sz="2000" dirty="0"/>
              <a:t>Pogledajte videozapis </a:t>
            </a:r>
            <a:r>
              <a:rPr lang="en-US" sz="2000" dirty="0"/>
              <a:t>5 r</a:t>
            </a:r>
            <a:r>
              <a:rPr lang="hr-HR" sz="2000" dirty="0" err="1"/>
              <a:t>azloga</a:t>
            </a:r>
            <a:r>
              <a:rPr lang="hr-HR" sz="2000" dirty="0"/>
              <a:t> zašto vam je financijski plan potreban</a:t>
            </a:r>
            <a:r>
              <a:rPr lang="en-US" sz="2000" dirty="0"/>
              <a:t>: </a:t>
            </a:r>
            <a:r>
              <a:rPr lang="hr-HR" sz="2000" dirty="0">
                <a:hlinkClick r:id="rId2"/>
              </a:rPr>
              <a:t>https://www.youtube.com/watch?v=RlAzZmh9-jE</a:t>
            </a:r>
            <a:endParaRPr lang="hr-HR" sz="2000" dirty="0"/>
          </a:p>
          <a:p>
            <a:pPr marL="342900" indent="-342900" algn="l">
              <a:buFont typeface="Arial" panose="020B0604020202020204" pitchFamily="34" charset="0"/>
              <a:buChar char="•"/>
            </a:pPr>
            <a:r>
              <a:rPr lang="hr-HR" sz="2000" dirty="0">
                <a:solidFill>
                  <a:schemeClr val="tx1">
                    <a:lumMod val="95000"/>
                    <a:lumOff val="5000"/>
                  </a:schemeClr>
                </a:solidFill>
              </a:rPr>
              <a:t>Popunite tablicu planiranih prihoda i rashoda</a:t>
            </a:r>
            <a:r>
              <a:rPr lang="en-US" sz="2000" dirty="0">
                <a:solidFill>
                  <a:schemeClr val="tx1">
                    <a:lumMod val="95000"/>
                    <a:lumOff val="5000"/>
                  </a:schemeClr>
                </a:solidFill>
              </a:rPr>
              <a:t>!</a:t>
            </a:r>
            <a:endParaRPr lang="es-ES" sz="2000" dirty="0">
              <a:solidFill>
                <a:schemeClr val="tx1">
                  <a:lumMod val="95000"/>
                  <a:lumOff val="5000"/>
                </a:schemeClr>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4">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graphicFrame>
        <p:nvGraphicFramePr>
          <p:cNvPr id="6" name="Tablica 5">
            <a:extLst>
              <a:ext uri="{FF2B5EF4-FFF2-40B4-BE49-F238E27FC236}">
                <a16:creationId xmlns:a16="http://schemas.microsoft.com/office/drawing/2014/main" id="{38634148-B83E-4E8D-8E76-FDD4B0493CCD}"/>
              </a:ext>
            </a:extLst>
          </p:cNvPr>
          <p:cNvGraphicFramePr>
            <a:graphicFrameLocks noGrp="1"/>
          </p:cNvGraphicFramePr>
          <p:nvPr>
            <p:extLst>
              <p:ext uri="{D42A27DB-BD31-4B8C-83A1-F6EECF244321}">
                <p14:modId xmlns:p14="http://schemas.microsoft.com/office/powerpoint/2010/main" val="3565727017"/>
              </p:ext>
            </p:extLst>
          </p:nvPr>
        </p:nvGraphicFramePr>
        <p:xfrm>
          <a:off x="7553753" y="406187"/>
          <a:ext cx="4253480" cy="5794315"/>
        </p:xfrm>
        <a:graphic>
          <a:graphicData uri="http://schemas.openxmlformats.org/drawingml/2006/table">
            <a:tbl>
              <a:tblPr firstRow="1" firstCol="1" bandRow="1"/>
              <a:tblGrid>
                <a:gridCol w="2126740">
                  <a:extLst>
                    <a:ext uri="{9D8B030D-6E8A-4147-A177-3AD203B41FA5}">
                      <a16:colId xmlns:a16="http://schemas.microsoft.com/office/drawing/2014/main" val="3083443586"/>
                    </a:ext>
                  </a:extLst>
                </a:gridCol>
                <a:gridCol w="2126740">
                  <a:extLst>
                    <a:ext uri="{9D8B030D-6E8A-4147-A177-3AD203B41FA5}">
                      <a16:colId xmlns:a16="http://schemas.microsoft.com/office/drawing/2014/main" val="1009181623"/>
                    </a:ext>
                  </a:extLst>
                </a:gridCol>
              </a:tblGrid>
              <a:tr h="157689">
                <a:tc>
                  <a:txBody>
                    <a:bodyPr/>
                    <a:lstStyle/>
                    <a:p>
                      <a:pPr algn="ct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OPIS</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IZNOS</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86720"/>
                  </a:ext>
                </a:extLst>
              </a:tr>
              <a:tr h="175642">
                <a:tc gridSpan="2">
                  <a:txBody>
                    <a:bodyPr/>
                    <a:lstStyle/>
                    <a:p>
                      <a:pPr algn="ctr">
                        <a:lnSpc>
                          <a:spcPct val="115000"/>
                        </a:lnSpc>
                        <a:spcAft>
                          <a:spcPts val="1000"/>
                        </a:spcAft>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PROCIJENJENI PRIHODI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hr-HR"/>
                    </a:p>
                  </a:txBody>
                  <a:tcPr/>
                </a:tc>
                <a:extLst>
                  <a:ext uri="{0D108BD9-81ED-4DB2-BD59-A6C34878D82A}">
                    <a16:rowId xmlns:a16="http://schemas.microsoft.com/office/drawing/2014/main" val="3086774396"/>
                  </a:ext>
                </a:extLst>
              </a:tr>
              <a:tr h="326440">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Prihodi od prodaje proizvoda i/ili obavljenih usluga</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0962321"/>
                  </a:ext>
                </a:extLst>
              </a:tr>
              <a:tr h="326440">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Prihodi od potpora, subvencija, dotacija</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276150"/>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Dodaj ostale prihode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5578165"/>
                  </a:ext>
                </a:extLst>
              </a:tr>
              <a:tr h="157689">
                <a:tc>
                  <a:txBody>
                    <a:bodyPr/>
                    <a:lstStyle/>
                    <a:p>
                      <a:pPr marL="342900" lvl="0" indent="-342900">
                        <a:lnSpc>
                          <a:spcPct val="115000"/>
                        </a:lnSpc>
                        <a:spcAft>
                          <a:spcPts val="1000"/>
                        </a:spcAft>
                        <a:buFont typeface="+mj-lt"/>
                        <a:buAutoNum type="alphaUcPeriod" startAt="9"/>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UKUPNI PRIHODI</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759248702"/>
                  </a:ext>
                </a:extLst>
              </a:tr>
              <a:tr h="157689">
                <a:tc gridSpan="2">
                  <a:txBody>
                    <a:bodyPr/>
                    <a:lstStyle/>
                    <a:p>
                      <a:pPr algn="ctr">
                        <a:lnSpc>
                          <a:spcPct val="115000"/>
                        </a:lnSpc>
                        <a:spcAft>
                          <a:spcPts val="1000"/>
                        </a:spcAft>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FIKSNI TROŠKOVI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hr-HR"/>
                    </a:p>
                  </a:txBody>
                  <a:tcPr/>
                </a:tc>
                <a:extLst>
                  <a:ext uri="{0D108BD9-81ED-4DB2-BD59-A6C34878D82A}">
                    <a16:rowId xmlns:a16="http://schemas.microsoft.com/office/drawing/2014/main" val="2949555598"/>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Zakup poslovnog prostora</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131648"/>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Plaće zaposlenika</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4230885"/>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Plin/struja/voda</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329239"/>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Telefon / Internet</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9669951"/>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Poštarina i uredski materijal</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945765"/>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Naknada za stručne usluge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8784230"/>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Bankovne naknade / kamate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795826"/>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Dodaj ostale troškove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461369"/>
                  </a:ext>
                </a:extLst>
              </a:tr>
              <a:tr h="157689">
                <a:tc>
                  <a:txBody>
                    <a:bodyPr/>
                    <a:lstStyle/>
                    <a:p>
                      <a:pPr>
                        <a:lnSpc>
                          <a:spcPct val="115000"/>
                        </a:lnSpc>
                        <a:spcAft>
                          <a:spcPts val="1000"/>
                        </a:spcAft>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II. A UKUPNO FIKSNI TROŠKOVI</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1872229027"/>
                  </a:ext>
                </a:extLst>
              </a:tr>
              <a:tr h="157689">
                <a:tc gridSpan="2">
                  <a:txBody>
                    <a:bodyPr/>
                    <a:lstStyle/>
                    <a:p>
                      <a:pPr algn="ctr">
                        <a:lnSpc>
                          <a:spcPct val="115000"/>
                        </a:lnSpc>
                        <a:spcAft>
                          <a:spcPts val="1000"/>
                        </a:spcAft>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VARIJABILNI TROŠKOVI</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hr-HR"/>
                    </a:p>
                  </a:txBody>
                  <a:tcPr/>
                </a:tc>
                <a:extLst>
                  <a:ext uri="{0D108BD9-81ED-4DB2-BD59-A6C34878D82A}">
                    <a16:rowId xmlns:a16="http://schemas.microsoft.com/office/drawing/2014/main" val="4185486634"/>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Troškovi sirovina i materijala</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0367"/>
                  </a:ext>
                </a:extLst>
              </a:tr>
              <a:tr h="326440">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Troškovi energije nastali povećanjem proizvodnje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dirty="0">
                          <a:effectLst/>
                          <a:latin typeface="Arial Rounded MT Bold" panose="020F0704030504030204" pitchFamily="34" charset="0"/>
                          <a:ea typeface="Calibri" panose="020F0502020204030204" pitchFamily="34" charset="0"/>
                          <a:cs typeface="Arial" panose="020B0604020202020204" pitchFamily="34" charset="0"/>
                        </a:rPr>
                        <a:t> </a:t>
                      </a:r>
                      <a:endParaRPr lang="hr-H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987245"/>
                  </a:ext>
                </a:extLst>
              </a:tr>
              <a:tr h="326440">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Troškovi rada nastali povećanjem proizvodnje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dirty="0">
                          <a:effectLst/>
                          <a:latin typeface="Arial Rounded MT Bold" panose="020F0704030504030204" pitchFamily="34" charset="0"/>
                          <a:ea typeface="Calibri" panose="020F0502020204030204" pitchFamily="34" charset="0"/>
                          <a:cs typeface="Arial" panose="020B0604020202020204" pitchFamily="34" charset="0"/>
                        </a:rPr>
                        <a:t> </a:t>
                      </a:r>
                      <a:endParaRPr lang="hr-H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566002"/>
                  </a:ext>
                </a:extLst>
              </a:tr>
              <a:tr h="157689">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Dodaj ostale troškove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6956077"/>
                  </a:ext>
                </a:extLst>
              </a:tr>
              <a:tr h="326440">
                <a:tc>
                  <a:txBody>
                    <a:bodyPr/>
                    <a:lstStyle/>
                    <a:p>
                      <a:pPr>
                        <a:lnSpc>
                          <a:spcPct val="115000"/>
                        </a:lnSpc>
                        <a:spcAft>
                          <a:spcPts val="1000"/>
                        </a:spcAft>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II. B UKUPNO VARIJABILNI TROŠKOVI</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539842072"/>
                  </a:ext>
                </a:extLst>
              </a:tr>
              <a:tr h="157689">
                <a:tc gridSpan="2">
                  <a:txBody>
                    <a:bodyPr/>
                    <a:lstStyle/>
                    <a:p>
                      <a:pPr algn="ctr">
                        <a:lnSpc>
                          <a:spcPct val="115000"/>
                        </a:lnSpc>
                        <a:spcAft>
                          <a:spcPts val="1000"/>
                        </a:spcAft>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JEDNOKRATNI TROŠKOVI</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hr-HR"/>
                    </a:p>
                  </a:txBody>
                  <a:tcPr/>
                </a:tc>
                <a:extLst>
                  <a:ext uri="{0D108BD9-81ED-4DB2-BD59-A6C34878D82A}">
                    <a16:rowId xmlns:a16="http://schemas.microsoft.com/office/drawing/2014/main" val="2477815952"/>
                  </a:ext>
                </a:extLst>
              </a:tr>
              <a:tr h="326440">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Dodaj jednokratne neočekivane troškove</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1306033"/>
                  </a:ext>
                </a:extLst>
              </a:tr>
              <a:tr h="326440">
                <a:tc>
                  <a:txBody>
                    <a:bodyPr/>
                    <a:lstStyle/>
                    <a:p>
                      <a:pPr>
                        <a:lnSpc>
                          <a:spcPct val="115000"/>
                        </a:lnSpc>
                        <a:spcAft>
                          <a:spcPts val="1000"/>
                        </a:spcAft>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II. C UKUPNO JEDNOKRATNI TROŠKOVI</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16626332"/>
                  </a:ext>
                </a:extLst>
              </a:tr>
              <a:tr h="326440">
                <a:tc>
                  <a:txBody>
                    <a:bodyPr/>
                    <a:lstStyle/>
                    <a:p>
                      <a:pPr>
                        <a:lnSpc>
                          <a:spcPct val="115000"/>
                        </a:lnSpc>
                        <a:spcAft>
                          <a:spcPts val="1000"/>
                        </a:spcAft>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II. RASHODI UKUPNO (II. A + II. B + II. C)</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nSpc>
                          <a:spcPct val="115000"/>
                        </a:lnSpc>
                        <a:spcAft>
                          <a:spcPts val="1000"/>
                        </a:spcAft>
                      </a:pPr>
                      <a:r>
                        <a:rPr lang="hr-HR" sz="700">
                          <a:effectLst/>
                          <a:latin typeface="Arial Rounded MT Bold" panose="020F0704030504030204" pitchFamily="34" charset="0"/>
                          <a:ea typeface="Calibri" panose="020F0502020204030204" pitchFamily="34" charset="0"/>
                          <a:cs typeface="Arial" panose="020B0604020202020204" pitchFamily="34" charset="0"/>
                        </a:rPr>
                        <a:t> </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2082132981"/>
                  </a:ext>
                </a:extLst>
              </a:tr>
              <a:tr h="326440">
                <a:tc>
                  <a:txBody>
                    <a:bodyPr/>
                    <a:lstStyle/>
                    <a:p>
                      <a:pPr>
                        <a:lnSpc>
                          <a:spcPct val="115000"/>
                        </a:lnSpc>
                        <a:spcAft>
                          <a:spcPts val="1000"/>
                        </a:spcAft>
                      </a:pPr>
                      <a:r>
                        <a:rPr lang="hr-HR" sz="700">
                          <a:solidFill>
                            <a:srgbClr val="000000"/>
                          </a:solidFill>
                          <a:effectLst/>
                          <a:latin typeface="Arial Rounded MT Bold" panose="020F0704030504030204" pitchFamily="34" charset="0"/>
                          <a:ea typeface="Calibri" panose="020F0502020204030204" pitchFamily="34" charset="0"/>
                          <a:cs typeface="Arial" panose="020B0604020202020204" pitchFamily="34" charset="0"/>
                        </a:rPr>
                        <a:t>FINANCIJSKI REZULTAT (PRIHODI – RASHODI (I.-II.))</a:t>
                      </a:r>
                      <a:endParaRPr lang="hr-HR" sz="70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nSpc>
                          <a:spcPct val="115000"/>
                        </a:lnSpc>
                        <a:spcAft>
                          <a:spcPts val="1000"/>
                        </a:spcAft>
                      </a:pPr>
                      <a:r>
                        <a:rPr lang="hr-HR" sz="700" dirty="0">
                          <a:effectLst/>
                          <a:latin typeface="Arial Rounded MT Bold" panose="020F0704030504030204" pitchFamily="34" charset="0"/>
                          <a:ea typeface="Calibri" panose="020F0502020204030204" pitchFamily="34" charset="0"/>
                          <a:cs typeface="Arial" panose="020B0604020202020204" pitchFamily="34" charset="0"/>
                        </a:rPr>
                        <a:t> </a:t>
                      </a:r>
                      <a:endParaRPr lang="hr-H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080" marR="450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1841738272"/>
                  </a:ext>
                </a:extLst>
              </a:tr>
            </a:tbl>
          </a:graphicData>
        </a:graphic>
      </p:graphicFrame>
    </p:spTree>
    <p:extLst>
      <p:ext uri="{BB962C8B-B14F-4D97-AF65-F5344CB8AC3E}">
        <p14:creationId xmlns:p14="http://schemas.microsoft.com/office/powerpoint/2010/main" val="12506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5038950" y="412954"/>
            <a:ext cx="6730406" cy="858252"/>
          </a:xfrm>
        </p:spPr>
        <p:txBody>
          <a:bodyPr anchor="ctr">
            <a:normAutofit/>
          </a:bodyPr>
          <a:lstStyle/>
          <a:p>
            <a:r>
              <a:rPr lang="hr-HR" sz="3600" dirty="0">
                <a:solidFill>
                  <a:srgbClr val="D92E2D"/>
                </a:solidFill>
              </a:rPr>
              <a:t>1. FINANCIJSKI PLAN</a:t>
            </a:r>
            <a:endParaRPr lang="es-ES" sz="3600" dirty="0">
              <a:solidFill>
                <a:srgbClr val="D92E2D"/>
              </a:solidFill>
            </a:endParaRPr>
          </a:p>
        </p:txBody>
      </p:sp>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227267" y="1271206"/>
            <a:ext cx="10059042" cy="4694165"/>
          </a:xfrm>
          <a:ln>
            <a:solidFill>
              <a:srgbClr val="E47A24"/>
            </a:solidFill>
          </a:ln>
        </p:spPr>
        <p:txBody>
          <a:bodyPr/>
          <a:lstStyle/>
          <a:p>
            <a:pPr algn="l"/>
            <a:r>
              <a:rPr lang="hr-HR" sz="2000" dirty="0"/>
              <a:t>Zasigurno je bitno u financijski plan uvrstiti i sistematizirani prikaz primitaka i izdataka novca odnosno novčani tijek. </a:t>
            </a:r>
          </a:p>
          <a:p>
            <a:pPr algn="l"/>
            <a:r>
              <a:rPr lang="en-US" sz="2000" dirty="0"/>
              <a:t>• </a:t>
            </a:r>
            <a:r>
              <a:rPr lang="pl-PL" sz="2000" dirty="0"/>
              <a:t>Koja je razlika između prihoda i primitka? </a:t>
            </a:r>
            <a:endParaRPr lang="hr-HR" sz="2000" dirty="0"/>
          </a:p>
          <a:p>
            <a:pPr algn="l"/>
            <a:r>
              <a:rPr lang="en-US" sz="2000" dirty="0"/>
              <a:t>•</a:t>
            </a:r>
            <a:r>
              <a:rPr lang="hr-HR" sz="2000" dirty="0"/>
              <a:t> </a:t>
            </a:r>
            <a:r>
              <a:rPr lang="pl-PL" sz="2000" dirty="0"/>
              <a:t>Koja je razlika između rashoda i izdatka? </a:t>
            </a:r>
            <a:endParaRPr lang="es-ES" dirty="0">
              <a:solidFill>
                <a:schemeClr val="tx1">
                  <a:lumMod val="95000"/>
                  <a:lumOff val="5000"/>
                </a:schemeClr>
              </a:solidFill>
            </a:endParaRPr>
          </a:p>
          <a:p>
            <a:pPr algn="l"/>
            <a:endParaRPr lang="es-ES" dirty="0">
              <a:solidFill>
                <a:srgbClr val="E47A24"/>
              </a:solidFill>
            </a:endParaRPr>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27267" y="150124"/>
            <a:ext cx="3811683" cy="1121083"/>
          </a:xfrm>
          <a:prstGeom prst="rect">
            <a:avLst/>
          </a:prstGeom>
        </p:spPr>
      </p:pic>
      <p:sp>
        <p:nvSpPr>
          <p:cNvPr id="9" name="Rectángulo 7">
            <a:extLst>
              <a:ext uri="{FF2B5EF4-FFF2-40B4-BE49-F238E27FC236}">
                <a16:creationId xmlns:a16="http://schemas.microsoft.com/office/drawing/2014/main" id="{E9E3806D-B4B7-47EB-AB92-ADD77392AA94}"/>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8">
            <a:extLst>
              <a:ext uri="{FF2B5EF4-FFF2-40B4-BE49-F238E27FC236}">
                <a16:creationId xmlns:a16="http://schemas.microsoft.com/office/drawing/2014/main" id="{B517FC7A-830A-4879-A891-1ACC1A4644A1}"/>
              </a:ext>
            </a:extLst>
          </p:cNvPr>
          <p:cNvSpPr/>
          <p:nvPr/>
        </p:nvSpPr>
        <p:spPr>
          <a:xfrm rot="5400000">
            <a:off x="-2987719"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9">
            <a:extLst>
              <a:ext uri="{FF2B5EF4-FFF2-40B4-BE49-F238E27FC236}">
                <a16:creationId xmlns:a16="http://schemas.microsoft.com/office/drawing/2014/main" id="{D3D4C7E0-64C3-48B2-B394-E131FCFB9EB7}"/>
              </a:ext>
            </a:extLst>
          </p:cNvPr>
          <p:cNvSpPr/>
          <p:nvPr/>
        </p:nvSpPr>
        <p:spPr>
          <a:xfrm rot="5400000">
            <a:off x="-2675024"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5">
            <a:extLst>
              <a:ext uri="{FF2B5EF4-FFF2-40B4-BE49-F238E27FC236}">
                <a16:creationId xmlns:a16="http://schemas.microsoft.com/office/drawing/2014/main" id="{2773D355-2EFA-4E6E-B84D-4EDFB8C49D40}"/>
              </a:ext>
            </a:extLst>
          </p:cNvPr>
          <p:cNvPicPr>
            <a:picLocks noChangeAspect="1"/>
          </p:cNvPicPr>
          <p:nvPr/>
        </p:nvPicPr>
        <p:blipFill rotWithShape="1">
          <a:blip r:embed="rId3">
            <a:extLst>
              <a:ext uri="{28A0092B-C50C-407E-A947-70E740481C1C}">
                <a14:useLocalDpi xmlns:a14="http://schemas.microsoft.com/office/drawing/2010/main" val="0"/>
              </a:ext>
            </a:extLst>
          </a:blip>
          <a:srcRect r="20881" b="6102"/>
          <a:stretch/>
        </p:blipFill>
        <p:spPr>
          <a:xfrm>
            <a:off x="2100218" y="6294072"/>
            <a:ext cx="7991564" cy="529516"/>
          </a:xfrm>
          <a:prstGeom prst="rect">
            <a:avLst/>
          </a:prstGeom>
        </p:spPr>
      </p:pic>
      <p:sp>
        <p:nvSpPr>
          <p:cNvPr id="4" name="Elipsa 3"/>
          <p:cNvSpPr/>
          <p:nvPr/>
        </p:nvSpPr>
        <p:spPr>
          <a:xfrm>
            <a:off x="3523659" y="2747550"/>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PRIHOD</a:t>
            </a:r>
          </a:p>
        </p:txBody>
      </p:sp>
      <p:sp>
        <p:nvSpPr>
          <p:cNvPr id="19" name="Elipsa 18"/>
          <p:cNvSpPr/>
          <p:nvPr/>
        </p:nvSpPr>
        <p:spPr>
          <a:xfrm>
            <a:off x="6502846" y="2745376"/>
            <a:ext cx="1515291" cy="1367245"/>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hr-HR" sz="1600" dirty="0"/>
              <a:t>PRIMITAK</a:t>
            </a:r>
          </a:p>
        </p:txBody>
      </p:sp>
      <p:sp>
        <p:nvSpPr>
          <p:cNvPr id="6" name="Nije jednako 5"/>
          <p:cNvSpPr/>
          <p:nvPr/>
        </p:nvSpPr>
        <p:spPr>
          <a:xfrm>
            <a:off x="5377259" y="3261236"/>
            <a:ext cx="814252" cy="35705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16" name="Elipsa 15"/>
          <p:cNvSpPr/>
          <p:nvPr/>
        </p:nvSpPr>
        <p:spPr>
          <a:xfrm>
            <a:off x="3457685" y="4289424"/>
            <a:ext cx="1515291" cy="13672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RASHOD</a:t>
            </a:r>
          </a:p>
        </p:txBody>
      </p:sp>
      <p:sp>
        <p:nvSpPr>
          <p:cNvPr id="17" name="Elipsa 16"/>
          <p:cNvSpPr/>
          <p:nvPr/>
        </p:nvSpPr>
        <p:spPr>
          <a:xfrm>
            <a:off x="6502845" y="4289424"/>
            <a:ext cx="1515291" cy="136724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hr-HR" sz="1600" dirty="0"/>
              <a:t>IZDATAK</a:t>
            </a:r>
          </a:p>
        </p:txBody>
      </p:sp>
      <p:sp>
        <p:nvSpPr>
          <p:cNvPr id="18" name="Nije jednako 17"/>
          <p:cNvSpPr/>
          <p:nvPr/>
        </p:nvSpPr>
        <p:spPr>
          <a:xfrm>
            <a:off x="5385684" y="4794520"/>
            <a:ext cx="814252" cy="35705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Tree>
    <p:extLst>
      <p:ext uri="{BB962C8B-B14F-4D97-AF65-F5344CB8AC3E}">
        <p14:creationId xmlns:p14="http://schemas.microsoft.com/office/powerpoint/2010/main" val="207525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anim calcmode="lin" valueType="num">
                                      <p:cBhvr>
                                        <p:cTn id="14" dur="2000" fill="hold"/>
                                        <p:tgtEl>
                                          <p:spTgt spid="11"/>
                                        </p:tgtEl>
                                        <p:attrNameLst>
                                          <p:attrName>ppt_w</p:attrName>
                                        </p:attrNameLst>
                                      </p:cBhvr>
                                      <p:tavLst>
                                        <p:tav tm="0" fmla="#ppt_w*sin(2.5*pi*$)">
                                          <p:val>
                                            <p:fltVal val="0"/>
                                          </p:val>
                                        </p:tav>
                                        <p:tav tm="100000">
                                          <p:val>
                                            <p:fltVal val="1"/>
                                          </p:val>
                                        </p:tav>
                                      </p:tavLst>
                                    </p:anim>
                                    <p:anim calcmode="lin" valueType="num">
                                      <p:cBhvr>
                                        <p:cTn id="15" dur="2000" fill="hold"/>
                                        <p:tgtEl>
                                          <p:spTgt spid="11"/>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ppt_w</p:attrName>
                                        </p:attrNameLst>
                                      </p:cBhvr>
                                      <p:tavLst>
                                        <p:tav tm="0" fmla="#ppt_w*sin(2.5*pi*$)">
                                          <p:val>
                                            <p:fltVal val="0"/>
                                          </p:val>
                                        </p:tav>
                                        <p:tav tm="100000">
                                          <p:val>
                                            <p:fltVal val="1"/>
                                          </p:val>
                                        </p:tav>
                                      </p:tavLst>
                                    </p:anim>
                                    <p:anim calcmode="lin" valueType="num">
                                      <p:cBhvr>
                                        <p:cTn id="21" dur="2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3A0D6D781023E647836D653A8CDC7605" ma:contentTypeVersion="13" ma:contentTypeDescription="Umožňuje vytvoriť nový dokument." ma:contentTypeScope="" ma:versionID="b08c6486e843726aa500a91eaed3127c">
  <xsd:schema xmlns:xsd="http://www.w3.org/2001/XMLSchema" xmlns:xs="http://www.w3.org/2001/XMLSchema" xmlns:p="http://schemas.microsoft.com/office/2006/metadata/properties" xmlns:ns3="d4132698-efcf-4421-bf31-6b81d1623da4" xmlns:ns4="f9647583-738d-48e6-8986-a68e5780fd24" targetNamespace="http://schemas.microsoft.com/office/2006/metadata/properties" ma:root="true" ma:fieldsID="2cfc256d34264556fcfdc3863d3b4a58" ns3:_="" ns4:_="">
    <xsd:import namespace="d4132698-efcf-4421-bf31-6b81d1623da4"/>
    <xsd:import namespace="f9647583-738d-48e6-8986-a68e5780fd2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132698-efcf-4421-bf31-6b81d1623d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647583-738d-48e6-8986-a68e5780fd24" elementFormDefault="qualified">
    <xsd:import namespace="http://schemas.microsoft.com/office/2006/documentManagement/types"/>
    <xsd:import namespace="http://schemas.microsoft.com/office/infopath/2007/PartnerControls"/>
    <xsd:element name="SharedWithUsers" ma:index="18" nillable="true" ma:displayName="Zdieľa sa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Zdieľané s podrobnosťami" ma:internalName="SharedWithDetails" ma:readOnly="true">
      <xsd:simpleType>
        <xsd:restriction base="dms:Note">
          <xsd:maxLength value="255"/>
        </xsd:restriction>
      </xsd:simpleType>
    </xsd:element>
    <xsd:element name="SharingHintHash" ma:index="20" nillable="true" ma:displayName="Príkaz hash indikátora zdieľania"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EF88D9-02B0-4870-A4A3-3B8B1B7B5A7D}">
  <ds:schemaRefs>
    <ds:schemaRef ds:uri="http://schemas.microsoft.com/office/2006/metadata/properties"/>
    <ds:schemaRef ds:uri="http://schemas.openxmlformats.org/package/2006/metadata/core-properties"/>
    <ds:schemaRef ds:uri="http://purl.org/dc/terms/"/>
    <ds:schemaRef ds:uri="d4132698-efcf-4421-bf31-6b81d1623da4"/>
    <ds:schemaRef ds:uri="http://schemas.microsoft.com/office/2006/documentManagement/types"/>
    <ds:schemaRef ds:uri="http://schemas.microsoft.com/office/infopath/2007/PartnerControls"/>
    <ds:schemaRef ds:uri="http://purl.org/dc/elements/1.1/"/>
    <ds:schemaRef ds:uri="f9647583-738d-48e6-8986-a68e5780fd24"/>
    <ds:schemaRef ds:uri="http://www.w3.org/XML/1998/namespace"/>
    <ds:schemaRef ds:uri="http://purl.org/dc/dcmitype/"/>
  </ds:schemaRefs>
</ds:datastoreItem>
</file>

<file path=customXml/itemProps2.xml><?xml version="1.0" encoding="utf-8"?>
<ds:datastoreItem xmlns:ds="http://schemas.openxmlformats.org/officeDocument/2006/customXml" ds:itemID="{E0B44BB9-1B8C-405C-8852-FB3D9B4CC2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132698-efcf-4421-bf31-6b81d1623da4"/>
    <ds:schemaRef ds:uri="f9647583-738d-48e6-8986-a68e5780fd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A40322-6E6B-4F60-8711-10DBDB7CB4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277</TotalTime>
  <Words>1256</Words>
  <Application>Microsoft Office PowerPoint</Application>
  <PresentationFormat>Široki zaslon</PresentationFormat>
  <Paragraphs>202</Paragraphs>
  <Slides>16</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16</vt:i4>
      </vt:variant>
    </vt:vector>
  </HeadingPairs>
  <TitlesOfParts>
    <vt:vector size="21" baseType="lpstr">
      <vt:lpstr>Arial</vt:lpstr>
      <vt:lpstr>Arial Rounded MT Bold</vt:lpstr>
      <vt:lpstr>Calibri</vt:lpstr>
      <vt:lpstr>Calibri Light</vt:lpstr>
      <vt:lpstr>Tema de Office</vt:lpstr>
      <vt:lpstr>EKONOMIJA I FINANCIJE</vt:lpstr>
      <vt:lpstr>SADRŽAJ</vt:lpstr>
      <vt:lpstr>1. OSNOVNO PREDVIĐANJE TROŠKOVA</vt:lpstr>
      <vt:lpstr>OSNOVNO PREDVIĐANJE TROŠKOVA</vt:lpstr>
      <vt:lpstr>2. FINANCIJSKI PLAN</vt:lpstr>
      <vt:lpstr>2. FINANCIJSKI PLAN</vt:lpstr>
      <vt:lpstr>2. FINANCIJSKI PLAN</vt:lpstr>
      <vt:lpstr>2. FINANCIJSKI PLAN</vt:lpstr>
      <vt:lpstr>1. FINANCIJSKI PLAN</vt:lpstr>
      <vt:lpstr> 3. 3. MOGUĆNOSTI FINANCIRANJA / PRIKUPLJANJA SREDSTAVA </vt:lpstr>
      <vt:lpstr>3. MOGUĆNOSTI FINANCIRANJA / PRIKUPLJANJA SREDSTAVA </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Cristina</dc:creator>
  <cp:lastModifiedBy>Irena Šker</cp:lastModifiedBy>
  <cp:revision>43</cp:revision>
  <dcterms:created xsi:type="dcterms:W3CDTF">2020-11-24T11:59:30Z</dcterms:created>
  <dcterms:modified xsi:type="dcterms:W3CDTF">2022-04-15T10:04:47Z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0x0101003A0D6D781023E647836D653A8CDC7605</vt:lpwstr>
  </property>
</Properties>
</file>