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257" r:id="rId6"/>
    <p:sldId id="258" r:id="rId7"/>
    <p:sldId id="259" r:id="rId8"/>
    <p:sldId id="281" r:id="rId9"/>
    <p:sldId id="263" r:id="rId10"/>
    <p:sldId id="285" r:id="rId11"/>
    <p:sldId id="264" r:id="rId12"/>
    <p:sldId id="287" r:id="rId13"/>
    <p:sldId id="288" r:id="rId14"/>
    <p:sldId id="265" r:id="rId15"/>
    <p:sldId id="291" r:id="rId16"/>
    <p:sldId id="289" r:id="rId17"/>
    <p:sldId id="292" r:id="rId18"/>
    <p:sldId id="266" r:id="rId19"/>
    <p:sldId id="293" r:id="rId20"/>
    <p:sldId id="282" r:id="rId21"/>
    <p:sldId id="296" r:id="rId22"/>
    <p:sldId id="268" r:id="rId23"/>
    <p:sldId id="295" r:id="rId24"/>
    <p:sldId id="270" r:id="rId25"/>
    <p:sldId id="272" r:id="rId26"/>
    <p:sldId id="279"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iRNNw8ZqWAHOeuGBkC6bRRON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3902" autoAdjust="0"/>
  </p:normalViewPr>
  <p:slideViewPr>
    <p:cSldViewPr snapToGrid="0">
      <p:cViewPr varScale="1">
        <p:scale>
          <a:sx n="120" d="100"/>
          <a:sy n="120" d="100"/>
        </p:scale>
        <p:origin x="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7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48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92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21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ff28db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f9ff28db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ff28db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f9ff28db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38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fontpair.co/"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dropbox.com/sh/a4l9k9mlzbr3pnd/AADozsSvc8cQ5xfpCnDbgTz1a?dl=0" TargetMode="External"/><Relationship Id="rId5" Type="http://schemas.openxmlformats.org/officeDocument/2006/relationships/hyperlink" Target="https://www.lcca.org.uk/blog/education/history-of-brandin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ziflow.com/blog/brand-brief#What_is_a_Brand_Brief" TargetMode="External"/><Relationship Id="rId3" Type="http://schemas.openxmlformats.org/officeDocument/2006/relationships/image" Target="../media/image1.png"/><Relationship Id="rId7" Type="http://schemas.openxmlformats.org/officeDocument/2006/relationships/hyperlink" Target="https://www.udemy.com/course/branding-strategy-for-entrepreneurs-and-small-business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thebrandingjournal.com/2015/10/what-is-branding-definition/" TargetMode="External"/><Relationship Id="rId11" Type="http://schemas.openxmlformats.org/officeDocument/2006/relationships/hyperlink" Target="https://www.systematixinfotech.com/6-things-look-finalizing-brand-logo/" TargetMode="External"/><Relationship Id="rId5" Type="http://schemas.openxmlformats.org/officeDocument/2006/relationships/hyperlink" Target="https://www.lcca.org.uk/blog/education/history-of-branding/" TargetMode="External"/><Relationship Id="rId10" Type="http://schemas.openxmlformats.org/officeDocument/2006/relationships/hyperlink" Target="https://millo.co/tips-on-presenting-logos-to-a-client" TargetMode="External"/><Relationship Id="rId4" Type="http://schemas.openxmlformats.org/officeDocument/2006/relationships/image" Target="../media/image2.png"/><Relationship Id="rId9" Type="http://schemas.openxmlformats.org/officeDocument/2006/relationships/hyperlink" Target="https://www.shopify.com/blog/how-to-build-a-br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7700" y="2417459"/>
            <a:ext cx="5576595" cy="11210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b="1" dirty="0">
                <a:solidFill>
                  <a:srgbClr val="D92E2D"/>
                </a:solidFill>
              </a:rPr>
              <a:t>Branding</a:t>
            </a:r>
            <a:endParaRPr b="1" dirty="0">
              <a:solidFill>
                <a:srgbClr val="D92E2D"/>
              </a:solidFill>
            </a:endParaRPr>
          </a:p>
        </p:txBody>
      </p:sp>
      <p:pic>
        <p:nvPicPr>
          <p:cNvPr id="86" name="Google Shape;86;p1"/>
          <p:cNvPicPr preferRelativeResize="0"/>
          <p:nvPr/>
        </p:nvPicPr>
        <p:blipFill rotWithShape="1">
          <a:blip r:embed="rId3">
            <a:alphaModFix/>
          </a:blip>
          <a:srcRect/>
          <a:stretch/>
        </p:blipFill>
        <p:spPr>
          <a:xfrm>
            <a:off x="1998010" y="6294071"/>
            <a:ext cx="10100684" cy="563929"/>
          </a:xfrm>
          <a:prstGeom prst="rect">
            <a:avLst/>
          </a:prstGeom>
          <a:noFill/>
          <a:ln>
            <a:noFill/>
          </a:ln>
        </p:spPr>
      </p:pic>
      <p:pic>
        <p:nvPicPr>
          <p:cNvPr id="87" name="Google Shape;87;p1"/>
          <p:cNvPicPr preferRelativeResize="0"/>
          <p:nvPr/>
        </p:nvPicPr>
        <p:blipFill rotWithShape="1">
          <a:blip r:embed="rId4">
            <a:alphaModFix/>
          </a:blip>
          <a:srcRect/>
          <a:stretch/>
        </p:blipFill>
        <p:spPr>
          <a:xfrm>
            <a:off x="2942059" y="357115"/>
            <a:ext cx="6959400" cy="2046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0"/>
            <a:ext cx="10116000" cy="5003301"/>
          </a:xfrm>
          <a:prstGeom prst="rect">
            <a:avLst/>
          </a:prstGeom>
          <a:noFill/>
          <a:ln>
            <a:noFill/>
          </a:ln>
        </p:spPr>
        <p:txBody>
          <a:bodyPr spcFirstLastPara="1" wrap="square" lIns="91425" tIns="45700" rIns="91425" bIns="45700" anchor="t" anchorCtr="0">
            <a:normAutofit/>
          </a:bodyPr>
          <a:lstStyle/>
          <a:p>
            <a:pPr algn="l"/>
            <a:r>
              <a:rPr lang="sk-SK" sz="1600" b="1" i="1" dirty="0"/>
              <a:t>2. </a:t>
            </a:r>
            <a:r>
              <a:rPr lang="it-IT" sz="1600" b="1" i="1" dirty="0"/>
              <a:t>Quali parole assoceresti al brand? </a:t>
            </a:r>
            <a:r>
              <a:rPr lang="it-IT" sz="1600" dirty="0"/>
              <a:t>Immagina il brand come una persona. Come sarebbe lui o lei? Da che tipo di personalità sarebbero attratti i clienti? Questo aiuterà a definire la vostra voce sui social media e il tono di tutta la vostra creatività, sia visiva che scritta. Un esempio di come creare un nuovo brand è lanciare da tre a cinque aggettivi che descrivono il tipo di brand che potrebbe risuonare con il pubblico. </a:t>
            </a:r>
          </a:p>
          <a:p>
            <a:pPr algn="l"/>
            <a:r>
              <a:rPr lang="it-IT" sz="1600" b="1" i="1" dirty="0"/>
              <a:t>3. Quali metafore o concetti descrivono il brand? </a:t>
            </a:r>
            <a:r>
              <a:rPr lang="it-IT" sz="1600" dirty="0"/>
              <a:t>Pensare all'identità del brand come una metafora, o personificarla, può aiutare a identificare le qualità individuali che si vogliono dare. Questo può essere un veicolo, un animale, una celebrità, una squadra sportiva, qualsiasi cosa, purché abbia una reputazione prominente nella vostra mente che evochi il tipo di vibrazione che volete che il vostro brand emani. Per esempio, se si vuole stabilire il proprio marchio rivolgendosi agli imprenditori, si potrebbe scegliere di utilizzare il procione come punto di partenza: Sono abili combattenti che faranno di tutto per prosperare. Se l'identità del tuo marchio fosse un animale, quale animale sarebbe e perché è come quell'animale per te?</a:t>
            </a:r>
            <a:endParaRPr lang="it-IT" dirty="0"/>
          </a:p>
        </p:txBody>
      </p:sp>
      <p:pic>
        <p:nvPicPr>
          <p:cNvPr id="9" name="Google Shape;390;p8"/>
          <p:cNvPicPr preferRelativeResize="0"/>
          <p:nvPr/>
        </p:nvPicPr>
        <p:blipFill rotWithShape="1">
          <a:blip r:embed="rId5">
            <a:alphaModFix/>
          </a:blip>
          <a:srcRect/>
          <a:stretch/>
        </p:blipFill>
        <p:spPr>
          <a:xfrm>
            <a:off x="10432404" y="4896082"/>
            <a:ext cx="1438372" cy="1207622"/>
          </a:xfrm>
          <a:prstGeom prst="rect">
            <a:avLst/>
          </a:prstGeom>
          <a:noFill/>
          <a:ln>
            <a:noFill/>
          </a:ln>
        </p:spPr>
      </p:pic>
      <p:sp>
        <p:nvSpPr>
          <p:cNvPr id="10" name="Google Shape;223;gf9ff28dbe4_0_102"/>
          <p:cNvSpPr txBox="1"/>
          <p:nvPr/>
        </p:nvSpPr>
        <p:spPr>
          <a:xfrm>
            <a:off x="5335685" y="1102110"/>
            <a:ext cx="6493036"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panose="020F0502020204030204" pitchFamily="34" charset="0"/>
                <a:cs typeface="Calibri" panose="020F0502020204030204" pitchFamily="34" charset="0"/>
                <a:sym typeface="Calibri"/>
              </a:rPr>
              <a:t>Unità 4 – Creazione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3003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8" y="1196441"/>
            <a:ext cx="9144000" cy="4903303"/>
          </a:xfrm>
          <a:prstGeom prst="rect">
            <a:avLst/>
          </a:prstGeom>
          <a:noFill/>
          <a:ln>
            <a:noFill/>
          </a:ln>
        </p:spPr>
        <p:txBody>
          <a:bodyPr spcFirstLastPara="1" wrap="square" lIns="91425" tIns="45700" rIns="91425" bIns="45700" anchor="t" anchorCtr="0">
            <a:noAutofit/>
          </a:bodyPr>
          <a:lstStyle/>
          <a:p>
            <a:pPr marL="508000" indent="-457200" algn="l">
              <a:buFont typeface="Wingdings" panose="05000000000000000000" pitchFamily="2" charset="2"/>
              <a:buChar char="Ø"/>
            </a:pPr>
            <a:r>
              <a:rPr lang="it-IT" sz="1600" b="1" dirty="0"/>
              <a:t>Scegli il nome del tuo business - </a:t>
            </a:r>
            <a:r>
              <a:rPr lang="it-IT" sz="1600" i="1" dirty="0"/>
              <a:t>"Una rosa con qualsiasi altro nome avrebbe lo stesso profumo dolce. Ma la Nike con un altro nome sarebbe vista su meno piedi". Shakespeare (più o meno) </a:t>
            </a:r>
            <a:endParaRPr lang="it-IT" sz="1600" b="1" dirty="0"/>
          </a:p>
          <a:p>
            <a:pPr marL="457200" lvl="1" algn="l">
              <a:spcBef>
                <a:spcPts val="0"/>
              </a:spcBef>
            </a:pPr>
            <a:r>
              <a:rPr lang="it-IT" sz="1600" dirty="0"/>
              <a:t>	</a:t>
            </a:r>
          </a:p>
          <a:p>
            <a:pPr marL="457200" lvl="1" algn="l">
              <a:spcBef>
                <a:spcPts val="0"/>
              </a:spcBef>
            </a:pPr>
            <a:r>
              <a:rPr lang="it-IT" sz="1600" dirty="0"/>
              <a:t>	 La personalità, le azioni e la reputazione dell'identità del brand sono davvero ciò che dà al nome un significato sul mercato. Quindi il nome dell'azienda è probabilmente uno dei primi grandi impegni che vanno presi. Avrà un impatto sul logo, sul dominio, sul marketing, e la registrazione del marchio, se si decide di seguire questa strada (è più difficile registrare nomi di marchi generici che descrivono letteralmente ciò che si vende). Idealmente, si desidera un nome di negozio che è difficile da imitare e ancora più difficile da confondere con i concorrenti esistenti sul mercato. Potete usare il nostro generatore di nomi commerciali per fare un brainstorming di nomi, o provare uno (o una combinazione) dei seguenti approcci:</a:t>
            </a:r>
          </a:p>
          <a:p>
            <a:pPr marL="457200" lvl="1" algn="l">
              <a:spcBef>
                <a:spcPts val="0"/>
              </a:spcBef>
            </a:pPr>
            <a:endParaRPr lang="it-IT" sz="1600" dirty="0"/>
          </a:p>
          <a:p>
            <a:pPr marL="457200" lvl="1" algn="l">
              <a:spcBef>
                <a:spcPts val="0"/>
              </a:spcBef>
            </a:pPr>
            <a:r>
              <a:rPr lang="it-IT" sz="1600" b="1" dirty="0"/>
              <a:t>	 Inventare una parola, </a:t>
            </a:r>
            <a:r>
              <a:rPr lang="it-IT" sz="1600" dirty="0"/>
              <a:t>come Pepsi.</a:t>
            </a:r>
          </a:p>
          <a:p>
            <a:pPr marL="457200" lvl="1" algn="l">
              <a:spcBef>
                <a:spcPts val="0"/>
              </a:spcBef>
            </a:pPr>
            <a:r>
              <a:rPr lang="it-IT" sz="1600" b="1" dirty="0"/>
              <a:t>	Riformulare una parola non correlata, </a:t>
            </a:r>
            <a:r>
              <a:rPr lang="it-IT" sz="1600" dirty="0"/>
              <a:t>come Apple per i computer.</a:t>
            </a:r>
          </a:p>
          <a:p>
            <a:pPr marL="457200" lvl="1" algn="l">
              <a:spcBef>
                <a:spcPts val="0"/>
              </a:spcBef>
            </a:pPr>
            <a:r>
              <a:rPr lang="it-IT" sz="1600" b="1" dirty="0"/>
              <a:t>	Usa una parola suggestiva o una metafora, </a:t>
            </a:r>
            <a:r>
              <a:rPr lang="it-IT" sz="1600" dirty="0"/>
              <a:t>come Buffer.</a:t>
            </a:r>
          </a:p>
          <a:p>
            <a:pPr marL="457200" lvl="1" algn="l">
              <a:spcBef>
                <a:spcPts val="0"/>
              </a:spcBef>
            </a:pPr>
            <a:r>
              <a:rPr lang="it-IT" sz="1600" b="1" dirty="0"/>
              <a:t>	Descrivere letteralmente (attenzione: facile da imitare), </a:t>
            </a:r>
            <a:r>
              <a:rPr lang="it-IT" sz="1600" dirty="0"/>
              <a:t>come The </a:t>
            </a:r>
            <a:r>
              <a:rPr lang="it-IT" sz="1600" dirty="0" err="1"/>
              <a:t>Shoe</a:t>
            </a:r>
            <a:r>
              <a:rPr lang="it-IT" sz="1600" dirty="0"/>
              <a:t> Company.</a:t>
            </a:r>
          </a:p>
          <a:p>
            <a:pPr marL="457200" lvl="1" algn="l">
              <a:spcBef>
                <a:spcPts val="0"/>
              </a:spcBef>
            </a:pPr>
            <a:r>
              <a:rPr lang="it-IT" sz="1600" b="1" dirty="0"/>
              <a:t>	Alterare una parola togliendo lettere, aggiungendo lettere, o usando finali latine, </a:t>
            </a:r>
            <a:r>
              <a:rPr lang="it-IT" sz="1600" dirty="0"/>
              <a:t>come Tumblr (</a:t>
            </a:r>
            <a:r>
              <a:rPr lang="it-IT" sz="1600" dirty="0" err="1"/>
              <a:t>Tumbler</a:t>
            </a:r>
            <a:r>
              <a:rPr lang="it-IT" sz="1600" dirty="0"/>
              <a:t>) o </a:t>
            </a:r>
            <a:r>
              <a:rPr lang="it-IT" sz="1600" dirty="0" err="1"/>
              <a:t>Activia</a:t>
            </a:r>
            <a:r>
              <a:rPr lang="it-IT" sz="1600" dirty="0"/>
              <a:t>.</a:t>
            </a:r>
          </a:p>
          <a:p>
            <a:pPr marL="457200" lvl="1" algn="l">
              <a:spcBef>
                <a:spcPts val="0"/>
              </a:spcBef>
            </a:pPr>
            <a:r>
              <a:rPr lang="it-IT" sz="1600" b="1" dirty="0"/>
              <a:t>	Creare un acronimo da un nome più lungo, </a:t>
            </a:r>
            <a:r>
              <a:rPr lang="it-IT" sz="1600" dirty="0"/>
              <a:t>come HBO (Home Box Office).</a:t>
            </a:r>
          </a:p>
          <a:p>
            <a:pPr marL="457200" lvl="1" algn="l">
              <a:spcBef>
                <a:spcPts val="0"/>
              </a:spcBef>
            </a:pPr>
            <a:r>
              <a:rPr lang="it-IT" sz="1600" b="1" dirty="0"/>
              <a:t>	Combinare due parole: </a:t>
            </a:r>
            <a:r>
              <a:rPr lang="it-IT" sz="1600" dirty="0"/>
              <a:t>Pinterest (pin + </a:t>
            </a:r>
            <a:r>
              <a:rPr lang="it-IT" sz="1600" dirty="0" err="1"/>
              <a:t>interest</a:t>
            </a:r>
            <a:r>
              <a:rPr lang="it-IT" sz="1600" dirty="0"/>
              <a:t>) o </a:t>
            </a:r>
            <a:r>
              <a:rPr lang="it-IT" sz="1600" dirty="0" err="1"/>
              <a:t>Snapple</a:t>
            </a:r>
            <a:r>
              <a:rPr lang="it-IT" sz="1600" dirty="0"/>
              <a:t> (</a:t>
            </a:r>
            <a:r>
              <a:rPr lang="it-IT" sz="1600" dirty="0" err="1"/>
              <a:t>snappy</a:t>
            </a:r>
            <a:r>
              <a:rPr lang="it-IT" sz="1600" dirty="0"/>
              <a:t> + </a:t>
            </a:r>
            <a:r>
              <a:rPr lang="it-IT" sz="1600" dirty="0" err="1"/>
              <a:t>apple</a:t>
            </a:r>
            <a:r>
              <a:rPr lang="it-IT" sz="1600" dirty="0"/>
              <a:t>).</a:t>
            </a:r>
            <a:br>
              <a:rPr lang="en-US" sz="1600" dirty="0"/>
            </a:br>
            <a:endParaRPr lang="en-US" sz="1600" dirty="0"/>
          </a:p>
        </p:txBody>
      </p:sp>
      <p:sp>
        <p:nvSpPr>
          <p:cNvPr id="9" name="Google Shape;223;gf9ff28dbe4_0_102"/>
          <p:cNvSpPr txBox="1"/>
          <p:nvPr/>
        </p:nvSpPr>
        <p:spPr>
          <a:xfrm>
            <a:off x="4840147" y="1163647"/>
            <a:ext cx="6738144"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panose="020F0502020204030204" pitchFamily="34" charset="0"/>
                <a:cs typeface="Calibri" panose="020F0502020204030204" pitchFamily="34" charset="0"/>
                <a:sym typeface="Calibri"/>
              </a:rPr>
              <a:t>Unità 4 -  Creazione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7" y="1290770"/>
            <a:ext cx="10118341" cy="5003301"/>
          </a:xfrm>
          <a:prstGeom prst="rect">
            <a:avLst/>
          </a:prstGeom>
          <a:noFill/>
          <a:ln>
            <a:noFill/>
          </a:ln>
        </p:spPr>
        <p:txBody>
          <a:bodyPr spcFirstLastPara="1" wrap="square" lIns="91425" tIns="45700" rIns="91425" bIns="45700" anchor="t" anchorCtr="0">
            <a:noAutofit/>
          </a:bodyPr>
          <a:lstStyle/>
          <a:p>
            <a:pPr marL="457200" lvl="1" algn="l">
              <a:spcBef>
                <a:spcPts val="0"/>
              </a:spcBef>
            </a:pPr>
            <a:endParaRPr lang="it-IT" sz="1600" dirty="0"/>
          </a:p>
          <a:p>
            <a:pPr indent="-457200" algn="l">
              <a:spcBef>
                <a:spcPts val="0"/>
              </a:spcBef>
              <a:buFont typeface="Wingdings" panose="05000000000000000000" pitchFamily="2" charset="2"/>
              <a:buChar char="Ø"/>
            </a:pPr>
            <a:r>
              <a:rPr lang="it-IT" sz="1600" b="1" dirty="0"/>
              <a:t>Scrivere uno slogan - </a:t>
            </a:r>
            <a:r>
              <a:rPr lang="it-IT" sz="1600" dirty="0"/>
              <a:t>Uno slogan accattivante è una risorsa utile, qualcosa di breve e descrittivo che possa essere utilizzato come </a:t>
            </a:r>
            <a:r>
              <a:rPr lang="it-IT" sz="1600" dirty="0" err="1"/>
              <a:t>tagline</a:t>
            </a:r>
            <a:r>
              <a:rPr lang="it-IT" sz="1600" dirty="0"/>
              <a:t> nelle biografie sui social media, nell'intestazione del sito web, nei biglietti da visita personalizzati e in qualsiasi altro posto dove si dispone di poche parole per avere un grande impatto.</a:t>
            </a:r>
          </a:p>
          <a:p>
            <a:pPr marL="0" indent="0" algn="l">
              <a:spcBef>
                <a:spcPts val="0"/>
              </a:spcBef>
            </a:pPr>
            <a:endParaRPr lang="it-IT" sz="1600" dirty="0"/>
          </a:p>
          <a:p>
            <a:pPr algn="l">
              <a:spcBef>
                <a:spcPts val="0"/>
              </a:spcBef>
            </a:pPr>
            <a:r>
              <a:rPr lang="it-IT" sz="1600" dirty="0"/>
              <a:t>	Tenete a mente che potete sempre cambiare lo slogan quando trovate nuovi approcci per il marketing - la Pepsi è passata attraverso più di 30 slogan negli ultimi decenni. </a:t>
            </a:r>
          </a:p>
          <a:p>
            <a:pPr algn="l">
              <a:spcBef>
                <a:spcPts val="0"/>
              </a:spcBef>
            </a:pPr>
            <a:endParaRPr lang="it-IT" sz="1600" dirty="0"/>
          </a:p>
          <a:p>
            <a:pPr algn="l">
              <a:spcBef>
                <a:spcPts val="0"/>
              </a:spcBef>
            </a:pPr>
            <a:r>
              <a:rPr lang="it-IT" sz="1600" dirty="0"/>
              <a:t>	Un buon slogan è breve, accattivante, e crea una forte impressione per aumentare la consapevolezza del marchio. Ecco alcuni modi per avvicinarsi alla scrittura di uno slogan:</a:t>
            </a:r>
          </a:p>
          <a:p>
            <a:pPr algn="l">
              <a:spcBef>
                <a:spcPts val="0"/>
              </a:spcBef>
            </a:pPr>
            <a:endParaRPr lang="it-IT" sz="1600" dirty="0"/>
          </a:p>
          <a:p>
            <a:pPr algn="l">
              <a:spcBef>
                <a:spcPts val="0"/>
              </a:spcBef>
            </a:pPr>
            <a:r>
              <a:rPr lang="it-IT" sz="1600" b="1" dirty="0"/>
              <a:t>	Fissare la propria rivendicazione. </a:t>
            </a:r>
            <a:r>
              <a:rPr lang="it-IT" sz="1600" dirty="0"/>
              <a:t>Death </a:t>
            </a:r>
            <a:r>
              <a:rPr lang="it-IT" sz="1600" dirty="0" err="1"/>
              <a:t>Wish</a:t>
            </a:r>
            <a:r>
              <a:rPr lang="it-IT" sz="1600" dirty="0"/>
              <a:t> Coffee: "Il caffè più forte del mondo".</a:t>
            </a:r>
          </a:p>
          <a:p>
            <a:pPr algn="l">
              <a:spcBef>
                <a:spcPts val="0"/>
              </a:spcBef>
            </a:pPr>
            <a:r>
              <a:rPr lang="it-IT" sz="1600" b="1" dirty="0"/>
              <a:t>	Farne una metafora. </a:t>
            </a:r>
            <a:r>
              <a:rPr lang="it-IT" sz="1600" b="1" dirty="0" err="1"/>
              <a:t>Redbull</a:t>
            </a:r>
            <a:r>
              <a:rPr lang="it-IT" sz="1600" b="1" dirty="0"/>
              <a:t>: </a:t>
            </a:r>
            <a:r>
              <a:rPr lang="it-IT" sz="1600" dirty="0"/>
              <a:t>"</a:t>
            </a:r>
            <a:r>
              <a:rPr lang="it-IT" sz="1600" dirty="0" err="1"/>
              <a:t>Redbull</a:t>
            </a:r>
            <a:r>
              <a:rPr lang="it-IT" sz="1600" dirty="0"/>
              <a:t> ti dà le ali". </a:t>
            </a:r>
          </a:p>
          <a:p>
            <a:pPr algn="l">
              <a:spcBef>
                <a:spcPts val="0"/>
              </a:spcBef>
            </a:pPr>
            <a:r>
              <a:rPr lang="it-IT" sz="1600" b="1" dirty="0"/>
              <a:t>	Adottare l'atteggiamento dei clienti. </a:t>
            </a:r>
            <a:r>
              <a:rPr lang="it-IT" sz="1600" dirty="0"/>
              <a:t>Nike: "Just do </a:t>
            </a:r>
            <a:r>
              <a:rPr lang="it-IT" sz="1600" dirty="0" err="1"/>
              <a:t>it</a:t>
            </a:r>
            <a:r>
              <a:rPr lang="it-IT" sz="1600" dirty="0"/>
              <a:t>." (Fallo e basta).</a:t>
            </a:r>
          </a:p>
          <a:p>
            <a:pPr algn="l">
              <a:spcBef>
                <a:spcPts val="0"/>
              </a:spcBef>
            </a:pPr>
            <a:r>
              <a:rPr lang="it-IT" sz="1600" b="1" dirty="0"/>
              <a:t>	Sfruttare le etichette. </a:t>
            </a:r>
            <a:r>
              <a:rPr lang="it-IT" sz="1600" dirty="0" err="1"/>
              <a:t>Cards</a:t>
            </a:r>
            <a:r>
              <a:rPr lang="it-IT" sz="1600" dirty="0"/>
              <a:t> </a:t>
            </a:r>
            <a:r>
              <a:rPr lang="it-IT" sz="1600" dirty="0" err="1"/>
              <a:t>Against</a:t>
            </a:r>
            <a:r>
              <a:rPr lang="it-IT" sz="1600" dirty="0"/>
              <a:t> </a:t>
            </a:r>
            <a:r>
              <a:rPr lang="it-IT" sz="1600" dirty="0" err="1"/>
              <a:t>Humanity</a:t>
            </a:r>
            <a:r>
              <a:rPr lang="it-IT" sz="1600" dirty="0"/>
              <a:t>: "Un gioco da festa per persone orribili".</a:t>
            </a:r>
          </a:p>
          <a:p>
            <a:pPr algn="l">
              <a:spcBef>
                <a:spcPts val="0"/>
              </a:spcBef>
            </a:pPr>
            <a:r>
              <a:rPr lang="it-IT" sz="1600" b="1" dirty="0"/>
              <a:t>	Scrivere una rima. Caffè Folgers: </a:t>
            </a:r>
            <a:r>
              <a:rPr lang="it-IT" sz="1600" dirty="0"/>
              <a:t>"La parte migliore del risveglio è Folgers nella tua tazza".</a:t>
            </a:r>
          </a:p>
          <a:p>
            <a:pPr algn="l">
              <a:spcBef>
                <a:spcPts val="0"/>
              </a:spcBef>
            </a:pPr>
            <a:r>
              <a:rPr lang="it-IT" sz="1600" b="1" dirty="0"/>
              <a:t>	Descrivere letteralmente. </a:t>
            </a:r>
            <a:r>
              <a:rPr lang="it-IT" sz="1600" b="1" dirty="0" err="1"/>
              <a:t>Aritzia</a:t>
            </a:r>
            <a:r>
              <a:rPr lang="it-IT" sz="1600" b="1" dirty="0"/>
              <a:t>: </a:t>
            </a:r>
            <a:r>
              <a:rPr lang="it-IT" sz="1600" dirty="0"/>
              <a:t>"Boutique di moda femminile".</a:t>
            </a:r>
          </a:p>
          <a:p>
            <a:pPr algn="l">
              <a:spcBef>
                <a:spcPts val="0"/>
              </a:spcBef>
            </a:pPr>
            <a:r>
              <a:rPr lang="it-IT" sz="1600" b="1" dirty="0"/>
              <a:t>	</a:t>
            </a:r>
            <a:r>
              <a:rPr lang="it-IT" sz="1600" dirty="0"/>
              <a:t>Provate lo slogan maker per fare un brainstorming di idee, o giocate con la vostra </a:t>
            </a:r>
            <a:r>
              <a:rPr lang="it-IT" sz="1600" dirty="0" err="1"/>
              <a:t>positioning</a:t>
            </a:r>
            <a:r>
              <a:rPr lang="it-IT" sz="1600" dirty="0"/>
              <a:t> statement per generare potenziali frasi uniche per raccontare il vostro business. </a:t>
            </a:r>
          </a:p>
        </p:txBody>
      </p:sp>
      <p:sp>
        <p:nvSpPr>
          <p:cNvPr id="9" name="Google Shape;223;gf9ff28dbe4_0_102"/>
          <p:cNvSpPr txBox="1"/>
          <p:nvPr/>
        </p:nvSpPr>
        <p:spPr>
          <a:xfrm>
            <a:off x="4912242" y="1196441"/>
            <a:ext cx="7197634"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panose="020F0502020204030204" pitchFamily="34" charset="0"/>
                <a:cs typeface="Calibri" panose="020F0502020204030204" pitchFamily="34" charset="0"/>
                <a:sym typeface="Calibri"/>
              </a:rPr>
              <a:t>Unità 4 – Creazione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915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00376"/>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marL="501650" lvl="0" indent="-457200" algn="l">
              <a:buSzPts val="2900"/>
              <a:buFont typeface="Wingdings" panose="05000000000000000000" pitchFamily="2" charset="2"/>
              <a:buChar char="Ø"/>
            </a:pPr>
            <a:r>
              <a:rPr lang="it-IT" sz="1600" b="1" dirty="0"/>
              <a:t>Usate praticamente le informazioni ottenute sull'azienda,</a:t>
            </a:r>
          </a:p>
          <a:p>
            <a:pPr marL="508000" indent="-457200" algn="l">
              <a:spcBef>
                <a:spcPts val="0"/>
              </a:spcBef>
              <a:buFont typeface="Wingdings" panose="05000000000000000000" pitchFamily="2" charset="2"/>
              <a:buChar char="Ø"/>
            </a:pPr>
            <a:r>
              <a:rPr lang="it-IT" sz="1600" b="1" dirty="0"/>
              <a:t>Scegliere l'aspetto del brand (colori e font) </a:t>
            </a:r>
            <a:r>
              <a:rPr lang="it-IT" sz="1600" dirty="0"/>
              <a:t>- Una volta ottenuto un nome, bisogna pensare al design del brand, in che modo si rappresenterà visivamente, i colori e la tipografia.</a:t>
            </a:r>
          </a:p>
          <a:p>
            <a:pPr marL="508000" indent="-457200" algn="l">
              <a:spcBef>
                <a:spcPts val="0"/>
              </a:spcBef>
              <a:buFont typeface="Wingdings" panose="05000000000000000000" pitchFamily="2" charset="2"/>
              <a:buChar char="Ø"/>
            </a:pPr>
            <a:endParaRPr lang="it-IT" sz="1600" dirty="0"/>
          </a:p>
          <a:p>
            <a:pPr marL="50800" indent="0" algn="l">
              <a:spcBef>
                <a:spcPts val="0"/>
              </a:spcBef>
            </a:pPr>
            <a:r>
              <a:rPr lang="it-IT" sz="1600" dirty="0"/>
              <a:t>          Questo tornerà utile quando inizierete a creare il vostro sito web.</a:t>
            </a:r>
          </a:p>
          <a:p>
            <a:pPr marL="50800" indent="0" algn="l">
              <a:spcBef>
                <a:spcPts val="0"/>
              </a:spcBef>
            </a:pPr>
            <a:endParaRPr lang="it-IT" sz="1600" i="1" dirty="0"/>
          </a:p>
          <a:p>
            <a:pPr algn="l">
              <a:spcBef>
                <a:spcPts val="0"/>
              </a:spcBef>
            </a:pPr>
            <a:r>
              <a:rPr lang="it-IT" sz="1600" b="1" i="1" dirty="0"/>
              <a:t>	Scegliere i colori </a:t>
            </a:r>
          </a:p>
          <a:p>
            <a:pPr algn="l">
              <a:spcBef>
                <a:spcPts val="0"/>
              </a:spcBef>
            </a:pPr>
            <a:r>
              <a:rPr lang="it-IT" sz="1600" dirty="0"/>
              <a:t>	I colori non definiscono solo l'aspetto del brand, ma trasmettono anche la sensazione che si vuole comunicare e aiutano a renderla coerente</a:t>
            </a:r>
          </a:p>
          <a:p>
            <a:pPr algn="l">
              <a:spcBef>
                <a:spcPts val="0"/>
              </a:spcBef>
            </a:pPr>
            <a:r>
              <a:rPr lang="it-IT" sz="1600" dirty="0"/>
              <a:t>	in tutto ciò che viene fatto. Scegliete colori che si differenziano dai concorrenti diretti per evitare di confondere i consumatori.</a:t>
            </a:r>
          </a:p>
          <a:p>
            <a:pPr algn="l">
              <a:spcBef>
                <a:spcPts val="0"/>
              </a:spcBef>
            </a:pPr>
            <a:r>
              <a:rPr lang="it-IT" sz="1600" dirty="0"/>
              <a:t>	La psicologia del colore non è una scienza esatta, ma aiuta a informare le scelte prese, specialmente quando si tratta del colore del logo del brand.</a:t>
            </a:r>
          </a:p>
          <a:p>
            <a:pPr algn="l">
              <a:spcBef>
                <a:spcPts val="0"/>
              </a:spcBef>
            </a:pPr>
            <a:r>
              <a:rPr lang="it-IT" sz="1600" dirty="0"/>
              <a:t>	Questa </a:t>
            </a:r>
            <a:r>
              <a:rPr lang="it-IT" sz="1600" dirty="0" err="1"/>
              <a:t>infografica</a:t>
            </a:r>
            <a:r>
              <a:rPr lang="it-IT" sz="1600" dirty="0"/>
              <a:t> offre una panoramica delle emozioni e delle associazioni che i diversi colori generalmente evocano.</a:t>
            </a:r>
            <a:br>
              <a:rPr lang="en-US" sz="1600" dirty="0"/>
            </a:br>
            <a:endParaRPr lang="en-US" sz="1600" dirty="0"/>
          </a:p>
        </p:txBody>
      </p:sp>
      <p:pic>
        <p:nvPicPr>
          <p:cNvPr id="9" name="Picture 4" descr="choosing brand colors to build your own br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072" y="4859779"/>
            <a:ext cx="1738804" cy="152319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3;gf9ff28dbe4_0_102"/>
          <p:cNvSpPr txBox="1"/>
          <p:nvPr/>
        </p:nvSpPr>
        <p:spPr>
          <a:xfrm>
            <a:off x="4572000" y="1100102"/>
            <a:ext cx="743155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panose="020F0502020204030204" pitchFamily="34" charset="0"/>
                <a:cs typeface="Calibri" panose="020F0502020204030204" pitchFamily="34" charset="0"/>
                <a:sym typeface="Calibri"/>
              </a:rPr>
              <a:t>Unità 4 – Creazione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527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algn="l"/>
            <a:r>
              <a:rPr lang="it-IT" sz="1600" b="1" i="1" dirty="0"/>
              <a:t>Scegliere i font </a:t>
            </a:r>
          </a:p>
          <a:p>
            <a:pPr marL="0" algn="l">
              <a:lnSpc>
                <a:spcPct val="100000"/>
              </a:lnSpc>
              <a:spcBef>
                <a:spcPts val="0"/>
              </a:spcBef>
            </a:pPr>
            <a:r>
              <a:rPr lang="it-IT" sz="1600" dirty="0"/>
              <a:t>Semplicità. Scegliete al massimo due font per evitare di confondere i visitatori: uno per i titoli e uno per il testo del corpo (questo non include il font che potreste usare nel logo del brand). È possibile utilizzare </a:t>
            </a:r>
            <a:r>
              <a:rPr lang="it-IT" sz="1600" dirty="0">
                <a:hlinkClick r:id="rId5"/>
              </a:rPr>
              <a:t>Font Pair</a:t>
            </a:r>
            <a:r>
              <a:rPr lang="it-IT" sz="1600" dirty="0"/>
              <a:t> per sfogliare una vasta selezione di font che vanno bene insieme.</a:t>
            </a:r>
          </a:p>
          <a:p>
            <a:pPr marL="0" algn="l">
              <a:lnSpc>
                <a:spcPct val="100000"/>
              </a:lnSpc>
              <a:spcBef>
                <a:spcPts val="0"/>
              </a:spcBef>
              <a:buFont typeface="Arial" panose="020B0604020202020204" pitchFamily="34" charset="0"/>
              <a:buChar char="•"/>
            </a:pPr>
            <a:r>
              <a:rPr lang="it-IT" sz="1600" dirty="0"/>
              <a:t>Disegnare il logo del brand (attraverso un software). Dopotutto è il volto dell'azienda</a:t>
            </a:r>
          </a:p>
          <a:p>
            <a:pPr marL="0" algn="l">
              <a:lnSpc>
                <a:spcPct val="100000"/>
              </a:lnSpc>
              <a:spcBef>
                <a:spcPts val="0"/>
              </a:spcBef>
            </a:pPr>
            <a:r>
              <a:rPr lang="it-IT" sz="1600" dirty="0"/>
              <a:t>In teoria, si vuole creare il proprio brand con un logo che sia unico, identificabile, e adattabile a tutte le dimensioni (cosa spesso trascurata).</a:t>
            </a:r>
          </a:p>
          <a:p>
            <a:pPr marL="0" algn="l">
              <a:lnSpc>
                <a:spcPct val="100000"/>
              </a:lnSpc>
              <a:spcBef>
                <a:spcPts val="0"/>
              </a:spcBef>
            </a:pPr>
            <a:r>
              <a:rPr lang="it-IT" sz="1600" dirty="0"/>
              <a:t>Considerate tutti i luoghi in cui il logo del brand deve esistere,</a:t>
            </a:r>
          </a:p>
          <a:p>
            <a:pPr marL="0" algn="l">
              <a:lnSpc>
                <a:spcPct val="100000"/>
              </a:lnSpc>
              <a:spcBef>
                <a:spcPts val="0"/>
              </a:spcBef>
            </a:pPr>
            <a:r>
              <a:rPr lang="it-IT" sz="1600" dirty="0"/>
              <a:t>Se si ha un logo di testo come avatar di Instagram, per esempio, sarà quasi impossibile da leggere. Per rendere la tua vita più facile, create una versione quadrata del logo del vostro brand con un elemento icona che rimane riconoscibile anche a dimensioni più piccole.</a:t>
            </a:r>
          </a:p>
          <a:p>
            <a:pPr marL="0" algn="l">
              <a:lnSpc>
                <a:spcPct val="100000"/>
              </a:lnSpc>
              <a:spcBef>
                <a:spcPts val="0"/>
              </a:spcBef>
              <a:buFont typeface="Arial" panose="020B0604020202020204" pitchFamily="34" charset="0"/>
              <a:buChar char="•"/>
            </a:pPr>
            <a:r>
              <a:rPr lang="it-IT" sz="1600" dirty="0"/>
              <a:t>Applicare il brand in tutto il business - Applicare il marchio in tutto il business dà una storia coesiva dello stesso. Una storia del marchio rappresenta chi è la tua azienda e cosa rappresenta. Mette in scena ogni interazione che i clienti hanno con il brand, in negozio e online. </a:t>
            </a:r>
          </a:p>
        </p:txBody>
      </p:sp>
      <p:sp>
        <p:nvSpPr>
          <p:cNvPr id="9" name="Google Shape;223;gf9ff28dbe4_0_102"/>
          <p:cNvSpPr txBox="1"/>
          <p:nvPr/>
        </p:nvSpPr>
        <p:spPr>
          <a:xfrm>
            <a:off x="4550734" y="1116482"/>
            <a:ext cx="7559142"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panose="020F0502020204030204" pitchFamily="34" charset="0"/>
                <a:cs typeface="Calibri" panose="020F0502020204030204" pitchFamily="34" charset="0"/>
                <a:sym typeface="Calibri"/>
              </a:rPr>
              <a:t>Unità 4 – Creazione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61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marL="0" lvl="0" indent="0" algn="l">
              <a:spcBef>
                <a:spcPts val="0"/>
              </a:spcBef>
              <a:buClr>
                <a:srgbClr val="D92E2D"/>
              </a:buClr>
              <a:buSzPts val="3200"/>
            </a:pPr>
            <a:r>
              <a:rPr lang="it-IT" sz="1600" dirty="0"/>
              <a:t>affinché i clienti riconoscano il brand tra la concorrenza.</a:t>
            </a:r>
          </a:p>
          <a:p>
            <a:pPr marL="0" lvl="0" indent="0" algn="l">
              <a:spcBef>
                <a:spcPts val="0"/>
              </a:spcBef>
              <a:buClr>
                <a:srgbClr val="D92E2D"/>
              </a:buClr>
              <a:buSzPts val="3200"/>
            </a:pPr>
            <a:r>
              <a:rPr lang="it-IT" sz="1600" dirty="0"/>
              <a:t> </a:t>
            </a:r>
          </a:p>
          <a:p>
            <a:pPr lvl="0" indent="-406800" algn="l">
              <a:spcBef>
                <a:spcPts val="0"/>
              </a:spcBef>
              <a:buClr>
                <a:srgbClr val="D92E2D"/>
              </a:buClr>
              <a:buSzPts val="3200"/>
            </a:pPr>
            <a:r>
              <a:rPr lang="it-IT" sz="1600" b="1" dirty="0"/>
              <a:t>L'identità del brand deriva da un'organizzazione</a:t>
            </a:r>
            <a:r>
              <a:rPr lang="it-IT" sz="1600" dirty="0"/>
              <a:t>, cioè, un'organizzazione è responsabile della creazione di un prodotto distinto con caratteristiche uniche. È come un'organizzazione cerca di identificarsi. Rappresenta come un'organizzazione vuole essere percepita sul mercato. Un'organizzazione comunica la sua identità ai consumatori attraverso le sue strategie di branding e di marketing. Un brand è unico grazie alla sua identità. L'identità del marchio include i seguenti elementi: visione del brand, cultura del brand, posizionamento, personalità, relazioni e presentazioni. L'identità di un brand è un insieme di associazioni mentali e funzionali con lo stesso. Le associazioni non sono "ragioni per comprare" ma forniscono familiarità e differenziazione (che non è replicabile). Queste associazioni possono includere la “melodia" della firma (per esempio - Britannia "</a:t>
            </a:r>
            <a:r>
              <a:rPr lang="it-IT" sz="1600" dirty="0" err="1"/>
              <a:t>ting-ting-ta-ding</a:t>
            </a:r>
            <a:r>
              <a:rPr lang="it-IT" sz="1600" dirty="0"/>
              <a:t>"), i colori del marchio (per esempio - colore blu con Pepsi), il logo (per esempio - Nike), lo slogan (per esempio - lo slogan di Apple è "</a:t>
            </a:r>
            <a:r>
              <a:rPr lang="it-IT" sz="1600" dirty="0" err="1"/>
              <a:t>Think</a:t>
            </a:r>
            <a:r>
              <a:rPr lang="it-IT" sz="1600" dirty="0"/>
              <a:t> </a:t>
            </a:r>
            <a:r>
              <a:rPr lang="it-IT" sz="1600" dirty="0" err="1"/>
              <a:t>different</a:t>
            </a:r>
            <a:r>
              <a:rPr lang="it-IT" sz="1600" dirty="0"/>
              <a:t>"), ecc.</a:t>
            </a:r>
          </a:p>
          <a:p>
            <a:pPr marL="0" lvl="0" indent="0" algn="l">
              <a:spcBef>
                <a:spcPts val="0"/>
              </a:spcBef>
              <a:buClr>
                <a:srgbClr val="D92E2D"/>
              </a:buClr>
              <a:buSzPts val="3200"/>
            </a:pPr>
            <a:endParaRPr lang="it-IT" sz="1600" dirty="0"/>
          </a:p>
          <a:p>
            <a:pPr lvl="0" indent="-406800" algn="l">
              <a:spcBef>
                <a:spcPts val="0"/>
              </a:spcBef>
              <a:buClr>
                <a:srgbClr val="D92E2D"/>
              </a:buClr>
              <a:buSzPts val="3200"/>
            </a:pPr>
            <a:r>
              <a:rPr lang="it-IT" sz="1600" b="1" dirty="0"/>
              <a:t>L'identità del brand è la proposta/promessa globale </a:t>
            </a:r>
            <a:r>
              <a:rPr lang="it-IT" sz="1600" dirty="0"/>
              <a:t>che un'organizzazione fa ai consumatori. Il brand può essere percepito come un prodotto, una personalità, un insieme di valori, e una posizione che occupa nella mente del consumatore. L'identità del brand è tutto ciò in cui un'organizzazione vuole che il brand sia riconosciuto. È una caratteristica legata a una specifica azienda, prodotto, servizio o individuo. È un modo di esprimere esternamente un marchio al mondo. </a:t>
            </a:r>
          </a:p>
        </p:txBody>
      </p:sp>
      <p:sp>
        <p:nvSpPr>
          <p:cNvPr id="234" name="Google Shape;234;gf9ff28dbe4_0_112"/>
          <p:cNvSpPr txBox="1"/>
          <p:nvPr/>
        </p:nvSpPr>
        <p:spPr>
          <a:xfrm>
            <a:off x="4942772" y="1098738"/>
            <a:ext cx="7167104"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it-IT" sz="4300" dirty="0">
                <a:solidFill>
                  <a:srgbClr val="D92E2D"/>
                </a:solidFill>
                <a:latin typeface="Calibri"/>
                <a:ea typeface="Calibri"/>
                <a:cs typeface="Calibri"/>
                <a:sym typeface="Calibri"/>
              </a:rPr>
              <a:t>Unità 5 – Creazione di un’identità</a:t>
            </a:r>
            <a:endParaRPr lang="sk-SK" sz="43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7;p8"/>
          <p:cNvPicPr preferRelativeResize="0"/>
          <p:nvPr/>
        </p:nvPicPr>
        <p:blipFill rotWithShape="1">
          <a:blip r:embed="rId5">
            <a:alphaModFix/>
          </a:blip>
          <a:srcRect/>
          <a:stretch/>
        </p:blipFill>
        <p:spPr>
          <a:xfrm>
            <a:off x="10597809" y="5294202"/>
            <a:ext cx="1272967" cy="930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algn="l"/>
            <a:r>
              <a:rPr lang="it-IT" sz="1600" b="1" dirty="0"/>
              <a:t>L'identità del brand è composta dai suoi elementi evidenti </a:t>
            </a:r>
            <a:r>
              <a:rPr lang="it-IT" sz="1600" dirty="0"/>
              <a:t>(per esempio, il colore del marchio, il logo, il nome, il simbolo) che identificano e differenziano un brand nella mente del pubblico di destinazione. È un mezzo cruciale per far crescere il brand di un'azienda.</a:t>
            </a:r>
          </a:p>
          <a:p>
            <a:pPr algn="l"/>
            <a:r>
              <a:rPr lang="it-IT" sz="1600" b="1" dirty="0"/>
              <a:t>L'identità del brand è l'aggregazione di tutto ciò che voi (cioè un'organizzazione) fate. È la missione di un'organizzazione, la personalità, la promessa ai consumatori e i vantaggi competitivi</a:t>
            </a:r>
            <a:r>
              <a:rPr lang="it-IT" sz="1600" dirty="0"/>
              <a:t>. Include il pensiero, i sentimenti e le aspettative del mercato target/dei consumatori. È un mezzo per identificare e distinguere un'organizzazione da un'altra. Un'organizzazione che ha un'identità di brand unica ha una migliore consapevolezza del brand, un team motivato di impiegati che si sentono orgogliosi di lavorare in un'organizzazione ben rappresentata, acquirenti attivi, e stile aziendale. L'identità del brand porta alla lealtà allo stesso, alla preferenza del brand, all'alta credibilità, ai buoni prezzi e ai buoni ritorni finanziari. Aiuta l'organizzazione ad esprimere ai clienti e al mercato target il tipo di organizzazione che è. Assicura ancora una volta ai clienti che siete chi dite di essere. Stabilisce una connessione immediata tra l'organizzazione e i consumatori. L'identità del brand dovrebbe essere sostenibile. È cruciale affinché i consumatori si correlino istantaneamente con il prodotto/servizio.</a:t>
            </a:r>
          </a:p>
          <a:p>
            <a:pPr algn="l"/>
            <a:r>
              <a:rPr lang="it-IT" sz="1600" b="1" dirty="0"/>
              <a:t>L'identità del brand dovrebbe essere futuristica, </a:t>
            </a:r>
            <a:r>
              <a:rPr lang="it-IT" sz="1600" dirty="0"/>
              <a:t>cioè, dovrebbe rivelare le aspirazioni associate al brand. Dovrebbe riflettere le qualità durevoli di un marchio. L'identità del marchio è un mezzo fondamentale per il riconoscimento del consumatore e rappresenta la distinzione del marchio dai suoi concorrenti. </a:t>
            </a:r>
          </a:p>
        </p:txBody>
      </p:sp>
      <p:sp>
        <p:nvSpPr>
          <p:cNvPr id="10" name="Google Shape;234;gf9ff28dbe4_0_112"/>
          <p:cNvSpPr txBox="1"/>
          <p:nvPr/>
        </p:nvSpPr>
        <p:spPr>
          <a:xfrm>
            <a:off x="4890978" y="838763"/>
            <a:ext cx="7133422" cy="642900"/>
          </a:xfrm>
          <a:prstGeom prst="rect">
            <a:avLst/>
          </a:prstGeom>
          <a:noFill/>
          <a:ln>
            <a:noFill/>
          </a:ln>
        </p:spPr>
        <p:txBody>
          <a:bodyPr spcFirstLastPara="1" wrap="square" lIns="91425" tIns="45700" rIns="91425" bIns="45700" anchor="b" anchorCtr="0">
            <a:normAutofit fontScale="62500" lnSpcReduction="20000"/>
          </a:bodyPr>
          <a:lstStyle/>
          <a:p>
            <a:pPr algn="ctr">
              <a:lnSpc>
                <a:spcPct val="90000"/>
              </a:lnSpc>
              <a:buClr>
                <a:srgbClr val="D92E2D"/>
              </a:buClr>
              <a:buSzPts val="4000"/>
            </a:pPr>
            <a:r>
              <a:rPr lang="it-IT" sz="6400" dirty="0">
                <a:solidFill>
                  <a:srgbClr val="D92E2D"/>
                </a:solidFill>
                <a:latin typeface="Calibri"/>
                <a:ea typeface="Calibri"/>
                <a:cs typeface="Calibri"/>
                <a:sym typeface="Calibri"/>
              </a:rPr>
              <a:t>Unità 5 – Creazione di un’identità</a:t>
            </a:r>
            <a:endParaRPr lang="sk-SK" sz="64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35376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442749" y="1416383"/>
            <a:ext cx="10008516" cy="4657746"/>
          </a:xfrm>
          <a:prstGeom prst="rect">
            <a:avLst/>
          </a:prstGeom>
          <a:noFill/>
          <a:ln>
            <a:noFill/>
          </a:ln>
        </p:spPr>
        <p:txBody>
          <a:bodyPr spcFirstLastPara="1" wrap="square" lIns="91425" tIns="45700" rIns="91425" bIns="45700" anchor="t" anchorCtr="0">
            <a:noAutofit/>
          </a:bodyPr>
          <a:lstStyle/>
          <a:p>
            <a:pPr marL="36000" lvl="0" indent="0" algn="l">
              <a:lnSpc>
                <a:spcPct val="100000"/>
              </a:lnSpc>
              <a:spcBef>
                <a:spcPts val="0"/>
              </a:spcBef>
              <a:buClr>
                <a:srgbClr val="D92E2D"/>
              </a:buClr>
              <a:buSzPts val="3200"/>
            </a:pPr>
            <a:r>
              <a:rPr lang="it-IT" sz="1600" b="1" dirty="0"/>
              <a:t>1. Iniziare con il brief del design del logo</a:t>
            </a:r>
          </a:p>
          <a:p>
            <a:pPr lvl="0" algn="l"/>
            <a:r>
              <a:rPr lang="it-IT" sz="1600" dirty="0"/>
              <a:t>Il vero segreto di come presentare un logo inizia negli incontri iniziali con i clienti, quando ci si accorda su un brief creativo. Poi, presentare un logo a un cliente diventa una questione di mostrare loro come il design soddisfi i requisiti concordati in precedenza. Ecco cosa affermano alcuni esperti designer di loghi su come presentare un logo secondo il design brief:</a:t>
            </a:r>
          </a:p>
          <a:p>
            <a:pPr lvl="0" algn="l"/>
            <a:endParaRPr lang="it-IT" sz="1600" dirty="0"/>
          </a:p>
          <a:p>
            <a:pPr marL="36000" lvl="0" indent="0" algn="l">
              <a:lnSpc>
                <a:spcPct val="100000"/>
              </a:lnSpc>
              <a:spcBef>
                <a:spcPts val="0"/>
              </a:spcBef>
              <a:buClr>
                <a:srgbClr val="D92E2D"/>
              </a:buClr>
              <a:buSzPts val="3200"/>
            </a:pPr>
            <a:r>
              <a:rPr lang="it-IT" sz="1600" b="1" dirty="0"/>
              <a:t>2. Fare la presentazione del logo di persona o via video</a:t>
            </a:r>
          </a:p>
          <a:p>
            <a:pPr algn="l"/>
            <a:r>
              <a:rPr lang="it-IT" sz="1600" dirty="0"/>
              <a:t>Un altro suggerimento su come presentare un logo che è venuto fuori più e più volte nel nostro gruppo di esperti è stato quello di fare le presentazioni del logo ai clienti di persona (o online), non via e-mail. Parte della padronanza di come presentare un logo è essere in grado di valutare le reazioni dei clienti al volo e adattarsi a un'ampia varietà di risposte. Questo si rivela quasi impossibile quando si presenta semplicemente un logo via e-mail. Prendersi del tempo per preparare una presentazione del logo che si fa "di persona" dimostra anche che ci si preoccupa di come si presenta il logo e che si crede nel design finale del logo. </a:t>
            </a:r>
          </a:p>
          <a:p>
            <a:pPr marL="36000" algn="l">
              <a:lnSpc>
                <a:spcPct val="100000"/>
              </a:lnSpc>
              <a:spcBef>
                <a:spcPts val="0"/>
              </a:spcBef>
            </a:pPr>
            <a:r>
              <a:rPr lang="it-IT" sz="1600" b="1" dirty="0"/>
              <a:t>3. Raccontare una storia convincente sul logo</a:t>
            </a:r>
          </a:p>
          <a:p>
            <a:pPr algn="l"/>
            <a:r>
              <a:rPr lang="it-IT" sz="1600" dirty="0"/>
              <a:t>Imparare come presentare un logo ad un cliente è tanto una questione di narrazione quanto di abilità professionali di presentazione. Infatti, una storia spesso porterà molto più lontano con un cliente di quanto possa fare una rigida presentazione in stile esecutivo. La storia dovrebbe presentare il problema che l'azienda o i suoi clienti hanno dovuto affrontare e come il nuovo logo risolve molti problemi precedenti.</a:t>
            </a:r>
          </a:p>
        </p:txBody>
      </p:sp>
      <p:sp>
        <p:nvSpPr>
          <p:cNvPr id="9" name="Google Shape;245;gf9ff28dbe4_0_169"/>
          <p:cNvSpPr txBox="1"/>
          <p:nvPr/>
        </p:nvSpPr>
        <p:spPr>
          <a:xfrm>
            <a:off x="4867835" y="553541"/>
            <a:ext cx="7002941"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it-IT" sz="3600" dirty="0">
                <a:solidFill>
                  <a:srgbClr val="D92E2D"/>
                </a:solidFill>
              </a:rPr>
              <a:t>Unità 6 - Presentazione al cliente</a:t>
            </a:r>
            <a:endParaRPr lang="sk-SK" sz="3200" dirty="0">
              <a:solidFill>
                <a:srgbClr val="D92E2D"/>
              </a:solidFill>
            </a:endParaRPr>
          </a:p>
        </p:txBody>
      </p:sp>
    </p:spTree>
    <p:extLst>
      <p:ext uri="{BB962C8B-B14F-4D97-AF65-F5344CB8AC3E}">
        <p14:creationId xmlns:p14="http://schemas.microsoft.com/office/powerpoint/2010/main" val="1629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432117" y="1290770"/>
            <a:ext cx="10008516" cy="4657746"/>
          </a:xfrm>
          <a:prstGeom prst="rect">
            <a:avLst/>
          </a:prstGeom>
          <a:noFill/>
          <a:ln>
            <a:noFill/>
          </a:ln>
        </p:spPr>
        <p:txBody>
          <a:bodyPr spcFirstLastPara="1" wrap="square" lIns="91425" tIns="45700" rIns="91425" bIns="45700" anchor="t" anchorCtr="0">
            <a:noAutofit/>
          </a:bodyPr>
          <a:lstStyle/>
          <a:p>
            <a:pPr algn="l"/>
            <a:r>
              <a:rPr lang="it-IT" sz="1600" b="1" dirty="0"/>
              <a:t>4. Includere i </a:t>
            </a:r>
            <a:r>
              <a:rPr lang="it-IT" sz="1600" b="1" dirty="0" err="1"/>
              <a:t>mockup</a:t>
            </a:r>
            <a:r>
              <a:rPr lang="it-IT" sz="1600" b="1" dirty="0"/>
              <a:t> e fornire il contesto</a:t>
            </a:r>
            <a:endParaRPr lang="it-IT" sz="1600" dirty="0"/>
          </a:p>
          <a:p>
            <a:pPr algn="l"/>
            <a:r>
              <a:rPr lang="it-IT" sz="1600" dirty="0"/>
              <a:t>Oltre a raccontare una storia e a mostrare come il vostro logo risolve il problema del cliente, dovrete anche imparare a presentare un logo nel suo contesto, fornendo scenari di vita reale e </a:t>
            </a:r>
            <a:r>
              <a:rPr lang="it-IT" sz="1600" dirty="0" err="1"/>
              <a:t>mock</a:t>
            </a:r>
            <a:r>
              <a:rPr lang="it-IT" sz="1600" dirty="0"/>
              <a:t>-up. Presentando il logo di un cliente in contesti del mondo reale (come sui loro prodotti, sulla carta intestata, o nelle pubblicità), il tuo cliente sarà più propenso a immaginare la forza del nuovo logo che stai presentando.</a:t>
            </a:r>
          </a:p>
          <a:p>
            <a:pPr algn="l"/>
            <a:r>
              <a:rPr lang="it-IT" sz="1600" b="1" dirty="0"/>
              <a:t>5. Mostrare la versatilità del logo</a:t>
            </a:r>
            <a:endParaRPr lang="it-IT" sz="1600" dirty="0"/>
          </a:p>
          <a:p>
            <a:pPr algn="l"/>
            <a:r>
              <a:rPr lang="it-IT" sz="1600" dirty="0"/>
              <a:t>Oltre a presentare </a:t>
            </a:r>
            <a:r>
              <a:rPr lang="it-IT" sz="1600" dirty="0" err="1"/>
              <a:t>mockup</a:t>
            </a:r>
            <a:r>
              <a:rPr lang="it-IT" sz="1600" dirty="0"/>
              <a:t> del potenziale utilizzo del logo, sarà utile mostrare quanto versatile possa essere il vostro logo. Imparare a presentare un logo in un'ampia varietà di modi aiuterà il tuo cliente a vedere quanto flessibile e senza tempo sia il tuo nuovo design. Li aiuterà a vedere esattamente perché ti fai pagare bene per la creazione del logo. </a:t>
            </a:r>
          </a:p>
          <a:p>
            <a:pPr algn="l"/>
            <a:r>
              <a:rPr lang="it-IT" sz="1600" b="1" dirty="0"/>
              <a:t>6. Focus sull’audience</a:t>
            </a:r>
            <a:endParaRPr lang="it-IT" sz="1600" dirty="0"/>
          </a:p>
          <a:p>
            <a:pPr algn="l"/>
            <a:r>
              <a:rPr lang="it-IT" sz="1600" dirty="0"/>
              <a:t>L'audience spesso </a:t>
            </a:r>
            <a:r>
              <a:rPr lang="it-IT" sz="1600" i="1" dirty="0"/>
              <a:t>non</a:t>
            </a:r>
            <a:r>
              <a:rPr lang="it-IT" sz="1600" dirty="0"/>
              <a:t> è il committente a cui stai presentando il logo, ma i suoi clienti. Quindi, anche se può essere allettante parlare di quanto al tuo cliente dovrebbe piacere il tuo nuovo design del logo, imparare come presentare un logo con il giusto pubblico in mente è fondamentale per il tuo successo. Forse uno dei consigli più critici è stato dato dal logo designer Ben </a:t>
            </a:r>
            <a:r>
              <a:rPr lang="it-IT" sz="1600" dirty="0" err="1"/>
              <a:t>Mottershead</a:t>
            </a:r>
            <a:r>
              <a:rPr lang="it-IT" sz="1600" dirty="0"/>
              <a:t> di Ben </a:t>
            </a:r>
            <a:r>
              <a:rPr lang="it-IT" sz="1600" dirty="0" err="1"/>
              <a:t>designs</a:t>
            </a:r>
            <a:r>
              <a:rPr lang="it-IT" sz="1600" dirty="0"/>
              <a:t> "Mostra sempre il logo come sarebbe visto da un pubblico". Questo significa che mentre stai presentando i </a:t>
            </a:r>
            <a:r>
              <a:rPr lang="it-IT" sz="1600" dirty="0" err="1"/>
              <a:t>mockup</a:t>
            </a:r>
            <a:r>
              <a:rPr lang="it-IT" sz="1600" dirty="0"/>
              <a:t> o evidenziando la versatilità del design del tuo nuovo logo, assicurati di evidenziare il nuovo logo dalla prospettiva del pubblico più importante: il cliente del tuo cliente.</a:t>
            </a:r>
          </a:p>
          <a:p>
            <a:pPr marL="36000" algn="l">
              <a:lnSpc>
                <a:spcPct val="120000"/>
              </a:lnSpc>
              <a:spcBef>
                <a:spcPts val="0"/>
              </a:spcBef>
            </a:pPr>
            <a:endParaRPr lang="sk-SK" sz="1600" dirty="0"/>
          </a:p>
        </p:txBody>
      </p:sp>
      <p:sp>
        <p:nvSpPr>
          <p:cNvPr id="9" name="Google Shape;245;gf9ff28dbe4_0_169"/>
          <p:cNvSpPr txBox="1"/>
          <p:nvPr/>
        </p:nvSpPr>
        <p:spPr>
          <a:xfrm>
            <a:off x="4867835" y="553541"/>
            <a:ext cx="7002941"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it-IT" sz="3600" dirty="0">
                <a:solidFill>
                  <a:srgbClr val="D92E2D"/>
                </a:solidFill>
              </a:rPr>
              <a:t>Unità 6 - Presentazione al cliente</a:t>
            </a:r>
            <a:endParaRPr lang="sk-SK" sz="3200" dirty="0">
              <a:solidFill>
                <a:srgbClr val="D92E2D"/>
              </a:solidFill>
            </a:endParaRPr>
          </a:p>
        </p:txBody>
      </p:sp>
    </p:spTree>
    <p:extLst>
      <p:ext uri="{BB962C8B-B14F-4D97-AF65-F5344CB8AC3E}">
        <p14:creationId xmlns:p14="http://schemas.microsoft.com/office/powerpoint/2010/main" val="368318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524000" y="1290770"/>
            <a:ext cx="9597656" cy="4733341"/>
          </a:xfrm>
          <a:prstGeom prst="rect">
            <a:avLst/>
          </a:prstGeom>
          <a:noFill/>
          <a:ln>
            <a:noFill/>
          </a:ln>
        </p:spPr>
        <p:txBody>
          <a:bodyPr spcFirstLastPara="1" wrap="square" lIns="91425" tIns="45700" rIns="91425" bIns="45700" anchor="t" anchorCtr="0">
            <a:normAutofit/>
          </a:bodyPr>
          <a:lstStyle/>
          <a:p>
            <a:pPr algn="l"/>
            <a:r>
              <a:rPr lang="it-IT" sz="1600" dirty="0"/>
              <a:t>Il logo è la prima cosa che la gente vedrà come simbolo del brand. Rappresenterà ciò che il brand è e trasmetterà il pensiero primario dello stesso. La gente fa ogni sorta di cose creative per rendere migliore il logo del proprio marchio, ma tutti gli sforzi falliscono se alcune cose non vengono considerate. Ci sono alcune regole definite che i marchi devono seguire mentre disegnano il logo per il loro business. Abbiamo redatto una lista dove abbiamo elencato 6 cose da guardare prima di finalizzare il logo di un brand.</a:t>
            </a:r>
          </a:p>
          <a:p>
            <a:pPr algn="l"/>
            <a:r>
              <a:rPr lang="it-IT" sz="1600" b="1" dirty="0"/>
              <a:t>Il pubblico capisce bene il logo?</a:t>
            </a:r>
            <a:r>
              <a:rPr lang="it-IT" sz="1600" dirty="0"/>
              <a:t> Potreste aver progettato un bel logo con tutti i tipi di colori, ma non avrà alcun senso se il vostro pubblico non lo capisce o lo confonde con qualcos'altro. Il logo deve trasmettere la vera essenza del brand e deve essere percepito correttamente dal pubblico. </a:t>
            </a:r>
          </a:p>
          <a:p>
            <a:pPr algn="l"/>
            <a:r>
              <a:rPr lang="it-IT" sz="1600" b="1" dirty="0"/>
              <a:t>Semplice ma bello</a:t>
            </a:r>
            <a:r>
              <a:rPr lang="it-IT" sz="1600" dirty="0"/>
              <a:t> - Aggiungere troppe forme e colori contrastanti renderà il logo disordinato. Al pubblico potrebbe non piacere un logo con un design molto complesso. Mantenetelo semplice con meno colori che permetteranno anche al vostro pubblico di riconoscerlo facilmente quando vedranno il logo di nuovo. Per esempio, il logo della Apple è semplice e trasmette la loro idea di mantenere le cose semplici e belle.</a:t>
            </a:r>
          </a:p>
          <a:p>
            <a:pPr algn="l"/>
            <a:r>
              <a:rPr lang="it-IT" sz="1600" b="1" dirty="0"/>
              <a:t>Non usare troppi effetti</a:t>
            </a:r>
            <a:r>
              <a:rPr lang="it-IT" sz="1600" dirty="0"/>
              <a:t> - Effetti come ombre, smussi, modelli possono sembrare molto attraenti ma possono essere un problema quando vengono visti su vari dispositivi e formati. Il logo può sembrare molto diverso se lo si vede sul computer e lo si vede su una brochure stampata se si usa un effetto.</a:t>
            </a:r>
          </a:p>
        </p:txBody>
      </p:sp>
      <p:sp>
        <p:nvSpPr>
          <p:cNvPr id="256" name="Google Shape;256;gf9ff28dbe4_0_179"/>
          <p:cNvSpPr txBox="1"/>
          <p:nvPr/>
        </p:nvSpPr>
        <p:spPr>
          <a:xfrm>
            <a:off x="4082903" y="1138157"/>
            <a:ext cx="7742904"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a:ea typeface="Calibri"/>
                <a:cs typeface="Calibri"/>
                <a:sym typeface="Calibri"/>
              </a:rPr>
              <a:t>Unità 7 - Finalizzazione</a:t>
            </a:r>
            <a:endParaRPr lang="sk-SK" sz="40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8;p8"/>
          <p:cNvPicPr preferRelativeResize="0"/>
          <p:nvPr/>
        </p:nvPicPr>
        <p:blipFill rotWithShape="1">
          <a:blip r:embed="rId5">
            <a:alphaModFix/>
          </a:blip>
          <a:srcRect/>
          <a:stretch/>
        </p:blipFill>
        <p:spPr>
          <a:xfrm>
            <a:off x="10089134" y="5409931"/>
            <a:ext cx="1892054" cy="12283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459132" y="1196400"/>
            <a:ext cx="6026935" cy="4595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rgbClr val="E47A24"/>
              </a:solidFill>
              <a:latin typeface="Calibri"/>
              <a:ea typeface="Calibri"/>
              <a:cs typeface="Calibri"/>
              <a:sym typeface="Calibri"/>
            </a:endParaRPr>
          </a:p>
          <a:p>
            <a:pPr marL="0" lvl="0" indent="0" algn="just" rtl="0">
              <a:lnSpc>
                <a:spcPct val="90000"/>
              </a:lnSpc>
              <a:spcBef>
                <a:spcPts val="1000"/>
              </a:spcBef>
              <a:spcAft>
                <a:spcPts val="0"/>
              </a:spcAft>
              <a:buClr>
                <a:srgbClr val="FFC300"/>
              </a:buClr>
              <a:buSzPts val="2000"/>
              <a:buNone/>
            </a:pPr>
            <a:r>
              <a:rPr lang="en-US" sz="2000" b="1" dirty="0" err="1">
                <a:solidFill>
                  <a:srgbClr val="FFC300"/>
                </a:solidFill>
                <a:latin typeface="Calibri"/>
                <a:ea typeface="Calibri"/>
                <a:cs typeface="Calibri"/>
                <a:sym typeface="Calibri"/>
              </a:rPr>
              <a:t>Competenze</a:t>
            </a:r>
            <a:r>
              <a:rPr lang="en-US" sz="2000" b="1" dirty="0">
                <a:solidFill>
                  <a:srgbClr val="FFC300"/>
                </a:solidFill>
                <a:latin typeface="Calibri"/>
                <a:ea typeface="Calibri"/>
                <a:cs typeface="Calibri"/>
                <a:sym typeface="Calibri"/>
              </a:rPr>
              <a:t> </a:t>
            </a:r>
            <a:r>
              <a:rPr lang="en-US" sz="2000" b="1" dirty="0" err="1">
                <a:solidFill>
                  <a:srgbClr val="FFC300"/>
                </a:solidFill>
                <a:latin typeface="Calibri"/>
                <a:ea typeface="Calibri"/>
                <a:cs typeface="Calibri"/>
                <a:sym typeface="Calibri"/>
              </a:rPr>
              <a:t>acquisite</a:t>
            </a:r>
            <a:r>
              <a:rPr lang="en-US" sz="2000" b="1" dirty="0">
                <a:solidFill>
                  <a:srgbClr val="FFC300"/>
                </a:solidFill>
                <a:latin typeface="Calibri"/>
                <a:ea typeface="Calibri"/>
                <a:cs typeface="Calibri"/>
                <a:sym typeface="Calibri"/>
              </a:rPr>
              <a:t> </a:t>
            </a:r>
            <a:r>
              <a:rPr lang="en-US" sz="2000" b="1" dirty="0" err="1">
                <a:solidFill>
                  <a:srgbClr val="FFC300"/>
                </a:solidFill>
                <a:latin typeface="Calibri"/>
                <a:ea typeface="Calibri"/>
                <a:cs typeface="Calibri"/>
                <a:sym typeface="Calibri"/>
              </a:rPr>
              <a:t>alla</a:t>
            </a:r>
            <a:r>
              <a:rPr lang="en-US" sz="2000" b="1" dirty="0">
                <a:solidFill>
                  <a:srgbClr val="FFC300"/>
                </a:solidFill>
                <a:latin typeface="Calibri"/>
                <a:ea typeface="Calibri"/>
                <a:cs typeface="Calibri"/>
                <a:sym typeface="Calibri"/>
              </a:rPr>
              <a:t> fine del modulo:</a:t>
            </a:r>
            <a:endParaRPr dirty="0"/>
          </a:p>
        </p:txBody>
      </p:sp>
      <p:pic>
        <p:nvPicPr>
          <p:cNvPr id="93" name="Google Shape;93;p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94" name="Google Shape;94;p2"/>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98" name="Google Shape;98;p2"/>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ct val="100000"/>
              <a:buFont typeface="Calibri"/>
              <a:buNone/>
            </a:pPr>
            <a:r>
              <a:rPr lang="en-US" sz="4000" b="1" dirty="0">
                <a:solidFill>
                  <a:srgbClr val="D92E2D"/>
                </a:solidFill>
              </a:rPr>
              <a:t>1.Obiettivi</a:t>
            </a:r>
            <a:endParaRPr sz="4000" b="1" dirty="0">
              <a:solidFill>
                <a:srgbClr val="D92E2D"/>
              </a:solidFill>
            </a:endParaRPr>
          </a:p>
        </p:txBody>
      </p:sp>
      <p:pic>
        <p:nvPicPr>
          <p:cNvPr id="99" name="Google Shape;99;p2"/>
          <p:cNvPicPr preferRelativeResize="0"/>
          <p:nvPr/>
        </p:nvPicPr>
        <p:blipFill rotWithShape="1">
          <a:blip r:embed="rId5">
            <a:alphaModFix/>
          </a:blip>
          <a:srcRect l="77489" r="3171"/>
          <a:stretch/>
        </p:blipFill>
        <p:spPr>
          <a:xfrm>
            <a:off x="1459132" y="2317483"/>
            <a:ext cx="317240" cy="482490"/>
          </a:xfrm>
          <a:prstGeom prst="rect">
            <a:avLst/>
          </a:prstGeom>
          <a:noFill/>
          <a:ln>
            <a:noFill/>
          </a:ln>
        </p:spPr>
      </p:pic>
      <p:pic>
        <p:nvPicPr>
          <p:cNvPr id="100" name="Google Shape;100;p2"/>
          <p:cNvPicPr preferRelativeResize="0"/>
          <p:nvPr/>
        </p:nvPicPr>
        <p:blipFill rotWithShape="1">
          <a:blip r:embed="rId5">
            <a:alphaModFix/>
          </a:blip>
          <a:srcRect l="77489" r="3171"/>
          <a:stretch/>
        </p:blipFill>
        <p:spPr>
          <a:xfrm>
            <a:off x="1459132" y="3300003"/>
            <a:ext cx="317240" cy="482490"/>
          </a:xfrm>
          <a:prstGeom prst="rect">
            <a:avLst/>
          </a:prstGeom>
          <a:noFill/>
          <a:ln>
            <a:noFill/>
          </a:ln>
        </p:spPr>
      </p:pic>
      <p:pic>
        <p:nvPicPr>
          <p:cNvPr id="101" name="Google Shape;101;p2"/>
          <p:cNvPicPr preferRelativeResize="0"/>
          <p:nvPr/>
        </p:nvPicPr>
        <p:blipFill rotWithShape="1">
          <a:blip r:embed="rId5">
            <a:alphaModFix/>
          </a:blip>
          <a:srcRect l="77489" r="3171"/>
          <a:stretch/>
        </p:blipFill>
        <p:spPr>
          <a:xfrm>
            <a:off x="1459132" y="4282523"/>
            <a:ext cx="317240" cy="482490"/>
          </a:xfrm>
          <a:prstGeom prst="rect">
            <a:avLst/>
          </a:prstGeom>
          <a:noFill/>
          <a:ln>
            <a:noFill/>
          </a:ln>
        </p:spPr>
      </p:pic>
      <p:sp>
        <p:nvSpPr>
          <p:cNvPr id="102" name="Google Shape;102;p2"/>
          <p:cNvSpPr txBox="1"/>
          <p:nvPr/>
        </p:nvSpPr>
        <p:spPr>
          <a:xfrm>
            <a:off x="1900225" y="2632758"/>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200" dirty="0" err="1">
                <a:solidFill>
                  <a:schemeClr val="dk1"/>
                </a:solidFill>
                <a:latin typeface="Calibri"/>
                <a:ea typeface="Calibri"/>
                <a:cs typeface="Calibri"/>
                <a:sym typeface="Calibri"/>
              </a:rPr>
              <a:t>Basi</a:t>
            </a:r>
            <a:r>
              <a:rPr lang="sk-SK" sz="1200" dirty="0">
                <a:solidFill>
                  <a:schemeClr val="dk1"/>
                </a:solidFill>
                <a:latin typeface="Calibri"/>
                <a:ea typeface="Calibri"/>
                <a:cs typeface="Calibri"/>
                <a:sym typeface="Calibri"/>
              </a:rPr>
              <a:t> </a:t>
            </a:r>
            <a:r>
              <a:rPr lang="sk-SK" sz="1200" dirty="0" err="1">
                <a:solidFill>
                  <a:schemeClr val="dk1"/>
                </a:solidFill>
                <a:latin typeface="Calibri"/>
                <a:ea typeface="Calibri"/>
                <a:cs typeface="Calibri"/>
                <a:sym typeface="Calibri"/>
              </a:rPr>
              <a:t>teoriche</a:t>
            </a:r>
            <a:endParaRPr sz="1200" dirty="0">
              <a:solidFill>
                <a:schemeClr val="dk1"/>
              </a:solidFill>
              <a:latin typeface="Calibri"/>
              <a:ea typeface="Calibri"/>
              <a:cs typeface="Calibri"/>
              <a:sym typeface="Calibri"/>
            </a:endParaRPr>
          </a:p>
        </p:txBody>
      </p:sp>
      <p:sp>
        <p:nvSpPr>
          <p:cNvPr id="103" name="Google Shape;103;p2"/>
          <p:cNvSpPr txBox="1"/>
          <p:nvPr/>
        </p:nvSpPr>
        <p:spPr>
          <a:xfrm>
            <a:off x="1900224" y="2080838"/>
            <a:ext cx="5124925" cy="369291"/>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Comprendere</a:t>
            </a:r>
            <a:r>
              <a:rPr lang="en-US" sz="1800" b="1" dirty="0">
                <a:solidFill>
                  <a:schemeClr val="dk1"/>
                </a:solidFill>
                <a:latin typeface="Calibri"/>
                <a:ea typeface="Calibri"/>
                <a:cs typeface="Calibri"/>
                <a:sym typeface="Calibri"/>
              </a:rPr>
              <a:t> il </a:t>
            </a:r>
            <a:r>
              <a:rPr lang="en-US" sz="1800" b="1" dirty="0" err="1">
                <a:solidFill>
                  <a:schemeClr val="dk1"/>
                </a:solidFill>
                <a:latin typeface="Calibri"/>
                <a:ea typeface="Calibri"/>
                <a:cs typeface="Calibri"/>
                <a:sym typeface="Calibri"/>
              </a:rPr>
              <a:t>significato</a:t>
            </a:r>
            <a:r>
              <a:rPr lang="en-US" sz="1800" b="1" dirty="0">
                <a:solidFill>
                  <a:schemeClr val="dk1"/>
                </a:solidFill>
                <a:latin typeface="Calibri"/>
                <a:ea typeface="Calibri"/>
                <a:cs typeface="Calibri"/>
                <a:sym typeface="Calibri"/>
              </a:rPr>
              <a:t> del brand per </a:t>
            </a:r>
            <a:r>
              <a:rPr lang="en-US" sz="1800" b="1" dirty="0" err="1">
                <a:solidFill>
                  <a:schemeClr val="dk1"/>
                </a:solidFill>
                <a:latin typeface="Calibri"/>
                <a:ea typeface="Calibri"/>
                <a:cs typeface="Calibri"/>
                <a:sym typeface="Calibri"/>
              </a:rPr>
              <a:t>un’attività</a:t>
            </a:r>
            <a:endParaRPr sz="1800" b="1" dirty="0">
              <a:solidFill>
                <a:schemeClr val="dk1"/>
              </a:solidFill>
              <a:latin typeface="Calibri"/>
              <a:ea typeface="Calibri"/>
              <a:cs typeface="Calibri"/>
              <a:sym typeface="Calibri"/>
            </a:endParaRPr>
          </a:p>
        </p:txBody>
      </p:sp>
      <p:sp>
        <p:nvSpPr>
          <p:cNvPr id="104" name="Google Shape;104;p2"/>
          <p:cNvSpPr txBox="1"/>
          <p:nvPr/>
        </p:nvSpPr>
        <p:spPr>
          <a:xfrm>
            <a:off x="1900225" y="3622840"/>
            <a:ext cx="5124925" cy="276999"/>
          </a:xfrm>
          <a:prstGeom prst="rect">
            <a:avLst/>
          </a:prstGeom>
          <a:noFill/>
          <a:ln>
            <a:noFill/>
          </a:ln>
        </p:spPr>
        <p:txBody>
          <a:bodyPr spcFirstLastPara="1" wrap="square" lIns="91425" tIns="45700" rIns="91425" bIns="45700" anchor="t" anchorCtr="0">
            <a:spAutoFit/>
          </a:bodyPr>
          <a:lstStyle/>
          <a:p>
            <a:pPr lvl="0"/>
            <a:r>
              <a:rPr lang="en-US" sz="1200" dirty="0" err="1">
                <a:solidFill>
                  <a:schemeClr val="dk1"/>
                </a:solidFill>
                <a:latin typeface="Calibri"/>
                <a:ea typeface="Calibri"/>
                <a:cs typeface="Calibri"/>
                <a:sym typeface="Calibri"/>
              </a:rPr>
              <a:t>Applicare</a:t>
            </a:r>
            <a:r>
              <a:rPr lang="en-US" sz="1200" dirty="0">
                <a:solidFill>
                  <a:schemeClr val="dk1"/>
                </a:solidFill>
                <a:latin typeface="Calibri"/>
                <a:ea typeface="Calibri"/>
                <a:cs typeface="Calibri"/>
                <a:sym typeface="Calibri"/>
              </a:rPr>
              <a:t> le </a:t>
            </a:r>
            <a:r>
              <a:rPr lang="en-US" sz="1200" dirty="0" err="1">
                <a:solidFill>
                  <a:schemeClr val="dk1"/>
                </a:solidFill>
                <a:latin typeface="Calibri"/>
                <a:ea typeface="Calibri"/>
                <a:cs typeface="Calibri"/>
                <a:sym typeface="Calibri"/>
              </a:rPr>
              <a:t>basi</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teoriche</a:t>
            </a:r>
            <a:r>
              <a:rPr lang="en-US" sz="1200" dirty="0">
                <a:solidFill>
                  <a:schemeClr val="dk1"/>
                </a:solidFill>
                <a:latin typeface="Calibri"/>
                <a:ea typeface="Calibri"/>
                <a:cs typeface="Calibri"/>
                <a:sym typeface="Calibri"/>
              </a:rPr>
              <a:t> ad </a:t>
            </a:r>
            <a:r>
              <a:rPr lang="en-US" sz="1200" dirty="0" err="1">
                <a:solidFill>
                  <a:schemeClr val="dk1"/>
                </a:solidFill>
                <a:latin typeface="Calibri"/>
                <a:ea typeface="Calibri"/>
                <a:cs typeface="Calibri"/>
                <a:sym typeface="Calibri"/>
              </a:rPr>
              <a:t>esercizi</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pratici</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105" name="Google Shape;105;p2"/>
          <p:cNvSpPr txBox="1"/>
          <p:nvPr/>
        </p:nvSpPr>
        <p:spPr>
          <a:xfrm>
            <a:off x="1900225" y="3284275"/>
            <a:ext cx="5801700" cy="369300"/>
          </a:xfrm>
          <a:prstGeom prst="rect">
            <a:avLst/>
          </a:prstGeom>
          <a:noFill/>
          <a:ln>
            <a:noFill/>
          </a:ln>
        </p:spPr>
        <p:txBody>
          <a:bodyPr spcFirstLastPara="1" wrap="square" lIns="108000" tIns="45700" rIns="108000" bIns="45700" anchor="t" anchorCtr="0">
            <a:spAutoFit/>
          </a:bodyPr>
          <a:lstStyle/>
          <a:p>
            <a:pPr lvl="0"/>
            <a:r>
              <a:rPr lang="it-IT" sz="1800" b="1" dirty="0">
                <a:solidFill>
                  <a:schemeClr val="dk1"/>
                </a:solidFill>
                <a:latin typeface="Calibri"/>
                <a:ea typeface="Calibri"/>
                <a:cs typeface="Calibri"/>
                <a:sym typeface="Calibri"/>
              </a:rPr>
              <a:t>Creare un brand come strumento di vendita</a:t>
            </a:r>
            <a:endParaRPr sz="1800" b="1" dirty="0">
              <a:solidFill>
                <a:schemeClr val="dk1"/>
              </a:solidFill>
              <a:latin typeface="Calibri"/>
              <a:ea typeface="Calibri"/>
              <a:cs typeface="Calibri"/>
              <a:sym typeface="Calibri"/>
            </a:endParaRPr>
          </a:p>
        </p:txBody>
      </p:sp>
      <p:sp>
        <p:nvSpPr>
          <p:cNvPr id="106" name="Google Shape;106;p2"/>
          <p:cNvSpPr txBox="1"/>
          <p:nvPr/>
        </p:nvSpPr>
        <p:spPr>
          <a:xfrm>
            <a:off x="1900225" y="4591894"/>
            <a:ext cx="5124925" cy="276959"/>
          </a:xfrm>
          <a:prstGeom prst="rect">
            <a:avLst/>
          </a:prstGeom>
          <a:noFill/>
          <a:ln>
            <a:noFill/>
          </a:ln>
        </p:spPr>
        <p:txBody>
          <a:bodyPr spcFirstLastPara="1" wrap="square" lIns="91425" tIns="45700" rIns="91425" bIns="45700" anchor="t" anchorCtr="0">
            <a:spAutoFit/>
          </a:bodyPr>
          <a:lstStyle/>
          <a:p>
            <a:pPr lvl="0"/>
            <a:r>
              <a:rPr lang="fr-FR" sz="1200" dirty="0" err="1">
                <a:solidFill>
                  <a:schemeClr val="dk1"/>
                </a:solidFill>
                <a:latin typeface="Calibri"/>
                <a:ea typeface="Calibri"/>
                <a:cs typeface="Calibri"/>
                <a:sym typeface="Calibri"/>
              </a:rPr>
              <a:t>Promozione</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questionari</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risposta</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del</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pubblico</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costruzione</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costante</a:t>
            </a:r>
            <a:r>
              <a:rPr lang="fr-FR" sz="1200" dirty="0">
                <a:solidFill>
                  <a:schemeClr val="dk1"/>
                </a:solidFill>
                <a:latin typeface="Calibri"/>
                <a:ea typeface="Calibri"/>
                <a:cs typeface="Calibri"/>
                <a:sym typeface="Calibri"/>
              </a:rPr>
              <a:t> </a:t>
            </a:r>
            <a:r>
              <a:rPr lang="fr-FR" sz="1200" dirty="0" err="1">
                <a:solidFill>
                  <a:schemeClr val="dk1"/>
                </a:solidFill>
                <a:latin typeface="Calibri"/>
                <a:ea typeface="Calibri"/>
                <a:cs typeface="Calibri"/>
                <a:sym typeface="Calibri"/>
              </a:rPr>
              <a:t>del</a:t>
            </a:r>
            <a:r>
              <a:rPr lang="fr-FR" sz="1200" dirty="0">
                <a:solidFill>
                  <a:schemeClr val="dk1"/>
                </a:solidFill>
                <a:latin typeface="Calibri"/>
                <a:ea typeface="Calibri"/>
                <a:cs typeface="Calibri"/>
                <a:sym typeface="Calibri"/>
              </a:rPr>
              <a:t> brand</a:t>
            </a:r>
            <a:endParaRPr sz="1200" dirty="0">
              <a:solidFill>
                <a:schemeClr val="dk1"/>
              </a:solidFill>
              <a:latin typeface="Calibri"/>
              <a:ea typeface="Calibri"/>
              <a:cs typeface="Calibri"/>
              <a:sym typeface="Calibri"/>
            </a:endParaRPr>
          </a:p>
        </p:txBody>
      </p:sp>
      <p:sp>
        <p:nvSpPr>
          <p:cNvPr id="107" name="Google Shape;107;p2"/>
          <p:cNvSpPr txBox="1"/>
          <p:nvPr/>
        </p:nvSpPr>
        <p:spPr>
          <a:xfrm>
            <a:off x="1900225" y="4253340"/>
            <a:ext cx="5124925" cy="369332"/>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Attività</a:t>
            </a:r>
            <a:r>
              <a:rPr lang="en-US" sz="1800" b="1" dirty="0">
                <a:solidFill>
                  <a:schemeClr val="dk1"/>
                </a:solidFill>
                <a:latin typeface="Calibri"/>
                <a:ea typeface="Calibri"/>
                <a:cs typeface="Calibri"/>
                <a:sym typeface="Calibri"/>
              </a:rPr>
              <a:t> correlate al </a:t>
            </a:r>
            <a:r>
              <a:rPr lang="en-US" sz="1800" b="1" dirty="0" err="1">
                <a:solidFill>
                  <a:schemeClr val="dk1"/>
                </a:solidFill>
                <a:latin typeface="Calibri"/>
                <a:ea typeface="Calibri"/>
                <a:cs typeface="Calibri"/>
                <a:sym typeface="Calibri"/>
              </a:rPr>
              <a:t>mantenimento</a:t>
            </a:r>
            <a:r>
              <a:rPr lang="en-US" sz="1800" b="1" dirty="0">
                <a:solidFill>
                  <a:schemeClr val="dk1"/>
                </a:solidFill>
                <a:latin typeface="Calibri"/>
                <a:ea typeface="Calibri"/>
                <a:cs typeface="Calibri"/>
                <a:sym typeface="Calibri"/>
              </a:rPr>
              <a:t> di un brand</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2000"/>
                                        <p:tgtEl>
                                          <p:spTgt spid="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395556" y="1588809"/>
            <a:ext cx="9534714" cy="4733341"/>
          </a:xfrm>
          <a:prstGeom prst="rect">
            <a:avLst/>
          </a:prstGeom>
          <a:noFill/>
          <a:ln>
            <a:noFill/>
          </a:ln>
        </p:spPr>
        <p:txBody>
          <a:bodyPr spcFirstLastPara="1" wrap="square" lIns="91425" tIns="45700" rIns="91425" bIns="45700" anchor="t" anchorCtr="0">
            <a:normAutofit/>
          </a:bodyPr>
          <a:lstStyle/>
          <a:p>
            <a:pPr marL="0" indent="0" algn="l">
              <a:spcBef>
                <a:spcPts val="0"/>
              </a:spcBef>
              <a:buClr>
                <a:srgbClr val="D92E2D"/>
              </a:buClr>
              <a:buSzPts val="3200"/>
            </a:pPr>
            <a:endParaRPr lang="sk-SK" sz="1600" dirty="0"/>
          </a:p>
          <a:p>
            <a:pPr algn="l"/>
            <a:r>
              <a:rPr lang="it-IT" sz="1600" b="1" dirty="0"/>
              <a:t>Non usare i colori nel modo che vi piace</a:t>
            </a:r>
            <a:r>
              <a:rPr lang="it-IT" sz="1600" dirty="0"/>
              <a:t> - Le combinazioni di colori denotano un significato e non possono essere semplicemente una scelta di un individuo. Alcune combinazioni di colori denotano calma e altre energia. Questa teoria può anche essere applicata alle forme dove un cerchio denota l'infinito e una forma a scintilla denota energia.</a:t>
            </a:r>
          </a:p>
          <a:p>
            <a:pPr algn="l"/>
            <a:r>
              <a:rPr lang="it-IT" sz="1600" b="1" dirty="0"/>
              <a:t>Realizzare linee guida per il logo - </a:t>
            </a:r>
            <a:r>
              <a:rPr lang="it-IT" sz="1600" dirty="0"/>
              <a:t>Se avete fatto degli sforzi per creare il logo, assicuratevi che venga usato correttamente. Definite le linee guida</a:t>
            </a:r>
            <a:r>
              <a:rPr lang="it-IT" sz="1600" b="1" dirty="0"/>
              <a:t> </a:t>
            </a:r>
            <a:r>
              <a:rPr lang="it-IT" sz="1600" dirty="0"/>
              <a:t>su dove dovrebbe essere usato il logo, con quale corretta combinazione di colori in CMYK o RGB, quali cambiamenti possono essere fatti ecc. Tutto ciò deve essere elencato correttamente per mantenere l'uniformità e per giustificare l'uso del logo.</a:t>
            </a:r>
          </a:p>
          <a:p>
            <a:pPr algn="l"/>
            <a:r>
              <a:rPr lang="it-IT" sz="1600" b="1" dirty="0"/>
              <a:t>Renderlo utilizzabile per diversi formati - </a:t>
            </a:r>
            <a:r>
              <a:rPr lang="it-IT" sz="1600" dirty="0"/>
              <a:t>Progettare un logo che si adatti a diversi formati che vanno dal grande come su un cartellone pubblicitario al piccolo come su una pagina di social media è un must. Dovrebbe avere la stessa attrazione indipendentemente da qualsiasi tipo di formato.</a:t>
            </a:r>
          </a:p>
          <a:p>
            <a:pPr algn="l"/>
            <a:r>
              <a:rPr lang="it-IT" sz="1600" b="1" dirty="0"/>
              <a:t>Ricordate sempre </a:t>
            </a:r>
            <a:r>
              <a:rPr lang="it-IT" sz="1600" dirty="0"/>
              <a:t>che il logo non è solo un simbolo del vostro marchio ma è anche </a:t>
            </a:r>
            <a:r>
              <a:rPr lang="it-IT" sz="1600" b="1" dirty="0"/>
              <a:t>un simbolo per voi</a:t>
            </a:r>
            <a:r>
              <a:rPr lang="it-IT" sz="1600" dirty="0"/>
              <a:t>, è importante amarlo. È uno dei pochi elementi visibili del vostro business e raccoglierà l'azienda sotto un unico tetto. </a:t>
            </a:r>
            <a:endParaRPr lang="en-US" sz="1600" dirty="0"/>
          </a:p>
        </p:txBody>
      </p:sp>
      <p:pic>
        <p:nvPicPr>
          <p:cNvPr id="9" name="Google Shape;388;p8"/>
          <p:cNvPicPr preferRelativeResize="0"/>
          <p:nvPr/>
        </p:nvPicPr>
        <p:blipFill rotWithShape="1">
          <a:blip r:embed="rId5">
            <a:alphaModFix/>
          </a:blip>
          <a:srcRect/>
          <a:stretch/>
        </p:blipFill>
        <p:spPr>
          <a:xfrm>
            <a:off x="9993054" y="5347676"/>
            <a:ext cx="1892054" cy="1228359"/>
          </a:xfrm>
          <a:prstGeom prst="rect">
            <a:avLst/>
          </a:prstGeom>
          <a:noFill/>
          <a:ln>
            <a:noFill/>
          </a:ln>
        </p:spPr>
      </p:pic>
      <p:sp>
        <p:nvSpPr>
          <p:cNvPr id="10" name="Google Shape;256;gf9ff28dbe4_0_179"/>
          <p:cNvSpPr txBox="1"/>
          <p:nvPr/>
        </p:nvSpPr>
        <p:spPr>
          <a:xfrm>
            <a:off x="7261412" y="1138157"/>
            <a:ext cx="4564394" cy="642900"/>
          </a:xfrm>
          <a:prstGeom prst="rect">
            <a:avLst/>
          </a:prstGeom>
          <a:noFill/>
          <a:ln>
            <a:noFill/>
          </a:ln>
        </p:spPr>
        <p:txBody>
          <a:bodyPr spcFirstLastPara="1" wrap="square" lIns="91425" tIns="45700" rIns="91425" bIns="45700" anchor="b" anchorCtr="0">
            <a:normAutofit fontScale="85000" lnSpcReduction="10000"/>
          </a:bodyPr>
          <a:lstStyle/>
          <a:p>
            <a:pPr algn="ctr">
              <a:lnSpc>
                <a:spcPct val="90000"/>
              </a:lnSpc>
              <a:buClr>
                <a:srgbClr val="D92E2D"/>
              </a:buClr>
              <a:buSzPts val="4000"/>
            </a:pPr>
            <a:r>
              <a:rPr lang="it-IT" sz="4300" dirty="0">
                <a:solidFill>
                  <a:srgbClr val="D92E2D"/>
                </a:solidFill>
                <a:latin typeface="Calibri"/>
                <a:ea typeface="Calibri"/>
                <a:cs typeface="Calibri"/>
                <a:sym typeface="Calibri"/>
              </a:rPr>
              <a:t>Unità 7 - Finalizzazione</a:t>
            </a:r>
            <a:endParaRPr lang="sk-SK" sz="43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670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4284412" y="1818012"/>
            <a:ext cx="2942298" cy="2963006"/>
          </a:xfrm>
          <a:prstGeom prst="ellipse">
            <a:avLst/>
          </a:prstGeom>
          <a:solidFill>
            <a:schemeClr val="lt1"/>
          </a:solidFill>
          <a:ln w="12700" cap="flat" cmpd="sng">
            <a:solidFill>
              <a:srgbClr val="D92E2D"/>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p5"/>
          <p:cNvPicPr preferRelativeResize="0"/>
          <p:nvPr/>
        </p:nvPicPr>
        <p:blipFill rotWithShape="1">
          <a:blip r:embed="rId3">
            <a:alphaModFix/>
          </a:blip>
          <a:srcRect/>
          <a:stretch/>
        </p:blipFill>
        <p:spPr>
          <a:xfrm>
            <a:off x="2023746" y="6294071"/>
            <a:ext cx="10100684" cy="563929"/>
          </a:xfrm>
          <a:prstGeom prst="rect">
            <a:avLst/>
          </a:prstGeom>
          <a:noFill/>
          <a:ln>
            <a:noFill/>
          </a:ln>
        </p:spPr>
      </p:pic>
      <p:sp>
        <p:nvSpPr>
          <p:cNvPr id="274" name="Google Shape;274;p5"/>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5"/>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5"/>
          <p:cNvPicPr preferRelativeResize="0"/>
          <p:nvPr/>
        </p:nvPicPr>
        <p:blipFill rotWithShape="1">
          <a:blip r:embed="rId4">
            <a:alphaModFix/>
          </a:blip>
          <a:srcRect/>
          <a:stretch/>
        </p:blipFill>
        <p:spPr>
          <a:xfrm>
            <a:off x="1335278" y="111354"/>
            <a:ext cx="3811683" cy="1121083"/>
          </a:xfrm>
          <a:prstGeom prst="rect">
            <a:avLst/>
          </a:prstGeom>
          <a:noFill/>
          <a:ln>
            <a:noFill/>
          </a:ln>
        </p:spPr>
      </p:pic>
      <p:sp>
        <p:nvSpPr>
          <p:cNvPr id="278" name="Google Shape;278;p5"/>
          <p:cNvSpPr txBox="1">
            <a:spLocks noGrp="1"/>
          </p:cNvSpPr>
          <p:nvPr>
            <p:ph type="ctrTitle"/>
          </p:nvPr>
        </p:nvSpPr>
        <p:spPr>
          <a:xfrm>
            <a:off x="8886825" y="488131"/>
            <a:ext cx="3091969" cy="6711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D92E2D"/>
              </a:buClr>
              <a:buSzPts val="4000"/>
              <a:buFont typeface="Calibri"/>
              <a:buNone/>
            </a:pPr>
            <a:r>
              <a:rPr lang="en-US" sz="3200" dirty="0" err="1">
                <a:solidFill>
                  <a:srgbClr val="D92E2D"/>
                </a:solidFill>
              </a:rPr>
              <a:t>Riassumendo</a:t>
            </a:r>
            <a:endParaRPr sz="3200" dirty="0"/>
          </a:p>
        </p:txBody>
      </p:sp>
      <p:sp>
        <p:nvSpPr>
          <p:cNvPr id="279" name="Google Shape;279;p5"/>
          <p:cNvSpPr txBox="1"/>
          <p:nvPr/>
        </p:nvSpPr>
        <p:spPr>
          <a:xfrm>
            <a:off x="2291257" y="4574840"/>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3</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Analisi</a:t>
            </a:r>
            <a:r>
              <a:rPr lang="sk-SK" sz="1600" dirty="0">
                <a:solidFill>
                  <a:schemeClr val="dk1"/>
                </a:solidFill>
                <a:latin typeface="Calibri"/>
                <a:ea typeface="Calibri"/>
                <a:cs typeface="Calibri"/>
                <a:sym typeface="Calibri"/>
              </a:rPr>
              <a:t> </a:t>
            </a:r>
            <a:r>
              <a:rPr lang="sk-SK" sz="1600" dirty="0" err="1">
                <a:solidFill>
                  <a:schemeClr val="dk1"/>
                </a:solidFill>
                <a:latin typeface="Calibri"/>
                <a:ea typeface="Calibri"/>
                <a:cs typeface="Calibri"/>
                <a:sym typeface="Calibri"/>
              </a:rPr>
              <a:t>dei</a:t>
            </a:r>
            <a:r>
              <a:rPr lang="sk-SK" sz="1600" dirty="0">
                <a:solidFill>
                  <a:schemeClr val="dk1"/>
                </a:solidFill>
                <a:latin typeface="Calibri"/>
                <a:ea typeface="Calibri"/>
                <a:cs typeface="Calibri"/>
                <a:sym typeface="Calibri"/>
              </a:rPr>
              <a:t> </a:t>
            </a:r>
            <a:r>
              <a:rPr lang="sk-SK" sz="1600" dirty="0" err="1">
                <a:solidFill>
                  <a:schemeClr val="dk1"/>
                </a:solidFill>
                <a:latin typeface="Calibri"/>
                <a:ea typeface="Calibri"/>
                <a:cs typeface="Calibri"/>
                <a:sym typeface="Calibri"/>
              </a:rPr>
              <a:t>competitors</a:t>
            </a:r>
            <a:endParaRPr sz="1600" dirty="0">
              <a:solidFill>
                <a:schemeClr val="dk1"/>
              </a:solidFill>
              <a:latin typeface="Calibri"/>
              <a:ea typeface="Calibri"/>
              <a:cs typeface="Calibri"/>
              <a:sym typeface="Calibri"/>
            </a:endParaRPr>
          </a:p>
        </p:txBody>
      </p:sp>
      <p:pic>
        <p:nvPicPr>
          <p:cNvPr id="280" name="Google Shape;280;p5"/>
          <p:cNvPicPr preferRelativeResize="0"/>
          <p:nvPr/>
        </p:nvPicPr>
        <p:blipFill rotWithShape="1">
          <a:blip r:embed="rId5">
            <a:alphaModFix/>
          </a:blip>
          <a:srcRect l="77489" r="3171"/>
          <a:stretch/>
        </p:blipFill>
        <p:spPr>
          <a:xfrm>
            <a:off x="9600153" y="1445227"/>
            <a:ext cx="317240" cy="482490"/>
          </a:xfrm>
          <a:prstGeom prst="rect">
            <a:avLst/>
          </a:prstGeom>
          <a:noFill/>
          <a:ln>
            <a:noFill/>
          </a:ln>
        </p:spPr>
      </p:pic>
      <p:sp>
        <p:nvSpPr>
          <p:cNvPr id="281" name="Google Shape;281;p5"/>
          <p:cNvSpPr txBox="1"/>
          <p:nvPr/>
        </p:nvSpPr>
        <p:spPr>
          <a:xfrm>
            <a:off x="4819800" y="5560271"/>
            <a:ext cx="1981143" cy="87794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4</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Creazione</a:t>
            </a:r>
            <a:r>
              <a:rPr lang="sk-SK" sz="1600" dirty="0">
                <a:solidFill>
                  <a:schemeClr val="dk1"/>
                </a:solidFill>
                <a:latin typeface="Calibri"/>
                <a:ea typeface="Calibri"/>
                <a:cs typeface="Calibri"/>
                <a:sym typeface="Calibri"/>
              </a:rPr>
              <a:t> del logo</a:t>
            </a:r>
            <a:endParaRPr sz="1600" dirty="0">
              <a:solidFill>
                <a:schemeClr val="dk1"/>
              </a:solidFill>
              <a:latin typeface="Calibri"/>
              <a:ea typeface="Calibri"/>
              <a:cs typeface="Calibri"/>
              <a:sym typeface="Calibri"/>
            </a:endParaRPr>
          </a:p>
        </p:txBody>
      </p:sp>
      <p:pic>
        <p:nvPicPr>
          <p:cNvPr id="282" name="Google Shape;282;p5"/>
          <p:cNvPicPr preferRelativeResize="0"/>
          <p:nvPr/>
        </p:nvPicPr>
        <p:blipFill rotWithShape="1">
          <a:blip r:embed="rId5">
            <a:alphaModFix/>
          </a:blip>
          <a:srcRect l="77489" r="3171"/>
          <a:stretch/>
        </p:blipFill>
        <p:spPr>
          <a:xfrm>
            <a:off x="9917393" y="3208356"/>
            <a:ext cx="317240" cy="482490"/>
          </a:xfrm>
          <a:prstGeom prst="rect">
            <a:avLst/>
          </a:prstGeom>
          <a:noFill/>
          <a:ln>
            <a:noFill/>
          </a:ln>
        </p:spPr>
      </p:pic>
      <p:pic>
        <p:nvPicPr>
          <p:cNvPr id="283" name="Google Shape;283;p5"/>
          <p:cNvPicPr preferRelativeResize="0"/>
          <p:nvPr/>
        </p:nvPicPr>
        <p:blipFill rotWithShape="1">
          <a:blip r:embed="rId4">
            <a:alphaModFix/>
          </a:blip>
          <a:srcRect l="77489" r="3171"/>
          <a:stretch/>
        </p:blipFill>
        <p:spPr>
          <a:xfrm>
            <a:off x="5061215" y="2034274"/>
            <a:ext cx="1422332" cy="2163223"/>
          </a:xfrm>
          <a:prstGeom prst="rect">
            <a:avLst/>
          </a:prstGeom>
          <a:noFill/>
          <a:ln>
            <a:noFill/>
          </a:ln>
        </p:spPr>
      </p:pic>
      <p:pic>
        <p:nvPicPr>
          <p:cNvPr id="284" name="Google Shape;284;p5"/>
          <p:cNvPicPr preferRelativeResize="0"/>
          <p:nvPr/>
        </p:nvPicPr>
        <p:blipFill rotWithShape="1">
          <a:blip r:embed="rId6">
            <a:alphaModFix/>
          </a:blip>
          <a:srcRect t="34903" r="20863"/>
          <a:stretch/>
        </p:blipFill>
        <p:spPr>
          <a:xfrm>
            <a:off x="5153974" y="4138162"/>
            <a:ext cx="1236813" cy="299234"/>
          </a:xfrm>
          <a:prstGeom prst="rect">
            <a:avLst/>
          </a:prstGeom>
          <a:noFill/>
          <a:ln>
            <a:noFill/>
          </a:ln>
        </p:spPr>
      </p:pic>
      <p:sp>
        <p:nvSpPr>
          <p:cNvPr id="285" name="Google Shape;285;p5"/>
          <p:cNvSpPr txBox="1"/>
          <p:nvPr/>
        </p:nvSpPr>
        <p:spPr>
          <a:xfrm>
            <a:off x="8361037" y="4513236"/>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5</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Creazione</a:t>
            </a:r>
            <a:r>
              <a:rPr lang="sk-SK" sz="1600" dirty="0">
                <a:solidFill>
                  <a:schemeClr val="dk1"/>
                </a:solidFill>
                <a:latin typeface="Calibri"/>
                <a:ea typeface="Calibri"/>
                <a:cs typeface="Calibri"/>
                <a:sym typeface="Calibri"/>
              </a:rPr>
              <a:t> di </a:t>
            </a:r>
            <a:r>
              <a:rPr lang="sk-SK" sz="1600" dirty="0" err="1">
                <a:solidFill>
                  <a:schemeClr val="dk1"/>
                </a:solidFill>
                <a:latin typeface="Calibri"/>
                <a:ea typeface="Calibri"/>
                <a:cs typeface="Calibri"/>
                <a:sym typeface="Calibri"/>
              </a:rPr>
              <a:t>un‘identità</a:t>
            </a:r>
            <a:endParaRPr sz="1600" dirty="0">
              <a:solidFill>
                <a:schemeClr val="dk1"/>
              </a:solidFill>
              <a:latin typeface="Calibri"/>
              <a:ea typeface="Calibri"/>
              <a:cs typeface="Calibri"/>
              <a:sym typeface="Calibri"/>
            </a:endParaRPr>
          </a:p>
        </p:txBody>
      </p:sp>
      <p:pic>
        <p:nvPicPr>
          <p:cNvPr id="287" name="Google Shape;287;p5"/>
          <p:cNvPicPr preferRelativeResize="0"/>
          <p:nvPr/>
        </p:nvPicPr>
        <p:blipFill rotWithShape="1">
          <a:blip r:embed="rId5">
            <a:alphaModFix/>
          </a:blip>
          <a:srcRect l="77489" r="3171"/>
          <a:stretch/>
        </p:blipFill>
        <p:spPr>
          <a:xfrm>
            <a:off x="1694168" y="1404614"/>
            <a:ext cx="317240" cy="482490"/>
          </a:xfrm>
          <a:prstGeom prst="rect">
            <a:avLst/>
          </a:prstGeom>
          <a:noFill/>
          <a:ln>
            <a:noFill/>
          </a:ln>
        </p:spPr>
      </p:pic>
      <p:sp>
        <p:nvSpPr>
          <p:cNvPr id="288" name="Google Shape;288;p5"/>
          <p:cNvSpPr txBox="1"/>
          <p:nvPr/>
        </p:nvSpPr>
        <p:spPr>
          <a:xfrm>
            <a:off x="2141512" y="293182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2</a:t>
            </a:r>
            <a:endParaRPr lang="sk-SK" sz="1600" b="1" dirty="0">
              <a:solidFill>
                <a:srgbClr val="FF0000"/>
              </a:solidFill>
              <a:latin typeface="Calibri"/>
              <a:ea typeface="Calibri"/>
              <a:cs typeface="Calibri"/>
              <a:sym typeface="Calibri"/>
            </a:endParaRPr>
          </a:p>
          <a:p>
            <a:pPr algn="ctr">
              <a:lnSpc>
                <a:spcPct val="90000"/>
              </a:lnSpc>
              <a:buClr>
                <a:srgbClr val="FF0000"/>
              </a:buClr>
              <a:buSzPts val="1600"/>
            </a:pPr>
            <a:r>
              <a:rPr lang="sk-SK" dirty="0" err="1">
                <a:solidFill>
                  <a:schemeClr val="dk1"/>
                </a:solidFill>
                <a:latin typeface="Calibri"/>
                <a:ea typeface="Calibri"/>
                <a:cs typeface="Calibri"/>
                <a:sym typeface="Calibri"/>
              </a:rPr>
              <a:t>Analisi</a:t>
            </a:r>
            <a:r>
              <a:rPr lang="sk-SK" dirty="0">
                <a:solidFill>
                  <a:schemeClr val="dk1"/>
                </a:solidFill>
                <a:latin typeface="Calibri"/>
                <a:ea typeface="Calibri"/>
                <a:cs typeface="Calibri"/>
                <a:sym typeface="Calibri"/>
              </a:rPr>
              <a:t> </a:t>
            </a:r>
            <a:r>
              <a:rPr lang="sk-SK" dirty="0" err="1">
                <a:solidFill>
                  <a:schemeClr val="dk1"/>
                </a:solidFill>
                <a:latin typeface="Calibri"/>
                <a:ea typeface="Calibri"/>
                <a:cs typeface="Calibri"/>
                <a:sym typeface="Calibri"/>
              </a:rPr>
              <a:t>delle</a:t>
            </a:r>
            <a:r>
              <a:rPr lang="sk-SK" dirty="0">
                <a:solidFill>
                  <a:schemeClr val="dk1"/>
                </a:solidFill>
                <a:latin typeface="Calibri"/>
                <a:ea typeface="Calibri"/>
                <a:cs typeface="Calibri"/>
                <a:sym typeface="Calibri"/>
              </a:rPr>
              <a:t> </a:t>
            </a:r>
            <a:r>
              <a:rPr lang="sk-SK" dirty="0" err="1">
                <a:solidFill>
                  <a:schemeClr val="dk1"/>
                </a:solidFill>
                <a:latin typeface="Calibri"/>
                <a:ea typeface="Calibri"/>
                <a:cs typeface="Calibri"/>
                <a:sym typeface="Calibri"/>
              </a:rPr>
              <a:t>entrate</a:t>
            </a:r>
            <a:endParaRPr lang="sk-SK"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FF0000"/>
              </a:buClr>
              <a:buSzPts val="1600"/>
              <a:buFont typeface="Calibri"/>
              <a:buNone/>
            </a:pPr>
            <a:endParaRPr dirty="0"/>
          </a:p>
        </p:txBody>
      </p:sp>
      <p:pic>
        <p:nvPicPr>
          <p:cNvPr id="289" name="Google Shape;289;p5"/>
          <p:cNvPicPr preferRelativeResize="0"/>
          <p:nvPr/>
        </p:nvPicPr>
        <p:blipFill rotWithShape="1">
          <a:blip r:embed="rId5">
            <a:alphaModFix/>
          </a:blip>
          <a:srcRect l="77489" r="3171"/>
          <a:stretch/>
        </p:blipFill>
        <p:spPr>
          <a:xfrm>
            <a:off x="1694168" y="3150184"/>
            <a:ext cx="317240" cy="482490"/>
          </a:xfrm>
          <a:prstGeom prst="rect">
            <a:avLst/>
          </a:prstGeom>
          <a:noFill/>
          <a:ln>
            <a:noFill/>
          </a:ln>
        </p:spPr>
      </p:pic>
      <p:pic>
        <p:nvPicPr>
          <p:cNvPr id="291" name="Google Shape;291;p5"/>
          <p:cNvPicPr preferRelativeResize="0"/>
          <p:nvPr/>
        </p:nvPicPr>
        <p:blipFill rotWithShape="1">
          <a:blip r:embed="rId5">
            <a:alphaModFix/>
          </a:blip>
          <a:srcRect l="77489" r="3171"/>
          <a:stretch/>
        </p:blipFill>
        <p:spPr>
          <a:xfrm>
            <a:off x="1743328" y="4999375"/>
            <a:ext cx="317240" cy="482490"/>
          </a:xfrm>
          <a:prstGeom prst="rect">
            <a:avLst/>
          </a:prstGeom>
          <a:noFill/>
          <a:ln>
            <a:noFill/>
          </a:ln>
        </p:spPr>
      </p:pic>
      <p:sp>
        <p:nvSpPr>
          <p:cNvPr id="292" name="Google Shape;292;p5"/>
          <p:cNvSpPr txBox="1"/>
          <p:nvPr/>
        </p:nvSpPr>
        <p:spPr>
          <a:xfrm>
            <a:off x="2117578"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1</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Introduzione</a:t>
            </a:r>
            <a:endParaRPr sz="1600" dirty="0">
              <a:solidFill>
                <a:schemeClr val="dk1"/>
              </a:solidFill>
              <a:latin typeface="Calibri"/>
              <a:ea typeface="Calibri"/>
              <a:cs typeface="Calibri"/>
              <a:sym typeface="Calibri"/>
            </a:endParaRPr>
          </a:p>
        </p:txBody>
      </p:sp>
      <p:cxnSp>
        <p:nvCxnSpPr>
          <p:cNvPr id="293" name="Google Shape;293;p5"/>
          <p:cNvCxnSpPr>
            <a:stCxn id="272" idx="1"/>
          </p:cNvCxnSpPr>
          <p:nvPr/>
        </p:nvCxnSpPr>
        <p:spPr>
          <a:xfrm rot="10800000">
            <a:off x="3677302" y="1714334"/>
            <a:ext cx="1038000" cy="537600"/>
          </a:xfrm>
          <a:prstGeom prst="straightConnector1">
            <a:avLst/>
          </a:prstGeom>
          <a:noFill/>
          <a:ln w="19050" cap="flat" cmpd="sng">
            <a:solidFill>
              <a:srgbClr val="D92E2D"/>
            </a:solidFill>
            <a:prstDash val="solid"/>
            <a:miter lim="800000"/>
            <a:headEnd type="none" w="sm" len="sm"/>
            <a:tailEnd type="triangle" w="med" len="med"/>
          </a:ln>
        </p:spPr>
      </p:cxnSp>
      <p:cxnSp>
        <p:nvCxnSpPr>
          <p:cNvPr id="294" name="Google Shape;294;p5"/>
          <p:cNvCxnSpPr>
            <a:stCxn id="272" idx="2"/>
          </p:cNvCxnSpPr>
          <p:nvPr/>
        </p:nvCxnSpPr>
        <p:spPr>
          <a:xfrm rot="10800000">
            <a:off x="3608512" y="3299515"/>
            <a:ext cx="675900" cy="0"/>
          </a:xfrm>
          <a:prstGeom prst="straightConnector1">
            <a:avLst/>
          </a:prstGeom>
          <a:noFill/>
          <a:ln w="19050" cap="flat" cmpd="sng">
            <a:solidFill>
              <a:srgbClr val="E6872D"/>
            </a:solidFill>
            <a:prstDash val="solid"/>
            <a:miter lim="800000"/>
            <a:headEnd type="none" w="sm" len="sm"/>
            <a:tailEnd type="triangle" w="med" len="med"/>
          </a:ln>
        </p:spPr>
      </p:cxnSp>
      <p:cxnSp>
        <p:nvCxnSpPr>
          <p:cNvPr id="295" name="Google Shape;295;p5"/>
          <p:cNvCxnSpPr>
            <a:stCxn id="272" idx="3"/>
          </p:cNvCxnSpPr>
          <p:nvPr/>
        </p:nvCxnSpPr>
        <p:spPr>
          <a:xfrm flipH="1">
            <a:off x="3677302" y="4347096"/>
            <a:ext cx="1038000" cy="681300"/>
          </a:xfrm>
          <a:prstGeom prst="straightConnector1">
            <a:avLst/>
          </a:prstGeom>
          <a:noFill/>
          <a:ln w="19050" cap="flat" cmpd="sng">
            <a:solidFill>
              <a:srgbClr val="FFC400"/>
            </a:solidFill>
            <a:prstDash val="solid"/>
            <a:miter lim="800000"/>
            <a:headEnd type="none" w="sm" len="sm"/>
            <a:tailEnd type="triangle" w="med" len="med"/>
          </a:ln>
        </p:spPr>
      </p:cxnSp>
      <p:cxnSp>
        <p:nvCxnSpPr>
          <p:cNvPr id="296" name="Google Shape;296;p5"/>
          <p:cNvCxnSpPr/>
          <p:nvPr/>
        </p:nvCxnSpPr>
        <p:spPr>
          <a:xfrm flipH="1">
            <a:off x="5772380" y="4811536"/>
            <a:ext cx="8913" cy="358264"/>
          </a:xfrm>
          <a:prstGeom prst="straightConnector1">
            <a:avLst/>
          </a:prstGeom>
          <a:noFill/>
          <a:ln w="19050" cap="flat" cmpd="sng">
            <a:solidFill>
              <a:srgbClr val="D92E2D"/>
            </a:solidFill>
            <a:prstDash val="solid"/>
            <a:miter lim="800000"/>
            <a:headEnd type="none" w="sm" len="sm"/>
            <a:tailEnd type="triangle" w="med" len="med"/>
          </a:ln>
        </p:spPr>
      </p:cxnSp>
      <p:cxnSp>
        <p:nvCxnSpPr>
          <p:cNvPr id="297" name="Google Shape;297;p5"/>
          <p:cNvCxnSpPr/>
          <p:nvPr/>
        </p:nvCxnSpPr>
        <p:spPr>
          <a:xfrm>
            <a:off x="7260350" y="3274113"/>
            <a:ext cx="870927" cy="29"/>
          </a:xfrm>
          <a:prstGeom prst="straightConnector1">
            <a:avLst/>
          </a:prstGeom>
          <a:noFill/>
          <a:ln w="19050" cap="flat" cmpd="sng">
            <a:solidFill>
              <a:srgbClr val="E6872D"/>
            </a:solidFill>
            <a:prstDash val="solid"/>
            <a:miter lim="800000"/>
            <a:headEnd type="none" w="sm" len="sm"/>
            <a:tailEnd type="triangle" w="med" len="med"/>
          </a:ln>
        </p:spPr>
      </p:cxnSp>
      <p:cxnSp>
        <p:nvCxnSpPr>
          <p:cNvPr id="298" name="Google Shape;298;p5"/>
          <p:cNvCxnSpPr/>
          <p:nvPr/>
        </p:nvCxnSpPr>
        <p:spPr>
          <a:xfrm flipV="1">
            <a:off x="6897707" y="1787320"/>
            <a:ext cx="1158775" cy="552784"/>
          </a:xfrm>
          <a:prstGeom prst="straightConnector1">
            <a:avLst/>
          </a:prstGeom>
          <a:noFill/>
          <a:ln w="19050" cap="flat" cmpd="sng">
            <a:solidFill>
              <a:srgbClr val="FFD13C"/>
            </a:solidFill>
            <a:prstDash val="solid"/>
            <a:miter lim="800000"/>
            <a:headEnd type="none" w="sm" len="sm"/>
            <a:tailEnd type="triangle" w="med" len="med"/>
          </a:ln>
        </p:spPr>
      </p:cxnSp>
      <p:sp>
        <p:nvSpPr>
          <p:cNvPr id="29" name="Google Shape;285;p5"/>
          <p:cNvSpPr txBox="1"/>
          <p:nvPr/>
        </p:nvSpPr>
        <p:spPr>
          <a:xfrm>
            <a:off x="8367771" y="2863132"/>
            <a:ext cx="144927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6</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Presentazione</a:t>
            </a:r>
            <a:r>
              <a:rPr lang="sk-SK" sz="1600" dirty="0">
                <a:solidFill>
                  <a:schemeClr val="dk1"/>
                </a:solidFill>
                <a:latin typeface="Calibri"/>
                <a:ea typeface="Calibri"/>
                <a:cs typeface="Calibri"/>
                <a:sym typeface="Calibri"/>
              </a:rPr>
              <a:t> </a:t>
            </a:r>
            <a:r>
              <a:rPr lang="sk-SK" sz="1600" dirty="0" err="1">
                <a:solidFill>
                  <a:schemeClr val="dk1"/>
                </a:solidFill>
                <a:latin typeface="Calibri"/>
                <a:ea typeface="Calibri"/>
                <a:cs typeface="Calibri"/>
                <a:sym typeface="Calibri"/>
              </a:rPr>
              <a:t>al</a:t>
            </a:r>
            <a:r>
              <a:rPr lang="sk-SK" sz="1600" dirty="0">
                <a:solidFill>
                  <a:schemeClr val="dk1"/>
                </a:solidFill>
                <a:latin typeface="Calibri"/>
                <a:ea typeface="Calibri"/>
                <a:cs typeface="Calibri"/>
                <a:sym typeface="Calibri"/>
              </a:rPr>
              <a:t> </a:t>
            </a:r>
            <a:r>
              <a:rPr lang="sk-SK" sz="1600" dirty="0" err="1">
                <a:solidFill>
                  <a:schemeClr val="dk1"/>
                </a:solidFill>
                <a:latin typeface="Calibri"/>
                <a:ea typeface="Calibri"/>
                <a:cs typeface="Calibri"/>
                <a:sym typeface="Calibri"/>
              </a:rPr>
              <a:t>cliente</a:t>
            </a:r>
            <a:endParaRPr sz="1600" dirty="0">
              <a:solidFill>
                <a:schemeClr val="dk1"/>
              </a:solidFill>
              <a:latin typeface="Calibri"/>
              <a:ea typeface="Calibri"/>
              <a:cs typeface="Calibri"/>
              <a:sym typeface="Calibri"/>
            </a:endParaRPr>
          </a:p>
        </p:txBody>
      </p:sp>
      <p:cxnSp>
        <p:nvCxnSpPr>
          <p:cNvPr id="32" name="Google Shape;297;p5"/>
          <p:cNvCxnSpPr/>
          <p:nvPr/>
        </p:nvCxnSpPr>
        <p:spPr>
          <a:xfrm>
            <a:off x="6974052" y="4229042"/>
            <a:ext cx="1021163" cy="655654"/>
          </a:xfrm>
          <a:prstGeom prst="straightConnector1">
            <a:avLst/>
          </a:prstGeom>
          <a:noFill/>
          <a:ln w="19050" cap="flat" cmpd="sng">
            <a:solidFill>
              <a:srgbClr val="E6872D"/>
            </a:solidFill>
            <a:prstDash val="solid"/>
            <a:miter lim="800000"/>
            <a:headEnd type="none" w="sm" len="sm"/>
            <a:tailEnd type="triangle" w="med" len="med"/>
          </a:ln>
        </p:spPr>
      </p:cxnSp>
      <p:pic>
        <p:nvPicPr>
          <p:cNvPr id="37" name="Google Shape;286;p5"/>
          <p:cNvPicPr preferRelativeResize="0"/>
          <p:nvPr/>
        </p:nvPicPr>
        <p:blipFill rotWithShape="1">
          <a:blip r:embed="rId5">
            <a:alphaModFix/>
          </a:blip>
          <a:srcRect l="77489" r="3171"/>
          <a:stretch/>
        </p:blipFill>
        <p:spPr>
          <a:xfrm>
            <a:off x="5641352" y="5221927"/>
            <a:ext cx="317240" cy="482490"/>
          </a:xfrm>
          <a:prstGeom prst="rect">
            <a:avLst/>
          </a:prstGeom>
          <a:noFill/>
          <a:ln>
            <a:noFill/>
          </a:ln>
        </p:spPr>
      </p:pic>
      <p:pic>
        <p:nvPicPr>
          <p:cNvPr id="38" name="Google Shape;286;p5"/>
          <p:cNvPicPr preferRelativeResize="0"/>
          <p:nvPr/>
        </p:nvPicPr>
        <p:blipFill rotWithShape="1">
          <a:blip r:embed="rId5">
            <a:alphaModFix/>
          </a:blip>
          <a:srcRect l="77489" r="3171"/>
          <a:stretch/>
        </p:blipFill>
        <p:spPr>
          <a:xfrm>
            <a:off x="9758773" y="5014874"/>
            <a:ext cx="317240" cy="482490"/>
          </a:xfrm>
          <a:prstGeom prst="rect">
            <a:avLst/>
          </a:prstGeom>
          <a:noFill/>
          <a:ln>
            <a:noFill/>
          </a:ln>
        </p:spPr>
      </p:pic>
      <p:sp>
        <p:nvSpPr>
          <p:cNvPr id="42" name="Google Shape;285;p5"/>
          <p:cNvSpPr txBox="1"/>
          <p:nvPr/>
        </p:nvSpPr>
        <p:spPr>
          <a:xfrm>
            <a:off x="8180855" y="1254587"/>
            <a:ext cx="144927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Unità</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7</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err="1">
                <a:solidFill>
                  <a:schemeClr val="dk1"/>
                </a:solidFill>
                <a:latin typeface="Calibri"/>
                <a:ea typeface="Calibri"/>
                <a:cs typeface="Calibri"/>
                <a:sym typeface="Calibri"/>
              </a:rPr>
              <a:t>Finalizzazione</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2000"/>
                                        <p:tgtEl>
                                          <p:spTgt spid="2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311" name="Google Shape;311;p6"/>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6"/>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315" name="Google Shape;315;p6"/>
          <p:cNvSpPr txBox="1">
            <a:spLocks noGrp="1"/>
          </p:cNvSpPr>
          <p:nvPr>
            <p:ph type="ctrTitle"/>
          </p:nvPr>
        </p:nvSpPr>
        <p:spPr>
          <a:xfrm>
            <a:off x="7651102" y="774198"/>
            <a:ext cx="4327693" cy="6711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en-US" sz="3200" dirty="0">
                <a:solidFill>
                  <a:srgbClr val="C00000"/>
                </a:solidFill>
              </a:rPr>
              <a:t>Test di </a:t>
            </a:r>
            <a:r>
              <a:rPr lang="en-US" sz="3200" dirty="0" err="1">
                <a:solidFill>
                  <a:srgbClr val="C00000"/>
                </a:solidFill>
              </a:rPr>
              <a:t>autovalutazione</a:t>
            </a:r>
            <a:endParaRPr sz="3200" dirty="0"/>
          </a:p>
        </p:txBody>
      </p:sp>
      <p:sp>
        <p:nvSpPr>
          <p:cNvPr id="316" name="Google Shape;316;p6"/>
          <p:cNvSpPr txBox="1"/>
          <p:nvPr/>
        </p:nvSpPr>
        <p:spPr>
          <a:xfrm>
            <a:off x="2416720" y="2150971"/>
            <a:ext cx="2196000" cy="89764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ea typeface="Calibri"/>
                <a:cs typeface="Calibri" panose="020F0502020204030204" pitchFamily="34" charset="0"/>
                <a:sym typeface="Calibri"/>
              </a:rPr>
              <a:t>Domanda</a:t>
            </a:r>
            <a:r>
              <a:rPr lang="sk-SK" sz="1600" b="1" dirty="0">
                <a:solidFill>
                  <a:schemeClr val="dk1"/>
                </a:solidFill>
                <a:latin typeface="Calibri" panose="020F0502020204030204" pitchFamily="34" charset="0"/>
                <a:ea typeface="Calibri"/>
                <a:cs typeface="Calibri" panose="020F0502020204030204" pitchFamily="34" charset="0"/>
                <a:sym typeface="Calibri"/>
              </a:rPr>
              <a:t> 1:</a:t>
            </a:r>
          </a:p>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ea typeface="Calibri"/>
                <a:cs typeface="Calibri" panose="020F0502020204030204" pitchFamily="34" charset="0"/>
                <a:sym typeface="Calibri"/>
              </a:rPr>
              <a:t>Cos‘è</a:t>
            </a:r>
            <a:r>
              <a:rPr lang="sk-SK" sz="1600" b="1" dirty="0">
                <a:solidFill>
                  <a:schemeClr val="dk1"/>
                </a:solidFill>
                <a:latin typeface="Calibri" panose="020F0502020204030204" pitchFamily="34" charset="0"/>
                <a:ea typeface="Calibri"/>
                <a:cs typeface="Calibri" panose="020F0502020204030204" pitchFamily="34" charset="0"/>
                <a:sym typeface="Calibri"/>
              </a:rPr>
              <a:t> </a:t>
            </a:r>
            <a:r>
              <a:rPr lang="sk-SK" sz="1600" b="1" dirty="0" err="1">
                <a:solidFill>
                  <a:schemeClr val="dk1"/>
                </a:solidFill>
                <a:latin typeface="Calibri" panose="020F0502020204030204" pitchFamily="34" charset="0"/>
                <a:ea typeface="Calibri"/>
                <a:cs typeface="Calibri" panose="020F0502020204030204" pitchFamily="34" charset="0"/>
                <a:sym typeface="Calibri"/>
              </a:rPr>
              <a:t>il</a:t>
            </a:r>
            <a:r>
              <a:rPr lang="sk-SK" sz="1600" b="1" dirty="0">
                <a:solidFill>
                  <a:schemeClr val="dk1"/>
                </a:solidFill>
                <a:latin typeface="Calibri" panose="020F0502020204030204" pitchFamily="34" charset="0"/>
                <a:ea typeface="Calibri"/>
                <a:cs typeface="Calibri" panose="020F0502020204030204" pitchFamily="34" charset="0"/>
                <a:sym typeface="Calibri"/>
              </a:rPr>
              <a:t> branding?</a:t>
            </a:r>
            <a:r>
              <a:rPr lang="en-US" sz="1600" b="1" dirty="0">
                <a:solidFill>
                  <a:schemeClr val="dk1"/>
                </a:solidFill>
                <a:latin typeface="Calibri" panose="020F0502020204030204" pitchFamily="34" charset="0"/>
                <a:ea typeface="Calibri"/>
                <a:cs typeface="Calibri" panose="020F0502020204030204" pitchFamily="34" charset="0"/>
                <a:sym typeface="Calibri"/>
              </a:rPr>
              <a:t> </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18" name="Google Shape;318;p6"/>
          <p:cNvGrpSpPr/>
          <p:nvPr/>
        </p:nvGrpSpPr>
        <p:grpSpPr>
          <a:xfrm>
            <a:off x="8330291" y="2275106"/>
            <a:ext cx="1061896" cy="965383"/>
            <a:chOff x="1647104" y="1683715"/>
            <a:chExt cx="724176" cy="586547"/>
          </a:xfrm>
        </p:grpSpPr>
        <p:sp>
          <p:nvSpPr>
            <p:cNvPr id="319" name="Google Shape;319;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20" name="Google Shape;320;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21" name="Google Shape;321;p6"/>
          <p:cNvGrpSpPr/>
          <p:nvPr/>
        </p:nvGrpSpPr>
        <p:grpSpPr>
          <a:xfrm>
            <a:off x="1276760" y="2278581"/>
            <a:ext cx="1061896" cy="965383"/>
            <a:chOff x="5146962" y="2232411"/>
            <a:chExt cx="1061896" cy="965383"/>
          </a:xfrm>
        </p:grpSpPr>
        <p:sp>
          <p:nvSpPr>
            <p:cNvPr id="322" name="Google Shape;322;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24" name="Google Shape;324;p6"/>
          <p:cNvSpPr txBox="1"/>
          <p:nvPr/>
        </p:nvSpPr>
        <p:spPr>
          <a:xfrm>
            <a:off x="6023167" y="2103549"/>
            <a:ext cx="2196000" cy="132545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Domanda</a:t>
            </a:r>
            <a:r>
              <a:rPr lang="sk-SK" sz="1600" b="1" dirty="0">
                <a:solidFill>
                  <a:schemeClr val="dk1"/>
                </a:solidFill>
                <a:latin typeface="Calibri" panose="020F0502020204030204" pitchFamily="34" charset="0"/>
                <a:cs typeface="Calibri" panose="020F0502020204030204" pitchFamily="34" charset="0"/>
              </a:rPr>
              <a:t> 2:</a:t>
            </a:r>
          </a:p>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Cosa</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non</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appartiene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all‘analisi</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delle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entrate</a:t>
            </a:r>
            <a:r>
              <a:rPr lang="sk-SK" sz="1600" b="1" dirty="0">
                <a:solidFill>
                  <a:schemeClr val="dk1"/>
                </a:solidFill>
                <a:latin typeface="Calibri" panose="020F0502020204030204" pitchFamily="34" charset="0"/>
                <a:cs typeface="Calibri" panose="020F0502020204030204" pitchFamily="34" charset="0"/>
              </a:rPr>
              <a:t>? </a:t>
            </a:r>
          </a:p>
        </p:txBody>
      </p:sp>
      <p:sp>
        <p:nvSpPr>
          <p:cNvPr id="325" name="Google Shape;325;p6"/>
          <p:cNvSpPr txBox="1"/>
          <p:nvPr/>
        </p:nvSpPr>
        <p:spPr>
          <a:xfrm>
            <a:off x="5940750" y="2892604"/>
            <a:ext cx="2196000" cy="78379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b="1" dirty="0">
              <a:solidFill>
                <a:srgbClr val="FF0000"/>
              </a:solidFill>
              <a:latin typeface="Calibri" panose="020F0502020204030204" pitchFamily="34" charset="0"/>
              <a:cs typeface="Calibri" panose="020F0502020204030204" pitchFamily="34" charset="0"/>
            </a:endParaRPr>
          </a:p>
        </p:txBody>
      </p:sp>
      <p:sp>
        <p:nvSpPr>
          <p:cNvPr id="326" name="Google Shape;326;p6"/>
          <p:cNvSpPr txBox="1"/>
          <p:nvPr/>
        </p:nvSpPr>
        <p:spPr>
          <a:xfrm>
            <a:off x="9623330" y="1979847"/>
            <a:ext cx="2355465" cy="157285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Domanda</a:t>
            </a:r>
            <a:r>
              <a:rPr lang="sk-SK" sz="1600" b="1" dirty="0">
                <a:solidFill>
                  <a:schemeClr val="dk1"/>
                </a:solidFill>
                <a:latin typeface="Calibri" panose="020F0502020204030204" pitchFamily="34" charset="0"/>
                <a:cs typeface="Calibri" panose="020F0502020204030204" pitchFamily="34" charset="0"/>
              </a:rPr>
              <a:t> 3:</a:t>
            </a:r>
          </a:p>
          <a:p>
            <a:pPr marL="0" marR="0" lvl="0" indent="0" algn="l" rtl="0">
              <a:lnSpc>
                <a:spcPct val="150000"/>
              </a:lnSpc>
              <a:spcBef>
                <a:spcPts val="0"/>
              </a:spcBef>
              <a:spcAft>
                <a:spcPts val="0"/>
              </a:spcAft>
              <a:buNone/>
            </a:pPr>
            <a:r>
              <a:rPr lang="sk-SK" sz="1600" b="1" dirty="0">
                <a:solidFill>
                  <a:schemeClr val="dk1"/>
                </a:solidFill>
                <a:latin typeface="Calibri" panose="020F0502020204030204" pitchFamily="34" charset="0"/>
                <a:cs typeface="Calibri" panose="020F0502020204030204" pitchFamily="34" charset="0"/>
              </a:rPr>
              <a:t>In </a:t>
            </a:r>
            <a:r>
              <a:rPr lang="sk-SK" sz="1600" b="1" dirty="0" err="1">
                <a:solidFill>
                  <a:schemeClr val="dk1"/>
                </a:solidFill>
                <a:latin typeface="Calibri" panose="020F0502020204030204" pitchFamily="34" charset="0"/>
                <a:cs typeface="Calibri" panose="020F0502020204030204" pitchFamily="34" charset="0"/>
              </a:rPr>
              <a:t>quale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fase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vengono</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troviamo</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concorrenza</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pubblico</a:t>
            </a:r>
            <a:r>
              <a:rPr lang="sk-SK" sz="1600" b="1" dirty="0">
                <a:solidFill>
                  <a:schemeClr val="dk1"/>
                </a:solidFill>
                <a:latin typeface="Calibri" panose="020F0502020204030204" pitchFamily="34" charset="0"/>
                <a:cs typeface="Calibri" panose="020F0502020204030204" pitchFamily="34" charset="0"/>
              </a:rPr>
              <a:t> di </a:t>
            </a:r>
            <a:r>
              <a:rPr lang="sk-SK" sz="1600" b="1" dirty="0" err="1">
                <a:solidFill>
                  <a:schemeClr val="dk1"/>
                </a:solidFill>
                <a:latin typeface="Calibri" panose="020F0502020204030204" pitchFamily="34" charset="0"/>
                <a:cs typeface="Calibri" panose="020F0502020204030204" pitchFamily="34" charset="0"/>
              </a:rPr>
              <a:t>riferimento</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28" name="Google Shape;328;p6"/>
          <p:cNvGrpSpPr/>
          <p:nvPr/>
        </p:nvGrpSpPr>
        <p:grpSpPr>
          <a:xfrm>
            <a:off x="4862975" y="2278580"/>
            <a:ext cx="1061896" cy="965383"/>
            <a:chOff x="4523418" y="3490010"/>
            <a:chExt cx="1061896" cy="965383"/>
          </a:xfrm>
        </p:grpSpPr>
        <p:sp>
          <p:nvSpPr>
            <p:cNvPr id="329" name="Google Shape;329;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0" name="Google Shape;330;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31" name="Google Shape;331;p6"/>
          <p:cNvSpPr txBox="1"/>
          <p:nvPr/>
        </p:nvSpPr>
        <p:spPr>
          <a:xfrm>
            <a:off x="2371280" y="3876340"/>
            <a:ext cx="2196000" cy="157775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Domanda</a:t>
            </a:r>
            <a:r>
              <a:rPr lang="sk-SK" sz="1600" b="1" dirty="0">
                <a:solidFill>
                  <a:schemeClr val="dk1"/>
                </a:solidFill>
                <a:latin typeface="Calibri" panose="020F0502020204030204" pitchFamily="34" charset="0"/>
                <a:cs typeface="Calibri" panose="020F0502020204030204" pitchFamily="34" charset="0"/>
              </a:rPr>
              <a:t> 4:</a:t>
            </a:r>
          </a:p>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Quando</a:t>
            </a:r>
            <a:r>
              <a:rPr lang="sk-SK" sz="1600" b="1" dirty="0">
                <a:solidFill>
                  <a:schemeClr val="dk1"/>
                </a:solidFill>
                <a:latin typeface="Calibri" panose="020F0502020204030204" pitchFamily="34" charset="0"/>
                <a:cs typeface="Calibri" panose="020F0502020204030204" pitchFamily="34" charset="0"/>
              </a:rPr>
              <a:t> si </a:t>
            </a:r>
            <a:r>
              <a:rPr lang="sk-SK" sz="1600" b="1" dirty="0" err="1">
                <a:solidFill>
                  <a:schemeClr val="dk1"/>
                </a:solidFill>
                <a:latin typeface="Calibri" panose="020F0502020204030204" pitchFamily="34" charset="0"/>
                <a:cs typeface="Calibri" panose="020F0502020204030204" pitchFamily="34" charset="0"/>
              </a:rPr>
              <a:t>sceglie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il</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proprio</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focus</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e</a:t>
            </a:r>
            <a:r>
              <a:rPr lang="sk-SK" sz="1600" b="1" dirty="0">
                <a:solidFill>
                  <a:schemeClr val="dk1"/>
                </a:solidFill>
                <a:latin typeface="Calibri" panose="020F0502020204030204" pitchFamily="34" charset="0"/>
                <a:cs typeface="Calibri" panose="020F0502020204030204" pitchFamily="34" charset="0"/>
              </a:rPr>
              <a:t> la </a:t>
            </a:r>
            <a:r>
              <a:rPr lang="sk-SK" sz="1600" b="1" dirty="0" err="1">
                <a:solidFill>
                  <a:schemeClr val="dk1"/>
                </a:solidFill>
                <a:latin typeface="Calibri" panose="020F0502020204030204" pitchFamily="34" charset="0"/>
                <a:cs typeface="Calibri" panose="020F0502020204030204" pitchFamily="34" charset="0"/>
              </a:rPr>
              <a:t>propria</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personalità</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33" name="Google Shape;333;p6"/>
          <p:cNvGrpSpPr/>
          <p:nvPr/>
        </p:nvGrpSpPr>
        <p:grpSpPr>
          <a:xfrm>
            <a:off x="8330291" y="4012723"/>
            <a:ext cx="1061896" cy="965383"/>
            <a:chOff x="1647104" y="1683715"/>
            <a:chExt cx="724176" cy="586547"/>
          </a:xfrm>
        </p:grpSpPr>
        <p:sp>
          <p:nvSpPr>
            <p:cNvPr id="334" name="Google Shape;334;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5" name="Google Shape;335;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36" name="Google Shape;336;p6"/>
          <p:cNvGrpSpPr/>
          <p:nvPr/>
        </p:nvGrpSpPr>
        <p:grpSpPr>
          <a:xfrm>
            <a:off x="1276760" y="4016198"/>
            <a:ext cx="1061896" cy="965383"/>
            <a:chOff x="5146962" y="2232411"/>
            <a:chExt cx="1061896" cy="965383"/>
          </a:xfrm>
        </p:grpSpPr>
        <p:sp>
          <p:nvSpPr>
            <p:cNvPr id="337" name="Google Shape;337;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9" name="Google Shape;339;p6"/>
          <p:cNvSpPr txBox="1"/>
          <p:nvPr/>
        </p:nvSpPr>
        <p:spPr>
          <a:xfrm>
            <a:off x="6083214" y="3905800"/>
            <a:ext cx="2196000" cy="133459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it-IT" sz="1600" b="1" dirty="0">
                <a:solidFill>
                  <a:schemeClr val="dk1"/>
                </a:solidFill>
                <a:latin typeface="Calibri" panose="020F0502020204030204" pitchFamily="34" charset="0"/>
                <a:cs typeface="Calibri" panose="020F0502020204030204" pitchFamily="34" charset="0"/>
              </a:rPr>
              <a:t>Domanda 5:</a:t>
            </a:r>
          </a:p>
          <a:p>
            <a:pPr marL="0" marR="0" lvl="0" indent="0" algn="l" rtl="0">
              <a:lnSpc>
                <a:spcPct val="150000"/>
              </a:lnSpc>
              <a:spcBef>
                <a:spcPts val="0"/>
              </a:spcBef>
              <a:spcAft>
                <a:spcPts val="0"/>
              </a:spcAft>
              <a:buNone/>
            </a:pPr>
            <a:r>
              <a:rPr lang="it-IT" sz="1600" b="1" dirty="0">
                <a:solidFill>
                  <a:schemeClr val="dk1"/>
                </a:solidFill>
                <a:latin typeface="Calibri" panose="020F0502020204030204" pitchFamily="34" charset="0"/>
                <a:cs typeface="Calibri" panose="020F0502020204030204" pitchFamily="34" charset="0"/>
                <a:sym typeface="Arial"/>
              </a:rPr>
              <a:t>Cosa non dovrebbe esserci nella creazione di un’identità?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1" name="Google Shape;341;p6"/>
          <p:cNvSpPr txBox="1"/>
          <p:nvPr/>
        </p:nvSpPr>
        <p:spPr>
          <a:xfrm>
            <a:off x="9637709" y="3880588"/>
            <a:ext cx="2196000" cy="109751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Domanda</a:t>
            </a:r>
            <a:r>
              <a:rPr lang="sk-SK" sz="1600" b="1" dirty="0">
                <a:solidFill>
                  <a:schemeClr val="dk1"/>
                </a:solidFill>
                <a:latin typeface="Calibri" panose="020F0502020204030204" pitchFamily="34" charset="0"/>
                <a:cs typeface="Calibri" panose="020F0502020204030204" pitchFamily="34" charset="0"/>
              </a:rPr>
              <a:t> 6:</a:t>
            </a:r>
          </a:p>
          <a:p>
            <a:pPr marL="0" marR="0" lvl="0" indent="0" algn="l" rtl="0">
              <a:lnSpc>
                <a:spcPct val="150000"/>
              </a:lnSpc>
              <a:spcBef>
                <a:spcPts val="0"/>
              </a:spcBef>
              <a:spcAft>
                <a:spcPts val="0"/>
              </a:spcAft>
              <a:buNone/>
            </a:pPr>
            <a:r>
              <a:rPr lang="sk-SK" sz="1600" b="1" dirty="0" err="1">
                <a:solidFill>
                  <a:schemeClr val="dk1"/>
                </a:solidFill>
                <a:latin typeface="Calibri" panose="020F0502020204030204" pitchFamily="34" charset="0"/>
                <a:cs typeface="Calibri" panose="020F0502020204030204" pitchFamily="34" charset="0"/>
              </a:rPr>
              <a:t>Come</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presentarsi</a:t>
            </a:r>
            <a:r>
              <a:rPr lang="sk-SK" sz="1600" b="1" dirty="0">
                <a:solidFill>
                  <a:schemeClr val="dk1"/>
                </a:solidFill>
                <a:latin typeface="Calibri" panose="020F0502020204030204" pitchFamily="34" charset="0"/>
                <a:cs typeface="Calibri" panose="020F0502020204030204" pitchFamily="34" charset="0"/>
              </a:rPr>
              <a:t> ad </a:t>
            </a:r>
            <a:r>
              <a:rPr lang="sk-SK" sz="1600" b="1" dirty="0" err="1">
                <a:solidFill>
                  <a:schemeClr val="dk1"/>
                </a:solidFill>
                <a:latin typeface="Calibri" panose="020F0502020204030204" pitchFamily="34" charset="0"/>
                <a:cs typeface="Calibri" panose="020F0502020204030204" pitchFamily="34" charset="0"/>
              </a:rPr>
              <a:t>un</a:t>
            </a:r>
            <a:r>
              <a:rPr lang="sk-SK" sz="1600" b="1" dirty="0">
                <a:solidFill>
                  <a:schemeClr val="dk1"/>
                </a:solidFill>
                <a:latin typeface="Calibri" panose="020F0502020204030204" pitchFamily="34" charset="0"/>
                <a:cs typeface="Calibri" panose="020F0502020204030204" pitchFamily="34" charset="0"/>
              </a:rPr>
              <a:t> </a:t>
            </a:r>
            <a:r>
              <a:rPr lang="sk-SK" sz="1600" b="1" dirty="0" err="1">
                <a:solidFill>
                  <a:schemeClr val="dk1"/>
                </a:solidFill>
                <a:latin typeface="Calibri" panose="020F0502020204030204" pitchFamily="34" charset="0"/>
                <a:cs typeface="Calibri" panose="020F0502020204030204" pitchFamily="34" charset="0"/>
              </a:rPr>
              <a:t>cliente</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43" name="Google Shape;343;p6"/>
          <p:cNvGrpSpPr/>
          <p:nvPr/>
        </p:nvGrpSpPr>
        <p:grpSpPr>
          <a:xfrm>
            <a:off x="4862975" y="4016197"/>
            <a:ext cx="1061896" cy="965383"/>
            <a:chOff x="4523418" y="3490010"/>
            <a:chExt cx="1061896" cy="965383"/>
          </a:xfrm>
        </p:grpSpPr>
        <p:sp>
          <p:nvSpPr>
            <p:cNvPr id="344" name="Google Shape;344;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2000"/>
                                        <p:tgtEl>
                                          <p:spTgt spid="3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731251"/>
            <a:ext cx="9144000" cy="323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6"/>
              </a:rPr>
              <a:t>https://www.dropbox.com/sh/a4l9k9mlzbr3pnd/AADozsSvc8cQ5xfpCnDbgTz1a?dl=0</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https://www.thebrandingjournal.com/2015/10/what-is-branding-definition/</a:t>
            </a:r>
            <a:endParaRPr dirty="0"/>
          </a:p>
        </p:txBody>
      </p:sp>
      <p:sp>
        <p:nvSpPr>
          <p:cNvPr id="267" name="Google Shape;267;gf9ff28dbe4_0_189"/>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lvl="0">
              <a:lnSpc>
                <a:spcPct val="90000"/>
              </a:lnSpc>
              <a:buClr>
                <a:srgbClr val="D92E2D"/>
              </a:buClr>
              <a:buSzPts val="3200"/>
            </a:pPr>
            <a:r>
              <a:rPr lang="sk-SK" sz="3200" dirty="0" err="1">
                <a:solidFill>
                  <a:srgbClr val="D92E2D"/>
                </a:solidFill>
              </a:rPr>
              <a:t>Link</a:t>
            </a:r>
            <a:r>
              <a:rPr lang="sk-SK" sz="3200" dirty="0">
                <a:solidFill>
                  <a:srgbClr val="D92E2D"/>
                </a:solidFill>
              </a:rPr>
              <a:t> </a:t>
            </a:r>
            <a:r>
              <a:rPr lang="sk-SK" sz="3200" dirty="0" err="1">
                <a:solidFill>
                  <a:srgbClr val="D92E2D"/>
                </a:solidFill>
              </a:rPr>
              <a:t>interessanti</a:t>
            </a:r>
            <a:endParaRPr lang="sk-SK" sz="3200" dirty="0">
              <a:solidFill>
                <a:srgbClr val="D92E2D"/>
              </a:solidFill>
            </a:endParaRPr>
          </a:p>
        </p:txBody>
      </p:sp>
    </p:spTree>
    <p:extLst>
      <p:ext uri="{BB962C8B-B14F-4D97-AF65-F5344CB8AC3E}">
        <p14:creationId xmlns:p14="http://schemas.microsoft.com/office/powerpoint/2010/main" val="6541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196442"/>
            <a:ext cx="9144000" cy="500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https://en.99designs.pt/blog/design-history-movements/history-of-branding/</a:t>
            </a:r>
          </a:p>
          <a:p>
            <a:pPr marL="342900" lvl="0" indent="-342900" algn="l">
              <a:spcBef>
                <a:spcPts val="0"/>
              </a:spcBef>
              <a:buClr>
                <a:srgbClr val="D92E2D"/>
              </a:buClr>
              <a:buSzPts val="3200"/>
              <a:buFont typeface="Arial" panose="020B0604020202020204" pitchFamily="34" charset="0"/>
              <a:buChar char="•"/>
            </a:pPr>
            <a:r>
              <a:rPr lang="sk-SK" dirty="0">
                <a:hlinkClick r:id="rId6"/>
              </a:rPr>
              <a:t>https://www.thebrandingjournal.com/2015/10/what-is-branding-definition/</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7"/>
              </a:rPr>
              <a:t>https://www.udemy.com/course/branding-strategy-for-entrepreneurs-and-small-businesses/</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8"/>
              </a:rPr>
              <a:t>https://www.ziflow.com/blog/brand-brief#What_is_a_Brand_Brief</a:t>
            </a:r>
            <a:r>
              <a:rPr lang="sk-SK" dirty="0"/>
              <a:t>?</a:t>
            </a:r>
          </a:p>
          <a:p>
            <a:pPr marL="342900" lvl="0" indent="-342900" algn="l">
              <a:spcBef>
                <a:spcPts val="0"/>
              </a:spcBef>
              <a:buClr>
                <a:srgbClr val="D92E2D"/>
              </a:buClr>
              <a:buSzPts val="3200"/>
              <a:buFont typeface="Arial" panose="020B0604020202020204" pitchFamily="34" charset="0"/>
              <a:buChar char="•"/>
            </a:pPr>
            <a:r>
              <a:rPr lang="sk-SK" dirty="0"/>
              <a:t>https://www.managementstudyguide.com/what-is-brand.htm</a:t>
            </a:r>
          </a:p>
          <a:p>
            <a:pPr marL="342900" lvl="0" indent="-342900" algn="l">
              <a:spcBef>
                <a:spcPts val="0"/>
              </a:spcBef>
              <a:buClr>
                <a:srgbClr val="D92E2D"/>
              </a:buClr>
              <a:buSzPts val="3200"/>
              <a:buFont typeface="Arial" panose="020B0604020202020204" pitchFamily="34" charset="0"/>
              <a:buChar char="•"/>
            </a:pPr>
            <a:r>
              <a:rPr lang="sk-SK" dirty="0">
                <a:hlinkClick r:id="rId9"/>
              </a:rPr>
              <a:t>https://www.shopify.com/blog/how-to-build-a-brand</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0"/>
              </a:rPr>
              <a:t>https://millo.co/tips-on-presenting-logos-to-a-client</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1"/>
              </a:rPr>
              <a:t>https://www.systematixinfotech.com/6-things-look-finalizing-brand-logo/</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https://www.columnfivemedia.com/how-to-create-a-brand-style-guide/</a:t>
            </a:r>
          </a:p>
          <a:p>
            <a:pPr marL="342900" lvl="0" indent="-342900" algn="l">
              <a:spcBef>
                <a:spcPts val="0"/>
              </a:spcBef>
              <a:buClr>
                <a:srgbClr val="D92E2D"/>
              </a:buClr>
              <a:buSzPts val="3200"/>
              <a:buFont typeface="Arial" panose="020B0604020202020204" pitchFamily="34" charset="0"/>
              <a:buChar char="•"/>
            </a:pPr>
            <a:endParaRPr dirty="0"/>
          </a:p>
        </p:txBody>
      </p:sp>
      <p:sp>
        <p:nvSpPr>
          <p:cNvPr id="2" name="Obdĺžnik 1"/>
          <p:cNvSpPr/>
          <p:nvPr/>
        </p:nvSpPr>
        <p:spPr>
          <a:xfrm>
            <a:off x="8918796" y="599607"/>
            <a:ext cx="2263866" cy="535531"/>
          </a:xfrm>
          <a:prstGeom prst="rect">
            <a:avLst/>
          </a:prstGeom>
        </p:spPr>
        <p:txBody>
          <a:bodyPr wrap="square">
            <a:spAutoFit/>
          </a:bodyPr>
          <a:lstStyle/>
          <a:p>
            <a:pPr lvl="0">
              <a:lnSpc>
                <a:spcPct val="90000"/>
              </a:lnSpc>
              <a:buClr>
                <a:srgbClr val="D92E2D"/>
              </a:buClr>
              <a:buSzPts val="3200"/>
            </a:pPr>
            <a:r>
              <a:rPr lang="sk-SK" sz="3200" dirty="0" err="1">
                <a:solidFill>
                  <a:srgbClr val="D92E2D"/>
                </a:solidFill>
              </a:rPr>
              <a:t>Fonti</a:t>
            </a:r>
            <a:endParaRPr lang="sk-SK" sz="3200" dirty="0">
              <a:solidFill>
                <a:srgbClr val="D92E2D"/>
              </a:solidFill>
            </a:endParaRPr>
          </a:p>
        </p:txBody>
      </p:sp>
    </p:spTree>
    <p:extLst>
      <p:ext uri="{BB962C8B-B14F-4D97-AF65-F5344CB8AC3E}">
        <p14:creationId xmlns:p14="http://schemas.microsoft.com/office/powerpoint/2010/main" val="40044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335279" y="2371658"/>
            <a:ext cx="8548033" cy="214423"/>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14" name="Google Shape;114;p3"/>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18" name="Google Shape;118;p3"/>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dirty="0" err="1">
                <a:solidFill>
                  <a:srgbClr val="D92E2D"/>
                </a:solidFill>
              </a:rPr>
              <a:t>Indice</a:t>
            </a:r>
            <a:endParaRPr sz="4000" b="1" dirty="0">
              <a:solidFill>
                <a:srgbClr val="D92E2D"/>
              </a:solidFill>
            </a:endParaRPr>
          </a:p>
        </p:txBody>
      </p:sp>
      <p:pic>
        <p:nvPicPr>
          <p:cNvPr id="119" name="Google Shape;119;p3"/>
          <p:cNvPicPr preferRelativeResize="0"/>
          <p:nvPr/>
        </p:nvPicPr>
        <p:blipFill rotWithShape="1">
          <a:blip r:embed="rId5">
            <a:alphaModFix/>
          </a:blip>
          <a:srcRect l="77489" r="3171"/>
          <a:stretch/>
        </p:blipFill>
        <p:spPr>
          <a:xfrm>
            <a:off x="2130435" y="1811714"/>
            <a:ext cx="317240" cy="482490"/>
          </a:xfrm>
          <a:prstGeom prst="rect">
            <a:avLst/>
          </a:prstGeom>
          <a:noFill/>
          <a:ln>
            <a:noFill/>
          </a:ln>
        </p:spPr>
      </p:pic>
      <p:sp>
        <p:nvSpPr>
          <p:cNvPr id="120" name="Google Shape;120;p3"/>
          <p:cNvSpPr txBox="1"/>
          <p:nvPr/>
        </p:nvSpPr>
        <p:spPr>
          <a:xfrm>
            <a:off x="1630706" y="2663504"/>
            <a:ext cx="158037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err="1">
                <a:solidFill>
                  <a:schemeClr val="dk1"/>
                </a:solidFill>
                <a:latin typeface="Calibri"/>
                <a:ea typeface="Calibri"/>
                <a:cs typeface="Calibri"/>
                <a:sym typeface="Calibri"/>
              </a:rPr>
              <a:t>Introduzione</a:t>
            </a:r>
            <a:endParaRPr sz="1600" b="1" dirty="0">
              <a:solidFill>
                <a:schemeClr val="dk1"/>
              </a:solidFill>
              <a:latin typeface="Calibri"/>
              <a:ea typeface="Calibri"/>
              <a:cs typeface="Calibri"/>
              <a:sym typeface="Calibri"/>
            </a:endParaRPr>
          </a:p>
        </p:txBody>
      </p:sp>
      <p:sp>
        <p:nvSpPr>
          <p:cNvPr id="121" name="Google Shape;121;p3"/>
          <p:cNvSpPr txBox="1"/>
          <p:nvPr/>
        </p:nvSpPr>
        <p:spPr>
          <a:xfrm>
            <a:off x="1900225" y="2294204"/>
            <a:ext cx="908142"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1 </a:t>
            </a:r>
            <a:endParaRPr sz="1800" b="1" dirty="0">
              <a:solidFill>
                <a:schemeClr val="dk1"/>
              </a:solidFill>
              <a:latin typeface="Calibri"/>
              <a:ea typeface="Calibri"/>
              <a:cs typeface="Calibri"/>
              <a:sym typeface="Calibri"/>
            </a:endParaRPr>
          </a:p>
        </p:txBody>
      </p:sp>
      <p:pic>
        <p:nvPicPr>
          <p:cNvPr id="122" name="Google Shape;122;p3"/>
          <p:cNvPicPr preferRelativeResize="0"/>
          <p:nvPr/>
        </p:nvPicPr>
        <p:blipFill rotWithShape="1">
          <a:blip r:embed="rId5">
            <a:alphaModFix/>
          </a:blip>
          <a:srcRect l="77489" r="3171"/>
          <a:stretch/>
        </p:blipFill>
        <p:spPr>
          <a:xfrm>
            <a:off x="4354493" y="1811714"/>
            <a:ext cx="317240" cy="482490"/>
          </a:xfrm>
          <a:prstGeom prst="rect">
            <a:avLst/>
          </a:prstGeom>
          <a:noFill/>
          <a:ln>
            <a:noFill/>
          </a:ln>
        </p:spPr>
      </p:pic>
      <p:sp>
        <p:nvSpPr>
          <p:cNvPr id="124" name="Google Shape;124;p3"/>
          <p:cNvSpPr txBox="1"/>
          <p:nvPr/>
        </p:nvSpPr>
        <p:spPr>
          <a:xfrm>
            <a:off x="4140157" y="2299475"/>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2</a:t>
            </a:r>
            <a:endParaRPr sz="1800" b="1" dirty="0">
              <a:solidFill>
                <a:schemeClr val="dk1"/>
              </a:solidFill>
              <a:latin typeface="Calibri"/>
              <a:ea typeface="Calibri"/>
              <a:cs typeface="Calibri"/>
              <a:sym typeface="Calibri"/>
            </a:endParaRPr>
          </a:p>
        </p:txBody>
      </p:sp>
      <p:pic>
        <p:nvPicPr>
          <p:cNvPr id="125" name="Google Shape;125;p3"/>
          <p:cNvPicPr preferRelativeResize="0"/>
          <p:nvPr/>
        </p:nvPicPr>
        <p:blipFill rotWithShape="1">
          <a:blip r:embed="rId5">
            <a:alphaModFix/>
          </a:blip>
          <a:srcRect l="77489" r="3171"/>
          <a:stretch/>
        </p:blipFill>
        <p:spPr>
          <a:xfrm>
            <a:off x="6489377" y="1802998"/>
            <a:ext cx="317240" cy="482490"/>
          </a:xfrm>
          <a:prstGeom prst="rect">
            <a:avLst/>
          </a:prstGeom>
          <a:noFill/>
          <a:ln>
            <a:noFill/>
          </a:ln>
        </p:spPr>
      </p:pic>
      <p:sp>
        <p:nvSpPr>
          <p:cNvPr id="126" name="Google Shape;126;p3"/>
          <p:cNvSpPr txBox="1"/>
          <p:nvPr/>
        </p:nvSpPr>
        <p:spPr>
          <a:xfrm>
            <a:off x="3530748" y="2676573"/>
            <a:ext cx="202398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err="1">
                <a:solidFill>
                  <a:schemeClr val="dk1"/>
                </a:solidFill>
                <a:latin typeface="Calibri"/>
                <a:ea typeface="Calibri"/>
                <a:cs typeface="Calibri"/>
                <a:sym typeface="Calibri"/>
              </a:rPr>
              <a:t>Analisi</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delle</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entrate</a:t>
            </a:r>
            <a:r>
              <a:rPr lang="sk-SK" sz="1600" b="1"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p:txBody>
      </p:sp>
      <p:sp>
        <p:nvSpPr>
          <p:cNvPr id="127" name="Google Shape;127;p3"/>
          <p:cNvSpPr txBox="1"/>
          <p:nvPr/>
        </p:nvSpPr>
        <p:spPr>
          <a:xfrm>
            <a:off x="6283624" y="2294213"/>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3</a:t>
            </a:r>
            <a:endParaRPr sz="1800" b="1" dirty="0">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l="77489" r="3171"/>
          <a:stretch/>
        </p:blipFill>
        <p:spPr>
          <a:xfrm>
            <a:off x="8450914" y="1822249"/>
            <a:ext cx="317240" cy="482490"/>
          </a:xfrm>
          <a:prstGeom prst="rect">
            <a:avLst/>
          </a:prstGeom>
          <a:noFill/>
          <a:ln>
            <a:noFill/>
          </a:ln>
        </p:spPr>
      </p:pic>
      <p:sp>
        <p:nvSpPr>
          <p:cNvPr id="129" name="Google Shape;129;p3"/>
          <p:cNvSpPr txBox="1"/>
          <p:nvPr/>
        </p:nvSpPr>
        <p:spPr>
          <a:xfrm>
            <a:off x="5676450" y="2676573"/>
            <a:ext cx="228529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err="1">
                <a:solidFill>
                  <a:schemeClr val="dk1"/>
                </a:solidFill>
                <a:latin typeface="Calibri"/>
                <a:ea typeface="Calibri"/>
                <a:cs typeface="Calibri"/>
                <a:sym typeface="Calibri"/>
              </a:rPr>
              <a:t>Analisi</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dei</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competitors</a:t>
            </a:r>
            <a:endParaRPr sz="1600" b="1" dirty="0">
              <a:solidFill>
                <a:schemeClr val="dk1"/>
              </a:solidFill>
              <a:latin typeface="Calibri"/>
              <a:ea typeface="Calibri"/>
              <a:cs typeface="Calibri"/>
              <a:sym typeface="Calibri"/>
            </a:endParaRPr>
          </a:p>
        </p:txBody>
      </p:sp>
      <p:sp>
        <p:nvSpPr>
          <p:cNvPr id="130" name="Google Shape;130;p3"/>
          <p:cNvSpPr txBox="1"/>
          <p:nvPr/>
        </p:nvSpPr>
        <p:spPr>
          <a:xfrm>
            <a:off x="8220704" y="2304739"/>
            <a:ext cx="1125177"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4</a:t>
            </a:r>
            <a:endParaRPr sz="1800" b="1" dirty="0">
              <a:solidFill>
                <a:schemeClr val="dk1"/>
              </a:solidFill>
              <a:latin typeface="Calibri"/>
              <a:ea typeface="Calibri"/>
              <a:cs typeface="Calibri"/>
              <a:sym typeface="Calibri"/>
            </a:endParaRPr>
          </a:p>
        </p:txBody>
      </p:sp>
      <p:sp>
        <p:nvSpPr>
          <p:cNvPr id="21" name="Google Shape;143;gf9ff28dbe4_0_28"/>
          <p:cNvSpPr txBox="1"/>
          <p:nvPr/>
        </p:nvSpPr>
        <p:spPr>
          <a:xfrm>
            <a:off x="8020105" y="2663321"/>
            <a:ext cx="202398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err="1">
                <a:solidFill>
                  <a:schemeClr val="dk1"/>
                </a:solidFill>
                <a:latin typeface="Calibri"/>
                <a:ea typeface="Calibri"/>
                <a:cs typeface="Calibri"/>
                <a:sym typeface="Calibri"/>
              </a:rPr>
              <a:t>Creazione</a:t>
            </a:r>
            <a:r>
              <a:rPr lang="sk-SK" sz="1600" b="1" dirty="0">
                <a:solidFill>
                  <a:schemeClr val="dk1"/>
                </a:solidFill>
                <a:latin typeface="Calibri"/>
                <a:ea typeface="Calibri"/>
                <a:cs typeface="Calibri"/>
                <a:sym typeface="Calibri"/>
              </a:rPr>
              <a:t> di </a:t>
            </a:r>
            <a:r>
              <a:rPr lang="sk-SK" sz="1600" b="1" dirty="0" err="1">
                <a:solidFill>
                  <a:schemeClr val="dk1"/>
                </a:solidFill>
                <a:latin typeface="Calibri"/>
                <a:ea typeface="Calibri"/>
                <a:cs typeface="Calibri"/>
                <a:sym typeface="Calibri"/>
              </a:rPr>
              <a:t>un</a:t>
            </a:r>
            <a:r>
              <a:rPr lang="sk-SK" sz="1600" b="1" dirty="0">
                <a:solidFill>
                  <a:schemeClr val="dk1"/>
                </a:solidFill>
                <a:latin typeface="Calibri"/>
                <a:ea typeface="Calibri"/>
                <a:cs typeface="Calibri"/>
                <a:sym typeface="Calibri"/>
              </a:rPr>
              <a:t> logo</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ff28dbe4_0_28"/>
          <p:cNvSpPr/>
          <p:nvPr/>
        </p:nvSpPr>
        <p:spPr>
          <a:xfrm>
            <a:off x="1416976" y="2309994"/>
            <a:ext cx="9251024" cy="286645"/>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gf9ff28dbe4_0_28"/>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37" name="Google Shape;137;gf9ff28dbe4_0_28"/>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gf9ff28dbe4_0_28"/>
          <p:cNvSpPr/>
          <p:nvPr/>
        </p:nvSpPr>
        <p:spPr>
          <a:xfrm rot="5400000">
            <a:off x="-2979031" y="3300450"/>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f9ff28dbe4_0_28"/>
          <p:cNvSpPr/>
          <p:nvPr/>
        </p:nvSpPr>
        <p:spPr>
          <a:xfrm rot="5400000">
            <a:off x="-2672850"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f9ff28dbe4_0_28"/>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41" name="Google Shape;141;gf9ff28dbe4_0_28"/>
          <p:cNvSpPr txBox="1">
            <a:spLocks noGrp="1"/>
          </p:cNvSpPr>
          <p:nvPr>
            <p:ph type="ctrTitle"/>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dirty="0" err="1">
                <a:solidFill>
                  <a:srgbClr val="D92E2D"/>
                </a:solidFill>
              </a:rPr>
              <a:t>Indice</a:t>
            </a:r>
            <a:endParaRPr sz="4000" b="1" dirty="0">
              <a:solidFill>
                <a:srgbClr val="D92E2D"/>
              </a:solidFill>
            </a:endParaRPr>
          </a:p>
        </p:txBody>
      </p:sp>
      <p:pic>
        <p:nvPicPr>
          <p:cNvPr id="142" name="Google Shape;142;gf9ff28dbe4_0_28"/>
          <p:cNvPicPr preferRelativeResize="0"/>
          <p:nvPr/>
        </p:nvPicPr>
        <p:blipFill rotWithShape="1">
          <a:blip r:embed="rId5">
            <a:alphaModFix/>
          </a:blip>
          <a:srcRect l="77489" r="3171"/>
          <a:stretch/>
        </p:blipFill>
        <p:spPr>
          <a:xfrm>
            <a:off x="2130435" y="1811714"/>
            <a:ext cx="317239" cy="482490"/>
          </a:xfrm>
          <a:prstGeom prst="rect">
            <a:avLst/>
          </a:prstGeom>
          <a:noFill/>
          <a:ln>
            <a:noFill/>
          </a:ln>
        </p:spPr>
      </p:pic>
      <p:sp>
        <p:nvSpPr>
          <p:cNvPr id="144" name="Google Shape;144;gf9ff28dbe4_0_28"/>
          <p:cNvSpPr txBox="1"/>
          <p:nvPr/>
        </p:nvSpPr>
        <p:spPr>
          <a:xfrm>
            <a:off x="1900224" y="2294204"/>
            <a:ext cx="1027499"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5  </a:t>
            </a:r>
            <a:endParaRPr sz="1800" b="1" dirty="0">
              <a:solidFill>
                <a:schemeClr val="dk1"/>
              </a:solidFill>
              <a:latin typeface="Calibri"/>
              <a:ea typeface="Calibri"/>
              <a:cs typeface="Calibri"/>
              <a:sym typeface="Calibri"/>
            </a:endParaRPr>
          </a:p>
        </p:txBody>
      </p:sp>
      <p:pic>
        <p:nvPicPr>
          <p:cNvPr id="145" name="Google Shape;145;gf9ff28dbe4_0_28"/>
          <p:cNvPicPr preferRelativeResize="0"/>
          <p:nvPr/>
        </p:nvPicPr>
        <p:blipFill rotWithShape="1">
          <a:blip r:embed="rId5">
            <a:alphaModFix/>
          </a:blip>
          <a:srcRect l="77489" r="3171"/>
          <a:stretch/>
        </p:blipFill>
        <p:spPr>
          <a:xfrm>
            <a:off x="5977339" y="1794072"/>
            <a:ext cx="317239" cy="482490"/>
          </a:xfrm>
          <a:prstGeom prst="rect">
            <a:avLst/>
          </a:prstGeom>
          <a:noFill/>
          <a:ln>
            <a:noFill/>
          </a:ln>
        </p:spPr>
      </p:pic>
      <p:sp>
        <p:nvSpPr>
          <p:cNvPr id="146" name="Google Shape;146;gf9ff28dbe4_0_28"/>
          <p:cNvSpPr txBox="1"/>
          <p:nvPr/>
        </p:nvSpPr>
        <p:spPr>
          <a:xfrm>
            <a:off x="1466701" y="2674039"/>
            <a:ext cx="228886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dirty="0">
                <a:solidFill>
                  <a:schemeClr val="dk1"/>
                </a:solidFill>
                <a:latin typeface="Calibri"/>
                <a:ea typeface="Calibri"/>
                <a:cs typeface="Calibri"/>
                <a:sym typeface="Calibri"/>
              </a:rPr>
              <a:t>Creazione di un’identità</a:t>
            </a:r>
            <a:endParaRPr sz="1600" b="1" dirty="0">
              <a:solidFill>
                <a:schemeClr val="dk1"/>
              </a:solidFill>
              <a:latin typeface="Calibri"/>
              <a:ea typeface="Calibri"/>
              <a:cs typeface="Calibri"/>
              <a:sym typeface="Calibri"/>
            </a:endParaRPr>
          </a:p>
        </p:txBody>
      </p:sp>
      <p:sp>
        <p:nvSpPr>
          <p:cNvPr id="147" name="Google Shape;147;gf9ff28dbe4_0_28"/>
          <p:cNvSpPr txBox="1"/>
          <p:nvPr/>
        </p:nvSpPr>
        <p:spPr>
          <a:xfrm>
            <a:off x="5798585" y="2300858"/>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6</a:t>
            </a:r>
            <a:endParaRPr sz="1800" b="1" dirty="0">
              <a:solidFill>
                <a:schemeClr val="dk1"/>
              </a:solidFill>
              <a:latin typeface="Calibri"/>
              <a:ea typeface="Calibri"/>
              <a:cs typeface="Calibri"/>
              <a:sym typeface="Calibri"/>
            </a:endParaRPr>
          </a:p>
        </p:txBody>
      </p:sp>
      <p:pic>
        <p:nvPicPr>
          <p:cNvPr id="148" name="Google Shape;148;gf9ff28dbe4_0_28"/>
          <p:cNvPicPr preferRelativeResize="0"/>
          <p:nvPr/>
        </p:nvPicPr>
        <p:blipFill rotWithShape="1">
          <a:blip r:embed="rId5">
            <a:alphaModFix/>
          </a:blip>
          <a:srcRect l="77489" r="3171"/>
          <a:stretch/>
        </p:blipFill>
        <p:spPr>
          <a:xfrm>
            <a:off x="9755789" y="1806196"/>
            <a:ext cx="317239" cy="482490"/>
          </a:xfrm>
          <a:prstGeom prst="rect">
            <a:avLst/>
          </a:prstGeom>
          <a:noFill/>
          <a:ln>
            <a:noFill/>
          </a:ln>
        </p:spPr>
      </p:pic>
      <p:sp>
        <p:nvSpPr>
          <p:cNvPr id="149" name="Google Shape;149;gf9ff28dbe4_0_28"/>
          <p:cNvSpPr txBox="1"/>
          <p:nvPr/>
        </p:nvSpPr>
        <p:spPr>
          <a:xfrm>
            <a:off x="5068666" y="2674039"/>
            <a:ext cx="24518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err="1">
                <a:solidFill>
                  <a:schemeClr val="dk1"/>
                </a:solidFill>
                <a:latin typeface="Calibri"/>
                <a:ea typeface="Calibri"/>
                <a:cs typeface="Calibri"/>
                <a:sym typeface="Calibri"/>
              </a:rPr>
              <a:t>Presentazione</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al</a:t>
            </a:r>
            <a:r>
              <a:rPr lang="sk-SK" sz="1600" b="1" dirty="0">
                <a:solidFill>
                  <a:schemeClr val="dk1"/>
                </a:solidFill>
                <a:latin typeface="Calibri"/>
                <a:ea typeface="Calibri"/>
                <a:cs typeface="Calibri"/>
                <a:sym typeface="Calibri"/>
              </a:rPr>
              <a:t> </a:t>
            </a:r>
            <a:r>
              <a:rPr lang="sk-SK" sz="1600" b="1" dirty="0" err="1">
                <a:solidFill>
                  <a:schemeClr val="dk1"/>
                </a:solidFill>
                <a:latin typeface="Calibri"/>
                <a:ea typeface="Calibri"/>
                <a:cs typeface="Calibri"/>
                <a:sym typeface="Calibri"/>
              </a:rPr>
              <a:t>cliente</a:t>
            </a:r>
            <a:endParaRPr sz="1600" b="1" dirty="0">
              <a:solidFill>
                <a:schemeClr val="dk1"/>
              </a:solidFill>
              <a:latin typeface="Calibri"/>
              <a:ea typeface="Calibri"/>
              <a:cs typeface="Calibri"/>
              <a:sym typeface="Calibri"/>
            </a:endParaRPr>
          </a:p>
        </p:txBody>
      </p:sp>
      <p:sp>
        <p:nvSpPr>
          <p:cNvPr id="150" name="Google Shape;150;gf9ff28dbe4_0_28"/>
          <p:cNvSpPr txBox="1"/>
          <p:nvPr/>
        </p:nvSpPr>
        <p:spPr>
          <a:xfrm>
            <a:off x="9525638" y="2278140"/>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Unità</a:t>
            </a:r>
            <a:r>
              <a:rPr lang="en-US" sz="1800" b="1" dirty="0">
                <a:solidFill>
                  <a:schemeClr val="dk1"/>
                </a:solidFill>
                <a:latin typeface="Calibri"/>
                <a:ea typeface="Calibri"/>
                <a:cs typeface="Calibri"/>
                <a:sym typeface="Calibri"/>
              </a:rPr>
              <a:t> 7</a:t>
            </a:r>
            <a:endParaRPr sz="1800" b="1" dirty="0">
              <a:solidFill>
                <a:schemeClr val="dk1"/>
              </a:solidFill>
              <a:latin typeface="Calibri"/>
              <a:ea typeface="Calibri"/>
              <a:cs typeface="Calibri"/>
              <a:sym typeface="Calibri"/>
            </a:endParaRPr>
          </a:p>
        </p:txBody>
      </p:sp>
      <p:sp>
        <p:nvSpPr>
          <p:cNvPr id="152" name="Google Shape;152;gf9ff28dbe4_0_28"/>
          <p:cNvSpPr txBox="1"/>
          <p:nvPr/>
        </p:nvSpPr>
        <p:spPr>
          <a:xfrm>
            <a:off x="9306580" y="2679111"/>
            <a:ext cx="153289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dirty="0">
                <a:solidFill>
                  <a:schemeClr val="dk1"/>
                </a:solidFill>
                <a:latin typeface="Calibri"/>
                <a:ea typeface="Calibri"/>
                <a:cs typeface="Calibri"/>
                <a:sym typeface="Calibri"/>
              </a:rPr>
              <a:t>Finalizzazione</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73" name="Google Shape;173;p4"/>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
          <p:cNvSpPr/>
          <p:nvPr/>
        </p:nvSpPr>
        <p:spPr>
          <a:xfrm rot="5400000">
            <a:off x="-2993598" y="3300410"/>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p:nvPr/>
        </p:nvSpPr>
        <p:spPr>
          <a:xfrm rot="5400000">
            <a:off x="-268678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77" name="Google Shape;177;p4"/>
          <p:cNvSpPr txBox="1">
            <a:spLocks noGrp="1"/>
          </p:cNvSpPr>
          <p:nvPr>
            <p:ph type="subTitle" idx="1"/>
          </p:nvPr>
        </p:nvSpPr>
        <p:spPr>
          <a:xfrm>
            <a:off x="1523999" y="1731250"/>
            <a:ext cx="10054369" cy="3782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endParaRPr lang="sk-SK" sz="1600" b="1" dirty="0">
              <a:solidFill>
                <a:srgbClr val="D92E2D"/>
              </a:solidFill>
            </a:endParaRPr>
          </a:p>
          <a:p>
            <a:pPr marL="0" lvl="0" indent="0" algn="l" rtl="0">
              <a:lnSpc>
                <a:spcPct val="90000"/>
              </a:lnSpc>
              <a:spcBef>
                <a:spcPts val="0"/>
              </a:spcBef>
              <a:spcAft>
                <a:spcPts val="0"/>
              </a:spcAft>
              <a:buClr>
                <a:srgbClr val="D92E2D"/>
              </a:buClr>
              <a:buSzPts val="3200"/>
              <a:buNone/>
            </a:pPr>
            <a:r>
              <a:rPr lang="it-IT" sz="1600" b="1" dirty="0">
                <a:solidFill>
                  <a:schemeClr val="tx1"/>
                </a:solidFill>
              </a:rPr>
              <a:t>Branding:</a:t>
            </a:r>
          </a:p>
          <a:p>
            <a:pPr marL="0" lvl="0" indent="0" algn="l" rtl="0">
              <a:lnSpc>
                <a:spcPct val="90000"/>
              </a:lnSpc>
              <a:spcBef>
                <a:spcPts val="0"/>
              </a:spcBef>
              <a:spcAft>
                <a:spcPts val="0"/>
              </a:spcAft>
              <a:buClr>
                <a:srgbClr val="D92E2D"/>
              </a:buClr>
              <a:buSzPts val="3200"/>
              <a:buNone/>
            </a:pPr>
            <a:endParaRPr lang="it-IT" sz="1600" b="1" dirty="0">
              <a:solidFill>
                <a:schemeClr val="tx1"/>
              </a:solidFill>
            </a:endParaRPr>
          </a:p>
          <a:p>
            <a:pPr lvl="0" indent="-457200" algn="l">
              <a:buSzPts val="2900"/>
              <a:buFont typeface="Wingdings" panose="05000000000000000000" pitchFamily="2" charset="2"/>
              <a:buChar char="ü"/>
            </a:pPr>
            <a:r>
              <a:rPr lang="it-IT" sz="1600" dirty="0"/>
              <a:t>Processo di creazione, diffusione e costruzione di un brand. </a:t>
            </a:r>
          </a:p>
          <a:p>
            <a:pPr lvl="0" indent="-457200" algn="l">
              <a:buSzPts val="2900"/>
              <a:buFont typeface="Wingdings" panose="05000000000000000000" pitchFamily="2" charset="2"/>
              <a:buChar char="ü"/>
            </a:pPr>
            <a:r>
              <a:rPr lang="it-IT" sz="1600" dirty="0"/>
              <a:t>Come e cosa comunica un brand.</a:t>
            </a:r>
          </a:p>
          <a:p>
            <a:pPr lvl="0" indent="-457200" algn="l">
              <a:buSzPts val="2900"/>
              <a:buFont typeface="Wingdings" panose="05000000000000000000" pitchFamily="2" charset="2"/>
              <a:buChar char="ü"/>
            </a:pPr>
            <a:r>
              <a:rPr lang="it-IT" sz="1600" dirty="0"/>
              <a:t>Valore, qualità e immagine del brand nella mente dei potenziali clienti </a:t>
            </a:r>
          </a:p>
          <a:p>
            <a:pPr lvl="0" indent="-457200" algn="l">
              <a:buSzPts val="2900"/>
              <a:buFont typeface="Wingdings" panose="05000000000000000000" pitchFamily="2" charset="2"/>
              <a:buChar char="ü"/>
            </a:pPr>
            <a:r>
              <a:rPr lang="it-IT" sz="1600" dirty="0"/>
              <a:t>In senso figurato, se la fabbrica produttiva va a fuoco, l'unica cosa che resta da salvare è la forza del brand. </a:t>
            </a:r>
          </a:p>
          <a:p>
            <a:pPr marL="0" lvl="0" indent="0" algn="l">
              <a:buSzPts val="2900"/>
            </a:pPr>
            <a:r>
              <a:rPr lang="it-IT" sz="1600" dirty="0"/>
              <a:t>Il branding è il processo di dare un significato a una specifica organizzazione, azienda, prodotti o servizi creando e plasmando un marchio nella mente dei consumatori. È una strategia progettata dalle organizzazioni per aiutare le persone a identificare e sperimentare rapidamente il loro marchio, e dare loro una ragione per scegliere i loro prodotti rispetto a quelli della concorrenza, chiarendo ciò che questo particolare marchio è e non è.</a:t>
            </a:r>
          </a:p>
        </p:txBody>
      </p:sp>
      <p:sp>
        <p:nvSpPr>
          <p:cNvPr id="178" name="Google Shape;178;p4"/>
          <p:cNvSpPr txBox="1"/>
          <p:nvPr/>
        </p:nvSpPr>
        <p:spPr>
          <a:xfrm>
            <a:off x="6893860" y="464695"/>
            <a:ext cx="4976800" cy="1266555"/>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en-US" sz="4000" dirty="0">
                <a:solidFill>
                  <a:srgbClr val="D92E2D"/>
                </a:solidFill>
                <a:latin typeface="Calibri"/>
                <a:ea typeface="Calibri"/>
                <a:cs typeface="Calibri"/>
                <a:sym typeface="Calibri"/>
              </a:rPr>
              <a:t> </a:t>
            </a:r>
            <a:r>
              <a:rPr lang="en-US" sz="4000" dirty="0" err="1">
                <a:solidFill>
                  <a:srgbClr val="D92E2D"/>
                </a:solidFill>
                <a:latin typeface="Calibri"/>
                <a:ea typeface="Calibri"/>
                <a:cs typeface="Calibri"/>
                <a:sym typeface="Calibri"/>
              </a:rPr>
              <a:t>Unità</a:t>
            </a:r>
            <a:r>
              <a:rPr lang="en-US" sz="40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1 </a:t>
            </a:r>
            <a:r>
              <a:rPr lang="fi-FI" sz="3600" dirty="0">
                <a:solidFill>
                  <a:srgbClr val="D92E2D"/>
                </a:solidFill>
                <a:latin typeface="Calibri"/>
                <a:ea typeface="Calibri"/>
                <a:cs typeface="Calibri"/>
                <a:sym typeface="Calibri"/>
              </a:rPr>
              <a:t>- </a:t>
            </a:r>
            <a:r>
              <a:rPr lang="sk-SK" sz="3600" dirty="0" err="1">
                <a:solidFill>
                  <a:srgbClr val="D92E2D"/>
                </a:solidFill>
              </a:rPr>
              <a:t>Introduzione</a:t>
            </a:r>
            <a:endParaRPr lang="sk-SK" sz="3600" dirty="0">
              <a:solidFill>
                <a:srgbClr val="D92E2D"/>
              </a:solidFill>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1026" name="Picture 2" descr="Burning House PNG Images, Free Transparent Burning House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905" y="4822669"/>
            <a:ext cx="1303517" cy="1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ke Logo (bribing) | Clothing brand logos, Nike logo, Nike 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4075" y="5124804"/>
            <a:ext cx="1426584" cy="8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000"/>
                                        <p:tgtEl>
                                          <p:spTgt spid="1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52094" y="75358"/>
            <a:ext cx="3811685" cy="1121083"/>
          </a:xfrm>
          <a:prstGeom prst="rect">
            <a:avLst/>
          </a:prstGeom>
          <a:noFill/>
          <a:ln>
            <a:noFill/>
          </a:ln>
        </p:spPr>
      </p:pic>
      <p:sp>
        <p:nvSpPr>
          <p:cNvPr id="199" name="Google Shape;199;gf9ff28dbe4_0_82"/>
          <p:cNvSpPr txBox="1">
            <a:spLocks noGrp="1"/>
          </p:cNvSpPr>
          <p:nvPr>
            <p:ph type="subTitle" idx="1"/>
          </p:nvPr>
        </p:nvSpPr>
        <p:spPr>
          <a:xfrm>
            <a:off x="1524000" y="1196442"/>
            <a:ext cx="9144000" cy="5097630"/>
          </a:xfrm>
          <a:prstGeom prst="rect">
            <a:avLst/>
          </a:prstGeom>
          <a:noFill/>
          <a:ln>
            <a:noFill/>
          </a:ln>
        </p:spPr>
        <p:txBody>
          <a:bodyPr spcFirstLastPara="1" wrap="square" lIns="91425" tIns="45700" rIns="91425" bIns="45700" anchor="t" anchorCtr="0">
            <a:noAutofit/>
          </a:bodyPr>
          <a:lstStyle/>
          <a:p>
            <a:pPr lvl="0" indent="-412750" algn="l">
              <a:buSzPts val="2900"/>
              <a:buChar char="●"/>
            </a:pPr>
            <a:r>
              <a:rPr lang="it-IT" sz="1600" b="1" dirty="0"/>
              <a:t>Strategia di branding </a:t>
            </a:r>
            <a:r>
              <a:rPr lang="it-IT" sz="1600" dirty="0"/>
              <a:t>- aiuta a identificare chiaramente il brand - che cosa incarna, offre e rappresenta e aiuta a stabilire una voce, una personalità e un'identità di brand uniche che aiutano a raggiungere il pubblico specifico e mirato in modo significativo</a:t>
            </a:r>
          </a:p>
          <a:p>
            <a:pPr lvl="0" indent="-412750" algn="l">
              <a:buSzPts val="2900"/>
              <a:buChar char="●"/>
            </a:pPr>
            <a:r>
              <a:rPr lang="it-IT" sz="1600" b="1" dirty="0"/>
              <a:t>Briefing </a:t>
            </a:r>
            <a:r>
              <a:rPr lang="it-IT" sz="1600" dirty="0"/>
              <a:t>- una panoramica di ciò che il vostro marchio è e non è esattamente. Il brief del brand dovrebbe includere: </a:t>
            </a:r>
          </a:p>
          <a:p>
            <a:pPr marL="0" lvl="0" indent="0" algn="l">
              <a:lnSpc>
                <a:spcPct val="100000"/>
              </a:lnSpc>
              <a:spcBef>
                <a:spcPts val="0"/>
              </a:spcBef>
              <a:buSzPts val="2900"/>
            </a:pPr>
            <a:r>
              <a:rPr lang="it-IT" sz="1600" b="1" dirty="0"/>
              <a:t>	1. Vision Statement</a:t>
            </a:r>
            <a:r>
              <a:rPr lang="it-IT" sz="1600" dirty="0"/>
              <a:t>- Gli obiettivi a lungo e breve termine del brand.</a:t>
            </a:r>
          </a:p>
          <a:p>
            <a:pPr marL="0" lvl="0" indent="0" algn="l">
              <a:lnSpc>
                <a:spcPct val="100000"/>
              </a:lnSpc>
              <a:spcBef>
                <a:spcPts val="0"/>
              </a:spcBef>
              <a:buSzPts val="2900"/>
            </a:pPr>
            <a:r>
              <a:rPr lang="it-IT" sz="1600" b="1" dirty="0"/>
              <a:t>	2. Mission Statement</a:t>
            </a:r>
            <a:r>
              <a:rPr lang="it-IT" sz="1600" dirty="0"/>
              <a:t> – Overview di come si intende raggiungere la propria vision.</a:t>
            </a:r>
          </a:p>
          <a:p>
            <a:pPr marL="0" lvl="0" indent="0" algn="l">
              <a:lnSpc>
                <a:spcPct val="100000"/>
              </a:lnSpc>
              <a:spcBef>
                <a:spcPts val="0"/>
              </a:spcBef>
              <a:buSzPts val="2900"/>
            </a:pPr>
            <a:r>
              <a:rPr lang="it-IT" sz="1600" b="1" dirty="0"/>
              <a:t>	3. Promessa del Brand</a:t>
            </a:r>
            <a:r>
              <a:rPr lang="it-IT" sz="1600" dirty="0"/>
              <a:t>- Le soluzioni e aspettative comunicate ai potenziali clienti.</a:t>
            </a:r>
          </a:p>
          <a:p>
            <a:pPr marL="0" lvl="0" indent="0" algn="l">
              <a:lnSpc>
                <a:spcPct val="100000"/>
              </a:lnSpc>
              <a:spcBef>
                <a:spcPts val="0"/>
              </a:spcBef>
              <a:buSzPts val="2900"/>
            </a:pPr>
            <a:r>
              <a:rPr lang="it-IT" sz="1600" b="1" dirty="0"/>
              <a:t>	4. Valori del Brand</a:t>
            </a:r>
            <a:r>
              <a:rPr lang="it-IT" sz="1600" dirty="0"/>
              <a:t>- I valori sui quali si fonda il brand. Integrità, qualità, eco sostenibilità, ecc. </a:t>
            </a:r>
          </a:p>
          <a:p>
            <a:pPr marL="0" lvl="0" indent="0" algn="l">
              <a:lnSpc>
                <a:spcPct val="100000"/>
              </a:lnSpc>
              <a:spcBef>
                <a:spcPts val="0"/>
              </a:spcBef>
              <a:buSzPts val="2900"/>
            </a:pPr>
            <a:r>
              <a:rPr lang="it-IT" sz="1600" b="1" dirty="0"/>
              <a:t>	5. Audience Target</a:t>
            </a:r>
            <a:r>
              <a:rPr lang="it-IT" sz="1600" dirty="0"/>
              <a:t> – A chi ci si vuole rivolgere.</a:t>
            </a:r>
          </a:p>
          <a:p>
            <a:pPr marL="0" lvl="0" indent="0" algn="l">
              <a:lnSpc>
                <a:spcPct val="100000"/>
              </a:lnSpc>
              <a:spcBef>
                <a:spcPts val="0"/>
              </a:spcBef>
              <a:buSzPts val="2900"/>
            </a:pPr>
            <a:r>
              <a:rPr lang="it-IT" sz="1600" b="1" dirty="0"/>
              <a:t>	6. Brand-</a:t>
            </a:r>
            <a:r>
              <a:rPr lang="it-IT" sz="1600" b="1" dirty="0" err="1"/>
              <a:t>Positioning</a:t>
            </a:r>
            <a:r>
              <a:rPr lang="it-IT" sz="1600" b="1" dirty="0"/>
              <a:t>/USP</a:t>
            </a:r>
            <a:r>
              <a:rPr lang="it-IT" sz="1600" dirty="0"/>
              <a:t> – Le motivazioni per le quali i clienti dovrebbero scegliere questo 	brand piuttosto che un altro. </a:t>
            </a:r>
          </a:p>
          <a:p>
            <a:pPr marL="0" lvl="0" indent="0" algn="l">
              <a:lnSpc>
                <a:spcPct val="100000"/>
              </a:lnSpc>
              <a:spcBef>
                <a:spcPts val="0"/>
              </a:spcBef>
              <a:buSzPts val="2900"/>
            </a:pPr>
            <a:r>
              <a:rPr lang="it-IT" sz="1600" b="1" dirty="0"/>
              <a:t>	7. Concorrenti chiave</a:t>
            </a:r>
            <a:r>
              <a:rPr lang="it-IT" sz="1600" dirty="0"/>
              <a:t>- I brand che hanno più possibilità di ottenere i clienti target. Anche se non 	sono concorrenti diretti. </a:t>
            </a:r>
          </a:p>
          <a:p>
            <a:pPr marL="0" lvl="0" indent="0" algn="l">
              <a:lnSpc>
                <a:spcPct val="100000"/>
              </a:lnSpc>
              <a:spcBef>
                <a:spcPts val="0"/>
              </a:spcBef>
              <a:buSzPts val="2900"/>
            </a:pPr>
            <a:r>
              <a:rPr lang="it-IT" sz="1600" b="1" dirty="0"/>
              <a:t>	8. Vantaggio competitivo </a:t>
            </a:r>
            <a:r>
              <a:rPr lang="it-IT" sz="1600" dirty="0"/>
              <a:t>– condizioni o circostanze che permettono al brand di offrire 	soluzioni 	migliori o più economiche. </a:t>
            </a:r>
          </a:p>
          <a:p>
            <a:pPr marL="0" lvl="0" indent="0" algn="l">
              <a:lnSpc>
                <a:spcPct val="100000"/>
              </a:lnSpc>
              <a:spcBef>
                <a:spcPts val="0"/>
              </a:spcBef>
              <a:buSzPts val="2900"/>
            </a:pPr>
            <a:r>
              <a:rPr lang="it-IT" sz="1600" b="1" dirty="0"/>
              <a:t>	9. Voce del Brand </a:t>
            </a:r>
            <a:r>
              <a:rPr lang="it-IT" sz="1600" dirty="0"/>
              <a:t>– Stile di comunicazione: parole, </a:t>
            </a:r>
            <a:r>
              <a:rPr lang="it-IT" sz="1600" dirty="0" err="1"/>
              <a:t>vibe</a:t>
            </a:r>
            <a:r>
              <a:rPr lang="it-IT" sz="1600" dirty="0"/>
              <a:t>, linguaggio (divertente, personale, ecc.) </a:t>
            </a:r>
            <a:r>
              <a:rPr lang="it-IT" sz="1600" b="1" dirty="0"/>
              <a:t>	10. Cultura del Brand</a:t>
            </a:r>
            <a:r>
              <a:rPr lang="it-IT" sz="1600" dirty="0"/>
              <a:t>- Principi, codice, etica lavorativa nell’ambiente interno.</a:t>
            </a:r>
            <a:endParaRPr sz="1600" dirty="0"/>
          </a:p>
        </p:txBody>
      </p:sp>
      <p:sp>
        <p:nvSpPr>
          <p:cNvPr id="200" name="Google Shape;200;gf9ff28dbe4_0_82"/>
          <p:cNvSpPr txBox="1"/>
          <p:nvPr/>
        </p:nvSpPr>
        <p:spPr>
          <a:xfrm>
            <a:off x="5163779" y="419725"/>
            <a:ext cx="6686800" cy="722627"/>
          </a:xfrm>
          <a:prstGeom prst="rect">
            <a:avLst/>
          </a:prstGeom>
          <a:noFill/>
          <a:ln>
            <a:noFill/>
          </a:ln>
        </p:spPr>
        <p:txBody>
          <a:bodyPr spcFirstLastPara="1" wrap="square" lIns="91425" tIns="45700" rIns="91425" bIns="45700" anchor="b" anchorCtr="0">
            <a:normAutofit fontScale="40000" lnSpcReduction="20000"/>
          </a:bodyPr>
          <a:lstStyle/>
          <a:p>
            <a:pPr algn="ctr">
              <a:lnSpc>
                <a:spcPct val="90000"/>
              </a:lnSpc>
              <a:buClr>
                <a:srgbClr val="D92E2D"/>
              </a:buClr>
              <a:buSzPts val="4000"/>
            </a:pPr>
            <a:r>
              <a:rPr lang="fi-FI" sz="10000" dirty="0" err="1">
                <a:solidFill>
                  <a:srgbClr val="D92E2D"/>
                </a:solidFill>
                <a:latin typeface="Calibri" panose="020F0502020204030204" pitchFamily="34" charset="0"/>
                <a:ea typeface="Calibri"/>
                <a:cs typeface="Calibri" panose="020F0502020204030204" pitchFamily="34" charset="0"/>
                <a:sym typeface="Calibri"/>
              </a:rPr>
              <a:t>Unità</a:t>
            </a:r>
            <a:r>
              <a:rPr lang="fi-FI" sz="10000" dirty="0">
                <a:solidFill>
                  <a:srgbClr val="D92E2D"/>
                </a:solidFill>
                <a:latin typeface="Calibri" panose="020F0502020204030204" pitchFamily="34" charset="0"/>
                <a:ea typeface="Calibri"/>
                <a:cs typeface="Calibri" panose="020F0502020204030204" pitchFamily="34" charset="0"/>
                <a:sym typeface="Calibri"/>
              </a:rPr>
              <a:t> </a:t>
            </a:r>
            <a:r>
              <a:rPr lang="sk-SK" sz="10000" dirty="0">
                <a:solidFill>
                  <a:srgbClr val="D92E2D"/>
                </a:solidFill>
                <a:latin typeface="Calibri" panose="020F0502020204030204" pitchFamily="34" charset="0"/>
                <a:ea typeface="Calibri"/>
                <a:cs typeface="Calibri" panose="020F0502020204030204" pitchFamily="34" charset="0"/>
                <a:sym typeface="Calibri"/>
              </a:rPr>
              <a:t>2</a:t>
            </a:r>
            <a:r>
              <a:rPr lang="fi-FI" sz="10000" dirty="0">
                <a:solidFill>
                  <a:srgbClr val="D92E2D"/>
                </a:solidFill>
                <a:latin typeface="Calibri" panose="020F0502020204030204" pitchFamily="34" charset="0"/>
                <a:ea typeface="Calibri"/>
                <a:cs typeface="Calibri" panose="020F0502020204030204" pitchFamily="34" charset="0"/>
                <a:sym typeface="Calibri"/>
              </a:rPr>
              <a:t> –</a:t>
            </a:r>
            <a:r>
              <a:rPr lang="sk-SK" sz="10000" dirty="0">
                <a:solidFill>
                  <a:srgbClr val="D92E2D"/>
                </a:solidFill>
                <a:latin typeface="Calibri" panose="020F0502020204030204" pitchFamily="34" charset="0"/>
                <a:cs typeface="Calibri" panose="020F0502020204030204" pitchFamily="34" charset="0"/>
              </a:rPr>
              <a:t> </a:t>
            </a:r>
            <a:r>
              <a:rPr lang="sk-SK" sz="10000" dirty="0" err="1">
                <a:solidFill>
                  <a:srgbClr val="D92E2D"/>
                </a:solidFill>
                <a:latin typeface="Calibri" panose="020F0502020204030204" pitchFamily="34" charset="0"/>
                <a:cs typeface="Calibri" panose="020F0502020204030204" pitchFamily="34" charset="0"/>
              </a:rPr>
              <a:t>Analisi</a:t>
            </a:r>
            <a:r>
              <a:rPr lang="sk-SK" sz="10000" dirty="0">
                <a:solidFill>
                  <a:srgbClr val="D92E2D"/>
                </a:solidFill>
                <a:latin typeface="Calibri" panose="020F0502020204030204" pitchFamily="34" charset="0"/>
                <a:cs typeface="Calibri" panose="020F0502020204030204" pitchFamily="34" charset="0"/>
              </a:rPr>
              <a:t> </a:t>
            </a:r>
            <a:r>
              <a:rPr lang="sk-SK" sz="10000" dirty="0" err="1">
                <a:solidFill>
                  <a:srgbClr val="D92E2D"/>
                </a:solidFill>
                <a:latin typeface="Calibri" panose="020F0502020204030204" pitchFamily="34" charset="0"/>
                <a:cs typeface="Calibri" panose="020F0502020204030204" pitchFamily="34" charset="0"/>
              </a:rPr>
              <a:t>delle</a:t>
            </a:r>
            <a:r>
              <a:rPr lang="sk-SK" sz="10000" dirty="0">
                <a:solidFill>
                  <a:srgbClr val="D92E2D"/>
                </a:solidFill>
                <a:latin typeface="Calibri" panose="020F0502020204030204" pitchFamily="34" charset="0"/>
                <a:cs typeface="Calibri" panose="020F0502020204030204" pitchFamily="34" charset="0"/>
              </a:rPr>
              <a:t> </a:t>
            </a:r>
            <a:r>
              <a:rPr lang="sk-SK" sz="10000" dirty="0" err="1">
                <a:solidFill>
                  <a:srgbClr val="D92E2D"/>
                </a:solidFill>
                <a:latin typeface="Calibri" panose="020F0502020204030204" pitchFamily="34" charset="0"/>
                <a:cs typeface="Calibri" panose="020F0502020204030204" pitchFamily="34" charset="0"/>
              </a:rPr>
              <a:t>entrate</a:t>
            </a:r>
            <a:endParaRPr lang="sk-SK" sz="10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pic>
        <p:nvPicPr>
          <p:cNvPr id="201" name="Google Shape;201;gf9ff28dbe4_0_82"/>
          <p:cNvPicPr preferRelativeResize="0"/>
          <p:nvPr/>
        </p:nvPicPr>
        <p:blipFill rotWithShape="1">
          <a:blip r:embed="rId5">
            <a:alphaModFix/>
          </a:blip>
          <a:srcRect/>
          <a:stretch/>
        </p:blipFill>
        <p:spPr>
          <a:xfrm>
            <a:off x="10583253" y="1304622"/>
            <a:ext cx="1267326" cy="933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99" name="Google Shape;199;gf9ff28dbe4_0_82"/>
          <p:cNvSpPr txBox="1">
            <a:spLocks noGrp="1"/>
          </p:cNvSpPr>
          <p:nvPr>
            <p:ph type="subTitle" idx="1"/>
          </p:nvPr>
        </p:nvSpPr>
        <p:spPr>
          <a:xfrm>
            <a:off x="1524000" y="1304622"/>
            <a:ext cx="9144000" cy="4895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it-IT" sz="1600" dirty="0"/>
          </a:p>
          <a:p>
            <a:pPr lvl="0" indent="-412750" algn="l">
              <a:spcBef>
                <a:spcPts val="0"/>
              </a:spcBef>
              <a:buSzPts val="2900"/>
              <a:buChar char="●"/>
            </a:pPr>
            <a:r>
              <a:rPr lang="it-IT" sz="1600" b="1" dirty="0"/>
              <a:t>Comprensione del brand </a:t>
            </a:r>
            <a:r>
              <a:rPr lang="it-IT" sz="1600" dirty="0"/>
              <a:t>- I brand sono diversi dai prodotti nel senso che i brand sono "ciò che i consumatori comprano", mentre i prodotti sono "ciò che le aziende fanno". È la somma di associazioni emotive e funzionali. Il brand è una promessa che il prodotto funzionerà secondo le aspettative del cliente. Forma le aspettative dei clienti sul prodotto. Di solito hanno un marchio che li protegge dall'uso da parte di altri. Un brand fornisce informazioni particolari sull'organizzazione, il bene o il servizio, differenziandolo dagli altri sul mercato. Il brand porta una garanzia sulle caratteristiche che rendono il prodotto o il servizio unico. Un brand forte è un mezzo per rendere le persone consapevoli di ciò che l'azienda rappresenta e quali sono le sue offerte.</a:t>
            </a:r>
          </a:p>
          <a:p>
            <a:pPr lvl="0" indent="-412750" algn="l">
              <a:spcBef>
                <a:spcPts val="0"/>
              </a:spcBef>
              <a:buSzPts val="2900"/>
              <a:buChar char="●"/>
            </a:pPr>
            <a:endParaRPr lang="it-IT" sz="1600" b="1" dirty="0"/>
          </a:p>
          <a:p>
            <a:pPr lvl="0" indent="-412750" algn="l">
              <a:spcBef>
                <a:spcPts val="0"/>
              </a:spcBef>
              <a:buSzPts val="2900"/>
              <a:buChar char="●"/>
            </a:pPr>
            <a:r>
              <a:rPr lang="it-IT" sz="1600" b="1" dirty="0"/>
              <a:t>Modello di business – </a:t>
            </a:r>
            <a:r>
              <a:rPr lang="it-IT" sz="1600" dirty="0"/>
              <a:t>è un quadro di riferimento per trovare un modo sistematico per sbloccare il valore a lungo termine per un'organizzazione mentre si fornisce valore ai clienti e si cattura valore attraverso strategie di monetizzazione.  Un modello di business è un quadro olistico per capire il design e testare le ipotesi di business sul mercato.</a:t>
            </a:r>
            <a:endParaRPr lang="it-IT" sz="1600" b="1" dirty="0"/>
          </a:p>
        </p:txBody>
      </p:sp>
      <p:sp>
        <p:nvSpPr>
          <p:cNvPr id="200" name="Google Shape;200;gf9ff28dbe4_0_82"/>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
        <p:nvSpPr>
          <p:cNvPr id="9" name="Google Shape;200;gf9ff28dbe4_0_82"/>
          <p:cNvSpPr txBox="1"/>
          <p:nvPr/>
        </p:nvSpPr>
        <p:spPr>
          <a:xfrm>
            <a:off x="5252485" y="647870"/>
            <a:ext cx="6618292" cy="642900"/>
          </a:xfrm>
          <a:prstGeom prst="rect">
            <a:avLst/>
          </a:prstGeom>
          <a:noFill/>
          <a:ln>
            <a:noFill/>
          </a:ln>
        </p:spPr>
        <p:txBody>
          <a:bodyPr spcFirstLastPara="1" wrap="square" lIns="91425" tIns="45700" rIns="91425" bIns="45700" anchor="b" anchorCtr="0">
            <a:normAutofit fontScale="25000" lnSpcReduction="20000"/>
          </a:bodyPr>
          <a:lstStyle/>
          <a:p>
            <a:pPr algn="ctr">
              <a:lnSpc>
                <a:spcPct val="90000"/>
              </a:lnSpc>
              <a:buClr>
                <a:srgbClr val="D92E2D"/>
              </a:buClr>
              <a:buSzPts val="4000"/>
            </a:pPr>
            <a:r>
              <a:rPr lang="fi-FI" sz="16000" dirty="0" err="1">
                <a:solidFill>
                  <a:srgbClr val="D92E2D"/>
                </a:solidFill>
                <a:latin typeface="Calibri" panose="020F0502020204030204" pitchFamily="34" charset="0"/>
                <a:ea typeface="Calibri"/>
                <a:cs typeface="Calibri" panose="020F0502020204030204" pitchFamily="34" charset="0"/>
                <a:sym typeface="Calibri"/>
              </a:rPr>
              <a:t>Unità</a:t>
            </a:r>
            <a:r>
              <a:rPr lang="fi-FI" sz="16000" dirty="0">
                <a:solidFill>
                  <a:srgbClr val="D92E2D"/>
                </a:solidFill>
                <a:latin typeface="Calibri" panose="020F0502020204030204" pitchFamily="34" charset="0"/>
                <a:ea typeface="Calibri"/>
                <a:cs typeface="Calibri" panose="020F0502020204030204" pitchFamily="34" charset="0"/>
                <a:sym typeface="Calibri"/>
              </a:rPr>
              <a:t> </a:t>
            </a:r>
            <a:r>
              <a:rPr lang="sk-SK" sz="16000" dirty="0">
                <a:solidFill>
                  <a:srgbClr val="D92E2D"/>
                </a:solidFill>
                <a:latin typeface="Calibri" panose="020F0502020204030204" pitchFamily="34" charset="0"/>
                <a:ea typeface="Calibri"/>
                <a:cs typeface="Calibri" panose="020F0502020204030204" pitchFamily="34" charset="0"/>
                <a:sym typeface="Calibri"/>
              </a:rPr>
              <a:t>2</a:t>
            </a:r>
            <a:r>
              <a:rPr lang="fi-FI" sz="16000" dirty="0">
                <a:solidFill>
                  <a:srgbClr val="D92E2D"/>
                </a:solidFill>
                <a:latin typeface="Calibri" panose="020F0502020204030204" pitchFamily="34" charset="0"/>
                <a:ea typeface="Calibri"/>
                <a:cs typeface="Calibri" panose="020F0502020204030204" pitchFamily="34" charset="0"/>
                <a:sym typeface="Calibri"/>
              </a:rPr>
              <a:t> –</a:t>
            </a:r>
            <a:r>
              <a:rPr lang="sk-SK" sz="16000" dirty="0">
                <a:solidFill>
                  <a:srgbClr val="D92E2D"/>
                </a:solidFill>
                <a:latin typeface="Calibri" panose="020F0502020204030204" pitchFamily="34" charset="0"/>
                <a:cs typeface="Calibri" panose="020F0502020204030204" pitchFamily="34" charset="0"/>
              </a:rPr>
              <a:t> </a:t>
            </a:r>
            <a:r>
              <a:rPr lang="sk-SK" sz="16000" dirty="0" err="1">
                <a:solidFill>
                  <a:srgbClr val="D92E2D"/>
                </a:solidFill>
                <a:latin typeface="Calibri" panose="020F0502020204030204" pitchFamily="34" charset="0"/>
                <a:cs typeface="Calibri" panose="020F0502020204030204" pitchFamily="34" charset="0"/>
              </a:rPr>
              <a:t>Analisi</a:t>
            </a:r>
            <a:r>
              <a:rPr lang="sk-SK" sz="16000" dirty="0">
                <a:solidFill>
                  <a:srgbClr val="D92E2D"/>
                </a:solidFill>
                <a:latin typeface="Calibri" panose="020F0502020204030204" pitchFamily="34" charset="0"/>
                <a:cs typeface="Calibri" panose="020F0502020204030204" pitchFamily="34" charset="0"/>
              </a:rPr>
              <a:t> </a:t>
            </a:r>
            <a:r>
              <a:rPr lang="sk-SK" sz="16000" dirty="0" err="1">
                <a:solidFill>
                  <a:srgbClr val="D92E2D"/>
                </a:solidFill>
                <a:latin typeface="Calibri" panose="020F0502020204030204" pitchFamily="34" charset="0"/>
                <a:cs typeface="Calibri" panose="020F0502020204030204" pitchFamily="34" charset="0"/>
              </a:rPr>
              <a:t>delle</a:t>
            </a:r>
            <a:r>
              <a:rPr lang="sk-SK" sz="16000" dirty="0">
                <a:solidFill>
                  <a:srgbClr val="D92E2D"/>
                </a:solidFill>
                <a:latin typeface="Calibri" panose="020F0502020204030204" pitchFamily="34" charset="0"/>
                <a:cs typeface="Calibri" panose="020F0502020204030204" pitchFamily="34" charset="0"/>
              </a:rPr>
              <a:t> </a:t>
            </a:r>
            <a:r>
              <a:rPr lang="sk-SK" sz="16000" dirty="0" err="1">
                <a:solidFill>
                  <a:srgbClr val="D92E2D"/>
                </a:solidFill>
                <a:latin typeface="Calibri" panose="020F0502020204030204" pitchFamily="34" charset="0"/>
                <a:cs typeface="Calibri" panose="020F0502020204030204" pitchFamily="34" charset="0"/>
              </a:rPr>
              <a:t>entrate</a:t>
            </a:r>
            <a:endParaRPr lang="sk-SK" sz="1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6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f9ff28dbe4_0_9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07" name="Google Shape;207;gf9ff28dbe4_0_9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f9ff28dbe4_0_9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f9ff28dbe4_0_9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gf9ff28dbe4_0_92"/>
          <p:cNvPicPr preferRelativeResize="0"/>
          <p:nvPr/>
        </p:nvPicPr>
        <p:blipFill rotWithShape="1">
          <a:blip r:embed="rId4">
            <a:alphaModFix/>
          </a:blip>
          <a:srcRect/>
          <a:stretch/>
        </p:blipFill>
        <p:spPr>
          <a:xfrm>
            <a:off x="1127461" y="169687"/>
            <a:ext cx="3811685" cy="1121083"/>
          </a:xfrm>
          <a:prstGeom prst="rect">
            <a:avLst/>
          </a:prstGeom>
          <a:noFill/>
          <a:ln>
            <a:noFill/>
          </a:ln>
        </p:spPr>
      </p:pic>
      <p:sp>
        <p:nvSpPr>
          <p:cNvPr id="211" name="Google Shape;211;gf9ff28dbe4_0_92"/>
          <p:cNvSpPr txBox="1">
            <a:spLocks noGrp="1"/>
          </p:cNvSpPr>
          <p:nvPr>
            <p:ph type="subTitle" idx="1"/>
          </p:nvPr>
        </p:nvSpPr>
        <p:spPr>
          <a:xfrm>
            <a:off x="1524000" y="1290770"/>
            <a:ext cx="10346776" cy="4908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sym typeface="Calibri"/>
              </a:rPr>
              <a:t> </a:t>
            </a:r>
            <a:endParaRPr lang="it-IT" sz="1600" dirty="0"/>
          </a:p>
          <a:p>
            <a:pPr marL="50800" indent="0" algn="l"/>
            <a:r>
              <a:rPr lang="it-IT" sz="1600" b="1" dirty="0"/>
              <a:t>1. Audience di riferimento e concorrenza </a:t>
            </a:r>
            <a:r>
              <a:rPr lang="it-IT" sz="1600" dirty="0"/>
              <a:t>- Prima di creare un brand aziendale è necessario capire il mercato attuale, cioè chi sono i potenziali clienti e gli attuali concorrenti. </a:t>
            </a:r>
          </a:p>
          <a:p>
            <a:pPr marL="50800" indent="0" algn="l"/>
            <a:r>
              <a:rPr lang="it-IT" sz="1600" dirty="0"/>
              <a:t>Ci sono un paio di modi per fare questo passo:</a:t>
            </a:r>
          </a:p>
          <a:p>
            <a:pPr marL="0" algn="l">
              <a:lnSpc>
                <a:spcPct val="120000"/>
              </a:lnSpc>
              <a:spcBef>
                <a:spcPts val="0"/>
              </a:spcBef>
            </a:pPr>
            <a:r>
              <a:rPr lang="it-IT" sz="1600" dirty="0"/>
              <a:t>- Cercare su Google la categoria del prodotto o servizio e analizzare i concorrenti diretti e indiretti che vengono fuori. </a:t>
            </a:r>
          </a:p>
          <a:p>
            <a:pPr marL="0" algn="l">
              <a:lnSpc>
                <a:spcPct val="120000"/>
              </a:lnSpc>
              <a:spcBef>
                <a:spcPts val="0"/>
              </a:spcBef>
            </a:pPr>
            <a:r>
              <a:rPr lang="it-IT" sz="1600" dirty="0"/>
              <a:t>- Controllare i </a:t>
            </a:r>
            <a:r>
              <a:rPr lang="it-IT" sz="1600" dirty="0" err="1"/>
              <a:t>subreddits</a:t>
            </a:r>
            <a:r>
              <a:rPr lang="it-IT" sz="1600" dirty="0"/>
              <a:t> che riguardano i clienti e intercettare le loro conversazioni e raccomandazioni di prodotti.</a:t>
            </a:r>
          </a:p>
          <a:p>
            <a:pPr marL="0" algn="l">
              <a:lnSpc>
                <a:spcPct val="120000"/>
              </a:lnSpc>
              <a:spcBef>
                <a:spcPts val="0"/>
              </a:spcBef>
            </a:pPr>
            <a:r>
              <a:rPr lang="it-IT" sz="1600" dirty="0"/>
              <a:t>- Parlare con le persone che fanno parte del mercato di riferimento e chiedere loro da quali marche comprano.</a:t>
            </a:r>
          </a:p>
          <a:p>
            <a:pPr marL="0" algn="l">
              <a:lnSpc>
                <a:spcPct val="120000"/>
              </a:lnSpc>
              <a:spcBef>
                <a:spcPts val="0"/>
              </a:spcBef>
            </a:pPr>
            <a:r>
              <a:rPr lang="it-IT" sz="1600" dirty="0"/>
              <a:t>- Guardare gli account dei social media o le pagine che il pubblico di riferimento segue e a cui è ricettivo.</a:t>
            </a:r>
          </a:p>
          <a:p>
            <a:pPr marL="0" algn="l">
              <a:lnSpc>
                <a:spcPct val="120000"/>
              </a:lnSpc>
              <a:spcBef>
                <a:spcPts val="0"/>
              </a:spcBef>
            </a:pPr>
            <a:r>
              <a:rPr lang="it-IT" sz="1600" dirty="0"/>
              <a:t>- Andare a fare shopping online o offline e farsi un'idea di come i clienti guardano e comprano i prodotti.</a:t>
            </a:r>
          </a:p>
          <a:p>
            <a:pPr marL="0" algn="l">
              <a:lnSpc>
                <a:spcPct val="120000"/>
              </a:lnSpc>
              <a:spcBef>
                <a:spcPts val="0"/>
              </a:spcBef>
            </a:pPr>
            <a:r>
              <a:rPr lang="it-IT" sz="1600" dirty="0"/>
              <a:t>Durante la ricerca, prendere nota di:</a:t>
            </a:r>
          </a:p>
          <a:p>
            <a:pPr marL="0" algn="l">
              <a:lnSpc>
                <a:spcPct val="120000"/>
              </a:lnSpc>
              <a:spcBef>
                <a:spcPts val="0"/>
              </a:spcBef>
            </a:pPr>
            <a:r>
              <a:rPr lang="it-IT" sz="1600" dirty="0"/>
              <a:t>	- </a:t>
            </a:r>
            <a:r>
              <a:rPr lang="it-IT" sz="1600" b="1" dirty="0"/>
              <a:t>Chi sono i clienti più "bassi" </a:t>
            </a:r>
            <a:r>
              <a:rPr lang="it-IT" sz="1600" dirty="0"/>
              <a:t>- quelli a cui è più facile vendere.</a:t>
            </a:r>
          </a:p>
          <a:p>
            <a:pPr marL="0" algn="l">
              <a:lnSpc>
                <a:spcPct val="120000"/>
              </a:lnSpc>
              <a:spcBef>
                <a:spcPts val="0"/>
              </a:spcBef>
            </a:pPr>
            <a:r>
              <a:rPr lang="it-IT" sz="1600" dirty="0"/>
              <a:t>	- </a:t>
            </a:r>
            <a:r>
              <a:rPr lang="it-IT" sz="1600" b="1" dirty="0"/>
              <a:t>Chi sono i concorrenti più importanti - </a:t>
            </a:r>
            <a:r>
              <a:rPr lang="it-IT" sz="1600" dirty="0"/>
              <a:t>i brand affermati e conosciuti sul mercato.</a:t>
            </a:r>
          </a:p>
          <a:p>
            <a:pPr marL="0" algn="l">
              <a:lnSpc>
                <a:spcPct val="120000"/>
              </a:lnSpc>
              <a:spcBef>
                <a:spcPts val="0"/>
              </a:spcBef>
            </a:pPr>
            <a:r>
              <a:rPr lang="it-IT" sz="1600" dirty="0"/>
              <a:t>	- </a:t>
            </a:r>
            <a:r>
              <a:rPr lang="it-IT" sz="1600" b="1" dirty="0"/>
              <a:t>Come parlano i clienti e di cosa parlano </a:t>
            </a:r>
            <a:r>
              <a:rPr lang="it-IT" sz="1600" dirty="0"/>
              <a:t>- gli interessi che hanno e il linguaggio con cui li esprimono. </a:t>
            </a:r>
            <a:r>
              <a:rPr lang="it-IT" sz="1600" dirty="0" err="1"/>
              <a:t>As</a:t>
            </a:r>
            <a:r>
              <a:rPr lang="it-IT" sz="1600" dirty="0"/>
              <a:t> </a:t>
            </a:r>
            <a:r>
              <a:rPr lang="it-IT" sz="1600" dirty="0" err="1"/>
              <a:t>you</a:t>
            </a:r>
            <a:r>
              <a:rPr lang="it-IT" sz="1600" dirty="0"/>
              <a:t> go </a:t>
            </a:r>
            <a:r>
              <a:rPr lang="it-IT" sz="1600" b="1" dirty="0"/>
              <a:t>2. Base teorica dell'analisi della concorrenza - </a:t>
            </a:r>
            <a:r>
              <a:rPr lang="it-IT" sz="1600" dirty="0"/>
              <a:t>risorse di dati acquisiti</a:t>
            </a:r>
          </a:p>
          <a:p>
            <a:pPr marL="44450" lvl="0" indent="0" algn="l">
              <a:buSzPts val="2900"/>
            </a:pPr>
            <a:r>
              <a:rPr lang="it-IT" sz="1600" b="1" dirty="0"/>
              <a:t>3. Determinazione della concorrenza diretta, così come la concorrenza tra fornitori. </a:t>
            </a:r>
          </a:p>
        </p:txBody>
      </p:sp>
      <p:sp>
        <p:nvSpPr>
          <p:cNvPr id="212" name="Google Shape;212;gf9ff28dbe4_0_92"/>
          <p:cNvSpPr txBox="1"/>
          <p:nvPr/>
        </p:nvSpPr>
        <p:spPr>
          <a:xfrm>
            <a:off x="4939146" y="597819"/>
            <a:ext cx="6996129" cy="598621"/>
          </a:xfrm>
          <a:prstGeom prst="rect">
            <a:avLst/>
          </a:prstGeom>
          <a:noFill/>
          <a:ln>
            <a:noFill/>
          </a:ln>
        </p:spPr>
        <p:txBody>
          <a:bodyPr spcFirstLastPara="1" wrap="square" lIns="91425" tIns="45700" rIns="91425" bIns="45700" anchor="b" anchorCtr="0">
            <a:noAutofit/>
          </a:bodyPr>
          <a:lstStyle/>
          <a:p>
            <a:pPr lvl="0">
              <a:lnSpc>
                <a:spcPct val="90000"/>
              </a:lnSpc>
              <a:buClr>
                <a:srgbClr val="D92E2D"/>
              </a:buClr>
              <a:buSzPts val="3200"/>
            </a:pPr>
            <a:r>
              <a:rPr lang="it-IT" sz="4000" dirty="0">
                <a:solidFill>
                  <a:srgbClr val="D92E2D"/>
                </a:solidFill>
                <a:latin typeface="Calibri" panose="020F0502020204030204" pitchFamily="34" charset="0"/>
                <a:cs typeface="Calibri" panose="020F0502020204030204" pitchFamily="34" charset="0"/>
              </a:rPr>
              <a:t>Unità 3 – Analisi dei competitors</a:t>
            </a:r>
            <a:endParaRPr lang="sk-SK" sz="4000" dirty="0">
              <a:latin typeface="Calibri" panose="020F0502020204030204" pitchFamily="34" charset="0"/>
              <a:cs typeface="Calibri" panose="020F0502020204030204" pitchFamily="34" charset="0"/>
            </a:endParaRPr>
          </a:p>
        </p:txBody>
      </p:sp>
      <p:pic>
        <p:nvPicPr>
          <p:cNvPr id="9" name="Google Shape;390;p8"/>
          <p:cNvPicPr preferRelativeResize="0"/>
          <p:nvPr/>
        </p:nvPicPr>
        <p:blipFill rotWithShape="1">
          <a:blip r:embed="rId5">
            <a:alphaModFix/>
          </a:blip>
          <a:srcRect/>
          <a:stretch/>
        </p:blipFill>
        <p:spPr>
          <a:xfrm>
            <a:off x="10432404" y="5479410"/>
            <a:ext cx="1438372" cy="12076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000"/>
                                        <p:tgtEl>
                                          <p:spTgt spid="20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1"/>
            <a:ext cx="9144000" cy="4708977"/>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chemeClr val="dk1"/>
              </a:buClr>
              <a:buSzPts val="2900"/>
              <a:buFont typeface="Wingdings" panose="05000000000000000000" pitchFamily="2" charset="2"/>
              <a:buChar char="Ø"/>
            </a:pPr>
            <a:r>
              <a:rPr lang="it-IT" sz="1600" b="1" dirty="0"/>
              <a:t>Scegliere il proprio focus e la propria personalità – </a:t>
            </a:r>
            <a:r>
              <a:rPr lang="it-IT" sz="1600" dirty="0"/>
              <a:t>non ci si può rivolgere a tutto e a tutti, soprattutto all’inizio. </a:t>
            </a:r>
          </a:p>
          <a:p>
            <a:pPr marL="0" algn="l">
              <a:lnSpc>
                <a:spcPct val="120000"/>
              </a:lnSpc>
              <a:spcBef>
                <a:spcPts val="0"/>
              </a:spcBef>
            </a:pPr>
            <a:r>
              <a:rPr lang="it-IT" sz="1600" dirty="0"/>
              <a:t>È importante trovare il proprio focus e far si che esso dia forma alle parti che compongono il brand. </a:t>
            </a:r>
          </a:p>
          <a:p>
            <a:pPr marL="0" algn="l">
              <a:lnSpc>
                <a:spcPct val="120000"/>
              </a:lnSpc>
              <a:spcBef>
                <a:spcPts val="0"/>
              </a:spcBef>
            </a:pPr>
            <a:r>
              <a:rPr lang="it-IT" sz="1600" dirty="0"/>
              <a:t>Bisogna sapere:</a:t>
            </a:r>
          </a:p>
          <a:p>
            <a:pPr marL="0" algn="l">
              <a:lnSpc>
                <a:spcPct val="120000"/>
              </a:lnSpc>
              <a:spcBef>
                <a:spcPts val="0"/>
              </a:spcBef>
            </a:pPr>
            <a:r>
              <a:rPr lang="it-IT" sz="1600" b="1" i="1" dirty="0"/>
              <a:t>1. Qual è il proprio statement di posizionamento</a:t>
            </a:r>
            <a:r>
              <a:rPr lang="it-IT" sz="1600" dirty="0"/>
              <a:t>? Una o due righe che definiscano il proprio ruolo nel mercato. Non va inserito nel sito web o nel biglietto da visita, serve solo a definire il proprio brand e la propria identità. </a:t>
            </a:r>
            <a:r>
              <a:rPr lang="it-IT" sz="1600" b="1" dirty="0"/>
              <a:t>Lo statement di posizionamento dovrebbe essere qualcosa del genere: </a:t>
            </a:r>
            <a:endParaRPr lang="it-IT" sz="1600" dirty="0"/>
          </a:p>
          <a:p>
            <a:r>
              <a:rPr lang="it-IT" sz="1600" dirty="0"/>
              <a:t>Offriamo [PRODOTTO/SERVIZIO] per [MERCATO DI RIFERIMENTO] al fine di [PROPOSTA DI VALORE].</a:t>
            </a:r>
          </a:p>
          <a:p>
            <a:r>
              <a:rPr lang="it-IT" sz="1600" dirty="0"/>
              <a:t>Diversamente da [L’ALTERNATIVA], noi [DIFFERENZIATORE].</a:t>
            </a:r>
          </a:p>
          <a:p>
            <a:r>
              <a:rPr lang="it-IT" sz="1600" dirty="0"/>
              <a:t>Ad esempio: Offriamo bottiglie d’acqua per escursionisti affinché possano idratarsi riducendo allo stesso tempo la propria impronta ecologica. Diversamente dalle altre bottiglie d’acqua, noi piantiamo un albero per ogni bottiglia acquistata. </a:t>
            </a:r>
          </a:p>
        </p:txBody>
      </p:sp>
      <p:sp>
        <p:nvSpPr>
          <p:cNvPr id="223" name="Google Shape;223;gf9ff28dbe4_0_102"/>
          <p:cNvSpPr txBox="1"/>
          <p:nvPr/>
        </p:nvSpPr>
        <p:spPr>
          <a:xfrm>
            <a:off x="5335685" y="1196441"/>
            <a:ext cx="6402658"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it-IT" sz="4000" dirty="0">
                <a:solidFill>
                  <a:srgbClr val="D92E2D"/>
                </a:solidFill>
                <a:latin typeface="Calibri" panose="020F0502020204030204" pitchFamily="34" charset="0"/>
                <a:cs typeface="Calibri" panose="020F0502020204030204" pitchFamily="34" charset="0"/>
                <a:sym typeface="Calibri"/>
              </a:rPr>
              <a:t>Unità 4 – Creazione del Logo</a:t>
            </a:r>
            <a:endParaRPr lang="sk-SK" sz="40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3076" name="Picture 4" descr="how to build a brand person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3425" y="4641783"/>
            <a:ext cx="1716451" cy="176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E4CC8-5C3F-4CAF-B03C-79DA71191451}">
  <ds:schemaRefs>
    <ds:schemaRef ds:uri="http://schemas.microsoft.com/sharepoint/v3/contenttype/forms"/>
  </ds:schemaRefs>
</ds:datastoreItem>
</file>

<file path=customXml/itemProps2.xml><?xml version="1.0" encoding="utf-8"?>
<ds:datastoreItem xmlns:ds="http://schemas.openxmlformats.org/officeDocument/2006/customXml" ds:itemID="{31B7E60A-630F-4D35-AD0A-48FC1F947657}">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f72e2ad1-936a-41f1-a598-e84f4d1ebb13"/>
    <ds:schemaRef ds:uri="http://www.w3.org/XML/1998/namespace"/>
    <ds:schemaRef ds:uri="http://schemas.microsoft.com/office/infopath/2007/PartnerControls"/>
    <ds:schemaRef ds:uri="e20851b4-1139-4020-85e5-81b7cb96bc19"/>
    <ds:schemaRef ds:uri="http://purl.org/dc/elements/1.1/"/>
  </ds:schemaRefs>
</ds:datastoreItem>
</file>

<file path=customXml/itemProps3.xml><?xml version="1.0" encoding="utf-8"?>
<ds:datastoreItem xmlns:ds="http://schemas.openxmlformats.org/officeDocument/2006/customXml" ds:itemID="{B875D609-B1E2-4DE6-8544-F9F787AF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4341</TotalTime>
  <Words>4235</Words>
  <Application>Microsoft Macintosh PowerPoint</Application>
  <PresentationFormat>Widescreen</PresentationFormat>
  <Paragraphs>207</Paragraphs>
  <Slides>24</Slides>
  <Notes>24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Wingdings</vt:lpstr>
      <vt:lpstr>Tema de Office</vt:lpstr>
      <vt:lpstr>Branding</vt:lpstr>
      <vt:lpstr>1.Obiettivi</vt:lpstr>
      <vt:lpstr>Indice</vt:lpstr>
      <vt:lpstr>Indice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Riassumendo</vt:lpstr>
      <vt:lpstr>Test di autovalutazione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Cristina</dc:creator>
  <cp:lastModifiedBy>Microsoft Office User</cp:lastModifiedBy>
  <cp:revision>88</cp:revision>
  <dcterms:created xsi:type="dcterms:W3CDTF">2020-11-24T11:59:30Z</dcterms:created>
  <dcterms:modified xsi:type="dcterms:W3CDTF">2022-02-24T11:44:28Z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