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66" r:id="rId3"/>
    <p:sldId id="262" r:id="rId4"/>
    <p:sldId id="257" r:id="rId5"/>
    <p:sldId id="272" r:id="rId6"/>
    <p:sldId id="268" r:id="rId7"/>
    <p:sldId id="269" r:id="rId8"/>
    <p:sldId id="270" r:id="rId9"/>
    <p:sldId id="265" r:id="rId10"/>
    <p:sldId id="275" r:id="rId11"/>
    <p:sldId id="276" r:id="rId12"/>
    <p:sldId id="277" r:id="rId13"/>
    <p:sldId id="281" r:id="rId14"/>
    <p:sldId id="283" r:id="rId15"/>
    <p:sldId id="278" r:id="rId16"/>
    <p:sldId id="279" r:id="rId17"/>
    <p:sldId id="284" r:id="rId18"/>
    <p:sldId id="286" r:id="rId19"/>
    <p:sldId id="285" r:id="rId20"/>
    <p:sldId id="267" r:id="rId21"/>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iyan Atanasov" initials="DA" lastIdx="3" clrIdx="0">
    <p:extLst>
      <p:ext uri="{19B8F6BF-5375-455C-9EA6-DF929625EA0E}">
        <p15:presenceInfo xmlns:p15="http://schemas.microsoft.com/office/powerpoint/2012/main" userId="c54fbc232d2d45a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872D"/>
    <a:srgbClr val="D92E2D"/>
    <a:srgbClr val="FFD13C"/>
    <a:srgbClr val="FFC400"/>
    <a:srgbClr val="FFCD04"/>
    <a:srgbClr val="FFC300"/>
    <a:srgbClr val="FFC100"/>
    <a:srgbClr val="E5802D"/>
    <a:srgbClr val="E47A24"/>
    <a:srgbClr val="DE563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1" d="100"/>
          <a:sy n="61" d="100"/>
        </p:scale>
        <p:origin x="42" y="1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BFF722-5071-4D62-A0FC-0548A7243F86}" type="datetimeFigureOut">
              <a:rPr lang="en-US" smtClean="0"/>
              <a:t>1/28/2022</a:t>
            </a:fld>
            <a:endParaRPr lang="en-US"/>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86C407-1102-484A-BF57-7780BD30A19B}" type="slidenum">
              <a:rPr lang="en-US" smtClean="0"/>
              <a:t>‹N›</a:t>
            </a:fld>
            <a:endParaRPr lang="en-US"/>
          </a:p>
        </p:txBody>
      </p:sp>
    </p:spTree>
    <p:extLst>
      <p:ext uri="{BB962C8B-B14F-4D97-AF65-F5344CB8AC3E}">
        <p14:creationId xmlns:p14="http://schemas.microsoft.com/office/powerpoint/2010/main" val="38231148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err="1"/>
              <a:t>Question</a:t>
            </a:r>
            <a:r>
              <a:rPr lang="fi-FI" dirty="0"/>
              <a:t> 1  </a:t>
            </a:r>
            <a:r>
              <a:rPr lang="en-US" altLang="ko-KR" sz="1200" dirty="0">
                <a:latin typeface="Arial" panose="020B0604020202020204" pitchFamily="34" charset="0"/>
                <a:cs typeface="Arial" panose="020B0604020202020204" pitchFamily="34" charset="0"/>
              </a:rPr>
              <a:t>Decision-making process, </a:t>
            </a:r>
            <a:r>
              <a:rPr lang="fi-FI" dirty="0"/>
              <a:t>Q2</a:t>
            </a:r>
            <a:r>
              <a:rPr lang="fi-FI" u="sng" dirty="0"/>
              <a:t> </a:t>
            </a:r>
            <a:r>
              <a:rPr lang="en-US" altLang="ko-KR" sz="1200" u="none" dirty="0">
                <a:cs typeface="Arial" panose="020B0604020202020204" pitchFamily="34" charset="0"/>
              </a:rPr>
              <a:t>Natural Reward strategy, Q3 </a:t>
            </a:r>
            <a:r>
              <a:rPr lang="en-US" sz="1200" b="0" i="0" dirty="0">
                <a:solidFill>
                  <a:srgbClr val="181818"/>
                </a:solidFill>
                <a:effectLst/>
              </a:rPr>
              <a:t>Improving you management skills, Q4 </a:t>
            </a:r>
            <a:r>
              <a:rPr lang="en-US" sz="1200" dirty="0">
                <a:solidFill>
                  <a:srgbClr val="181818"/>
                </a:solidFill>
              </a:rPr>
              <a:t>Cultivate Self-Awareness, Q5 </a:t>
            </a:r>
            <a:r>
              <a:rPr lang="en-US" sz="1200" b="0" i="0" u="none" dirty="0">
                <a:solidFill>
                  <a:srgbClr val="181818"/>
                </a:solidFill>
                <a:effectLst/>
              </a:rPr>
              <a:t>They are not important for an entrepreneur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181818"/>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dirty="0">
              <a:solidFill>
                <a:srgbClr val="181818"/>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i-FI" u="none" dirty="0"/>
          </a:p>
          <a:p>
            <a:endParaRPr lang="en-US" dirty="0"/>
          </a:p>
        </p:txBody>
      </p:sp>
      <p:sp>
        <p:nvSpPr>
          <p:cNvPr id="4" name="Dian numeron paikkamerkki 3"/>
          <p:cNvSpPr>
            <a:spLocks noGrp="1"/>
          </p:cNvSpPr>
          <p:nvPr>
            <p:ph type="sldNum" sz="quarter" idx="5"/>
          </p:nvPr>
        </p:nvSpPr>
        <p:spPr/>
        <p:txBody>
          <a:bodyPr/>
          <a:lstStyle/>
          <a:p>
            <a:fld id="{F486C407-1102-484A-BF57-7780BD30A19B}" type="slidenum">
              <a:rPr lang="en-US" smtClean="0"/>
              <a:t>20</a:t>
            </a:fld>
            <a:endParaRPr lang="en-US"/>
          </a:p>
        </p:txBody>
      </p:sp>
    </p:spTree>
    <p:extLst>
      <p:ext uri="{BB962C8B-B14F-4D97-AF65-F5344CB8AC3E}">
        <p14:creationId xmlns:p14="http://schemas.microsoft.com/office/powerpoint/2010/main" val="17165070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887E90-0E07-4FDA-864C-0C99D2A63EBA}"/>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0DEC76CB-170A-487C-B6DE-5C89756A9DD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BC9F76C6-0F8A-4C99-BB42-AF9E8E6880C3}"/>
              </a:ext>
            </a:extLst>
          </p:cNvPr>
          <p:cNvSpPr>
            <a:spLocks noGrp="1"/>
          </p:cNvSpPr>
          <p:nvPr>
            <p:ph type="dt" sz="half" idx="10"/>
          </p:nvPr>
        </p:nvSpPr>
        <p:spPr/>
        <p:txBody>
          <a:bodyPr/>
          <a:lstStyle/>
          <a:p>
            <a:fld id="{FE22A19E-EFBB-46D6-940E-B9FEBB41F1A4}" type="datetimeFigureOut">
              <a:rPr lang="es-ES" smtClean="0"/>
              <a:t>28/01/2022</a:t>
            </a:fld>
            <a:endParaRPr lang="es-ES"/>
          </a:p>
        </p:txBody>
      </p:sp>
      <p:sp>
        <p:nvSpPr>
          <p:cNvPr id="5" name="Marcador de pie de página 4">
            <a:extLst>
              <a:ext uri="{FF2B5EF4-FFF2-40B4-BE49-F238E27FC236}">
                <a16:creationId xmlns:a16="http://schemas.microsoft.com/office/drawing/2014/main" id="{A52F7B82-1B0D-4B96-87D6-9FB8F554EA3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4DB5E42-C2BD-4465-AF33-FF1A3687CAC8}"/>
              </a:ext>
            </a:extLst>
          </p:cNvPr>
          <p:cNvSpPr>
            <a:spLocks noGrp="1"/>
          </p:cNvSpPr>
          <p:nvPr>
            <p:ph type="sldNum" sz="quarter" idx="12"/>
          </p:nvPr>
        </p:nvSpPr>
        <p:spPr/>
        <p:txBody>
          <a:bodyPr/>
          <a:lstStyle/>
          <a:p>
            <a:fld id="{C7FAAC35-5C40-4781-8654-89605ADC15F4}" type="slidenum">
              <a:rPr lang="es-ES" smtClean="0"/>
              <a:t>‹N›</a:t>
            </a:fld>
            <a:endParaRPr lang="es-ES"/>
          </a:p>
        </p:txBody>
      </p:sp>
    </p:spTree>
    <p:extLst>
      <p:ext uri="{BB962C8B-B14F-4D97-AF65-F5344CB8AC3E}">
        <p14:creationId xmlns:p14="http://schemas.microsoft.com/office/powerpoint/2010/main" val="40824222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6CEAAE-916D-4D79-8553-6D755354F11A}"/>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904D6BA-26EE-4D00-931D-32B61335E653}"/>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5567537-172B-482C-BB50-34BBD6366E9C}"/>
              </a:ext>
            </a:extLst>
          </p:cNvPr>
          <p:cNvSpPr>
            <a:spLocks noGrp="1"/>
          </p:cNvSpPr>
          <p:nvPr>
            <p:ph type="dt" sz="half" idx="10"/>
          </p:nvPr>
        </p:nvSpPr>
        <p:spPr/>
        <p:txBody>
          <a:bodyPr/>
          <a:lstStyle/>
          <a:p>
            <a:fld id="{FE22A19E-EFBB-46D6-940E-B9FEBB41F1A4}" type="datetimeFigureOut">
              <a:rPr lang="es-ES" smtClean="0"/>
              <a:t>28/01/2022</a:t>
            </a:fld>
            <a:endParaRPr lang="es-ES"/>
          </a:p>
        </p:txBody>
      </p:sp>
      <p:sp>
        <p:nvSpPr>
          <p:cNvPr id="5" name="Marcador de pie de página 4">
            <a:extLst>
              <a:ext uri="{FF2B5EF4-FFF2-40B4-BE49-F238E27FC236}">
                <a16:creationId xmlns:a16="http://schemas.microsoft.com/office/drawing/2014/main" id="{4373DFC3-1B83-4DA8-B1CD-7BA5BFB7258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022636A-9344-495E-BC6C-D22CE97362EB}"/>
              </a:ext>
            </a:extLst>
          </p:cNvPr>
          <p:cNvSpPr>
            <a:spLocks noGrp="1"/>
          </p:cNvSpPr>
          <p:nvPr>
            <p:ph type="sldNum" sz="quarter" idx="12"/>
          </p:nvPr>
        </p:nvSpPr>
        <p:spPr/>
        <p:txBody>
          <a:bodyPr/>
          <a:lstStyle/>
          <a:p>
            <a:fld id="{C7FAAC35-5C40-4781-8654-89605ADC15F4}" type="slidenum">
              <a:rPr lang="es-ES" smtClean="0"/>
              <a:t>‹N›</a:t>
            </a:fld>
            <a:endParaRPr lang="es-ES"/>
          </a:p>
        </p:txBody>
      </p:sp>
    </p:spTree>
    <p:extLst>
      <p:ext uri="{BB962C8B-B14F-4D97-AF65-F5344CB8AC3E}">
        <p14:creationId xmlns:p14="http://schemas.microsoft.com/office/powerpoint/2010/main" val="2008794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A26EAA8-93C2-4FDC-A569-617C60100FCA}"/>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753BC6B-E431-4C3B-9478-D70E9BE07C57}"/>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5392728-8DC0-4A3C-8A00-4E6D1BA7D6E3}"/>
              </a:ext>
            </a:extLst>
          </p:cNvPr>
          <p:cNvSpPr>
            <a:spLocks noGrp="1"/>
          </p:cNvSpPr>
          <p:nvPr>
            <p:ph type="dt" sz="half" idx="10"/>
          </p:nvPr>
        </p:nvSpPr>
        <p:spPr/>
        <p:txBody>
          <a:bodyPr/>
          <a:lstStyle/>
          <a:p>
            <a:fld id="{FE22A19E-EFBB-46D6-940E-B9FEBB41F1A4}" type="datetimeFigureOut">
              <a:rPr lang="es-ES" smtClean="0"/>
              <a:t>28/01/2022</a:t>
            </a:fld>
            <a:endParaRPr lang="es-ES"/>
          </a:p>
        </p:txBody>
      </p:sp>
      <p:sp>
        <p:nvSpPr>
          <p:cNvPr id="5" name="Marcador de pie de página 4">
            <a:extLst>
              <a:ext uri="{FF2B5EF4-FFF2-40B4-BE49-F238E27FC236}">
                <a16:creationId xmlns:a16="http://schemas.microsoft.com/office/drawing/2014/main" id="{C249344D-B293-4FFC-B647-B4CFC632B75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9FF3B87-03E9-47A7-AF32-8C05B0B3D887}"/>
              </a:ext>
            </a:extLst>
          </p:cNvPr>
          <p:cNvSpPr>
            <a:spLocks noGrp="1"/>
          </p:cNvSpPr>
          <p:nvPr>
            <p:ph type="sldNum" sz="quarter" idx="12"/>
          </p:nvPr>
        </p:nvSpPr>
        <p:spPr/>
        <p:txBody>
          <a:bodyPr/>
          <a:lstStyle/>
          <a:p>
            <a:fld id="{C7FAAC35-5C40-4781-8654-89605ADC15F4}" type="slidenum">
              <a:rPr lang="es-ES" smtClean="0"/>
              <a:t>‹N›</a:t>
            </a:fld>
            <a:endParaRPr lang="es-ES"/>
          </a:p>
        </p:txBody>
      </p:sp>
    </p:spTree>
    <p:extLst>
      <p:ext uri="{BB962C8B-B14F-4D97-AF65-F5344CB8AC3E}">
        <p14:creationId xmlns:p14="http://schemas.microsoft.com/office/powerpoint/2010/main" val="1087086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75CC8A-D8FC-4BFA-9A19-28D6E8D7932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089AB33-354F-4775-A6CF-44DE222EF438}"/>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3DB18A0-AC99-4D89-8DAC-A17021FCDD2A}"/>
              </a:ext>
            </a:extLst>
          </p:cNvPr>
          <p:cNvSpPr>
            <a:spLocks noGrp="1"/>
          </p:cNvSpPr>
          <p:nvPr>
            <p:ph type="dt" sz="half" idx="10"/>
          </p:nvPr>
        </p:nvSpPr>
        <p:spPr/>
        <p:txBody>
          <a:bodyPr/>
          <a:lstStyle/>
          <a:p>
            <a:fld id="{FE22A19E-EFBB-46D6-940E-B9FEBB41F1A4}" type="datetimeFigureOut">
              <a:rPr lang="es-ES" smtClean="0"/>
              <a:t>28/01/2022</a:t>
            </a:fld>
            <a:endParaRPr lang="es-ES"/>
          </a:p>
        </p:txBody>
      </p:sp>
      <p:sp>
        <p:nvSpPr>
          <p:cNvPr id="5" name="Marcador de pie de página 4">
            <a:extLst>
              <a:ext uri="{FF2B5EF4-FFF2-40B4-BE49-F238E27FC236}">
                <a16:creationId xmlns:a16="http://schemas.microsoft.com/office/drawing/2014/main" id="{E4EAE9DA-A0EA-48C5-9EC4-9EFDF077828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FA2ED96-E597-43F2-AEF8-42D1A2BEFC4B}"/>
              </a:ext>
            </a:extLst>
          </p:cNvPr>
          <p:cNvSpPr>
            <a:spLocks noGrp="1"/>
          </p:cNvSpPr>
          <p:nvPr>
            <p:ph type="sldNum" sz="quarter" idx="12"/>
          </p:nvPr>
        </p:nvSpPr>
        <p:spPr/>
        <p:txBody>
          <a:bodyPr/>
          <a:lstStyle/>
          <a:p>
            <a:fld id="{C7FAAC35-5C40-4781-8654-89605ADC15F4}" type="slidenum">
              <a:rPr lang="es-ES" smtClean="0"/>
              <a:t>‹N›</a:t>
            </a:fld>
            <a:endParaRPr lang="es-ES"/>
          </a:p>
        </p:txBody>
      </p:sp>
    </p:spTree>
    <p:extLst>
      <p:ext uri="{BB962C8B-B14F-4D97-AF65-F5344CB8AC3E}">
        <p14:creationId xmlns:p14="http://schemas.microsoft.com/office/powerpoint/2010/main" val="1904081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3F0957-5892-4DBD-BC5D-69A4674E19CF}"/>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F7B00FE5-84F7-418E-97DD-66E08ABD353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6A1228FC-FE42-4F8C-B76F-0500241EFD31}"/>
              </a:ext>
            </a:extLst>
          </p:cNvPr>
          <p:cNvSpPr>
            <a:spLocks noGrp="1"/>
          </p:cNvSpPr>
          <p:nvPr>
            <p:ph type="dt" sz="half" idx="10"/>
          </p:nvPr>
        </p:nvSpPr>
        <p:spPr/>
        <p:txBody>
          <a:bodyPr/>
          <a:lstStyle/>
          <a:p>
            <a:fld id="{FE22A19E-EFBB-46D6-940E-B9FEBB41F1A4}" type="datetimeFigureOut">
              <a:rPr lang="es-ES" smtClean="0"/>
              <a:t>28/01/2022</a:t>
            </a:fld>
            <a:endParaRPr lang="es-ES"/>
          </a:p>
        </p:txBody>
      </p:sp>
      <p:sp>
        <p:nvSpPr>
          <p:cNvPr id="5" name="Marcador de pie de página 4">
            <a:extLst>
              <a:ext uri="{FF2B5EF4-FFF2-40B4-BE49-F238E27FC236}">
                <a16:creationId xmlns:a16="http://schemas.microsoft.com/office/drawing/2014/main" id="{2B109401-AD0F-4446-B69B-1CB258AC804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36973FA-EA50-4D29-A749-497540FFEC28}"/>
              </a:ext>
            </a:extLst>
          </p:cNvPr>
          <p:cNvSpPr>
            <a:spLocks noGrp="1"/>
          </p:cNvSpPr>
          <p:nvPr>
            <p:ph type="sldNum" sz="quarter" idx="12"/>
          </p:nvPr>
        </p:nvSpPr>
        <p:spPr/>
        <p:txBody>
          <a:bodyPr/>
          <a:lstStyle/>
          <a:p>
            <a:fld id="{C7FAAC35-5C40-4781-8654-89605ADC15F4}" type="slidenum">
              <a:rPr lang="es-ES" smtClean="0"/>
              <a:t>‹N›</a:t>
            </a:fld>
            <a:endParaRPr lang="es-ES"/>
          </a:p>
        </p:txBody>
      </p:sp>
    </p:spTree>
    <p:extLst>
      <p:ext uri="{BB962C8B-B14F-4D97-AF65-F5344CB8AC3E}">
        <p14:creationId xmlns:p14="http://schemas.microsoft.com/office/powerpoint/2010/main" val="531157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6B23D3-0B40-4538-965B-A1AC1D12D52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449A546-42A7-4D64-B50B-25C24D9ABC30}"/>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DB2B9030-0745-465C-87BA-562FA8CD86AE}"/>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A8A8DD24-4417-4FF6-93FD-C72CBB33FB67}"/>
              </a:ext>
            </a:extLst>
          </p:cNvPr>
          <p:cNvSpPr>
            <a:spLocks noGrp="1"/>
          </p:cNvSpPr>
          <p:nvPr>
            <p:ph type="dt" sz="half" idx="10"/>
          </p:nvPr>
        </p:nvSpPr>
        <p:spPr/>
        <p:txBody>
          <a:bodyPr/>
          <a:lstStyle/>
          <a:p>
            <a:fld id="{FE22A19E-EFBB-46D6-940E-B9FEBB41F1A4}" type="datetimeFigureOut">
              <a:rPr lang="es-ES" smtClean="0"/>
              <a:t>28/01/2022</a:t>
            </a:fld>
            <a:endParaRPr lang="es-ES"/>
          </a:p>
        </p:txBody>
      </p:sp>
      <p:sp>
        <p:nvSpPr>
          <p:cNvPr id="6" name="Marcador de pie de página 5">
            <a:extLst>
              <a:ext uri="{FF2B5EF4-FFF2-40B4-BE49-F238E27FC236}">
                <a16:creationId xmlns:a16="http://schemas.microsoft.com/office/drawing/2014/main" id="{33E8D037-748A-4E6A-9442-FF211937A55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00AB0F1-4C40-494A-9941-FBC70F6D139A}"/>
              </a:ext>
            </a:extLst>
          </p:cNvPr>
          <p:cNvSpPr>
            <a:spLocks noGrp="1"/>
          </p:cNvSpPr>
          <p:nvPr>
            <p:ph type="sldNum" sz="quarter" idx="12"/>
          </p:nvPr>
        </p:nvSpPr>
        <p:spPr/>
        <p:txBody>
          <a:bodyPr/>
          <a:lstStyle/>
          <a:p>
            <a:fld id="{C7FAAC35-5C40-4781-8654-89605ADC15F4}" type="slidenum">
              <a:rPr lang="es-ES" smtClean="0"/>
              <a:t>‹N›</a:t>
            </a:fld>
            <a:endParaRPr lang="es-ES"/>
          </a:p>
        </p:txBody>
      </p:sp>
    </p:spTree>
    <p:extLst>
      <p:ext uri="{BB962C8B-B14F-4D97-AF65-F5344CB8AC3E}">
        <p14:creationId xmlns:p14="http://schemas.microsoft.com/office/powerpoint/2010/main" val="1700470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E383F7-248E-47F9-8E07-8412257DD07E}"/>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DBC1C87-4AE4-4FCB-8700-1E40953D17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1537FA4-5E81-4DFC-92C2-AEA362E832F0}"/>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665F3C9D-3367-4215-9688-F7A505B20B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5B185E9E-240E-4A21-8B2A-C67A90B6B626}"/>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11E933C2-6AE9-4290-90C5-95119CCAD4FE}"/>
              </a:ext>
            </a:extLst>
          </p:cNvPr>
          <p:cNvSpPr>
            <a:spLocks noGrp="1"/>
          </p:cNvSpPr>
          <p:nvPr>
            <p:ph type="dt" sz="half" idx="10"/>
          </p:nvPr>
        </p:nvSpPr>
        <p:spPr/>
        <p:txBody>
          <a:bodyPr/>
          <a:lstStyle/>
          <a:p>
            <a:fld id="{FE22A19E-EFBB-46D6-940E-B9FEBB41F1A4}" type="datetimeFigureOut">
              <a:rPr lang="es-ES" smtClean="0"/>
              <a:t>28/01/2022</a:t>
            </a:fld>
            <a:endParaRPr lang="es-ES"/>
          </a:p>
        </p:txBody>
      </p:sp>
      <p:sp>
        <p:nvSpPr>
          <p:cNvPr id="8" name="Marcador de pie de página 7">
            <a:extLst>
              <a:ext uri="{FF2B5EF4-FFF2-40B4-BE49-F238E27FC236}">
                <a16:creationId xmlns:a16="http://schemas.microsoft.com/office/drawing/2014/main" id="{70CAE50A-0BC6-4E28-B9AE-59218C4D4E98}"/>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8CBEBAF1-0F61-4121-AF6C-0CC89D9A0D3C}"/>
              </a:ext>
            </a:extLst>
          </p:cNvPr>
          <p:cNvSpPr>
            <a:spLocks noGrp="1"/>
          </p:cNvSpPr>
          <p:nvPr>
            <p:ph type="sldNum" sz="quarter" idx="12"/>
          </p:nvPr>
        </p:nvSpPr>
        <p:spPr/>
        <p:txBody>
          <a:bodyPr/>
          <a:lstStyle/>
          <a:p>
            <a:fld id="{C7FAAC35-5C40-4781-8654-89605ADC15F4}" type="slidenum">
              <a:rPr lang="es-ES" smtClean="0"/>
              <a:t>‹N›</a:t>
            </a:fld>
            <a:endParaRPr lang="es-ES"/>
          </a:p>
        </p:txBody>
      </p:sp>
    </p:spTree>
    <p:extLst>
      <p:ext uri="{BB962C8B-B14F-4D97-AF65-F5344CB8AC3E}">
        <p14:creationId xmlns:p14="http://schemas.microsoft.com/office/powerpoint/2010/main" val="3922903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2F0C70-932A-496C-ACC7-2465C5C013DF}"/>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D0FD90-7AEC-4EC5-9D89-C706C18AA4C5}"/>
              </a:ext>
            </a:extLst>
          </p:cNvPr>
          <p:cNvSpPr>
            <a:spLocks noGrp="1"/>
          </p:cNvSpPr>
          <p:nvPr>
            <p:ph type="dt" sz="half" idx="10"/>
          </p:nvPr>
        </p:nvSpPr>
        <p:spPr/>
        <p:txBody>
          <a:bodyPr/>
          <a:lstStyle/>
          <a:p>
            <a:fld id="{FE22A19E-EFBB-46D6-940E-B9FEBB41F1A4}" type="datetimeFigureOut">
              <a:rPr lang="es-ES" smtClean="0"/>
              <a:t>28/01/2022</a:t>
            </a:fld>
            <a:endParaRPr lang="es-ES"/>
          </a:p>
        </p:txBody>
      </p:sp>
      <p:sp>
        <p:nvSpPr>
          <p:cNvPr id="4" name="Marcador de pie de página 3">
            <a:extLst>
              <a:ext uri="{FF2B5EF4-FFF2-40B4-BE49-F238E27FC236}">
                <a16:creationId xmlns:a16="http://schemas.microsoft.com/office/drawing/2014/main" id="{F2FC46E3-D840-4171-B236-2C82EAD5C21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9096E46-6896-44CD-8211-8E288611D5BA}"/>
              </a:ext>
            </a:extLst>
          </p:cNvPr>
          <p:cNvSpPr>
            <a:spLocks noGrp="1"/>
          </p:cNvSpPr>
          <p:nvPr>
            <p:ph type="sldNum" sz="quarter" idx="12"/>
          </p:nvPr>
        </p:nvSpPr>
        <p:spPr/>
        <p:txBody>
          <a:bodyPr/>
          <a:lstStyle/>
          <a:p>
            <a:fld id="{C7FAAC35-5C40-4781-8654-89605ADC15F4}" type="slidenum">
              <a:rPr lang="es-ES" smtClean="0"/>
              <a:t>‹N›</a:t>
            </a:fld>
            <a:endParaRPr lang="es-ES"/>
          </a:p>
        </p:txBody>
      </p:sp>
    </p:spTree>
    <p:extLst>
      <p:ext uri="{BB962C8B-B14F-4D97-AF65-F5344CB8AC3E}">
        <p14:creationId xmlns:p14="http://schemas.microsoft.com/office/powerpoint/2010/main" val="1355989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6F9E127-9E34-417D-A088-338762879816}"/>
              </a:ext>
            </a:extLst>
          </p:cNvPr>
          <p:cNvSpPr>
            <a:spLocks noGrp="1"/>
          </p:cNvSpPr>
          <p:nvPr>
            <p:ph type="dt" sz="half" idx="10"/>
          </p:nvPr>
        </p:nvSpPr>
        <p:spPr/>
        <p:txBody>
          <a:bodyPr/>
          <a:lstStyle/>
          <a:p>
            <a:fld id="{FE22A19E-EFBB-46D6-940E-B9FEBB41F1A4}" type="datetimeFigureOut">
              <a:rPr lang="es-ES" smtClean="0"/>
              <a:t>28/01/2022</a:t>
            </a:fld>
            <a:endParaRPr lang="es-ES"/>
          </a:p>
        </p:txBody>
      </p:sp>
      <p:sp>
        <p:nvSpPr>
          <p:cNvPr id="3" name="Marcador de pie de página 2">
            <a:extLst>
              <a:ext uri="{FF2B5EF4-FFF2-40B4-BE49-F238E27FC236}">
                <a16:creationId xmlns:a16="http://schemas.microsoft.com/office/drawing/2014/main" id="{F3E5F2C2-0A30-4E6B-B81B-56ED476B8BD5}"/>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95420C2A-CCFC-49FB-A7D4-CD54E000F507}"/>
              </a:ext>
            </a:extLst>
          </p:cNvPr>
          <p:cNvSpPr>
            <a:spLocks noGrp="1"/>
          </p:cNvSpPr>
          <p:nvPr>
            <p:ph type="sldNum" sz="quarter" idx="12"/>
          </p:nvPr>
        </p:nvSpPr>
        <p:spPr/>
        <p:txBody>
          <a:bodyPr/>
          <a:lstStyle/>
          <a:p>
            <a:fld id="{C7FAAC35-5C40-4781-8654-89605ADC15F4}" type="slidenum">
              <a:rPr lang="es-ES" smtClean="0"/>
              <a:t>‹N›</a:t>
            </a:fld>
            <a:endParaRPr lang="es-ES"/>
          </a:p>
        </p:txBody>
      </p:sp>
    </p:spTree>
    <p:extLst>
      <p:ext uri="{BB962C8B-B14F-4D97-AF65-F5344CB8AC3E}">
        <p14:creationId xmlns:p14="http://schemas.microsoft.com/office/powerpoint/2010/main" val="978806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AEB207-3FAC-4C0E-8B0A-DDC2FF75940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28B6B16-C7C8-4D77-B237-632417A971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DEF50E38-0090-4364-A44A-2BF9E4C5E5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45739644-31A0-443D-97FC-181A7EC011FD}"/>
              </a:ext>
            </a:extLst>
          </p:cNvPr>
          <p:cNvSpPr>
            <a:spLocks noGrp="1"/>
          </p:cNvSpPr>
          <p:nvPr>
            <p:ph type="dt" sz="half" idx="10"/>
          </p:nvPr>
        </p:nvSpPr>
        <p:spPr/>
        <p:txBody>
          <a:bodyPr/>
          <a:lstStyle/>
          <a:p>
            <a:fld id="{FE22A19E-EFBB-46D6-940E-B9FEBB41F1A4}" type="datetimeFigureOut">
              <a:rPr lang="es-ES" smtClean="0"/>
              <a:t>28/01/2022</a:t>
            </a:fld>
            <a:endParaRPr lang="es-ES"/>
          </a:p>
        </p:txBody>
      </p:sp>
      <p:sp>
        <p:nvSpPr>
          <p:cNvPr id="6" name="Marcador de pie de página 5">
            <a:extLst>
              <a:ext uri="{FF2B5EF4-FFF2-40B4-BE49-F238E27FC236}">
                <a16:creationId xmlns:a16="http://schemas.microsoft.com/office/drawing/2014/main" id="{A304FAB6-74E8-40AA-934B-535731D2CCF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03BAD29-685E-4CB0-8884-00A9B2F1DD5B}"/>
              </a:ext>
            </a:extLst>
          </p:cNvPr>
          <p:cNvSpPr>
            <a:spLocks noGrp="1"/>
          </p:cNvSpPr>
          <p:nvPr>
            <p:ph type="sldNum" sz="quarter" idx="12"/>
          </p:nvPr>
        </p:nvSpPr>
        <p:spPr/>
        <p:txBody>
          <a:bodyPr/>
          <a:lstStyle/>
          <a:p>
            <a:fld id="{C7FAAC35-5C40-4781-8654-89605ADC15F4}" type="slidenum">
              <a:rPr lang="es-ES" smtClean="0"/>
              <a:t>‹N›</a:t>
            </a:fld>
            <a:endParaRPr lang="es-ES"/>
          </a:p>
        </p:txBody>
      </p:sp>
    </p:spTree>
    <p:extLst>
      <p:ext uri="{BB962C8B-B14F-4D97-AF65-F5344CB8AC3E}">
        <p14:creationId xmlns:p14="http://schemas.microsoft.com/office/powerpoint/2010/main" val="3866269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AD8FBD-DD76-4F45-8707-C47476DFC7F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5D4F0445-1266-416C-8A05-2EAD4DBAE4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6194C186-B924-460A-B1FD-3BF070B675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5DB504B-009B-4C55-A6D0-7A5934E46945}"/>
              </a:ext>
            </a:extLst>
          </p:cNvPr>
          <p:cNvSpPr>
            <a:spLocks noGrp="1"/>
          </p:cNvSpPr>
          <p:nvPr>
            <p:ph type="dt" sz="half" idx="10"/>
          </p:nvPr>
        </p:nvSpPr>
        <p:spPr/>
        <p:txBody>
          <a:bodyPr/>
          <a:lstStyle/>
          <a:p>
            <a:fld id="{FE22A19E-EFBB-46D6-940E-B9FEBB41F1A4}" type="datetimeFigureOut">
              <a:rPr lang="es-ES" smtClean="0"/>
              <a:t>28/01/2022</a:t>
            </a:fld>
            <a:endParaRPr lang="es-ES"/>
          </a:p>
        </p:txBody>
      </p:sp>
      <p:sp>
        <p:nvSpPr>
          <p:cNvPr id="6" name="Marcador de pie de página 5">
            <a:extLst>
              <a:ext uri="{FF2B5EF4-FFF2-40B4-BE49-F238E27FC236}">
                <a16:creationId xmlns:a16="http://schemas.microsoft.com/office/drawing/2014/main" id="{E44D190D-9EC5-4230-994B-D55430DB6F4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08DACC1-FABA-4F00-BA00-17EE06980C72}"/>
              </a:ext>
            </a:extLst>
          </p:cNvPr>
          <p:cNvSpPr>
            <a:spLocks noGrp="1"/>
          </p:cNvSpPr>
          <p:nvPr>
            <p:ph type="sldNum" sz="quarter" idx="12"/>
          </p:nvPr>
        </p:nvSpPr>
        <p:spPr/>
        <p:txBody>
          <a:bodyPr/>
          <a:lstStyle/>
          <a:p>
            <a:fld id="{C7FAAC35-5C40-4781-8654-89605ADC15F4}" type="slidenum">
              <a:rPr lang="es-ES" smtClean="0"/>
              <a:t>‹N›</a:t>
            </a:fld>
            <a:endParaRPr lang="es-ES"/>
          </a:p>
        </p:txBody>
      </p:sp>
    </p:spTree>
    <p:extLst>
      <p:ext uri="{BB962C8B-B14F-4D97-AF65-F5344CB8AC3E}">
        <p14:creationId xmlns:p14="http://schemas.microsoft.com/office/powerpoint/2010/main" val="1041374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3C09850-80A0-4580-BAF5-AED40BF034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D4780102-978E-452D-998B-FA531581C2D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AD9106E-EAB7-4EBB-ABBD-C74934CE03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22A19E-EFBB-46D6-940E-B9FEBB41F1A4}" type="datetimeFigureOut">
              <a:rPr lang="es-ES" smtClean="0"/>
              <a:t>28/01/2022</a:t>
            </a:fld>
            <a:endParaRPr lang="es-ES"/>
          </a:p>
        </p:txBody>
      </p:sp>
      <p:sp>
        <p:nvSpPr>
          <p:cNvPr id="5" name="Marcador de pie de página 4">
            <a:extLst>
              <a:ext uri="{FF2B5EF4-FFF2-40B4-BE49-F238E27FC236}">
                <a16:creationId xmlns:a16="http://schemas.microsoft.com/office/drawing/2014/main" id="{3FCD2346-DC06-4549-B63E-7F0F827F77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18D8689F-A519-4231-AD88-BB8B63C1BA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FAAC35-5C40-4781-8654-89605ADC15F4}" type="slidenum">
              <a:rPr lang="es-ES" smtClean="0"/>
              <a:t>‹N›</a:t>
            </a:fld>
            <a:endParaRPr lang="es-ES"/>
          </a:p>
        </p:txBody>
      </p:sp>
    </p:spTree>
    <p:extLst>
      <p:ext uri="{BB962C8B-B14F-4D97-AF65-F5344CB8AC3E}">
        <p14:creationId xmlns:p14="http://schemas.microsoft.com/office/powerpoint/2010/main" val="8960222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2.jp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3.jfif"/></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5.jfi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6.jfif"/></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D6CDED-E4C5-4138-8FF0-FFACEA0A839C}"/>
              </a:ext>
            </a:extLst>
          </p:cNvPr>
          <p:cNvSpPr>
            <a:spLocks noGrp="1"/>
          </p:cNvSpPr>
          <p:nvPr>
            <p:ph type="ctrTitle"/>
          </p:nvPr>
        </p:nvSpPr>
        <p:spPr>
          <a:xfrm>
            <a:off x="2859278" y="2410027"/>
            <a:ext cx="6470782" cy="1121083"/>
          </a:xfrm>
        </p:spPr>
        <p:txBody>
          <a:bodyPr>
            <a:normAutofit/>
          </a:bodyPr>
          <a:lstStyle/>
          <a:p>
            <a:r>
              <a:rPr lang="it-IT" sz="4000" b="1" dirty="0">
                <a:solidFill>
                  <a:srgbClr val="D92E2D"/>
                </a:solidFill>
              </a:rPr>
              <a:t>Management</a:t>
            </a:r>
            <a:r>
              <a:rPr lang="es-ES" sz="4000" b="1" dirty="0">
                <a:solidFill>
                  <a:srgbClr val="D92E2D"/>
                </a:solidFill>
              </a:rPr>
              <a:t> e self-leadership</a:t>
            </a:r>
          </a:p>
        </p:txBody>
      </p:sp>
      <p:pic>
        <p:nvPicPr>
          <p:cNvPr id="6" name="Imagen 5">
            <a:extLst>
              <a:ext uri="{FF2B5EF4-FFF2-40B4-BE49-F238E27FC236}">
                <a16:creationId xmlns:a16="http://schemas.microsoft.com/office/drawing/2014/main" id="{2773D355-2EFA-4E6E-B84D-4EDFB8C49D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8010" y="6294071"/>
            <a:ext cx="10100684" cy="563929"/>
          </a:xfrm>
          <a:prstGeom prst="rect">
            <a:avLst/>
          </a:prstGeom>
        </p:spPr>
      </p:pic>
      <p:pic>
        <p:nvPicPr>
          <p:cNvPr id="16" name="Imagen 15">
            <a:extLst>
              <a:ext uri="{FF2B5EF4-FFF2-40B4-BE49-F238E27FC236}">
                <a16:creationId xmlns:a16="http://schemas.microsoft.com/office/drawing/2014/main" id="{0ADC5157-47E0-463F-9C8D-1781A12865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9278" y="363145"/>
            <a:ext cx="6959400" cy="2046882"/>
          </a:xfrm>
          <a:prstGeom prst="rect">
            <a:avLst/>
          </a:prstGeom>
        </p:spPr>
      </p:pic>
    </p:spTree>
    <p:extLst>
      <p:ext uri="{BB962C8B-B14F-4D97-AF65-F5344CB8AC3E}">
        <p14:creationId xmlns:p14="http://schemas.microsoft.com/office/powerpoint/2010/main" val="28093456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2773D355-2EFA-4E6E-B84D-4EDFB8C49D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9192" y="6294071"/>
            <a:ext cx="10100684" cy="563929"/>
          </a:xfrm>
          <a:prstGeom prst="rect">
            <a:avLst/>
          </a:prstGeom>
        </p:spPr>
      </p:pic>
      <p:sp>
        <p:nvSpPr>
          <p:cNvPr id="5" name="Rectángulo 4">
            <a:extLst>
              <a:ext uri="{FF2B5EF4-FFF2-40B4-BE49-F238E27FC236}">
                <a16:creationId xmlns:a16="http://schemas.microsoft.com/office/drawing/2014/main" id="{CD3DC50E-31D5-4172-B2E4-495A452F8B3C}"/>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id="{89675226-E6AD-4432-9A39-1D1C6C36A06B}"/>
              </a:ext>
            </a:extLst>
          </p:cNvPr>
          <p:cNvSpPr/>
          <p:nvPr/>
        </p:nvSpPr>
        <p:spPr>
          <a:xfrm rot="5400000">
            <a:off x="-2993598" y="3300410"/>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F05C8DE6-5D1E-4E8F-A2FF-8C7F21E176E0}"/>
              </a:ext>
            </a:extLst>
          </p:cNvPr>
          <p:cNvSpPr/>
          <p:nvPr/>
        </p:nvSpPr>
        <p:spPr>
          <a:xfrm rot="5400000">
            <a:off x="-2686781"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Subtítulo 6">
            <a:extLst>
              <a:ext uri="{FF2B5EF4-FFF2-40B4-BE49-F238E27FC236}">
                <a16:creationId xmlns:a16="http://schemas.microsoft.com/office/drawing/2014/main" id="{D1F22451-654F-4B4A-8AA4-F90A0A9349F6}"/>
              </a:ext>
            </a:extLst>
          </p:cNvPr>
          <p:cNvSpPr>
            <a:spLocks noGrp="1"/>
          </p:cNvSpPr>
          <p:nvPr>
            <p:ph type="subTitle" idx="1"/>
          </p:nvPr>
        </p:nvSpPr>
        <p:spPr>
          <a:xfrm>
            <a:off x="870810" y="2703736"/>
            <a:ext cx="5634206" cy="4721290"/>
          </a:xfrm>
        </p:spPr>
        <p:txBody>
          <a:bodyPr>
            <a:normAutofit/>
          </a:bodyPr>
          <a:lstStyle/>
          <a:p>
            <a:pPr algn="just"/>
            <a:r>
              <a:rPr lang="it-IT" b="0" i="0" dirty="0">
                <a:solidFill>
                  <a:srgbClr val="000000"/>
                </a:solidFill>
                <a:effectLst/>
              </a:rPr>
              <a:t>Un buon processo decisionale è un'abilità cruciale per i manager. Dalla supervisione di un team alla conduzione di una riunione critica: essere un manager efficace richiede </a:t>
            </a:r>
            <a:r>
              <a:rPr lang="it-IT" dirty="0">
                <a:solidFill>
                  <a:srgbClr val="000000"/>
                </a:solidFill>
              </a:rPr>
              <a:t>l’</a:t>
            </a:r>
            <a:r>
              <a:rPr lang="it-IT" b="0" i="0" dirty="0">
                <a:solidFill>
                  <a:srgbClr val="000000"/>
                </a:solidFill>
                <a:effectLst/>
              </a:rPr>
              <a:t>analisi di problemi aziendali complessi e l’implementazione di un piano per procedere nel percorso. </a:t>
            </a:r>
            <a:endParaRPr lang="en-US" b="0" i="0" dirty="0">
              <a:solidFill>
                <a:srgbClr val="000000"/>
              </a:solidFill>
              <a:effectLst/>
            </a:endParaRPr>
          </a:p>
        </p:txBody>
      </p:sp>
      <p:sp>
        <p:nvSpPr>
          <p:cNvPr id="11" name="Título 3">
            <a:extLst>
              <a:ext uri="{FF2B5EF4-FFF2-40B4-BE49-F238E27FC236}">
                <a16:creationId xmlns:a16="http://schemas.microsoft.com/office/drawing/2014/main" id="{AEB7F9CE-7526-4622-B090-C20CC4202474}"/>
              </a:ext>
            </a:extLst>
          </p:cNvPr>
          <p:cNvSpPr txBox="1">
            <a:spLocks/>
          </p:cNvSpPr>
          <p:nvPr/>
        </p:nvSpPr>
        <p:spPr>
          <a:xfrm>
            <a:off x="2284317" y="1929291"/>
            <a:ext cx="3811683" cy="64285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800" dirty="0" err="1">
                <a:solidFill>
                  <a:srgbClr val="FF0000"/>
                </a:solidFill>
              </a:rPr>
              <a:t>Rafforza</a:t>
            </a:r>
            <a:r>
              <a:rPr lang="en-US" sz="2800" dirty="0">
                <a:solidFill>
                  <a:srgbClr val="FF0000"/>
                </a:solidFill>
              </a:rPr>
              <a:t> il </a:t>
            </a:r>
            <a:r>
              <a:rPr lang="en-US" sz="2800" dirty="0" err="1">
                <a:solidFill>
                  <a:srgbClr val="FF0000"/>
                </a:solidFill>
              </a:rPr>
              <a:t>tuo</a:t>
            </a:r>
            <a:r>
              <a:rPr lang="en-US" sz="2800" dirty="0">
                <a:solidFill>
                  <a:srgbClr val="FF0000"/>
                </a:solidFill>
              </a:rPr>
              <a:t> </a:t>
            </a:r>
            <a:r>
              <a:rPr lang="en-US" sz="2800" dirty="0" err="1">
                <a:solidFill>
                  <a:srgbClr val="FF0000"/>
                </a:solidFill>
              </a:rPr>
              <a:t>processo</a:t>
            </a:r>
            <a:r>
              <a:rPr lang="en-US" sz="2800" dirty="0">
                <a:solidFill>
                  <a:srgbClr val="FF0000"/>
                </a:solidFill>
              </a:rPr>
              <a:t> </a:t>
            </a:r>
            <a:r>
              <a:rPr lang="en-US" sz="2800" dirty="0" err="1">
                <a:solidFill>
                  <a:srgbClr val="FF0000"/>
                </a:solidFill>
              </a:rPr>
              <a:t>decisionale</a:t>
            </a:r>
            <a:endParaRPr lang="en-US" sz="2800" b="0" i="0" dirty="0">
              <a:solidFill>
                <a:srgbClr val="FF0000"/>
              </a:solidFill>
              <a:effectLst/>
            </a:endParaRPr>
          </a:p>
        </p:txBody>
      </p:sp>
      <p:pic>
        <p:nvPicPr>
          <p:cNvPr id="9" name="Картина 8">
            <a:extLst>
              <a:ext uri="{FF2B5EF4-FFF2-40B4-BE49-F238E27FC236}">
                <a16:creationId xmlns:a16="http://schemas.microsoft.com/office/drawing/2014/main" id="{A1F28879-99B3-4A43-89D8-A981F78DAB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1834" y="1206785"/>
            <a:ext cx="5298042" cy="4624848"/>
          </a:xfrm>
          <a:prstGeom prst="rect">
            <a:avLst/>
          </a:prstGeom>
        </p:spPr>
      </p:pic>
    </p:spTree>
    <p:extLst>
      <p:ext uri="{BB962C8B-B14F-4D97-AF65-F5344CB8AC3E}">
        <p14:creationId xmlns:p14="http://schemas.microsoft.com/office/powerpoint/2010/main" val="3484812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2773D355-2EFA-4E6E-B84D-4EDFB8C49D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9192" y="6294071"/>
            <a:ext cx="10100684" cy="563929"/>
          </a:xfrm>
          <a:prstGeom prst="rect">
            <a:avLst/>
          </a:prstGeom>
        </p:spPr>
      </p:pic>
      <p:sp>
        <p:nvSpPr>
          <p:cNvPr id="5" name="Rectángulo 4">
            <a:extLst>
              <a:ext uri="{FF2B5EF4-FFF2-40B4-BE49-F238E27FC236}">
                <a16:creationId xmlns:a16="http://schemas.microsoft.com/office/drawing/2014/main" id="{CD3DC50E-31D5-4172-B2E4-495A452F8B3C}"/>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id="{89675226-E6AD-4432-9A39-1D1C6C36A06B}"/>
              </a:ext>
            </a:extLst>
          </p:cNvPr>
          <p:cNvSpPr/>
          <p:nvPr/>
        </p:nvSpPr>
        <p:spPr>
          <a:xfrm rot="5400000">
            <a:off x="-2993598" y="3300410"/>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F05C8DE6-5D1E-4E8F-A2FF-8C7F21E176E0}"/>
              </a:ext>
            </a:extLst>
          </p:cNvPr>
          <p:cNvSpPr/>
          <p:nvPr/>
        </p:nvSpPr>
        <p:spPr>
          <a:xfrm rot="5400000">
            <a:off x="-2686781"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Subtítulo 6">
            <a:extLst>
              <a:ext uri="{FF2B5EF4-FFF2-40B4-BE49-F238E27FC236}">
                <a16:creationId xmlns:a16="http://schemas.microsoft.com/office/drawing/2014/main" id="{D1F22451-654F-4B4A-8AA4-F90A0A9349F6}"/>
              </a:ext>
            </a:extLst>
          </p:cNvPr>
          <p:cNvSpPr>
            <a:spLocks noGrp="1"/>
          </p:cNvSpPr>
          <p:nvPr>
            <p:ph type="subTitle" idx="1"/>
          </p:nvPr>
        </p:nvSpPr>
        <p:spPr>
          <a:xfrm>
            <a:off x="833610" y="2700716"/>
            <a:ext cx="6015424" cy="4721290"/>
          </a:xfrm>
        </p:spPr>
        <p:txBody>
          <a:bodyPr>
            <a:normAutofit/>
          </a:bodyPr>
          <a:lstStyle/>
          <a:p>
            <a:pPr algn="just"/>
            <a:r>
              <a:rPr lang="it-IT" b="0" i="0" dirty="0">
                <a:solidFill>
                  <a:srgbClr val="000000"/>
                </a:solidFill>
                <a:effectLst/>
              </a:rPr>
              <a:t>Un alto livello di consapevolezza di sé è fondamentale per i manager ed è ciò che distingue le persone con alte prestazioni lavorative dai propri colleghi</a:t>
            </a:r>
            <a:r>
              <a:rPr lang="it-IT" dirty="0">
                <a:solidFill>
                  <a:srgbClr val="000000"/>
                </a:solidFill>
              </a:rPr>
              <a:t>.</a:t>
            </a:r>
            <a:endParaRPr lang="it-IT" b="0" i="0" dirty="0">
              <a:solidFill>
                <a:srgbClr val="000000"/>
              </a:solidFill>
              <a:effectLst/>
            </a:endParaRPr>
          </a:p>
        </p:txBody>
      </p:sp>
      <p:sp>
        <p:nvSpPr>
          <p:cNvPr id="11" name="Título 3">
            <a:extLst>
              <a:ext uri="{FF2B5EF4-FFF2-40B4-BE49-F238E27FC236}">
                <a16:creationId xmlns:a16="http://schemas.microsoft.com/office/drawing/2014/main" id="{AEB7F9CE-7526-4622-B090-C20CC4202474}"/>
              </a:ext>
            </a:extLst>
          </p:cNvPr>
          <p:cNvSpPr txBox="1">
            <a:spLocks/>
          </p:cNvSpPr>
          <p:nvPr/>
        </p:nvSpPr>
        <p:spPr>
          <a:xfrm>
            <a:off x="1738799" y="1985275"/>
            <a:ext cx="4951492" cy="64285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800" b="0" i="0" dirty="0" err="1">
                <a:solidFill>
                  <a:srgbClr val="FF0000"/>
                </a:solidFill>
                <a:effectLst/>
              </a:rPr>
              <a:t>Coltiva</a:t>
            </a:r>
            <a:r>
              <a:rPr lang="en-US" sz="2800" b="0" i="0" dirty="0">
                <a:solidFill>
                  <a:srgbClr val="FF0000"/>
                </a:solidFill>
                <a:effectLst/>
              </a:rPr>
              <a:t> </a:t>
            </a:r>
            <a:r>
              <a:rPr lang="en-US" sz="2800" b="0" i="0" dirty="0" err="1">
                <a:solidFill>
                  <a:srgbClr val="FF0000"/>
                </a:solidFill>
                <a:effectLst/>
              </a:rPr>
              <a:t>l’autoconsapevolezza</a:t>
            </a:r>
            <a:endParaRPr lang="en-US" sz="2800" b="0" i="0" dirty="0">
              <a:solidFill>
                <a:srgbClr val="FF0000"/>
              </a:solidFill>
              <a:effectLst/>
            </a:endParaRPr>
          </a:p>
        </p:txBody>
      </p:sp>
      <p:pic>
        <p:nvPicPr>
          <p:cNvPr id="13" name="Imagen 20">
            <a:extLst>
              <a:ext uri="{FF2B5EF4-FFF2-40B4-BE49-F238E27FC236}">
                <a16:creationId xmlns:a16="http://schemas.microsoft.com/office/drawing/2014/main" id="{FCD6A833-0995-42F8-A740-55A40211D6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1833" y="1209881"/>
            <a:ext cx="5298043" cy="4379156"/>
          </a:xfrm>
          <a:prstGeom prst="rect">
            <a:avLst/>
          </a:prstGeom>
        </p:spPr>
      </p:pic>
    </p:spTree>
    <p:extLst>
      <p:ext uri="{BB962C8B-B14F-4D97-AF65-F5344CB8AC3E}">
        <p14:creationId xmlns:p14="http://schemas.microsoft.com/office/powerpoint/2010/main" val="2477636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2773D355-2EFA-4E6E-B84D-4EDFB8C49D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9192" y="6294071"/>
            <a:ext cx="10100684" cy="563929"/>
          </a:xfrm>
          <a:prstGeom prst="rect">
            <a:avLst/>
          </a:prstGeom>
        </p:spPr>
      </p:pic>
      <p:sp>
        <p:nvSpPr>
          <p:cNvPr id="5" name="Rectángulo 4">
            <a:extLst>
              <a:ext uri="{FF2B5EF4-FFF2-40B4-BE49-F238E27FC236}">
                <a16:creationId xmlns:a16="http://schemas.microsoft.com/office/drawing/2014/main" id="{CD3DC50E-31D5-4172-B2E4-495A452F8B3C}"/>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id="{89675226-E6AD-4432-9A39-1D1C6C36A06B}"/>
              </a:ext>
            </a:extLst>
          </p:cNvPr>
          <p:cNvSpPr/>
          <p:nvPr/>
        </p:nvSpPr>
        <p:spPr>
          <a:xfrm rot="5400000">
            <a:off x="-2993598" y="3300410"/>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F05C8DE6-5D1E-4E8F-A2FF-8C7F21E176E0}"/>
              </a:ext>
            </a:extLst>
          </p:cNvPr>
          <p:cNvSpPr/>
          <p:nvPr/>
        </p:nvSpPr>
        <p:spPr>
          <a:xfrm rot="5400000">
            <a:off x="-2686781"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Subtítulo 6">
            <a:extLst>
              <a:ext uri="{FF2B5EF4-FFF2-40B4-BE49-F238E27FC236}">
                <a16:creationId xmlns:a16="http://schemas.microsoft.com/office/drawing/2014/main" id="{D1F22451-654F-4B4A-8AA4-F90A0A9349F6}"/>
              </a:ext>
            </a:extLst>
          </p:cNvPr>
          <p:cNvSpPr>
            <a:spLocks noGrp="1"/>
          </p:cNvSpPr>
          <p:nvPr>
            <p:ph type="subTitle" idx="1"/>
          </p:nvPr>
        </p:nvSpPr>
        <p:spPr>
          <a:xfrm>
            <a:off x="796409" y="1914915"/>
            <a:ext cx="6015424" cy="4721290"/>
          </a:xfrm>
        </p:spPr>
        <p:txBody>
          <a:bodyPr>
            <a:normAutofit/>
          </a:bodyPr>
          <a:lstStyle/>
          <a:p>
            <a:pPr algn="just"/>
            <a:r>
              <a:rPr lang="it-IT" b="0" i="0" dirty="0">
                <a:solidFill>
                  <a:srgbClr val="000000"/>
                </a:solidFill>
                <a:effectLst/>
              </a:rPr>
              <a:t>Cercate di stringere legami più profondi con i vostri colleghi, intrattenendo conversazioni prima delle riunioni e imparando di più sulle loro vite al di fuori dell'ambito lavorativo. Inoltre, incoraggiate un dialogo inclusivo sulle differenze personali e professionali e siate aperti ai diversi punti di vista nelle discussioni.</a:t>
            </a:r>
            <a:endParaRPr lang="en-US" b="0" i="0" dirty="0">
              <a:solidFill>
                <a:srgbClr val="000000"/>
              </a:solidFill>
              <a:effectLst/>
            </a:endParaRPr>
          </a:p>
        </p:txBody>
      </p:sp>
      <p:sp>
        <p:nvSpPr>
          <p:cNvPr id="11" name="Título 3">
            <a:extLst>
              <a:ext uri="{FF2B5EF4-FFF2-40B4-BE49-F238E27FC236}">
                <a16:creationId xmlns:a16="http://schemas.microsoft.com/office/drawing/2014/main" id="{AEB7F9CE-7526-4622-B090-C20CC4202474}"/>
              </a:ext>
            </a:extLst>
          </p:cNvPr>
          <p:cNvSpPr txBox="1">
            <a:spLocks/>
          </p:cNvSpPr>
          <p:nvPr/>
        </p:nvSpPr>
        <p:spPr>
          <a:xfrm>
            <a:off x="2746506" y="1268963"/>
            <a:ext cx="4951492" cy="64285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800" b="0" i="0" dirty="0" err="1">
                <a:solidFill>
                  <a:srgbClr val="FF0000"/>
                </a:solidFill>
                <a:effectLst/>
              </a:rPr>
              <a:t>Costruisci</a:t>
            </a:r>
            <a:r>
              <a:rPr lang="en-US" sz="2800" b="0" i="0" dirty="0">
                <a:solidFill>
                  <a:srgbClr val="FF0000"/>
                </a:solidFill>
                <a:effectLst/>
              </a:rPr>
              <a:t> la fiducia</a:t>
            </a:r>
          </a:p>
        </p:txBody>
      </p:sp>
      <p:pic>
        <p:nvPicPr>
          <p:cNvPr id="13" name="Imagen 20">
            <a:extLst>
              <a:ext uri="{FF2B5EF4-FFF2-40B4-BE49-F238E27FC236}">
                <a16:creationId xmlns:a16="http://schemas.microsoft.com/office/drawing/2014/main" id="{FCD6A833-0995-42F8-A740-55A40211D6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1833" y="1209881"/>
            <a:ext cx="5298043" cy="4379156"/>
          </a:xfrm>
          <a:prstGeom prst="rect">
            <a:avLst/>
          </a:prstGeom>
        </p:spPr>
      </p:pic>
    </p:spTree>
    <p:extLst>
      <p:ext uri="{BB962C8B-B14F-4D97-AF65-F5344CB8AC3E}">
        <p14:creationId xmlns:p14="http://schemas.microsoft.com/office/powerpoint/2010/main" val="2950868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2773D355-2EFA-4E6E-B84D-4EDFB8C49D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9192" y="6294071"/>
            <a:ext cx="10100684" cy="563929"/>
          </a:xfrm>
          <a:prstGeom prst="rect">
            <a:avLst/>
          </a:prstGeom>
        </p:spPr>
      </p:pic>
      <p:sp>
        <p:nvSpPr>
          <p:cNvPr id="5" name="Rectángulo 4">
            <a:extLst>
              <a:ext uri="{FF2B5EF4-FFF2-40B4-BE49-F238E27FC236}">
                <a16:creationId xmlns:a16="http://schemas.microsoft.com/office/drawing/2014/main" id="{CD3DC50E-31D5-4172-B2E4-495A452F8B3C}"/>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id="{89675226-E6AD-4432-9A39-1D1C6C36A06B}"/>
              </a:ext>
            </a:extLst>
          </p:cNvPr>
          <p:cNvSpPr/>
          <p:nvPr/>
        </p:nvSpPr>
        <p:spPr>
          <a:xfrm rot="5400000">
            <a:off x="-2993598" y="3300410"/>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F05C8DE6-5D1E-4E8F-A2FF-8C7F21E176E0}"/>
              </a:ext>
            </a:extLst>
          </p:cNvPr>
          <p:cNvSpPr/>
          <p:nvPr/>
        </p:nvSpPr>
        <p:spPr>
          <a:xfrm rot="5400000">
            <a:off x="-2686781"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Subtítulo 6">
            <a:extLst>
              <a:ext uri="{FF2B5EF4-FFF2-40B4-BE49-F238E27FC236}">
                <a16:creationId xmlns:a16="http://schemas.microsoft.com/office/drawing/2014/main" id="{D1F22451-654F-4B4A-8AA4-F90A0A9349F6}"/>
              </a:ext>
            </a:extLst>
          </p:cNvPr>
          <p:cNvSpPr>
            <a:spLocks noGrp="1"/>
          </p:cNvSpPr>
          <p:nvPr>
            <p:ph type="subTitle" idx="1"/>
          </p:nvPr>
        </p:nvSpPr>
        <p:spPr>
          <a:xfrm>
            <a:off x="920448" y="996025"/>
            <a:ext cx="11189427" cy="4721290"/>
          </a:xfrm>
        </p:spPr>
        <p:txBody>
          <a:bodyPr>
            <a:normAutofit/>
          </a:bodyPr>
          <a:lstStyle/>
          <a:p>
            <a:pPr algn="just"/>
            <a:r>
              <a:rPr lang="it-IT" b="0" i="0" dirty="0">
                <a:solidFill>
                  <a:srgbClr val="000000"/>
                </a:solidFill>
                <a:effectLst/>
              </a:rPr>
              <a:t>Le forti capacità di comunicazione sono un segno distintivo di ogni manager di successo. Ri</a:t>
            </a:r>
            <a:r>
              <a:rPr lang="it-IT" dirty="0">
                <a:solidFill>
                  <a:srgbClr val="000000"/>
                </a:solidFill>
              </a:rPr>
              <a:t>vestire </a:t>
            </a:r>
            <a:r>
              <a:rPr lang="it-IT" b="0" i="0" dirty="0">
                <a:solidFill>
                  <a:srgbClr val="000000"/>
                </a:solidFill>
                <a:effectLst/>
              </a:rPr>
              <a:t>un ruolo manageriale significa affrontare situazioni aziendali complesse e assicurarsi che il proprio team abbia le informazioni e gli strumenti necessari per ottenere successo.</a:t>
            </a:r>
            <a:endParaRPr lang="en-US" b="0" i="0" dirty="0">
              <a:solidFill>
                <a:srgbClr val="000000"/>
              </a:solidFill>
              <a:effectLst/>
            </a:endParaRPr>
          </a:p>
        </p:txBody>
      </p:sp>
      <p:sp>
        <p:nvSpPr>
          <p:cNvPr id="11" name="Título 3">
            <a:extLst>
              <a:ext uri="{FF2B5EF4-FFF2-40B4-BE49-F238E27FC236}">
                <a16:creationId xmlns:a16="http://schemas.microsoft.com/office/drawing/2014/main" id="{AEB7F9CE-7526-4622-B090-C20CC4202474}"/>
              </a:ext>
            </a:extLst>
          </p:cNvPr>
          <p:cNvSpPr txBox="1">
            <a:spLocks/>
          </p:cNvSpPr>
          <p:nvPr/>
        </p:nvSpPr>
        <p:spPr>
          <a:xfrm>
            <a:off x="870810" y="353166"/>
            <a:ext cx="4951492" cy="64285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800" b="0" i="0" dirty="0" err="1">
                <a:solidFill>
                  <a:srgbClr val="FF0000"/>
                </a:solidFill>
                <a:effectLst/>
              </a:rPr>
              <a:t>Sii</a:t>
            </a:r>
            <a:r>
              <a:rPr lang="en-US" sz="2800" b="0" i="0" dirty="0">
                <a:solidFill>
                  <a:srgbClr val="FF0000"/>
                </a:solidFill>
                <a:effectLst/>
              </a:rPr>
              <a:t> un </a:t>
            </a:r>
            <a:r>
              <a:rPr lang="en-US" sz="2800" b="0" i="0" dirty="0" err="1">
                <a:solidFill>
                  <a:srgbClr val="FF0000"/>
                </a:solidFill>
                <a:effectLst/>
              </a:rPr>
              <a:t>comunicatore</a:t>
            </a:r>
            <a:r>
              <a:rPr lang="en-US" sz="2800" b="0" i="0" dirty="0">
                <a:solidFill>
                  <a:srgbClr val="FF0000"/>
                </a:solidFill>
                <a:effectLst/>
              </a:rPr>
              <a:t> </a:t>
            </a:r>
            <a:r>
              <a:rPr lang="en-US" sz="2800" b="0" i="0" dirty="0" err="1">
                <a:solidFill>
                  <a:srgbClr val="FF0000"/>
                </a:solidFill>
                <a:effectLst/>
              </a:rPr>
              <a:t>migliore</a:t>
            </a:r>
            <a:endParaRPr lang="en-US" sz="2800" b="0" i="0" dirty="0">
              <a:solidFill>
                <a:srgbClr val="FF0000"/>
              </a:solidFill>
              <a:effectLst/>
            </a:endParaRPr>
          </a:p>
        </p:txBody>
      </p:sp>
      <p:pic>
        <p:nvPicPr>
          <p:cNvPr id="9" name="Контейнер за съдържание 4">
            <a:extLst>
              <a:ext uri="{FF2B5EF4-FFF2-40B4-BE49-F238E27FC236}">
                <a16:creationId xmlns:a16="http://schemas.microsoft.com/office/drawing/2014/main" id="{1C996040-FA4D-43E0-A263-04F11C1A92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1569" y="2152399"/>
            <a:ext cx="4876800" cy="2798064"/>
          </a:xfrm>
          <a:prstGeom prst="rect">
            <a:avLst/>
          </a:prstGeom>
        </p:spPr>
      </p:pic>
      <p:pic>
        <p:nvPicPr>
          <p:cNvPr id="14" name="Imagen 14">
            <a:extLst>
              <a:ext uri="{FF2B5EF4-FFF2-40B4-BE49-F238E27FC236}">
                <a16:creationId xmlns:a16="http://schemas.microsoft.com/office/drawing/2014/main" id="{D090B745-4D90-404D-AE2D-1413E8FE37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2672" y="2821284"/>
            <a:ext cx="4027760" cy="1215429"/>
          </a:xfrm>
          <a:prstGeom prst="rect">
            <a:avLst/>
          </a:prstGeom>
        </p:spPr>
      </p:pic>
    </p:spTree>
    <p:extLst>
      <p:ext uri="{BB962C8B-B14F-4D97-AF65-F5344CB8AC3E}">
        <p14:creationId xmlns:p14="http://schemas.microsoft.com/office/powerpoint/2010/main" val="2715790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2773D355-2EFA-4E6E-B84D-4EDFB8C49D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9192" y="6294071"/>
            <a:ext cx="10100684" cy="563929"/>
          </a:xfrm>
          <a:prstGeom prst="rect">
            <a:avLst/>
          </a:prstGeom>
        </p:spPr>
      </p:pic>
      <p:sp>
        <p:nvSpPr>
          <p:cNvPr id="5" name="Rectángulo 4">
            <a:extLst>
              <a:ext uri="{FF2B5EF4-FFF2-40B4-BE49-F238E27FC236}">
                <a16:creationId xmlns:a16="http://schemas.microsoft.com/office/drawing/2014/main" id="{CD3DC50E-31D5-4172-B2E4-495A452F8B3C}"/>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id="{89675226-E6AD-4432-9A39-1D1C6C36A06B}"/>
              </a:ext>
            </a:extLst>
          </p:cNvPr>
          <p:cNvSpPr/>
          <p:nvPr/>
        </p:nvSpPr>
        <p:spPr>
          <a:xfrm rot="5400000">
            <a:off x="-2993598" y="3300410"/>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F05C8DE6-5D1E-4E8F-A2FF-8C7F21E176E0}"/>
              </a:ext>
            </a:extLst>
          </p:cNvPr>
          <p:cNvSpPr/>
          <p:nvPr/>
        </p:nvSpPr>
        <p:spPr>
          <a:xfrm rot="5400000">
            <a:off x="-2686781"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Título 3">
            <a:extLst>
              <a:ext uri="{FF2B5EF4-FFF2-40B4-BE49-F238E27FC236}">
                <a16:creationId xmlns:a16="http://schemas.microsoft.com/office/drawing/2014/main" id="{AEB7F9CE-7526-4622-B090-C20CC4202474}"/>
              </a:ext>
            </a:extLst>
          </p:cNvPr>
          <p:cNvSpPr txBox="1">
            <a:spLocks/>
          </p:cNvSpPr>
          <p:nvPr/>
        </p:nvSpPr>
        <p:spPr>
          <a:xfrm>
            <a:off x="1759693" y="472246"/>
            <a:ext cx="4951492" cy="64285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800" b="0" i="0" dirty="0">
                <a:solidFill>
                  <a:srgbClr val="FF0000"/>
                </a:solidFill>
                <a:effectLst/>
              </a:rPr>
              <a:t> </a:t>
            </a:r>
            <a:r>
              <a:rPr lang="en-US" sz="2800" b="0" i="0" dirty="0" err="1">
                <a:solidFill>
                  <a:srgbClr val="FF0000"/>
                </a:solidFill>
                <a:effectLst/>
              </a:rPr>
              <a:t>Stabilire</a:t>
            </a:r>
            <a:r>
              <a:rPr lang="en-US" sz="2800" b="0" i="0" dirty="0">
                <a:solidFill>
                  <a:srgbClr val="FF0000"/>
                </a:solidFill>
                <a:effectLst/>
              </a:rPr>
              <a:t> check-in </a:t>
            </a:r>
            <a:r>
              <a:rPr lang="en-US" sz="2800" b="0" i="0" dirty="0" err="1">
                <a:solidFill>
                  <a:srgbClr val="FF0000"/>
                </a:solidFill>
                <a:effectLst/>
              </a:rPr>
              <a:t>regolari</a:t>
            </a:r>
            <a:endParaRPr lang="en-US" sz="2800" b="0" i="0" dirty="0">
              <a:solidFill>
                <a:srgbClr val="FF0000"/>
              </a:solidFill>
              <a:effectLst/>
            </a:endParaRPr>
          </a:p>
        </p:txBody>
      </p:sp>
      <p:sp>
        <p:nvSpPr>
          <p:cNvPr id="13" name="Текстово поле 12">
            <a:extLst>
              <a:ext uri="{FF2B5EF4-FFF2-40B4-BE49-F238E27FC236}">
                <a16:creationId xmlns:a16="http://schemas.microsoft.com/office/drawing/2014/main" id="{013BDD90-0105-4C55-A403-C6492E7BAA9E}"/>
              </a:ext>
            </a:extLst>
          </p:cNvPr>
          <p:cNvSpPr txBox="1"/>
          <p:nvPr/>
        </p:nvSpPr>
        <p:spPr>
          <a:xfrm>
            <a:off x="870810" y="1442430"/>
            <a:ext cx="6097554" cy="4154984"/>
          </a:xfrm>
          <a:prstGeom prst="rect">
            <a:avLst/>
          </a:prstGeom>
          <a:noFill/>
        </p:spPr>
        <p:txBody>
          <a:bodyPr wrap="square">
            <a:spAutoFit/>
          </a:bodyPr>
          <a:lstStyle/>
          <a:p>
            <a:pPr algn="just"/>
            <a:r>
              <a:rPr lang="it-IT" sz="2400" b="0" i="0" dirty="0">
                <a:solidFill>
                  <a:srgbClr val="181818"/>
                </a:solidFill>
                <a:effectLst/>
              </a:rPr>
              <a:t>Prendete l'abitudine di controllare regolarmente i vostri dipendenti al di fuori delle revisioni annuali delle loro prestazioni. Secondo una ricerca della Gallup, i membri del team i cui manager forniscono un feedback settimanale sono oltre:</a:t>
            </a:r>
          </a:p>
          <a:p>
            <a:pPr marL="285750" indent="-285750" algn="just">
              <a:buFont typeface="Wingdings" panose="05000000000000000000" pitchFamily="2" charset="2"/>
              <a:buChar char="ü"/>
            </a:pPr>
            <a:r>
              <a:rPr lang="it-IT" sz="2400" dirty="0">
                <a:solidFill>
                  <a:srgbClr val="181818"/>
                </a:solidFill>
              </a:rPr>
              <a:t>cinque volte fortemente d’accordo nel ricevere un feedback significativo</a:t>
            </a:r>
            <a:r>
              <a:rPr lang="it-IT" sz="2400" b="0" i="0" dirty="0">
                <a:solidFill>
                  <a:srgbClr val="181818"/>
                </a:solidFill>
                <a:effectLst/>
              </a:rPr>
              <a:t>;</a:t>
            </a:r>
          </a:p>
          <a:p>
            <a:pPr marL="285750" indent="-285750" algn="just">
              <a:buFont typeface="Wingdings" panose="05000000000000000000" pitchFamily="2" charset="2"/>
              <a:buChar char="ü"/>
            </a:pPr>
            <a:r>
              <a:rPr lang="it-IT" sz="2400" b="0" i="0" dirty="0">
                <a:solidFill>
                  <a:srgbClr val="181818"/>
                </a:solidFill>
                <a:effectLst/>
              </a:rPr>
              <a:t> tre volte </a:t>
            </a:r>
            <a:r>
              <a:rPr lang="it-IT" sz="2400" dirty="0">
                <a:solidFill>
                  <a:srgbClr val="181818"/>
                </a:solidFill>
              </a:rPr>
              <a:t>di più </a:t>
            </a:r>
            <a:r>
              <a:rPr lang="it-IT" sz="2400" b="0" i="0" dirty="0">
                <a:solidFill>
                  <a:srgbClr val="181818"/>
                </a:solidFill>
                <a:effectLst/>
              </a:rPr>
              <a:t>motivati a svolgere un lavoro eccezionale;</a:t>
            </a:r>
          </a:p>
          <a:p>
            <a:pPr marL="285750" indent="-285750" algn="just">
              <a:buFont typeface="Wingdings" panose="05000000000000000000" pitchFamily="2" charset="2"/>
              <a:buChar char="ü"/>
            </a:pPr>
            <a:r>
              <a:rPr lang="it-IT" sz="2400" dirty="0">
                <a:solidFill>
                  <a:srgbClr val="181818"/>
                </a:solidFill>
              </a:rPr>
              <a:t>due volte in più fidanzati nel posto di lavoro.</a:t>
            </a:r>
            <a:endParaRPr lang="it-IT" sz="2400" b="0" i="0" dirty="0">
              <a:solidFill>
                <a:srgbClr val="181818"/>
              </a:solidFill>
              <a:effectLst/>
            </a:endParaRPr>
          </a:p>
        </p:txBody>
      </p:sp>
      <p:pic>
        <p:nvPicPr>
          <p:cNvPr id="4" name="Картина 3">
            <a:extLst>
              <a:ext uri="{FF2B5EF4-FFF2-40B4-BE49-F238E27FC236}">
                <a16:creationId xmlns:a16="http://schemas.microsoft.com/office/drawing/2014/main" id="{9AB6F1D1-4FE5-4F5E-9AC5-05ECA6ECA2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8003" y="1059723"/>
            <a:ext cx="5173998" cy="4338255"/>
          </a:xfrm>
          <a:prstGeom prst="rect">
            <a:avLst/>
          </a:prstGeom>
        </p:spPr>
      </p:pic>
    </p:spTree>
    <p:extLst>
      <p:ext uri="{BB962C8B-B14F-4D97-AF65-F5344CB8AC3E}">
        <p14:creationId xmlns:p14="http://schemas.microsoft.com/office/powerpoint/2010/main" val="691190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14">
            <a:extLst>
              <a:ext uri="{FF2B5EF4-FFF2-40B4-BE49-F238E27FC236}">
                <a16:creationId xmlns:a16="http://schemas.microsoft.com/office/drawing/2014/main" id="{6E739177-A432-42D3-8105-5B61B6637E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0533" y="4665034"/>
            <a:ext cx="4027760" cy="1215429"/>
          </a:xfrm>
          <a:prstGeom prst="rect">
            <a:avLst/>
          </a:prstGeom>
        </p:spPr>
      </p:pic>
      <p:pic>
        <p:nvPicPr>
          <p:cNvPr id="6" name="Imagen 5">
            <a:extLst>
              <a:ext uri="{FF2B5EF4-FFF2-40B4-BE49-F238E27FC236}">
                <a16:creationId xmlns:a16="http://schemas.microsoft.com/office/drawing/2014/main" id="{2773D355-2EFA-4E6E-B84D-4EDFB8C49D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9192" y="6294071"/>
            <a:ext cx="10100684" cy="563929"/>
          </a:xfrm>
          <a:prstGeom prst="rect">
            <a:avLst/>
          </a:prstGeom>
        </p:spPr>
      </p:pic>
      <p:sp>
        <p:nvSpPr>
          <p:cNvPr id="5" name="Rectángulo 4">
            <a:extLst>
              <a:ext uri="{FF2B5EF4-FFF2-40B4-BE49-F238E27FC236}">
                <a16:creationId xmlns:a16="http://schemas.microsoft.com/office/drawing/2014/main" id="{CD3DC50E-31D5-4172-B2E4-495A452F8B3C}"/>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id="{89675226-E6AD-4432-9A39-1D1C6C36A06B}"/>
              </a:ext>
            </a:extLst>
          </p:cNvPr>
          <p:cNvSpPr/>
          <p:nvPr/>
        </p:nvSpPr>
        <p:spPr>
          <a:xfrm rot="5400000">
            <a:off x="-2993598" y="3300410"/>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F05C8DE6-5D1E-4E8F-A2FF-8C7F21E176E0}"/>
              </a:ext>
            </a:extLst>
          </p:cNvPr>
          <p:cNvSpPr/>
          <p:nvPr/>
        </p:nvSpPr>
        <p:spPr>
          <a:xfrm rot="5400000">
            <a:off x="-2686781"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Subtítulo 6">
            <a:extLst>
              <a:ext uri="{FF2B5EF4-FFF2-40B4-BE49-F238E27FC236}">
                <a16:creationId xmlns:a16="http://schemas.microsoft.com/office/drawing/2014/main" id="{D1F22451-654F-4B4A-8AA4-F90A0A9349F6}"/>
              </a:ext>
            </a:extLst>
          </p:cNvPr>
          <p:cNvSpPr>
            <a:spLocks noGrp="1"/>
          </p:cNvSpPr>
          <p:nvPr>
            <p:ph type="subTitle" idx="1"/>
          </p:nvPr>
        </p:nvSpPr>
        <p:spPr>
          <a:xfrm>
            <a:off x="833610" y="1585251"/>
            <a:ext cx="6015424" cy="4721290"/>
          </a:xfrm>
        </p:spPr>
        <p:txBody>
          <a:bodyPr>
            <a:normAutofit/>
          </a:bodyPr>
          <a:lstStyle/>
          <a:p>
            <a:pPr algn="just"/>
            <a:r>
              <a:rPr lang="it-IT" b="0" i="0" dirty="0">
                <a:solidFill>
                  <a:srgbClr val="000000"/>
                </a:solidFill>
                <a:effectLst/>
              </a:rPr>
              <a:t>Oltre ai controlli regolari, stabilite una cadenza coerente per riflettere e revisionare il lavoro della vostra squadra. In uno studio della Harvard Business School, i professori Francesca Gino e Gary Pisano, hanno scoperto che i dipendenti del call center che hanno trascorso 15 minuti a riflettere alla fine della giornata di lavoro hanno ottenuto una performance del  23% in più dopo 10 giorni rispetto a quelli che non lo hanno fatto.</a:t>
            </a:r>
          </a:p>
          <a:p>
            <a:pPr algn="just"/>
            <a:endParaRPr lang="en-US" b="0" i="0" dirty="0">
              <a:solidFill>
                <a:srgbClr val="000000"/>
              </a:solidFill>
              <a:effectLst/>
            </a:endParaRPr>
          </a:p>
        </p:txBody>
      </p:sp>
      <p:sp>
        <p:nvSpPr>
          <p:cNvPr id="11" name="Título 3">
            <a:extLst>
              <a:ext uri="{FF2B5EF4-FFF2-40B4-BE49-F238E27FC236}">
                <a16:creationId xmlns:a16="http://schemas.microsoft.com/office/drawing/2014/main" id="{AEB7F9CE-7526-4622-B090-C20CC4202474}"/>
              </a:ext>
            </a:extLst>
          </p:cNvPr>
          <p:cNvSpPr txBox="1">
            <a:spLocks/>
          </p:cNvSpPr>
          <p:nvPr/>
        </p:nvSpPr>
        <p:spPr>
          <a:xfrm>
            <a:off x="1409864" y="863852"/>
            <a:ext cx="4951492" cy="64285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800" dirty="0" err="1">
                <a:solidFill>
                  <a:srgbClr val="FF0000"/>
                </a:solidFill>
              </a:rPr>
              <a:t>Ritagliati</a:t>
            </a:r>
            <a:r>
              <a:rPr lang="en-US" sz="2800" dirty="0">
                <a:solidFill>
                  <a:srgbClr val="FF0000"/>
                </a:solidFill>
              </a:rPr>
              <a:t> del tempo per </a:t>
            </a:r>
            <a:r>
              <a:rPr lang="en-US" sz="2800" dirty="0" err="1">
                <a:solidFill>
                  <a:srgbClr val="FF0000"/>
                </a:solidFill>
              </a:rPr>
              <a:t>riflettere</a:t>
            </a:r>
            <a:endParaRPr lang="en-US" sz="2800" b="0" i="0" dirty="0">
              <a:solidFill>
                <a:srgbClr val="FF0000"/>
              </a:solidFill>
              <a:effectLst/>
            </a:endParaRPr>
          </a:p>
        </p:txBody>
      </p:sp>
      <p:pic>
        <p:nvPicPr>
          <p:cNvPr id="3" name="Картина 2">
            <a:extLst>
              <a:ext uri="{FF2B5EF4-FFF2-40B4-BE49-F238E27FC236}">
                <a16:creationId xmlns:a16="http://schemas.microsoft.com/office/drawing/2014/main" id="{923F5B91-87D6-4F3E-99FE-76EEA03257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11833" y="1278294"/>
            <a:ext cx="5380167" cy="4264090"/>
          </a:xfrm>
          <a:prstGeom prst="rect">
            <a:avLst/>
          </a:prstGeom>
        </p:spPr>
      </p:pic>
    </p:spTree>
    <p:extLst>
      <p:ext uri="{BB962C8B-B14F-4D97-AF65-F5344CB8AC3E}">
        <p14:creationId xmlns:p14="http://schemas.microsoft.com/office/powerpoint/2010/main" val="3551168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2773D355-2EFA-4E6E-B84D-4EDFB8C49D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9192" y="6294071"/>
            <a:ext cx="10100684" cy="563929"/>
          </a:xfrm>
          <a:prstGeom prst="rect">
            <a:avLst/>
          </a:prstGeom>
        </p:spPr>
      </p:pic>
      <p:sp>
        <p:nvSpPr>
          <p:cNvPr id="5" name="Rectángulo 4">
            <a:extLst>
              <a:ext uri="{FF2B5EF4-FFF2-40B4-BE49-F238E27FC236}">
                <a16:creationId xmlns:a16="http://schemas.microsoft.com/office/drawing/2014/main" id="{CD3DC50E-31D5-4172-B2E4-495A452F8B3C}"/>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id="{89675226-E6AD-4432-9A39-1D1C6C36A06B}"/>
              </a:ext>
            </a:extLst>
          </p:cNvPr>
          <p:cNvSpPr/>
          <p:nvPr/>
        </p:nvSpPr>
        <p:spPr>
          <a:xfrm rot="5400000">
            <a:off x="-2993598" y="3300410"/>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F05C8DE6-5D1E-4E8F-A2FF-8C7F21E176E0}"/>
              </a:ext>
            </a:extLst>
          </p:cNvPr>
          <p:cNvSpPr/>
          <p:nvPr/>
        </p:nvSpPr>
        <p:spPr>
          <a:xfrm rot="5400000">
            <a:off x="-2686781"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Subtítulo 6">
            <a:extLst>
              <a:ext uri="{FF2B5EF4-FFF2-40B4-BE49-F238E27FC236}">
                <a16:creationId xmlns:a16="http://schemas.microsoft.com/office/drawing/2014/main" id="{D1F22451-654F-4B4A-8AA4-F90A0A9349F6}"/>
              </a:ext>
            </a:extLst>
          </p:cNvPr>
          <p:cNvSpPr>
            <a:spLocks noGrp="1"/>
          </p:cNvSpPr>
          <p:nvPr>
            <p:ph type="subTitle" idx="1"/>
          </p:nvPr>
        </p:nvSpPr>
        <p:spPr>
          <a:xfrm>
            <a:off x="796409" y="1212977"/>
            <a:ext cx="6015424" cy="4721290"/>
          </a:xfrm>
        </p:spPr>
        <p:txBody>
          <a:bodyPr>
            <a:normAutofit/>
          </a:bodyPr>
          <a:lstStyle/>
          <a:p>
            <a:pPr algn="just"/>
            <a:r>
              <a:rPr lang="it-IT" b="0" i="0" dirty="0">
                <a:solidFill>
                  <a:srgbClr val="000000"/>
                </a:solidFill>
                <a:effectLst/>
              </a:rPr>
              <a:t>Come imprenditore del 21° secolo, devi approfittare di ogni opportunità digitale che ti viene presentata. Devi anche abbracciare le nuove possibilità tecnologiche. Le piattaforme online sono nuove risorse che possono renderci la vita più facile quando si tratta di management e imprenditorialità.</a:t>
            </a:r>
          </a:p>
          <a:p>
            <a:pPr algn="just"/>
            <a:endParaRPr lang="en-US" b="0" i="0" dirty="0">
              <a:solidFill>
                <a:srgbClr val="000000"/>
              </a:solidFill>
              <a:effectLst/>
            </a:endParaRPr>
          </a:p>
        </p:txBody>
      </p:sp>
      <p:sp>
        <p:nvSpPr>
          <p:cNvPr id="11" name="Título 3">
            <a:extLst>
              <a:ext uri="{FF2B5EF4-FFF2-40B4-BE49-F238E27FC236}">
                <a16:creationId xmlns:a16="http://schemas.microsoft.com/office/drawing/2014/main" id="{AEB7F9CE-7526-4622-B090-C20CC4202474}"/>
              </a:ext>
            </a:extLst>
          </p:cNvPr>
          <p:cNvSpPr txBox="1">
            <a:spLocks/>
          </p:cNvSpPr>
          <p:nvPr/>
        </p:nvSpPr>
        <p:spPr>
          <a:xfrm>
            <a:off x="3777521" y="387120"/>
            <a:ext cx="6655633" cy="64285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800" b="0" i="0" dirty="0">
                <a:solidFill>
                  <a:srgbClr val="FF0000"/>
                </a:solidFill>
                <a:effectLst/>
              </a:rPr>
              <a:t> </a:t>
            </a:r>
            <a:r>
              <a:rPr lang="en-US" sz="2800" b="0" i="0" u="sng" dirty="0" err="1">
                <a:solidFill>
                  <a:srgbClr val="FF0000"/>
                </a:solidFill>
                <a:effectLst/>
              </a:rPr>
              <a:t>Unità</a:t>
            </a:r>
            <a:r>
              <a:rPr lang="en-US" sz="2800" b="0" i="0" u="sng" dirty="0">
                <a:solidFill>
                  <a:srgbClr val="FF0000"/>
                </a:solidFill>
                <a:effectLst/>
              </a:rPr>
              <a:t> 3. I </a:t>
            </a:r>
            <a:r>
              <a:rPr lang="en-US" sz="2800" b="0" i="0" u="sng" dirty="0" err="1">
                <a:solidFill>
                  <a:srgbClr val="FF0000"/>
                </a:solidFill>
                <a:effectLst/>
              </a:rPr>
              <a:t>vantaggi</a:t>
            </a:r>
            <a:r>
              <a:rPr lang="en-US" sz="2800" b="0" i="0" u="sng" dirty="0">
                <a:solidFill>
                  <a:srgbClr val="FF0000"/>
                </a:solidFill>
                <a:effectLst/>
              </a:rPr>
              <a:t> </a:t>
            </a:r>
            <a:r>
              <a:rPr lang="en-US" sz="2800" b="0" i="0" u="sng" dirty="0" err="1">
                <a:solidFill>
                  <a:srgbClr val="FF0000"/>
                </a:solidFill>
                <a:effectLst/>
              </a:rPr>
              <a:t>delle</a:t>
            </a:r>
            <a:r>
              <a:rPr lang="en-US" sz="2800" b="0" i="0" u="sng" dirty="0">
                <a:solidFill>
                  <a:srgbClr val="FF0000"/>
                </a:solidFill>
                <a:effectLst/>
              </a:rPr>
              <a:t> </a:t>
            </a:r>
            <a:r>
              <a:rPr lang="en-US" sz="2800" b="0" i="0" u="sng" dirty="0" err="1">
                <a:solidFill>
                  <a:srgbClr val="FF0000"/>
                </a:solidFill>
                <a:effectLst/>
              </a:rPr>
              <a:t>piattaform</a:t>
            </a:r>
            <a:r>
              <a:rPr lang="en-US" sz="2800" u="sng" dirty="0" err="1">
                <a:solidFill>
                  <a:srgbClr val="FF0000"/>
                </a:solidFill>
              </a:rPr>
              <a:t>e</a:t>
            </a:r>
            <a:r>
              <a:rPr lang="en-US" sz="2800" u="sng" dirty="0">
                <a:solidFill>
                  <a:srgbClr val="FF0000"/>
                </a:solidFill>
              </a:rPr>
              <a:t> online</a:t>
            </a:r>
            <a:endParaRPr lang="en-US" sz="2800" b="0" i="0" u="sng" dirty="0">
              <a:solidFill>
                <a:srgbClr val="FF0000"/>
              </a:solidFill>
              <a:effectLst/>
            </a:endParaRPr>
          </a:p>
          <a:p>
            <a:pPr algn="l"/>
            <a:endParaRPr lang="en-US" sz="2800" b="0" i="0" dirty="0">
              <a:solidFill>
                <a:srgbClr val="FF0000"/>
              </a:solidFill>
              <a:effectLst/>
            </a:endParaRPr>
          </a:p>
        </p:txBody>
      </p:sp>
      <p:pic>
        <p:nvPicPr>
          <p:cNvPr id="9" name="Imagen 14">
            <a:extLst>
              <a:ext uri="{FF2B5EF4-FFF2-40B4-BE49-F238E27FC236}">
                <a16:creationId xmlns:a16="http://schemas.microsoft.com/office/drawing/2014/main" id="{F00218EB-6376-48B9-9925-485C4B89EA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0810" y="3790664"/>
            <a:ext cx="4027760" cy="1215429"/>
          </a:xfrm>
          <a:prstGeom prst="rect">
            <a:avLst/>
          </a:prstGeom>
        </p:spPr>
      </p:pic>
      <p:pic>
        <p:nvPicPr>
          <p:cNvPr id="3" name="Картина 2">
            <a:extLst>
              <a:ext uri="{FF2B5EF4-FFF2-40B4-BE49-F238E27FC236}">
                <a16:creationId xmlns:a16="http://schemas.microsoft.com/office/drawing/2014/main" id="{1ECC7F50-766F-4D44-96E1-A0473FCA98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11833" y="1212977"/>
            <a:ext cx="5339575" cy="4143270"/>
          </a:xfrm>
          <a:prstGeom prst="rect">
            <a:avLst/>
          </a:prstGeom>
        </p:spPr>
      </p:pic>
    </p:spTree>
    <p:extLst>
      <p:ext uri="{BB962C8B-B14F-4D97-AF65-F5344CB8AC3E}">
        <p14:creationId xmlns:p14="http://schemas.microsoft.com/office/powerpoint/2010/main" val="517874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2773D355-2EFA-4E6E-B84D-4EDFB8C49D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9192" y="6294071"/>
            <a:ext cx="10100684" cy="563929"/>
          </a:xfrm>
          <a:prstGeom prst="rect">
            <a:avLst/>
          </a:prstGeom>
        </p:spPr>
      </p:pic>
      <p:sp>
        <p:nvSpPr>
          <p:cNvPr id="5" name="Rectángulo 4">
            <a:extLst>
              <a:ext uri="{FF2B5EF4-FFF2-40B4-BE49-F238E27FC236}">
                <a16:creationId xmlns:a16="http://schemas.microsoft.com/office/drawing/2014/main" id="{CD3DC50E-31D5-4172-B2E4-495A452F8B3C}"/>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id="{89675226-E6AD-4432-9A39-1D1C6C36A06B}"/>
              </a:ext>
            </a:extLst>
          </p:cNvPr>
          <p:cNvSpPr/>
          <p:nvPr/>
        </p:nvSpPr>
        <p:spPr>
          <a:xfrm rot="5400000">
            <a:off x="-2993598" y="3300410"/>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F05C8DE6-5D1E-4E8F-A2FF-8C7F21E176E0}"/>
              </a:ext>
            </a:extLst>
          </p:cNvPr>
          <p:cNvSpPr/>
          <p:nvPr/>
        </p:nvSpPr>
        <p:spPr>
          <a:xfrm rot="5400000">
            <a:off x="-2686781"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Título 3">
            <a:extLst>
              <a:ext uri="{FF2B5EF4-FFF2-40B4-BE49-F238E27FC236}">
                <a16:creationId xmlns:a16="http://schemas.microsoft.com/office/drawing/2014/main" id="{AEB7F9CE-7526-4622-B090-C20CC4202474}"/>
              </a:ext>
            </a:extLst>
          </p:cNvPr>
          <p:cNvSpPr txBox="1">
            <a:spLocks/>
          </p:cNvSpPr>
          <p:nvPr/>
        </p:nvSpPr>
        <p:spPr>
          <a:xfrm>
            <a:off x="3645501" y="949835"/>
            <a:ext cx="6015423" cy="64285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dirty="0">
                <a:solidFill>
                  <a:srgbClr val="FF0000"/>
                </a:solidFill>
              </a:rPr>
              <a:t>Secondo </a:t>
            </a:r>
            <a:r>
              <a:rPr lang="en-US" sz="2800" dirty="0" err="1">
                <a:solidFill>
                  <a:srgbClr val="FF0000"/>
                </a:solidFill>
              </a:rPr>
              <a:t>te</a:t>
            </a:r>
            <a:r>
              <a:rPr lang="en-US" sz="2800" dirty="0">
                <a:solidFill>
                  <a:srgbClr val="FF0000"/>
                </a:solidFill>
              </a:rPr>
              <a:t>, in </a:t>
            </a:r>
            <a:r>
              <a:rPr lang="en-US" sz="2800" dirty="0" err="1">
                <a:solidFill>
                  <a:srgbClr val="FF0000"/>
                </a:solidFill>
              </a:rPr>
              <a:t>che</a:t>
            </a:r>
            <a:r>
              <a:rPr lang="en-US" sz="2800" dirty="0">
                <a:solidFill>
                  <a:srgbClr val="FF0000"/>
                </a:solidFill>
              </a:rPr>
              <a:t> modo le </a:t>
            </a:r>
            <a:r>
              <a:rPr lang="en-US" sz="2800" dirty="0" err="1">
                <a:solidFill>
                  <a:srgbClr val="FF0000"/>
                </a:solidFill>
              </a:rPr>
              <a:t>piattaforme</a:t>
            </a:r>
            <a:r>
              <a:rPr lang="en-US" sz="2800" dirty="0">
                <a:solidFill>
                  <a:srgbClr val="FF0000"/>
                </a:solidFill>
              </a:rPr>
              <a:t> </a:t>
            </a:r>
            <a:r>
              <a:rPr lang="en-US" sz="2800" dirty="0" err="1">
                <a:solidFill>
                  <a:srgbClr val="FF0000"/>
                </a:solidFill>
              </a:rPr>
              <a:t>possono</a:t>
            </a:r>
            <a:r>
              <a:rPr lang="en-US" sz="2800" dirty="0">
                <a:solidFill>
                  <a:srgbClr val="FF0000"/>
                </a:solidFill>
              </a:rPr>
              <a:t> </a:t>
            </a:r>
            <a:r>
              <a:rPr lang="en-US" sz="2800" dirty="0" err="1">
                <a:solidFill>
                  <a:srgbClr val="FF0000"/>
                </a:solidFill>
              </a:rPr>
              <a:t>contribuire</a:t>
            </a:r>
            <a:r>
              <a:rPr lang="en-US" sz="2800" dirty="0">
                <a:solidFill>
                  <a:srgbClr val="FF0000"/>
                </a:solidFill>
              </a:rPr>
              <a:t>?</a:t>
            </a:r>
            <a:endParaRPr lang="en-US" sz="2800" b="0" i="0" dirty="0">
              <a:solidFill>
                <a:srgbClr val="FF0000"/>
              </a:solidFill>
              <a:effectLst/>
            </a:endParaRPr>
          </a:p>
        </p:txBody>
      </p:sp>
      <p:pic>
        <p:nvPicPr>
          <p:cNvPr id="13" name="Картина 12">
            <a:extLst>
              <a:ext uri="{FF2B5EF4-FFF2-40B4-BE49-F238E27FC236}">
                <a16:creationId xmlns:a16="http://schemas.microsoft.com/office/drawing/2014/main" id="{93F3F547-68CE-4514-BB4F-FCB7005386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5501" y="1720283"/>
            <a:ext cx="5778230" cy="4124770"/>
          </a:xfrm>
          <a:prstGeom prst="rect">
            <a:avLst/>
          </a:prstGeom>
        </p:spPr>
      </p:pic>
    </p:spTree>
    <p:extLst>
      <p:ext uri="{BB962C8B-B14F-4D97-AF65-F5344CB8AC3E}">
        <p14:creationId xmlns:p14="http://schemas.microsoft.com/office/powerpoint/2010/main" val="263033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2773D355-2EFA-4E6E-B84D-4EDFB8C49D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9192" y="6294071"/>
            <a:ext cx="10100684" cy="563929"/>
          </a:xfrm>
          <a:prstGeom prst="rect">
            <a:avLst/>
          </a:prstGeom>
        </p:spPr>
      </p:pic>
      <p:sp>
        <p:nvSpPr>
          <p:cNvPr id="5" name="Rectángulo 4">
            <a:extLst>
              <a:ext uri="{FF2B5EF4-FFF2-40B4-BE49-F238E27FC236}">
                <a16:creationId xmlns:a16="http://schemas.microsoft.com/office/drawing/2014/main" id="{CD3DC50E-31D5-4172-B2E4-495A452F8B3C}"/>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id="{89675226-E6AD-4432-9A39-1D1C6C36A06B}"/>
              </a:ext>
            </a:extLst>
          </p:cNvPr>
          <p:cNvSpPr/>
          <p:nvPr/>
        </p:nvSpPr>
        <p:spPr>
          <a:xfrm rot="5400000">
            <a:off x="-2993598" y="3300410"/>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F05C8DE6-5D1E-4E8F-A2FF-8C7F21E176E0}"/>
              </a:ext>
            </a:extLst>
          </p:cNvPr>
          <p:cNvSpPr/>
          <p:nvPr/>
        </p:nvSpPr>
        <p:spPr>
          <a:xfrm rot="5400000">
            <a:off x="-2686781"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Título 3">
            <a:extLst>
              <a:ext uri="{FF2B5EF4-FFF2-40B4-BE49-F238E27FC236}">
                <a16:creationId xmlns:a16="http://schemas.microsoft.com/office/drawing/2014/main" id="{AEB7F9CE-7526-4622-B090-C20CC4202474}"/>
              </a:ext>
            </a:extLst>
          </p:cNvPr>
          <p:cNvSpPr txBox="1">
            <a:spLocks/>
          </p:cNvSpPr>
          <p:nvPr/>
        </p:nvSpPr>
        <p:spPr>
          <a:xfrm>
            <a:off x="2671481" y="649370"/>
            <a:ext cx="8503731" cy="64285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0" i="0" dirty="0">
                <a:solidFill>
                  <a:srgbClr val="FF0000"/>
                </a:solidFill>
                <a:effectLst/>
              </a:rPr>
              <a:t> </a:t>
            </a:r>
            <a:r>
              <a:rPr lang="en-US" sz="2800" b="0" i="0" dirty="0" err="1">
                <a:solidFill>
                  <a:srgbClr val="FF0000"/>
                </a:solidFill>
                <a:effectLst/>
              </a:rPr>
              <a:t>Piattaforme</a:t>
            </a:r>
            <a:r>
              <a:rPr lang="en-US" sz="2800" b="0" i="0" dirty="0">
                <a:solidFill>
                  <a:srgbClr val="FF0000"/>
                </a:solidFill>
                <a:effectLst/>
              </a:rPr>
              <a:t> </a:t>
            </a:r>
            <a:r>
              <a:rPr lang="en-US" sz="2800" b="0" i="0" dirty="0" err="1">
                <a:solidFill>
                  <a:srgbClr val="FF0000"/>
                </a:solidFill>
                <a:effectLst/>
              </a:rPr>
              <a:t>più</a:t>
            </a:r>
            <a:r>
              <a:rPr lang="en-US" sz="2800" b="0" i="0" dirty="0">
                <a:solidFill>
                  <a:srgbClr val="FF0000"/>
                </a:solidFill>
                <a:effectLst/>
              </a:rPr>
              <a:t> </a:t>
            </a:r>
            <a:r>
              <a:rPr lang="en-US" sz="2800" b="0" i="0" dirty="0" err="1">
                <a:solidFill>
                  <a:srgbClr val="FF0000"/>
                </a:solidFill>
                <a:effectLst/>
              </a:rPr>
              <a:t>utilizzate</a:t>
            </a:r>
            <a:r>
              <a:rPr lang="en-US" sz="2800" b="0" i="0" dirty="0">
                <a:solidFill>
                  <a:srgbClr val="FF0000"/>
                </a:solidFill>
                <a:effectLst/>
              </a:rPr>
              <a:t> per le </a:t>
            </a:r>
            <a:r>
              <a:rPr lang="en-US" sz="2800" b="0" i="0" dirty="0" err="1">
                <a:solidFill>
                  <a:srgbClr val="FF0000"/>
                </a:solidFill>
                <a:effectLst/>
              </a:rPr>
              <a:t>aziende</a:t>
            </a:r>
            <a:r>
              <a:rPr lang="en-US" sz="2800" b="0" i="0" dirty="0">
                <a:solidFill>
                  <a:srgbClr val="FF0000"/>
                </a:solidFill>
                <a:effectLst/>
              </a:rPr>
              <a:t> e la </a:t>
            </a:r>
            <a:r>
              <a:rPr lang="en-US" sz="2800" b="0" i="0" dirty="0" err="1">
                <a:solidFill>
                  <a:srgbClr val="FF0000"/>
                </a:solidFill>
                <a:effectLst/>
              </a:rPr>
              <a:t>comunicazione</a:t>
            </a:r>
            <a:r>
              <a:rPr lang="en-US" sz="2800" b="0" i="0" dirty="0">
                <a:solidFill>
                  <a:srgbClr val="FF0000"/>
                </a:solidFill>
                <a:effectLst/>
              </a:rPr>
              <a:t>. </a:t>
            </a:r>
            <a:r>
              <a:rPr lang="en-US" sz="2800" b="0" i="0" dirty="0" err="1">
                <a:solidFill>
                  <a:srgbClr val="FF0000"/>
                </a:solidFill>
                <a:effectLst/>
              </a:rPr>
              <a:t>Quali</a:t>
            </a:r>
            <a:r>
              <a:rPr lang="en-US" sz="2800" b="0" i="0" dirty="0">
                <a:solidFill>
                  <a:srgbClr val="FF0000"/>
                </a:solidFill>
                <a:effectLst/>
              </a:rPr>
              <a:t> </a:t>
            </a:r>
            <a:r>
              <a:rPr lang="en-US" sz="2800" b="0" i="0" dirty="0" err="1">
                <a:solidFill>
                  <a:srgbClr val="FF0000"/>
                </a:solidFill>
                <a:effectLst/>
              </a:rPr>
              <a:t>sono</a:t>
            </a:r>
            <a:r>
              <a:rPr lang="en-US" sz="2800" b="0" i="0" dirty="0">
                <a:solidFill>
                  <a:srgbClr val="FF0000"/>
                </a:solidFill>
                <a:effectLst/>
              </a:rPr>
              <a:t> ?</a:t>
            </a:r>
          </a:p>
        </p:txBody>
      </p:sp>
      <p:pic>
        <p:nvPicPr>
          <p:cNvPr id="14" name="Картина 13">
            <a:extLst>
              <a:ext uri="{FF2B5EF4-FFF2-40B4-BE49-F238E27FC236}">
                <a16:creationId xmlns:a16="http://schemas.microsoft.com/office/drawing/2014/main" id="{F9F939AB-692E-470B-866C-C0B038FFC4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0810" y="1773041"/>
            <a:ext cx="5879527" cy="3311916"/>
          </a:xfrm>
          <a:prstGeom prst="rect">
            <a:avLst/>
          </a:prstGeom>
        </p:spPr>
      </p:pic>
      <p:pic>
        <p:nvPicPr>
          <p:cNvPr id="15" name="Картина 14">
            <a:extLst>
              <a:ext uri="{FF2B5EF4-FFF2-40B4-BE49-F238E27FC236}">
                <a16:creationId xmlns:a16="http://schemas.microsoft.com/office/drawing/2014/main" id="{7CD156BF-A48C-4AEF-AD62-5940DD317B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50337" y="1773041"/>
            <a:ext cx="5392025" cy="3311916"/>
          </a:xfrm>
          <a:prstGeom prst="rect">
            <a:avLst/>
          </a:prstGeom>
        </p:spPr>
      </p:pic>
    </p:spTree>
    <p:extLst>
      <p:ext uri="{BB962C8B-B14F-4D97-AF65-F5344CB8AC3E}">
        <p14:creationId xmlns:p14="http://schemas.microsoft.com/office/powerpoint/2010/main" val="593091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2773D355-2EFA-4E6E-B84D-4EDFB8C49D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9192" y="6294071"/>
            <a:ext cx="10100684" cy="563929"/>
          </a:xfrm>
          <a:prstGeom prst="rect">
            <a:avLst/>
          </a:prstGeom>
        </p:spPr>
      </p:pic>
      <p:sp>
        <p:nvSpPr>
          <p:cNvPr id="5" name="Rectángulo 4">
            <a:extLst>
              <a:ext uri="{FF2B5EF4-FFF2-40B4-BE49-F238E27FC236}">
                <a16:creationId xmlns:a16="http://schemas.microsoft.com/office/drawing/2014/main" id="{CD3DC50E-31D5-4172-B2E4-495A452F8B3C}"/>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id="{89675226-E6AD-4432-9A39-1D1C6C36A06B}"/>
              </a:ext>
            </a:extLst>
          </p:cNvPr>
          <p:cNvSpPr/>
          <p:nvPr/>
        </p:nvSpPr>
        <p:spPr>
          <a:xfrm rot="5400000">
            <a:off x="-2993598" y="3300410"/>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F05C8DE6-5D1E-4E8F-A2FF-8C7F21E176E0}"/>
              </a:ext>
            </a:extLst>
          </p:cNvPr>
          <p:cNvSpPr/>
          <p:nvPr/>
        </p:nvSpPr>
        <p:spPr>
          <a:xfrm rot="5400000">
            <a:off x="-2686781"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Título 3">
            <a:extLst>
              <a:ext uri="{FF2B5EF4-FFF2-40B4-BE49-F238E27FC236}">
                <a16:creationId xmlns:a16="http://schemas.microsoft.com/office/drawing/2014/main" id="{AEB7F9CE-7526-4622-B090-C20CC4202474}"/>
              </a:ext>
            </a:extLst>
          </p:cNvPr>
          <p:cNvSpPr txBox="1">
            <a:spLocks/>
          </p:cNvSpPr>
          <p:nvPr/>
        </p:nvSpPr>
        <p:spPr>
          <a:xfrm>
            <a:off x="4148578" y="387120"/>
            <a:ext cx="6015423" cy="64285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US" sz="2800" b="0" i="0" dirty="0">
              <a:solidFill>
                <a:srgbClr val="FF0000"/>
              </a:solidFill>
              <a:effectLst/>
            </a:endParaRPr>
          </a:p>
        </p:txBody>
      </p:sp>
      <p:pic>
        <p:nvPicPr>
          <p:cNvPr id="3" name="Картина 2">
            <a:extLst>
              <a:ext uri="{FF2B5EF4-FFF2-40B4-BE49-F238E27FC236}">
                <a16:creationId xmlns:a16="http://schemas.microsoft.com/office/drawing/2014/main" id="{6F885516-B839-4801-B4D3-2A8AE70445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7268" y="815262"/>
            <a:ext cx="9866830" cy="4979048"/>
          </a:xfrm>
          <a:prstGeom prst="rect">
            <a:avLst/>
          </a:prstGeom>
        </p:spPr>
      </p:pic>
      <p:sp>
        <p:nvSpPr>
          <p:cNvPr id="13" name="Текстово поле 12">
            <a:extLst>
              <a:ext uri="{FF2B5EF4-FFF2-40B4-BE49-F238E27FC236}">
                <a16:creationId xmlns:a16="http://schemas.microsoft.com/office/drawing/2014/main" id="{8F610E72-DEB5-4D3B-ACE1-C4B6823E087E}"/>
              </a:ext>
            </a:extLst>
          </p:cNvPr>
          <p:cNvSpPr txBox="1"/>
          <p:nvPr/>
        </p:nvSpPr>
        <p:spPr>
          <a:xfrm>
            <a:off x="3340059" y="185329"/>
            <a:ext cx="7438950" cy="523220"/>
          </a:xfrm>
          <a:prstGeom prst="rect">
            <a:avLst/>
          </a:prstGeom>
          <a:noFill/>
        </p:spPr>
        <p:txBody>
          <a:bodyPr wrap="square">
            <a:spAutoFit/>
          </a:bodyPr>
          <a:lstStyle/>
          <a:p>
            <a:pPr algn="ctr"/>
            <a:r>
              <a:rPr lang="en-US" sz="2800" dirty="0" err="1">
                <a:solidFill>
                  <a:srgbClr val="FF0000"/>
                </a:solidFill>
              </a:rPr>
              <a:t>Alcune</a:t>
            </a:r>
            <a:r>
              <a:rPr lang="en-US" sz="2800" dirty="0">
                <a:solidFill>
                  <a:srgbClr val="FF0000"/>
                </a:solidFill>
              </a:rPr>
              <a:t> </a:t>
            </a:r>
            <a:r>
              <a:rPr lang="en-US" sz="2800" dirty="0" err="1">
                <a:solidFill>
                  <a:srgbClr val="FF0000"/>
                </a:solidFill>
              </a:rPr>
              <a:t>evidenze</a:t>
            </a:r>
            <a:r>
              <a:rPr lang="en-US" sz="2800" dirty="0">
                <a:solidFill>
                  <a:srgbClr val="FF0000"/>
                </a:solidFill>
              </a:rPr>
              <a:t> e </a:t>
            </a:r>
            <a:r>
              <a:rPr lang="en-US" sz="2800" dirty="0" err="1">
                <a:solidFill>
                  <a:srgbClr val="FF0000"/>
                </a:solidFill>
              </a:rPr>
              <a:t>cifre</a:t>
            </a:r>
            <a:r>
              <a:rPr lang="en-US" sz="2800" dirty="0">
                <a:solidFill>
                  <a:srgbClr val="FF0000"/>
                </a:solidFill>
              </a:rPr>
              <a:t> </a:t>
            </a:r>
            <a:r>
              <a:rPr lang="en-US" sz="2800" dirty="0" err="1">
                <a:solidFill>
                  <a:srgbClr val="FF0000"/>
                </a:solidFill>
              </a:rPr>
              <a:t>sulle</a:t>
            </a:r>
            <a:r>
              <a:rPr lang="en-US" sz="2800" dirty="0">
                <a:solidFill>
                  <a:srgbClr val="FF0000"/>
                </a:solidFill>
              </a:rPr>
              <a:t> </a:t>
            </a:r>
            <a:r>
              <a:rPr lang="en-US" sz="2800" dirty="0" err="1">
                <a:solidFill>
                  <a:srgbClr val="FF0000"/>
                </a:solidFill>
              </a:rPr>
              <a:t>piattaforme</a:t>
            </a:r>
            <a:r>
              <a:rPr lang="en-US" sz="2800" dirty="0">
                <a:solidFill>
                  <a:srgbClr val="FF0000"/>
                </a:solidFill>
              </a:rPr>
              <a:t> online</a:t>
            </a:r>
            <a:endParaRPr lang="en-US" sz="2800" dirty="0">
              <a:solidFill>
                <a:srgbClr val="FF0000"/>
              </a:solidFill>
              <a:effectLst/>
            </a:endParaRPr>
          </a:p>
        </p:txBody>
      </p:sp>
    </p:spTree>
    <p:extLst>
      <p:ext uri="{BB962C8B-B14F-4D97-AF65-F5344CB8AC3E}">
        <p14:creationId xmlns:p14="http://schemas.microsoft.com/office/powerpoint/2010/main" val="3981836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2773D355-2EFA-4E6E-B84D-4EDFB8C49D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9192" y="6294071"/>
            <a:ext cx="10100684" cy="563929"/>
          </a:xfrm>
          <a:prstGeom prst="rect">
            <a:avLst/>
          </a:prstGeom>
        </p:spPr>
      </p:pic>
      <p:sp>
        <p:nvSpPr>
          <p:cNvPr id="5" name="Rectángulo 4">
            <a:extLst>
              <a:ext uri="{FF2B5EF4-FFF2-40B4-BE49-F238E27FC236}">
                <a16:creationId xmlns:a16="http://schemas.microsoft.com/office/drawing/2014/main" id="{CD3DC50E-31D5-4172-B2E4-495A452F8B3C}"/>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id="{89675226-E6AD-4432-9A39-1D1C6C36A06B}"/>
              </a:ext>
            </a:extLst>
          </p:cNvPr>
          <p:cNvSpPr/>
          <p:nvPr/>
        </p:nvSpPr>
        <p:spPr>
          <a:xfrm rot="5400000">
            <a:off x="-2979070" y="3300411"/>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F05C8DE6-5D1E-4E8F-A2FF-8C7F21E176E0}"/>
              </a:ext>
            </a:extLst>
          </p:cNvPr>
          <p:cNvSpPr/>
          <p:nvPr/>
        </p:nvSpPr>
        <p:spPr>
          <a:xfrm rot="5400000">
            <a:off x="-2672891"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Título 3">
            <a:extLst>
              <a:ext uri="{FF2B5EF4-FFF2-40B4-BE49-F238E27FC236}">
                <a16:creationId xmlns:a16="http://schemas.microsoft.com/office/drawing/2014/main" id="{C4DFA902-6DA6-4324-8D41-D547B5690652}"/>
              </a:ext>
            </a:extLst>
          </p:cNvPr>
          <p:cNvSpPr>
            <a:spLocks noGrp="1"/>
          </p:cNvSpPr>
          <p:nvPr>
            <p:ph type="ctrTitle"/>
          </p:nvPr>
        </p:nvSpPr>
        <p:spPr>
          <a:xfrm>
            <a:off x="4369301" y="130824"/>
            <a:ext cx="4183856" cy="642859"/>
          </a:xfrm>
        </p:spPr>
        <p:txBody>
          <a:bodyPr>
            <a:normAutofit fontScale="90000"/>
          </a:bodyPr>
          <a:lstStyle/>
          <a:p>
            <a:r>
              <a:rPr lang="es-ES" sz="4000" b="1" dirty="0">
                <a:solidFill>
                  <a:srgbClr val="D92E2D"/>
                </a:solidFill>
              </a:rPr>
              <a:t>Obiettivi &amp; Traguardi</a:t>
            </a:r>
          </a:p>
        </p:txBody>
      </p:sp>
      <p:sp>
        <p:nvSpPr>
          <p:cNvPr id="34" name="Текстово поле 33">
            <a:extLst>
              <a:ext uri="{FF2B5EF4-FFF2-40B4-BE49-F238E27FC236}">
                <a16:creationId xmlns:a16="http://schemas.microsoft.com/office/drawing/2014/main" id="{BB82A4B6-91CE-4600-8A2A-594F61899E15}"/>
              </a:ext>
            </a:extLst>
          </p:cNvPr>
          <p:cNvSpPr txBox="1"/>
          <p:nvPr/>
        </p:nvSpPr>
        <p:spPr>
          <a:xfrm>
            <a:off x="642687" y="1092591"/>
            <a:ext cx="5244929" cy="4672818"/>
          </a:xfrm>
          <a:prstGeom prst="rect">
            <a:avLst/>
          </a:prstGeom>
          <a:noFill/>
        </p:spPr>
        <p:txBody>
          <a:bodyPr wrap="square">
            <a:spAutoFit/>
          </a:bodyPr>
          <a:lstStyle/>
          <a:p>
            <a:pPr marL="360045" marR="0" indent="-269875" algn="just">
              <a:lnSpc>
                <a:spcPct val="115000"/>
              </a:lnSpc>
              <a:spcBef>
                <a:spcPts val="0"/>
              </a:spcBef>
              <a:spcAft>
                <a:spcPts val="1000"/>
              </a:spcAft>
            </a:pPr>
            <a:r>
              <a:rPr lang="en-GB" sz="2000" dirty="0">
                <a:effectLst/>
                <a:ea typeface="Calibri" panose="020F0502020204030204" pitchFamily="34" charset="0"/>
                <a:cs typeface="Arial" panose="020B0604020202020204" pitchFamily="34" charset="0"/>
              </a:rPr>
              <a:t>    </a:t>
            </a:r>
            <a:r>
              <a:rPr lang="it-IT" sz="2000" dirty="0">
                <a:effectLst/>
                <a:ea typeface="Calibri" panose="020F0502020204030204" pitchFamily="34" charset="0"/>
                <a:cs typeface="Arial" panose="020B0604020202020204" pitchFamily="34" charset="0"/>
              </a:rPr>
              <a:t>Alla fine di questo modulo sarete in grado di capire quali sono alcune delle competenze necessarie per avere successo come imprenditore, come la motivazione intrinseca piuttosto che estrinseca e la </a:t>
            </a:r>
            <a:r>
              <a:rPr lang="it-IT" sz="2000" b="1" dirty="0">
                <a:effectLst/>
                <a:ea typeface="Calibri" panose="020F0502020204030204" pitchFamily="34" charset="0"/>
                <a:cs typeface="Arial" panose="020B0604020202020204" pitchFamily="34" charset="0"/>
              </a:rPr>
              <a:t>self-leadership</a:t>
            </a:r>
            <a:r>
              <a:rPr lang="it-IT" sz="2000" dirty="0">
                <a:effectLst/>
                <a:ea typeface="Calibri" panose="020F0502020204030204" pitchFamily="34" charset="0"/>
                <a:cs typeface="Arial" panose="020B0604020202020204" pitchFamily="34" charset="0"/>
              </a:rPr>
              <a:t> </a:t>
            </a:r>
            <a:r>
              <a:rPr lang="it-IT" sz="2000" b="1" dirty="0">
                <a:ea typeface="Calibri" panose="020F0502020204030204" pitchFamily="34" charset="0"/>
                <a:cs typeface="Arial" panose="020B0604020202020204" pitchFamily="34" charset="0"/>
              </a:rPr>
              <a:t>per essere pronti a gestire una squadra durante il percorso</a:t>
            </a:r>
            <a:r>
              <a:rPr lang="it-IT" sz="2000" dirty="0">
                <a:ea typeface="Calibri" panose="020F0502020204030204" pitchFamily="34" charset="0"/>
                <a:cs typeface="Arial" panose="020B0604020202020204" pitchFamily="34" charset="0"/>
              </a:rPr>
              <a:t>.</a:t>
            </a:r>
            <a:r>
              <a:rPr lang="it-IT" sz="2000" dirty="0">
                <a:effectLst/>
                <a:ea typeface="Calibri" panose="020F0502020204030204" pitchFamily="34" charset="0"/>
                <a:cs typeface="Arial" panose="020B0604020202020204" pitchFamily="34" charset="0"/>
              </a:rPr>
              <a:t> Come imprenditore, devi essere in grado di approfittare delle opportunità digitali di oggi. Le </a:t>
            </a:r>
            <a:r>
              <a:rPr lang="it-IT" sz="2000" b="1" dirty="0">
                <a:effectLst/>
                <a:ea typeface="Calibri" panose="020F0502020204030204" pitchFamily="34" charset="0"/>
                <a:cs typeface="Arial" panose="020B0604020202020204" pitchFamily="34" charset="0"/>
              </a:rPr>
              <a:t>piattaforme online</a:t>
            </a:r>
            <a:r>
              <a:rPr lang="it-IT" sz="2000" dirty="0">
                <a:effectLst/>
                <a:ea typeface="Calibri" panose="020F0502020204030204" pitchFamily="34" charset="0"/>
                <a:cs typeface="Arial" panose="020B0604020202020204" pitchFamily="34" charset="0"/>
              </a:rPr>
              <a:t>, per esempio. In questo modulo ci concentreremo anche su </a:t>
            </a:r>
            <a:r>
              <a:rPr lang="it-IT" sz="2000" b="1" dirty="0">
                <a:effectLst/>
                <a:ea typeface="Calibri" panose="020F0502020204030204" pitchFamily="34" charset="0"/>
                <a:cs typeface="Arial" panose="020B0604020202020204" pitchFamily="34" charset="0"/>
              </a:rPr>
              <a:t>quali benefici portano le piattaforme online all'economia e alla società.</a:t>
            </a:r>
            <a:endParaRPr lang="en-GB" sz="2000" dirty="0">
              <a:effectLst/>
              <a:ea typeface="Calibri" panose="020F0502020204030204" pitchFamily="34" charset="0"/>
              <a:cs typeface="Arial" panose="020B0604020202020204" pitchFamily="34" charset="0"/>
            </a:endParaRPr>
          </a:p>
        </p:txBody>
      </p:sp>
      <p:pic>
        <p:nvPicPr>
          <p:cNvPr id="35" name="Imagen 28">
            <a:extLst>
              <a:ext uri="{FF2B5EF4-FFF2-40B4-BE49-F238E27FC236}">
                <a16:creationId xmlns:a16="http://schemas.microsoft.com/office/drawing/2014/main" id="{AF378D25-1D2B-46F6-8018-49EF2960BA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7049" y="1218179"/>
            <a:ext cx="5322199" cy="4828058"/>
          </a:xfrm>
          <a:prstGeom prst="rect">
            <a:avLst/>
          </a:prstGeom>
        </p:spPr>
      </p:pic>
    </p:spTree>
    <p:extLst>
      <p:ext uri="{BB962C8B-B14F-4D97-AF65-F5344CB8AC3E}">
        <p14:creationId xmlns:p14="http://schemas.microsoft.com/office/powerpoint/2010/main" val="954592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Текстово поле 44">
            <a:extLst>
              <a:ext uri="{FF2B5EF4-FFF2-40B4-BE49-F238E27FC236}">
                <a16:creationId xmlns:a16="http://schemas.microsoft.com/office/drawing/2014/main" id="{7FCA31C1-23EA-45E1-880C-C2902115E7D0}"/>
              </a:ext>
            </a:extLst>
          </p:cNvPr>
          <p:cNvSpPr txBox="1"/>
          <p:nvPr/>
        </p:nvSpPr>
        <p:spPr>
          <a:xfrm>
            <a:off x="7816432" y="2037573"/>
            <a:ext cx="4521393" cy="2554545"/>
          </a:xfrm>
          <a:prstGeom prst="rect">
            <a:avLst/>
          </a:prstGeom>
          <a:noFill/>
        </p:spPr>
        <p:txBody>
          <a:bodyPr wrap="square">
            <a:spAutoFit/>
          </a:bodyPr>
          <a:lstStyle/>
          <a:p>
            <a:endParaRPr lang="en-US" altLang="ko-KR" sz="1600" b="1" dirty="0">
              <a:cs typeface="Arial" panose="020B0604020202020204" pitchFamily="34" charset="0"/>
            </a:endParaRPr>
          </a:p>
          <a:p>
            <a:r>
              <a:rPr lang="en-US" altLang="ko-KR" sz="1600" b="1" u="sng" dirty="0" err="1">
                <a:cs typeface="Arial" panose="020B0604020202020204" pitchFamily="34" charset="0"/>
              </a:rPr>
              <a:t>Domanda</a:t>
            </a:r>
            <a:r>
              <a:rPr lang="en-US" altLang="ko-KR" sz="1600" b="1" u="sng" dirty="0">
                <a:cs typeface="Arial" panose="020B0604020202020204" pitchFamily="34" charset="0"/>
              </a:rPr>
              <a:t> 4</a:t>
            </a:r>
          </a:p>
          <a:p>
            <a:r>
              <a:rPr lang="en-US" sz="1600" b="1" dirty="0">
                <a:solidFill>
                  <a:srgbClr val="181818"/>
                </a:solidFill>
              </a:rPr>
              <a:t>Quale </a:t>
            </a:r>
            <a:r>
              <a:rPr lang="en-US" sz="1600" b="1" dirty="0" err="1">
                <a:solidFill>
                  <a:srgbClr val="181818"/>
                </a:solidFill>
              </a:rPr>
              <a:t>componente</a:t>
            </a:r>
            <a:r>
              <a:rPr lang="en-US" sz="1600" b="1" dirty="0">
                <a:solidFill>
                  <a:srgbClr val="181818"/>
                </a:solidFill>
              </a:rPr>
              <a:t> non </a:t>
            </a:r>
            <a:r>
              <a:rPr lang="en-US" sz="1600" b="1" dirty="0" err="1">
                <a:solidFill>
                  <a:srgbClr val="181818"/>
                </a:solidFill>
              </a:rPr>
              <a:t>rafforza</a:t>
            </a:r>
            <a:r>
              <a:rPr lang="en-US" sz="1600" b="1" dirty="0">
                <a:solidFill>
                  <a:srgbClr val="181818"/>
                </a:solidFill>
              </a:rPr>
              <a:t> il vostro </a:t>
            </a:r>
            <a:r>
              <a:rPr lang="en-US" sz="1600" b="1" dirty="0" err="1">
                <a:solidFill>
                  <a:srgbClr val="181818"/>
                </a:solidFill>
              </a:rPr>
              <a:t>pensiero</a:t>
            </a:r>
            <a:r>
              <a:rPr lang="en-US" sz="1600" b="1" dirty="0">
                <a:solidFill>
                  <a:srgbClr val="181818"/>
                </a:solidFill>
              </a:rPr>
              <a:t> </a:t>
            </a:r>
            <a:r>
              <a:rPr lang="en-US" sz="1600" b="1" dirty="0" err="1">
                <a:solidFill>
                  <a:srgbClr val="181818"/>
                </a:solidFill>
              </a:rPr>
              <a:t>decisionale</a:t>
            </a:r>
            <a:r>
              <a:rPr lang="en-US" sz="1600" b="1" dirty="0">
                <a:solidFill>
                  <a:srgbClr val="181818"/>
                </a:solidFill>
              </a:rPr>
              <a:t>?</a:t>
            </a:r>
            <a:r>
              <a:rPr lang="en-US" sz="1600" b="1" i="0" dirty="0">
                <a:solidFill>
                  <a:srgbClr val="181818"/>
                </a:solidFill>
                <a:effectLst/>
              </a:rPr>
              <a:t> </a:t>
            </a:r>
          </a:p>
          <a:p>
            <a:r>
              <a:rPr lang="en-US" altLang="ko-KR" sz="1600" b="1" dirty="0">
                <a:solidFill>
                  <a:srgbClr val="181818"/>
                </a:solidFill>
                <a:cs typeface="Arial" panose="020B0604020202020204" pitchFamily="34" charset="0"/>
              </a:rPr>
              <a:t>-     </a:t>
            </a:r>
            <a:r>
              <a:rPr lang="en-US" altLang="ko-KR" sz="1600" dirty="0" err="1">
                <a:cs typeface="Arial" panose="020B0604020202020204" pitchFamily="34" charset="0"/>
              </a:rPr>
              <a:t>Considerazione</a:t>
            </a:r>
            <a:endParaRPr lang="en-US" altLang="ko-KR" sz="1600" dirty="0">
              <a:cs typeface="Arial" panose="020B0604020202020204" pitchFamily="34" charset="0"/>
            </a:endParaRPr>
          </a:p>
          <a:p>
            <a:pPr marL="285750" indent="-285750">
              <a:buFontTx/>
              <a:buChar char="-"/>
            </a:pPr>
            <a:r>
              <a:rPr lang="en-US" sz="1600" b="0" i="0" dirty="0" err="1">
                <a:solidFill>
                  <a:srgbClr val="181818"/>
                </a:solidFill>
                <a:effectLst/>
              </a:rPr>
              <a:t>Chiusura</a:t>
            </a:r>
            <a:endParaRPr lang="en-US" sz="1600" b="0" i="0" dirty="0">
              <a:solidFill>
                <a:srgbClr val="181818"/>
              </a:solidFill>
              <a:effectLst/>
            </a:endParaRPr>
          </a:p>
          <a:p>
            <a:pPr marL="285750" indent="-285750">
              <a:buFontTx/>
              <a:buChar char="-"/>
            </a:pPr>
            <a:r>
              <a:rPr lang="en-US" sz="1600" dirty="0" err="1">
                <a:solidFill>
                  <a:srgbClr val="181818"/>
                </a:solidFill>
              </a:rPr>
              <a:t>Coltivare</a:t>
            </a:r>
            <a:r>
              <a:rPr lang="en-US" sz="1600" dirty="0">
                <a:solidFill>
                  <a:srgbClr val="181818"/>
                </a:solidFill>
              </a:rPr>
              <a:t> la </a:t>
            </a:r>
            <a:r>
              <a:rPr lang="en-US" sz="1600" dirty="0" err="1">
                <a:solidFill>
                  <a:srgbClr val="181818"/>
                </a:solidFill>
              </a:rPr>
              <a:t>consapevolezza</a:t>
            </a:r>
            <a:r>
              <a:rPr lang="en-US" sz="1600" dirty="0">
                <a:solidFill>
                  <a:srgbClr val="181818"/>
                </a:solidFill>
              </a:rPr>
              <a:t> di </a:t>
            </a:r>
            <a:r>
              <a:rPr lang="en-US" sz="1600" dirty="0" err="1">
                <a:solidFill>
                  <a:srgbClr val="181818"/>
                </a:solidFill>
              </a:rPr>
              <a:t>sé</a:t>
            </a:r>
            <a:endParaRPr lang="en-US" sz="1600" dirty="0">
              <a:solidFill>
                <a:srgbClr val="181818"/>
              </a:solidFill>
            </a:endParaRPr>
          </a:p>
          <a:p>
            <a:endParaRPr lang="it-IT" altLang="ko-KR" sz="1600" dirty="0">
              <a:solidFill>
                <a:srgbClr val="181818"/>
              </a:solidFill>
            </a:endParaRPr>
          </a:p>
          <a:p>
            <a:r>
              <a:rPr lang="en-US" altLang="ko-KR" sz="1600" b="1" u="sng" dirty="0" err="1">
                <a:cs typeface="Arial" panose="020B0604020202020204" pitchFamily="34" charset="0"/>
              </a:rPr>
              <a:t>Domanda</a:t>
            </a:r>
            <a:r>
              <a:rPr lang="en-US" altLang="ko-KR" sz="1600" b="1" u="sng" dirty="0">
                <a:cs typeface="Arial" panose="020B0604020202020204" pitchFamily="34" charset="0"/>
              </a:rPr>
              <a:t> 5</a:t>
            </a:r>
          </a:p>
          <a:p>
            <a:r>
              <a:rPr lang="en-US" altLang="ko-KR" sz="1600" b="1" dirty="0" err="1">
                <a:cs typeface="Arial" panose="020B0604020202020204" pitchFamily="34" charset="0"/>
              </a:rPr>
              <a:t>Perché</a:t>
            </a:r>
            <a:r>
              <a:rPr lang="en-US" altLang="ko-KR" sz="1600" b="1" dirty="0">
                <a:cs typeface="Arial" panose="020B0604020202020204" pitchFamily="34" charset="0"/>
              </a:rPr>
              <a:t> le </a:t>
            </a:r>
            <a:r>
              <a:rPr lang="en-US" altLang="ko-KR" sz="1600" b="1" dirty="0" err="1">
                <a:cs typeface="Arial" panose="020B0604020202020204" pitchFamily="34" charset="0"/>
              </a:rPr>
              <a:t>piattaforme</a:t>
            </a:r>
            <a:r>
              <a:rPr lang="en-US" altLang="ko-KR" sz="1600" b="1" dirty="0">
                <a:cs typeface="Arial" panose="020B0604020202020204" pitchFamily="34" charset="0"/>
              </a:rPr>
              <a:t> online </a:t>
            </a:r>
            <a:r>
              <a:rPr lang="en-US" altLang="ko-KR" sz="1600" b="1" dirty="0" err="1">
                <a:cs typeface="Arial" panose="020B0604020202020204" pitchFamily="34" charset="0"/>
              </a:rPr>
              <a:t>sono</a:t>
            </a:r>
            <a:r>
              <a:rPr lang="en-US" altLang="ko-KR" sz="1600" b="1" dirty="0">
                <a:cs typeface="Arial" panose="020B0604020202020204" pitchFamily="34" charset="0"/>
              </a:rPr>
              <a:t> </a:t>
            </a:r>
            <a:r>
              <a:rPr lang="en-US" altLang="ko-KR" sz="1600" b="1" dirty="0" err="1">
                <a:cs typeface="Arial" panose="020B0604020202020204" pitchFamily="34" charset="0"/>
              </a:rPr>
              <a:t>vantaggiose</a:t>
            </a:r>
            <a:r>
              <a:rPr lang="en-US" altLang="ko-KR" sz="1600" b="1" dirty="0">
                <a:cs typeface="Arial" panose="020B0604020202020204" pitchFamily="34" charset="0"/>
              </a:rPr>
              <a:t>?</a:t>
            </a:r>
            <a:endParaRPr lang="ko-KR" altLang="en-US" sz="1600" b="1" u="sng" dirty="0">
              <a:cs typeface="Arial" panose="020B0604020202020204" pitchFamily="34" charset="0"/>
            </a:endParaRPr>
          </a:p>
        </p:txBody>
      </p:sp>
      <p:pic>
        <p:nvPicPr>
          <p:cNvPr id="6" name="Imagen 5">
            <a:extLst>
              <a:ext uri="{FF2B5EF4-FFF2-40B4-BE49-F238E27FC236}">
                <a16:creationId xmlns:a16="http://schemas.microsoft.com/office/drawing/2014/main" id="{2773D355-2EFA-4E6E-B84D-4EDFB8C49D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9192" y="6294071"/>
            <a:ext cx="10100684" cy="563929"/>
          </a:xfrm>
          <a:prstGeom prst="rect">
            <a:avLst/>
          </a:prstGeom>
        </p:spPr>
      </p:pic>
      <p:sp>
        <p:nvSpPr>
          <p:cNvPr id="5" name="Rectángulo 4">
            <a:extLst>
              <a:ext uri="{FF2B5EF4-FFF2-40B4-BE49-F238E27FC236}">
                <a16:creationId xmlns:a16="http://schemas.microsoft.com/office/drawing/2014/main" id="{CD3DC50E-31D5-4172-B2E4-495A452F8B3C}"/>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id="{89675226-E6AD-4432-9A39-1D1C6C36A06B}"/>
              </a:ext>
            </a:extLst>
          </p:cNvPr>
          <p:cNvSpPr/>
          <p:nvPr/>
        </p:nvSpPr>
        <p:spPr>
          <a:xfrm rot="5400000">
            <a:off x="-2979070" y="3300411"/>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F05C8DE6-5D1E-4E8F-A2FF-8C7F21E176E0}"/>
              </a:ext>
            </a:extLst>
          </p:cNvPr>
          <p:cNvSpPr/>
          <p:nvPr/>
        </p:nvSpPr>
        <p:spPr>
          <a:xfrm rot="5400000">
            <a:off x="-2672891"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Título 1">
            <a:extLst>
              <a:ext uri="{FF2B5EF4-FFF2-40B4-BE49-F238E27FC236}">
                <a16:creationId xmlns:a16="http://schemas.microsoft.com/office/drawing/2014/main" id="{8BA08B80-7111-4A3D-A333-5A675D2129B1}"/>
              </a:ext>
            </a:extLst>
          </p:cNvPr>
          <p:cNvSpPr>
            <a:spLocks noGrp="1"/>
          </p:cNvSpPr>
          <p:nvPr>
            <p:ph type="ctrTitle"/>
          </p:nvPr>
        </p:nvSpPr>
        <p:spPr>
          <a:xfrm>
            <a:off x="4220493" y="283554"/>
            <a:ext cx="4327693" cy="671109"/>
          </a:xfrm>
        </p:spPr>
        <p:txBody>
          <a:bodyPr>
            <a:noAutofit/>
          </a:bodyPr>
          <a:lstStyle/>
          <a:p>
            <a:r>
              <a:rPr lang="en-GB" sz="4000" u="sng" dirty="0">
                <a:solidFill>
                  <a:srgbClr val="FF0000"/>
                </a:solidFill>
              </a:rPr>
              <a:t>Test di </a:t>
            </a:r>
            <a:r>
              <a:rPr lang="en-GB" sz="4000" u="sng" dirty="0" err="1">
                <a:solidFill>
                  <a:srgbClr val="FF0000"/>
                </a:solidFill>
              </a:rPr>
              <a:t>autovalutazione</a:t>
            </a:r>
            <a:endParaRPr lang="en-GB" sz="4000" u="sng" dirty="0">
              <a:solidFill>
                <a:srgbClr val="FF0000"/>
              </a:solidFill>
            </a:endParaRPr>
          </a:p>
        </p:txBody>
      </p:sp>
      <p:sp>
        <p:nvSpPr>
          <p:cNvPr id="11" name="Text Placeholder 4">
            <a:extLst>
              <a:ext uri="{FF2B5EF4-FFF2-40B4-BE49-F238E27FC236}">
                <a16:creationId xmlns:a16="http://schemas.microsoft.com/office/drawing/2014/main" id="{1CEE6CFB-652F-401E-AD86-77644B3FAE51}"/>
              </a:ext>
            </a:extLst>
          </p:cNvPr>
          <p:cNvSpPr txBox="1">
            <a:spLocks/>
          </p:cNvSpPr>
          <p:nvPr/>
        </p:nvSpPr>
        <p:spPr>
          <a:xfrm>
            <a:off x="982390" y="849697"/>
            <a:ext cx="2740650" cy="2772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t-IT" altLang="ko-KR" sz="1600" b="1">
              <a:cs typeface="Arial" panose="020B0604020202020204" pitchFamily="34" charset="0"/>
            </a:endParaRPr>
          </a:p>
          <a:p>
            <a:r>
              <a:rPr lang="it-IT" altLang="ko-KR" sz="1600" b="1" u="sng">
                <a:cs typeface="Arial" panose="020B0604020202020204" pitchFamily="34" charset="0"/>
              </a:rPr>
              <a:t>Domanda 1</a:t>
            </a:r>
          </a:p>
          <a:p>
            <a:r>
              <a:rPr lang="it-IT" altLang="ko-KR" sz="1600" b="1">
                <a:cs typeface="Arial" panose="020B0604020202020204" pitchFamily="34" charset="0"/>
              </a:rPr>
              <a:t>Quale di queste strategie non è correlate alla self-leadership?</a:t>
            </a:r>
          </a:p>
        </p:txBody>
      </p:sp>
      <p:sp>
        <p:nvSpPr>
          <p:cNvPr id="14" name="Text Placeholder 5">
            <a:extLst>
              <a:ext uri="{FF2B5EF4-FFF2-40B4-BE49-F238E27FC236}">
                <a16:creationId xmlns:a16="http://schemas.microsoft.com/office/drawing/2014/main" id="{8365CED5-57C9-49FD-8E46-4E4C1B0B4374}"/>
              </a:ext>
            </a:extLst>
          </p:cNvPr>
          <p:cNvSpPr txBox="1">
            <a:spLocks/>
          </p:cNvSpPr>
          <p:nvPr/>
        </p:nvSpPr>
        <p:spPr>
          <a:xfrm>
            <a:off x="1027993" y="2162745"/>
            <a:ext cx="2840312"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Tx/>
              <a:buChar char="-"/>
            </a:pPr>
            <a:r>
              <a:rPr lang="it-IT" altLang="ko-KR" sz="1600">
                <a:latin typeface="Arial" panose="020B0604020202020204" pitchFamily="34" charset="0"/>
                <a:cs typeface="Arial" panose="020B0604020202020204" pitchFamily="34" charset="0"/>
              </a:rPr>
              <a:t>Processo decisionale</a:t>
            </a:r>
          </a:p>
          <a:p>
            <a:pPr marL="285750" indent="-285750">
              <a:buFontTx/>
              <a:buChar char="-"/>
            </a:pPr>
            <a:r>
              <a:rPr lang="it-IT" altLang="ko-KR" sz="1600">
                <a:latin typeface="Arial" panose="020B0604020202020204" pitchFamily="34" charset="0"/>
                <a:cs typeface="Arial" panose="020B0604020202020204" pitchFamily="34" charset="0"/>
              </a:rPr>
              <a:t>Ricompensa naturale</a:t>
            </a:r>
          </a:p>
          <a:p>
            <a:pPr marL="285750" indent="-285750">
              <a:buFontTx/>
              <a:buChar char="-"/>
            </a:pPr>
            <a:r>
              <a:rPr lang="it-IT" altLang="ko-KR" sz="1600">
                <a:latin typeface="Arial" panose="020B0604020202020204" pitchFamily="34" charset="0"/>
                <a:cs typeface="Arial" panose="020B0604020202020204" pitchFamily="34" charset="0"/>
              </a:rPr>
              <a:t>Focus sul comportamento</a:t>
            </a:r>
          </a:p>
        </p:txBody>
      </p:sp>
      <p:sp>
        <p:nvSpPr>
          <p:cNvPr id="21" name="Text Placeholder 4">
            <a:extLst>
              <a:ext uri="{FF2B5EF4-FFF2-40B4-BE49-F238E27FC236}">
                <a16:creationId xmlns:a16="http://schemas.microsoft.com/office/drawing/2014/main" id="{3F9D470A-BF01-4D7C-864E-03F03E038D13}"/>
              </a:ext>
            </a:extLst>
          </p:cNvPr>
          <p:cNvSpPr txBox="1">
            <a:spLocks/>
          </p:cNvSpPr>
          <p:nvPr/>
        </p:nvSpPr>
        <p:spPr>
          <a:xfrm>
            <a:off x="948867" y="2990745"/>
            <a:ext cx="3715821" cy="2772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altLang="ko-KR" sz="1600" b="1" u="sng">
                <a:cs typeface="Arial" panose="020B0604020202020204" pitchFamily="34" charset="0"/>
              </a:rPr>
              <a:t>Domanda 2</a:t>
            </a:r>
          </a:p>
          <a:p>
            <a:r>
              <a:rPr lang="it-IT" sz="1600" b="1">
                <a:solidFill>
                  <a:srgbClr val="000000"/>
                </a:solidFill>
              </a:rPr>
              <a:t>L’intenzione di creare situazioni in cui una persona è motivata o ricompensata per aspetti piacevoli del compito o dell’attività è correlate a….</a:t>
            </a:r>
            <a:endParaRPr lang="it-IT" altLang="ko-KR" sz="1600" b="1" u="sng">
              <a:cs typeface="Arial" panose="020B0604020202020204" pitchFamily="34" charset="0"/>
            </a:endParaRPr>
          </a:p>
        </p:txBody>
      </p:sp>
      <p:sp>
        <p:nvSpPr>
          <p:cNvPr id="22" name="Text Placeholder 5">
            <a:extLst>
              <a:ext uri="{FF2B5EF4-FFF2-40B4-BE49-F238E27FC236}">
                <a16:creationId xmlns:a16="http://schemas.microsoft.com/office/drawing/2014/main" id="{7C8D88BE-7943-4B45-971A-B6E4EFEA82C8}"/>
              </a:ext>
            </a:extLst>
          </p:cNvPr>
          <p:cNvSpPr txBox="1">
            <a:spLocks/>
          </p:cNvSpPr>
          <p:nvPr/>
        </p:nvSpPr>
        <p:spPr>
          <a:xfrm>
            <a:off x="7878719" y="4643860"/>
            <a:ext cx="4100419" cy="983853"/>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Tx/>
              <a:buChar char="-"/>
            </a:pPr>
            <a:r>
              <a:rPr lang="it-IT" altLang="ko-KR" sz="1600">
                <a:cs typeface="Arial" panose="020B0604020202020204" pitchFamily="34" charset="0"/>
              </a:rPr>
              <a:t>Sono un fattore chiave dell’innovazione nel mondo digitale</a:t>
            </a:r>
          </a:p>
          <a:p>
            <a:pPr marL="285750" indent="-285750">
              <a:buFontTx/>
              <a:buChar char="-"/>
            </a:pPr>
            <a:r>
              <a:rPr lang="it-IT" sz="1600" b="0" i="0">
                <a:solidFill>
                  <a:srgbClr val="181818"/>
                </a:solidFill>
                <a:effectLst/>
                <a:cs typeface="Arial" panose="020B0604020202020204" pitchFamily="34" charset="0"/>
              </a:rPr>
              <a:t>Contrinuiscono al processo decisionale</a:t>
            </a:r>
            <a:endParaRPr lang="it-IT" sz="1600" b="0" i="0">
              <a:solidFill>
                <a:srgbClr val="181818"/>
              </a:solidFill>
              <a:effectLst/>
            </a:endParaRPr>
          </a:p>
          <a:p>
            <a:pPr marL="285750" indent="-285750">
              <a:buFontTx/>
              <a:buChar char="-"/>
            </a:pPr>
            <a:r>
              <a:rPr lang="it-IT" sz="1600" b="0" i="0">
                <a:solidFill>
                  <a:srgbClr val="181818"/>
                </a:solidFill>
                <a:effectLst/>
              </a:rPr>
              <a:t>Non sono importanti per un imprenditore</a:t>
            </a:r>
          </a:p>
        </p:txBody>
      </p:sp>
      <p:sp>
        <p:nvSpPr>
          <p:cNvPr id="24" name="Text Placeholder 4">
            <a:extLst>
              <a:ext uri="{FF2B5EF4-FFF2-40B4-BE49-F238E27FC236}">
                <a16:creationId xmlns:a16="http://schemas.microsoft.com/office/drawing/2014/main" id="{C437ABDA-AED3-4F33-AE14-55ECEF96F665}"/>
              </a:ext>
            </a:extLst>
          </p:cNvPr>
          <p:cNvSpPr txBox="1">
            <a:spLocks/>
          </p:cNvSpPr>
          <p:nvPr/>
        </p:nvSpPr>
        <p:spPr>
          <a:xfrm>
            <a:off x="7329490" y="984942"/>
            <a:ext cx="4890586" cy="5005955"/>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t-IT" altLang="ko-KR" sz="1600" b="1" dirty="0">
              <a:latin typeface="Arial" panose="020B0604020202020204" pitchFamily="34" charset="0"/>
              <a:cs typeface="Arial" panose="020B0604020202020204" pitchFamily="34" charset="0"/>
            </a:endParaRPr>
          </a:p>
        </p:txBody>
      </p:sp>
      <p:sp>
        <p:nvSpPr>
          <p:cNvPr id="25" name="Text Placeholder 5">
            <a:extLst>
              <a:ext uri="{FF2B5EF4-FFF2-40B4-BE49-F238E27FC236}">
                <a16:creationId xmlns:a16="http://schemas.microsoft.com/office/drawing/2014/main" id="{220CD748-A25E-4A63-BD61-B6BA5E2A3466}"/>
              </a:ext>
            </a:extLst>
          </p:cNvPr>
          <p:cNvSpPr txBox="1">
            <a:spLocks/>
          </p:cNvSpPr>
          <p:nvPr/>
        </p:nvSpPr>
        <p:spPr>
          <a:xfrm>
            <a:off x="9494341" y="2551970"/>
            <a:ext cx="2196000"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Tx/>
              <a:buChar char="-"/>
            </a:pPr>
            <a:endParaRPr lang="it-IT" altLang="ko-KR" sz="1600">
              <a:latin typeface="Arial" panose="020B0604020202020204" pitchFamily="34" charset="0"/>
              <a:cs typeface="Arial" panose="020B0604020202020204" pitchFamily="34" charset="0"/>
            </a:endParaRPr>
          </a:p>
        </p:txBody>
      </p:sp>
      <p:sp>
        <p:nvSpPr>
          <p:cNvPr id="29" name="Text Placeholder 4">
            <a:extLst>
              <a:ext uri="{FF2B5EF4-FFF2-40B4-BE49-F238E27FC236}">
                <a16:creationId xmlns:a16="http://schemas.microsoft.com/office/drawing/2014/main" id="{06AF3D80-07B6-4861-AFD2-D114D66325BC}"/>
              </a:ext>
            </a:extLst>
          </p:cNvPr>
          <p:cNvSpPr txBox="1">
            <a:spLocks/>
          </p:cNvSpPr>
          <p:nvPr/>
        </p:nvSpPr>
        <p:spPr>
          <a:xfrm>
            <a:off x="2371280" y="3970029"/>
            <a:ext cx="2196000" cy="2772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t-IT" altLang="ko-KR" sz="1600" b="1">
              <a:latin typeface="Arial" panose="020B0604020202020204" pitchFamily="34" charset="0"/>
              <a:cs typeface="Arial" panose="020B0604020202020204" pitchFamily="34" charset="0"/>
            </a:endParaRPr>
          </a:p>
        </p:txBody>
      </p:sp>
      <p:sp>
        <p:nvSpPr>
          <p:cNvPr id="30" name="Text Placeholder 5">
            <a:extLst>
              <a:ext uri="{FF2B5EF4-FFF2-40B4-BE49-F238E27FC236}">
                <a16:creationId xmlns:a16="http://schemas.microsoft.com/office/drawing/2014/main" id="{ECDCB232-E9E6-43BF-B205-DF4BE1023D04}"/>
              </a:ext>
            </a:extLst>
          </p:cNvPr>
          <p:cNvSpPr txBox="1">
            <a:spLocks/>
          </p:cNvSpPr>
          <p:nvPr/>
        </p:nvSpPr>
        <p:spPr>
          <a:xfrm>
            <a:off x="2371280" y="4277508"/>
            <a:ext cx="2196000"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Tx/>
              <a:buChar char="-"/>
            </a:pPr>
            <a:endParaRPr lang="it-IT" altLang="ko-KR" sz="1600">
              <a:latin typeface="Arial" panose="020B0604020202020204" pitchFamily="34" charset="0"/>
              <a:cs typeface="Arial" panose="020B0604020202020204" pitchFamily="34" charset="0"/>
            </a:endParaRPr>
          </a:p>
        </p:txBody>
      </p:sp>
      <p:sp>
        <p:nvSpPr>
          <p:cNvPr id="37" name="Text Placeholder 4">
            <a:extLst>
              <a:ext uri="{FF2B5EF4-FFF2-40B4-BE49-F238E27FC236}">
                <a16:creationId xmlns:a16="http://schemas.microsoft.com/office/drawing/2014/main" id="{66FD3A1E-A57E-4C83-A668-0354E0D79189}"/>
              </a:ext>
            </a:extLst>
          </p:cNvPr>
          <p:cNvSpPr txBox="1">
            <a:spLocks/>
          </p:cNvSpPr>
          <p:nvPr/>
        </p:nvSpPr>
        <p:spPr>
          <a:xfrm>
            <a:off x="5920173" y="4372627"/>
            <a:ext cx="2196000" cy="2772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t-IT" altLang="ko-KR" sz="1600" b="1">
              <a:latin typeface="Arial" panose="020B0604020202020204" pitchFamily="34" charset="0"/>
              <a:cs typeface="Arial" panose="020B0604020202020204" pitchFamily="34" charset="0"/>
            </a:endParaRPr>
          </a:p>
        </p:txBody>
      </p:sp>
      <p:sp>
        <p:nvSpPr>
          <p:cNvPr id="38" name="Text Placeholder 5">
            <a:extLst>
              <a:ext uri="{FF2B5EF4-FFF2-40B4-BE49-F238E27FC236}">
                <a16:creationId xmlns:a16="http://schemas.microsoft.com/office/drawing/2014/main" id="{8B57C654-1CB6-4596-9FFD-8CEFA6EF9320}"/>
              </a:ext>
            </a:extLst>
          </p:cNvPr>
          <p:cNvSpPr txBox="1">
            <a:spLocks/>
          </p:cNvSpPr>
          <p:nvPr/>
        </p:nvSpPr>
        <p:spPr>
          <a:xfrm>
            <a:off x="1027993" y="4307787"/>
            <a:ext cx="2196000"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Tx/>
              <a:buChar char="-"/>
            </a:pPr>
            <a:r>
              <a:rPr lang="it-IT" altLang="ko-KR" sz="1600">
                <a:cs typeface="Arial" panose="020B0604020202020204" pitchFamily="34" charset="0"/>
              </a:rPr>
              <a:t>Piattaforme online</a:t>
            </a:r>
          </a:p>
          <a:p>
            <a:pPr marL="285750" indent="-285750">
              <a:buFontTx/>
              <a:buChar char="-"/>
            </a:pPr>
            <a:r>
              <a:rPr lang="it-IT" altLang="ko-KR" sz="1600">
                <a:cs typeface="Arial" panose="020B0604020202020204" pitchFamily="34" charset="0"/>
              </a:rPr>
              <a:t>Stabilire regolari</a:t>
            </a:r>
          </a:p>
          <a:p>
            <a:pPr marL="285750" indent="-285750">
              <a:buFontTx/>
              <a:buChar char="-"/>
            </a:pPr>
            <a:r>
              <a:rPr lang="it-IT" altLang="ko-KR" sz="1600">
                <a:cs typeface="Arial" panose="020B0604020202020204" pitchFamily="34" charset="0"/>
              </a:rPr>
              <a:t>Strategia di ricompensa naturale</a:t>
            </a:r>
          </a:p>
        </p:txBody>
      </p:sp>
      <p:sp>
        <p:nvSpPr>
          <p:cNvPr id="39" name="Text Placeholder 4">
            <a:extLst>
              <a:ext uri="{FF2B5EF4-FFF2-40B4-BE49-F238E27FC236}">
                <a16:creationId xmlns:a16="http://schemas.microsoft.com/office/drawing/2014/main" id="{9B483733-5021-4087-92C9-D5F95DD38512}"/>
              </a:ext>
            </a:extLst>
          </p:cNvPr>
          <p:cNvSpPr txBox="1">
            <a:spLocks/>
          </p:cNvSpPr>
          <p:nvPr/>
        </p:nvSpPr>
        <p:spPr>
          <a:xfrm>
            <a:off x="9494341" y="3982108"/>
            <a:ext cx="2196000" cy="2772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t-IT" altLang="ko-KR" sz="1600" b="1">
              <a:latin typeface="Arial" panose="020B0604020202020204" pitchFamily="34" charset="0"/>
              <a:cs typeface="Arial" panose="020B0604020202020204" pitchFamily="34" charset="0"/>
            </a:endParaRPr>
          </a:p>
        </p:txBody>
      </p:sp>
      <p:sp>
        <p:nvSpPr>
          <p:cNvPr id="40" name="Text Placeholder 5">
            <a:extLst>
              <a:ext uri="{FF2B5EF4-FFF2-40B4-BE49-F238E27FC236}">
                <a16:creationId xmlns:a16="http://schemas.microsoft.com/office/drawing/2014/main" id="{7DD015C3-AAD3-441E-BA07-59C7C289F7E1}"/>
              </a:ext>
            </a:extLst>
          </p:cNvPr>
          <p:cNvSpPr txBox="1">
            <a:spLocks/>
          </p:cNvSpPr>
          <p:nvPr/>
        </p:nvSpPr>
        <p:spPr>
          <a:xfrm>
            <a:off x="9494341" y="4289587"/>
            <a:ext cx="2196000"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Tx/>
              <a:buChar char="-"/>
            </a:pPr>
            <a:endParaRPr lang="it-IT" altLang="ko-KR" sz="1600">
              <a:latin typeface="Arial" panose="020B0604020202020204" pitchFamily="34" charset="0"/>
              <a:cs typeface="Arial" panose="020B0604020202020204" pitchFamily="34" charset="0"/>
            </a:endParaRPr>
          </a:p>
        </p:txBody>
      </p:sp>
      <p:sp>
        <p:nvSpPr>
          <p:cNvPr id="44" name="Текстово поле 43">
            <a:extLst>
              <a:ext uri="{FF2B5EF4-FFF2-40B4-BE49-F238E27FC236}">
                <a16:creationId xmlns:a16="http://schemas.microsoft.com/office/drawing/2014/main" id="{AC3F2180-29D3-4BEC-A5FC-8C934D46652D}"/>
              </a:ext>
            </a:extLst>
          </p:cNvPr>
          <p:cNvSpPr txBox="1"/>
          <p:nvPr/>
        </p:nvSpPr>
        <p:spPr>
          <a:xfrm>
            <a:off x="7826943" y="741274"/>
            <a:ext cx="6097554" cy="2554545"/>
          </a:xfrm>
          <a:prstGeom prst="rect">
            <a:avLst/>
          </a:prstGeom>
          <a:noFill/>
        </p:spPr>
        <p:txBody>
          <a:bodyPr wrap="square">
            <a:spAutoFit/>
          </a:bodyPr>
          <a:lstStyle/>
          <a:p>
            <a:endParaRPr lang="en-US" altLang="ko-KR" sz="1600" b="1" dirty="0">
              <a:cs typeface="Arial" panose="020B0604020202020204" pitchFamily="34" charset="0"/>
            </a:endParaRPr>
          </a:p>
          <a:p>
            <a:r>
              <a:rPr lang="en-US" altLang="ko-KR" sz="1600" b="1" u="sng" dirty="0" err="1">
                <a:cs typeface="Arial" panose="020B0604020202020204" pitchFamily="34" charset="0"/>
              </a:rPr>
              <a:t>Domanda</a:t>
            </a:r>
            <a:r>
              <a:rPr lang="en-US" altLang="ko-KR" sz="1600" b="1" u="sng" dirty="0">
                <a:cs typeface="Arial" panose="020B0604020202020204" pitchFamily="34" charset="0"/>
              </a:rPr>
              <a:t> 3</a:t>
            </a:r>
          </a:p>
          <a:p>
            <a:r>
              <a:rPr lang="en-US" sz="1600" b="1" i="0" dirty="0" err="1">
                <a:solidFill>
                  <a:srgbClr val="181818"/>
                </a:solidFill>
                <a:effectLst/>
              </a:rPr>
              <a:t>Coltivare</a:t>
            </a:r>
            <a:r>
              <a:rPr lang="en-US" sz="1600" b="1" i="0" dirty="0">
                <a:solidFill>
                  <a:srgbClr val="181818"/>
                </a:solidFill>
                <a:effectLst/>
              </a:rPr>
              <a:t> </a:t>
            </a:r>
            <a:r>
              <a:rPr lang="en-US" sz="1600" b="1" i="0" dirty="0" err="1">
                <a:solidFill>
                  <a:srgbClr val="181818"/>
                </a:solidFill>
                <a:effectLst/>
              </a:rPr>
              <a:t>l’autoconsapevolezza</a:t>
            </a:r>
            <a:r>
              <a:rPr lang="en-US" sz="1600" b="1" i="0" dirty="0">
                <a:solidFill>
                  <a:srgbClr val="181818"/>
                </a:solidFill>
                <a:effectLst/>
              </a:rPr>
              <a:t> è legato a…</a:t>
            </a:r>
          </a:p>
          <a:p>
            <a:pPr marL="285750" indent="-285750">
              <a:buFontTx/>
              <a:buChar char="-"/>
            </a:pPr>
            <a:r>
              <a:rPr lang="en-US" altLang="ko-KR" sz="1600" dirty="0">
                <a:cs typeface="Arial" panose="020B0604020202020204" pitchFamily="34" charset="0"/>
              </a:rPr>
              <a:t>Focus </a:t>
            </a:r>
            <a:r>
              <a:rPr lang="en-US" altLang="ko-KR" sz="1600" dirty="0" err="1">
                <a:cs typeface="Arial" panose="020B0604020202020204" pitchFamily="34" charset="0"/>
              </a:rPr>
              <a:t>sul</a:t>
            </a:r>
            <a:r>
              <a:rPr lang="en-US" altLang="ko-KR" sz="1600" dirty="0">
                <a:cs typeface="Arial" panose="020B0604020202020204" pitchFamily="34" charset="0"/>
              </a:rPr>
              <a:t> </a:t>
            </a:r>
            <a:r>
              <a:rPr lang="en-US" altLang="ko-KR" sz="1600" dirty="0" err="1">
                <a:cs typeface="Arial" panose="020B0604020202020204" pitchFamily="34" charset="0"/>
              </a:rPr>
              <a:t>comportamento</a:t>
            </a:r>
            <a:endParaRPr lang="en-US" altLang="ko-KR" sz="1600" dirty="0">
              <a:cs typeface="Arial" panose="020B0604020202020204" pitchFamily="34" charset="0"/>
            </a:endParaRPr>
          </a:p>
          <a:p>
            <a:pPr marL="285750" indent="-285750">
              <a:buFontTx/>
              <a:buChar char="-"/>
            </a:pPr>
            <a:r>
              <a:rPr lang="en-US" sz="1600" b="0" i="0" dirty="0" err="1">
                <a:solidFill>
                  <a:srgbClr val="181818"/>
                </a:solidFill>
                <a:effectLst/>
              </a:rPr>
              <a:t>Migliorare</a:t>
            </a:r>
            <a:r>
              <a:rPr lang="en-US" sz="1600" b="0" i="0" dirty="0">
                <a:solidFill>
                  <a:srgbClr val="181818"/>
                </a:solidFill>
                <a:effectLst/>
              </a:rPr>
              <a:t> </a:t>
            </a:r>
            <a:r>
              <a:rPr lang="en-US" sz="1600" dirty="0">
                <a:solidFill>
                  <a:srgbClr val="181818"/>
                </a:solidFill>
              </a:rPr>
              <a:t>le </a:t>
            </a:r>
            <a:r>
              <a:rPr lang="en-US" sz="1600" dirty="0" err="1">
                <a:solidFill>
                  <a:srgbClr val="181818"/>
                </a:solidFill>
              </a:rPr>
              <a:t>tue</a:t>
            </a:r>
            <a:r>
              <a:rPr lang="en-US" sz="1600" dirty="0">
                <a:solidFill>
                  <a:srgbClr val="181818"/>
                </a:solidFill>
              </a:rPr>
              <a:t> </a:t>
            </a:r>
            <a:r>
              <a:rPr lang="en-US" sz="1600" dirty="0" err="1">
                <a:solidFill>
                  <a:srgbClr val="181818"/>
                </a:solidFill>
              </a:rPr>
              <a:t>capacità</a:t>
            </a:r>
            <a:r>
              <a:rPr lang="en-US" sz="1600" dirty="0">
                <a:solidFill>
                  <a:srgbClr val="181818"/>
                </a:solidFill>
              </a:rPr>
              <a:t> </a:t>
            </a:r>
            <a:r>
              <a:rPr lang="en-US" sz="1600" dirty="0" err="1">
                <a:solidFill>
                  <a:srgbClr val="181818"/>
                </a:solidFill>
              </a:rPr>
              <a:t>manageriali</a:t>
            </a:r>
            <a:endParaRPr lang="en-US" sz="1600" dirty="0">
              <a:solidFill>
                <a:srgbClr val="181818"/>
              </a:solidFill>
            </a:endParaRPr>
          </a:p>
          <a:p>
            <a:pPr marL="285750" indent="-285750">
              <a:buFontTx/>
              <a:buChar char="-"/>
            </a:pPr>
            <a:r>
              <a:rPr lang="en-US" sz="1600" b="0" i="0" dirty="0" err="1">
                <a:solidFill>
                  <a:srgbClr val="181818"/>
                </a:solidFill>
                <a:effectLst/>
              </a:rPr>
              <a:t>Piattaforme</a:t>
            </a:r>
            <a:r>
              <a:rPr lang="en-US" sz="1600" b="0" i="0" dirty="0">
                <a:solidFill>
                  <a:srgbClr val="181818"/>
                </a:solidFill>
                <a:effectLst/>
              </a:rPr>
              <a:t> online</a:t>
            </a:r>
            <a:endParaRPr lang="en-US" sz="1600" dirty="0">
              <a:solidFill>
                <a:srgbClr val="181818"/>
              </a:solidFill>
            </a:endParaRPr>
          </a:p>
          <a:p>
            <a:pPr marL="285750" indent="-285750">
              <a:buFontTx/>
              <a:buChar char="-"/>
            </a:pPr>
            <a:endParaRPr lang="en-US" sz="1600" b="0" i="0" dirty="0">
              <a:solidFill>
                <a:srgbClr val="181818"/>
              </a:solidFill>
              <a:effectLst/>
            </a:endParaRPr>
          </a:p>
          <a:p>
            <a:pPr marL="285750" indent="-285750">
              <a:buFontTx/>
              <a:buChar char="-"/>
            </a:pPr>
            <a:endParaRPr lang="en-US" altLang="ko-KR" sz="1600" dirty="0">
              <a:cs typeface="Arial" panose="020B0604020202020204" pitchFamily="34" charset="0"/>
            </a:endParaRPr>
          </a:p>
          <a:p>
            <a:endParaRPr lang="en-US" sz="1600" b="0" i="0" dirty="0">
              <a:solidFill>
                <a:srgbClr val="181818"/>
              </a:solidFill>
              <a:effectLst/>
            </a:endParaRPr>
          </a:p>
          <a:p>
            <a:endParaRPr lang="ko-KR" altLang="en-US" sz="1600" b="1" u="sng" dirty="0">
              <a:cs typeface="Arial" panose="020B0604020202020204" pitchFamily="34" charset="0"/>
            </a:endParaRPr>
          </a:p>
        </p:txBody>
      </p:sp>
    </p:spTree>
    <p:extLst>
      <p:ext uri="{BB962C8B-B14F-4D97-AF65-F5344CB8AC3E}">
        <p14:creationId xmlns:p14="http://schemas.microsoft.com/office/powerpoint/2010/main" val="1016542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2773D355-2EFA-4E6E-B84D-4EDFB8C49D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9192" y="6294071"/>
            <a:ext cx="10100684" cy="563929"/>
          </a:xfrm>
          <a:prstGeom prst="rect">
            <a:avLst/>
          </a:prstGeom>
        </p:spPr>
      </p:pic>
      <p:sp>
        <p:nvSpPr>
          <p:cNvPr id="5" name="Rectángulo 4">
            <a:extLst>
              <a:ext uri="{FF2B5EF4-FFF2-40B4-BE49-F238E27FC236}">
                <a16:creationId xmlns:a16="http://schemas.microsoft.com/office/drawing/2014/main" id="{CD3DC50E-31D5-4172-B2E4-495A452F8B3C}"/>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id="{89675226-E6AD-4432-9A39-1D1C6C36A06B}"/>
              </a:ext>
            </a:extLst>
          </p:cNvPr>
          <p:cNvSpPr/>
          <p:nvPr/>
        </p:nvSpPr>
        <p:spPr>
          <a:xfrm rot="5400000">
            <a:off x="-2979070" y="3300411"/>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F05C8DE6-5D1E-4E8F-A2FF-8C7F21E176E0}"/>
              </a:ext>
            </a:extLst>
          </p:cNvPr>
          <p:cNvSpPr/>
          <p:nvPr/>
        </p:nvSpPr>
        <p:spPr>
          <a:xfrm rot="5400000">
            <a:off x="-2672891"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Rectángulo 1">
            <a:extLst>
              <a:ext uri="{FF2B5EF4-FFF2-40B4-BE49-F238E27FC236}">
                <a16:creationId xmlns:a16="http://schemas.microsoft.com/office/drawing/2014/main" id="{B245D396-B974-4154-95B9-749A883F295F}"/>
              </a:ext>
            </a:extLst>
          </p:cNvPr>
          <p:cNvSpPr/>
          <p:nvPr/>
        </p:nvSpPr>
        <p:spPr>
          <a:xfrm>
            <a:off x="1252671" y="2269944"/>
            <a:ext cx="10046699" cy="258452"/>
          </a:xfrm>
          <a:prstGeom prst="rect">
            <a:avLst/>
          </a:prstGeom>
          <a:solidFill>
            <a:srgbClr val="FFD13C"/>
          </a:solidFill>
          <a:ln>
            <a:solidFill>
              <a:srgbClr val="FFC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ko-KR" b="1" dirty="0">
                <a:solidFill>
                  <a:schemeClr val="tx1"/>
                </a:solidFill>
                <a:latin typeface="+mj-lt"/>
                <a:cs typeface="Arial" pitchFamily="34" charset="0"/>
              </a:rPr>
              <a:t>               Unità1</a:t>
            </a:r>
            <a:endParaRPr lang="ko-KR" altLang="en-US" b="1" dirty="0">
              <a:solidFill>
                <a:schemeClr val="tx1"/>
              </a:solidFill>
              <a:latin typeface="+mj-lt"/>
              <a:cs typeface="Arial" pitchFamily="34" charset="0"/>
            </a:endParaRPr>
          </a:p>
        </p:txBody>
      </p:sp>
      <p:pic>
        <p:nvPicPr>
          <p:cNvPr id="26" name="Imagen 15">
            <a:extLst>
              <a:ext uri="{FF2B5EF4-FFF2-40B4-BE49-F238E27FC236}">
                <a16:creationId xmlns:a16="http://schemas.microsoft.com/office/drawing/2014/main" id="{F7BDAA04-C0A5-4D30-BF57-0C44A9922486}"/>
              </a:ext>
            </a:extLst>
          </p:cNvPr>
          <p:cNvPicPr>
            <a:picLocks noChangeAspect="1"/>
          </p:cNvPicPr>
          <p:nvPr/>
        </p:nvPicPr>
        <p:blipFill rotWithShape="1">
          <a:blip r:embed="rId3">
            <a:extLst>
              <a:ext uri="{28A0092B-C50C-407E-A947-70E740481C1C}">
                <a14:useLocalDpi xmlns:a14="http://schemas.microsoft.com/office/drawing/2010/main" val="0"/>
              </a:ext>
            </a:extLst>
          </a:blip>
          <a:srcRect l="77490" r="3171"/>
          <a:stretch/>
        </p:blipFill>
        <p:spPr>
          <a:xfrm>
            <a:off x="2231601" y="1615635"/>
            <a:ext cx="317240" cy="482490"/>
          </a:xfrm>
          <a:prstGeom prst="rect">
            <a:avLst/>
          </a:prstGeom>
        </p:spPr>
      </p:pic>
      <p:sp>
        <p:nvSpPr>
          <p:cNvPr id="27" name="TextBox 7">
            <a:extLst>
              <a:ext uri="{FF2B5EF4-FFF2-40B4-BE49-F238E27FC236}">
                <a16:creationId xmlns:a16="http://schemas.microsoft.com/office/drawing/2014/main" id="{ECCC4E1A-95F4-495B-A016-84D98D36D7CF}"/>
              </a:ext>
            </a:extLst>
          </p:cNvPr>
          <p:cNvSpPr txBox="1"/>
          <p:nvPr/>
        </p:nvSpPr>
        <p:spPr>
          <a:xfrm>
            <a:off x="1706477" y="2679960"/>
            <a:ext cx="1646005" cy="1077218"/>
          </a:xfrm>
          <a:prstGeom prst="rect">
            <a:avLst/>
          </a:prstGeom>
          <a:noFill/>
        </p:spPr>
        <p:txBody>
          <a:bodyPr wrap="square" rtlCol="0">
            <a:spAutoFit/>
          </a:bodyPr>
          <a:lstStyle/>
          <a:p>
            <a:r>
              <a:rPr lang="it-IT" altLang="ko-KR" sz="1600" b="1" dirty="0">
                <a:latin typeface="+mj-lt"/>
                <a:cs typeface="Arial" pitchFamily="34" charset="0"/>
              </a:rPr>
              <a:t>Self-leadership in un mondo di imprenditorialità e sport</a:t>
            </a:r>
          </a:p>
        </p:txBody>
      </p:sp>
      <p:pic>
        <p:nvPicPr>
          <p:cNvPr id="29" name="Imagen 24">
            <a:extLst>
              <a:ext uri="{FF2B5EF4-FFF2-40B4-BE49-F238E27FC236}">
                <a16:creationId xmlns:a16="http://schemas.microsoft.com/office/drawing/2014/main" id="{68997199-4BCB-48BA-9718-15FE29904CA6}"/>
              </a:ext>
            </a:extLst>
          </p:cNvPr>
          <p:cNvPicPr>
            <a:picLocks noChangeAspect="1"/>
          </p:cNvPicPr>
          <p:nvPr/>
        </p:nvPicPr>
        <p:blipFill rotWithShape="1">
          <a:blip r:embed="rId3">
            <a:extLst>
              <a:ext uri="{28A0092B-C50C-407E-A947-70E740481C1C}">
                <a14:useLocalDpi xmlns:a14="http://schemas.microsoft.com/office/drawing/2010/main" val="0"/>
              </a:ext>
            </a:extLst>
          </a:blip>
          <a:srcRect l="77490" r="3171"/>
          <a:stretch/>
        </p:blipFill>
        <p:spPr>
          <a:xfrm>
            <a:off x="4633304" y="1635890"/>
            <a:ext cx="317240" cy="482490"/>
          </a:xfrm>
          <a:prstGeom prst="rect">
            <a:avLst/>
          </a:prstGeom>
        </p:spPr>
      </p:pic>
      <p:sp>
        <p:nvSpPr>
          <p:cNvPr id="31" name="TextBox 8">
            <a:extLst>
              <a:ext uri="{FF2B5EF4-FFF2-40B4-BE49-F238E27FC236}">
                <a16:creationId xmlns:a16="http://schemas.microsoft.com/office/drawing/2014/main" id="{E3DA30F7-A8DA-4147-A96D-52E9D4082F9C}"/>
              </a:ext>
            </a:extLst>
          </p:cNvPr>
          <p:cNvSpPr txBox="1"/>
          <p:nvPr/>
        </p:nvSpPr>
        <p:spPr>
          <a:xfrm>
            <a:off x="4450041" y="2229207"/>
            <a:ext cx="1185570" cy="369332"/>
          </a:xfrm>
          <a:prstGeom prst="rect">
            <a:avLst/>
          </a:prstGeom>
          <a:noFill/>
        </p:spPr>
        <p:txBody>
          <a:bodyPr wrap="square" lIns="108000" rIns="108000" rtlCol="0">
            <a:spAutoFit/>
          </a:bodyPr>
          <a:lstStyle/>
          <a:p>
            <a:r>
              <a:rPr lang="it-IT" altLang="ko-KR" b="1" dirty="0">
                <a:latin typeface="+mj-lt"/>
                <a:cs typeface="Arial" pitchFamily="34" charset="0"/>
              </a:rPr>
              <a:t>Unità2</a:t>
            </a:r>
          </a:p>
        </p:txBody>
      </p:sp>
      <p:pic>
        <p:nvPicPr>
          <p:cNvPr id="32" name="Imagen 27">
            <a:extLst>
              <a:ext uri="{FF2B5EF4-FFF2-40B4-BE49-F238E27FC236}">
                <a16:creationId xmlns:a16="http://schemas.microsoft.com/office/drawing/2014/main" id="{3873D1D6-EB87-4517-BD16-D299D82815AB}"/>
              </a:ext>
            </a:extLst>
          </p:cNvPr>
          <p:cNvPicPr>
            <a:picLocks noChangeAspect="1"/>
          </p:cNvPicPr>
          <p:nvPr/>
        </p:nvPicPr>
        <p:blipFill rotWithShape="1">
          <a:blip r:embed="rId3">
            <a:extLst>
              <a:ext uri="{28A0092B-C50C-407E-A947-70E740481C1C}">
                <a14:useLocalDpi xmlns:a14="http://schemas.microsoft.com/office/drawing/2010/main" val="0"/>
              </a:ext>
            </a:extLst>
          </a:blip>
          <a:srcRect l="77490" r="3171"/>
          <a:stretch/>
        </p:blipFill>
        <p:spPr>
          <a:xfrm>
            <a:off x="7718638" y="1625687"/>
            <a:ext cx="317240" cy="482490"/>
          </a:xfrm>
          <a:prstGeom prst="rect">
            <a:avLst/>
          </a:prstGeom>
        </p:spPr>
      </p:pic>
      <p:sp>
        <p:nvSpPr>
          <p:cNvPr id="33" name="TextBox 7">
            <a:extLst>
              <a:ext uri="{FF2B5EF4-FFF2-40B4-BE49-F238E27FC236}">
                <a16:creationId xmlns:a16="http://schemas.microsoft.com/office/drawing/2014/main" id="{CFBDD3C3-CBB3-442C-8907-3BE07BB6F02D}"/>
              </a:ext>
            </a:extLst>
          </p:cNvPr>
          <p:cNvSpPr txBox="1"/>
          <p:nvPr/>
        </p:nvSpPr>
        <p:spPr>
          <a:xfrm>
            <a:off x="7224875" y="2690163"/>
            <a:ext cx="1873381" cy="584775"/>
          </a:xfrm>
          <a:prstGeom prst="rect">
            <a:avLst/>
          </a:prstGeom>
          <a:noFill/>
        </p:spPr>
        <p:txBody>
          <a:bodyPr wrap="square" rtlCol="0">
            <a:spAutoFit/>
          </a:bodyPr>
          <a:lstStyle/>
          <a:p>
            <a:r>
              <a:rPr lang="it-IT" altLang="ko-KR" sz="1600" b="1" dirty="0">
                <a:latin typeface="+mj-lt"/>
                <a:cs typeface="Arial" pitchFamily="34" charset="0"/>
              </a:rPr>
              <a:t>I benefici delle piattaforme online</a:t>
            </a:r>
          </a:p>
        </p:txBody>
      </p:sp>
      <p:sp>
        <p:nvSpPr>
          <p:cNvPr id="34" name="TextBox 8">
            <a:extLst>
              <a:ext uri="{FF2B5EF4-FFF2-40B4-BE49-F238E27FC236}">
                <a16:creationId xmlns:a16="http://schemas.microsoft.com/office/drawing/2014/main" id="{2F8E5E7F-37AF-4FD7-AF66-AE7D317C9FE9}"/>
              </a:ext>
            </a:extLst>
          </p:cNvPr>
          <p:cNvSpPr txBox="1"/>
          <p:nvPr/>
        </p:nvSpPr>
        <p:spPr>
          <a:xfrm>
            <a:off x="7579063" y="2214504"/>
            <a:ext cx="995311" cy="369332"/>
          </a:xfrm>
          <a:prstGeom prst="rect">
            <a:avLst/>
          </a:prstGeom>
          <a:noFill/>
        </p:spPr>
        <p:txBody>
          <a:bodyPr wrap="square" lIns="108000" rIns="108000" rtlCol="0">
            <a:spAutoFit/>
          </a:bodyPr>
          <a:lstStyle/>
          <a:p>
            <a:r>
              <a:rPr lang="it-IT" altLang="ko-KR" b="1" dirty="0">
                <a:latin typeface="+mj-lt"/>
                <a:cs typeface="Arial" pitchFamily="34" charset="0"/>
              </a:rPr>
              <a:t>Unità3</a:t>
            </a:r>
          </a:p>
        </p:txBody>
      </p:sp>
      <p:pic>
        <p:nvPicPr>
          <p:cNvPr id="35" name="Imagen 30">
            <a:extLst>
              <a:ext uri="{FF2B5EF4-FFF2-40B4-BE49-F238E27FC236}">
                <a16:creationId xmlns:a16="http://schemas.microsoft.com/office/drawing/2014/main" id="{8DDCD3AD-89C3-4122-9306-755D008F9DEC}"/>
              </a:ext>
            </a:extLst>
          </p:cNvPr>
          <p:cNvPicPr>
            <a:picLocks noChangeAspect="1"/>
          </p:cNvPicPr>
          <p:nvPr/>
        </p:nvPicPr>
        <p:blipFill rotWithShape="1">
          <a:blip r:embed="rId3">
            <a:extLst>
              <a:ext uri="{28A0092B-C50C-407E-A947-70E740481C1C}">
                <a14:useLocalDpi xmlns:a14="http://schemas.microsoft.com/office/drawing/2010/main" val="0"/>
              </a:ext>
            </a:extLst>
          </a:blip>
          <a:srcRect l="77490" r="3171"/>
          <a:stretch/>
        </p:blipFill>
        <p:spPr>
          <a:xfrm>
            <a:off x="10151445" y="1615635"/>
            <a:ext cx="317240" cy="482490"/>
          </a:xfrm>
          <a:prstGeom prst="rect">
            <a:avLst/>
          </a:prstGeom>
        </p:spPr>
      </p:pic>
      <p:sp>
        <p:nvSpPr>
          <p:cNvPr id="36" name="TextBox 7">
            <a:extLst>
              <a:ext uri="{FF2B5EF4-FFF2-40B4-BE49-F238E27FC236}">
                <a16:creationId xmlns:a16="http://schemas.microsoft.com/office/drawing/2014/main" id="{0EA7F6A0-BC1D-4365-98EC-3765EF9DF245}"/>
              </a:ext>
            </a:extLst>
          </p:cNvPr>
          <p:cNvSpPr txBox="1"/>
          <p:nvPr/>
        </p:nvSpPr>
        <p:spPr>
          <a:xfrm>
            <a:off x="9839788" y="2568324"/>
            <a:ext cx="2106488" cy="338554"/>
          </a:xfrm>
          <a:prstGeom prst="rect">
            <a:avLst/>
          </a:prstGeom>
          <a:noFill/>
        </p:spPr>
        <p:txBody>
          <a:bodyPr wrap="square" rtlCol="0">
            <a:spAutoFit/>
          </a:bodyPr>
          <a:lstStyle/>
          <a:p>
            <a:r>
              <a:rPr lang="en-US" altLang="ko-KR" sz="1600" b="1" dirty="0">
                <a:latin typeface="+mj-lt"/>
                <a:cs typeface="Arial" pitchFamily="34" charset="0"/>
              </a:rPr>
              <a:t>Test di </a:t>
            </a:r>
            <a:r>
              <a:rPr lang="en-US" altLang="ko-KR" sz="1600" b="1" dirty="0" err="1">
                <a:latin typeface="+mj-lt"/>
                <a:cs typeface="Arial" pitchFamily="34" charset="0"/>
              </a:rPr>
              <a:t>autovalutazione</a:t>
            </a:r>
            <a:endParaRPr lang="en-US" altLang="ko-KR" sz="1600" b="1" dirty="0">
              <a:latin typeface="+mj-lt"/>
              <a:cs typeface="Arial" pitchFamily="34" charset="0"/>
            </a:endParaRPr>
          </a:p>
        </p:txBody>
      </p:sp>
      <p:sp>
        <p:nvSpPr>
          <p:cNvPr id="37" name="TextBox 8">
            <a:extLst>
              <a:ext uri="{FF2B5EF4-FFF2-40B4-BE49-F238E27FC236}">
                <a16:creationId xmlns:a16="http://schemas.microsoft.com/office/drawing/2014/main" id="{C1DBA553-4A19-4F4B-BE68-DC93D5278418}"/>
              </a:ext>
            </a:extLst>
          </p:cNvPr>
          <p:cNvSpPr txBox="1"/>
          <p:nvPr/>
        </p:nvSpPr>
        <p:spPr>
          <a:xfrm>
            <a:off x="9945988" y="2190000"/>
            <a:ext cx="1549326" cy="369332"/>
          </a:xfrm>
          <a:prstGeom prst="rect">
            <a:avLst/>
          </a:prstGeom>
          <a:noFill/>
        </p:spPr>
        <p:txBody>
          <a:bodyPr wrap="square" lIns="108000" rIns="108000" rtlCol="0">
            <a:spAutoFit/>
          </a:bodyPr>
          <a:lstStyle/>
          <a:p>
            <a:r>
              <a:rPr lang="en-US" altLang="ko-KR" b="1" dirty="0">
                <a:latin typeface="+mj-lt"/>
                <a:cs typeface="Arial" pitchFamily="34" charset="0"/>
              </a:rPr>
              <a:t>Unità4</a:t>
            </a:r>
            <a:endParaRPr lang="ko-KR" altLang="en-US" b="1" dirty="0">
              <a:latin typeface="+mj-lt"/>
              <a:cs typeface="Arial" pitchFamily="34" charset="0"/>
            </a:endParaRPr>
          </a:p>
        </p:txBody>
      </p:sp>
      <p:sp>
        <p:nvSpPr>
          <p:cNvPr id="41" name="Текстово поле 40">
            <a:extLst>
              <a:ext uri="{FF2B5EF4-FFF2-40B4-BE49-F238E27FC236}">
                <a16:creationId xmlns:a16="http://schemas.microsoft.com/office/drawing/2014/main" id="{E2B8530F-285B-4355-A124-B2303AEDF908}"/>
              </a:ext>
            </a:extLst>
          </p:cNvPr>
          <p:cNvSpPr txBox="1"/>
          <p:nvPr/>
        </p:nvSpPr>
        <p:spPr>
          <a:xfrm>
            <a:off x="2548841" y="208064"/>
            <a:ext cx="7668180" cy="707886"/>
          </a:xfrm>
          <a:prstGeom prst="rect">
            <a:avLst/>
          </a:prstGeom>
          <a:noFill/>
        </p:spPr>
        <p:txBody>
          <a:bodyPr wrap="square" rtlCol="0">
            <a:spAutoFit/>
          </a:bodyPr>
          <a:lstStyle/>
          <a:p>
            <a:pPr algn="ctr"/>
            <a:r>
              <a:rPr kumimoji="0" lang="es-ES" sz="4000" b="1" i="0" u="none" strike="noStrike" kern="1200" cap="none" spc="-85" normalizeH="0" baseline="0" noProof="0" dirty="0">
                <a:ln>
                  <a:noFill/>
                </a:ln>
                <a:solidFill>
                  <a:srgbClr val="D92E2D"/>
                </a:solidFill>
                <a:effectLst/>
                <a:uLnTx/>
                <a:uFillTx/>
                <a:latin typeface="Calibri Light" panose="020F0302020204030204"/>
                <a:ea typeface="+mj-ea"/>
                <a:cs typeface="Tahoma"/>
              </a:rPr>
              <a:t>Contenuto del Modulo di Formazione</a:t>
            </a:r>
            <a:endParaRPr lang="en-US" dirty="0"/>
          </a:p>
        </p:txBody>
      </p:sp>
      <p:pic>
        <p:nvPicPr>
          <p:cNvPr id="50" name="Imagen 14">
            <a:extLst>
              <a:ext uri="{FF2B5EF4-FFF2-40B4-BE49-F238E27FC236}">
                <a16:creationId xmlns:a16="http://schemas.microsoft.com/office/drawing/2014/main" id="{54DC36A7-0272-48D3-919A-F345304826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2482" y="3545158"/>
            <a:ext cx="5745774" cy="1812853"/>
          </a:xfrm>
          <a:prstGeom prst="rect">
            <a:avLst/>
          </a:prstGeom>
        </p:spPr>
      </p:pic>
      <p:sp>
        <p:nvSpPr>
          <p:cNvPr id="30" name="TextBox 7">
            <a:extLst>
              <a:ext uri="{FF2B5EF4-FFF2-40B4-BE49-F238E27FC236}">
                <a16:creationId xmlns:a16="http://schemas.microsoft.com/office/drawing/2014/main" id="{97F49528-FB3A-497C-BA86-ED510C6A5375}"/>
              </a:ext>
            </a:extLst>
          </p:cNvPr>
          <p:cNvSpPr txBox="1"/>
          <p:nvPr/>
        </p:nvSpPr>
        <p:spPr>
          <a:xfrm>
            <a:off x="3970086" y="2633458"/>
            <a:ext cx="2125914" cy="1077218"/>
          </a:xfrm>
          <a:prstGeom prst="rect">
            <a:avLst/>
          </a:prstGeom>
          <a:noFill/>
        </p:spPr>
        <p:txBody>
          <a:bodyPr wrap="square" rtlCol="0">
            <a:spAutoFit/>
          </a:bodyPr>
          <a:lstStyle/>
          <a:p>
            <a:r>
              <a:rPr lang="it-IT" altLang="ko-KR" sz="1600" b="1">
                <a:latin typeface="+mj-lt"/>
                <a:cs typeface="Arial" pitchFamily="34" charset="0"/>
              </a:rPr>
              <a:t>Come migliorare le tue competenze manageriali come imprenditore</a:t>
            </a:r>
          </a:p>
        </p:txBody>
      </p:sp>
    </p:spTree>
    <p:extLst>
      <p:ext uri="{BB962C8B-B14F-4D97-AF65-F5344CB8AC3E}">
        <p14:creationId xmlns:p14="http://schemas.microsoft.com/office/powerpoint/2010/main" val="3028030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2773D355-2EFA-4E6E-B84D-4EDFB8C49D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9192" y="6294071"/>
            <a:ext cx="10100684" cy="563929"/>
          </a:xfrm>
          <a:prstGeom prst="rect">
            <a:avLst/>
          </a:prstGeom>
        </p:spPr>
      </p:pic>
      <p:sp>
        <p:nvSpPr>
          <p:cNvPr id="5" name="Rectángulo 4">
            <a:extLst>
              <a:ext uri="{FF2B5EF4-FFF2-40B4-BE49-F238E27FC236}">
                <a16:creationId xmlns:a16="http://schemas.microsoft.com/office/drawing/2014/main" id="{CD3DC50E-31D5-4172-B2E4-495A452F8B3C}"/>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id="{89675226-E6AD-4432-9A39-1D1C6C36A06B}"/>
              </a:ext>
            </a:extLst>
          </p:cNvPr>
          <p:cNvSpPr/>
          <p:nvPr/>
        </p:nvSpPr>
        <p:spPr>
          <a:xfrm rot="5400000">
            <a:off x="-2993598" y="3300410"/>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F05C8DE6-5D1E-4E8F-A2FF-8C7F21E176E0}"/>
              </a:ext>
            </a:extLst>
          </p:cNvPr>
          <p:cNvSpPr/>
          <p:nvPr/>
        </p:nvSpPr>
        <p:spPr>
          <a:xfrm rot="5400000">
            <a:off x="-2686781"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Subtítulo 6">
            <a:extLst>
              <a:ext uri="{FF2B5EF4-FFF2-40B4-BE49-F238E27FC236}">
                <a16:creationId xmlns:a16="http://schemas.microsoft.com/office/drawing/2014/main" id="{D1F22451-654F-4B4A-8AA4-F90A0A9349F6}"/>
              </a:ext>
            </a:extLst>
          </p:cNvPr>
          <p:cNvSpPr>
            <a:spLocks noGrp="1"/>
          </p:cNvSpPr>
          <p:nvPr>
            <p:ph type="subTitle" idx="1"/>
          </p:nvPr>
        </p:nvSpPr>
        <p:spPr>
          <a:xfrm>
            <a:off x="1022706" y="1854745"/>
            <a:ext cx="5730010" cy="4721290"/>
          </a:xfrm>
        </p:spPr>
        <p:txBody>
          <a:bodyPr>
            <a:noAutofit/>
          </a:bodyPr>
          <a:lstStyle/>
          <a:p>
            <a:pPr algn="just">
              <a:defRPr/>
            </a:pPr>
            <a:r>
              <a:rPr lang="it-IT" b="0" i="0" dirty="0">
                <a:solidFill>
                  <a:srgbClr val="000000"/>
                </a:solidFill>
                <a:effectLst/>
              </a:rPr>
              <a:t>La self-leadership descrive il processo di auto-influenza attraverso il quale le persone possono e raggiungono l’auto-direzione e l’auto-motivazione necessarie per svolgere I loro compiti e il loro lavoro.</a:t>
            </a:r>
            <a:endParaRPr lang="it-IT" altLang="es-ES" dirty="0">
              <a:cs typeface="Calibri" panose="020F0502020204030204" pitchFamily="34" charset="0"/>
            </a:endParaRPr>
          </a:p>
        </p:txBody>
      </p:sp>
      <p:sp>
        <p:nvSpPr>
          <p:cNvPr id="11" name="Título 3">
            <a:extLst>
              <a:ext uri="{FF2B5EF4-FFF2-40B4-BE49-F238E27FC236}">
                <a16:creationId xmlns:a16="http://schemas.microsoft.com/office/drawing/2014/main" id="{AEB7F9CE-7526-4622-B090-C20CC4202474}"/>
              </a:ext>
            </a:extLst>
          </p:cNvPr>
          <p:cNvSpPr txBox="1">
            <a:spLocks/>
          </p:cNvSpPr>
          <p:nvPr/>
        </p:nvSpPr>
        <p:spPr>
          <a:xfrm>
            <a:off x="4190158" y="906023"/>
            <a:ext cx="3811683" cy="64285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1" u="sng" spc="-85" dirty="0" err="1">
                <a:solidFill>
                  <a:srgbClr val="D92E2D"/>
                </a:solidFill>
                <a:ea typeface="Calibri" panose="020F0502020204030204" pitchFamily="34" charset="0"/>
                <a:cs typeface="Tahoma"/>
              </a:rPr>
              <a:t>Unità</a:t>
            </a:r>
            <a:r>
              <a:rPr lang="en-US" sz="2800" b="1" u="sng" spc="-85" dirty="0">
                <a:solidFill>
                  <a:srgbClr val="D92E2D"/>
                </a:solidFill>
                <a:ea typeface="Calibri" panose="020F0502020204030204" pitchFamily="34" charset="0"/>
                <a:cs typeface="Tahoma"/>
              </a:rPr>
              <a:t> </a:t>
            </a:r>
            <a:r>
              <a:rPr lang="es-ES" sz="2800" b="1" u="sng" spc="-85" dirty="0">
                <a:solidFill>
                  <a:srgbClr val="D92E2D"/>
                </a:solidFill>
                <a:ea typeface="Calibri" panose="020F0502020204030204" pitchFamily="34" charset="0"/>
                <a:cs typeface="Tahoma"/>
              </a:rPr>
              <a:t>1. </a:t>
            </a:r>
            <a:r>
              <a:rPr lang="en-US" sz="2800" b="1" u="sng" spc="-85" dirty="0">
                <a:solidFill>
                  <a:srgbClr val="D92E2D"/>
                </a:solidFill>
                <a:ea typeface="Calibri" panose="020F0502020204030204" pitchFamily="34" charset="0"/>
                <a:cs typeface="Tahoma"/>
              </a:rPr>
              <a:t>Self-leadership in un mondo di </a:t>
            </a:r>
            <a:r>
              <a:rPr lang="en-US" sz="2800" b="1" u="sng" spc="-85" dirty="0" err="1">
                <a:solidFill>
                  <a:srgbClr val="D92E2D"/>
                </a:solidFill>
                <a:ea typeface="Calibri" panose="020F0502020204030204" pitchFamily="34" charset="0"/>
                <a:cs typeface="Tahoma"/>
              </a:rPr>
              <a:t>imprenditorialità</a:t>
            </a:r>
            <a:r>
              <a:rPr lang="en-US" sz="2800" b="1" u="sng" spc="-85" dirty="0">
                <a:solidFill>
                  <a:srgbClr val="D92E2D"/>
                </a:solidFill>
                <a:ea typeface="Calibri" panose="020F0502020204030204" pitchFamily="34" charset="0"/>
                <a:cs typeface="Tahoma"/>
              </a:rPr>
              <a:t> e sport</a:t>
            </a:r>
            <a:endParaRPr lang="es-ES" sz="2800" b="1" u="sng" dirty="0">
              <a:solidFill>
                <a:srgbClr val="D92E2D"/>
              </a:solidFill>
            </a:endParaRPr>
          </a:p>
        </p:txBody>
      </p:sp>
      <p:pic>
        <p:nvPicPr>
          <p:cNvPr id="9" name="Imagen 16">
            <a:extLst>
              <a:ext uri="{FF2B5EF4-FFF2-40B4-BE49-F238E27FC236}">
                <a16:creationId xmlns:a16="http://schemas.microsoft.com/office/drawing/2014/main" id="{FDCEFE22-13C6-4D4F-96F5-6283A2E442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9534" y="1633083"/>
            <a:ext cx="4666523" cy="4193884"/>
          </a:xfrm>
          <a:prstGeom prst="rect">
            <a:avLst/>
          </a:prstGeom>
        </p:spPr>
      </p:pic>
    </p:spTree>
    <p:extLst>
      <p:ext uri="{BB962C8B-B14F-4D97-AF65-F5344CB8AC3E}">
        <p14:creationId xmlns:p14="http://schemas.microsoft.com/office/powerpoint/2010/main" val="3022838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2773D355-2EFA-4E6E-B84D-4EDFB8C49D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9192" y="6294071"/>
            <a:ext cx="10100684" cy="563929"/>
          </a:xfrm>
          <a:prstGeom prst="rect">
            <a:avLst/>
          </a:prstGeom>
        </p:spPr>
      </p:pic>
      <p:sp>
        <p:nvSpPr>
          <p:cNvPr id="5" name="Rectángulo 4">
            <a:extLst>
              <a:ext uri="{FF2B5EF4-FFF2-40B4-BE49-F238E27FC236}">
                <a16:creationId xmlns:a16="http://schemas.microsoft.com/office/drawing/2014/main" id="{CD3DC50E-31D5-4172-B2E4-495A452F8B3C}"/>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id="{89675226-E6AD-4432-9A39-1D1C6C36A06B}"/>
              </a:ext>
            </a:extLst>
          </p:cNvPr>
          <p:cNvSpPr/>
          <p:nvPr/>
        </p:nvSpPr>
        <p:spPr>
          <a:xfrm rot="5400000">
            <a:off x="-2993598" y="3300410"/>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F05C8DE6-5D1E-4E8F-A2FF-8C7F21E176E0}"/>
              </a:ext>
            </a:extLst>
          </p:cNvPr>
          <p:cNvSpPr/>
          <p:nvPr/>
        </p:nvSpPr>
        <p:spPr>
          <a:xfrm rot="5400000">
            <a:off x="-2686781"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Elipse 30">
            <a:extLst>
              <a:ext uri="{FF2B5EF4-FFF2-40B4-BE49-F238E27FC236}">
                <a16:creationId xmlns:a16="http://schemas.microsoft.com/office/drawing/2014/main" id="{517B64B5-0EA6-450B-8187-751CAA1720D9}"/>
              </a:ext>
            </a:extLst>
          </p:cNvPr>
          <p:cNvSpPr/>
          <p:nvPr/>
        </p:nvSpPr>
        <p:spPr>
          <a:xfrm>
            <a:off x="4966996" y="1726986"/>
            <a:ext cx="2942298" cy="2963006"/>
          </a:xfrm>
          <a:prstGeom prst="ellipse">
            <a:avLst/>
          </a:prstGeom>
          <a:solidFill>
            <a:schemeClr val="bg1"/>
          </a:solidFill>
          <a:ln>
            <a:solidFill>
              <a:srgbClr val="D92E2D"/>
            </a:solidFill>
          </a:ln>
          <a:effectLst>
            <a:glow rad="63500">
              <a:schemeClr val="accent2">
                <a:satMod val="175000"/>
                <a:alpha val="40000"/>
              </a:schemeClr>
            </a:glow>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000" u="sng">
                <a:effectLst/>
                <a:latin typeface="Calibri" panose="020F0502020204030204" pitchFamily="34" charset="0"/>
                <a:ea typeface="Calibri" panose="020F0502020204030204" pitchFamily="34" charset="0"/>
                <a:cs typeface="Calibri" panose="020F0502020204030204" pitchFamily="34" charset="0"/>
              </a:rPr>
              <a:t>an entrreneur</a:t>
            </a:r>
            <a:endParaRPr lang="it-IT" sz="2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Título 3">
            <a:extLst>
              <a:ext uri="{FF2B5EF4-FFF2-40B4-BE49-F238E27FC236}">
                <a16:creationId xmlns:a16="http://schemas.microsoft.com/office/drawing/2014/main" id="{C19AB4CE-CB0C-4303-82A1-E17E079DD9F1}"/>
              </a:ext>
            </a:extLst>
          </p:cNvPr>
          <p:cNvSpPr txBox="1">
            <a:spLocks/>
          </p:cNvSpPr>
          <p:nvPr/>
        </p:nvSpPr>
        <p:spPr>
          <a:xfrm>
            <a:off x="1574499" y="2370451"/>
            <a:ext cx="3811683" cy="64285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it-IT" sz="2000" b="1">
              <a:solidFill>
                <a:srgbClr val="D92E2D"/>
              </a:solidFill>
            </a:endParaRPr>
          </a:p>
        </p:txBody>
      </p:sp>
      <p:sp>
        <p:nvSpPr>
          <p:cNvPr id="4" name="Текстово поле 3">
            <a:extLst>
              <a:ext uri="{FF2B5EF4-FFF2-40B4-BE49-F238E27FC236}">
                <a16:creationId xmlns:a16="http://schemas.microsoft.com/office/drawing/2014/main" id="{469548E0-A3AC-458A-8FF9-E2A3B7457AB4}"/>
              </a:ext>
            </a:extLst>
          </p:cNvPr>
          <p:cNvSpPr txBox="1"/>
          <p:nvPr/>
        </p:nvSpPr>
        <p:spPr>
          <a:xfrm>
            <a:off x="5542405" y="2535435"/>
            <a:ext cx="1791477" cy="1200329"/>
          </a:xfrm>
          <a:prstGeom prst="rect">
            <a:avLst/>
          </a:prstGeom>
          <a:noFill/>
        </p:spPr>
        <p:txBody>
          <a:bodyPr wrap="square" rtlCol="0">
            <a:spAutoFit/>
          </a:bodyPr>
          <a:lstStyle/>
          <a:p>
            <a:pPr algn="ctr"/>
            <a:r>
              <a:rPr lang="it-IT" sz="2400">
                <a:solidFill>
                  <a:srgbClr val="D92E2D"/>
                </a:solidFill>
              </a:rPr>
              <a:t>Strategie di self-leadership</a:t>
            </a:r>
          </a:p>
        </p:txBody>
      </p:sp>
      <p:cxnSp>
        <p:nvCxnSpPr>
          <p:cNvPr id="16" name="Conector recto de flecha 43">
            <a:extLst>
              <a:ext uri="{FF2B5EF4-FFF2-40B4-BE49-F238E27FC236}">
                <a16:creationId xmlns:a16="http://schemas.microsoft.com/office/drawing/2014/main" id="{2FD393A3-D346-47FA-930D-F95C8E9176F3}"/>
              </a:ext>
            </a:extLst>
          </p:cNvPr>
          <p:cNvCxnSpPr/>
          <p:nvPr/>
        </p:nvCxnSpPr>
        <p:spPr>
          <a:xfrm flipH="1">
            <a:off x="4304237" y="3311126"/>
            <a:ext cx="675973" cy="0"/>
          </a:xfrm>
          <a:prstGeom prst="straightConnector1">
            <a:avLst/>
          </a:prstGeom>
          <a:ln w="19050">
            <a:solidFill>
              <a:srgbClr val="E6872D"/>
            </a:solidFill>
            <a:tailEnd type="triangle"/>
          </a:ln>
        </p:spPr>
        <p:style>
          <a:lnRef idx="1">
            <a:schemeClr val="accent1"/>
          </a:lnRef>
          <a:fillRef idx="0">
            <a:schemeClr val="accent1"/>
          </a:fillRef>
          <a:effectRef idx="0">
            <a:schemeClr val="accent1"/>
          </a:effectRef>
          <a:fontRef idx="minor">
            <a:schemeClr val="tx1"/>
          </a:fontRef>
        </p:style>
      </p:cxnSp>
      <p:sp>
        <p:nvSpPr>
          <p:cNvPr id="8" name="Текстово поле 7">
            <a:extLst>
              <a:ext uri="{FF2B5EF4-FFF2-40B4-BE49-F238E27FC236}">
                <a16:creationId xmlns:a16="http://schemas.microsoft.com/office/drawing/2014/main" id="{41F76970-EC52-4380-BE0F-DC3C0A9A2194}"/>
              </a:ext>
            </a:extLst>
          </p:cNvPr>
          <p:cNvSpPr txBox="1"/>
          <p:nvPr/>
        </p:nvSpPr>
        <p:spPr>
          <a:xfrm>
            <a:off x="1597179" y="3072224"/>
            <a:ext cx="2425960" cy="646331"/>
          </a:xfrm>
          <a:prstGeom prst="rect">
            <a:avLst/>
          </a:prstGeom>
          <a:noFill/>
        </p:spPr>
        <p:txBody>
          <a:bodyPr wrap="square" rtlCol="0">
            <a:spAutoFit/>
          </a:bodyPr>
          <a:lstStyle/>
          <a:p>
            <a:pPr algn="ctr"/>
            <a:r>
              <a:rPr lang="it-IT">
                <a:solidFill>
                  <a:srgbClr val="E6872D"/>
                </a:solidFill>
              </a:rPr>
              <a:t>Strategie incentrate sul comportamento</a:t>
            </a:r>
          </a:p>
        </p:txBody>
      </p:sp>
      <p:cxnSp>
        <p:nvCxnSpPr>
          <p:cNvPr id="17" name="Conector recto de flecha 49">
            <a:extLst>
              <a:ext uri="{FF2B5EF4-FFF2-40B4-BE49-F238E27FC236}">
                <a16:creationId xmlns:a16="http://schemas.microsoft.com/office/drawing/2014/main" id="{B46F012F-EBFF-4BFD-957F-D0698343FBF3}"/>
              </a:ext>
            </a:extLst>
          </p:cNvPr>
          <p:cNvCxnSpPr/>
          <p:nvPr/>
        </p:nvCxnSpPr>
        <p:spPr>
          <a:xfrm>
            <a:off x="7922508" y="3311126"/>
            <a:ext cx="675973" cy="0"/>
          </a:xfrm>
          <a:prstGeom prst="straightConnector1">
            <a:avLst/>
          </a:prstGeom>
          <a:ln w="19050">
            <a:solidFill>
              <a:srgbClr val="E6872D"/>
            </a:solidFill>
            <a:tailEnd type="triangle"/>
          </a:ln>
        </p:spPr>
        <p:style>
          <a:lnRef idx="1">
            <a:schemeClr val="accent1"/>
          </a:lnRef>
          <a:fillRef idx="0">
            <a:schemeClr val="accent1"/>
          </a:fillRef>
          <a:effectRef idx="0">
            <a:schemeClr val="accent1"/>
          </a:effectRef>
          <a:fontRef idx="minor">
            <a:schemeClr val="tx1"/>
          </a:fontRef>
        </p:style>
      </p:cxnSp>
      <p:sp>
        <p:nvSpPr>
          <p:cNvPr id="19" name="Текстово поле 18">
            <a:extLst>
              <a:ext uri="{FF2B5EF4-FFF2-40B4-BE49-F238E27FC236}">
                <a16:creationId xmlns:a16="http://schemas.microsoft.com/office/drawing/2014/main" id="{F5E22FD2-C67E-4B9E-AA58-1A4E3D2A0167}"/>
              </a:ext>
            </a:extLst>
          </p:cNvPr>
          <p:cNvSpPr txBox="1"/>
          <p:nvPr/>
        </p:nvSpPr>
        <p:spPr>
          <a:xfrm>
            <a:off x="8853151" y="3126460"/>
            <a:ext cx="6097554" cy="369332"/>
          </a:xfrm>
          <a:prstGeom prst="rect">
            <a:avLst/>
          </a:prstGeom>
          <a:noFill/>
        </p:spPr>
        <p:txBody>
          <a:bodyPr wrap="square">
            <a:spAutoFit/>
          </a:bodyPr>
          <a:lstStyle/>
          <a:p>
            <a:r>
              <a:rPr lang="it-IT" dirty="0">
                <a:solidFill>
                  <a:srgbClr val="E6872D"/>
                </a:solidFill>
              </a:rPr>
              <a:t>Strategie</a:t>
            </a:r>
            <a:r>
              <a:rPr lang="en-US" dirty="0">
                <a:solidFill>
                  <a:srgbClr val="E6872D"/>
                </a:solidFill>
              </a:rPr>
              <a:t> di </a:t>
            </a:r>
            <a:r>
              <a:rPr lang="en-US" dirty="0" err="1">
                <a:solidFill>
                  <a:srgbClr val="E6872D"/>
                </a:solidFill>
              </a:rPr>
              <a:t>ricompensa</a:t>
            </a:r>
            <a:r>
              <a:rPr lang="en-US" dirty="0">
                <a:solidFill>
                  <a:srgbClr val="E6872D"/>
                </a:solidFill>
              </a:rPr>
              <a:t> </a:t>
            </a:r>
            <a:r>
              <a:rPr lang="en-US" dirty="0" err="1">
                <a:solidFill>
                  <a:srgbClr val="E6872D"/>
                </a:solidFill>
              </a:rPr>
              <a:t>naturale</a:t>
            </a:r>
            <a:endParaRPr lang="en-US" dirty="0">
              <a:solidFill>
                <a:srgbClr val="E6872D"/>
              </a:solidFill>
            </a:endParaRPr>
          </a:p>
        </p:txBody>
      </p:sp>
      <p:cxnSp>
        <p:nvCxnSpPr>
          <p:cNvPr id="20" name="Conector recto de flecha 43">
            <a:extLst>
              <a:ext uri="{FF2B5EF4-FFF2-40B4-BE49-F238E27FC236}">
                <a16:creationId xmlns:a16="http://schemas.microsoft.com/office/drawing/2014/main" id="{97FB8739-CC93-4348-B7FB-DC0947684C59}"/>
              </a:ext>
            </a:extLst>
          </p:cNvPr>
          <p:cNvCxnSpPr>
            <a:cxnSpLocks/>
          </p:cNvCxnSpPr>
          <p:nvPr/>
        </p:nvCxnSpPr>
        <p:spPr>
          <a:xfrm flipH="1">
            <a:off x="6438144" y="4689991"/>
            <a:ext cx="1" cy="650493"/>
          </a:xfrm>
          <a:prstGeom prst="straightConnector1">
            <a:avLst/>
          </a:prstGeom>
          <a:ln w="19050">
            <a:solidFill>
              <a:srgbClr val="E6872D"/>
            </a:solidFill>
            <a:tailEnd type="triangle"/>
          </a:ln>
        </p:spPr>
        <p:style>
          <a:lnRef idx="1">
            <a:schemeClr val="accent1"/>
          </a:lnRef>
          <a:fillRef idx="0">
            <a:schemeClr val="accent1"/>
          </a:fillRef>
          <a:effectRef idx="0">
            <a:schemeClr val="accent1"/>
          </a:effectRef>
          <a:fontRef idx="minor">
            <a:schemeClr val="tx1"/>
          </a:fontRef>
        </p:style>
      </p:cxnSp>
      <p:sp>
        <p:nvSpPr>
          <p:cNvPr id="23" name="Текстово поле 22">
            <a:extLst>
              <a:ext uri="{FF2B5EF4-FFF2-40B4-BE49-F238E27FC236}">
                <a16:creationId xmlns:a16="http://schemas.microsoft.com/office/drawing/2014/main" id="{154A02BB-1F59-419B-90D0-AF665D2825FD}"/>
              </a:ext>
            </a:extLst>
          </p:cNvPr>
          <p:cNvSpPr txBox="1"/>
          <p:nvPr/>
        </p:nvSpPr>
        <p:spPr>
          <a:xfrm>
            <a:off x="4642223" y="5557355"/>
            <a:ext cx="7393020" cy="369332"/>
          </a:xfrm>
          <a:prstGeom prst="rect">
            <a:avLst/>
          </a:prstGeom>
          <a:noFill/>
        </p:spPr>
        <p:txBody>
          <a:bodyPr wrap="square">
            <a:spAutoFit/>
          </a:bodyPr>
          <a:lstStyle/>
          <a:p>
            <a:r>
              <a:rPr lang="it-IT">
                <a:solidFill>
                  <a:srgbClr val="E6872D"/>
                </a:solidFill>
              </a:rPr>
              <a:t>Strategie costruttive per pattern di pensiero</a:t>
            </a:r>
          </a:p>
        </p:txBody>
      </p:sp>
      <p:pic>
        <p:nvPicPr>
          <p:cNvPr id="24" name="Imagen 14">
            <a:extLst>
              <a:ext uri="{FF2B5EF4-FFF2-40B4-BE49-F238E27FC236}">
                <a16:creationId xmlns:a16="http://schemas.microsoft.com/office/drawing/2014/main" id="{BCA48DFE-7508-40F1-B440-314C69EE5F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79650" y="44258"/>
            <a:ext cx="4943213" cy="1623814"/>
          </a:xfrm>
          <a:prstGeom prst="rect">
            <a:avLst/>
          </a:prstGeom>
        </p:spPr>
      </p:pic>
    </p:spTree>
    <p:extLst>
      <p:ext uri="{BB962C8B-B14F-4D97-AF65-F5344CB8AC3E}">
        <p14:creationId xmlns:p14="http://schemas.microsoft.com/office/powerpoint/2010/main" val="3577652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2773D355-2EFA-4E6E-B84D-4EDFB8C49D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9192" y="6294071"/>
            <a:ext cx="10100684" cy="563929"/>
          </a:xfrm>
          <a:prstGeom prst="rect">
            <a:avLst/>
          </a:prstGeom>
        </p:spPr>
      </p:pic>
      <p:sp>
        <p:nvSpPr>
          <p:cNvPr id="5" name="Rectángulo 4">
            <a:extLst>
              <a:ext uri="{FF2B5EF4-FFF2-40B4-BE49-F238E27FC236}">
                <a16:creationId xmlns:a16="http://schemas.microsoft.com/office/drawing/2014/main" id="{CD3DC50E-31D5-4172-B2E4-495A452F8B3C}"/>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id="{89675226-E6AD-4432-9A39-1D1C6C36A06B}"/>
              </a:ext>
            </a:extLst>
          </p:cNvPr>
          <p:cNvSpPr/>
          <p:nvPr/>
        </p:nvSpPr>
        <p:spPr>
          <a:xfrm rot="5400000">
            <a:off x="-2993598" y="3300410"/>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F05C8DE6-5D1E-4E8F-A2FF-8C7F21E176E0}"/>
              </a:ext>
            </a:extLst>
          </p:cNvPr>
          <p:cNvSpPr/>
          <p:nvPr/>
        </p:nvSpPr>
        <p:spPr>
          <a:xfrm rot="5400000">
            <a:off x="-2686781"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Título 3">
            <a:extLst>
              <a:ext uri="{FF2B5EF4-FFF2-40B4-BE49-F238E27FC236}">
                <a16:creationId xmlns:a16="http://schemas.microsoft.com/office/drawing/2014/main" id="{AEB7F9CE-7526-4622-B090-C20CC4202474}"/>
              </a:ext>
            </a:extLst>
          </p:cNvPr>
          <p:cNvSpPr txBox="1">
            <a:spLocks/>
          </p:cNvSpPr>
          <p:nvPr/>
        </p:nvSpPr>
        <p:spPr>
          <a:xfrm>
            <a:off x="4229855" y="774916"/>
            <a:ext cx="4104756" cy="64285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2400" b="1" dirty="0">
                <a:solidFill>
                  <a:srgbClr val="D92E2D"/>
                </a:solidFill>
              </a:rPr>
              <a:t>C’è qualche correlazione tra la </a:t>
            </a:r>
            <a:r>
              <a:rPr lang="en-US" sz="2400" b="1" dirty="0">
                <a:solidFill>
                  <a:srgbClr val="D92E2D"/>
                </a:solidFill>
              </a:rPr>
              <a:t>self-leadership </a:t>
            </a:r>
            <a:r>
              <a:rPr lang="en-US" sz="2400" b="1" dirty="0" err="1">
                <a:solidFill>
                  <a:srgbClr val="D92E2D"/>
                </a:solidFill>
              </a:rPr>
              <a:t>nell’imprenditorialità</a:t>
            </a:r>
            <a:r>
              <a:rPr lang="en-US" sz="2400" b="1" dirty="0">
                <a:solidFill>
                  <a:srgbClr val="D92E2D"/>
                </a:solidFill>
              </a:rPr>
              <a:t> e lo sport? Qual è? </a:t>
            </a:r>
            <a:r>
              <a:rPr lang="en-US" sz="2400" b="1" dirty="0" err="1">
                <a:solidFill>
                  <a:srgbClr val="D92E2D"/>
                </a:solidFill>
              </a:rPr>
              <a:t>Alcuni</a:t>
            </a:r>
            <a:r>
              <a:rPr lang="en-US" sz="2400" b="1" dirty="0">
                <a:solidFill>
                  <a:srgbClr val="D92E2D"/>
                </a:solidFill>
              </a:rPr>
              <a:t> </a:t>
            </a:r>
            <a:r>
              <a:rPr lang="en-US" sz="2400" b="1" dirty="0" err="1">
                <a:solidFill>
                  <a:srgbClr val="D92E2D"/>
                </a:solidFill>
              </a:rPr>
              <a:t>esempi</a:t>
            </a:r>
            <a:r>
              <a:rPr lang="en-US" sz="2400" b="1" dirty="0">
                <a:solidFill>
                  <a:srgbClr val="D92E2D"/>
                </a:solidFill>
              </a:rPr>
              <a:t>?</a:t>
            </a:r>
            <a:endParaRPr lang="es-ES" sz="2400" b="1" dirty="0">
              <a:solidFill>
                <a:srgbClr val="D92E2D"/>
              </a:solidFill>
            </a:endParaRPr>
          </a:p>
        </p:txBody>
      </p:sp>
      <p:pic>
        <p:nvPicPr>
          <p:cNvPr id="13" name="Imagen 24">
            <a:extLst>
              <a:ext uri="{FF2B5EF4-FFF2-40B4-BE49-F238E27FC236}">
                <a16:creationId xmlns:a16="http://schemas.microsoft.com/office/drawing/2014/main" id="{AB638522-4386-4795-AF28-593D29276B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68411" y="1417778"/>
            <a:ext cx="5827643" cy="3424810"/>
          </a:xfrm>
          <a:prstGeom prst="rect">
            <a:avLst/>
          </a:prstGeom>
        </p:spPr>
      </p:pic>
      <p:sp>
        <p:nvSpPr>
          <p:cNvPr id="14" name="Текстово поле 13">
            <a:extLst>
              <a:ext uri="{FF2B5EF4-FFF2-40B4-BE49-F238E27FC236}">
                <a16:creationId xmlns:a16="http://schemas.microsoft.com/office/drawing/2014/main" id="{F7BB8CA9-18B3-4DD7-8953-40B44F034A33}"/>
              </a:ext>
            </a:extLst>
          </p:cNvPr>
          <p:cNvSpPr txBox="1"/>
          <p:nvPr/>
        </p:nvSpPr>
        <p:spPr>
          <a:xfrm>
            <a:off x="3368411" y="5321856"/>
            <a:ext cx="6097554" cy="646331"/>
          </a:xfrm>
          <a:prstGeom prst="rect">
            <a:avLst/>
          </a:prstGeom>
          <a:noFill/>
        </p:spPr>
        <p:txBody>
          <a:bodyPr wrap="square">
            <a:spAutoFit/>
          </a:bodyPr>
          <a:lstStyle/>
          <a:p>
            <a:pPr algn="ctr"/>
            <a:r>
              <a:rPr lang="bg-BG" sz="1800" u="sng" dirty="0">
                <a:effectLst/>
                <a:latin typeface="Calibri" panose="020F0502020204030204" pitchFamily="34" charset="0"/>
                <a:ea typeface="Calibri" panose="020F0502020204030204" pitchFamily="34" charset="0"/>
                <a:cs typeface="Times New Roman" panose="02020603050405020304" pitchFamily="18" charset="0"/>
              </a:rPr>
              <a:t>‘‘</a:t>
            </a:r>
            <a:r>
              <a:rPr lang="it-IT" sz="1800" u="sng" dirty="0">
                <a:effectLst/>
                <a:latin typeface="Calibri" panose="020F0502020204030204" pitchFamily="34" charset="0"/>
                <a:ea typeface="Calibri" panose="020F0502020204030204" pitchFamily="34" charset="0"/>
                <a:cs typeface="Times New Roman" panose="02020603050405020304" pitchFamily="18" charset="0"/>
              </a:rPr>
              <a:t>Bisogna essere in grado di gestire </a:t>
            </a:r>
            <a:r>
              <a:rPr lang="it-IT" sz="1800" u="sng" dirty="0" err="1">
                <a:effectLst/>
                <a:latin typeface="Calibri" panose="020F0502020204030204" pitchFamily="34" charset="0"/>
                <a:ea typeface="Calibri" panose="020F0502020204030204" pitchFamily="34" charset="0"/>
                <a:cs typeface="Times New Roman" panose="02020603050405020304" pitchFamily="18" charset="0"/>
              </a:rPr>
              <a:t>efficamente</a:t>
            </a:r>
            <a:r>
              <a:rPr lang="it-IT" sz="1800" u="sng" dirty="0">
                <a:effectLst/>
                <a:latin typeface="Calibri" panose="020F0502020204030204" pitchFamily="34" charset="0"/>
                <a:ea typeface="Calibri" panose="020F0502020204030204" pitchFamily="34" charset="0"/>
                <a:cs typeface="Times New Roman" panose="02020603050405020304" pitchFamily="18" charset="0"/>
              </a:rPr>
              <a:t> sé stessi, prima di saper gestire gli altri</a:t>
            </a:r>
            <a:r>
              <a:rPr lang="bg-BG" sz="1800" u="sng" dirty="0">
                <a:effectLst/>
                <a:latin typeface="Calibri" panose="020F0502020204030204" pitchFamily="34" charset="0"/>
                <a:ea typeface="Calibri" panose="020F0502020204030204" pitchFamily="34" charset="0"/>
                <a:cs typeface="Times New Roman" panose="02020603050405020304" pitchFamily="18" charset="0"/>
              </a:rPr>
              <a:t> ‘‘</a:t>
            </a:r>
            <a:endParaRPr lang="en-US" u="sng" dirty="0"/>
          </a:p>
        </p:txBody>
      </p:sp>
    </p:spTree>
    <p:extLst>
      <p:ext uri="{BB962C8B-B14F-4D97-AF65-F5344CB8AC3E}">
        <p14:creationId xmlns:p14="http://schemas.microsoft.com/office/powerpoint/2010/main" val="838672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2773D355-2EFA-4E6E-B84D-4EDFB8C49D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9192" y="6294071"/>
            <a:ext cx="10100684" cy="563929"/>
          </a:xfrm>
          <a:prstGeom prst="rect">
            <a:avLst/>
          </a:prstGeom>
        </p:spPr>
      </p:pic>
      <p:sp>
        <p:nvSpPr>
          <p:cNvPr id="5" name="Rectángulo 4">
            <a:extLst>
              <a:ext uri="{FF2B5EF4-FFF2-40B4-BE49-F238E27FC236}">
                <a16:creationId xmlns:a16="http://schemas.microsoft.com/office/drawing/2014/main" id="{CD3DC50E-31D5-4172-B2E4-495A452F8B3C}"/>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id="{89675226-E6AD-4432-9A39-1D1C6C36A06B}"/>
              </a:ext>
            </a:extLst>
          </p:cNvPr>
          <p:cNvSpPr/>
          <p:nvPr/>
        </p:nvSpPr>
        <p:spPr>
          <a:xfrm rot="5400000">
            <a:off x="-2993598" y="3300410"/>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F05C8DE6-5D1E-4E8F-A2FF-8C7F21E176E0}"/>
              </a:ext>
            </a:extLst>
          </p:cNvPr>
          <p:cNvSpPr/>
          <p:nvPr/>
        </p:nvSpPr>
        <p:spPr>
          <a:xfrm rot="5400000">
            <a:off x="-2686781"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9" name="Imagen 26">
            <a:extLst>
              <a:ext uri="{FF2B5EF4-FFF2-40B4-BE49-F238E27FC236}">
                <a16:creationId xmlns:a16="http://schemas.microsoft.com/office/drawing/2014/main" id="{C6BA7795-FBE1-42CF-8BF6-A7B6A1F0AE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3355" y="1084139"/>
            <a:ext cx="5408646" cy="5028368"/>
          </a:xfrm>
          <a:prstGeom prst="rect">
            <a:avLst/>
          </a:prstGeom>
        </p:spPr>
      </p:pic>
      <p:sp>
        <p:nvSpPr>
          <p:cNvPr id="14" name="Subtítulo 6">
            <a:extLst>
              <a:ext uri="{FF2B5EF4-FFF2-40B4-BE49-F238E27FC236}">
                <a16:creationId xmlns:a16="http://schemas.microsoft.com/office/drawing/2014/main" id="{B765A140-DAC2-421F-A271-46276DB3D0AA}"/>
              </a:ext>
            </a:extLst>
          </p:cNvPr>
          <p:cNvSpPr>
            <a:spLocks noGrp="1"/>
          </p:cNvSpPr>
          <p:nvPr>
            <p:ph type="subTitle" idx="1"/>
          </p:nvPr>
        </p:nvSpPr>
        <p:spPr>
          <a:xfrm>
            <a:off x="3268824" y="65315"/>
            <a:ext cx="5654351" cy="4721290"/>
          </a:xfrm>
        </p:spPr>
        <p:txBody>
          <a:bodyPr>
            <a:noAutofit/>
          </a:bodyPr>
          <a:lstStyle/>
          <a:p>
            <a:pPr>
              <a:defRPr/>
            </a:pPr>
            <a:r>
              <a:rPr lang="en-GB" altLang="es-ES" sz="2800" dirty="0" err="1">
                <a:solidFill>
                  <a:srgbClr val="C00000"/>
                </a:solidFill>
              </a:rPr>
              <a:t>Lezioni</a:t>
            </a:r>
            <a:r>
              <a:rPr lang="en-GB" altLang="es-ES" sz="2800" dirty="0">
                <a:solidFill>
                  <a:srgbClr val="C00000"/>
                </a:solidFill>
              </a:rPr>
              <a:t> di self-leadership </a:t>
            </a:r>
            <a:r>
              <a:rPr lang="en-GB" altLang="es-ES" sz="2800" dirty="0" err="1">
                <a:solidFill>
                  <a:srgbClr val="C00000"/>
                </a:solidFill>
              </a:rPr>
              <a:t>nell’imprenditorialità</a:t>
            </a:r>
            <a:r>
              <a:rPr lang="en-GB" altLang="es-ES" sz="2800" dirty="0">
                <a:solidFill>
                  <a:srgbClr val="C00000"/>
                </a:solidFill>
              </a:rPr>
              <a:t> e </a:t>
            </a:r>
            <a:r>
              <a:rPr lang="en-GB" altLang="es-ES" sz="2800" dirty="0" err="1">
                <a:solidFill>
                  <a:srgbClr val="C00000"/>
                </a:solidFill>
              </a:rPr>
              <a:t>nello</a:t>
            </a:r>
            <a:r>
              <a:rPr lang="en-GB" altLang="es-ES" sz="2800" dirty="0">
                <a:solidFill>
                  <a:srgbClr val="C00000"/>
                </a:solidFill>
              </a:rPr>
              <a:t> sport</a:t>
            </a:r>
          </a:p>
        </p:txBody>
      </p:sp>
      <p:sp>
        <p:nvSpPr>
          <p:cNvPr id="22" name="Текстово поле 21">
            <a:extLst>
              <a:ext uri="{FF2B5EF4-FFF2-40B4-BE49-F238E27FC236}">
                <a16:creationId xmlns:a16="http://schemas.microsoft.com/office/drawing/2014/main" id="{680AC6ED-344D-4D2F-A0D1-CBA675D96F7D}"/>
              </a:ext>
            </a:extLst>
          </p:cNvPr>
          <p:cNvSpPr txBox="1"/>
          <p:nvPr/>
        </p:nvSpPr>
        <p:spPr>
          <a:xfrm>
            <a:off x="870810" y="936782"/>
            <a:ext cx="5869880" cy="5340629"/>
          </a:xfrm>
          <a:prstGeom prst="rect">
            <a:avLst/>
          </a:prstGeom>
          <a:noFill/>
        </p:spPr>
        <p:txBody>
          <a:bodyPr wrap="square">
            <a:spAutoFit/>
          </a:bodyPr>
          <a:lstStyle/>
          <a:p>
            <a:pPr marL="342900" indent="-342900" algn="just">
              <a:lnSpc>
                <a:spcPct val="115000"/>
              </a:lnSpc>
              <a:spcAft>
                <a:spcPts val="1000"/>
              </a:spcAft>
              <a:buFont typeface="Arial" panose="020B0604020202020204" pitchFamily="34" charset="0"/>
              <a:buChar char="•"/>
            </a:pPr>
            <a:r>
              <a:rPr lang="it-IT" sz="2400" dirty="0">
                <a:effectLst/>
                <a:latin typeface="Calibri" panose="020F0502020204030204" pitchFamily="34" charset="0"/>
                <a:ea typeface="Calibri" panose="020F0502020204030204" pitchFamily="34" charset="0"/>
                <a:cs typeface="Calibri" panose="020F0502020204030204" pitchFamily="34" charset="0"/>
              </a:rPr>
              <a:t>Lezione 1: </a:t>
            </a:r>
            <a:r>
              <a:rPr lang="it-IT" sz="2400" dirty="0">
                <a:latin typeface="Calibri" panose="020F0502020204030204" pitchFamily="34" charset="0"/>
                <a:ea typeface="Calibri" panose="020F0502020204030204" pitchFamily="34" charset="0"/>
                <a:cs typeface="Calibri" panose="020F0502020204030204" pitchFamily="34" charset="0"/>
              </a:rPr>
              <a:t>Le persone contano</a:t>
            </a:r>
            <a:r>
              <a:rPr lang="it-IT" sz="2400" dirty="0">
                <a:effectLst/>
                <a:latin typeface="Calibri" panose="020F0502020204030204" pitchFamily="34" charset="0"/>
                <a:ea typeface="Calibri" panose="020F0502020204030204" pitchFamily="34"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1000"/>
              </a:spcAft>
              <a:buFont typeface="Arial" panose="020B0604020202020204" pitchFamily="34" charset="0"/>
              <a:buChar char="•"/>
            </a:pPr>
            <a:endParaRPr lang="it-IT" sz="2400" dirty="0">
              <a:effectLst/>
              <a:latin typeface="Calibri" panose="020F0502020204030204" pitchFamily="34" charset="0"/>
              <a:ea typeface="Calibri" panose="020F0502020204030204" pitchFamily="34" charset="0"/>
            </a:endParaRPr>
          </a:p>
          <a:p>
            <a:pPr marL="342900" indent="-342900" algn="just">
              <a:lnSpc>
                <a:spcPct val="115000"/>
              </a:lnSpc>
              <a:spcAft>
                <a:spcPts val="1000"/>
              </a:spcAft>
              <a:buFont typeface="Arial" panose="020B0604020202020204" pitchFamily="34" charset="0"/>
              <a:buChar char="•"/>
            </a:pPr>
            <a:r>
              <a:rPr lang="it-IT" sz="2400" dirty="0">
                <a:effectLst/>
                <a:latin typeface="Calibri" panose="020F0502020204030204" pitchFamily="34" charset="0"/>
                <a:ea typeface="Calibri" panose="020F0502020204030204" pitchFamily="34" charset="0"/>
              </a:rPr>
              <a:t>Lezione 2: un commento è sufficiente per cambiare la vita di qualcuno;</a:t>
            </a:r>
          </a:p>
          <a:p>
            <a:pPr marL="342900" indent="-342900" algn="just">
              <a:lnSpc>
                <a:spcPct val="115000"/>
              </a:lnSpc>
              <a:spcAft>
                <a:spcPts val="1000"/>
              </a:spcAft>
              <a:buFont typeface="Arial" panose="020B0604020202020204" pitchFamily="34" charset="0"/>
              <a:buChar char="•"/>
            </a:pPr>
            <a:endParaRPr lang="it-IT" sz="2400" dirty="0">
              <a:effectLst/>
              <a:latin typeface="Calibri" panose="020F0502020204030204" pitchFamily="34" charset="0"/>
              <a:ea typeface="Calibri" panose="020F0502020204030204" pitchFamily="34" charset="0"/>
              <a:cs typeface="Calibri" panose="020F0502020204030204" pitchFamily="34" charset="0"/>
            </a:endParaRPr>
          </a:p>
          <a:p>
            <a:pPr marL="342900" indent="-342900" algn="just">
              <a:lnSpc>
                <a:spcPct val="115000"/>
              </a:lnSpc>
              <a:spcAft>
                <a:spcPts val="1000"/>
              </a:spcAft>
              <a:buFont typeface="Arial" panose="020B0604020202020204" pitchFamily="34" charset="0"/>
              <a:buChar char="•"/>
            </a:pPr>
            <a:r>
              <a:rPr lang="it-IT" sz="2400" dirty="0">
                <a:effectLst/>
                <a:latin typeface="Calibri" panose="020F0502020204030204" pitchFamily="34" charset="0"/>
                <a:ea typeface="Calibri" panose="020F0502020204030204" pitchFamily="34" charset="0"/>
                <a:cs typeface="Calibri" panose="020F0502020204030204" pitchFamily="34" charset="0"/>
              </a:rPr>
              <a:t>Lezione 3: tutto si riduce a te;</a:t>
            </a:r>
          </a:p>
          <a:p>
            <a:pPr marL="342900" indent="-342900" algn="just">
              <a:lnSpc>
                <a:spcPct val="115000"/>
              </a:lnSpc>
              <a:spcAft>
                <a:spcPts val="1000"/>
              </a:spcAft>
              <a:buFont typeface="Arial" panose="020B0604020202020204" pitchFamily="34" charset="0"/>
              <a:buChar char="•"/>
            </a:pPr>
            <a:endParaRPr lang="it-IT" sz="2400" dirty="0">
              <a:effectLst/>
              <a:latin typeface="Calibri" panose="020F0502020204030204" pitchFamily="34" charset="0"/>
              <a:ea typeface="Calibri" panose="020F0502020204030204" pitchFamily="34" charset="0"/>
              <a:cs typeface="Calibri" panose="020F0502020204030204" pitchFamily="34" charset="0"/>
            </a:endParaRPr>
          </a:p>
          <a:p>
            <a:pPr marL="342900" indent="-342900" algn="just">
              <a:lnSpc>
                <a:spcPct val="115000"/>
              </a:lnSpc>
              <a:spcAft>
                <a:spcPts val="1000"/>
              </a:spcAft>
              <a:buFont typeface="Arial" panose="020B0604020202020204" pitchFamily="34" charset="0"/>
              <a:buChar char="•"/>
            </a:pPr>
            <a:r>
              <a:rPr lang="it-IT" sz="2400" dirty="0">
                <a:effectLst/>
                <a:latin typeface="Calibri" panose="020F0502020204030204" pitchFamily="34" charset="0"/>
                <a:ea typeface="Calibri" panose="020F0502020204030204" pitchFamily="34" charset="0"/>
                <a:cs typeface="Calibri" panose="020F0502020204030204" pitchFamily="34" charset="0"/>
              </a:rPr>
              <a:t>Lezione 4: una diagnosi è una buona cosa</a:t>
            </a:r>
            <a:r>
              <a:rPr lang="it-IT" sz="2400" dirty="0">
                <a:effectLst/>
                <a:latin typeface="Calibri" panose="020F0502020204030204" pitchFamily="34" charset="0"/>
                <a:ea typeface="Calibri" panose="020F0502020204030204" pitchFamily="34" charset="0"/>
              </a:rPr>
              <a:t>;</a:t>
            </a:r>
          </a:p>
          <a:p>
            <a:pPr marL="342900" indent="-342900" algn="just">
              <a:lnSpc>
                <a:spcPct val="115000"/>
              </a:lnSpc>
              <a:spcAft>
                <a:spcPts val="1000"/>
              </a:spcAft>
              <a:buFont typeface="Arial" panose="020B0604020202020204" pitchFamily="34" charset="0"/>
              <a:buChar char="•"/>
            </a:pPr>
            <a:endParaRPr lang="it-IT" sz="2400" dirty="0">
              <a:effectLst/>
              <a:latin typeface="Calibri" panose="020F0502020204030204" pitchFamily="34" charset="0"/>
              <a:ea typeface="Calibri" panose="020F0502020204030204" pitchFamily="34" charset="0"/>
            </a:endParaRPr>
          </a:p>
          <a:p>
            <a:pPr marL="342900" indent="-342900" algn="just">
              <a:lnSpc>
                <a:spcPct val="115000"/>
              </a:lnSpc>
              <a:spcAft>
                <a:spcPts val="1000"/>
              </a:spcAft>
              <a:buFont typeface="Arial" panose="020B0604020202020204" pitchFamily="34" charset="0"/>
              <a:buChar char="•"/>
            </a:pPr>
            <a:r>
              <a:rPr lang="it-IT" sz="2400" dirty="0">
                <a:effectLst/>
                <a:latin typeface="Calibri" panose="020F0502020204030204" pitchFamily="34" charset="0"/>
                <a:ea typeface="Calibri" panose="020F0502020204030204" pitchFamily="34" charset="0"/>
              </a:rPr>
              <a:t>Lezione 5: </a:t>
            </a:r>
            <a:r>
              <a:rPr lang="it-IT" sz="2400" dirty="0">
                <a:latin typeface="Calibri" panose="020F0502020204030204" pitchFamily="34" charset="0"/>
                <a:ea typeface="Calibri" panose="020F0502020204030204" pitchFamily="34" charset="0"/>
              </a:rPr>
              <a:t>sii intenzionale</a:t>
            </a:r>
            <a:r>
              <a:rPr lang="it-IT" sz="2400" dirty="0">
                <a:effectLst/>
                <a:latin typeface="Calibri" panose="020F0502020204030204" pitchFamily="34" charset="0"/>
                <a:ea typeface="Calibri" panose="020F0502020204030204" pitchFamily="34" charset="0"/>
              </a:rPr>
              <a:t>.</a:t>
            </a:r>
          </a:p>
        </p:txBody>
      </p:sp>
      <p:sp>
        <p:nvSpPr>
          <p:cNvPr id="27" name="Текстово поле 26">
            <a:extLst>
              <a:ext uri="{FF2B5EF4-FFF2-40B4-BE49-F238E27FC236}">
                <a16:creationId xmlns:a16="http://schemas.microsoft.com/office/drawing/2014/main" id="{E007B356-1F16-4E44-BF10-E83D01867361}"/>
              </a:ext>
            </a:extLst>
          </p:cNvPr>
          <p:cNvSpPr txBox="1"/>
          <p:nvPr/>
        </p:nvSpPr>
        <p:spPr>
          <a:xfrm>
            <a:off x="1527111" y="5562402"/>
            <a:ext cx="6097554" cy="358816"/>
          </a:xfrm>
          <a:prstGeom prst="rect">
            <a:avLst/>
          </a:prstGeom>
          <a:noFill/>
        </p:spPr>
        <p:txBody>
          <a:bodyPr wrap="square">
            <a:spAutoFit/>
          </a:bodyPr>
          <a:lstStyle/>
          <a:p>
            <a:pPr marL="342900" marR="0" lvl="0" indent="-342900" algn="just">
              <a:lnSpc>
                <a:spcPct val="115000"/>
              </a:lnSpc>
              <a:spcBef>
                <a:spcPts val="0"/>
              </a:spcBef>
              <a:spcAft>
                <a:spcPts val="1000"/>
              </a:spcAft>
              <a:buFont typeface="Wingdings" panose="05000000000000000000" pitchFamily="2" charset="2"/>
              <a:buChar char=""/>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11667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2773D355-2EFA-4E6E-B84D-4EDFB8C49D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9192" y="6294071"/>
            <a:ext cx="10100684" cy="563929"/>
          </a:xfrm>
          <a:prstGeom prst="rect">
            <a:avLst/>
          </a:prstGeom>
        </p:spPr>
      </p:pic>
      <p:sp>
        <p:nvSpPr>
          <p:cNvPr id="5" name="Rectángulo 4">
            <a:extLst>
              <a:ext uri="{FF2B5EF4-FFF2-40B4-BE49-F238E27FC236}">
                <a16:creationId xmlns:a16="http://schemas.microsoft.com/office/drawing/2014/main" id="{CD3DC50E-31D5-4172-B2E4-495A452F8B3C}"/>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id="{89675226-E6AD-4432-9A39-1D1C6C36A06B}"/>
              </a:ext>
            </a:extLst>
          </p:cNvPr>
          <p:cNvSpPr/>
          <p:nvPr/>
        </p:nvSpPr>
        <p:spPr>
          <a:xfrm rot="5400000">
            <a:off x="-2993598" y="3300410"/>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F05C8DE6-5D1E-4E8F-A2FF-8C7F21E176E0}"/>
              </a:ext>
            </a:extLst>
          </p:cNvPr>
          <p:cNvSpPr/>
          <p:nvPr/>
        </p:nvSpPr>
        <p:spPr>
          <a:xfrm rot="5400000">
            <a:off x="-2686781"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Subtítulo 6">
            <a:extLst>
              <a:ext uri="{FF2B5EF4-FFF2-40B4-BE49-F238E27FC236}">
                <a16:creationId xmlns:a16="http://schemas.microsoft.com/office/drawing/2014/main" id="{D1F22451-654F-4B4A-8AA4-F90A0A9349F6}"/>
              </a:ext>
            </a:extLst>
          </p:cNvPr>
          <p:cNvSpPr>
            <a:spLocks noGrp="1"/>
          </p:cNvSpPr>
          <p:nvPr>
            <p:ph type="subTitle" idx="1"/>
          </p:nvPr>
        </p:nvSpPr>
        <p:spPr>
          <a:xfrm>
            <a:off x="885912" y="754824"/>
            <a:ext cx="5567266" cy="4697581"/>
          </a:xfrm>
        </p:spPr>
        <p:txBody>
          <a:bodyPr>
            <a:noAutofit/>
          </a:bodyPr>
          <a:lstStyle/>
          <a:p>
            <a:pPr marL="342900" indent="-342900" algn="just">
              <a:lnSpc>
                <a:spcPct val="115000"/>
              </a:lnSpc>
              <a:spcAft>
                <a:spcPts val="1000"/>
              </a:spcAft>
              <a:buFont typeface="Arial" panose="020B0604020202020204" pitchFamily="34" charset="0"/>
              <a:buChar char="•"/>
            </a:pPr>
            <a:r>
              <a:rPr lang="it-IT" dirty="0">
                <a:effectLst/>
                <a:latin typeface="Calibri" panose="020F0502020204030204" pitchFamily="34" charset="0"/>
                <a:ea typeface="Calibri" panose="020F0502020204030204" pitchFamily="34" charset="0"/>
                <a:cs typeface="Calibri" panose="020F0502020204030204" pitchFamily="34" charset="0"/>
              </a:rPr>
              <a:t>Lezione 6: </a:t>
            </a:r>
            <a:r>
              <a:rPr lang="it-IT" dirty="0">
                <a:latin typeface="Calibri" panose="020F0502020204030204" pitchFamily="34" charset="0"/>
                <a:ea typeface="Calibri" panose="020F0502020204030204" pitchFamily="34" charset="0"/>
                <a:cs typeface="Calibri" panose="020F0502020204030204" pitchFamily="34" charset="0"/>
              </a:rPr>
              <a:t>p</a:t>
            </a:r>
            <a:r>
              <a:rPr lang="it-IT" dirty="0">
                <a:effectLst/>
                <a:latin typeface="Calibri" panose="020F0502020204030204" pitchFamily="34" charset="0"/>
                <a:ea typeface="Calibri" panose="020F0502020204030204" pitchFamily="34" charset="0"/>
              </a:rPr>
              <a:t>ratica la consapevolezza; </a:t>
            </a:r>
          </a:p>
          <a:p>
            <a:pPr marL="342900" indent="-342900" algn="just">
              <a:lnSpc>
                <a:spcPct val="115000"/>
              </a:lnSpc>
              <a:spcAft>
                <a:spcPts val="1000"/>
              </a:spcAft>
              <a:buFont typeface="Arial" panose="020B0604020202020204" pitchFamily="34" charset="0"/>
              <a:buChar char="•"/>
            </a:pPr>
            <a:r>
              <a:rPr lang="it-IT" dirty="0">
                <a:effectLst/>
                <a:latin typeface="Calibri" panose="020F0502020204030204" pitchFamily="34" charset="0"/>
                <a:ea typeface="Calibri" panose="020F0502020204030204" pitchFamily="34" charset="0"/>
              </a:rPr>
              <a:t>Lezione 7: </a:t>
            </a:r>
            <a:r>
              <a:rPr lang="it-IT" dirty="0">
                <a:latin typeface="Calibri" panose="020F0502020204030204" pitchFamily="34" charset="0"/>
                <a:ea typeface="Calibri" panose="020F0502020204030204" pitchFamily="34" charset="0"/>
              </a:rPr>
              <a:t>q</a:t>
            </a:r>
            <a:r>
              <a:rPr lang="it-IT" dirty="0">
                <a:effectLst/>
                <a:latin typeface="Calibri" panose="020F0502020204030204" pitchFamily="34" charset="0"/>
                <a:ea typeface="Calibri" panose="020F0502020204030204" pitchFamily="34" charset="0"/>
              </a:rPr>
              <a:t>uando pensi che sia tutto finito, ritenta; </a:t>
            </a:r>
          </a:p>
          <a:p>
            <a:pPr marL="342900" indent="-342900" algn="just">
              <a:lnSpc>
                <a:spcPct val="115000"/>
              </a:lnSpc>
              <a:spcAft>
                <a:spcPts val="1000"/>
              </a:spcAft>
              <a:buFont typeface="Arial" panose="020B0604020202020204" pitchFamily="34" charset="0"/>
              <a:buChar char="•"/>
            </a:pPr>
            <a:r>
              <a:rPr lang="it-IT" dirty="0">
                <a:effectLst/>
                <a:latin typeface="Calibri" panose="020F0502020204030204" pitchFamily="34" charset="0"/>
                <a:ea typeface="Calibri" panose="020F0502020204030204" pitchFamily="34" charset="0"/>
                <a:cs typeface="Calibri" panose="020F0502020204030204" pitchFamily="34" charset="0"/>
              </a:rPr>
              <a:t>Lezione 8: </a:t>
            </a:r>
            <a:r>
              <a:rPr lang="it-IT" dirty="0">
                <a:latin typeface="Calibri" panose="020F0502020204030204" pitchFamily="34" charset="0"/>
                <a:ea typeface="Calibri" panose="020F0502020204030204" pitchFamily="34" charset="0"/>
                <a:cs typeface="Calibri" panose="020F0502020204030204" pitchFamily="34" charset="0"/>
              </a:rPr>
              <a:t>p</a:t>
            </a:r>
            <a:r>
              <a:rPr lang="it-IT" dirty="0">
                <a:effectLst/>
                <a:latin typeface="Calibri" panose="020F0502020204030204" pitchFamily="34" charset="0"/>
                <a:ea typeface="Calibri" panose="020F0502020204030204" pitchFamily="34" charset="0"/>
                <a:cs typeface="Calibri" panose="020F0502020204030204" pitchFamily="34" charset="0"/>
              </a:rPr>
              <a:t>ianifica</a:t>
            </a:r>
            <a:r>
              <a:rPr lang="it-IT" dirty="0">
                <a:latin typeface="Calibri" panose="020F0502020204030204" pitchFamily="34" charset="0"/>
                <a:ea typeface="Calibri" panose="020F0502020204030204" pitchFamily="34" charset="0"/>
                <a:cs typeface="Calibri" panose="020F0502020204030204" pitchFamily="34" charset="0"/>
              </a:rPr>
              <a:t> per affrontare i tempi difficili. Metti in atto i metodi. Porta a termine il lavoro;</a:t>
            </a:r>
          </a:p>
          <a:p>
            <a:pPr marL="342900" indent="-342900" algn="just">
              <a:lnSpc>
                <a:spcPct val="115000"/>
              </a:lnSpc>
              <a:spcAft>
                <a:spcPts val="1000"/>
              </a:spcAft>
              <a:buFont typeface="Arial" panose="020B0604020202020204" pitchFamily="34" charset="0"/>
              <a:buChar char="•"/>
            </a:pPr>
            <a:r>
              <a:rPr lang="it-IT" dirty="0">
                <a:effectLst/>
                <a:latin typeface="Calibri" panose="020F0502020204030204" pitchFamily="34" charset="0"/>
                <a:ea typeface="Calibri" panose="020F0502020204030204" pitchFamily="34" charset="0"/>
                <a:cs typeface="Calibri" panose="020F0502020204030204" pitchFamily="34" charset="0"/>
              </a:rPr>
              <a:t>Lezione 9: o</a:t>
            </a:r>
            <a:r>
              <a:rPr lang="it-IT" dirty="0">
                <a:latin typeface="Calibri" panose="020F0502020204030204" pitchFamily="34" charset="0"/>
                <a:ea typeface="Calibri" panose="020F0502020204030204" pitchFamily="34" charset="0"/>
                <a:cs typeface="Calibri" panose="020F0502020204030204" pitchFamily="34" charset="0"/>
              </a:rPr>
              <a:t>sserva gli aspetti in cui riscontri miglioramenti marginali;</a:t>
            </a:r>
            <a:endParaRPr lang="it-IT" dirty="0">
              <a:effectLst/>
              <a:latin typeface="Calibri" panose="020F0502020204030204" pitchFamily="34" charset="0"/>
              <a:ea typeface="Calibri" panose="020F0502020204030204" pitchFamily="34" charset="0"/>
            </a:endParaRPr>
          </a:p>
          <a:p>
            <a:pPr marL="342900" indent="-342900" algn="just">
              <a:lnSpc>
                <a:spcPct val="115000"/>
              </a:lnSpc>
              <a:spcAft>
                <a:spcPts val="1000"/>
              </a:spcAft>
              <a:buFont typeface="Arial" panose="020B0604020202020204" pitchFamily="34" charset="0"/>
              <a:buChar char="•"/>
            </a:pPr>
            <a:r>
              <a:rPr lang="it-IT" dirty="0">
                <a:effectLst/>
                <a:latin typeface="Calibri" panose="020F0502020204030204" pitchFamily="34" charset="0"/>
                <a:ea typeface="Calibri" panose="020F0502020204030204" pitchFamily="34" charset="0"/>
              </a:rPr>
              <a:t>Lezione 10: </a:t>
            </a:r>
            <a:r>
              <a:rPr lang="it-IT" dirty="0">
                <a:latin typeface="Calibri" panose="020F0502020204030204" pitchFamily="34" charset="0"/>
                <a:ea typeface="Calibri" panose="020F0502020204030204" pitchFamily="34" charset="0"/>
              </a:rPr>
              <a:t>v</a:t>
            </a:r>
            <a:r>
              <a:rPr lang="it-IT" dirty="0">
                <a:effectLst/>
                <a:latin typeface="Calibri" panose="020F0502020204030204" pitchFamily="34" charset="0"/>
                <a:ea typeface="Calibri" panose="020F0502020204030204" pitchFamily="34" charset="0"/>
              </a:rPr>
              <a:t>incere significa superare i tuoi concorrenti.</a:t>
            </a:r>
            <a:endParaRPr lang="it-IT" b="0" i="0" dirty="0">
              <a:solidFill>
                <a:srgbClr val="000000"/>
              </a:solidFill>
              <a:effectLst/>
            </a:endParaRPr>
          </a:p>
        </p:txBody>
      </p:sp>
      <p:sp>
        <p:nvSpPr>
          <p:cNvPr id="11" name="Título 3">
            <a:extLst>
              <a:ext uri="{FF2B5EF4-FFF2-40B4-BE49-F238E27FC236}">
                <a16:creationId xmlns:a16="http://schemas.microsoft.com/office/drawing/2014/main" id="{AEB7F9CE-7526-4622-B090-C20CC4202474}"/>
              </a:ext>
            </a:extLst>
          </p:cNvPr>
          <p:cNvSpPr txBox="1">
            <a:spLocks/>
          </p:cNvSpPr>
          <p:nvPr/>
        </p:nvSpPr>
        <p:spPr>
          <a:xfrm>
            <a:off x="4190158" y="-2"/>
            <a:ext cx="3811683" cy="64285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s-ES" sz="2800" b="1" dirty="0">
              <a:solidFill>
                <a:srgbClr val="D92E2D"/>
              </a:solidFill>
            </a:endParaRPr>
          </a:p>
        </p:txBody>
      </p:sp>
      <p:pic>
        <p:nvPicPr>
          <p:cNvPr id="13" name="Imagen 22">
            <a:extLst>
              <a:ext uri="{FF2B5EF4-FFF2-40B4-BE49-F238E27FC236}">
                <a16:creationId xmlns:a16="http://schemas.microsoft.com/office/drawing/2014/main" id="{7AAD8C21-FEFE-4565-8D73-80C63B9C5E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8090" y="933061"/>
            <a:ext cx="5473910" cy="4805266"/>
          </a:xfrm>
          <a:prstGeom prst="rect">
            <a:avLst/>
          </a:prstGeom>
        </p:spPr>
      </p:pic>
      <p:pic>
        <p:nvPicPr>
          <p:cNvPr id="9" name="Imagen 14">
            <a:extLst>
              <a:ext uri="{FF2B5EF4-FFF2-40B4-BE49-F238E27FC236}">
                <a16:creationId xmlns:a16="http://schemas.microsoft.com/office/drawing/2014/main" id="{5C71966C-1AF1-49F3-8FB6-437F97D66C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6934" y="116713"/>
            <a:ext cx="4027760" cy="739137"/>
          </a:xfrm>
          <a:prstGeom prst="rect">
            <a:avLst/>
          </a:prstGeom>
        </p:spPr>
      </p:pic>
    </p:spTree>
    <p:extLst>
      <p:ext uri="{BB962C8B-B14F-4D97-AF65-F5344CB8AC3E}">
        <p14:creationId xmlns:p14="http://schemas.microsoft.com/office/powerpoint/2010/main" val="2282367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Elipse 30">
            <a:extLst>
              <a:ext uri="{FF2B5EF4-FFF2-40B4-BE49-F238E27FC236}">
                <a16:creationId xmlns:a16="http://schemas.microsoft.com/office/drawing/2014/main" id="{806EFDD2-B016-428A-BA84-A2E5E9B57D88}"/>
              </a:ext>
            </a:extLst>
          </p:cNvPr>
          <p:cNvSpPr/>
          <p:nvPr/>
        </p:nvSpPr>
        <p:spPr>
          <a:xfrm>
            <a:off x="4980210" y="1829623"/>
            <a:ext cx="2942298" cy="2963006"/>
          </a:xfrm>
          <a:prstGeom prst="ellipse">
            <a:avLst/>
          </a:prstGeom>
          <a:solidFill>
            <a:schemeClr val="bg1"/>
          </a:solidFill>
          <a:ln>
            <a:solidFill>
              <a:srgbClr val="D92E2D"/>
            </a:solidFill>
          </a:ln>
          <a:effectLst>
            <a:glow rad="63500">
              <a:schemeClr val="accent2">
                <a:satMod val="175000"/>
                <a:alpha val="40000"/>
              </a:schemeClr>
            </a:glow>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6" name="Imagen 5">
            <a:extLst>
              <a:ext uri="{FF2B5EF4-FFF2-40B4-BE49-F238E27FC236}">
                <a16:creationId xmlns:a16="http://schemas.microsoft.com/office/drawing/2014/main" id="{2773D355-2EFA-4E6E-B84D-4EDFB8C49D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3746" y="6294071"/>
            <a:ext cx="10100684" cy="563929"/>
          </a:xfrm>
          <a:prstGeom prst="rect">
            <a:avLst/>
          </a:prstGeom>
        </p:spPr>
      </p:pic>
      <p:sp>
        <p:nvSpPr>
          <p:cNvPr id="5" name="Rectángulo 4">
            <a:extLst>
              <a:ext uri="{FF2B5EF4-FFF2-40B4-BE49-F238E27FC236}">
                <a16:creationId xmlns:a16="http://schemas.microsoft.com/office/drawing/2014/main" id="{CD3DC50E-31D5-4172-B2E4-495A452F8B3C}"/>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id="{89675226-E6AD-4432-9A39-1D1C6C36A06B}"/>
              </a:ext>
            </a:extLst>
          </p:cNvPr>
          <p:cNvSpPr/>
          <p:nvPr/>
        </p:nvSpPr>
        <p:spPr>
          <a:xfrm rot="5400000">
            <a:off x="-2979070" y="3300411"/>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F05C8DE6-5D1E-4E8F-A2FF-8C7F21E176E0}"/>
              </a:ext>
            </a:extLst>
          </p:cNvPr>
          <p:cNvSpPr/>
          <p:nvPr/>
        </p:nvSpPr>
        <p:spPr>
          <a:xfrm rot="5400000">
            <a:off x="-2672891"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Título 1">
            <a:extLst>
              <a:ext uri="{FF2B5EF4-FFF2-40B4-BE49-F238E27FC236}">
                <a16:creationId xmlns:a16="http://schemas.microsoft.com/office/drawing/2014/main" id="{8BA08B80-7111-4A3D-A333-5A675D2129B1}"/>
              </a:ext>
            </a:extLst>
          </p:cNvPr>
          <p:cNvSpPr>
            <a:spLocks noGrp="1"/>
          </p:cNvSpPr>
          <p:nvPr>
            <p:ph type="ctrTitle"/>
          </p:nvPr>
        </p:nvSpPr>
        <p:spPr>
          <a:xfrm>
            <a:off x="4631326" y="1010933"/>
            <a:ext cx="4006402" cy="671109"/>
          </a:xfrm>
        </p:spPr>
        <p:txBody>
          <a:bodyPr>
            <a:noAutofit/>
          </a:bodyPr>
          <a:lstStyle/>
          <a:p>
            <a:r>
              <a:rPr lang="es-ES" sz="2800" b="1" u="sng" dirty="0">
                <a:solidFill>
                  <a:srgbClr val="D92E2D"/>
                </a:solidFill>
              </a:rPr>
              <a:t>Unità 2. Come migliorare le tue competenze manageriali come imprenditore</a:t>
            </a:r>
          </a:p>
        </p:txBody>
      </p:sp>
      <p:sp>
        <p:nvSpPr>
          <p:cNvPr id="22" name="Círculo parcial 4">
            <a:extLst>
              <a:ext uri="{FF2B5EF4-FFF2-40B4-BE49-F238E27FC236}">
                <a16:creationId xmlns:a16="http://schemas.microsoft.com/office/drawing/2014/main" id="{4A619EC6-B788-43B7-B1D9-E7EB54C9EEB9}"/>
              </a:ext>
            </a:extLst>
          </p:cNvPr>
          <p:cNvSpPr txBox="1"/>
          <p:nvPr/>
        </p:nvSpPr>
        <p:spPr>
          <a:xfrm>
            <a:off x="8786904" y="1010933"/>
            <a:ext cx="1931342" cy="131312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algn="ctr"/>
            <a:r>
              <a:rPr lang="en-US" sz="1600" b="0" i="0" dirty="0" err="1">
                <a:solidFill>
                  <a:srgbClr val="181818"/>
                </a:solidFill>
                <a:effectLst/>
                <a:latin typeface="Trade Gothic W01 Bold 2"/>
              </a:rPr>
              <a:t>Sii</a:t>
            </a:r>
            <a:r>
              <a:rPr lang="en-US" sz="1600" b="0" i="0" dirty="0">
                <a:solidFill>
                  <a:srgbClr val="181818"/>
                </a:solidFill>
                <a:effectLst/>
                <a:latin typeface="Trade Gothic W01 Bold 2"/>
              </a:rPr>
              <a:t> </a:t>
            </a:r>
            <a:r>
              <a:rPr lang="en-US" sz="1600" dirty="0">
                <a:solidFill>
                  <a:srgbClr val="181818"/>
                </a:solidFill>
                <a:latin typeface="Trade Gothic W01 Bold 2"/>
              </a:rPr>
              <a:t>un </a:t>
            </a:r>
            <a:r>
              <a:rPr lang="en-US" sz="1600" dirty="0" err="1">
                <a:solidFill>
                  <a:srgbClr val="181818"/>
                </a:solidFill>
                <a:latin typeface="Trade Gothic W01 Bold 2"/>
              </a:rPr>
              <a:t>comunicatore</a:t>
            </a:r>
            <a:r>
              <a:rPr lang="en-US" sz="1600" dirty="0">
                <a:solidFill>
                  <a:srgbClr val="181818"/>
                </a:solidFill>
                <a:latin typeface="Trade Gothic W01 Bold 2"/>
              </a:rPr>
              <a:t> </a:t>
            </a:r>
            <a:r>
              <a:rPr lang="en-US" sz="1600" dirty="0" err="1">
                <a:solidFill>
                  <a:srgbClr val="181818"/>
                </a:solidFill>
                <a:latin typeface="Trade Gothic W01 Bold 2"/>
              </a:rPr>
              <a:t>migliore</a:t>
            </a:r>
            <a:endParaRPr lang="en-US" sz="1600" b="0" i="0" dirty="0">
              <a:solidFill>
                <a:srgbClr val="181818"/>
              </a:solidFill>
              <a:effectLst/>
              <a:latin typeface="Trade Gothic W01 Bold 2"/>
            </a:endParaRPr>
          </a:p>
        </p:txBody>
      </p:sp>
      <p:sp>
        <p:nvSpPr>
          <p:cNvPr id="26" name="Círculo parcial 4">
            <a:extLst>
              <a:ext uri="{FF2B5EF4-FFF2-40B4-BE49-F238E27FC236}">
                <a16:creationId xmlns:a16="http://schemas.microsoft.com/office/drawing/2014/main" id="{C270780F-1E50-4F97-9304-1AA371985DE5}"/>
              </a:ext>
            </a:extLst>
          </p:cNvPr>
          <p:cNvSpPr txBox="1"/>
          <p:nvPr/>
        </p:nvSpPr>
        <p:spPr>
          <a:xfrm>
            <a:off x="8786904" y="2674929"/>
            <a:ext cx="2738325" cy="131312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algn="l"/>
            <a:r>
              <a:rPr lang="en-US" sz="1600" dirty="0" err="1">
                <a:solidFill>
                  <a:srgbClr val="181818"/>
                </a:solidFill>
                <a:latin typeface="Trade Gothic W01 Bold 2"/>
              </a:rPr>
              <a:t>Stablisci</a:t>
            </a:r>
            <a:r>
              <a:rPr lang="en-US" sz="1600" dirty="0">
                <a:solidFill>
                  <a:srgbClr val="181818"/>
                </a:solidFill>
                <a:latin typeface="Trade Gothic W01 Bold 2"/>
              </a:rPr>
              <a:t> check-in </a:t>
            </a:r>
            <a:r>
              <a:rPr lang="en-US" sz="1600" dirty="0" err="1">
                <a:solidFill>
                  <a:srgbClr val="181818"/>
                </a:solidFill>
                <a:latin typeface="Trade Gothic W01 Bold 2"/>
              </a:rPr>
              <a:t>regolari</a:t>
            </a:r>
            <a:endParaRPr lang="en-US" sz="1600" b="0" i="0" dirty="0">
              <a:solidFill>
                <a:srgbClr val="181818"/>
              </a:solidFill>
              <a:effectLst/>
              <a:latin typeface="Trade Gothic W01 Bold 2"/>
            </a:endParaRPr>
          </a:p>
        </p:txBody>
      </p:sp>
      <p:pic>
        <p:nvPicPr>
          <p:cNvPr id="32" name="Imagen 31">
            <a:extLst>
              <a:ext uri="{FF2B5EF4-FFF2-40B4-BE49-F238E27FC236}">
                <a16:creationId xmlns:a16="http://schemas.microsoft.com/office/drawing/2014/main" id="{2CC6F2AC-3075-415B-BB96-4AB8DF08DE9B}"/>
              </a:ext>
            </a:extLst>
          </p:cNvPr>
          <p:cNvPicPr>
            <a:picLocks noChangeAspect="1"/>
          </p:cNvPicPr>
          <p:nvPr/>
        </p:nvPicPr>
        <p:blipFill rotWithShape="1">
          <a:blip r:embed="rId3">
            <a:extLst>
              <a:ext uri="{28A0092B-C50C-407E-A947-70E740481C1C}">
                <a14:useLocalDpi xmlns:a14="http://schemas.microsoft.com/office/drawing/2010/main" val="0"/>
              </a:ext>
            </a:extLst>
          </a:blip>
          <a:srcRect t="34903" r="20863"/>
          <a:stretch/>
        </p:blipFill>
        <p:spPr>
          <a:xfrm>
            <a:off x="5846608" y="4059473"/>
            <a:ext cx="1236813" cy="299234"/>
          </a:xfrm>
          <a:prstGeom prst="rect">
            <a:avLst/>
          </a:prstGeom>
        </p:spPr>
      </p:pic>
      <p:sp>
        <p:nvSpPr>
          <p:cNvPr id="33" name="Círculo parcial 4">
            <a:extLst>
              <a:ext uri="{FF2B5EF4-FFF2-40B4-BE49-F238E27FC236}">
                <a16:creationId xmlns:a16="http://schemas.microsoft.com/office/drawing/2014/main" id="{10F9AC94-70F5-44D1-8B0D-45D14E205E1B}"/>
              </a:ext>
            </a:extLst>
          </p:cNvPr>
          <p:cNvSpPr txBox="1"/>
          <p:nvPr/>
        </p:nvSpPr>
        <p:spPr>
          <a:xfrm>
            <a:off x="8564005" y="4650441"/>
            <a:ext cx="3331941" cy="131312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algn="l"/>
            <a:r>
              <a:rPr lang="en-US" sz="1600" dirty="0" err="1">
                <a:solidFill>
                  <a:srgbClr val="181818"/>
                </a:solidFill>
                <a:latin typeface="Trade Gothic W01 Bold 2"/>
              </a:rPr>
              <a:t>Ritagliati</a:t>
            </a:r>
            <a:r>
              <a:rPr lang="en-US" sz="1600" dirty="0">
                <a:solidFill>
                  <a:srgbClr val="181818"/>
                </a:solidFill>
                <a:latin typeface="Trade Gothic W01 Bold 2"/>
              </a:rPr>
              <a:t> del tempo per la </a:t>
            </a:r>
            <a:r>
              <a:rPr lang="en-US" sz="1600" dirty="0" err="1">
                <a:solidFill>
                  <a:srgbClr val="181818"/>
                </a:solidFill>
                <a:latin typeface="Trade Gothic W01 Bold 2"/>
              </a:rPr>
              <a:t>riflessione</a:t>
            </a:r>
            <a:endParaRPr lang="en-US" sz="1600" b="0" i="0" dirty="0">
              <a:solidFill>
                <a:srgbClr val="181818"/>
              </a:solidFill>
              <a:effectLst/>
              <a:latin typeface="Trade Gothic W01 Bold 2"/>
            </a:endParaRPr>
          </a:p>
        </p:txBody>
      </p:sp>
      <p:sp>
        <p:nvSpPr>
          <p:cNvPr id="36" name="Círculo parcial 4">
            <a:extLst>
              <a:ext uri="{FF2B5EF4-FFF2-40B4-BE49-F238E27FC236}">
                <a16:creationId xmlns:a16="http://schemas.microsoft.com/office/drawing/2014/main" id="{5087D1B3-B987-41B9-AD1B-6F950D8ADA8F}"/>
              </a:ext>
            </a:extLst>
          </p:cNvPr>
          <p:cNvSpPr txBox="1"/>
          <p:nvPr/>
        </p:nvSpPr>
        <p:spPr>
          <a:xfrm>
            <a:off x="1358535" y="2848723"/>
            <a:ext cx="2688996" cy="131312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algn="ctr" defTabSz="666750">
              <a:lnSpc>
                <a:spcPct val="90000"/>
              </a:lnSpc>
              <a:spcBef>
                <a:spcPct val="0"/>
              </a:spcBef>
              <a:spcAft>
                <a:spcPct val="35000"/>
              </a:spcAft>
            </a:pPr>
            <a:r>
              <a:rPr lang="en-US" sz="1600" b="0" i="0" dirty="0" err="1">
                <a:solidFill>
                  <a:srgbClr val="181818"/>
                </a:solidFill>
                <a:effectLst/>
                <a:latin typeface="Trade Gothic W01 Bold 2"/>
              </a:rPr>
              <a:t>Coltiva</a:t>
            </a:r>
            <a:r>
              <a:rPr lang="en-US" sz="1600" b="0" i="0" dirty="0">
                <a:solidFill>
                  <a:srgbClr val="181818"/>
                </a:solidFill>
                <a:effectLst/>
                <a:latin typeface="Trade Gothic W01 Bold 2"/>
              </a:rPr>
              <a:t> </a:t>
            </a:r>
            <a:r>
              <a:rPr lang="en-US" sz="1600" b="0" i="0" dirty="0" err="1">
                <a:solidFill>
                  <a:srgbClr val="181818"/>
                </a:solidFill>
                <a:effectLst/>
                <a:latin typeface="Trade Gothic W01 Bold 2"/>
              </a:rPr>
              <a:t>l’autoconsapevolezza</a:t>
            </a:r>
            <a:endParaRPr lang="en-US" sz="1600" b="0" i="0" dirty="0">
              <a:solidFill>
                <a:srgbClr val="181818"/>
              </a:solidFill>
              <a:effectLst/>
              <a:latin typeface="Trade Gothic W01 Bold 2"/>
            </a:endParaRPr>
          </a:p>
          <a:p>
            <a:pPr marL="0" lvl="0" indent="0" algn="ctr" defTabSz="666750">
              <a:lnSpc>
                <a:spcPct val="90000"/>
              </a:lnSpc>
              <a:spcBef>
                <a:spcPct val="0"/>
              </a:spcBef>
              <a:spcAft>
                <a:spcPct val="35000"/>
              </a:spcAft>
              <a:buNone/>
            </a:pPr>
            <a:endParaRPr lang="es-ES" sz="1600" kern="1200" dirty="0">
              <a:solidFill>
                <a:schemeClr val="tx1"/>
              </a:solidFill>
            </a:endParaRPr>
          </a:p>
        </p:txBody>
      </p:sp>
      <p:sp>
        <p:nvSpPr>
          <p:cNvPr id="38" name="Círculo parcial 4">
            <a:extLst>
              <a:ext uri="{FF2B5EF4-FFF2-40B4-BE49-F238E27FC236}">
                <a16:creationId xmlns:a16="http://schemas.microsoft.com/office/drawing/2014/main" id="{5678AEDA-196A-43EB-84C4-DA978A7C857A}"/>
              </a:ext>
            </a:extLst>
          </p:cNvPr>
          <p:cNvSpPr txBox="1"/>
          <p:nvPr/>
        </p:nvSpPr>
        <p:spPr>
          <a:xfrm>
            <a:off x="2459833" y="4774440"/>
            <a:ext cx="2182390" cy="131312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algn="l"/>
            <a:r>
              <a:rPr lang="en-US" sz="1600" dirty="0" err="1">
                <a:solidFill>
                  <a:srgbClr val="181818"/>
                </a:solidFill>
                <a:latin typeface="Trade Gothic W01 Bold 2"/>
              </a:rPr>
              <a:t>Costruisci</a:t>
            </a:r>
            <a:r>
              <a:rPr lang="en-US" sz="1600" dirty="0">
                <a:solidFill>
                  <a:srgbClr val="181818"/>
                </a:solidFill>
                <a:latin typeface="Trade Gothic W01 Bold 2"/>
              </a:rPr>
              <a:t> la fiducia</a:t>
            </a:r>
            <a:endParaRPr lang="en-US" sz="1600" b="0" i="0" dirty="0">
              <a:solidFill>
                <a:srgbClr val="181818"/>
              </a:solidFill>
              <a:effectLst/>
              <a:latin typeface="Trade Gothic W01 Bold 2"/>
            </a:endParaRPr>
          </a:p>
        </p:txBody>
      </p:sp>
      <p:sp>
        <p:nvSpPr>
          <p:cNvPr id="40" name="Círculo parcial 4">
            <a:extLst>
              <a:ext uri="{FF2B5EF4-FFF2-40B4-BE49-F238E27FC236}">
                <a16:creationId xmlns:a16="http://schemas.microsoft.com/office/drawing/2014/main" id="{8AFA0886-CA72-433E-9692-290F226937BD}"/>
              </a:ext>
            </a:extLst>
          </p:cNvPr>
          <p:cNvSpPr txBox="1"/>
          <p:nvPr/>
        </p:nvSpPr>
        <p:spPr>
          <a:xfrm>
            <a:off x="2337692" y="938076"/>
            <a:ext cx="2182390" cy="131312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algn="ctr"/>
            <a:r>
              <a:rPr lang="en-US" sz="1600" b="0" i="0" dirty="0" err="1">
                <a:solidFill>
                  <a:srgbClr val="181818"/>
                </a:solidFill>
                <a:effectLst/>
                <a:latin typeface="Trade Gothic W01 Bold 2"/>
              </a:rPr>
              <a:t>Rafforza</a:t>
            </a:r>
            <a:r>
              <a:rPr lang="en-US" sz="1600" b="0" i="0" dirty="0">
                <a:solidFill>
                  <a:srgbClr val="181818"/>
                </a:solidFill>
                <a:effectLst/>
                <a:latin typeface="Trade Gothic W01 Bold 2"/>
              </a:rPr>
              <a:t> il </a:t>
            </a:r>
            <a:r>
              <a:rPr lang="en-US" sz="1600" b="0" i="0" dirty="0" err="1">
                <a:solidFill>
                  <a:srgbClr val="181818"/>
                </a:solidFill>
                <a:effectLst/>
                <a:latin typeface="Trade Gothic W01 Bold 2"/>
              </a:rPr>
              <a:t>tuo</a:t>
            </a:r>
            <a:r>
              <a:rPr lang="en-US" sz="1600" b="0" i="0" dirty="0">
                <a:solidFill>
                  <a:srgbClr val="181818"/>
                </a:solidFill>
                <a:effectLst/>
                <a:latin typeface="Trade Gothic W01 Bold 2"/>
              </a:rPr>
              <a:t> </a:t>
            </a:r>
            <a:r>
              <a:rPr lang="en-US" sz="1600" b="0" i="0" dirty="0" err="1">
                <a:solidFill>
                  <a:srgbClr val="181818"/>
                </a:solidFill>
                <a:effectLst/>
                <a:latin typeface="Trade Gothic W01 Bold 2"/>
              </a:rPr>
              <a:t>processo</a:t>
            </a:r>
            <a:r>
              <a:rPr lang="en-US" sz="1600" b="0" i="0" dirty="0">
                <a:solidFill>
                  <a:srgbClr val="181818"/>
                </a:solidFill>
                <a:effectLst/>
                <a:latin typeface="Trade Gothic W01 Bold 2"/>
              </a:rPr>
              <a:t> </a:t>
            </a:r>
            <a:r>
              <a:rPr lang="en-US" sz="1600" b="0" i="0" dirty="0" err="1">
                <a:solidFill>
                  <a:srgbClr val="181818"/>
                </a:solidFill>
                <a:effectLst/>
                <a:latin typeface="Trade Gothic W01 Bold 2"/>
              </a:rPr>
              <a:t>decisionale</a:t>
            </a:r>
            <a:endParaRPr lang="en-US" sz="1600" b="0" i="0" dirty="0">
              <a:solidFill>
                <a:srgbClr val="181818"/>
              </a:solidFill>
              <a:effectLst/>
              <a:latin typeface="Trade Gothic W01 Bold 2"/>
            </a:endParaRPr>
          </a:p>
        </p:txBody>
      </p:sp>
      <p:cxnSp>
        <p:nvCxnSpPr>
          <p:cNvPr id="42" name="Conector recto de flecha 41">
            <a:extLst>
              <a:ext uri="{FF2B5EF4-FFF2-40B4-BE49-F238E27FC236}">
                <a16:creationId xmlns:a16="http://schemas.microsoft.com/office/drawing/2014/main" id="{6CFFDE0F-79B9-4B5C-83BF-0B8BA17475A9}"/>
              </a:ext>
            </a:extLst>
          </p:cNvPr>
          <p:cNvCxnSpPr>
            <a:stCxn id="31" idx="1"/>
          </p:cNvCxnSpPr>
          <p:nvPr/>
        </p:nvCxnSpPr>
        <p:spPr>
          <a:xfrm flipH="1" flipV="1">
            <a:off x="4373063" y="1725800"/>
            <a:ext cx="1038037" cy="537745"/>
          </a:xfrm>
          <a:prstGeom prst="straightConnector1">
            <a:avLst/>
          </a:prstGeom>
          <a:ln w="19050">
            <a:solidFill>
              <a:srgbClr val="D92E2D"/>
            </a:solidFill>
            <a:tailEnd type="triangle"/>
          </a:ln>
        </p:spPr>
        <p:style>
          <a:lnRef idx="1">
            <a:schemeClr val="accent1"/>
          </a:lnRef>
          <a:fillRef idx="0">
            <a:schemeClr val="accent1"/>
          </a:fillRef>
          <a:effectRef idx="0">
            <a:schemeClr val="accent1"/>
          </a:effectRef>
          <a:fontRef idx="minor">
            <a:schemeClr val="tx1"/>
          </a:fontRef>
        </p:style>
      </p:cxnSp>
      <p:cxnSp>
        <p:nvCxnSpPr>
          <p:cNvPr id="44" name="Conector recto de flecha 43">
            <a:extLst>
              <a:ext uri="{FF2B5EF4-FFF2-40B4-BE49-F238E27FC236}">
                <a16:creationId xmlns:a16="http://schemas.microsoft.com/office/drawing/2014/main" id="{F02B4F7E-4A1A-4702-AABD-B375F424534B}"/>
              </a:ext>
            </a:extLst>
          </p:cNvPr>
          <p:cNvCxnSpPr>
            <a:stCxn id="31" idx="2"/>
          </p:cNvCxnSpPr>
          <p:nvPr/>
        </p:nvCxnSpPr>
        <p:spPr>
          <a:xfrm flipH="1">
            <a:off x="4304237" y="3311126"/>
            <a:ext cx="675973" cy="0"/>
          </a:xfrm>
          <a:prstGeom prst="straightConnector1">
            <a:avLst/>
          </a:prstGeom>
          <a:ln w="19050">
            <a:solidFill>
              <a:srgbClr val="E6872D"/>
            </a:solidFill>
            <a:tailEnd type="triangle"/>
          </a:ln>
        </p:spPr>
        <p:style>
          <a:lnRef idx="1">
            <a:schemeClr val="accent1"/>
          </a:lnRef>
          <a:fillRef idx="0">
            <a:schemeClr val="accent1"/>
          </a:fillRef>
          <a:effectRef idx="0">
            <a:schemeClr val="accent1"/>
          </a:effectRef>
          <a:fontRef idx="minor">
            <a:schemeClr val="tx1"/>
          </a:fontRef>
        </p:style>
      </p:cxnSp>
      <p:cxnSp>
        <p:nvCxnSpPr>
          <p:cNvPr id="46" name="Conector recto de flecha 45">
            <a:extLst>
              <a:ext uri="{FF2B5EF4-FFF2-40B4-BE49-F238E27FC236}">
                <a16:creationId xmlns:a16="http://schemas.microsoft.com/office/drawing/2014/main" id="{940EBAF3-9425-4758-8448-48B67EF98447}"/>
              </a:ext>
            </a:extLst>
          </p:cNvPr>
          <p:cNvCxnSpPr>
            <a:stCxn id="31" idx="3"/>
          </p:cNvCxnSpPr>
          <p:nvPr/>
        </p:nvCxnSpPr>
        <p:spPr>
          <a:xfrm flipH="1">
            <a:off x="4373063" y="4358707"/>
            <a:ext cx="1038037" cy="681281"/>
          </a:xfrm>
          <a:prstGeom prst="straightConnector1">
            <a:avLst/>
          </a:prstGeom>
          <a:ln w="19050">
            <a:solidFill>
              <a:srgbClr val="FFC400"/>
            </a:solidFill>
            <a:tailEnd type="triangle"/>
          </a:ln>
        </p:spPr>
        <p:style>
          <a:lnRef idx="1">
            <a:schemeClr val="accent1"/>
          </a:lnRef>
          <a:fillRef idx="0">
            <a:schemeClr val="accent1"/>
          </a:fillRef>
          <a:effectRef idx="0">
            <a:schemeClr val="accent1"/>
          </a:effectRef>
          <a:fontRef idx="minor">
            <a:schemeClr val="tx1"/>
          </a:fontRef>
        </p:style>
      </p:cxnSp>
      <p:cxnSp>
        <p:nvCxnSpPr>
          <p:cNvPr id="48" name="Conector recto de flecha 47">
            <a:extLst>
              <a:ext uri="{FF2B5EF4-FFF2-40B4-BE49-F238E27FC236}">
                <a16:creationId xmlns:a16="http://schemas.microsoft.com/office/drawing/2014/main" id="{66626A40-9125-4E84-AF20-CE418688D9AC}"/>
              </a:ext>
            </a:extLst>
          </p:cNvPr>
          <p:cNvCxnSpPr>
            <a:stCxn id="31" idx="5"/>
          </p:cNvCxnSpPr>
          <p:nvPr/>
        </p:nvCxnSpPr>
        <p:spPr>
          <a:xfrm>
            <a:off x="7491618" y="4358707"/>
            <a:ext cx="951999" cy="652279"/>
          </a:xfrm>
          <a:prstGeom prst="straightConnector1">
            <a:avLst/>
          </a:prstGeom>
          <a:ln w="19050">
            <a:solidFill>
              <a:srgbClr val="D92E2D"/>
            </a:solidFill>
            <a:tailEnd type="triangle"/>
          </a:ln>
        </p:spPr>
        <p:style>
          <a:lnRef idx="1">
            <a:schemeClr val="accent1"/>
          </a:lnRef>
          <a:fillRef idx="0">
            <a:schemeClr val="accent1"/>
          </a:fillRef>
          <a:effectRef idx="0">
            <a:schemeClr val="accent1"/>
          </a:effectRef>
          <a:fontRef idx="minor">
            <a:schemeClr val="tx1"/>
          </a:fontRef>
        </p:style>
      </p:cxnSp>
      <p:cxnSp>
        <p:nvCxnSpPr>
          <p:cNvPr id="50" name="Conector recto de flecha 49">
            <a:extLst>
              <a:ext uri="{FF2B5EF4-FFF2-40B4-BE49-F238E27FC236}">
                <a16:creationId xmlns:a16="http://schemas.microsoft.com/office/drawing/2014/main" id="{B5981CFC-69D6-4D4C-BACB-7FD12B493921}"/>
              </a:ext>
            </a:extLst>
          </p:cNvPr>
          <p:cNvCxnSpPr>
            <a:stCxn id="31" idx="6"/>
          </p:cNvCxnSpPr>
          <p:nvPr/>
        </p:nvCxnSpPr>
        <p:spPr>
          <a:xfrm>
            <a:off x="7922508" y="3311126"/>
            <a:ext cx="675973" cy="0"/>
          </a:xfrm>
          <a:prstGeom prst="straightConnector1">
            <a:avLst/>
          </a:prstGeom>
          <a:ln w="19050">
            <a:solidFill>
              <a:srgbClr val="E6872D"/>
            </a:solidFill>
            <a:tailEnd type="triangle"/>
          </a:ln>
        </p:spPr>
        <p:style>
          <a:lnRef idx="1">
            <a:schemeClr val="accent1"/>
          </a:lnRef>
          <a:fillRef idx="0">
            <a:schemeClr val="accent1"/>
          </a:fillRef>
          <a:effectRef idx="0">
            <a:schemeClr val="accent1"/>
          </a:effectRef>
          <a:fontRef idx="minor">
            <a:schemeClr val="tx1"/>
          </a:fontRef>
        </p:style>
      </p:cxnSp>
      <p:cxnSp>
        <p:nvCxnSpPr>
          <p:cNvPr id="52" name="Conector recto de flecha 51">
            <a:extLst>
              <a:ext uri="{FF2B5EF4-FFF2-40B4-BE49-F238E27FC236}">
                <a16:creationId xmlns:a16="http://schemas.microsoft.com/office/drawing/2014/main" id="{0974103A-2414-4B1B-8808-F01C8A021B8A}"/>
              </a:ext>
            </a:extLst>
          </p:cNvPr>
          <p:cNvCxnSpPr>
            <a:cxnSpLocks/>
            <a:stCxn id="31" idx="7"/>
          </p:cNvCxnSpPr>
          <p:nvPr/>
        </p:nvCxnSpPr>
        <p:spPr>
          <a:xfrm flipV="1">
            <a:off x="7491618" y="1797632"/>
            <a:ext cx="1072387" cy="465913"/>
          </a:xfrm>
          <a:prstGeom prst="straightConnector1">
            <a:avLst/>
          </a:prstGeom>
          <a:ln w="19050">
            <a:solidFill>
              <a:srgbClr val="FFD13C"/>
            </a:solidFill>
            <a:tailEnd type="triangle"/>
          </a:ln>
        </p:spPr>
        <p:style>
          <a:lnRef idx="1">
            <a:schemeClr val="accent1"/>
          </a:lnRef>
          <a:fillRef idx="0">
            <a:schemeClr val="accent1"/>
          </a:fillRef>
          <a:effectRef idx="0">
            <a:schemeClr val="accent1"/>
          </a:effectRef>
          <a:fontRef idx="minor">
            <a:schemeClr val="tx1"/>
          </a:fontRef>
        </p:style>
      </p:cxnSp>
      <p:sp>
        <p:nvSpPr>
          <p:cNvPr id="43" name="Текстово поле 42">
            <a:extLst>
              <a:ext uri="{FF2B5EF4-FFF2-40B4-BE49-F238E27FC236}">
                <a16:creationId xmlns:a16="http://schemas.microsoft.com/office/drawing/2014/main" id="{A6BEC771-DBC3-4FE8-8D03-4590892D6818}"/>
              </a:ext>
            </a:extLst>
          </p:cNvPr>
          <p:cNvSpPr txBox="1"/>
          <p:nvPr/>
        </p:nvSpPr>
        <p:spPr>
          <a:xfrm>
            <a:off x="5381909" y="2650249"/>
            <a:ext cx="2066764" cy="923330"/>
          </a:xfrm>
          <a:prstGeom prst="rect">
            <a:avLst/>
          </a:prstGeom>
          <a:noFill/>
        </p:spPr>
        <p:txBody>
          <a:bodyPr wrap="square">
            <a:spAutoFit/>
          </a:bodyPr>
          <a:lstStyle/>
          <a:p>
            <a:pPr algn="ctr"/>
            <a:r>
              <a:rPr lang="en-US" dirty="0">
                <a:solidFill>
                  <a:srgbClr val="E6872D"/>
                </a:solidFill>
              </a:rPr>
              <a:t>COME MIGLIORARE LE TUE CAPACITA’ MANAGERIALI?</a:t>
            </a:r>
          </a:p>
        </p:txBody>
      </p:sp>
    </p:spTree>
    <p:extLst>
      <p:ext uri="{BB962C8B-B14F-4D97-AF65-F5344CB8AC3E}">
        <p14:creationId xmlns:p14="http://schemas.microsoft.com/office/powerpoint/2010/main" val="3337919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3174</TotalTime>
  <Words>944</Words>
  <Application>Microsoft Office PowerPoint</Application>
  <PresentationFormat>Widescreen</PresentationFormat>
  <Paragraphs>100</Paragraphs>
  <Slides>20</Slides>
  <Notes>1</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20</vt:i4>
      </vt:variant>
    </vt:vector>
  </HeadingPairs>
  <TitlesOfParts>
    <vt:vector size="26" baseType="lpstr">
      <vt:lpstr>Arial</vt:lpstr>
      <vt:lpstr>Calibri</vt:lpstr>
      <vt:lpstr>Calibri Light</vt:lpstr>
      <vt:lpstr>Trade Gothic W01 Bold 2</vt:lpstr>
      <vt:lpstr>Wingdings</vt:lpstr>
      <vt:lpstr>Tema de Office</vt:lpstr>
      <vt:lpstr>Management e self-leadership</vt:lpstr>
      <vt:lpstr>Obiettivi &amp; Traguardi</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Unità 2. Come migliorare le tue competenze manageriali come imprenditore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Test di autovalutazione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Cristina</dc:creator>
  <cp:lastModifiedBy>Eleonora Di Pomponio</cp:lastModifiedBy>
  <cp:revision>61</cp:revision>
  <dcterms:created xsi:type="dcterms:W3CDTF">2020-11-24T11:59:30Z</dcterms:created>
  <dcterms:modified xsi:type="dcterms:W3CDTF">2022-01-28T23:41:31Z</dcterms:modified>
</cp:coreProperties>
</file>