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6" r:id="rId7"/>
    <p:sldId id="276" r:id="rId8"/>
    <p:sldId id="277" r:id="rId9"/>
    <p:sldId id="286" r:id="rId10"/>
    <p:sldId id="278" r:id="rId11"/>
    <p:sldId id="279" r:id="rId12"/>
    <p:sldId id="275" r:id="rId13"/>
    <p:sldId id="257" r:id="rId14"/>
    <p:sldId id="268" r:id="rId15"/>
    <p:sldId id="269" r:id="rId16"/>
    <p:sldId id="270" r:id="rId17"/>
    <p:sldId id="271" r:id="rId18"/>
    <p:sldId id="274" r:id="rId19"/>
    <p:sldId id="272" r:id="rId20"/>
    <p:sldId id="280" r:id="rId21"/>
    <p:sldId id="281" r:id="rId22"/>
    <p:sldId id="282" r:id="rId23"/>
    <p:sldId id="285" r:id="rId24"/>
    <p:sldId id="283" r:id="rId25"/>
    <p:sldId id="284" r:id="rId26"/>
    <p:sldId id="265" r:id="rId27"/>
    <p:sldId id="267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544"/>
    <a:srgbClr val="D92E2D"/>
    <a:srgbClr val="E6872D"/>
    <a:srgbClr val="FFCD04"/>
    <a:srgbClr val="FFFFFF"/>
    <a:srgbClr val="FFD13C"/>
    <a:srgbClr val="FFC400"/>
    <a:srgbClr val="FFC300"/>
    <a:srgbClr val="FFC100"/>
    <a:srgbClr val="E58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48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2CD4E-DE03-4EAE-9016-7D020E66BBC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3A0611C-0816-4AEA-8903-919B5BEA7F5F}">
      <dgm:prSet phldrT="[Text]" custT="1"/>
      <dgm:spPr>
        <a:solidFill>
          <a:srgbClr val="E6872D"/>
        </a:solidFill>
      </dgm:spPr>
      <dgm:t>
        <a:bodyPr/>
        <a:lstStyle/>
        <a:p>
          <a:r>
            <a:rPr lang="sk-SK" sz="2000" dirty="0"/>
            <a:t>IDEA</a:t>
          </a:r>
          <a:r>
            <a:rPr lang="fi-FI" sz="2000" dirty="0"/>
            <a:t>T</a:t>
          </a:r>
          <a:endParaRPr lang="sk-SK" sz="2000" dirty="0"/>
        </a:p>
      </dgm:t>
    </dgm:pt>
    <dgm:pt modelId="{7522B12C-5280-4BC4-98C4-12F93F186AFB}" type="parTrans" cxnId="{CC816AE2-B7B3-44DA-B5CD-778A45FDF130}">
      <dgm:prSet/>
      <dgm:spPr/>
      <dgm:t>
        <a:bodyPr/>
        <a:lstStyle/>
        <a:p>
          <a:endParaRPr lang="sk-SK"/>
        </a:p>
      </dgm:t>
    </dgm:pt>
    <dgm:pt modelId="{40889AA3-CFCF-4C77-86B0-697D9DD693AF}" type="sibTrans" cxnId="{CC816AE2-B7B3-44DA-B5CD-778A45FDF130}">
      <dgm:prSet/>
      <dgm:spPr/>
      <dgm:t>
        <a:bodyPr/>
        <a:lstStyle/>
        <a:p>
          <a:endParaRPr lang="sk-SK"/>
        </a:p>
      </dgm:t>
    </dgm:pt>
    <dgm:pt modelId="{293302D7-4DD1-4A85-9C3B-8B0E468BDEFC}">
      <dgm:prSet phldrT="[Text]" custT="1"/>
      <dgm:spPr>
        <a:solidFill>
          <a:srgbClr val="D92E2D"/>
        </a:solidFill>
      </dgm:spPr>
      <dgm:t>
        <a:bodyPr/>
        <a:lstStyle/>
        <a:p>
          <a:r>
            <a:rPr lang="fi-FI" sz="2000" dirty="0"/>
            <a:t>KO</a:t>
          </a:r>
          <a:r>
            <a:rPr lang="sk-SK" sz="2000" dirty="0"/>
            <a:t>OD</a:t>
          </a:r>
          <a:r>
            <a:rPr lang="fi-FI" sz="2000" dirty="0"/>
            <a:t>I</a:t>
          </a:r>
          <a:endParaRPr lang="sk-SK" sz="2000" dirty="0"/>
        </a:p>
      </dgm:t>
    </dgm:pt>
    <dgm:pt modelId="{7C855553-C8CA-4938-A0A4-A7D295AAAD22}" type="parTrans" cxnId="{3154A47E-EEE2-4DBC-A692-69517A82A5DD}">
      <dgm:prSet/>
      <dgm:spPr/>
      <dgm:t>
        <a:bodyPr/>
        <a:lstStyle/>
        <a:p>
          <a:endParaRPr lang="sk-SK"/>
        </a:p>
      </dgm:t>
    </dgm:pt>
    <dgm:pt modelId="{AB7D2D84-7B71-4B00-819A-F5533C6F4A57}" type="sibTrans" cxnId="{3154A47E-EEE2-4DBC-A692-69517A82A5DD}">
      <dgm:prSet/>
      <dgm:spPr/>
      <dgm:t>
        <a:bodyPr/>
        <a:lstStyle/>
        <a:p>
          <a:endParaRPr lang="sk-SK"/>
        </a:p>
      </dgm:t>
    </dgm:pt>
    <dgm:pt modelId="{C23DA227-2080-4ABC-B98C-A687FED40F0F}">
      <dgm:prSet phldrT="[Text]" custT="1"/>
      <dgm:spPr>
        <a:solidFill>
          <a:srgbClr val="FFCD04"/>
        </a:solidFill>
      </dgm:spPr>
      <dgm:t>
        <a:bodyPr/>
        <a:lstStyle/>
        <a:p>
          <a:r>
            <a:rPr lang="fi-FI" sz="2000" dirty="0"/>
            <a:t>TIEDOT</a:t>
          </a:r>
          <a:endParaRPr lang="sk-SK" sz="2000" dirty="0"/>
        </a:p>
      </dgm:t>
    </dgm:pt>
    <dgm:pt modelId="{6607704A-81C8-474E-8D3A-047D167AE848}" type="parTrans" cxnId="{8A949946-1E11-4C1C-AE4B-525C306C0B46}">
      <dgm:prSet/>
      <dgm:spPr/>
      <dgm:t>
        <a:bodyPr/>
        <a:lstStyle/>
        <a:p>
          <a:endParaRPr lang="sk-SK"/>
        </a:p>
      </dgm:t>
    </dgm:pt>
    <dgm:pt modelId="{25921605-AFCB-4C8A-8B6A-70B4923B5C33}" type="sibTrans" cxnId="{8A949946-1E11-4C1C-AE4B-525C306C0B46}">
      <dgm:prSet/>
      <dgm:spPr/>
      <dgm:t>
        <a:bodyPr/>
        <a:lstStyle/>
        <a:p>
          <a:endParaRPr lang="sk-SK"/>
        </a:p>
      </dgm:t>
    </dgm:pt>
    <dgm:pt modelId="{915ED8AB-F619-4E63-85CD-BC7160A92519}" type="pres">
      <dgm:prSet presAssocID="{5F52CD4E-DE03-4EAE-9016-7D020E66BBCF}" presName="cycle" presStyleCnt="0">
        <dgm:presLayoutVars>
          <dgm:dir/>
          <dgm:resizeHandles val="exact"/>
        </dgm:presLayoutVars>
      </dgm:prSet>
      <dgm:spPr/>
    </dgm:pt>
    <dgm:pt modelId="{3020F639-CD80-4C46-9B39-9EFA47216A06}" type="pres">
      <dgm:prSet presAssocID="{73A0611C-0816-4AEA-8903-919B5BEA7F5F}" presName="node" presStyleLbl="node1" presStyleIdx="0" presStyleCnt="3">
        <dgm:presLayoutVars>
          <dgm:bulletEnabled val="1"/>
        </dgm:presLayoutVars>
      </dgm:prSet>
      <dgm:spPr/>
    </dgm:pt>
    <dgm:pt modelId="{04A38DF1-9CD6-40BE-A301-46CEC87A4F51}" type="pres">
      <dgm:prSet presAssocID="{73A0611C-0816-4AEA-8903-919B5BEA7F5F}" presName="spNode" presStyleCnt="0"/>
      <dgm:spPr/>
    </dgm:pt>
    <dgm:pt modelId="{1DF21CFB-E87D-439E-AAE0-9A8C2AC9C51E}" type="pres">
      <dgm:prSet presAssocID="{40889AA3-CFCF-4C77-86B0-697D9DD693AF}" presName="sibTrans" presStyleLbl="sibTrans1D1" presStyleIdx="0" presStyleCnt="3"/>
      <dgm:spPr/>
    </dgm:pt>
    <dgm:pt modelId="{4DBE7484-57BB-45C2-AB26-A68746474704}" type="pres">
      <dgm:prSet presAssocID="{293302D7-4DD1-4A85-9C3B-8B0E468BDEFC}" presName="node" presStyleLbl="node1" presStyleIdx="1" presStyleCnt="3">
        <dgm:presLayoutVars>
          <dgm:bulletEnabled val="1"/>
        </dgm:presLayoutVars>
      </dgm:prSet>
      <dgm:spPr/>
    </dgm:pt>
    <dgm:pt modelId="{922CA129-BF64-4EFE-8C69-1137DE1A7725}" type="pres">
      <dgm:prSet presAssocID="{293302D7-4DD1-4A85-9C3B-8B0E468BDEFC}" presName="spNode" presStyleCnt="0"/>
      <dgm:spPr/>
    </dgm:pt>
    <dgm:pt modelId="{C02DAF9E-D1D6-4ED1-AC5F-A1284DFCE095}" type="pres">
      <dgm:prSet presAssocID="{AB7D2D84-7B71-4B00-819A-F5533C6F4A57}" presName="sibTrans" presStyleLbl="sibTrans1D1" presStyleIdx="1" presStyleCnt="3"/>
      <dgm:spPr/>
    </dgm:pt>
    <dgm:pt modelId="{824B2414-2F63-44A3-8887-F2C6338A5679}" type="pres">
      <dgm:prSet presAssocID="{C23DA227-2080-4ABC-B98C-A687FED40F0F}" presName="node" presStyleLbl="node1" presStyleIdx="2" presStyleCnt="3">
        <dgm:presLayoutVars>
          <dgm:bulletEnabled val="1"/>
        </dgm:presLayoutVars>
      </dgm:prSet>
      <dgm:spPr/>
    </dgm:pt>
    <dgm:pt modelId="{7EC083E2-CA9E-4811-A2E7-942FC68D9E6C}" type="pres">
      <dgm:prSet presAssocID="{C23DA227-2080-4ABC-B98C-A687FED40F0F}" presName="spNode" presStyleCnt="0"/>
      <dgm:spPr/>
    </dgm:pt>
    <dgm:pt modelId="{2434A198-A385-4870-A592-9418C477902A}" type="pres">
      <dgm:prSet presAssocID="{25921605-AFCB-4C8A-8B6A-70B4923B5C33}" presName="sibTrans" presStyleLbl="sibTrans1D1" presStyleIdx="2" presStyleCnt="3"/>
      <dgm:spPr/>
    </dgm:pt>
  </dgm:ptLst>
  <dgm:cxnLst>
    <dgm:cxn modelId="{CB085011-9483-482E-9834-16FB78D3BC4A}" type="presOf" srcId="{AB7D2D84-7B71-4B00-819A-F5533C6F4A57}" destId="{C02DAF9E-D1D6-4ED1-AC5F-A1284DFCE095}" srcOrd="0" destOrd="0" presId="urn:microsoft.com/office/officeart/2005/8/layout/cycle6"/>
    <dgm:cxn modelId="{87004D1C-B9BB-4333-A70D-3BAE73A4E5CE}" type="presOf" srcId="{293302D7-4DD1-4A85-9C3B-8B0E468BDEFC}" destId="{4DBE7484-57BB-45C2-AB26-A68746474704}" srcOrd="0" destOrd="0" presId="urn:microsoft.com/office/officeart/2005/8/layout/cycle6"/>
    <dgm:cxn modelId="{EDF3AE42-99E2-455F-A807-5CF7C4981C9D}" type="presOf" srcId="{5F52CD4E-DE03-4EAE-9016-7D020E66BBCF}" destId="{915ED8AB-F619-4E63-85CD-BC7160A92519}" srcOrd="0" destOrd="0" presId="urn:microsoft.com/office/officeart/2005/8/layout/cycle6"/>
    <dgm:cxn modelId="{8A949946-1E11-4C1C-AE4B-525C306C0B46}" srcId="{5F52CD4E-DE03-4EAE-9016-7D020E66BBCF}" destId="{C23DA227-2080-4ABC-B98C-A687FED40F0F}" srcOrd="2" destOrd="0" parTransId="{6607704A-81C8-474E-8D3A-047D167AE848}" sibTransId="{25921605-AFCB-4C8A-8B6A-70B4923B5C33}"/>
    <dgm:cxn modelId="{3B10B068-00DD-4D7E-BB71-334DDBDA36AF}" type="presOf" srcId="{73A0611C-0816-4AEA-8903-919B5BEA7F5F}" destId="{3020F639-CD80-4C46-9B39-9EFA47216A06}" srcOrd="0" destOrd="0" presId="urn:microsoft.com/office/officeart/2005/8/layout/cycle6"/>
    <dgm:cxn modelId="{57CD6254-DC89-48FB-91B4-C893D73326B2}" type="presOf" srcId="{C23DA227-2080-4ABC-B98C-A687FED40F0F}" destId="{824B2414-2F63-44A3-8887-F2C6338A5679}" srcOrd="0" destOrd="0" presId="urn:microsoft.com/office/officeart/2005/8/layout/cycle6"/>
    <dgm:cxn modelId="{3154A47E-EEE2-4DBC-A692-69517A82A5DD}" srcId="{5F52CD4E-DE03-4EAE-9016-7D020E66BBCF}" destId="{293302D7-4DD1-4A85-9C3B-8B0E468BDEFC}" srcOrd="1" destOrd="0" parTransId="{7C855553-C8CA-4938-A0A4-A7D295AAAD22}" sibTransId="{AB7D2D84-7B71-4B00-819A-F5533C6F4A57}"/>
    <dgm:cxn modelId="{69FF7EA2-1EF4-4296-AFA5-8C8EB21C6DAA}" type="presOf" srcId="{40889AA3-CFCF-4C77-86B0-697D9DD693AF}" destId="{1DF21CFB-E87D-439E-AAE0-9A8C2AC9C51E}" srcOrd="0" destOrd="0" presId="urn:microsoft.com/office/officeart/2005/8/layout/cycle6"/>
    <dgm:cxn modelId="{650B52AF-DED5-4A2C-A027-1B055F1B3101}" type="presOf" srcId="{25921605-AFCB-4C8A-8B6A-70B4923B5C33}" destId="{2434A198-A385-4870-A592-9418C477902A}" srcOrd="0" destOrd="0" presId="urn:microsoft.com/office/officeart/2005/8/layout/cycle6"/>
    <dgm:cxn modelId="{CC816AE2-B7B3-44DA-B5CD-778A45FDF130}" srcId="{5F52CD4E-DE03-4EAE-9016-7D020E66BBCF}" destId="{73A0611C-0816-4AEA-8903-919B5BEA7F5F}" srcOrd="0" destOrd="0" parTransId="{7522B12C-5280-4BC4-98C4-12F93F186AFB}" sibTransId="{40889AA3-CFCF-4C77-86B0-697D9DD693AF}"/>
    <dgm:cxn modelId="{87013460-156B-4DCA-96E2-FF7502CDEC61}" type="presParOf" srcId="{915ED8AB-F619-4E63-85CD-BC7160A92519}" destId="{3020F639-CD80-4C46-9B39-9EFA47216A06}" srcOrd="0" destOrd="0" presId="urn:microsoft.com/office/officeart/2005/8/layout/cycle6"/>
    <dgm:cxn modelId="{944F7301-3140-4FC9-BB3E-29C76C58D4AE}" type="presParOf" srcId="{915ED8AB-F619-4E63-85CD-BC7160A92519}" destId="{04A38DF1-9CD6-40BE-A301-46CEC87A4F51}" srcOrd="1" destOrd="0" presId="urn:microsoft.com/office/officeart/2005/8/layout/cycle6"/>
    <dgm:cxn modelId="{72975FFE-103A-4301-891C-1FEE61054AB0}" type="presParOf" srcId="{915ED8AB-F619-4E63-85CD-BC7160A92519}" destId="{1DF21CFB-E87D-439E-AAE0-9A8C2AC9C51E}" srcOrd="2" destOrd="0" presId="urn:microsoft.com/office/officeart/2005/8/layout/cycle6"/>
    <dgm:cxn modelId="{80CD02BF-9545-4A2F-BD91-AC073A00E986}" type="presParOf" srcId="{915ED8AB-F619-4E63-85CD-BC7160A92519}" destId="{4DBE7484-57BB-45C2-AB26-A68746474704}" srcOrd="3" destOrd="0" presId="urn:microsoft.com/office/officeart/2005/8/layout/cycle6"/>
    <dgm:cxn modelId="{1EB629B0-4CA9-4868-BDAC-073853D55F57}" type="presParOf" srcId="{915ED8AB-F619-4E63-85CD-BC7160A92519}" destId="{922CA129-BF64-4EFE-8C69-1137DE1A7725}" srcOrd="4" destOrd="0" presId="urn:microsoft.com/office/officeart/2005/8/layout/cycle6"/>
    <dgm:cxn modelId="{4924F4F4-A1CD-48DB-B31A-9BB4A8DBFB6A}" type="presParOf" srcId="{915ED8AB-F619-4E63-85CD-BC7160A92519}" destId="{C02DAF9E-D1D6-4ED1-AC5F-A1284DFCE095}" srcOrd="5" destOrd="0" presId="urn:microsoft.com/office/officeart/2005/8/layout/cycle6"/>
    <dgm:cxn modelId="{0B375A9F-A98B-4864-807F-15A2355E2D66}" type="presParOf" srcId="{915ED8AB-F619-4E63-85CD-BC7160A92519}" destId="{824B2414-2F63-44A3-8887-F2C6338A5679}" srcOrd="6" destOrd="0" presId="urn:microsoft.com/office/officeart/2005/8/layout/cycle6"/>
    <dgm:cxn modelId="{9831CAB4-AE8B-4122-880E-9B97FC6EE142}" type="presParOf" srcId="{915ED8AB-F619-4E63-85CD-BC7160A92519}" destId="{7EC083E2-CA9E-4811-A2E7-942FC68D9E6C}" srcOrd="7" destOrd="0" presId="urn:microsoft.com/office/officeart/2005/8/layout/cycle6"/>
    <dgm:cxn modelId="{FB812BDB-D1C6-48AE-A9C1-533F37C08D93}" type="presParOf" srcId="{915ED8AB-F619-4E63-85CD-BC7160A92519}" destId="{2434A198-A385-4870-A592-9418C477902A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0F639-CD80-4C46-9B39-9EFA47216A06}">
      <dsp:nvSpPr>
        <dsp:cNvPr id="0" name=""/>
        <dsp:cNvSpPr/>
      </dsp:nvSpPr>
      <dsp:spPr>
        <a:xfrm>
          <a:off x="865536" y="15961"/>
          <a:ext cx="1153579" cy="749826"/>
        </a:xfrm>
        <a:prstGeom prst="roundRect">
          <a:avLst/>
        </a:prstGeom>
        <a:solidFill>
          <a:srgbClr val="E687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IDEA</a:t>
          </a:r>
          <a:r>
            <a:rPr lang="fi-FI" sz="2000" kern="1200" dirty="0"/>
            <a:t>T</a:t>
          </a:r>
          <a:endParaRPr lang="sk-SK" sz="2000" kern="1200" dirty="0"/>
        </a:p>
      </dsp:txBody>
      <dsp:txXfrm>
        <a:off x="902139" y="52564"/>
        <a:ext cx="1080373" cy="676620"/>
      </dsp:txXfrm>
    </dsp:sp>
    <dsp:sp modelId="{1DF21CFB-E87D-439E-AAE0-9A8C2AC9C51E}">
      <dsp:nvSpPr>
        <dsp:cNvPr id="0" name=""/>
        <dsp:cNvSpPr/>
      </dsp:nvSpPr>
      <dsp:spPr>
        <a:xfrm>
          <a:off x="443104" y="390874"/>
          <a:ext cx="1998443" cy="1998443"/>
        </a:xfrm>
        <a:custGeom>
          <a:avLst/>
          <a:gdLst/>
          <a:ahLst/>
          <a:cxnLst/>
          <a:rect l="0" t="0" r="0" b="0"/>
          <a:pathLst>
            <a:path>
              <a:moveTo>
                <a:pt x="1584374" y="189258"/>
              </a:moveTo>
              <a:arcTo wR="999221" hR="999221" stAng="18350760" swAng="36440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E7484-57BB-45C2-AB26-A68746474704}">
      <dsp:nvSpPr>
        <dsp:cNvPr id="0" name=""/>
        <dsp:cNvSpPr/>
      </dsp:nvSpPr>
      <dsp:spPr>
        <a:xfrm>
          <a:off x="1730887" y="1514794"/>
          <a:ext cx="1153579" cy="749826"/>
        </a:xfrm>
        <a:prstGeom prst="roundRect">
          <a:avLst/>
        </a:prstGeom>
        <a:solidFill>
          <a:srgbClr val="D92E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KO</a:t>
          </a:r>
          <a:r>
            <a:rPr lang="sk-SK" sz="2000" kern="1200" dirty="0"/>
            <a:t>OD</a:t>
          </a:r>
          <a:r>
            <a:rPr lang="fi-FI" sz="2000" kern="1200" dirty="0"/>
            <a:t>I</a:t>
          </a:r>
          <a:endParaRPr lang="sk-SK" sz="2000" kern="1200" dirty="0"/>
        </a:p>
      </dsp:txBody>
      <dsp:txXfrm>
        <a:off x="1767490" y="1551397"/>
        <a:ext cx="1080373" cy="676620"/>
      </dsp:txXfrm>
    </dsp:sp>
    <dsp:sp modelId="{C02DAF9E-D1D6-4ED1-AC5F-A1284DFCE095}">
      <dsp:nvSpPr>
        <dsp:cNvPr id="0" name=""/>
        <dsp:cNvSpPr/>
      </dsp:nvSpPr>
      <dsp:spPr>
        <a:xfrm>
          <a:off x="443104" y="390874"/>
          <a:ext cx="1998443" cy="1998443"/>
        </a:xfrm>
        <a:custGeom>
          <a:avLst/>
          <a:gdLst/>
          <a:ahLst/>
          <a:cxnLst/>
          <a:rect l="0" t="0" r="0" b="0"/>
          <a:pathLst>
            <a:path>
              <a:moveTo>
                <a:pt x="1474113" y="1878381"/>
              </a:moveTo>
              <a:arcTo wR="999221" hR="999221" stAng="3697416" swAng="34051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B2414-2F63-44A3-8887-F2C6338A5679}">
      <dsp:nvSpPr>
        <dsp:cNvPr id="0" name=""/>
        <dsp:cNvSpPr/>
      </dsp:nvSpPr>
      <dsp:spPr>
        <a:xfrm>
          <a:off x="184" y="1514794"/>
          <a:ext cx="1153579" cy="749826"/>
        </a:xfrm>
        <a:prstGeom prst="roundRect">
          <a:avLst/>
        </a:prstGeom>
        <a:solidFill>
          <a:srgbClr val="FFCD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TIEDOT</a:t>
          </a:r>
          <a:endParaRPr lang="sk-SK" sz="2000" kern="1200" dirty="0"/>
        </a:p>
      </dsp:txBody>
      <dsp:txXfrm>
        <a:off x="36787" y="1551397"/>
        <a:ext cx="1080373" cy="676620"/>
      </dsp:txXfrm>
    </dsp:sp>
    <dsp:sp modelId="{2434A198-A385-4870-A592-9418C477902A}">
      <dsp:nvSpPr>
        <dsp:cNvPr id="0" name=""/>
        <dsp:cNvSpPr/>
      </dsp:nvSpPr>
      <dsp:spPr>
        <a:xfrm>
          <a:off x="443104" y="390874"/>
          <a:ext cx="1998443" cy="1998443"/>
        </a:xfrm>
        <a:custGeom>
          <a:avLst/>
          <a:gdLst/>
          <a:ahLst/>
          <a:cxnLst/>
          <a:rect l="0" t="0" r="0" b="0"/>
          <a:pathLst>
            <a:path>
              <a:moveTo>
                <a:pt x="6580" y="1113713"/>
              </a:moveTo>
              <a:arcTo wR="999221" hR="999221" stAng="10405232" swAng="36440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7700" y="2417459"/>
            <a:ext cx="5576595" cy="1121083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D92E2D"/>
                </a:solidFill>
              </a:rPr>
              <a:t>YRITYKSEN PERUSTAMINEN</a:t>
            </a:r>
            <a:endParaRPr lang="es-ES" sz="4000" b="1" dirty="0">
              <a:solidFill>
                <a:srgbClr val="D92E2D"/>
              </a:solidFill>
              <a:cs typeface="Calibri Ligh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0" y="6294071"/>
            <a:ext cx="10100684" cy="5639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59" y="357115"/>
            <a:ext cx="6959400" cy="20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Monet yrittäjät ja innovaattorit toteuttavat ideansa ennenaikaisesti, vaikka ne ovat järkeviä ja näyttävät paperilla hyviltä. Myöhemmin he huomaavat, että todellisuudessa ne eivät ehkä olekaan niin hyviä. 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Siksi on tärkeää vahvistaa liikeidea ennen kuin investoit liikaa aikaa ja resursseja sen toteuttamiseen. </a:t>
            </a:r>
            <a:endParaRPr lang="en-GB" altLang="es-ES" sz="15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319141" y="560944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Liikeidean</a:t>
            </a:r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vahvistaminen</a:t>
            </a:r>
            <a:endParaRPr lang="es-ES" sz="3600" b="1" dirty="0">
              <a:solidFill>
                <a:srgbClr val="D92E2D"/>
              </a:solidFill>
            </a:endParaRPr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55A6B3C9-15C3-4346-82B9-9D300CA0E2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" b="25874"/>
          <a:stretch/>
        </p:blipFill>
        <p:spPr>
          <a:xfrm>
            <a:off x="2032716" y="3674853"/>
            <a:ext cx="3514915" cy="2041585"/>
          </a:xfrm>
          <a:prstGeom prst="rect">
            <a:avLst/>
          </a:prstGeom>
        </p:spPr>
      </p:pic>
      <p:pic>
        <p:nvPicPr>
          <p:cNvPr id="16" name="Obrázok 15" descr="Obrázok, na ktorom je text, ClipArt, znak&#10;&#10;Automaticky generovaný popis">
            <a:extLst>
              <a:ext uri="{FF2B5EF4-FFF2-40B4-BE49-F238E27FC236}">
                <a16:creationId xmlns:a16="http://schemas.microsoft.com/office/drawing/2014/main" id="{E4B83742-AC5E-406B-9A7B-11BA81F64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39" y="3429000"/>
            <a:ext cx="4197960" cy="22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1401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sk-SK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1.2.1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Testauksen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vahvihtamisen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ajattelutapa</a:t>
            </a:r>
            <a:endParaRPr lang="sk-SK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err="1">
                <a:latin typeface="Arial" panose="020B0604020202020204" pitchFamily="34" charset="0"/>
              </a:rPr>
              <a:t>Vahvistaminen</a:t>
            </a:r>
            <a:r>
              <a:rPr lang="en-GB" sz="1500" dirty="0">
                <a:latin typeface="Arial" panose="020B0604020202020204" pitchFamily="34" charset="0"/>
              </a:rPr>
              <a:t> (</a:t>
            </a:r>
            <a:r>
              <a:rPr lang="fi-FI" sz="1500" dirty="0">
                <a:latin typeface="Arial" panose="020B0604020202020204" pitchFamily="34" charset="0"/>
              </a:rPr>
              <a:t>Validointi) on prosessi, jolla vähennetään epävarmuutta, joka liittyy teoriassa hyvältä näyttäviin, mutta todellisuudessa toimimattomiin ideoihin.</a:t>
            </a:r>
            <a:r>
              <a:rPr lang="en-GB" sz="1500" dirty="0">
                <a:latin typeface="Arial" panose="020B0604020202020204" pitchFamily="34" charset="0"/>
              </a:rPr>
              <a:t> </a:t>
            </a:r>
          </a:p>
          <a:p>
            <a:pPr marL="285750" indent="-28575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 dirty="0">
                <a:latin typeface="Arial" panose="020B0604020202020204" pitchFamily="34" charset="0"/>
              </a:rPr>
              <a:t>Ensin on selvitettävä, onko suunta oikea, testattava perusolettamuksia, hankittava näkemyksiä ja vahvistettava todisteilla, että liikeideasi todennäköisesti toimii.</a:t>
            </a:r>
            <a:r>
              <a:rPr lang="sk-SK" sz="1500" dirty="0">
                <a:latin typeface="Arial" panose="020B0604020202020204" pitchFamily="34" charset="0"/>
              </a:rPr>
              <a:t> </a:t>
            </a:r>
            <a:endParaRPr lang="en-GB" altLang="es-ES" sz="2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F4B6E85-26A2-4681-BDE1-D0A972EEF613}"/>
              </a:ext>
            </a:extLst>
          </p:cNvPr>
          <p:cNvSpPr txBox="1"/>
          <p:nvPr/>
        </p:nvSpPr>
        <p:spPr>
          <a:xfrm>
            <a:off x="2358983" y="6016648"/>
            <a:ext cx="7719428" cy="290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Bland, D. J., Osterwalder, A., Smith, A., &amp; Papadakos, T. (2020). Testing business ideas.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Liikeidean</a:t>
            </a:r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vahvistaminen</a:t>
            </a:r>
            <a:endParaRPr lang="es-ES" sz="3600" b="1" dirty="0">
              <a:solidFill>
                <a:srgbClr val="D92E2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58983" y="3524556"/>
            <a:ext cx="7281926" cy="2538223"/>
            <a:chOff x="2358983" y="3524556"/>
            <a:chExt cx="7281926" cy="2538223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1A65B9F0-F080-4ED6-B9B2-944386457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7"/>
            <a:stretch/>
          </p:blipFill>
          <p:spPr>
            <a:xfrm>
              <a:off x="2358983" y="3524556"/>
              <a:ext cx="7192379" cy="2419473"/>
            </a:xfrm>
            <a:prstGeom prst="rect">
              <a:avLst/>
            </a:prstGeom>
          </p:spPr>
        </p:pic>
        <p:sp>
          <p:nvSpPr>
            <p:cNvPr id="9" name="Obdĺžnik 8">
              <a:extLst>
                <a:ext uri="{FF2B5EF4-FFF2-40B4-BE49-F238E27FC236}">
                  <a16:creationId xmlns:a16="http://schemas.microsoft.com/office/drawing/2014/main" id="{CEC69CF5-4D63-4D28-B2DD-7A69BB42DB2F}"/>
                </a:ext>
              </a:extLst>
            </p:cNvPr>
            <p:cNvSpPr/>
            <p:nvPr/>
          </p:nvSpPr>
          <p:spPr>
            <a:xfrm>
              <a:off x="2415545" y="5530083"/>
              <a:ext cx="622170" cy="300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>
                  <a:solidFill>
                    <a:sysClr val="windowText" lastClr="000000"/>
                  </a:solidFill>
                </a:rPr>
                <a:t>Idea</a:t>
              </a:r>
            </a:p>
          </p:txBody>
        </p:sp>
        <p:sp>
          <p:nvSpPr>
            <p:cNvPr id="16" name="Obdĺžnik 15">
              <a:extLst>
                <a:ext uri="{FF2B5EF4-FFF2-40B4-BE49-F238E27FC236}">
                  <a16:creationId xmlns:a16="http://schemas.microsoft.com/office/drawing/2014/main" id="{716A635F-A620-4142-A81A-6C449B50582B}"/>
                </a:ext>
              </a:extLst>
            </p:cNvPr>
            <p:cNvSpPr/>
            <p:nvPr/>
          </p:nvSpPr>
          <p:spPr>
            <a:xfrm>
              <a:off x="8540318" y="5530082"/>
              <a:ext cx="1100591" cy="3278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ysClr val="windowText" lastClr="000000"/>
                  </a:solidFill>
                </a:rPr>
                <a:t>Liiketoiminta</a:t>
              </a:r>
              <a:endParaRPr lang="sk-SK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dĺžnik 16">
              <a:extLst>
                <a:ext uri="{FF2B5EF4-FFF2-40B4-BE49-F238E27FC236}">
                  <a16:creationId xmlns:a16="http://schemas.microsoft.com/office/drawing/2014/main" id="{FCC77ABE-3909-461C-9F71-8E3E92B4765E}"/>
                </a:ext>
              </a:extLst>
            </p:cNvPr>
            <p:cNvSpPr/>
            <p:nvPr/>
          </p:nvSpPr>
          <p:spPr>
            <a:xfrm>
              <a:off x="8036633" y="5051152"/>
              <a:ext cx="1006385" cy="661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1000" b="1" dirty="0">
                  <a:solidFill>
                    <a:srgbClr val="F15544"/>
                  </a:solidFill>
                </a:rPr>
                <a:t>Epävarmuus &amp; riski</a:t>
              </a:r>
              <a:endParaRPr lang="sk-SK" sz="1000" b="1" dirty="0">
                <a:solidFill>
                  <a:srgbClr val="F15544"/>
                </a:solidFill>
              </a:endParaRPr>
            </a:p>
          </p:txBody>
        </p:sp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40ACA870-64E1-4D38-9AB2-7B2D39C96F38}"/>
                </a:ext>
              </a:extLst>
            </p:cNvPr>
            <p:cNvSpPr/>
            <p:nvPr/>
          </p:nvSpPr>
          <p:spPr>
            <a:xfrm>
              <a:off x="4064444" y="5391371"/>
              <a:ext cx="1498466" cy="661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1000" b="1" dirty="0">
                  <a:solidFill>
                    <a:schemeClr val="bg1"/>
                  </a:solidFill>
                </a:rPr>
                <a:t>Tutkimus ja testaus</a:t>
              </a:r>
              <a:endParaRPr lang="sk-SK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0A4E08BF-0523-40DF-9AE9-C89AF122B45E}"/>
                </a:ext>
              </a:extLst>
            </p:cNvPr>
            <p:cNvSpPr/>
            <p:nvPr/>
          </p:nvSpPr>
          <p:spPr>
            <a:xfrm>
              <a:off x="6672007" y="5401194"/>
              <a:ext cx="1498466" cy="661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1000" b="1" dirty="0">
                  <a:solidFill>
                    <a:schemeClr val="bg1"/>
                  </a:solidFill>
                </a:rPr>
                <a:t>Toimeenpano</a:t>
              </a:r>
              <a:endParaRPr lang="sk-SK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2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18844"/>
            <a:ext cx="6362679" cy="478011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Ensin on selvitettävä, onko suunta oikea, testattava perusolettamukset, saatava tietoa ja vahvistettava todisteilla, että liikeideasi toimii hyvin todennäköisesti.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Rakenna-Mittaa-Opi (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Build-Measure-Learn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) on oppimis- ja palautesilmukka, jonka avulla selvitetään, kuinka tehokas tuote, palvelu tai idea on, ja tehdään tämä mahdollisimman nopeasti ja edullisesti.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Ensimmäisessä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"IDEAT"-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vaiheessa on kyse ideoinnista ja suunnittelusta. Keksit ideoita ja suunnittelet, minkä kokeen tai testin suoritat.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”RAKENNA"-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vaiheessa sinun on muutettava ideasi joksikin konkreettiseksi, mikä tarkoittaa, että luot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MVP:n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Viable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Product/Pienin toimiva tuote) - tuotteen, jolla on perusominaisuudet, mutta joka riittää herättämään kuluttajien huomion.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Nyt sinulla on tuotteesi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(=”KOODI"),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ja sinun on varmistettava, että tärkeimmät ominaisuudet on saatu riittävän valmiiksi.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Sitten suunnittelet, miten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"MITTAAT"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menestyksen.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Seuraavassa vaiheessa sinun on analysoitava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"TIEDOT",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olivatpa ne sitten laadullisia tai määrällisiä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Viimeinen vaihe on kriittinen, sinun on saatava oivalluksia, joiden perusteella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"OPIT"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ja joko muutat suuntaa kokonaan tai säilytät sen suunnan ja siirryt seuraavaan vaiheeseen.</a:t>
            </a:r>
            <a:endParaRPr lang="en-GB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B6F4819-5B57-4DE2-9A53-8497C8CE79C8}"/>
              </a:ext>
            </a:extLst>
          </p:cNvPr>
          <p:cNvSpPr txBox="1"/>
          <p:nvPr/>
        </p:nvSpPr>
        <p:spPr>
          <a:xfrm>
            <a:off x="8058976" y="5010534"/>
            <a:ext cx="4010526" cy="71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</a:t>
            </a: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E. (2011). The lean </a:t>
            </a:r>
            <a:r>
              <a:rPr lang="en-GB" sz="1200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startup</a:t>
            </a: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How today's entrepreneurs use continuous innovation to create radically successful businesses. Crown Business.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102891"/>
            <a:ext cx="6259228" cy="149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7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es-ES" sz="37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Liikeidean</a:t>
            </a:r>
            <a:r>
              <a:rPr lang="es-ES" sz="37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7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vahvistaminen</a:t>
            </a:r>
            <a:endParaRPr lang="es-ES" sz="3700" dirty="0">
              <a:solidFill>
                <a:srgbClr val="D92E2D"/>
              </a:solidFill>
            </a:endParaRPr>
          </a:p>
          <a:p>
            <a:pPr algn="r"/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86679" y="1416230"/>
            <a:ext cx="4117468" cy="3594304"/>
            <a:chOff x="7886679" y="1416230"/>
            <a:chExt cx="4117468" cy="3594304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99D0C6B5-DEB8-4DA0-85D9-58DAACBA9E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20550956"/>
                </p:ext>
              </p:extLst>
            </p:nvPr>
          </p:nvGraphicFramePr>
          <p:xfrm>
            <a:off x="8503087" y="1416230"/>
            <a:ext cx="2884652" cy="25437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960A10BF-E0CE-4049-AAE9-E438EFCB8ADD}"/>
                </a:ext>
              </a:extLst>
            </p:cNvPr>
            <p:cNvSpPr/>
            <p:nvPr/>
          </p:nvSpPr>
          <p:spPr>
            <a:xfrm>
              <a:off x="10910638" y="1594576"/>
              <a:ext cx="1093509" cy="1093509"/>
            </a:xfrm>
            <a:prstGeom prst="ellipse">
              <a:avLst/>
            </a:prstGeom>
            <a:solidFill>
              <a:srgbClr val="FFCD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100" dirty="0"/>
                <a:t>RAKENNA</a:t>
              </a:r>
              <a:endParaRPr lang="sk-SK" sz="1100" dirty="0"/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F83C113E-8F93-4C63-8CB7-4A7DF5CEE9E0}"/>
                </a:ext>
              </a:extLst>
            </p:cNvPr>
            <p:cNvSpPr/>
            <p:nvPr/>
          </p:nvSpPr>
          <p:spPr>
            <a:xfrm>
              <a:off x="9398658" y="3917025"/>
              <a:ext cx="1093509" cy="1093509"/>
            </a:xfrm>
            <a:prstGeom prst="ellipse">
              <a:avLst/>
            </a:prstGeom>
            <a:solidFill>
              <a:srgbClr val="E687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100" dirty="0"/>
                <a:t>M</a:t>
              </a:r>
              <a:r>
                <a:rPr lang="fi-FI" sz="1100" dirty="0"/>
                <a:t>ITTAA</a:t>
              </a:r>
              <a:endParaRPr lang="sk-SK" sz="1100" dirty="0"/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63439C8D-27D3-4A6A-AC4A-19C12AA7ABA3}"/>
                </a:ext>
              </a:extLst>
            </p:cNvPr>
            <p:cNvSpPr/>
            <p:nvPr/>
          </p:nvSpPr>
          <p:spPr>
            <a:xfrm>
              <a:off x="7886679" y="1594576"/>
              <a:ext cx="1093509" cy="1093509"/>
            </a:xfrm>
            <a:prstGeom prst="ellipse">
              <a:avLst/>
            </a:prstGeom>
            <a:solidFill>
              <a:srgbClr val="D92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100" dirty="0"/>
                <a:t>OPI</a:t>
              </a:r>
              <a:endParaRPr lang="sk-SK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8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fi-FI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Ajattelutavat, jotka sinun on omaksuttava vahvistusprosessin aikana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k-SK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yrittäjämäinen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asiakaskeskeinen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iteratiivinen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lähestymistapa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kysymysoletukset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kokeellisuuteen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perustuva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tiedot</a:t>
            </a:r>
            <a:r>
              <a:rPr lang="en-U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vaikuttavat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504900" y="54672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Liikeidean</a:t>
            </a:r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vahvistaminen</a:t>
            </a:r>
            <a:endParaRPr lang="es-ES" sz="3600" b="1" dirty="0">
              <a:solidFill>
                <a:srgbClr val="D92E2D"/>
              </a:solidFill>
            </a:endParaRPr>
          </a:p>
        </p:txBody>
      </p:sp>
      <p:pic>
        <p:nvPicPr>
          <p:cNvPr id="11" name="Imagen 20">
            <a:extLst>
              <a:ext uri="{FF2B5EF4-FFF2-40B4-BE49-F238E27FC236}">
                <a16:creationId xmlns:a16="http://schemas.microsoft.com/office/drawing/2014/main" id="{E358E297-28CA-4BB1-AB19-29BFBA151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2520000"/>
            <a:ext cx="4680000" cy="26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1401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sk-SK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1.2.2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Liikeideoiden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testaaminen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käytännössä</a:t>
            </a:r>
            <a:endParaRPr lang="sk-SK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Ensinnäkin sinun on tutkittava tarkemmin näitä lausuntoja</a:t>
            </a:r>
            <a:r>
              <a:rPr lang="sk-SK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Uskon, että </a:t>
            </a: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ongelma 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olemassa!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Uskon, että </a:t>
            </a: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jollakin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ongelma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Uskon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että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TÄMÄ </a:t>
            </a:r>
            <a:r>
              <a:rPr lang="en-GB" sz="1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ratkaisee</a:t>
            </a:r>
            <a:r>
              <a:rPr lang="en-GB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ongelman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Uskon, että </a:t>
            </a: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saan sen toimimaan näin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Liikeidean</a:t>
            </a:r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vahvistaminen</a:t>
            </a:r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endParaRPr lang="es-ES" sz="3600" b="1" dirty="0">
              <a:solidFill>
                <a:srgbClr val="D92E2D"/>
              </a:solidFill>
            </a:endParaRPr>
          </a:p>
        </p:txBody>
      </p:sp>
      <p:pic>
        <p:nvPicPr>
          <p:cNvPr id="11" name="Imagen 24">
            <a:extLst>
              <a:ext uri="{FF2B5EF4-FFF2-40B4-BE49-F238E27FC236}">
                <a16:creationId xmlns:a16="http://schemas.microsoft.com/office/drawing/2014/main" id="{55E8210E-AFF2-4D47-8DD7-6F80C7568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2160000"/>
            <a:ext cx="4680000" cy="31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1401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Sitten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kehität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vahvistusprosessin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Oletukset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hypoteesit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Testaus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päätä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menetelmät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työkalut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MVP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–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kuinka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keräät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tietoa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Kriteerit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fi-FI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mitkä ovat onnistumisen kriteerit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alt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Liikeidean</a:t>
            </a:r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vahvistaminen</a:t>
            </a:r>
            <a:endParaRPr lang="es-ES" sz="3600" dirty="0">
              <a:solidFill>
                <a:srgbClr val="D92E2D"/>
              </a:solidFill>
            </a:endParaRPr>
          </a:p>
        </p:txBody>
      </p:sp>
      <p:pic>
        <p:nvPicPr>
          <p:cNvPr id="11" name="Imagen 26">
            <a:extLst>
              <a:ext uri="{FF2B5EF4-FFF2-40B4-BE49-F238E27FC236}">
                <a16:creationId xmlns:a16="http://schemas.microsoft.com/office/drawing/2014/main" id="{953A74C1-D5F9-44F4-9ACF-488CA65C9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2160000"/>
            <a:ext cx="4680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140162"/>
          </a:xfrm>
        </p:spPr>
        <p:txBody>
          <a:bodyPr>
            <a:normAutofit/>
          </a:bodyPr>
          <a:lstStyle/>
          <a:p>
            <a:pPr marL="90170" algn="l">
              <a:lnSpc>
                <a:spcPct val="115000"/>
              </a:lnSpc>
              <a:spcAft>
                <a:spcPts val="1000"/>
              </a:spcAft>
            </a:pP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Mitä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voit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vahvistaa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validoida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170" algn="l">
              <a:lnSpc>
                <a:spcPct val="115000"/>
              </a:lnSpc>
              <a:spcAft>
                <a:spcPts val="1000"/>
              </a:spcAft>
            </a:pP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Asiakkaan/ongelman sopivuus - 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onko asiakkailla todella se ongelma, jonka luulet heillä olevan, keitä he ovat, onko ongelma ratkaisemisen arvoinen ja olisivatko he valmiita maksamaan sen ratkaisemisesta?</a:t>
            </a:r>
            <a:r>
              <a:rPr lang="en-GB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90170" algn="l">
              <a:lnSpc>
                <a:spcPct val="115000"/>
              </a:lnSpc>
              <a:spcAft>
                <a:spcPts val="1000"/>
              </a:spcAft>
            </a:pP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Ongelman ja ratkaisun yhteensopivuus - 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vastaako ratkaisusi todella asiakkaidesi ongelmaan, toimiiko ratkaisusi asiakkaillesi, tunnistitko ratkaisuja, joilla on paremmat mahdollisuudet tulla valituksi?</a:t>
            </a:r>
          </a:p>
          <a:p>
            <a:pPr marL="90170" algn="l">
              <a:lnSpc>
                <a:spcPct val="115000"/>
              </a:lnSpc>
              <a:spcAft>
                <a:spcPts val="1000"/>
              </a:spcAft>
            </a:pP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Tuotteen ja markkinoiden sopivuus - 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ostaisivatko asiakkaat tuotteesi tiettyyn hintaan, käyttäisivätkö he sitä, onko heidän määränsä riittävän suuri ylläpitämään tuotteiden ja yritysten kasvua ja kannattavuutta?</a:t>
            </a:r>
            <a:endParaRPr lang="en-GB" alt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Liikeidean</a:t>
            </a:r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vavistaminen</a:t>
            </a:r>
            <a:endParaRPr lang="es-ES" sz="3600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Kun suunnittelet ja kehität (urheilu)yritystäsi, sinun on ymmärrettävä hyvin sen kokonaiskonsepti ja keskeiset osatekijät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Liiketoimintamallien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voima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määrittelee, miten yrityksesi luo, tuottaa ja kerää arvoa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selittää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miten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yrityksesi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toimii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ohjaa sinut hyvin luontevasti kaikkien tärkeiden elementtien läpi, jotka varmistavat palvelusi tai tuotteesi onnistumisen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määrittelee kaikki tulevan liiketoimintasi keskeiset osa-alueet järjestelmällisesti, johdonmukaisesti ja loogisesti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on yhteinen kieli yrittäjyyden harjoittajille ja hyödyllinen esitystyökalu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Projektin</a:t>
            </a:r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suunnittelu</a:t>
            </a:r>
            <a:endParaRPr lang="es-ES" sz="3600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1.3.1 Business model canvas/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Liiketoimintamallin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huoneentaulu</a:t>
            </a:r>
            <a:endParaRPr lang="en-GB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fi-FI" sz="1500" dirty="0" err="1">
                <a:latin typeface="Arial" panose="020B0604020202020204" pitchFamily="34" charset="0"/>
                <a:ea typeface="Calibri" panose="020F0502020204030204" pitchFamily="34" charset="0"/>
              </a:rPr>
              <a:t>yökalu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, jota käytetään liiketoimintamallin visuaalisen esityksen kehittämiseen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Lyhyt, yhden sivun mittainen suunnitelma, jossa on ennalta määritelty ja helposti seurattava muoto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Yhteinen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kieli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”, jota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käytetään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liiketoimintamallien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määrittelyssä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Koostuu yhdeksästä rakennuspalikasta, jotka kattavat yrityksen tärkeimmät osa-alueet: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asiakkaat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tarjous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Infrastruktuuri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ja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taloudellinen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kannattavuus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tämän työkalun avulla voit laatia liiketoimintamallin noin 20 minuutissa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fi-FI" sz="1500" dirty="0" err="1">
                <a:latin typeface="Arial" panose="020B0604020202020204" pitchFamily="34" charset="0"/>
                <a:ea typeface="Calibri" panose="020F0502020204030204" pitchFamily="34" charset="0"/>
              </a:rPr>
              <a:t>ppimisprosessi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 on paljon tärkeämpi kuin sen tulos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pystyt kuitenkin näkemään yrityksesi päälogiikan ja työnkulun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Projektin</a:t>
            </a:r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suunnittelu</a:t>
            </a:r>
            <a:endParaRPr lang="es-ES" sz="3600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Projektin</a:t>
            </a:r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suunnittelu</a:t>
            </a:r>
            <a:endParaRPr lang="es-ES" sz="3600" dirty="0">
              <a:solidFill>
                <a:srgbClr val="D92E2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6616" y="1387183"/>
            <a:ext cx="6929659" cy="4601217"/>
            <a:chOff x="2424345" y="1128391"/>
            <a:chExt cx="6929659" cy="4601217"/>
          </a:xfrm>
        </p:grpSpPr>
        <p:pic>
          <p:nvPicPr>
            <p:cNvPr id="3" name="Obrázok 2">
              <a:extLst>
                <a:ext uri="{FF2B5EF4-FFF2-40B4-BE49-F238E27FC236}">
                  <a16:creationId xmlns:a16="http://schemas.microsoft.com/office/drawing/2014/main" id="{D3C239F0-EE60-448E-97D2-F6E10296B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995" y="1128391"/>
              <a:ext cx="6516009" cy="4601217"/>
            </a:xfrm>
            <a:prstGeom prst="rect">
              <a:avLst/>
            </a:prstGeom>
          </p:spPr>
        </p:pic>
        <p:sp>
          <p:nvSpPr>
            <p:cNvPr id="4" name="Obdĺžnik 3">
              <a:extLst>
                <a:ext uri="{FF2B5EF4-FFF2-40B4-BE49-F238E27FC236}">
                  <a16:creationId xmlns:a16="http://schemas.microsoft.com/office/drawing/2014/main" id="{A8D5D603-DE69-4F8B-89E6-86C24055DCE3}"/>
                </a:ext>
              </a:extLst>
            </p:cNvPr>
            <p:cNvSpPr/>
            <p:nvPr/>
          </p:nvSpPr>
          <p:spPr>
            <a:xfrm>
              <a:off x="3072138" y="1709344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 dirty="0">
                  <a:solidFill>
                    <a:schemeClr val="tx1"/>
                  </a:solidFill>
                </a:rPr>
                <a:t>Avainkumppanit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bdĺžnik 12">
              <a:extLst>
                <a:ext uri="{FF2B5EF4-FFF2-40B4-BE49-F238E27FC236}">
                  <a16:creationId xmlns:a16="http://schemas.microsoft.com/office/drawing/2014/main" id="{DD0007BE-F55E-497B-B6C7-1366B32690DA}"/>
                </a:ext>
              </a:extLst>
            </p:cNvPr>
            <p:cNvSpPr/>
            <p:nvPr/>
          </p:nvSpPr>
          <p:spPr>
            <a:xfrm>
              <a:off x="4192400" y="1676123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 dirty="0">
                  <a:solidFill>
                    <a:schemeClr val="tx1"/>
                  </a:solidFill>
                </a:rPr>
                <a:t>Ydintoiminnot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bdĺžnik 13">
              <a:extLst>
                <a:ext uri="{FF2B5EF4-FFF2-40B4-BE49-F238E27FC236}">
                  <a16:creationId xmlns:a16="http://schemas.microsoft.com/office/drawing/2014/main" id="{4A93F569-33DE-4BB7-9FE4-1333FF9E2A27}"/>
                </a:ext>
              </a:extLst>
            </p:cNvPr>
            <p:cNvSpPr/>
            <p:nvPr/>
          </p:nvSpPr>
          <p:spPr>
            <a:xfrm>
              <a:off x="5371219" y="1676465"/>
              <a:ext cx="1108840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 dirty="0" err="1">
                  <a:solidFill>
                    <a:schemeClr val="tx1"/>
                  </a:solidFill>
                </a:rPr>
                <a:t>Arvolupaus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bdĺžnik 15">
              <a:extLst>
                <a:ext uri="{FF2B5EF4-FFF2-40B4-BE49-F238E27FC236}">
                  <a16:creationId xmlns:a16="http://schemas.microsoft.com/office/drawing/2014/main" id="{8F1FA0FD-5F56-4EA1-AF9F-9ECFBB0E9C60}"/>
                </a:ext>
              </a:extLst>
            </p:cNvPr>
            <p:cNvSpPr/>
            <p:nvPr/>
          </p:nvSpPr>
          <p:spPr>
            <a:xfrm>
              <a:off x="6238943" y="1647498"/>
              <a:ext cx="1957545" cy="206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 dirty="0">
                  <a:solidFill>
                    <a:schemeClr val="tx1"/>
                  </a:solidFill>
                </a:rPr>
                <a:t>Asiakassuhteet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bdĺžnik 16">
              <a:extLst>
                <a:ext uri="{FF2B5EF4-FFF2-40B4-BE49-F238E27FC236}">
                  <a16:creationId xmlns:a16="http://schemas.microsoft.com/office/drawing/2014/main" id="{26FD6FA8-CEDB-4E8A-9904-83278A030593}"/>
                </a:ext>
              </a:extLst>
            </p:cNvPr>
            <p:cNvSpPr/>
            <p:nvPr/>
          </p:nvSpPr>
          <p:spPr>
            <a:xfrm>
              <a:off x="7712901" y="1676123"/>
              <a:ext cx="1358230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 dirty="0">
                  <a:solidFill>
                    <a:schemeClr val="tx1"/>
                  </a:solidFill>
                </a:rPr>
                <a:t>Asiakasryhmät (segmentti) 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039A1DE9-66AF-4059-A93C-3D2D3A769029}"/>
                </a:ext>
              </a:extLst>
            </p:cNvPr>
            <p:cNvSpPr/>
            <p:nvPr/>
          </p:nvSpPr>
          <p:spPr>
            <a:xfrm>
              <a:off x="4178763" y="2950877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>
                  <a:solidFill>
                    <a:schemeClr val="tx1"/>
                  </a:solidFill>
                </a:rPr>
                <a:t>Res</a:t>
              </a:r>
              <a:r>
                <a:rPr lang="fi-FI" sz="800" b="1" dirty="0" err="1">
                  <a:solidFill>
                    <a:schemeClr val="tx1"/>
                  </a:solidFill>
                </a:rPr>
                <a:t>urssit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29AB40AF-A9A2-498E-95E1-651CF9918D69}"/>
                </a:ext>
              </a:extLst>
            </p:cNvPr>
            <p:cNvSpPr/>
            <p:nvPr/>
          </p:nvSpPr>
          <p:spPr>
            <a:xfrm>
              <a:off x="6486269" y="2959758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 dirty="0">
                  <a:solidFill>
                    <a:schemeClr val="tx1"/>
                  </a:solidFill>
                </a:rPr>
                <a:t>Kanavat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9C2EF4D5-8C90-4D8A-8475-6CC97BF97222}"/>
                </a:ext>
              </a:extLst>
            </p:cNvPr>
            <p:cNvSpPr/>
            <p:nvPr/>
          </p:nvSpPr>
          <p:spPr>
            <a:xfrm>
              <a:off x="5559707" y="4237793"/>
              <a:ext cx="1957545" cy="206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 dirty="0" err="1">
                  <a:solidFill>
                    <a:schemeClr val="tx1"/>
                  </a:solidFill>
                </a:rPr>
                <a:t>Tulovirrat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bdĺžnik 20">
              <a:extLst>
                <a:ext uri="{FF2B5EF4-FFF2-40B4-BE49-F238E27FC236}">
                  <a16:creationId xmlns:a16="http://schemas.microsoft.com/office/drawing/2014/main" id="{93702523-0B85-4770-9391-0908D9DBAD04}"/>
                </a:ext>
              </a:extLst>
            </p:cNvPr>
            <p:cNvSpPr/>
            <p:nvPr/>
          </p:nvSpPr>
          <p:spPr>
            <a:xfrm>
              <a:off x="2424345" y="4225631"/>
              <a:ext cx="1957545" cy="206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 dirty="0">
                  <a:solidFill>
                    <a:schemeClr val="tx1"/>
                  </a:solidFill>
                </a:rPr>
                <a:t>Kulurakenne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4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132" y="1196400"/>
            <a:ext cx="6026935" cy="4595327"/>
          </a:xfrm>
        </p:spPr>
        <p:txBody>
          <a:bodyPr/>
          <a:lstStyle/>
          <a:p>
            <a:pPr algn="l"/>
            <a:endParaRPr lang="es-ES" dirty="0">
              <a:solidFill>
                <a:srgbClr val="E47A24"/>
              </a:solidFill>
              <a:latin typeface="+mj-lt"/>
            </a:endParaRPr>
          </a:p>
          <a:p>
            <a:pPr algn="just"/>
            <a:r>
              <a:rPr lang="en-GB" sz="2000" b="1" dirty="0" err="1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Tämän</a:t>
            </a:r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moduulin</a:t>
            </a:r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päätteeksi</a:t>
            </a:r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2440" y="553541"/>
            <a:ext cx="5008220" cy="642859"/>
          </a:xfrm>
        </p:spPr>
        <p:txBody>
          <a:bodyPr>
            <a:noAutofit/>
          </a:bodyPr>
          <a:lstStyle/>
          <a:p>
            <a:r>
              <a:rPr lang="es-ES" sz="32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 </a:t>
            </a:r>
            <a:r>
              <a:rPr lang="es-ES" sz="32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Tavoitteeet</a:t>
            </a:r>
            <a:r>
              <a:rPr lang="es-ES" sz="32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ja </a:t>
            </a:r>
            <a:r>
              <a:rPr lang="es-ES" sz="32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päämäärät</a:t>
            </a:r>
            <a:r>
              <a:rPr lang="es-ES" sz="3200" b="1" spc="-85" dirty="0">
                <a:solidFill>
                  <a:srgbClr val="D92E2D"/>
                </a:solidFill>
                <a:cs typeface="Tahoma"/>
              </a:rPr>
              <a:t> </a:t>
            </a:r>
            <a:endParaRPr lang="es-ES" sz="32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2317483"/>
            <a:ext cx="317240" cy="4824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B7E19A7-1F68-40D8-B67E-BD6163E7B4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3681002"/>
            <a:ext cx="317240" cy="48249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1E64DD-D47E-458E-A38C-F604DB11DC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4663522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900225" y="2632758"/>
            <a:ext cx="7811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altLang="ko-KR" sz="1400" dirty="0">
                <a:latin typeface="+mj-lt"/>
                <a:cs typeface="Arial" pitchFamily="34" charset="0"/>
              </a:rPr>
              <a:t>Ymmärrät urheilun ja yrittäjyyden väliset yhteydet.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altLang="ko-KR" sz="1400" dirty="0">
                <a:latin typeface="+mj-lt"/>
                <a:cs typeface="Arial" pitchFamily="34" charset="0"/>
              </a:rPr>
              <a:t>Ymmärrät myös, mitkä urheilun kautta kehittyneet ominaisuudet ovat hyödyllisiä yrittäjyydessä.</a:t>
            </a:r>
            <a:endParaRPr lang="en-US" altLang="ko-KR" sz="1400" dirty="0">
              <a:latin typeface="+mj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 err="1">
                <a:latin typeface="+mj-lt"/>
                <a:cs typeface="Arial" pitchFamily="34" charset="0"/>
              </a:rPr>
              <a:t>Ymmärrät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liikeideoiden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luonteen</a:t>
            </a:r>
            <a:r>
              <a:rPr lang="en-US" altLang="ko-KR" sz="1400" dirty="0">
                <a:latin typeface="+mj-lt"/>
                <a:cs typeface="Arial" pitchFamily="34" charset="0"/>
              </a:rPr>
              <a:t>,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niiden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lähteet</a:t>
            </a:r>
            <a:r>
              <a:rPr lang="en-US" altLang="ko-KR" sz="1400" dirty="0">
                <a:latin typeface="+mj-lt"/>
                <a:cs typeface="Arial" pitchFamily="34" charset="0"/>
              </a:rPr>
              <a:t> ja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tavat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parantaa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niiden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syntymistä</a:t>
            </a:r>
            <a:r>
              <a:rPr lang="en-US" altLang="ko-KR" sz="1400" dirty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900225" y="2294204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 err="1">
                <a:latin typeface="+mj-lt"/>
                <a:cs typeface="Arial" pitchFamily="34" charset="0"/>
              </a:rPr>
              <a:t>Pohjan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luominen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2699A28-3E26-4FD4-8143-27494C6E64F0}"/>
              </a:ext>
            </a:extLst>
          </p:cNvPr>
          <p:cNvSpPr txBox="1"/>
          <p:nvPr/>
        </p:nvSpPr>
        <p:spPr>
          <a:xfrm>
            <a:off x="1900225" y="4003839"/>
            <a:ext cx="6524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fi-FI" altLang="ko-KR" sz="1400" dirty="0">
                <a:latin typeface="+mj-lt"/>
                <a:cs typeface="Arial" pitchFamily="34" charset="0"/>
              </a:rPr>
              <a:t>Tutustut liikeideoiden testaamisen tärkeyteen ja mahdollisiin testaamisen keinoihin.</a:t>
            </a:r>
            <a:endParaRPr lang="en-US" altLang="ko-KR" sz="1400" dirty="0">
              <a:latin typeface="+mj-lt"/>
              <a:cs typeface="Arial" pitchFamily="34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A554AB94-BBE5-4DF1-B75D-FE12DF2146A2}"/>
              </a:ext>
            </a:extLst>
          </p:cNvPr>
          <p:cNvSpPr txBox="1"/>
          <p:nvPr/>
        </p:nvSpPr>
        <p:spPr>
          <a:xfrm>
            <a:off x="1776372" y="3709976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latin typeface="+mj-lt"/>
                <a:cs typeface="Arial" pitchFamily="34" charset="0"/>
              </a:rPr>
              <a:t>   </a:t>
            </a:r>
            <a:r>
              <a:rPr lang="en-US" altLang="ko-KR" b="1" dirty="0" err="1">
                <a:latin typeface="+mj-lt"/>
                <a:cs typeface="Arial" pitchFamily="34" charset="0"/>
              </a:rPr>
              <a:t>Liikeidean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vahvistaminen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2DE19CFF-303F-491E-99BB-D2AB3183AEDD}"/>
              </a:ext>
            </a:extLst>
          </p:cNvPr>
          <p:cNvSpPr txBox="1"/>
          <p:nvPr/>
        </p:nvSpPr>
        <p:spPr>
          <a:xfrm>
            <a:off x="1900225" y="4972893"/>
            <a:ext cx="838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fi-FI" altLang="ko-KR" sz="1400" dirty="0">
                <a:latin typeface="+mj-lt"/>
                <a:cs typeface="Arial" pitchFamily="34" charset="0"/>
              </a:rPr>
              <a:t>Opit suunnittelemaan liiketoimintaasi ja sen yleisen toimintalogiikan liiketoimintamallin avulla.</a:t>
            </a:r>
            <a:endParaRPr lang="en-US" altLang="ko-KR" sz="1400" dirty="0">
              <a:latin typeface="+mj-lt"/>
              <a:cs typeface="Arial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AC73C74C-0A3C-43BB-B07A-42699E1AB031}"/>
              </a:ext>
            </a:extLst>
          </p:cNvPr>
          <p:cNvSpPr txBox="1"/>
          <p:nvPr/>
        </p:nvSpPr>
        <p:spPr>
          <a:xfrm>
            <a:off x="1900225" y="4634339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 err="1">
                <a:latin typeface="+mj-lt"/>
                <a:cs typeface="Arial" pitchFamily="34" charset="0"/>
              </a:rPr>
              <a:t>Projektin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suunnittelu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57882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VAIHE 1: Aloita määrittelemällä ihmisryhmät tai organisaatiot, jotka haluat tavoittaa ja palvella - </a:t>
            </a: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</a:rPr>
              <a:t>asiakassegmentit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. Liiketoimintamalli on rakennettava heidän erityistarpeidensa vahvan ymmärtämisen varaan.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VAIHE 2: Seuraavaksi määrittelet </a:t>
            </a:r>
            <a:r>
              <a:rPr lang="fi-FI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arvolupauksesi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 eli arvon, jonka tuotteesi tai palvelusi luo asiakkaillesi (esim. ratkaisemalla ongelman tai tyydyttämällä tarpeen).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VAIHE 3: Jotta voit tavoittaa asiakkaasi, sinun on harkittava sopivia viestintä-, myynti- ja jakelu</a:t>
            </a: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</a:rPr>
              <a:t>kanavia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. Mieti niitä, jotka ovat merkityksellisiä yrityksesi kannalta.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Projektin</a:t>
            </a:r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suunnittelu</a:t>
            </a:r>
            <a:endParaRPr lang="es-ES" sz="3600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VAIHE 4: Mieti, millaisia suhteita aiot luoda asiakkaisiisi.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VAIHE 5: Mieti mahdollisia </a:t>
            </a:r>
            <a:r>
              <a:rPr lang="fi-FI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tulovirtoja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. Nämä määrittelevät tavat, joilla tuotat tuloja asiakkailtasi. Niiden pitäisi vastata arvoa, josta he ovat valmiita maksamaan.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VAIHE 6: Tee yhteenveto tärkeimmistä resursseistasi - tärkeimmistä resursseista, joita tarvitset liiketoimintasi pyörittämiseen.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1.3Projektin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suunnittelu</a:t>
            </a:r>
            <a:endParaRPr lang="es-ES" sz="3600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VAIHE 7: Alleviivaa samalla tavoin ne keskeiset toimet, jotka sinun on tehtävä, jotta liiketoimintamallisi toimisi.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VAIHE 8: Mieti, mitä keskeisiä kumppanuuksia tarvitset yrityksesi pyörittämiseen. Nämä liittyvät toimittajiin ja kumppaneihin, jotka esimerkiksi tarjoavat pääsyn tärkeisiin resursseihin ja toimintoihin, mahdollistavat säästöt ja optimoinnin tai vähentävät riskejä ja epävarmuutta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VAIHE 9: Kun olet tutustunut muihin rakennuspalikoihin, voit lopuksi tehdä yhteenvedon tärkeimmistä kustannuksista, joita liiketoimintamallisi käyttäminen edellyttää.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1.3Projektin </a:t>
            </a:r>
            <a:r>
              <a:rPr lang="es-ES" sz="36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suunnittelu</a:t>
            </a:r>
            <a:endParaRPr lang="es-ES" sz="3600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806EFDD2-B016-428A-BA84-A2E5E9B57D88}"/>
              </a:ext>
            </a:extLst>
          </p:cNvPr>
          <p:cNvSpPr/>
          <p:nvPr/>
        </p:nvSpPr>
        <p:spPr>
          <a:xfrm>
            <a:off x="4284412" y="1818012"/>
            <a:ext cx="2942298" cy="2963006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46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8" y="111354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825" y="488131"/>
            <a:ext cx="3091969" cy="671109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err="1">
                <a:solidFill>
                  <a:srgbClr val="D92E2D"/>
                </a:solidFill>
              </a:rPr>
              <a:t>Tiivistelmä</a:t>
            </a:r>
            <a:endParaRPr lang="es-ES" sz="4000" b="1" dirty="0">
              <a:solidFill>
                <a:srgbClr val="D92E2D"/>
              </a:solidFill>
            </a:endParaRPr>
          </a:p>
        </p:txBody>
      </p:sp>
      <p:sp>
        <p:nvSpPr>
          <p:cNvPr id="22" name="Círculo parcial 4">
            <a:extLst>
              <a:ext uri="{FF2B5EF4-FFF2-40B4-BE49-F238E27FC236}">
                <a16:creationId xmlns:a16="http://schemas.microsoft.com/office/drawing/2014/main" id="{4A619EC6-B788-43B7-B1D9-E7EB54C9EEB9}"/>
              </a:ext>
            </a:extLst>
          </p:cNvPr>
          <p:cNvSpPr txBox="1"/>
          <p:nvPr/>
        </p:nvSpPr>
        <p:spPr>
          <a:xfrm>
            <a:off x="8546075" y="1439926"/>
            <a:ext cx="2942297" cy="21744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i-FI" sz="1400" b="1" dirty="0">
                <a:solidFill>
                  <a:srgbClr val="FF0000"/>
                </a:solidFill>
                <a:cs typeface="Arial" pitchFamily="34" charset="0"/>
              </a:rPr>
              <a:t>Yrittäjyyden kannalta tärkeät urheiluominaisuudet</a:t>
            </a: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:</a:t>
            </a:r>
            <a:endParaRPr lang="en-GB" sz="1400" b="1" dirty="0">
              <a:solidFill>
                <a:srgbClr val="FF0000"/>
              </a:solidFill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Kurinalaisuus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Sinnikkyys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Sisäinen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kontrollli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Proaktiivisuus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Tilanteen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hallinta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Tarve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saavutuksille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Stressinsietokyky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Henkilökohtainen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kestävyys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resilienssi</a:t>
            </a:r>
            <a:endParaRPr lang="en-GB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A156D70-A195-436E-9A17-8D54E37EDF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116174" y="2289614"/>
            <a:ext cx="317240" cy="482490"/>
          </a:xfrm>
          <a:prstGeom prst="rect">
            <a:avLst/>
          </a:prstGeom>
        </p:spPr>
      </p:pic>
      <p:sp>
        <p:nvSpPr>
          <p:cNvPr id="26" name="Círculo parcial 4">
            <a:extLst>
              <a:ext uri="{FF2B5EF4-FFF2-40B4-BE49-F238E27FC236}">
                <a16:creationId xmlns:a16="http://schemas.microsoft.com/office/drawing/2014/main" id="{C270780F-1E50-4F97-9304-1AA371985DE5}"/>
              </a:ext>
            </a:extLst>
          </p:cNvPr>
          <p:cNvSpPr txBox="1"/>
          <p:nvPr/>
        </p:nvSpPr>
        <p:spPr>
          <a:xfrm>
            <a:off x="1580865" y="4030725"/>
            <a:ext cx="2208077" cy="19458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b="1" dirty="0" err="1">
                <a:solidFill>
                  <a:srgbClr val="FF0000"/>
                </a:solidFill>
                <a:cs typeface="Arial" pitchFamily="34" charset="0"/>
              </a:rPr>
              <a:t>Vahvistaminen</a:t>
            </a:r>
            <a:r>
              <a:rPr lang="en-GB" sz="1400" b="1" dirty="0">
                <a:solidFill>
                  <a:srgbClr val="FF0000"/>
                </a:solidFill>
                <a:cs typeface="Arial" pitchFamily="34" charset="0"/>
              </a:rPr>
              <a:t>/</a:t>
            </a:r>
            <a:r>
              <a:rPr lang="en-GB" sz="1400" b="1" dirty="0" err="1">
                <a:solidFill>
                  <a:srgbClr val="FF0000"/>
                </a:solidFill>
                <a:cs typeface="Arial" pitchFamily="34" charset="0"/>
              </a:rPr>
              <a:t>validointi</a:t>
            </a: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285750" indent="-285750" algn="l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Prosessi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jolla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vähennetään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epävarmuutta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joka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liittyy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teoriassa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hyvältä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näyttäviin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mutta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todellisuudessa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toimimattomiin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ideoihin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sk-SK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41E436B-121B-48E1-A2DE-F4AEA918E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182103" y="4850345"/>
            <a:ext cx="317240" cy="48249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4927C93-6B6D-4139-9E79-D01250405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061215" y="2034274"/>
            <a:ext cx="1422332" cy="21632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CC6F2AC-3075-415B-BB96-4AB8DF08DE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r="20863"/>
          <a:stretch/>
        </p:blipFill>
        <p:spPr>
          <a:xfrm>
            <a:off x="5153974" y="4138162"/>
            <a:ext cx="1236813" cy="299234"/>
          </a:xfrm>
          <a:prstGeom prst="rect">
            <a:avLst/>
          </a:prstGeom>
        </p:spPr>
      </p:pic>
      <p:sp>
        <p:nvSpPr>
          <p:cNvPr id="33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8523490" y="4399634"/>
            <a:ext cx="2861353" cy="10146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fi-FI" sz="1400" b="1" dirty="0">
                <a:solidFill>
                  <a:srgbClr val="FF0000"/>
                </a:solidFill>
                <a:cs typeface="Arial" pitchFamily="34" charset="0"/>
              </a:rPr>
              <a:t>Liike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idea - </a:t>
            </a:r>
            <a:r>
              <a:rPr lang="en-US" sz="1400" b="1" dirty="0" err="1">
                <a:solidFill>
                  <a:srgbClr val="FF0000"/>
                </a:solidFill>
                <a:cs typeface="Arial" pitchFamily="34" charset="0"/>
              </a:rPr>
              <a:t>avaintekijät</a:t>
            </a: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tx1"/>
                </a:solidFill>
                <a:latin typeface="Arial" panose="020B0604020202020204" pitchFamily="34" charset="0"/>
              </a:rPr>
              <a:t>Ongelma</a:t>
            </a:r>
            <a:endParaRPr lang="sk-SK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tx1"/>
                </a:solidFill>
                <a:latin typeface="Arial" panose="020B0604020202020204" pitchFamily="34" charset="0"/>
              </a:rPr>
              <a:t>Ratkaisu</a:t>
            </a:r>
            <a:endParaRPr lang="sk-SK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tx1"/>
                </a:solidFill>
                <a:latin typeface="Arial" panose="020B0604020202020204" pitchFamily="34" charset="0"/>
              </a:rPr>
              <a:t>Hyödyt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467D9E1-D2E1-4EE5-BF47-DCF5F3EDD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096272" y="4799857"/>
            <a:ext cx="317240" cy="48249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8DD031E-D63A-4184-AC33-C61D1F9E79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176658" y="2251934"/>
            <a:ext cx="317240" cy="482490"/>
          </a:xfrm>
          <a:prstGeom prst="rect">
            <a:avLst/>
          </a:prstGeom>
        </p:spPr>
      </p:pic>
      <p:sp>
        <p:nvSpPr>
          <p:cNvPr id="40" name="Círculo parcial 4">
            <a:extLst>
              <a:ext uri="{FF2B5EF4-FFF2-40B4-BE49-F238E27FC236}">
                <a16:creationId xmlns:a16="http://schemas.microsoft.com/office/drawing/2014/main" id="{8AFA0886-CA72-433E-9692-290F226937BD}"/>
              </a:ext>
            </a:extLst>
          </p:cNvPr>
          <p:cNvSpPr txBox="1"/>
          <p:nvPr/>
        </p:nvSpPr>
        <p:spPr>
          <a:xfrm>
            <a:off x="1580865" y="1818012"/>
            <a:ext cx="2100434" cy="18050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1400" b="1" dirty="0">
                <a:solidFill>
                  <a:srgbClr val="FF0000"/>
                </a:solidFill>
                <a:cs typeface="Arial" pitchFamily="34" charset="0"/>
              </a:rPr>
              <a:t>Urheilijat ja urheiluihmiset</a:t>
            </a: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Ovat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taipuvaisia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yrittäjyyteen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Osoittavat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suurempaa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suuntautuneisuutta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yrittämiseen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Heillä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on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tyypillisesti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ominaisuuksia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joita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arvostetaan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yrittäjyydessä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sk-SK" sz="1200" b="1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sk-SK" sz="1600" b="1" dirty="0">
              <a:solidFill>
                <a:srgbClr val="FF0000"/>
              </a:solidFill>
              <a:cs typeface="Arial" pitchFamily="34" charset="0"/>
            </a:endParaRPr>
          </a:p>
          <a:p>
            <a:pPr marL="285750" indent="-2857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6CFFDE0F-79B9-4B5C-83BF-0B8BA17475A9}"/>
              </a:ext>
            </a:extLst>
          </p:cNvPr>
          <p:cNvCxnSpPr>
            <a:cxnSpLocks/>
          </p:cNvCxnSpPr>
          <p:nvPr/>
        </p:nvCxnSpPr>
        <p:spPr>
          <a:xfrm flipH="1" flipV="1">
            <a:off x="3387306" y="2467155"/>
            <a:ext cx="943116" cy="328852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66626A40-9125-4E84-AF20-CE418688D9AC}"/>
              </a:ext>
            </a:extLst>
          </p:cNvPr>
          <p:cNvCxnSpPr>
            <a:cxnSpLocks/>
          </p:cNvCxnSpPr>
          <p:nvPr/>
        </p:nvCxnSpPr>
        <p:spPr>
          <a:xfrm flipH="1">
            <a:off x="3681299" y="4351680"/>
            <a:ext cx="1030109" cy="429338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cxnSpLocks/>
          </p:cNvCxnSpPr>
          <p:nvPr/>
        </p:nvCxnSpPr>
        <p:spPr>
          <a:xfrm>
            <a:off x="6833542" y="4346529"/>
            <a:ext cx="1141916" cy="434489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974103A-2414-4B1B-8808-F01C8A021B8A}"/>
              </a:ext>
            </a:extLst>
          </p:cNvPr>
          <p:cNvCxnSpPr>
            <a:cxnSpLocks/>
          </p:cNvCxnSpPr>
          <p:nvPr/>
        </p:nvCxnSpPr>
        <p:spPr>
          <a:xfrm flipV="1">
            <a:off x="7151569" y="2467155"/>
            <a:ext cx="805934" cy="328853"/>
          </a:xfrm>
          <a:prstGeom prst="straightConnector1">
            <a:avLst/>
          </a:prstGeom>
          <a:ln w="19050">
            <a:solidFill>
              <a:srgbClr val="FFD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4850104" y="5203204"/>
            <a:ext cx="2861353" cy="10146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fi-FI" sz="1400" b="1" dirty="0">
                <a:solidFill>
                  <a:srgbClr val="FF0000"/>
                </a:solidFill>
                <a:cs typeface="Arial" pitchFamily="34" charset="0"/>
              </a:rPr>
              <a:t>Liiketoimintamalli</a:t>
            </a: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Määrittelee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miten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liiketoiminta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luo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tuottaa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ja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talteenottaa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arvoa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Toisin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sanoen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se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selittää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kuinka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yritys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toimii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sk-SK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Imagen 33">
            <a:extLst>
              <a:ext uri="{FF2B5EF4-FFF2-40B4-BE49-F238E27FC236}">
                <a16:creationId xmlns:a16="http://schemas.microsoft.com/office/drawing/2014/main" id="{5467D9E1-D2E1-4EE5-BF47-DCF5F3EDD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4422886" y="5519660"/>
            <a:ext cx="317240" cy="482490"/>
          </a:xfrm>
          <a:prstGeom prst="rect">
            <a:avLst/>
          </a:prstGeom>
        </p:spPr>
      </p:pic>
      <p:cxnSp>
        <p:nvCxnSpPr>
          <p:cNvPr id="36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cxnSpLocks/>
          </p:cNvCxnSpPr>
          <p:nvPr/>
        </p:nvCxnSpPr>
        <p:spPr>
          <a:xfrm flipH="1">
            <a:off x="5772380" y="4781018"/>
            <a:ext cx="0" cy="370198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102" y="488131"/>
            <a:ext cx="4327693" cy="671109"/>
          </a:xfrm>
        </p:spPr>
        <p:txBody>
          <a:bodyPr>
            <a:no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Itsearviointitesti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CEE6CFB-652F-401E-AD86-77644B3FAE51}"/>
              </a:ext>
            </a:extLst>
          </p:cNvPr>
          <p:cNvSpPr txBox="1">
            <a:spLocks/>
          </p:cNvSpPr>
          <p:nvPr/>
        </p:nvSpPr>
        <p:spPr>
          <a:xfrm>
            <a:off x="2371280" y="2232412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Kysymys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365CED5-57C9-49FD-8E46-4E4C1B0B4374}"/>
              </a:ext>
            </a:extLst>
          </p:cNvPr>
          <p:cNvSpPr txBox="1">
            <a:spLocks/>
          </p:cNvSpPr>
          <p:nvPr/>
        </p:nvSpPr>
        <p:spPr>
          <a:xfrm>
            <a:off x="2371280" y="2539891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Mitä</a:t>
            </a:r>
            <a:r>
              <a:rPr lang="en-GB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asiakkaiden</a:t>
            </a:r>
            <a:r>
              <a:rPr lang="en-GB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ongelma</a:t>
            </a:r>
            <a:r>
              <a:rPr lang="en-GB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tarkoittaa</a:t>
            </a:r>
            <a:r>
              <a:rPr lang="en-GB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ABA6387-F2E0-4F54-A8C6-C1448A54B76F}"/>
              </a:ext>
            </a:extLst>
          </p:cNvPr>
          <p:cNvGrpSpPr/>
          <p:nvPr/>
        </p:nvGrpSpPr>
        <p:grpSpPr>
          <a:xfrm>
            <a:off x="8330291" y="2275106"/>
            <a:ext cx="1061896" cy="965383"/>
            <a:chOff x="1647104" y="1683715"/>
            <a:chExt cx="724176" cy="586547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A1E00100-DE37-4138-ADCC-C4752FCEB8FD}"/>
                </a:ext>
              </a:extLst>
            </p:cNvPr>
            <p:cNvSpPr/>
            <p:nvPr/>
          </p:nvSpPr>
          <p:spPr>
            <a:xfrm>
              <a:off x="1647104" y="1683715"/>
              <a:ext cx="724176" cy="586547"/>
            </a:xfrm>
            <a:prstGeom prst="rect">
              <a:avLst/>
            </a:prstGeom>
            <a:solidFill>
              <a:srgbClr val="FFC400"/>
            </a:solidFill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278C3459-CABC-4D17-B45C-C4DDA3D55D77}"/>
                </a:ext>
              </a:extLst>
            </p:cNvPr>
            <p:cNvSpPr/>
            <p:nvPr/>
          </p:nvSpPr>
          <p:spPr>
            <a:xfrm>
              <a:off x="1793124" y="1807904"/>
              <a:ext cx="432135" cy="284005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4DC21D7-03C9-4E6D-81DF-052482C04255}"/>
              </a:ext>
            </a:extLst>
          </p:cNvPr>
          <p:cNvGrpSpPr/>
          <p:nvPr/>
        </p:nvGrpSpPr>
        <p:grpSpPr>
          <a:xfrm>
            <a:off x="1276760" y="2278581"/>
            <a:ext cx="1061896" cy="965383"/>
            <a:chOff x="5146962" y="2232411"/>
            <a:chExt cx="1061896" cy="965383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0D34F12-CA7C-425C-889A-FA960573DC9D}"/>
                </a:ext>
              </a:extLst>
            </p:cNvPr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>
              <a:solidFill>
                <a:srgbClr val="D92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ABA4606A-6E66-41DA-B489-E8F965CD99EE}"/>
                </a:ext>
              </a:extLst>
            </p:cNvPr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F9D470A-BF01-4D7C-864E-03F03E038D13}"/>
              </a:ext>
            </a:extLst>
          </p:cNvPr>
          <p:cNvSpPr txBox="1">
            <a:spLocks/>
          </p:cNvSpPr>
          <p:nvPr/>
        </p:nvSpPr>
        <p:spPr>
          <a:xfrm>
            <a:off x="5961534" y="2202306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Kysymys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C8D88BE-7943-4B45-971A-B6E4EFEA82C8}"/>
              </a:ext>
            </a:extLst>
          </p:cNvPr>
          <p:cNvSpPr txBox="1">
            <a:spLocks/>
          </p:cNvSpPr>
          <p:nvPr/>
        </p:nvSpPr>
        <p:spPr>
          <a:xfrm>
            <a:off x="5924870" y="2494403"/>
            <a:ext cx="2096514" cy="1158458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Miksi</a:t>
            </a:r>
            <a:r>
              <a:rPr lang="en-GB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liikeidean</a:t>
            </a:r>
            <a:r>
              <a:rPr lang="en-GB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vahvistaminen</a:t>
            </a:r>
            <a:r>
              <a:rPr lang="en-GB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vali-dointi</a:t>
            </a:r>
            <a:r>
              <a:rPr lang="en-GB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tärkeää</a:t>
            </a:r>
            <a:r>
              <a:rPr lang="en-GB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437ABDA-AED3-4F33-AE14-55ECEF96F665}"/>
              </a:ext>
            </a:extLst>
          </p:cNvPr>
          <p:cNvSpPr txBox="1">
            <a:spLocks/>
          </p:cNvSpPr>
          <p:nvPr/>
        </p:nvSpPr>
        <p:spPr>
          <a:xfrm>
            <a:off x="9494341" y="2244491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Kysymys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20CD748-A25E-4A63-BD61-B6BA5E2A3466}"/>
              </a:ext>
            </a:extLst>
          </p:cNvPr>
          <p:cNvSpPr txBox="1">
            <a:spLocks/>
          </p:cNvSpPr>
          <p:nvPr/>
        </p:nvSpPr>
        <p:spPr>
          <a:xfrm>
            <a:off x="9494341" y="2551970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Mikä</a:t>
            </a:r>
            <a:r>
              <a:rPr lang="en-GB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tärkeintä</a:t>
            </a:r>
            <a:r>
              <a:rPr lang="en-GB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liikeideasi</a:t>
            </a:r>
            <a:r>
              <a:rPr lang="en-GB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vavistamisessa</a:t>
            </a:r>
            <a:r>
              <a:rPr lang="en-GB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DADA11D-773C-41AA-98A8-4A921B31191E}"/>
              </a:ext>
            </a:extLst>
          </p:cNvPr>
          <p:cNvGrpSpPr/>
          <p:nvPr/>
        </p:nvGrpSpPr>
        <p:grpSpPr>
          <a:xfrm>
            <a:off x="4862975" y="2278580"/>
            <a:ext cx="1061896" cy="965383"/>
            <a:chOff x="4523418" y="3490010"/>
            <a:chExt cx="1061896" cy="965383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9D836CD2-502D-4B8F-AE6C-6C607D277D97}"/>
                </a:ext>
              </a:extLst>
            </p:cNvPr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>
              <a:solidFill>
                <a:srgbClr val="E68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Donut 39">
              <a:extLst>
                <a:ext uri="{FF2B5EF4-FFF2-40B4-BE49-F238E27FC236}">
                  <a16:creationId xmlns:a16="http://schemas.microsoft.com/office/drawing/2014/main" id="{1334B0C0-290D-4995-B6C4-A157746FF673}"/>
                </a:ext>
              </a:extLst>
            </p:cNvPr>
            <p:cNvSpPr/>
            <p:nvPr/>
          </p:nvSpPr>
          <p:spPr>
            <a:xfrm flipV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6AF3D80-07B6-4861-AFD2-D114D66325BC}"/>
              </a:ext>
            </a:extLst>
          </p:cNvPr>
          <p:cNvSpPr txBox="1">
            <a:spLocks/>
          </p:cNvSpPr>
          <p:nvPr/>
        </p:nvSpPr>
        <p:spPr>
          <a:xfrm>
            <a:off x="2371280" y="3970029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Kysymys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CDCB232-E9E6-43BF-B205-DF4BE1023D04}"/>
              </a:ext>
            </a:extLst>
          </p:cNvPr>
          <p:cNvSpPr txBox="1">
            <a:spLocks/>
          </p:cNvSpPr>
          <p:nvPr/>
        </p:nvSpPr>
        <p:spPr>
          <a:xfrm>
            <a:off x="2371280" y="4277508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Mikä</a:t>
            </a:r>
            <a:r>
              <a:rPr lang="en-GB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GB" sz="16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päähyöty</a:t>
            </a:r>
            <a:r>
              <a:rPr lang="en-GB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liiketoimintamallin</a:t>
            </a:r>
            <a:r>
              <a:rPr lang="en-GB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laatimisessa</a:t>
            </a:r>
            <a:r>
              <a:rPr lang="en-GB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9477452-4E36-4AE6-9961-382FF033C8FE}"/>
              </a:ext>
            </a:extLst>
          </p:cNvPr>
          <p:cNvGrpSpPr/>
          <p:nvPr/>
        </p:nvGrpSpPr>
        <p:grpSpPr>
          <a:xfrm>
            <a:off x="1276760" y="4016198"/>
            <a:ext cx="1061896" cy="965383"/>
            <a:chOff x="5146962" y="2232411"/>
            <a:chExt cx="1061896" cy="965383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CAE64E8-A90A-4C86-A35F-CE5EB41ECD02}"/>
                </a:ext>
              </a:extLst>
            </p:cNvPr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>
              <a:solidFill>
                <a:srgbClr val="D92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1D72B47C-0E9C-438E-A88A-38A1071127DC}"/>
                </a:ext>
              </a:extLst>
            </p:cNvPr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66FD3A1E-A57E-4C83-A668-0354E0D79189}"/>
              </a:ext>
            </a:extLst>
          </p:cNvPr>
          <p:cNvSpPr txBox="1">
            <a:spLocks/>
          </p:cNvSpPr>
          <p:nvPr/>
        </p:nvSpPr>
        <p:spPr>
          <a:xfrm>
            <a:off x="5961534" y="3939750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Kysymys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B57C654-1CB6-4596-9FFD-8CEFA6EF9320}"/>
              </a:ext>
            </a:extLst>
          </p:cNvPr>
          <p:cNvSpPr txBox="1">
            <a:spLocks/>
          </p:cNvSpPr>
          <p:nvPr/>
        </p:nvSpPr>
        <p:spPr>
          <a:xfrm>
            <a:off x="5961534" y="4247229"/>
            <a:ext cx="2196000" cy="1594278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Mistä</a:t>
            </a:r>
            <a:r>
              <a:rPr lang="en-GB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paras </a:t>
            </a:r>
            <a:r>
              <a:rPr lang="en-GB" sz="16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aloittaa</a:t>
            </a:r>
            <a:r>
              <a:rPr lang="en-GB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liiketoiminnan</a:t>
            </a:r>
            <a:r>
              <a:rPr lang="en-GB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huoneentaulun</a:t>
            </a:r>
            <a:r>
              <a:rPr lang="en-GB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(business model canvas) </a:t>
            </a:r>
            <a:r>
              <a:rPr lang="en-GB" sz="16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laatiminen</a:t>
            </a:r>
            <a:r>
              <a:rPr lang="en-GB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E08D0167-7F5A-4885-8852-61C2174E62E4}"/>
              </a:ext>
            </a:extLst>
          </p:cNvPr>
          <p:cNvGrpSpPr/>
          <p:nvPr/>
        </p:nvGrpSpPr>
        <p:grpSpPr>
          <a:xfrm>
            <a:off x="4862975" y="4016197"/>
            <a:ext cx="1061896" cy="965383"/>
            <a:chOff x="4523418" y="3490010"/>
            <a:chExt cx="1061896" cy="965383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05AD4410-11B2-443C-AE32-90B520A14AB7}"/>
                </a:ext>
              </a:extLst>
            </p:cNvPr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>
              <a:solidFill>
                <a:srgbClr val="E68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Donut 39">
              <a:extLst>
                <a:ext uri="{FF2B5EF4-FFF2-40B4-BE49-F238E27FC236}">
                  <a16:creationId xmlns:a16="http://schemas.microsoft.com/office/drawing/2014/main" id="{47B65D10-ED4E-477A-B5F0-6981EE105C2A}"/>
                </a:ext>
              </a:extLst>
            </p:cNvPr>
            <p:cNvSpPr/>
            <p:nvPr/>
          </p:nvSpPr>
          <p:spPr>
            <a:xfrm flipV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5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AEDCF4D-E318-41BA-B105-9369AC1C05A7}"/>
              </a:ext>
            </a:extLst>
          </p:cNvPr>
          <p:cNvSpPr/>
          <p:nvPr/>
        </p:nvSpPr>
        <p:spPr>
          <a:xfrm>
            <a:off x="1335279" y="2371658"/>
            <a:ext cx="8548033" cy="214423"/>
          </a:xfrm>
          <a:prstGeom prst="rect">
            <a:avLst/>
          </a:prstGeom>
          <a:solidFill>
            <a:srgbClr val="FFD13C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/>
          </a:bodyPr>
          <a:lstStyle/>
          <a:p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Sisältö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2130435" y="1811714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460983" y="2684471"/>
            <a:ext cx="212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>
                <a:cs typeface="Arial" pitchFamily="34" charset="0"/>
              </a:rPr>
              <a:t>Urheilijasta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yrittäjäksi</a:t>
            </a: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>
                <a:cs typeface="Arial" pitchFamily="34" charset="0"/>
              </a:rPr>
              <a:t>Ideat</a:t>
            </a:r>
            <a:r>
              <a:rPr lang="en-US" altLang="ko-KR" sz="1200" dirty="0">
                <a:cs typeface="Arial" pitchFamily="34" charset="0"/>
              </a:rPr>
              <a:t> ja </a:t>
            </a:r>
            <a:r>
              <a:rPr lang="en-US" altLang="ko-KR" sz="1200" dirty="0" err="1">
                <a:cs typeface="Arial" pitchFamily="34" charset="0"/>
              </a:rPr>
              <a:t>mahdollisuudet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457776" y="2294204"/>
            <a:ext cx="183880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Pohjan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luominen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CA66825-C19B-4FC4-97F1-DF2455EE2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386877" y="1811714"/>
            <a:ext cx="317240" cy="482490"/>
          </a:xfrm>
          <a:prstGeom prst="rect">
            <a:avLst/>
          </a:prstGeom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56366EB9-2D22-4CD6-B844-8967B389876D}"/>
              </a:ext>
            </a:extLst>
          </p:cNvPr>
          <p:cNvSpPr txBox="1"/>
          <p:nvPr/>
        </p:nvSpPr>
        <p:spPr>
          <a:xfrm>
            <a:off x="4242268" y="2684471"/>
            <a:ext cx="268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>
                <a:cs typeface="Arial" pitchFamily="34" charset="0"/>
              </a:rPr>
              <a:t>Testauksen</a:t>
            </a:r>
            <a:r>
              <a:rPr lang="en-US" altLang="ko-KR" sz="1200" dirty="0">
                <a:cs typeface="Arial" pitchFamily="34" charset="0"/>
              </a:rPr>
              <a:t> ja </a:t>
            </a:r>
            <a:r>
              <a:rPr lang="en-US" altLang="ko-KR" sz="1200" dirty="0" err="1">
                <a:cs typeface="Arial" pitchFamily="34" charset="0"/>
              </a:rPr>
              <a:t>vahvistamisen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ajattelutapa</a:t>
            </a: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>
                <a:cs typeface="Arial" pitchFamily="34" charset="0"/>
              </a:rPr>
              <a:t>Liikeideoiden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testaus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käytännössä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AA1CCC6C-69EA-4A83-96E5-7CCC41658666}"/>
              </a:ext>
            </a:extLst>
          </p:cNvPr>
          <p:cNvSpPr txBox="1"/>
          <p:nvPr/>
        </p:nvSpPr>
        <p:spPr>
          <a:xfrm>
            <a:off x="4242268" y="2294204"/>
            <a:ext cx="268233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 err="1">
                <a:latin typeface="+mj-lt"/>
                <a:cs typeface="Arial" pitchFamily="34" charset="0"/>
              </a:rPr>
              <a:t>Liikeidean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vahvistaminen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78411E0-3CA6-4CED-B4B0-574165B4DD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711472" y="1802998"/>
            <a:ext cx="317240" cy="482490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1D02D23A-1EC6-4DDE-8238-C7BD8FE6BCAA}"/>
              </a:ext>
            </a:extLst>
          </p:cNvPr>
          <p:cNvSpPr txBox="1"/>
          <p:nvPr/>
        </p:nvSpPr>
        <p:spPr>
          <a:xfrm>
            <a:off x="7861828" y="2684471"/>
            <a:ext cx="202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cs typeface="Arial" pitchFamily="34" charset="0"/>
              </a:rPr>
              <a:t>Business Model Canvas/</a:t>
            </a:r>
            <a:r>
              <a:rPr lang="en-US" altLang="ko-KR" sz="1200" dirty="0" err="1">
                <a:cs typeface="Arial" pitchFamily="34" charset="0"/>
              </a:rPr>
              <a:t>Liiketoimintamallin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huoneentaulu</a:t>
            </a:r>
            <a:endParaRPr lang="en-US" altLang="ko-KR" sz="1200" dirty="0">
              <a:latin typeface="+mj-lt"/>
              <a:cs typeface="Arial" pitchFamily="34" charset="0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349A0A3B-C66E-42A6-92D4-1720842ED1EC}"/>
              </a:ext>
            </a:extLst>
          </p:cNvPr>
          <p:cNvSpPr txBox="1"/>
          <p:nvPr/>
        </p:nvSpPr>
        <p:spPr>
          <a:xfrm>
            <a:off x="7670307" y="2285488"/>
            <a:ext cx="2190713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 err="1">
                <a:latin typeface="+mj-lt"/>
                <a:cs typeface="Arial" pitchFamily="34" charset="0"/>
              </a:rPr>
              <a:t>Projektin</a:t>
            </a:r>
            <a:r>
              <a:rPr lang="en-US" altLang="ko-KR" b="1" dirty="0"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cs typeface="Arial" pitchFamily="34" charset="0"/>
              </a:rPr>
              <a:t>suunnittelu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Jokainen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yritys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lähtee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liikkeelle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kahden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pääkomponentin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vuorovaikutuksesta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: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Yksilö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Liike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)idea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Urheilijoilla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on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erinomaiset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lähtökohdat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tulla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yrittäjäksi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Pohjan</a:t>
            </a:r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luominen</a:t>
            </a:r>
            <a:endParaRPr lang="es-ES" sz="3600" b="1" dirty="0">
              <a:solidFill>
                <a:srgbClr val="D92E2D"/>
              </a:solidFill>
            </a:endParaRPr>
          </a:p>
        </p:txBody>
      </p:sp>
      <p:pic>
        <p:nvPicPr>
          <p:cNvPr id="9" name="Imagen 28">
            <a:extLst>
              <a:ext uri="{FF2B5EF4-FFF2-40B4-BE49-F238E27FC236}">
                <a16:creationId xmlns:a16="http://schemas.microsoft.com/office/drawing/2014/main" id="{C1CB5A3F-E1FE-4E5D-9C5B-6CB0FD918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61" y="3965475"/>
            <a:ext cx="3059477" cy="20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1.1.1 </a:t>
            </a:r>
            <a:r>
              <a:rPr lang="en-US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Urheiljasta</a:t>
            </a:r>
            <a:r>
              <a:rPr lang="en-US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yrittäjäksi</a:t>
            </a:r>
            <a:endParaRPr lang="en-US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Urheilu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ja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yrittäjyys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kehittävät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samankaltaisia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yksilön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ominaisuuksia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Siksi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urheilijat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ja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urheiluihmiset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ovat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taipuvaisia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yrittäjyyteen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osoittavat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suurempaa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suuntautuneisuutta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yrittämiseen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ja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heillä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on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tyypillisesti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ominaisuuksia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joita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arvostetaan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yrittäjyydessä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Urheilu-ura kehittää myös muita yrittäjyyden kannalta tärkeitä näkökohtia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henkilökohtaiset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resurssit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voimavarat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sosiaaliset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suhteet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ja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verkostot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,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sosiaaliset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taidot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tunne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- ja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johtamistaidot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Pohjan</a:t>
            </a:r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luominen</a:t>
            </a:r>
            <a:endParaRPr lang="es-ES" sz="3600" b="1" dirty="0">
              <a:solidFill>
                <a:srgbClr val="D92E2D"/>
              </a:solidFill>
            </a:endParaRPr>
          </a:p>
        </p:txBody>
      </p:sp>
      <p:pic>
        <p:nvPicPr>
          <p:cNvPr id="9" name="Imagen 22">
            <a:extLst>
              <a:ext uri="{FF2B5EF4-FFF2-40B4-BE49-F238E27FC236}">
                <a16:creationId xmlns:a16="http://schemas.microsoft.com/office/drawing/2014/main" id="{F246837A-5A3F-4292-A474-12EFAB24E3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95" y="3891566"/>
            <a:ext cx="3552865" cy="20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Mitkä ovat yrittäjyyden kannalta arvokkaita urheilijan ominaisuuksia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kurinalaisuus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sinnikkyys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sisäinen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kontrolli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proaktiivisuus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tilannehallinta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tarve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saavutuksille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stressinsietokyky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henkilökohtainen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kestävyys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resilienssi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Pohjan</a:t>
            </a:r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luominen</a:t>
            </a:r>
            <a:endParaRPr lang="es-ES" sz="3600" b="1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7006977" cy="4374583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1.1.2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Ideat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mahdollisuudet</a:t>
            </a:r>
            <a:endParaRPr lang="en-GB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Yrittäjyys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= 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prosessi, jossa tilaisuus tunnistetaan, arvioidaan ja hyödynnetään.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Kyky </a:t>
            </a: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</a:rPr>
              <a:t>tunnistaa tai luoda ja hyödyntää mahdollisuuksia 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on olennainen osa yrittäjämäistä käyttäytymistä.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</a:rPr>
              <a:t>Mahdollisten liikeideoiden lähteet 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ovat kaikkialla ympärilläsi ja sisälläsi: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henkilökohtainen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ja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ammatillinen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kokemuksesi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sosiaaliset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verkostosi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paikat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joissa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olet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käynyt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ja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asiat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joita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olet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nähnyt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harrastuksesi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koulutus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tai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asiantuntemus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Siksi </a:t>
            </a: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</a:rPr>
              <a:t>urheilukokemuksesi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 on </a:t>
            </a: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</a:rPr>
              <a:t>arvokas liikeideoiden lähde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!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spc="-85" dirty="0">
                <a:solidFill>
                  <a:srgbClr val="D92E2D"/>
                </a:solidFill>
                <a:cs typeface="Tahoma"/>
              </a:rPr>
              <a:t>1.1. </a:t>
            </a:r>
            <a:r>
              <a:rPr lang="es-ES" sz="3600" b="1" spc="-85" dirty="0" err="1">
                <a:solidFill>
                  <a:srgbClr val="D92E2D"/>
                </a:solidFill>
                <a:cs typeface="Tahoma"/>
              </a:rPr>
              <a:t>Pohjan</a:t>
            </a:r>
            <a:r>
              <a:rPr lang="es-ES" sz="3600" b="1" spc="-85" dirty="0">
                <a:solidFill>
                  <a:srgbClr val="D92E2D"/>
                </a:solidFill>
                <a:cs typeface="Tahoma"/>
              </a:rPr>
              <a:t> </a:t>
            </a:r>
            <a:r>
              <a:rPr lang="es-ES" sz="3600" b="1" spc="-85" dirty="0" err="1">
                <a:solidFill>
                  <a:srgbClr val="D92E2D"/>
                </a:solidFill>
                <a:cs typeface="Tahoma"/>
              </a:rPr>
              <a:t>luominen</a:t>
            </a:r>
            <a:endParaRPr lang="es-ES" sz="3600" b="1" dirty="0">
              <a:solidFill>
                <a:srgbClr val="D92E2D"/>
              </a:solidFill>
            </a:endParaRPr>
          </a:p>
        </p:txBody>
      </p:sp>
      <p:pic>
        <p:nvPicPr>
          <p:cNvPr id="9" name="Imagen 16">
            <a:extLst>
              <a:ext uri="{FF2B5EF4-FFF2-40B4-BE49-F238E27FC236}">
                <a16:creationId xmlns:a16="http://schemas.microsoft.com/office/drawing/2014/main" id="{45D9CE40-A77E-48C9-B78F-C3DF83C2C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77" y="3801926"/>
            <a:ext cx="3339683" cy="17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Jokainen liikeidea koostuu seuraavista keskeisistä osatekijöistä:</a:t>
            </a:r>
          </a:p>
          <a:p>
            <a:pPr algn="l"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</a:rPr>
              <a:t>Ongelma 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(asiakassegmentissäsi) - merkittävimmät haasteet, joita asiakkaasi kohtaavat suhteessa liikeideaasi</a:t>
            </a: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</a:rPr>
              <a:t>Ratkaisu - 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ratkaisu, jonka tarjoat tuotteesi tai palvelusi avulla.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i-FI" sz="1500" b="1" dirty="0">
                <a:latin typeface="Arial" panose="020B0604020202020204" pitchFamily="34" charset="0"/>
                <a:ea typeface="Calibri" panose="020F0502020204030204" pitchFamily="34" charset="0"/>
              </a:rPr>
              <a:t>Hyödyt - </a:t>
            </a: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arvo ja edut, joita ratkaisusi tuo asiakkaille.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Pohjan</a:t>
            </a:r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36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luominen</a:t>
            </a:r>
            <a:endParaRPr lang="es-ES" sz="3600" b="1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defRPr/>
            </a:pPr>
            <a:r>
              <a:rPr lang="fi-FI" sz="1500" dirty="0">
                <a:latin typeface="Arial" panose="020B0604020202020204" pitchFamily="34" charset="0"/>
                <a:ea typeface="Calibri" panose="020F0502020204030204" pitchFamily="34" charset="0"/>
              </a:rPr>
              <a:t>Kykyä tuottaa liikeideoita voidaan opetella. Seuraavassa on muutamia vinkkejä: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älä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koskaan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lakkaa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oppimasta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ole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utelias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ja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empaattinen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havannoi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jatkuvasti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mitä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ympärilläsi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tapahtuu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ylläpidä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ja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kasvata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verkostojasi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harjoittele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uusia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tapoja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ajatella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käytä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erityisiä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ideointitekniikoita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</a:t>
            </a:r>
            <a:r>
              <a:rPr lang="es-ES" sz="40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Pohjan</a:t>
            </a:r>
            <a:r>
              <a:rPr lang="es-ES" sz="4000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4000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luominen</a:t>
            </a:r>
            <a:endParaRPr lang="es-ES" sz="4000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D6D781023E647836D653A8CDC7605" ma:contentTypeVersion="14" ma:contentTypeDescription="Umožňuje vytvoriť nový dokument." ma:contentTypeScope="" ma:versionID="540d060a9b698dcbefc619338fdce28c">
  <xsd:schema xmlns:xsd="http://www.w3.org/2001/XMLSchema" xmlns:xs="http://www.w3.org/2001/XMLSchema" xmlns:p="http://schemas.microsoft.com/office/2006/metadata/properties" xmlns:ns3="d4132698-efcf-4421-bf31-6b81d1623da4" xmlns:ns4="f9647583-738d-48e6-8986-a68e5780fd24" targetNamespace="http://schemas.microsoft.com/office/2006/metadata/properties" ma:root="true" ma:fieldsID="d94a628efa1b51f03258a5ad3bbd986b" ns3:_="" ns4:_="">
    <xsd:import namespace="d4132698-efcf-4421-bf31-6b81d1623da4"/>
    <xsd:import namespace="f9647583-738d-48e6-8986-a68e5780f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32698-efcf-4421-bf31-6b81d1623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47583-738d-48e6-8986-a68e5780f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E7D4BE-1E1C-4657-9A12-41F6295747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84D6E5-903B-4730-9D4F-58019C258EEF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d4132698-efcf-4421-bf31-6b81d1623da4"/>
    <ds:schemaRef ds:uri="http://schemas.openxmlformats.org/package/2006/metadata/core-properties"/>
    <ds:schemaRef ds:uri="f9647583-738d-48e6-8986-a68e5780fd2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8F971B6-88C3-42FC-A840-2CF45B233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32698-efcf-4421-bf31-6b81d1623da4"/>
    <ds:schemaRef ds:uri="f9647583-738d-48e6-8986-a68e5780f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1439</Words>
  <Application>Microsoft Office PowerPoint</Application>
  <PresentationFormat>Laajakuva</PresentationFormat>
  <Paragraphs>219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2" baseType="lpstr">
      <vt:lpstr>맑은 고딕</vt:lpstr>
      <vt:lpstr>Arial</vt:lpstr>
      <vt:lpstr>Arial Rounded MT Bold</vt:lpstr>
      <vt:lpstr>Calibri</vt:lpstr>
      <vt:lpstr>Calibri Light</vt:lpstr>
      <vt:lpstr>Tahoma</vt:lpstr>
      <vt:lpstr>Times New Roman</vt:lpstr>
      <vt:lpstr>Tema de Office</vt:lpstr>
      <vt:lpstr>YRITYKSEN PERUSTAMINEN</vt:lpstr>
      <vt:lpstr>1. Tavoitteeet ja päämäärät </vt:lpstr>
      <vt:lpstr>Sisältö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Tiivistelmä</vt:lpstr>
      <vt:lpstr>Itsearviointitesti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Mustonen Satu</cp:lastModifiedBy>
  <cp:revision>77</cp:revision>
  <dcterms:created xsi:type="dcterms:W3CDTF">2020-11-24T11:59:30Z</dcterms:created>
  <dcterms:modified xsi:type="dcterms:W3CDTF">2022-05-05T06:27:14Z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0x0101003A0D6D781023E647836D653A8CDC7605</vt:lpwstr>
  </property>
</Properties>
</file>