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5" r:id="rId6"/>
    <p:sldId id="257" r:id="rId7"/>
    <p:sldId id="266" r:id="rId8"/>
    <p:sldId id="269" r:id="rId9"/>
    <p:sldId id="270" r:id="rId10"/>
    <p:sldId id="271" r:id="rId11"/>
    <p:sldId id="267" r:id="rId12"/>
    <p:sldId id="272" r:id="rId13"/>
    <p:sldId id="273" r:id="rId14"/>
    <p:sldId id="274" r:id="rId15"/>
    <p:sldId id="268" r:id="rId16"/>
    <p:sldId id="278" r:id="rId17"/>
    <p:sldId id="279" r:id="rId18"/>
    <p:sldId id="280" r:id="rId19"/>
    <p:sldId id="276" r:id="rId20"/>
    <p:sldId id="277" r:id="rId21"/>
    <p:sldId id="281" r:id="rId22"/>
    <p:sldId id="282" r:id="rId23"/>
    <p:sldId id="283" r:id="rId24"/>
    <p:sldId id="258" r:id="rId2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2E2D"/>
    <a:srgbClr val="E6872D"/>
    <a:srgbClr val="E47A24"/>
    <a:srgbClr val="E5802D"/>
    <a:srgbClr val="FFC300"/>
    <a:srgbClr val="FFD13C"/>
    <a:srgbClr val="FFC100"/>
    <a:srgbClr val="FFC400"/>
    <a:srgbClr val="FFCD04"/>
    <a:srgbClr val="DE56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887E90-0E07-4FDA-864C-0C99D2A63EB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DEC76CB-170A-487C-B6DE-5C89756A9D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9F76C6-0F8A-4C99-BB42-AF9E8E6880C3}"/>
              </a:ext>
            </a:extLst>
          </p:cNvPr>
          <p:cNvSpPr>
            <a:spLocks noGrp="1"/>
          </p:cNvSpPr>
          <p:nvPr>
            <p:ph type="dt" sz="half" idx="10"/>
          </p:nvPr>
        </p:nvSpPr>
        <p:spPr/>
        <p:txBody>
          <a:bodyPr/>
          <a:lstStyle/>
          <a:p>
            <a:fld id="{FE22A19E-EFBB-46D6-940E-B9FEBB41F1A4}" type="datetimeFigureOut">
              <a:rPr lang="es-ES" smtClean="0"/>
              <a:t>13/05/2022</a:t>
            </a:fld>
            <a:endParaRPr lang="es-ES"/>
          </a:p>
        </p:txBody>
      </p:sp>
      <p:sp>
        <p:nvSpPr>
          <p:cNvPr id="5" name="Marcador de pie de página 4">
            <a:extLst>
              <a:ext uri="{FF2B5EF4-FFF2-40B4-BE49-F238E27FC236}">
                <a16:creationId xmlns:a16="http://schemas.microsoft.com/office/drawing/2014/main" id="{A52F7B82-1B0D-4B96-87D6-9FB8F554EA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4DB5E42-C2BD-4465-AF33-FF1A3687CAC8}"/>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4082422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6CEAAE-916D-4D79-8553-6D755354F11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904D6BA-26EE-4D00-931D-32B61335E65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5567537-172B-482C-BB50-34BBD6366E9C}"/>
              </a:ext>
            </a:extLst>
          </p:cNvPr>
          <p:cNvSpPr>
            <a:spLocks noGrp="1"/>
          </p:cNvSpPr>
          <p:nvPr>
            <p:ph type="dt" sz="half" idx="10"/>
          </p:nvPr>
        </p:nvSpPr>
        <p:spPr/>
        <p:txBody>
          <a:bodyPr/>
          <a:lstStyle/>
          <a:p>
            <a:fld id="{FE22A19E-EFBB-46D6-940E-B9FEBB41F1A4}" type="datetimeFigureOut">
              <a:rPr lang="es-ES" smtClean="0"/>
              <a:t>13/05/2022</a:t>
            </a:fld>
            <a:endParaRPr lang="es-ES"/>
          </a:p>
        </p:txBody>
      </p:sp>
      <p:sp>
        <p:nvSpPr>
          <p:cNvPr id="5" name="Marcador de pie de página 4">
            <a:extLst>
              <a:ext uri="{FF2B5EF4-FFF2-40B4-BE49-F238E27FC236}">
                <a16:creationId xmlns:a16="http://schemas.microsoft.com/office/drawing/2014/main" id="{4373DFC3-1B83-4DA8-B1CD-7BA5BFB7258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22636A-9344-495E-BC6C-D22CE97362EB}"/>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2008794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A26EAA8-93C2-4FDC-A569-617C60100FC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753BC6B-E431-4C3B-9478-D70E9BE07C5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392728-8DC0-4A3C-8A00-4E6D1BA7D6E3}"/>
              </a:ext>
            </a:extLst>
          </p:cNvPr>
          <p:cNvSpPr>
            <a:spLocks noGrp="1"/>
          </p:cNvSpPr>
          <p:nvPr>
            <p:ph type="dt" sz="half" idx="10"/>
          </p:nvPr>
        </p:nvSpPr>
        <p:spPr/>
        <p:txBody>
          <a:bodyPr/>
          <a:lstStyle/>
          <a:p>
            <a:fld id="{FE22A19E-EFBB-46D6-940E-B9FEBB41F1A4}" type="datetimeFigureOut">
              <a:rPr lang="es-ES" smtClean="0"/>
              <a:t>13/05/2022</a:t>
            </a:fld>
            <a:endParaRPr lang="es-ES"/>
          </a:p>
        </p:txBody>
      </p:sp>
      <p:sp>
        <p:nvSpPr>
          <p:cNvPr id="5" name="Marcador de pie de página 4">
            <a:extLst>
              <a:ext uri="{FF2B5EF4-FFF2-40B4-BE49-F238E27FC236}">
                <a16:creationId xmlns:a16="http://schemas.microsoft.com/office/drawing/2014/main" id="{C249344D-B293-4FFC-B647-B4CFC632B7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FF3B87-03E9-47A7-AF32-8C05B0B3D887}"/>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1087086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75CC8A-D8FC-4BFA-9A19-28D6E8D7932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089AB33-354F-4775-A6CF-44DE222EF43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DB18A0-AC99-4D89-8DAC-A17021FCDD2A}"/>
              </a:ext>
            </a:extLst>
          </p:cNvPr>
          <p:cNvSpPr>
            <a:spLocks noGrp="1"/>
          </p:cNvSpPr>
          <p:nvPr>
            <p:ph type="dt" sz="half" idx="10"/>
          </p:nvPr>
        </p:nvSpPr>
        <p:spPr/>
        <p:txBody>
          <a:bodyPr/>
          <a:lstStyle/>
          <a:p>
            <a:fld id="{FE22A19E-EFBB-46D6-940E-B9FEBB41F1A4}" type="datetimeFigureOut">
              <a:rPr lang="es-ES" smtClean="0"/>
              <a:t>13/05/2022</a:t>
            </a:fld>
            <a:endParaRPr lang="es-ES"/>
          </a:p>
        </p:txBody>
      </p:sp>
      <p:sp>
        <p:nvSpPr>
          <p:cNvPr id="5" name="Marcador de pie de página 4">
            <a:extLst>
              <a:ext uri="{FF2B5EF4-FFF2-40B4-BE49-F238E27FC236}">
                <a16:creationId xmlns:a16="http://schemas.microsoft.com/office/drawing/2014/main" id="{E4EAE9DA-A0EA-48C5-9EC4-9EFDF07782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FA2ED96-E597-43F2-AEF8-42D1A2BEFC4B}"/>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1904081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3F0957-5892-4DBD-BC5D-69A4674E19C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7B00FE5-84F7-418E-97DD-66E08ABD35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A1228FC-FE42-4F8C-B76F-0500241EFD31}"/>
              </a:ext>
            </a:extLst>
          </p:cNvPr>
          <p:cNvSpPr>
            <a:spLocks noGrp="1"/>
          </p:cNvSpPr>
          <p:nvPr>
            <p:ph type="dt" sz="half" idx="10"/>
          </p:nvPr>
        </p:nvSpPr>
        <p:spPr/>
        <p:txBody>
          <a:bodyPr/>
          <a:lstStyle/>
          <a:p>
            <a:fld id="{FE22A19E-EFBB-46D6-940E-B9FEBB41F1A4}" type="datetimeFigureOut">
              <a:rPr lang="es-ES" smtClean="0"/>
              <a:t>13/05/2022</a:t>
            </a:fld>
            <a:endParaRPr lang="es-ES"/>
          </a:p>
        </p:txBody>
      </p:sp>
      <p:sp>
        <p:nvSpPr>
          <p:cNvPr id="5" name="Marcador de pie de página 4">
            <a:extLst>
              <a:ext uri="{FF2B5EF4-FFF2-40B4-BE49-F238E27FC236}">
                <a16:creationId xmlns:a16="http://schemas.microsoft.com/office/drawing/2014/main" id="{2B109401-AD0F-4446-B69B-1CB258AC804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36973FA-EA50-4D29-A749-497540FFEC28}"/>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53115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6B23D3-0B40-4538-965B-A1AC1D12D52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449A546-42A7-4D64-B50B-25C24D9ABC3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B2B9030-0745-465C-87BA-562FA8CD86A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8A8DD24-4417-4FF6-93FD-C72CBB33FB67}"/>
              </a:ext>
            </a:extLst>
          </p:cNvPr>
          <p:cNvSpPr>
            <a:spLocks noGrp="1"/>
          </p:cNvSpPr>
          <p:nvPr>
            <p:ph type="dt" sz="half" idx="10"/>
          </p:nvPr>
        </p:nvSpPr>
        <p:spPr/>
        <p:txBody>
          <a:bodyPr/>
          <a:lstStyle/>
          <a:p>
            <a:fld id="{FE22A19E-EFBB-46D6-940E-B9FEBB41F1A4}" type="datetimeFigureOut">
              <a:rPr lang="es-ES" smtClean="0"/>
              <a:t>13/05/2022</a:t>
            </a:fld>
            <a:endParaRPr lang="es-ES"/>
          </a:p>
        </p:txBody>
      </p:sp>
      <p:sp>
        <p:nvSpPr>
          <p:cNvPr id="6" name="Marcador de pie de página 5">
            <a:extLst>
              <a:ext uri="{FF2B5EF4-FFF2-40B4-BE49-F238E27FC236}">
                <a16:creationId xmlns:a16="http://schemas.microsoft.com/office/drawing/2014/main" id="{33E8D037-748A-4E6A-9442-FF211937A55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00AB0F1-4C40-494A-9941-FBC70F6D139A}"/>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1700470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E383F7-248E-47F9-8E07-8412257DD07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DBC1C87-4AE4-4FCB-8700-1E40953D17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1537FA4-5E81-4DFC-92C2-AEA362E832F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65F3C9D-3367-4215-9688-F7A505B20B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B185E9E-240E-4A21-8B2A-C67A90B6B62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1E933C2-6AE9-4290-90C5-95119CCAD4FE}"/>
              </a:ext>
            </a:extLst>
          </p:cNvPr>
          <p:cNvSpPr>
            <a:spLocks noGrp="1"/>
          </p:cNvSpPr>
          <p:nvPr>
            <p:ph type="dt" sz="half" idx="10"/>
          </p:nvPr>
        </p:nvSpPr>
        <p:spPr/>
        <p:txBody>
          <a:bodyPr/>
          <a:lstStyle/>
          <a:p>
            <a:fld id="{FE22A19E-EFBB-46D6-940E-B9FEBB41F1A4}" type="datetimeFigureOut">
              <a:rPr lang="es-ES" smtClean="0"/>
              <a:t>13/05/2022</a:t>
            </a:fld>
            <a:endParaRPr lang="es-ES"/>
          </a:p>
        </p:txBody>
      </p:sp>
      <p:sp>
        <p:nvSpPr>
          <p:cNvPr id="8" name="Marcador de pie de página 7">
            <a:extLst>
              <a:ext uri="{FF2B5EF4-FFF2-40B4-BE49-F238E27FC236}">
                <a16:creationId xmlns:a16="http://schemas.microsoft.com/office/drawing/2014/main" id="{70CAE50A-0BC6-4E28-B9AE-59218C4D4E9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CBEBAF1-0F61-4121-AF6C-0CC89D9A0D3C}"/>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3922903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2F0C70-932A-496C-ACC7-2465C5C013D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D0FD90-7AEC-4EC5-9D89-C706C18AA4C5}"/>
              </a:ext>
            </a:extLst>
          </p:cNvPr>
          <p:cNvSpPr>
            <a:spLocks noGrp="1"/>
          </p:cNvSpPr>
          <p:nvPr>
            <p:ph type="dt" sz="half" idx="10"/>
          </p:nvPr>
        </p:nvSpPr>
        <p:spPr/>
        <p:txBody>
          <a:bodyPr/>
          <a:lstStyle/>
          <a:p>
            <a:fld id="{FE22A19E-EFBB-46D6-940E-B9FEBB41F1A4}" type="datetimeFigureOut">
              <a:rPr lang="es-ES" smtClean="0"/>
              <a:t>13/05/2022</a:t>
            </a:fld>
            <a:endParaRPr lang="es-ES"/>
          </a:p>
        </p:txBody>
      </p:sp>
      <p:sp>
        <p:nvSpPr>
          <p:cNvPr id="4" name="Marcador de pie de página 3">
            <a:extLst>
              <a:ext uri="{FF2B5EF4-FFF2-40B4-BE49-F238E27FC236}">
                <a16:creationId xmlns:a16="http://schemas.microsoft.com/office/drawing/2014/main" id="{F2FC46E3-D840-4171-B236-2C82EAD5C21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9096E46-6896-44CD-8211-8E288611D5BA}"/>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1355989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6F9E127-9E34-417D-A088-338762879816}"/>
              </a:ext>
            </a:extLst>
          </p:cNvPr>
          <p:cNvSpPr>
            <a:spLocks noGrp="1"/>
          </p:cNvSpPr>
          <p:nvPr>
            <p:ph type="dt" sz="half" idx="10"/>
          </p:nvPr>
        </p:nvSpPr>
        <p:spPr/>
        <p:txBody>
          <a:bodyPr/>
          <a:lstStyle/>
          <a:p>
            <a:fld id="{FE22A19E-EFBB-46D6-940E-B9FEBB41F1A4}" type="datetimeFigureOut">
              <a:rPr lang="es-ES" smtClean="0"/>
              <a:t>13/05/2022</a:t>
            </a:fld>
            <a:endParaRPr lang="es-ES"/>
          </a:p>
        </p:txBody>
      </p:sp>
      <p:sp>
        <p:nvSpPr>
          <p:cNvPr id="3" name="Marcador de pie de página 2">
            <a:extLst>
              <a:ext uri="{FF2B5EF4-FFF2-40B4-BE49-F238E27FC236}">
                <a16:creationId xmlns:a16="http://schemas.microsoft.com/office/drawing/2014/main" id="{F3E5F2C2-0A30-4E6B-B81B-56ED476B8BD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5420C2A-CCFC-49FB-A7D4-CD54E000F507}"/>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978806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AEB207-3FAC-4C0E-8B0A-DDC2FF7594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8B6B16-C7C8-4D77-B237-632417A971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EF50E38-0090-4364-A44A-2BF9E4C5E5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5739644-31A0-443D-97FC-181A7EC011FD}"/>
              </a:ext>
            </a:extLst>
          </p:cNvPr>
          <p:cNvSpPr>
            <a:spLocks noGrp="1"/>
          </p:cNvSpPr>
          <p:nvPr>
            <p:ph type="dt" sz="half" idx="10"/>
          </p:nvPr>
        </p:nvSpPr>
        <p:spPr/>
        <p:txBody>
          <a:bodyPr/>
          <a:lstStyle/>
          <a:p>
            <a:fld id="{FE22A19E-EFBB-46D6-940E-B9FEBB41F1A4}" type="datetimeFigureOut">
              <a:rPr lang="es-ES" smtClean="0"/>
              <a:t>13/05/2022</a:t>
            </a:fld>
            <a:endParaRPr lang="es-ES"/>
          </a:p>
        </p:txBody>
      </p:sp>
      <p:sp>
        <p:nvSpPr>
          <p:cNvPr id="6" name="Marcador de pie de página 5">
            <a:extLst>
              <a:ext uri="{FF2B5EF4-FFF2-40B4-BE49-F238E27FC236}">
                <a16:creationId xmlns:a16="http://schemas.microsoft.com/office/drawing/2014/main" id="{A304FAB6-74E8-40AA-934B-535731D2CCF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03BAD29-685E-4CB0-8884-00A9B2F1DD5B}"/>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3866269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AD8FBD-DD76-4F45-8707-C47476DFC7F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D4F0445-1266-416C-8A05-2EAD4DBAE4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194C186-B924-460A-B1FD-3BF070B67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5DB504B-009B-4C55-A6D0-7A5934E46945}"/>
              </a:ext>
            </a:extLst>
          </p:cNvPr>
          <p:cNvSpPr>
            <a:spLocks noGrp="1"/>
          </p:cNvSpPr>
          <p:nvPr>
            <p:ph type="dt" sz="half" idx="10"/>
          </p:nvPr>
        </p:nvSpPr>
        <p:spPr/>
        <p:txBody>
          <a:bodyPr/>
          <a:lstStyle/>
          <a:p>
            <a:fld id="{FE22A19E-EFBB-46D6-940E-B9FEBB41F1A4}" type="datetimeFigureOut">
              <a:rPr lang="es-ES" smtClean="0"/>
              <a:t>13/05/2022</a:t>
            </a:fld>
            <a:endParaRPr lang="es-ES"/>
          </a:p>
        </p:txBody>
      </p:sp>
      <p:sp>
        <p:nvSpPr>
          <p:cNvPr id="6" name="Marcador de pie de página 5">
            <a:extLst>
              <a:ext uri="{FF2B5EF4-FFF2-40B4-BE49-F238E27FC236}">
                <a16:creationId xmlns:a16="http://schemas.microsoft.com/office/drawing/2014/main" id="{E44D190D-9EC5-4230-994B-D55430DB6F4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08DACC1-FABA-4F00-BA00-17EE06980C72}"/>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1041374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3C09850-80A0-4580-BAF5-AED40BF034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780102-978E-452D-998B-FA531581C2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AD9106E-EAB7-4EBB-ABBD-C74934CE03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2A19E-EFBB-46D6-940E-B9FEBB41F1A4}" type="datetimeFigureOut">
              <a:rPr lang="es-ES" smtClean="0"/>
              <a:t>13/05/2022</a:t>
            </a:fld>
            <a:endParaRPr lang="es-ES"/>
          </a:p>
        </p:txBody>
      </p:sp>
      <p:sp>
        <p:nvSpPr>
          <p:cNvPr id="5" name="Marcador de pie de página 4">
            <a:extLst>
              <a:ext uri="{FF2B5EF4-FFF2-40B4-BE49-F238E27FC236}">
                <a16:creationId xmlns:a16="http://schemas.microsoft.com/office/drawing/2014/main" id="{3FCD2346-DC06-4549-B63E-7F0F827F77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18D8689F-A519-4231-AD88-BB8B63C1BA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FAAC35-5C40-4781-8654-89605ADC15F4}" type="slidenum">
              <a:rPr lang="es-ES" smtClean="0"/>
              <a:t>‹#›</a:t>
            </a:fld>
            <a:endParaRPr lang="es-ES"/>
          </a:p>
        </p:txBody>
      </p:sp>
    </p:spTree>
    <p:extLst>
      <p:ext uri="{BB962C8B-B14F-4D97-AF65-F5344CB8AC3E}">
        <p14:creationId xmlns:p14="http://schemas.microsoft.com/office/powerpoint/2010/main" val="896022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s://www.freepik.com/" TargetMode="External"/><Relationship Id="rId2" Type="http://schemas.openxmlformats.org/officeDocument/2006/relationships/hyperlink" Target="https://www.logomaker.com/"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www.canva.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ads.google.com/intl/es_es/home/tools/ads-edito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timezone.io/" TargetMode="Externa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support.zoom.us/hc/en-us/articles/360029527911-Free-online-Zoom-training-webinar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wpbeginner.com/" TargetMode="External"/><Relationship Id="rId5" Type="http://schemas.openxmlformats.org/officeDocument/2006/relationships/hyperlink" Target="https://wordpress.com/"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D6CDED-E4C5-4138-8FF0-FFACEA0A839C}"/>
              </a:ext>
            </a:extLst>
          </p:cNvPr>
          <p:cNvSpPr>
            <a:spLocks noGrp="1"/>
          </p:cNvSpPr>
          <p:nvPr>
            <p:ph type="ctrTitle"/>
          </p:nvPr>
        </p:nvSpPr>
        <p:spPr>
          <a:xfrm>
            <a:off x="2296160" y="2714595"/>
            <a:ext cx="7233920" cy="1121083"/>
          </a:xfrm>
        </p:spPr>
        <p:txBody>
          <a:bodyPr>
            <a:normAutofit/>
          </a:bodyPr>
          <a:lstStyle/>
          <a:p>
            <a:r>
              <a:rPr lang="en-GB" dirty="0">
                <a:solidFill>
                  <a:srgbClr val="D92E2D"/>
                </a:solidFill>
                <a:effectLst/>
                <a:ea typeface="Calibri" panose="020F0502020204030204" pitchFamily="34" charset="0"/>
                <a:cs typeface="Arial" panose="020B0604020202020204" pitchFamily="34" charset="0"/>
              </a:rPr>
              <a:t>DIGITAALISET TAIDOT</a:t>
            </a:r>
            <a:endParaRPr lang="es-ES" dirty="0">
              <a:solidFill>
                <a:srgbClr val="D92E2D"/>
              </a:solidFill>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8010" y="6294071"/>
            <a:ext cx="10100684" cy="563929"/>
          </a:xfrm>
          <a:prstGeom prst="rect">
            <a:avLst/>
          </a:prstGeom>
        </p:spPr>
      </p:pic>
      <p:pic>
        <p:nvPicPr>
          <p:cNvPr id="16" name="Imagen 15">
            <a:extLst>
              <a:ext uri="{FF2B5EF4-FFF2-40B4-BE49-F238E27FC236}">
                <a16:creationId xmlns:a16="http://schemas.microsoft.com/office/drawing/2014/main" id="{0ADC5157-47E0-463F-9C8D-1781A1286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2059" y="357115"/>
            <a:ext cx="6959400" cy="2046882"/>
          </a:xfrm>
          <a:prstGeom prst="rect">
            <a:avLst/>
          </a:prstGeom>
        </p:spPr>
      </p:pic>
      <p:pic>
        <p:nvPicPr>
          <p:cNvPr id="8" name="Imagen 7">
            <a:extLst>
              <a:ext uri="{FF2B5EF4-FFF2-40B4-BE49-F238E27FC236}">
                <a16:creationId xmlns:a16="http://schemas.microsoft.com/office/drawing/2014/main" id="{3B3DD817-B1DA-4580-8570-994B1F4911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2066" y="4306560"/>
            <a:ext cx="2167863" cy="1111660"/>
          </a:xfrm>
          <a:prstGeom prst="rect">
            <a:avLst/>
          </a:prstGeom>
        </p:spPr>
      </p:pic>
    </p:spTree>
    <p:extLst>
      <p:ext uri="{BB962C8B-B14F-4D97-AF65-F5344CB8AC3E}">
        <p14:creationId xmlns:p14="http://schemas.microsoft.com/office/powerpoint/2010/main" val="2809345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704123"/>
            <a:ext cx="9927794" cy="3904663"/>
          </a:xfrm>
        </p:spPr>
        <p:txBody>
          <a:bodyPr>
            <a:noAutofit/>
          </a:bodyPr>
          <a:lstStyle/>
          <a:p>
            <a:pPr indent="-269875" algn="just">
              <a:lnSpc>
                <a:spcPct val="115000"/>
              </a:lnSpc>
              <a:spcAft>
                <a:spcPts val="1000"/>
              </a:spcAft>
            </a:pPr>
            <a:r>
              <a:rPr lang="fi-FI" sz="1800" dirty="0">
                <a:latin typeface="Arial" panose="020B0604020202020204" pitchFamily="34" charset="0"/>
                <a:ea typeface="Calibri" panose="020F0502020204030204" pitchFamily="34" charset="0"/>
                <a:cs typeface="Arial" panose="020B0604020202020204" pitchFamily="34" charset="0"/>
              </a:rPr>
              <a:t>4) Luo käyttäjätunnus ja lisää se tietokantaan. Salli kaikki oikeudet ja anna nimi ja vahva salasana. Siirry kohtaan "Lisää käyttäjä tietokantaan" ja linkitä käyttäjätunnus. </a:t>
            </a:r>
          </a:p>
          <a:p>
            <a:pPr indent="-269875" algn="just">
              <a:lnSpc>
                <a:spcPct val="115000"/>
              </a:lnSpc>
              <a:spcAft>
                <a:spcPts val="1000"/>
              </a:spcAft>
            </a:pPr>
            <a:r>
              <a:rPr lang="fi-FI" sz="1800" dirty="0">
                <a:latin typeface="Arial" panose="020B0604020202020204" pitchFamily="34" charset="0"/>
                <a:ea typeface="Calibri" panose="020F0502020204030204" pitchFamily="34" charset="0"/>
                <a:cs typeface="Arial" panose="020B0604020202020204" pitchFamily="34" charset="0"/>
              </a:rPr>
              <a:t>Kirjoita verkkotunnuksesi </a:t>
            </a:r>
            <a:r>
              <a:rPr lang="fi-FI" sz="1800" dirty="0" err="1">
                <a:latin typeface="Arial" panose="020B0604020202020204" pitchFamily="34" charset="0"/>
                <a:ea typeface="Calibri" panose="020F0502020204030204" pitchFamily="34" charset="0"/>
                <a:cs typeface="Arial" panose="020B0604020202020204" pitchFamily="34" charset="0"/>
              </a:rPr>
              <a:t>url</a:t>
            </a:r>
            <a:r>
              <a:rPr lang="fi-FI" sz="1800" dirty="0">
                <a:latin typeface="Arial" panose="020B0604020202020204" pitchFamily="34" charset="0"/>
                <a:ea typeface="Calibri" panose="020F0502020204030204" pitchFamily="34" charset="0"/>
                <a:cs typeface="Arial" panose="020B0604020202020204" pitchFamily="34" charset="0"/>
              </a:rPr>
              <a:t> yhdessä "/</a:t>
            </a:r>
            <a:r>
              <a:rPr lang="fi-FI" sz="1800" dirty="0" err="1">
                <a:latin typeface="Arial" panose="020B0604020202020204" pitchFamily="34" charset="0"/>
                <a:ea typeface="Calibri" panose="020F0502020204030204" pitchFamily="34" charset="0"/>
                <a:cs typeface="Arial" panose="020B0604020202020204" pitchFamily="34" charset="0"/>
              </a:rPr>
              <a:t>wp-admin</a:t>
            </a:r>
            <a:r>
              <a:rPr lang="fi-FI" sz="1800" dirty="0">
                <a:latin typeface="Arial" panose="020B0604020202020204" pitchFamily="34" charset="0"/>
                <a:ea typeface="Calibri" panose="020F0502020204030204" pitchFamily="34" charset="0"/>
                <a:cs typeface="Arial" panose="020B0604020202020204" pitchFamily="34" charset="0"/>
              </a:rPr>
              <a:t>" kanssa. Täytä kentät ja anna sitten käyttäjänimi ja salasana.</a:t>
            </a:r>
          </a:p>
          <a:p>
            <a:pPr indent="-269875" algn="just">
              <a:lnSpc>
                <a:spcPct val="115000"/>
              </a:lnSpc>
              <a:spcAft>
                <a:spcPts val="1000"/>
              </a:spcAft>
            </a:pPr>
            <a:r>
              <a:rPr lang="fi-FI" sz="1800" dirty="0">
                <a:latin typeface="Arial" panose="020B0604020202020204" pitchFamily="34" charset="0"/>
                <a:ea typeface="Calibri" panose="020F0502020204030204" pitchFamily="34" charset="0"/>
                <a:cs typeface="Arial" panose="020B0604020202020204" pitchFamily="34" charset="0"/>
              </a:rPr>
              <a:t>5) WordPress on nyt asennettu! Sivupaneelissa on julkaisuvaihtoehtoja, malleja, tietoja... Tutustu tähän paneeliin ja kaikkiin sen mahdollisuuksiin. Tutustu liitännäisiin, jotka lisäävät lisätoimintoja sivustolle. Esimerkiksi </a:t>
            </a:r>
            <a:r>
              <a:rPr lang="fi-FI" sz="1800" dirty="0" err="1">
                <a:latin typeface="Arial" panose="020B0604020202020204" pitchFamily="34" charset="0"/>
                <a:ea typeface="Calibri" panose="020F0502020204030204" pitchFamily="34" charset="0"/>
                <a:cs typeface="Arial" panose="020B0604020202020204" pitchFamily="34" charset="0"/>
              </a:rPr>
              <a:t>WooCommercen</a:t>
            </a:r>
            <a:r>
              <a:rPr lang="fi-FI" sz="1800" dirty="0">
                <a:latin typeface="Arial" panose="020B0604020202020204" pitchFamily="34" charset="0"/>
                <a:ea typeface="Calibri" panose="020F0502020204030204" pitchFamily="34" charset="0"/>
                <a:cs typeface="Arial" panose="020B0604020202020204" pitchFamily="34" charset="0"/>
              </a:rPr>
              <a:t> avulla voit perustaa pienen verkkokaupan tuotteineen.</a:t>
            </a:r>
          </a:p>
          <a:p>
            <a:pPr indent="-269875" algn="just">
              <a:lnSpc>
                <a:spcPct val="115000"/>
              </a:lnSpc>
              <a:spcAft>
                <a:spcPts val="1000"/>
              </a:spcAft>
            </a:pPr>
            <a:r>
              <a:rPr lang="fi-FI" sz="1800" dirty="0">
                <a:latin typeface="Arial" panose="020B0604020202020204" pitchFamily="34" charset="0"/>
                <a:ea typeface="Calibri" panose="020F0502020204030204" pitchFamily="34" charset="0"/>
                <a:cs typeface="Arial" panose="020B0604020202020204" pitchFamily="34" charset="0"/>
              </a:rPr>
              <a:t>Muista sisällyttää logosi, yrityksesi värit, motto, jne. jonka avulla yrityksesi voidaan tunnistaa.</a:t>
            </a:r>
            <a:endParaRPr lang="es-ES"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2" name="Rectangle 1">
            <a:extLst>
              <a:ext uri="{FF2B5EF4-FFF2-40B4-BE49-F238E27FC236}">
                <a16:creationId xmlns:a16="http://schemas.microsoft.com/office/drawing/2014/main" id="{171E12A2-6361-4448-8421-D43867C7E37B}"/>
              </a:ext>
            </a:extLst>
          </p:cNvPr>
          <p:cNvSpPr/>
          <p:nvPr/>
        </p:nvSpPr>
        <p:spPr>
          <a:xfrm>
            <a:off x="5029200" y="266341"/>
            <a:ext cx="6969760" cy="1231106"/>
          </a:xfrm>
          <a:prstGeom prst="rect">
            <a:avLst/>
          </a:prstGeom>
        </p:spPr>
        <p:txBody>
          <a:bodyPr wrap="square">
            <a:spAutoFit/>
          </a:bodyPr>
          <a:lstStyle/>
          <a:p>
            <a:pPr lvl="0"/>
            <a:r>
              <a:rPr lang="fi-FI" sz="3400" cap="all" dirty="0">
                <a:solidFill>
                  <a:srgbClr val="D92E2D"/>
                </a:solidFill>
                <a:latin typeface="Calibri Light" panose="020F0302020204030204"/>
                <a:cs typeface="Times New Roman" panose="02020603050405020304" pitchFamily="18" charset="0"/>
              </a:rPr>
              <a:t>2. Tehokas verkkoviestintä. </a:t>
            </a:r>
            <a:br>
              <a:rPr lang="fi-FI" sz="3400" cap="all" dirty="0">
                <a:solidFill>
                  <a:srgbClr val="D92E2D"/>
                </a:solidFill>
                <a:latin typeface="Calibri Light" panose="020F0302020204030204"/>
                <a:cs typeface="Times New Roman" panose="02020603050405020304" pitchFamily="18" charset="0"/>
              </a:rPr>
            </a:br>
            <a:r>
              <a:rPr lang="fi-FI" sz="2000" cap="all" dirty="0">
                <a:solidFill>
                  <a:srgbClr val="D92E2D"/>
                </a:solidFill>
                <a:latin typeface="Calibri Light" panose="020F0302020204030204"/>
                <a:cs typeface="Times New Roman" panose="02020603050405020304" pitchFamily="18" charset="0"/>
              </a:rPr>
              <a:t>Käytännön ohjeet urheiluyrityksen verkkonäkyvyyDEN LISÄÄMISEKSI.</a:t>
            </a:r>
            <a:endParaRPr lang="en-US" dirty="0">
              <a:solidFill>
                <a:prstClr val="black"/>
              </a:solidFill>
            </a:endParaRPr>
          </a:p>
        </p:txBody>
      </p:sp>
    </p:spTree>
    <p:extLst>
      <p:ext uri="{BB962C8B-B14F-4D97-AF65-F5344CB8AC3E}">
        <p14:creationId xmlns:p14="http://schemas.microsoft.com/office/powerpoint/2010/main" val="309069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or qué el brainstorming es una técnica poco eficaz">
            <a:extLst>
              <a:ext uri="{FF2B5EF4-FFF2-40B4-BE49-F238E27FC236}">
                <a16:creationId xmlns:a16="http://schemas.microsoft.com/office/drawing/2014/main" id="{71DF67E8-D9B4-4995-9992-461C11794D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670" t="-1128" r="14607"/>
          <a:stretch/>
        </p:blipFill>
        <p:spPr bwMode="auto">
          <a:xfrm>
            <a:off x="8797300" y="2035503"/>
            <a:ext cx="2922752" cy="2786993"/>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690730"/>
            <a:ext cx="7595644" cy="3904663"/>
          </a:xfrm>
        </p:spPr>
        <p:txBody>
          <a:bodyPr/>
          <a:lstStyle/>
          <a:p>
            <a:pPr algn="l"/>
            <a:r>
              <a:rPr lang="en-US" sz="2200" dirty="0">
                <a:solidFill>
                  <a:srgbClr val="E6872D"/>
                </a:solidFill>
                <a:effectLst/>
                <a:latin typeface="Arial" panose="020B0604020202020204" pitchFamily="34" charset="0"/>
                <a:ea typeface="Calibri" panose="020F0502020204030204" pitchFamily="34" charset="0"/>
                <a:cs typeface="Arial" panose="020B0604020202020204" pitchFamily="34" charset="0"/>
              </a:rPr>
              <a:t>2.2. </a:t>
            </a:r>
            <a:r>
              <a:rPr lang="fi-FI" sz="2200" dirty="0">
                <a:solidFill>
                  <a:srgbClr val="E6872D"/>
                </a:solidFill>
                <a:latin typeface="Arial" panose="020B0604020202020204" pitchFamily="34" charset="0"/>
                <a:ea typeface="Calibri" panose="020F0502020204030204" pitchFamily="34" charset="0"/>
                <a:cs typeface="Arial" panose="020B0604020202020204" pitchFamily="34" charset="0"/>
              </a:rPr>
              <a:t>Yrityksen identiteetti</a:t>
            </a:r>
          </a:p>
          <a:p>
            <a:pPr algn="l"/>
            <a:r>
              <a:rPr lang="fi-FI" sz="1800" dirty="0">
                <a:latin typeface="Arial" panose="020B0604020202020204" pitchFamily="34" charset="0"/>
                <a:ea typeface="Calibri" panose="020F0502020204030204" pitchFamily="34" charset="0"/>
                <a:cs typeface="Times New Roman" panose="02020603050405020304" pitchFamily="18" charset="0"/>
              </a:rPr>
              <a:t>Näiden vaiheiden jälkeen on syytä pohtia verkkosivustosi luomaa mielikuvaa.  Seuraavaksi käydään läpi joitakin vinkkejä yritysidentiteetin pohtimisen tueksi:</a:t>
            </a:r>
          </a:p>
          <a:p>
            <a:pPr algn="l"/>
            <a:endParaRPr lang="fi-FI" sz="1800" b="1" dirty="0">
              <a:latin typeface="Arial" panose="020B0604020202020204" pitchFamily="34" charset="0"/>
              <a:ea typeface="Calibri" panose="020F0502020204030204" pitchFamily="34" charset="0"/>
              <a:cs typeface="Times New Roman" panose="02020603050405020304" pitchFamily="18" charset="0"/>
            </a:endParaRPr>
          </a:p>
          <a:p>
            <a:pPr algn="l"/>
            <a:r>
              <a:rPr lang="fi-FI" sz="1800" b="1" dirty="0">
                <a:latin typeface="Arial" panose="020B0604020202020204" pitchFamily="34" charset="0"/>
                <a:ea typeface="Calibri" panose="020F0502020204030204" pitchFamily="34" charset="0"/>
                <a:cs typeface="Times New Roman" panose="02020603050405020304" pitchFamily="18" charset="0"/>
              </a:rPr>
              <a:t>Vaihe 1</a:t>
            </a:r>
            <a:r>
              <a:rPr lang="fi-FI" sz="1800" dirty="0">
                <a:latin typeface="Arial" panose="020B0604020202020204" pitchFamily="34" charset="0"/>
                <a:ea typeface="Calibri" panose="020F0502020204030204" pitchFamily="34" charset="0"/>
                <a:cs typeface="Times New Roman" panose="02020603050405020304" pitchFamily="18" charset="0"/>
              </a:rPr>
              <a:t>: Aivoriihi ja ajatuskartat ovat erittäin hyödyllisiä työkaluja visuaalisen identiteetin suunnittelussa. Inspiroidu urheilullisista verkkosivuista tai logoista, joista pidät. Tee tutkimusta ja selvitä, miten ne on suunniteltu.</a:t>
            </a:r>
            <a:endParaRPr lang="es-ES" dirty="0">
              <a:solidFill>
                <a:srgbClr val="E47A24"/>
              </a:solidFill>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279" y="140191"/>
            <a:ext cx="3811683" cy="1121083"/>
          </a:xfrm>
          <a:prstGeom prst="rect">
            <a:avLst/>
          </a:prstGeom>
        </p:spPr>
      </p:pic>
      <p:sp>
        <p:nvSpPr>
          <p:cNvPr id="13" name="CuadroTexto 12">
            <a:extLst>
              <a:ext uri="{FF2B5EF4-FFF2-40B4-BE49-F238E27FC236}">
                <a16:creationId xmlns:a16="http://schemas.microsoft.com/office/drawing/2014/main" id="{DA74DAD5-92DF-44DF-A295-4E54EE9A5735}"/>
              </a:ext>
            </a:extLst>
          </p:cNvPr>
          <p:cNvSpPr txBox="1"/>
          <p:nvPr/>
        </p:nvSpPr>
        <p:spPr>
          <a:xfrm>
            <a:off x="4979814" y="1140194"/>
            <a:ext cx="7130062" cy="707886"/>
          </a:xfrm>
          <a:prstGeom prst="rect">
            <a:avLst/>
          </a:prstGeom>
          <a:noFill/>
        </p:spPr>
        <p:txBody>
          <a:bodyPr wrap="square">
            <a:spAutoFit/>
          </a:bodyPr>
          <a:lstStyle/>
          <a:p>
            <a:br>
              <a:rPr lang="es-ES" sz="2000" dirty="0">
                <a:effectLst/>
                <a:latin typeface="+mj-lt"/>
                <a:ea typeface="Calibri" panose="020F0502020204030204" pitchFamily="34" charset="0"/>
                <a:cs typeface="Times New Roman" panose="02020603050405020304" pitchFamily="18" charset="0"/>
              </a:rPr>
            </a:br>
            <a:endParaRPr lang="es-ES" sz="2000" dirty="0">
              <a:latin typeface="+mj-lt"/>
            </a:endParaRPr>
          </a:p>
        </p:txBody>
      </p:sp>
      <p:sp>
        <p:nvSpPr>
          <p:cNvPr id="2" name="Rectangle 1">
            <a:extLst>
              <a:ext uri="{FF2B5EF4-FFF2-40B4-BE49-F238E27FC236}">
                <a16:creationId xmlns:a16="http://schemas.microsoft.com/office/drawing/2014/main" id="{346682A1-11D0-49C3-BA70-95E596DB1321}"/>
              </a:ext>
            </a:extLst>
          </p:cNvPr>
          <p:cNvSpPr/>
          <p:nvPr/>
        </p:nvSpPr>
        <p:spPr>
          <a:xfrm>
            <a:off x="4979814" y="348446"/>
            <a:ext cx="7130062" cy="1138773"/>
          </a:xfrm>
          <a:prstGeom prst="rect">
            <a:avLst/>
          </a:prstGeom>
        </p:spPr>
        <p:txBody>
          <a:bodyPr wrap="square">
            <a:spAutoFit/>
          </a:bodyPr>
          <a:lstStyle/>
          <a:p>
            <a:r>
              <a:rPr lang="fi-FI" sz="3200" cap="all" dirty="0">
                <a:solidFill>
                  <a:srgbClr val="D92E2D"/>
                </a:solidFill>
                <a:latin typeface="Calibri Light" panose="020F0302020204030204"/>
                <a:cs typeface="Times New Roman" panose="02020603050405020304" pitchFamily="18" charset="0"/>
              </a:rPr>
              <a:t>2. Tehokas verkkoviestintä. </a:t>
            </a:r>
            <a:br>
              <a:rPr lang="fi-FI" sz="3200" cap="all" dirty="0">
                <a:solidFill>
                  <a:srgbClr val="D92E2D"/>
                </a:solidFill>
                <a:latin typeface="Calibri Light" panose="020F0302020204030204"/>
                <a:cs typeface="Times New Roman" panose="02020603050405020304" pitchFamily="18" charset="0"/>
              </a:rPr>
            </a:br>
            <a:r>
              <a:rPr lang="fi-FI" cap="all" dirty="0">
                <a:solidFill>
                  <a:srgbClr val="D92E2D"/>
                </a:solidFill>
                <a:latin typeface="Calibri Light" panose="020F0302020204030204"/>
                <a:cs typeface="Times New Roman" panose="02020603050405020304" pitchFamily="18" charset="0"/>
              </a:rPr>
              <a:t>Käytännön ohjeet urheiluyrityksen verkkonäkyvyyDEN LISÄÄMISEKSI.</a:t>
            </a:r>
            <a:endParaRPr lang="en-US" dirty="0"/>
          </a:p>
        </p:txBody>
      </p:sp>
    </p:spTree>
    <p:extLst>
      <p:ext uri="{BB962C8B-B14F-4D97-AF65-F5344CB8AC3E}">
        <p14:creationId xmlns:p14="http://schemas.microsoft.com/office/powerpoint/2010/main" val="290928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ipos de lluvia de ideas | Potencia el brainstorming en tu equipo">
            <a:extLst>
              <a:ext uri="{FF2B5EF4-FFF2-40B4-BE49-F238E27FC236}">
                <a16:creationId xmlns:a16="http://schemas.microsoft.com/office/drawing/2014/main" id="{6D94B248-AAED-4EC6-9FE2-373AC7727F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6000" y="2372085"/>
            <a:ext cx="4353642" cy="2052431"/>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832098"/>
            <a:ext cx="6294554" cy="3904663"/>
          </a:xfrm>
        </p:spPr>
        <p:txBody>
          <a:bodyPr>
            <a:normAutofit lnSpcReduction="10000"/>
          </a:bodyPr>
          <a:lstStyle/>
          <a:p>
            <a:pPr indent="-269875" algn="l">
              <a:lnSpc>
                <a:spcPct val="115000"/>
              </a:lnSpc>
              <a:spcAft>
                <a:spcPts val="1000"/>
              </a:spcAft>
            </a:pPr>
            <a:r>
              <a:rPr lang="fi-FI" sz="1800" b="1" dirty="0">
                <a:latin typeface="Arial" panose="020B0604020202020204" pitchFamily="34" charset="0"/>
                <a:ea typeface="Calibri" panose="020F0502020204030204" pitchFamily="34" charset="0"/>
                <a:cs typeface="Arial" panose="020B0604020202020204" pitchFamily="34" charset="0"/>
              </a:rPr>
              <a:t>Vaihe 2</a:t>
            </a:r>
            <a:r>
              <a:rPr lang="fi-FI" sz="1800" dirty="0">
                <a:latin typeface="Arial" panose="020B0604020202020204" pitchFamily="34" charset="0"/>
                <a:ea typeface="Calibri" panose="020F0502020204030204" pitchFamily="34" charset="0"/>
                <a:cs typeface="Arial" panose="020B0604020202020204" pitchFamily="34" charset="0"/>
              </a:rPr>
              <a:t>: Tee muistiinpanoja vierailemiltasi nettisivuilta. Kiinnitä huomiota otsikkoon, sivustojen eri osiin, sisältöön, avainsanoihin, yhteistyökumppaneihin, asiakkaiden suositteluihin....</a:t>
            </a:r>
          </a:p>
          <a:p>
            <a:pPr indent="-269875" algn="l">
              <a:lnSpc>
                <a:spcPct val="115000"/>
              </a:lnSpc>
              <a:spcAft>
                <a:spcPts val="1000"/>
              </a:spcAft>
            </a:pPr>
            <a:r>
              <a:rPr lang="fi-FI" sz="1800" b="1" dirty="0">
                <a:latin typeface="Arial" panose="020B0604020202020204" pitchFamily="34" charset="0"/>
                <a:ea typeface="Calibri" panose="020F0502020204030204" pitchFamily="34" charset="0"/>
                <a:cs typeface="Arial" panose="020B0604020202020204" pitchFamily="34" charset="0"/>
              </a:rPr>
              <a:t>Vaihe 3</a:t>
            </a:r>
            <a:r>
              <a:rPr lang="fi-FI" sz="1800" dirty="0">
                <a:latin typeface="Arial" panose="020B0604020202020204" pitchFamily="34" charset="0"/>
                <a:ea typeface="Calibri" panose="020F0502020204030204" pitchFamily="34" charset="0"/>
                <a:cs typeface="Arial" panose="020B0604020202020204" pitchFamily="34" charset="0"/>
              </a:rPr>
              <a:t>: Kun kehittelet omaa ideaasi, käytä taustalla vaaleita värejä ja luo kontrastia tummilla väreillä. Älä käytä liikaa erilaisia fontteja, kuvakkeita tai kuvia ja varmista, että käyttämäsi kuvat ovat laadukkaita. Käytä yhtenäistä graafista ilmettä.  Mobiiliystävällinen suunnittelu (</a:t>
            </a:r>
            <a:r>
              <a:rPr lang="fi-FI" sz="1800" dirty="0" err="1">
                <a:latin typeface="Arial" panose="020B0604020202020204" pitchFamily="34" charset="0"/>
                <a:ea typeface="Calibri" panose="020F0502020204030204" pitchFamily="34" charset="0"/>
                <a:cs typeface="Arial" panose="020B0604020202020204" pitchFamily="34" charset="0"/>
              </a:rPr>
              <a:t>responsiivinen</a:t>
            </a:r>
            <a:r>
              <a:rPr lang="fi-FI" sz="1800" dirty="0">
                <a:latin typeface="Arial" panose="020B0604020202020204" pitchFamily="34" charset="0"/>
                <a:ea typeface="Calibri" panose="020F0502020204030204" pitchFamily="34" charset="0"/>
                <a:cs typeface="Arial" panose="020B0604020202020204" pitchFamily="34" charset="0"/>
              </a:rPr>
              <a:t> suunnittelu) on tärkeää, jotta sivustosi tavoittaa mahdollisimman laajasti käyttäjiä.</a:t>
            </a:r>
          </a:p>
          <a:p>
            <a:pPr algn="l"/>
            <a:endParaRPr lang="es-ES" dirty="0">
              <a:solidFill>
                <a:srgbClr val="E47A24"/>
              </a:solidFill>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2" name="Rectangle 1">
            <a:extLst>
              <a:ext uri="{FF2B5EF4-FFF2-40B4-BE49-F238E27FC236}">
                <a16:creationId xmlns:a16="http://schemas.microsoft.com/office/drawing/2014/main" id="{936E32AA-7EA9-4681-8343-D92D1D68EA1C}"/>
              </a:ext>
            </a:extLst>
          </p:cNvPr>
          <p:cNvSpPr/>
          <p:nvPr/>
        </p:nvSpPr>
        <p:spPr>
          <a:xfrm>
            <a:off x="5482368" y="490453"/>
            <a:ext cx="6627507" cy="1138773"/>
          </a:xfrm>
          <a:prstGeom prst="rect">
            <a:avLst/>
          </a:prstGeom>
        </p:spPr>
        <p:txBody>
          <a:bodyPr wrap="square">
            <a:spAutoFit/>
          </a:bodyPr>
          <a:lstStyle/>
          <a:p>
            <a:r>
              <a:rPr lang="fi-FI" sz="3200" cap="all" dirty="0">
                <a:solidFill>
                  <a:srgbClr val="D92E2D"/>
                </a:solidFill>
                <a:latin typeface="Calibri Light" panose="020F0302020204030204"/>
                <a:cs typeface="Times New Roman" panose="02020603050405020304" pitchFamily="18" charset="0"/>
              </a:rPr>
              <a:t>2. Tehokas verkkoviestintä. </a:t>
            </a:r>
            <a:br>
              <a:rPr lang="fi-FI" sz="3200" cap="all" dirty="0">
                <a:solidFill>
                  <a:srgbClr val="D92E2D"/>
                </a:solidFill>
                <a:latin typeface="Calibri Light" panose="020F0302020204030204"/>
                <a:cs typeface="Times New Roman" panose="02020603050405020304" pitchFamily="18" charset="0"/>
              </a:rPr>
            </a:br>
            <a:r>
              <a:rPr lang="fi-FI" cap="all" dirty="0">
                <a:solidFill>
                  <a:srgbClr val="D92E2D"/>
                </a:solidFill>
                <a:latin typeface="Calibri Light" panose="020F0302020204030204"/>
                <a:cs typeface="Times New Roman" panose="02020603050405020304" pitchFamily="18" charset="0"/>
              </a:rPr>
              <a:t>Käytännön ohjeet urheiluyrityksen verkkonäkyvyyDEN LISÄÄMISEKSI.</a:t>
            </a:r>
            <a:endParaRPr lang="en-US" dirty="0"/>
          </a:p>
        </p:txBody>
      </p:sp>
    </p:spTree>
    <p:extLst>
      <p:ext uri="{BB962C8B-B14F-4D97-AF65-F5344CB8AC3E}">
        <p14:creationId xmlns:p14="http://schemas.microsoft.com/office/powerpoint/2010/main" val="308069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704123"/>
            <a:ext cx="9927794" cy="3904663"/>
          </a:xfrm>
        </p:spPr>
        <p:txBody>
          <a:bodyPr>
            <a:normAutofit lnSpcReduction="10000"/>
          </a:bodyPr>
          <a:lstStyle/>
          <a:p>
            <a:pPr indent="-269875" algn="just">
              <a:lnSpc>
                <a:spcPct val="115000"/>
              </a:lnSpc>
              <a:spcAft>
                <a:spcPts val="1000"/>
              </a:spcAft>
            </a:pPr>
            <a:r>
              <a:rPr lang="fi-FI" sz="1800" dirty="0">
                <a:latin typeface="Arial" panose="020B0604020202020204" pitchFamily="34" charset="0"/>
                <a:ea typeface="Calibri" panose="020F0502020204030204" pitchFamily="34" charset="0"/>
                <a:cs typeface="Arial" panose="020B0604020202020204" pitchFamily="34" charset="0"/>
              </a:rPr>
              <a:t>Verkosta löytyy useita ilmaisia lähteitä ja työkaluja, jotka voivat auttaa brändin ja yrityskuvan suunnittelussa. Yleisimpiä ja käytetyimpiä ovat:</a:t>
            </a:r>
          </a:p>
          <a:p>
            <a:pPr indent="-269875" algn="just">
              <a:lnSpc>
                <a:spcPct val="115000"/>
              </a:lnSpc>
              <a:spcAft>
                <a:spcPts val="1000"/>
              </a:spcAft>
            </a:pPr>
            <a:r>
              <a:rPr lang="fi-FI" sz="1800" dirty="0">
                <a:solidFill>
                  <a:srgbClr val="E6872D"/>
                </a:solidFill>
                <a:latin typeface="Arial" panose="020B0604020202020204" pitchFamily="34" charset="0"/>
                <a:cs typeface="Arial" panose="020B0604020202020204" pitchFamily="34" charset="0"/>
              </a:rPr>
              <a:t>Logo Maker </a:t>
            </a:r>
            <a:r>
              <a:rPr lang="fi-FI" sz="1800" dirty="0">
                <a:latin typeface="Arial" panose="020B0604020202020204" pitchFamily="34" charset="0"/>
                <a:ea typeface="Calibri" panose="020F0502020204030204" pitchFamily="34" charset="0"/>
                <a:cs typeface="Arial" panose="020B0604020202020204" pitchFamily="34" charset="0"/>
              </a:rPr>
              <a:t>(</a:t>
            </a:r>
            <a:r>
              <a:rPr lang="fi-FI" sz="1800" dirty="0">
                <a:latin typeface="Arial" panose="020B0604020202020204" pitchFamily="34" charset="0"/>
                <a:ea typeface="Calibri" panose="020F0502020204030204" pitchFamily="34" charset="0"/>
                <a:cs typeface="Arial" panose="020B0604020202020204" pitchFamily="34" charset="0"/>
                <a:hlinkClick r:id="rId2"/>
              </a:rPr>
              <a:t>https://www.logomaker.com</a:t>
            </a:r>
            <a:r>
              <a:rPr lang="fi-FI" sz="1800" dirty="0">
                <a:latin typeface="Arial" panose="020B0604020202020204" pitchFamily="34" charset="0"/>
                <a:ea typeface="Calibri" panose="020F0502020204030204" pitchFamily="34" charset="0"/>
                <a:cs typeface="Arial" panose="020B0604020202020204" pitchFamily="34" charset="0"/>
              </a:rPr>
              <a:t>): tämän avulla voit luoda helposti oman ilmaisen logon. Sovellus ei vaadi tunnistautumista, ja logon voi tallentaa png-muodossa, mikä helpottaa kuvankäsittelyä.  </a:t>
            </a:r>
          </a:p>
          <a:p>
            <a:pPr indent="-269875" algn="just">
              <a:lnSpc>
                <a:spcPct val="115000"/>
              </a:lnSpc>
              <a:spcAft>
                <a:spcPts val="1000"/>
              </a:spcAft>
            </a:pPr>
            <a:r>
              <a:rPr lang="fi-FI" sz="1800" dirty="0" err="1">
                <a:solidFill>
                  <a:srgbClr val="E6872D"/>
                </a:solidFill>
                <a:latin typeface="Arial" panose="020B0604020202020204" pitchFamily="34" charset="0"/>
                <a:cs typeface="Arial" panose="020B0604020202020204" pitchFamily="34" charset="0"/>
              </a:rPr>
              <a:t>Freepik</a:t>
            </a:r>
            <a:r>
              <a:rPr lang="fi-FI" sz="1800" dirty="0">
                <a:solidFill>
                  <a:srgbClr val="E6872D"/>
                </a:solidFill>
                <a:latin typeface="Arial" panose="020B0604020202020204" pitchFamily="34" charset="0"/>
                <a:cs typeface="Arial" panose="020B0604020202020204" pitchFamily="34" charset="0"/>
              </a:rPr>
              <a:t> </a:t>
            </a:r>
            <a:r>
              <a:rPr lang="fi-FI" sz="1800" dirty="0">
                <a:latin typeface="Arial" panose="020B0604020202020204" pitchFamily="34" charset="0"/>
                <a:ea typeface="Calibri" panose="020F0502020204030204" pitchFamily="34" charset="0"/>
                <a:cs typeface="Arial" panose="020B0604020202020204" pitchFamily="34" charset="0"/>
              </a:rPr>
              <a:t>(</a:t>
            </a:r>
            <a:r>
              <a:rPr lang="fi-FI" sz="1800" dirty="0">
                <a:latin typeface="Arial" panose="020B0604020202020204" pitchFamily="34" charset="0"/>
                <a:ea typeface="Calibri" panose="020F0502020204030204" pitchFamily="34" charset="0"/>
                <a:cs typeface="Arial" panose="020B0604020202020204" pitchFamily="34" charset="0"/>
                <a:hlinkClick r:id="rId3"/>
              </a:rPr>
              <a:t>https://www.freepik.com</a:t>
            </a:r>
            <a:r>
              <a:rPr lang="fi-FI" sz="1800" dirty="0">
                <a:latin typeface="Arial" panose="020B0604020202020204" pitchFamily="34" charset="0"/>
                <a:ea typeface="Calibri" panose="020F0502020204030204" pitchFamily="34" charset="0"/>
                <a:cs typeface="Arial" panose="020B0604020202020204" pitchFamily="34" charset="0"/>
              </a:rPr>
              <a:t>): </a:t>
            </a:r>
            <a:r>
              <a:rPr lang="fi-FI" sz="1800" dirty="0" err="1">
                <a:latin typeface="Arial" panose="020B0604020202020204" pitchFamily="34" charset="0"/>
                <a:ea typeface="Calibri" panose="020F0502020204030204" pitchFamily="34" charset="0"/>
                <a:cs typeface="Arial" panose="020B0604020202020204" pitchFamily="34" charset="0"/>
              </a:rPr>
              <a:t>Freepik</a:t>
            </a:r>
            <a:r>
              <a:rPr lang="fi-FI" sz="1800" dirty="0">
                <a:latin typeface="Arial" panose="020B0604020202020204" pitchFamily="34" charset="0"/>
                <a:ea typeface="Calibri" panose="020F0502020204030204" pitchFamily="34" charset="0"/>
                <a:cs typeface="Arial" panose="020B0604020202020204" pitchFamily="34" charset="0"/>
              </a:rPr>
              <a:t> on ilmainen kuvapankki, joka tarjoaa yli 10 miljoonaa visuaalista kuvaa. Voit käyttää erilaisia kuvituksia, valokuvia, vektoreita... Brändin parantaminen kuvilla ei ole koskaan ollut näin helppoa.  </a:t>
            </a:r>
          </a:p>
          <a:p>
            <a:pPr indent="-269875" algn="just">
              <a:lnSpc>
                <a:spcPct val="115000"/>
              </a:lnSpc>
              <a:spcAft>
                <a:spcPts val="1000"/>
              </a:spcAft>
            </a:pPr>
            <a:r>
              <a:rPr lang="fi-FI" sz="1800" dirty="0" err="1">
                <a:solidFill>
                  <a:srgbClr val="E6872D"/>
                </a:solidFill>
                <a:latin typeface="Arial" panose="020B0604020202020204" pitchFamily="34" charset="0"/>
                <a:cs typeface="Arial" panose="020B0604020202020204" pitchFamily="34" charset="0"/>
              </a:rPr>
              <a:t>Canva</a:t>
            </a:r>
            <a:r>
              <a:rPr lang="fi-FI" sz="1800" dirty="0">
                <a:solidFill>
                  <a:srgbClr val="E6872D"/>
                </a:solidFill>
                <a:latin typeface="Arial" panose="020B0604020202020204" pitchFamily="34" charset="0"/>
                <a:cs typeface="Arial" panose="020B0604020202020204" pitchFamily="34" charset="0"/>
              </a:rPr>
              <a:t> </a:t>
            </a:r>
            <a:r>
              <a:rPr lang="fi-FI" sz="1800" dirty="0">
                <a:latin typeface="Arial" panose="020B0604020202020204" pitchFamily="34" charset="0"/>
                <a:ea typeface="Calibri" panose="020F0502020204030204" pitchFamily="34" charset="0"/>
                <a:cs typeface="Arial" panose="020B0604020202020204" pitchFamily="34" charset="0"/>
              </a:rPr>
              <a:t>(</a:t>
            </a:r>
            <a:r>
              <a:rPr lang="fi-FI" sz="1800" dirty="0">
                <a:latin typeface="Arial" panose="020B0604020202020204" pitchFamily="34" charset="0"/>
                <a:ea typeface="Calibri" panose="020F0502020204030204" pitchFamily="34" charset="0"/>
                <a:cs typeface="Arial" panose="020B0604020202020204" pitchFamily="34" charset="0"/>
                <a:hlinkClick r:id="rId4"/>
              </a:rPr>
              <a:t>https://www.canva.com</a:t>
            </a:r>
            <a:r>
              <a:rPr lang="fi-FI" sz="1800" dirty="0">
                <a:latin typeface="Arial" panose="020B0604020202020204" pitchFamily="34" charset="0"/>
                <a:ea typeface="Calibri" panose="020F0502020204030204" pitchFamily="34" charset="0"/>
                <a:cs typeface="Arial" panose="020B0604020202020204" pitchFamily="34" charset="0"/>
              </a:rPr>
              <a:t>): Tämä graafisen suunnittelun ja kuvien sommittelun verkkosivusto tarjoaa työkaluja omien mallien luomiseen.</a:t>
            </a:r>
            <a:endParaRPr lang="es-ES" dirty="0">
              <a:solidFill>
                <a:srgbClr val="E47A24"/>
              </a:solidFill>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2" name="Rectangle 1">
            <a:extLst>
              <a:ext uri="{FF2B5EF4-FFF2-40B4-BE49-F238E27FC236}">
                <a16:creationId xmlns:a16="http://schemas.microsoft.com/office/drawing/2014/main" id="{0388F173-9584-4442-A3C9-FC50BFD8765C}"/>
              </a:ext>
            </a:extLst>
          </p:cNvPr>
          <p:cNvSpPr/>
          <p:nvPr/>
        </p:nvSpPr>
        <p:spPr>
          <a:xfrm>
            <a:off x="5611431" y="358673"/>
            <a:ext cx="6821727" cy="1138773"/>
          </a:xfrm>
          <a:prstGeom prst="rect">
            <a:avLst/>
          </a:prstGeom>
        </p:spPr>
        <p:txBody>
          <a:bodyPr wrap="square">
            <a:spAutoFit/>
          </a:bodyPr>
          <a:lstStyle/>
          <a:p>
            <a:r>
              <a:rPr lang="fi-FI" sz="3200" cap="all" dirty="0">
                <a:solidFill>
                  <a:srgbClr val="D92E2D"/>
                </a:solidFill>
                <a:latin typeface="Calibri Light" panose="020F0302020204030204"/>
                <a:cs typeface="Times New Roman" panose="02020603050405020304" pitchFamily="18" charset="0"/>
              </a:rPr>
              <a:t>2. Tehokas verkkoviestintä. </a:t>
            </a:r>
            <a:br>
              <a:rPr lang="fi-FI" sz="3200" cap="all" dirty="0">
                <a:solidFill>
                  <a:srgbClr val="D92E2D"/>
                </a:solidFill>
                <a:latin typeface="Calibri Light" panose="020F0302020204030204"/>
                <a:cs typeface="Times New Roman" panose="02020603050405020304" pitchFamily="18" charset="0"/>
              </a:rPr>
            </a:br>
            <a:r>
              <a:rPr lang="fi-FI" cap="all" dirty="0">
                <a:solidFill>
                  <a:srgbClr val="D92E2D"/>
                </a:solidFill>
                <a:latin typeface="Calibri Light" panose="020F0302020204030204"/>
                <a:cs typeface="Times New Roman" panose="02020603050405020304" pitchFamily="18" charset="0"/>
              </a:rPr>
              <a:t>Käytännön ohjeet urheiluyrityksen verkkonäkyvyyDEN LISÄÄMISEKSI.</a:t>
            </a:r>
            <a:endParaRPr lang="en-US" dirty="0"/>
          </a:p>
        </p:txBody>
      </p:sp>
    </p:spTree>
    <p:extLst>
      <p:ext uri="{BB962C8B-B14F-4D97-AF65-F5344CB8AC3E}">
        <p14:creationId xmlns:p14="http://schemas.microsoft.com/office/powerpoint/2010/main" val="164709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551904"/>
            <a:ext cx="9927794" cy="563929"/>
          </a:xfrm>
        </p:spPr>
        <p:txBody>
          <a:bodyPr>
            <a:normAutofit fontScale="92500" lnSpcReduction="20000"/>
          </a:bodyPr>
          <a:lstStyle/>
          <a:p>
            <a:pPr algn="l"/>
            <a:r>
              <a:rPr lang="en-US" dirty="0">
                <a:solidFill>
                  <a:srgbClr val="E6872D"/>
                </a:solidFill>
                <a:effectLst/>
                <a:latin typeface="Arial" panose="020B0604020202020204" pitchFamily="34" charset="0"/>
                <a:ea typeface="Calibri" panose="020F0502020204030204" pitchFamily="34" charset="0"/>
                <a:cs typeface="Times New Roman" panose="02020603050405020304" pitchFamily="18" charset="0"/>
              </a:rPr>
              <a:t>2.3. </a:t>
            </a:r>
            <a:r>
              <a:rPr lang="fi-FI" dirty="0">
                <a:solidFill>
                  <a:srgbClr val="E6872D"/>
                </a:solidFill>
                <a:latin typeface="Arial" panose="020B0604020202020204" pitchFamily="34" charset="0"/>
                <a:ea typeface="Calibri" panose="020F0502020204030204" pitchFamily="34" charset="0"/>
                <a:cs typeface="Times New Roman" panose="02020603050405020304" pitchFamily="18" charset="0"/>
              </a:rPr>
              <a:t>SEO (</a:t>
            </a:r>
            <a:r>
              <a:rPr lang="fi-FI" dirty="0" err="1">
                <a:solidFill>
                  <a:srgbClr val="E6872D"/>
                </a:solidFill>
                <a:latin typeface="Arial" panose="020B0604020202020204" pitchFamily="34" charset="0"/>
                <a:ea typeface="Calibri" panose="020F0502020204030204" pitchFamily="34" charset="0"/>
                <a:cs typeface="Times New Roman" panose="02020603050405020304" pitchFamily="18" charset="0"/>
              </a:rPr>
              <a:t>Search</a:t>
            </a:r>
            <a:r>
              <a:rPr lang="fi-FI" dirty="0">
                <a:solidFill>
                  <a:srgbClr val="E6872D"/>
                </a:solidFill>
                <a:latin typeface="Arial" panose="020B0604020202020204" pitchFamily="34" charset="0"/>
                <a:ea typeface="Calibri" panose="020F0502020204030204" pitchFamily="34" charset="0"/>
                <a:cs typeface="Times New Roman" panose="02020603050405020304" pitchFamily="18" charset="0"/>
              </a:rPr>
              <a:t> Engine </a:t>
            </a:r>
            <a:r>
              <a:rPr lang="fi-FI" dirty="0" err="1">
                <a:solidFill>
                  <a:srgbClr val="E6872D"/>
                </a:solidFill>
                <a:latin typeface="Arial" panose="020B0604020202020204" pitchFamily="34" charset="0"/>
                <a:ea typeface="Calibri" panose="020F0502020204030204" pitchFamily="34" charset="0"/>
                <a:cs typeface="Times New Roman" panose="02020603050405020304" pitchFamily="18" charset="0"/>
              </a:rPr>
              <a:t>Optimization</a:t>
            </a:r>
            <a:r>
              <a:rPr lang="fi-FI" dirty="0">
                <a:solidFill>
                  <a:srgbClr val="E6872D"/>
                </a:solidFill>
                <a:latin typeface="Arial" panose="020B0604020202020204" pitchFamily="34" charset="0"/>
                <a:ea typeface="Calibri" panose="020F0502020204030204" pitchFamily="34" charset="0"/>
                <a:cs typeface="Times New Roman" panose="02020603050405020304" pitchFamily="18" charset="0"/>
              </a:rPr>
              <a:t>) eli hakukoneoptimointi  ja </a:t>
            </a:r>
            <a:br>
              <a:rPr lang="fi-FI" dirty="0">
                <a:solidFill>
                  <a:srgbClr val="E6872D"/>
                </a:solidFill>
                <a:latin typeface="Arial" panose="020B0604020202020204" pitchFamily="34" charset="0"/>
                <a:ea typeface="Calibri" panose="020F0502020204030204" pitchFamily="34" charset="0"/>
                <a:cs typeface="Times New Roman" panose="02020603050405020304" pitchFamily="18" charset="0"/>
              </a:rPr>
            </a:br>
            <a:r>
              <a:rPr lang="fi-FI" dirty="0">
                <a:solidFill>
                  <a:srgbClr val="E6872D"/>
                </a:solidFill>
                <a:latin typeface="Arial" panose="020B0604020202020204" pitchFamily="34" charset="0"/>
                <a:ea typeface="Calibri" panose="020F0502020204030204" pitchFamily="34" charset="0"/>
                <a:cs typeface="Times New Roman" panose="02020603050405020304" pitchFamily="18" charset="0"/>
              </a:rPr>
              <a:t>       SEM (</a:t>
            </a:r>
            <a:r>
              <a:rPr lang="fi-FI" dirty="0" err="1">
                <a:solidFill>
                  <a:srgbClr val="E6872D"/>
                </a:solidFill>
                <a:latin typeface="Arial" panose="020B0604020202020204" pitchFamily="34" charset="0"/>
                <a:ea typeface="Calibri" panose="020F0502020204030204" pitchFamily="34" charset="0"/>
                <a:cs typeface="Times New Roman" panose="02020603050405020304" pitchFamily="18" charset="0"/>
              </a:rPr>
              <a:t>Search</a:t>
            </a:r>
            <a:r>
              <a:rPr lang="fi-FI" dirty="0">
                <a:solidFill>
                  <a:srgbClr val="E6872D"/>
                </a:solidFill>
                <a:latin typeface="Arial" panose="020B0604020202020204" pitchFamily="34" charset="0"/>
                <a:ea typeface="Calibri" panose="020F0502020204030204" pitchFamily="34" charset="0"/>
                <a:cs typeface="Times New Roman" panose="02020603050405020304" pitchFamily="18" charset="0"/>
              </a:rPr>
              <a:t> Engine Marketing) eli hakukonemarkkinointi</a:t>
            </a:r>
            <a:endParaRPr lang="es-ES" dirty="0">
              <a:solidFill>
                <a:srgbClr val="E6872D"/>
              </a:solidFill>
              <a:effectLst/>
              <a:latin typeface="Calibri" panose="020F0502020204030204" pitchFamily="34" charset="0"/>
              <a:ea typeface="Calibri" panose="020F0502020204030204" pitchFamily="34" charset="0"/>
              <a:cs typeface="Times New Roman" panose="02020603050405020304" pitchFamily="18" charset="0"/>
            </a:endParaRPr>
          </a:p>
          <a:p>
            <a:pPr algn="l"/>
            <a:endParaRPr lang="es-ES" dirty="0">
              <a:solidFill>
                <a:srgbClr val="E47A24"/>
              </a:solidFill>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pic>
        <p:nvPicPr>
          <p:cNvPr id="10242" name="Picture 2" descr="Tendencias en estrategias SEO y SEM para este 2020 BLOG | ATRÉVETE">
            <a:extLst>
              <a:ext uri="{FF2B5EF4-FFF2-40B4-BE49-F238E27FC236}">
                <a16:creationId xmlns:a16="http://schemas.microsoft.com/office/drawing/2014/main" id="{9293F2AB-AB11-4CF4-A4B8-D7752DFE0A1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8" t="11866" r="2368" b="8506"/>
          <a:stretch/>
        </p:blipFill>
        <p:spPr bwMode="auto">
          <a:xfrm>
            <a:off x="7750061" y="2598237"/>
            <a:ext cx="4223571" cy="2033948"/>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D1F88B26-BE4E-4F4A-AFCD-4FCD38D4F666}"/>
              </a:ext>
            </a:extLst>
          </p:cNvPr>
          <p:cNvSpPr txBox="1"/>
          <p:nvPr/>
        </p:nvSpPr>
        <p:spPr>
          <a:xfrm>
            <a:off x="1335278" y="2261433"/>
            <a:ext cx="6414783" cy="3970318"/>
          </a:xfrm>
          <a:prstGeom prst="rect">
            <a:avLst/>
          </a:prstGeom>
          <a:noFill/>
        </p:spPr>
        <p:txBody>
          <a:bodyPr wrap="square">
            <a:spAutoFit/>
          </a:bodyPr>
          <a:lstStyle/>
          <a:p>
            <a:pPr>
              <a:lnSpc>
                <a:spcPct val="100000"/>
              </a:lnSpc>
            </a:pPr>
            <a:r>
              <a:rPr lang="fi-FI" b="1" dirty="0">
                <a:latin typeface="Arial" panose="020B0604020202020204" pitchFamily="34" charset="0"/>
                <a:ea typeface="Calibri" panose="020F0502020204030204" pitchFamily="34" charset="0"/>
                <a:cs typeface="Times New Roman" panose="02020603050405020304" pitchFamily="18" charset="0"/>
              </a:rPr>
              <a:t>Hyvin indeksoitu sivusto </a:t>
            </a:r>
            <a:r>
              <a:rPr lang="fi-FI" dirty="0">
                <a:latin typeface="Arial" panose="020B0604020202020204" pitchFamily="34" charset="0"/>
                <a:ea typeface="Calibri" panose="020F0502020204030204" pitchFamily="34" charset="0"/>
                <a:cs typeface="Times New Roman" panose="02020603050405020304" pitchFamily="18" charset="0"/>
              </a:rPr>
              <a:t>(sivusto, joka sisältää oikeat avainsanat) auttaa nettisivujesi löytymistä tietyillä hakuparametreilla. </a:t>
            </a:r>
            <a:br>
              <a:rPr lang="fi-FI" dirty="0">
                <a:latin typeface="Arial" panose="020B0604020202020204" pitchFamily="34" charset="0"/>
                <a:ea typeface="Calibri" panose="020F0502020204030204" pitchFamily="34" charset="0"/>
                <a:cs typeface="Times New Roman" panose="02020603050405020304" pitchFamily="18" charset="0"/>
              </a:rPr>
            </a:br>
            <a:br>
              <a:rPr lang="fi-FI" dirty="0">
                <a:latin typeface="Arial" panose="020B0604020202020204" pitchFamily="34" charset="0"/>
                <a:ea typeface="Calibri" panose="020F0502020204030204" pitchFamily="34" charset="0"/>
                <a:cs typeface="Times New Roman" panose="02020603050405020304" pitchFamily="18" charset="0"/>
              </a:rPr>
            </a:br>
            <a:r>
              <a:rPr lang="fi-FI" dirty="0">
                <a:latin typeface="Arial" panose="020B0604020202020204" pitchFamily="34" charset="0"/>
                <a:ea typeface="Calibri" panose="020F0502020204030204" pitchFamily="34" charset="0"/>
                <a:cs typeface="Times New Roman" panose="02020603050405020304" pitchFamily="18" charset="0"/>
              </a:rPr>
              <a:t>Käytännön esimerkki: oletetaan, että olet Madridissa sijaitsevan kuntosalin omistaja. Jos haluat, että ihmiset löytävät salisi hakukoneiden avulla ja valitsisivat yrityksesi treenipaikakseen, sinun on täytettävä sivustosi kuntoilualan avainsanoilla, joita tiedät käyttäjien kirjoittavan, kun he etsivät verkosta tietoa kuntosaleista (esim. </a:t>
            </a:r>
            <a:r>
              <a:rPr lang="fi-FI" i="1" dirty="0">
                <a:latin typeface="Arial" panose="020B0604020202020204" pitchFamily="34" charset="0"/>
                <a:ea typeface="Calibri" panose="020F0502020204030204" pitchFamily="34" charset="0"/>
                <a:cs typeface="Times New Roman" panose="02020603050405020304" pitchFamily="18" charset="0"/>
              </a:rPr>
              <a:t>kuntosalit Madrid, harjoittelu Madrid + naapurusto, painonpudotus Madrid, harjoitteluideat Madrid, kuntokeskus naapurustossa Madrid</a:t>
            </a:r>
            <a:r>
              <a:rPr lang="fi-FI" dirty="0">
                <a:latin typeface="Arial" panose="020B0604020202020204" pitchFamily="34" charset="0"/>
                <a:ea typeface="Calibri" panose="020F0502020204030204" pitchFamily="34" charset="0"/>
                <a:cs typeface="Times New Roman" panose="02020603050405020304" pitchFamily="18" charset="0"/>
              </a:rPr>
              <a:t>). Tämä vaatii aikaa ja kärsivällisyyttä, mutta hyödyt ovat myös sitä suuremmat.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C092C116-4448-41EA-9A38-19048613A930}"/>
              </a:ext>
            </a:extLst>
          </p:cNvPr>
          <p:cNvSpPr/>
          <p:nvPr/>
        </p:nvSpPr>
        <p:spPr>
          <a:xfrm>
            <a:off x="5146962" y="320798"/>
            <a:ext cx="7045038" cy="1231106"/>
          </a:xfrm>
          <a:prstGeom prst="rect">
            <a:avLst/>
          </a:prstGeom>
        </p:spPr>
        <p:txBody>
          <a:bodyPr wrap="square">
            <a:spAutoFit/>
          </a:bodyPr>
          <a:lstStyle/>
          <a:p>
            <a:pPr lvl="0"/>
            <a:r>
              <a:rPr lang="fi-FI" sz="3400" cap="all" dirty="0">
                <a:solidFill>
                  <a:srgbClr val="D92E2D"/>
                </a:solidFill>
                <a:latin typeface="Calibri Light" panose="020F0302020204030204"/>
                <a:cs typeface="Times New Roman" panose="02020603050405020304" pitchFamily="18" charset="0"/>
              </a:rPr>
              <a:t>2. Tehokas verkkoviestintä. </a:t>
            </a:r>
            <a:br>
              <a:rPr lang="fi-FI" sz="3400" cap="all" dirty="0">
                <a:solidFill>
                  <a:srgbClr val="D92E2D"/>
                </a:solidFill>
                <a:latin typeface="Calibri Light" panose="020F0302020204030204"/>
                <a:cs typeface="Times New Roman" panose="02020603050405020304" pitchFamily="18" charset="0"/>
              </a:rPr>
            </a:br>
            <a:r>
              <a:rPr lang="fi-FI" sz="2000" cap="all" dirty="0">
                <a:solidFill>
                  <a:srgbClr val="D92E2D"/>
                </a:solidFill>
                <a:latin typeface="Calibri Light" panose="020F0302020204030204"/>
                <a:cs typeface="Times New Roman" panose="02020603050405020304" pitchFamily="18" charset="0"/>
              </a:rPr>
              <a:t>Käytännön ohjeet urheiluyrityksen verkkonäkyvyyDEN LISÄÄMISEKSI.</a:t>
            </a:r>
            <a:endParaRPr lang="en-US" dirty="0">
              <a:solidFill>
                <a:prstClr val="black"/>
              </a:solidFill>
            </a:endParaRPr>
          </a:p>
        </p:txBody>
      </p:sp>
    </p:spTree>
    <p:extLst>
      <p:ext uri="{BB962C8B-B14F-4D97-AF65-F5344CB8AC3E}">
        <p14:creationId xmlns:p14="http://schemas.microsoft.com/office/powerpoint/2010/main" val="139340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800790"/>
            <a:ext cx="9927794" cy="3904663"/>
          </a:xfrm>
        </p:spPr>
        <p:txBody>
          <a:bodyPr/>
          <a:lstStyle/>
          <a:p>
            <a:pPr algn="l">
              <a:lnSpc>
                <a:spcPct val="100000"/>
              </a:lnSpc>
            </a:pPr>
            <a:r>
              <a:rPr lang="en-US" sz="1800" b="1" dirty="0">
                <a:solidFill>
                  <a:srgbClr val="E6872D"/>
                </a:solidFill>
                <a:effectLst/>
                <a:latin typeface="Arial" panose="020B0604020202020204" pitchFamily="34" charset="0"/>
                <a:ea typeface="Calibri" panose="020F0502020204030204" pitchFamily="34" charset="0"/>
                <a:cs typeface="Times New Roman" panose="02020603050405020304" pitchFamily="18" charset="0"/>
              </a:rPr>
              <a:t>SEO</a:t>
            </a:r>
            <a:r>
              <a:rPr lang="en-US" sz="1800" b="1" dirty="0">
                <a:solidFill>
                  <a:srgbClr val="E6872D"/>
                </a:solidFill>
                <a:latin typeface="Arial" panose="020B0604020202020204" pitchFamily="34" charset="0"/>
                <a:ea typeface="Calibri" panose="020F0502020204030204" pitchFamily="34" charset="0"/>
                <a:cs typeface="Times New Roman" panose="02020603050405020304" pitchFamily="18" charset="0"/>
              </a:rPr>
              <a:t> </a:t>
            </a:r>
            <a:r>
              <a:rPr lang="en-US" sz="1800" b="1" dirty="0" err="1">
                <a:solidFill>
                  <a:srgbClr val="E6872D"/>
                </a:solidFill>
                <a:latin typeface="Arial" panose="020B0604020202020204" pitchFamily="34" charset="0"/>
                <a:ea typeface="Calibri" panose="020F0502020204030204" pitchFamily="34" charset="0"/>
                <a:cs typeface="Times New Roman" panose="02020603050405020304" pitchFamily="18" charset="0"/>
              </a:rPr>
              <a:t>eli</a:t>
            </a:r>
            <a:r>
              <a:rPr lang="en-US" sz="1800" b="1" dirty="0">
                <a:solidFill>
                  <a:srgbClr val="E6872D"/>
                </a:solidFill>
                <a:latin typeface="Arial" panose="020B0604020202020204" pitchFamily="34" charset="0"/>
                <a:ea typeface="Calibri" panose="020F0502020204030204" pitchFamily="34" charset="0"/>
                <a:cs typeface="Times New Roman" panose="02020603050405020304" pitchFamily="18" charset="0"/>
              </a:rPr>
              <a:t> </a:t>
            </a:r>
            <a:r>
              <a:rPr lang="fi-FI" sz="1800" b="1" dirty="0" err="1">
                <a:solidFill>
                  <a:srgbClr val="D92E2D"/>
                </a:solidFill>
                <a:latin typeface="Arial" panose="020B0604020202020204" pitchFamily="34" charset="0"/>
                <a:cs typeface="Arial" panose="020B0604020202020204" pitchFamily="34" charset="0"/>
              </a:rPr>
              <a:t>Search</a:t>
            </a:r>
            <a:r>
              <a:rPr lang="fi-FI" sz="1800" b="1" dirty="0">
                <a:solidFill>
                  <a:srgbClr val="D92E2D"/>
                </a:solidFill>
                <a:latin typeface="Arial" panose="020B0604020202020204" pitchFamily="34" charset="0"/>
                <a:cs typeface="Arial" panose="020B0604020202020204" pitchFamily="34" charset="0"/>
              </a:rPr>
              <a:t> Engine </a:t>
            </a:r>
            <a:r>
              <a:rPr lang="fi-FI" sz="1800" b="1" dirty="0" err="1">
                <a:solidFill>
                  <a:srgbClr val="D92E2D"/>
                </a:solidFill>
                <a:latin typeface="Arial" panose="020B0604020202020204" pitchFamily="34" charset="0"/>
                <a:cs typeface="Arial" panose="020B0604020202020204" pitchFamily="34" charset="0"/>
              </a:rPr>
              <a:t>Optimization</a:t>
            </a:r>
            <a:r>
              <a:rPr lang="fi-FI" sz="1800" b="1" dirty="0">
                <a:solidFill>
                  <a:srgbClr val="D92E2D"/>
                </a:solidFill>
                <a:latin typeface="Arial" panose="020B0604020202020204" pitchFamily="34" charset="0"/>
                <a:cs typeface="Arial" panose="020B0604020202020204" pitchFamily="34" charset="0"/>
              </a:rPr>
              <a:t> </a:t>
            </a:r>
            <a:r>
              <a:rPr lang="fi-FI" sz="1800" dirty="0">
                <a:latin typeface="Arial" panose="020B0604020202020204" pitchFamily="34" charset="0"/>
                <a:ea typeface="Calibri" panose="020F0502020204030204" pitchFamily="34" charset="0"/>
                <a:cs typeface="Times New Roman" panose="02020603050405020304" pitchFamily="18" charset="0"/>
              </a:rPr>
              <a:t>tarkoittaa </a:t>
            </a:r>
            <a:r>
              <a:rPr lang="fi-FI" sz="1800" b="1" dirty="0">
                <a:solidFill>
                  <a:srgbClr val="D92E2D"/>
                </a:solidFill>
                <a:latin typeface="Arial" panose="020B0604020202020204" pitchFamily="34" charset="0"/>
                <a:cs typeface="Arial" panose="020B0604020202020204" pitchFamily="34" charset="0"/>
              </a:rPr>
              <a:t>hakukoneoptimointia</a:t>
            </a:r>
            <a:r>
              <a:rPr lang="fi-FI" sz="1800" dirty="0">
                <a:latin typeface="Arial" panose="020B0604020202020204" pitchFamily="34" charset="0"/>
                <a:ea typeface="Calibri" panose="020F0502020204030204" pitchFamily="34" charset="0"/>
                <a:cs typeface="Times New Roman" panose="02020603050405020304" pitchFamily="18" charset="0"/>
              </a:rPr>
              <a:t>. Se sisältää strategioita verkkonäkyvyyden parantamiseksi (esim. kun hakukoneissa etsitään tiettyä avainsanaa, yrityksesi on listan järjessä). Tässä  auttaa monet työkalut, kuten Googlen </a:t>
            </a:r>
            <a:r>
              <a:rPr lang="fi-FI" sz="1800" dirty="0" err="1">
                <a:latin typeface="Arial" panose="020B0604020202020204" pitchFamily="34" charset="0"/>
                <a:ea typeface="Calibri" panose="020F0502020204030204" pitchFamily="34" charset="0"/>
                <a:cs typeface="Times New Roman" panose="02020603050405020304" pitchFamily="18" charset="0"/>
              </a:rPr>
              <a:t>Search</a:t>
            </a:r>
            <a:r>
              <a:rPr lang="fi-FI" sz="1800" dirty="0">
                <a:latin typeface="Arial" panose="020B0604020202020204" pitchFamily="34" charset="0"/>
                <a:ea typeface="Calibri" panose="020F0502020204030204" pitchFamily="34" charset="0"/>
                <a:cs typeface="Times New Roman" panose="02020603050405020304" pitchFamily="18" charset="0"/>
              </a:rPr>
              <a:t> Console ja Google Analytics). Esimerkiksi SEO </a:t>
            </a:r>
            <a:r>
              <a:rPr lang="fi-FI" sz="1800" dirty="0" err="1">
                <a:latin typeface="Arial" panose="020B0604020202020204" pitchFamily="34" charset="0"/>
                <a:ea typeface="Calibri" panose="020F0502020204030204" pitchFamily="34" charset="0"/>
                <a:cs typeface="Times New Roman" panose="02020603050405020304" pitchFamily="18" charset="0"/>
              </a:rPr>
              <a:t>Profiler</a:t>
            </a:r>
            <a:r>
              <a:rPr lang="fi-FI" sz="1800" dirty="0">
                <a:latin typeface="Arial" panose="020B0604020202020204" pitchFamily="34" charset="0"/>
                <a:ea typeface="Calibri" panose="020F0502020204030204" pitchFamily="34" charset="0"/>
                <a:cs typeface="Times New Roman" panose="02020603050405020304" pitchFamily="18" charset="0"/>
              </a:rPr>
              <a:t> on verkkosivusto, joka tarjoaa SEO-työkaluja avainsanahakuun, verkko-optimointiin, linkkien analysointiin ja linkkien rakentamiseen sekä raportteihin yms.</a:t>
            </a:r>
            <a:endParaRPr lang="es-ES" dirty="0">
              <a:solidFill>
                <a:srgbClr val="E47A24"/>
              </a:solidFill>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4" name="Subtítulo 2">
            <a:extLst>
              <a:ext uri="{FF2B5EF4-FFF2-40B4-BE49-F238E27FC236}">
                <a16:creationId xmlns:a16="http://schemas.microsoft.com/office/drawing/2014/main" id="{C186F812-E983-41EE-B86E-45BE48471BE6}"/>
              </a:ext>
            </a:extLst>
          </p:cNvPr>
          <p:cNvSpPr txBox="1">
            <a:spLocks/>
          </p:cNvSpPr>
          <p:nvPr/>
        </p:nvSpPr>
        <p:spPr>
          <a:xfrm>
            <a:off x="1335279" y="3667048"/>
            <a:ext cx="9927794" cy="2450794"/>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i-FI" sz="1800" b="1" dirty="0">
                <a:solidFill>
                  <a:srgbClr val="E6872D"/>
                </a:solidFill>
                <a:latin typeface="Arial" panose="020B0604020202020204" pitchFamily="34" charset="0"/>
                <a:ea typeface="Calibri" panose="020F0502020204030204" pitchFamily="34" charset="0"/>
                <a:cs typeface="Arial" panose="020B0604020202020204" pitchFamily="34" charset="0"/>
              </a:rPr>
              <a:t>SEM eli </a:t>
            </a:r>
            <a:r>
              <a:rPr lang="en-US" sz="1800" b="1" dirty="0">
                <a:solidFill>
                  <a:srgbClr val="D92E2D"/>
                </a:solidFill>
                <a:latin typeface="Arial" panose="020B0604020202020204" pitchFamily="34" charset="0"/>
                <a:ea typeface="Calibri" panose="020F0502020204030204" pitchFamily="34" charset="0"/>
                <a:cs typeface="Arial" panose="020B0604020202020204" pitchFamily="34" charset="0"/>
              </a:rPr>
              <a:t>Search Engine Marketing</a:t>
            </a:r>
            <a:r>
              <a:rPr lang="en-US" sz="1800" dirty="0">
                <a:solidFill>
                  <a:srgbClr val="D92E2D"/>
                </a:solidFill>
                <a:latin typeface="Arial" panose="020B0604020202020204" pitchFamily="34" charset="0"/>
                <a:ea typeface="Calibri" panose="020F0502020204030204" pitchFamily="34" charset="0"/>
                <a:cs typeface="Arial" panose="020B0604020202020204" pitchFamily="34" charset="0"/>
              </a:rPr>
              <a:t>  </a:t>
            </a:r>
            <a:r>
              <a:rPr lang="fi-FI" sz="1800" dirty="0">
                <a:latin typeface="Arial" panose="020B0604020202020204" pitchFamily="34" charset="0"/>
                <a:cs typeface="Arial" panose="020B0604020202020204" pitchFamily="34" charset="0"/>
              </a:rPr>
              <a:t>tarkoittaa </a:t>
            </a:r>
            <a:r>
              <a:rPr lang="fi-FI" sz="1800" b="1" dirty="0">
                <a:solidFill>
                  <a:srgbClr val="D92E2D"/>
                </a:solidFill>
                <a:latin typeface="Arial" panose="020B0604020202020204" pitchFamily="34" charset="0"/>
                <a:cs typeface="Arial" panose="020B0604020202020204" pitchFamily="34" charset="0"/>
              </a:rPr>
              <a:t>hakukonemarkkinointia</a:t>
            </a:r>
            <a:r>
              <a:rPr lang="fi-FI" sz="1800" dirty="0">
                <a:latin typeface="Arial" panose="020B0604020202020204" pitchFamily="34" charset="0"/>
                <a:cs typeface="Arial" panose="020B0604020202020204" pitchFamily="34" charset="0"/>
              </a:rPr>
              <a:t> ja sillä tarkoitetaan maksullisia kampanjoita hakukoneissa. Tähänkin on olemassa paljon työkaluja, joista voi olla apua. </a:t>
            </a:r>
            <a:br>
              <a:rPr lang="fi-FI" sz="1800" dirty="0">
                <a:latin typeface="Arial" panose="020B0604020202020204" pitchFamily="34" charset="0"/>
                <a:cs typeface="Arial" panose="020B0604020202020204" pitchFamily="34" charset="0"/>
              </a:rPr>
            </a:br>
            <a:br>
              <a:rPr lang="fi-FI" sz="1800" dirty="0">
                <a:latin typeface="Arial" panose="020B0604020202020204" pitchFamily="34" charset="0"/>
                <a:cs typeface="Arial" panose="020B0604020202020204" pitchFamily="34" charset="0"/>
              </a:rPr>
            </a:br>
            <a:r>
              <a:rPr lang="fi-FI" sz="1800" dirty="0">
                <a:latin typeface="Arial" panose="020B0604020202020204" pitchFamily="34" charset="0"/>
                <a:cs typeface="Arial" panose="020B0604020202020204" pitchFamily="34" charset="0"/>
              </a:rPr>
              <a:t>AdWords </a:t>
            </a:r>
            <a:r>
              <a:rPr lang="fi-FI" sz="1800" dirty="0" err="1">
                <a:latin typeface="Arial" panose="020B0604020202020204" pitchFamily="34" charset="0"/>
                <a:cs typeface="Arial" panose="020B0604020202020204" pitchFamily="34" charset="0"/>
              </a:rPr>
              <a:t>Editor</a:t>
            </a:r>
            <a:r>
              <a:rPr lang="fi-FI" sz="1800" dirty="0">
                <a:latin typeface="Arial" panose="020B0604020202020204" pitchFamily="34" charset="0"/>
                <a:cs typeface="Arial" panose="020B0604020202020204" pitchFamily="34" charset="0"/>
              </a:rPr>
              <a:t> on ilmainen Googlen sovellus, jonka voit ladata (</a:t>
            </a:r>
            <a:r>
              <a:rPr lang="fi-FI" sz="1800" dirty="0">
                <a:latin typeface="Arial" panose="020B0604020202020204" pitchFamily="34" charset="0"/>
                <a:cs typeface="Arial" panose="020B0604020202020204" pitchFamily="34" charset="0"/>
                <a:hlinkClick r:id="rId4"/>
              </a:rPr>
              <a:t>https://ads.google.com/intl/es_es/home/tools/ads-editor/</a:t>
            </a:r>
            <a:r>
              <a:rPr lang="fi-FI" sz="1800" dirty="0">
                <a:latin typeface="Arial" panose="020B0604020202020204" pitchFamily="34" charset="0"/>
                <a:cs typeface="Arial" panose="020B0604020202020204" pitchFamily="34" charset="0"/>
              </a:rPr>
              <a:t>) mainoskampanjoiden hallintaan. Sen avulla voidaan määrittää avainsanat, joilla halutaan tulla löydetyksi. Tämä työkalu auttaa keksimään sopivimmat avainsanat. </a:t>
            </a:r>
            <a:r>
              <a:rPr lang="fi-FI" sz="1800" dirty="0" err="1">
                <a:latin typeface="Arial" panose="020B0604020202020204" pitchFamily="34" charset="0"/>
                <a:cs typeface="Arial" panose="020B0604020202020204" pitchFamily="34" charset="0"/>
              </a:rPr>
              <a:t>SEMrush</a:t>
            </a:r>
            <a:r>
              <a:rPr lang="fi-FI" sz="1800" dirty="0">
                <a:latin typeface="Arial" panose="020B0604020202020204" pitchFamily="34" charset="0"/>
                <a:cs typeface="Arial" panose="020B0604020202020204" pitchFamily="34" charset="0"/>
              </a:rPr>
              <a:t> mahdollistaa avainsana-analyysin tekemisen, sekä </a:t>
            </a:r>
            <a:r>
              <a:rPr lang="fi-FI" sz="1800" dirty="0" err="1">
                <a:latin typeface="Arial" panose="020B0604020202020204" pitchFamily="34" charset="0"/>
                <a:cs typeface="Arial" panose="020B0604020202020204" pitchFamily="34" charset="0"/>
              </a:rPr>
              <a:t>SEO:n</a:t>
            </a:r>
            <a:r>
              <a:rPr lang="fi-FI" sz="1800" dirty="0">
                <a:latin typeface="Arial" panose="020B0604020202020204" pitchFamily="34" charset="0"/>
                <a:cs typeface="Arial" panose="020B0604020202020204" pitchFamily="34" charset="0"/>
              </a:rPr>
              <a:t> että </a:t>
            </a:r>
            <a:r>
              <a:rPr lang="fi-FI" sz="1800" dirty="0" err="1">
                <a:latin typeface="Arial" panose="020B0604020202020204" pitchFamily="34" charset="0"/>
                <a:cs typeface="Arial" panose="020B0604020202020204" pitchFamily="34" charset="0"/>
              </a:rPr>
              <a:t>SEM:n</a:t>
            </a:r>
            <a:r>
              <a:rPr lang="fi-FI" sz="1800" dirty="0">
                <a:latin typeface="Arial" panose="020B0604020202020204" pitchFamily="34" charset="0"/>
                <a:cs typeface="Arial" panose="020B0604020202020204" pitchFamily="34" charset="0"/>
              </a:rPr>
              <a:t>. Se löytää paikallisien PPC-kampanjoiden (</a:t>
            </a:r>
            <a:r>
              <a:rPr lang="fi-FI" sz="1800" dirty="0" err="1">
                <a:latin typeface="Arial" panose="020B0604020202020204" pitchFamily="34" charset="0"/>
                <a:cs typeface="Arial" panose="020B0604020202020204" pitchFamily="34" charset="0"/>
              </a:rPr>
              <a:t>Pay</a:t>
            </a:r>
            <a:r>
              <a:rPr lang="fi-FI" sz="1800" dirty="0">
                <a:latin typeface="Arial" panose="020B0604020202020204" pitchFamily="34" charset="0"/>
                <a:cs typeface="Arial" panose="020B0604020202020204" pitchFamily="34" charset="0"/>
              </a:rPr>
              <a:t> Per </a:t>
            </a:r>
            <a:r>
              <a:rPr lang="fi-FI" sz="1800" dirty="0" err="1">
                <a:latin typeface="Arial" panose="020B0604020202020204" pitchFamily="34" charset="0"/>
                <a:cs typeface="Arial" panose="020B0604020202020204" pitchFamily="34" charset="0"/>
              </a:rPr>
              <a:t>Click</a:t>
            </a:r>
            <a:r>
              <a:rPr lang="fi-FI" sz="1800" dirty="0">
                <a:latin typeface="Arial" panose="020B0604020202020204" pitchFamily="34" charset="0"/>
                <a:cs typeface="Arial" panose="020B0604020202020204" pitchFamily="34" charset="0"/>
              </a:rPr>
              <a:t>) keskihinnat.</a:t>
            </a:r>
            <a:endParaRPr lang="en-US" sz="1800" dirty="0">
              <a:latin typeface="Arial" panose="020B0604020202020204" pitchFamily="34" charset="0"/>
              <a:cs typeface="Arial" panose="020B0604020202020204" pitchFamily="34" charset="0"/>
            </a:endParaRPr>
          </a:p>
          <a:p>
            <a:pPr algn="just">
              <a:lnSpc>
                <a:spcPct val="100000"/>
              </a:lnSpc>
            </a:pPr>
            <a:endParaRPr lang="en-US" sz="1800" dirty="0">
              <a:latin typeface="Arial" panose="020B0604020202020204" pitchFamily="34" charset="0"/>
              <a:ea typeface="Calibri" panose="020F050202020403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9AC0B63-E7F0-4E3D-B2FA-A05F690380E0}"/>
              </a:ext>
            </a:extLst>
          </p:cNvPr>
          <p:cNvSpPr/>
          <p:nvPr/>
        </p:nvSpPr>
        <p:spPr>
          <a:xfrm>
            <a:off x="5262879" y="275375"/>
            <a:ext cx="6622307" cy="1231106"/>
          </a:xfrm>
          <a:prstGeom prst="rect">
            <a:avLst/>
          </a:prstGeom>
        </p:spPr>
        <p:txBody>
          <a:bodyPr wrap="square">
            <a:spAutoFit/>
          </a:bodyPr>
          <a:lstStyle/>
          <a:p>
            <a:pPr lvl="0"/>
            <a:r>
              <a:rPr lang="fi-FI" sz="3400" cap="all" dirty="0">
                <a:solidFill>
                  <a:srgbClr val="D92E2D"/>
                </a:solidFill>
                <a:latin typeface="Calibri Light" panose="020F0302020204030204"/>
                <a:cs typeface="Times New Roman" panose="02020603050405020304" pitchFamily="18" charset="0"/>
              </a:rPr>
              <a:t>2. Tehokas verkkoviestintä. </a:t>
            </a:r>
            <a:br>
              <a:rPr lang="fi-FI" sz="3400" cap="all" dirty="0">
                <a:solidFill>
                  <a:srgbClr val="D92E2D"/>
                </a:solidFill>
                <a:latin typeface="Calibri Light" panose="020F0302020204030204"/>
                <a:cs typeface="Times New Roman" panose="02020603050405020304" pitchFamily="18" charset="0"/>
              </a:rPr>
            </a:br>
            <a:r>
              <a:rPr lang="fi-FI" sz="2000" cap="all" dirty="0">
                <a:solidFill>
                  <a:srgbClr val="D92E2D"/>
                </a:solidFill>
                <a:latin typeface="Calibri Light" panose="020F0302020204030204"/>
                <a:cs typeface="Times New Roman" panose="02020603050405020304" pitchFamily="18" charset="0"/>
              </a:rPr>
              <a:t>Käytännön ohjeet urheiluyrityksen verkkonäkyvyyDEN LISÄÄMISEKSI.</a:t>
            </a:r>
            <a:endParaRPr lang="en-US" dirty="0">
              <a:solidFill>
                <a:prstClr val="black"/>
              </a:solidFill>
            </a:endParaRPr>
          </a:p>
        </p:txBody>
      </p:sp>
    </p:spTree>
    <p:extLst>
      <p:ext uri="{BB962C8B-B14F-4D97-AF65-F5344CB8AC3E}">
        <p14:creationId xmlns:p14="http://schemas.microsoft.com/office/powerpoint/2010/main" val="206049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522110"/>
            <a:ext cx="10520851" cy="4053619"/>
          </a:xfrm>
        </p:spPr>
        <p:txBody>
          <a:bodyPr>
            <a:normAutofit/>
          </a:bodyPr>
          <a:lstStyle/>
          <a:p>
            <a:pPr indent="-269875" algn="l">
              <a:lnSpc>
                <a:spcPct val="115000"/>
              </a:lnSpc>
              <a:spcAft>
                <a:spcPts val="1000"/>
              </a:spcAft>
            </a:pPr>
            <a:r>
              <a:rPr lang="en-US" sz="2200" dirty="0">
                <a:solidFill>
                  <a:srgbClr val="E6872D"/>
                </a:solidFill>
                <a:effectLst/>
                <a:latin typeface="Arial" panose="020B0604020202020204" pitchFamily="34" charset="0"/>
                <a:ea typeface="Calibri" panose="020F0502020204030204" pitchFamily="34" charset="0"/>
                <a:cs typeface="Times New Roman" panose="02020603050405020304" pitchFamily="18" charset="0"/>
              </a:rPr>
              <a:t>2.4. </a:t>
            </a:r>
            <a:r>
              <a:rPr lang="fi-FI" sz="2200" dirty="0">
                <a:solidFill>
                  <a:srgbClr val="E6872D"/>
                </a:solidFill>
                <a:latin typeface="Arial" panose="020B0604020202020204" pitchFamily="34" charset="0"/>
                <a:cs typeface="Times New Roman" panose="02020603050405020304" pitchFamily="18" charset="0"/>
              </a:rPr>
              <a:t>Tehokas viestintä </a:t>
            </a:r>
            <a:r>
              <a:rPr lang="fi-FI" sz="2200" dirty="0" err="1">
                <a:solidFill>
                  <a:srgbClr val="E6872D"/>
                </a:solidFill>
                <a:latin typeface="Arial" panose="020B0604020202020204" pitchFamily="34" charset="0"/>
                <a:cs typeface="Times New Roman" panose="02020603050405020304" pitchFamily="18" charset="0"/>
              </a:rPr>
              <a:t>chat</a:t>
            </a:r>
            <a:r>
              <a:rPr lang="fi-FI" sz="2200" dirty="0">
                <a:solidFill>
                  <a:srgbClr val="E6872D"/>
                </a:solidFill>
                <a:latin typeface="Arial" panose="020B0604020202020204" pitchFamily="34" charset="0"/>
                <a:cs typeface="Times New Roman" panose="02020603050405020304" pitchFamily="18" charset="0"/>
              </a:rPr>
              <a:t>-ryhmien, verkko- ja nauhoitettujen oppituntien kautta</a:t>
            </a:r>
            <a:endParaRPr lang="es-ES" sz="2200" dirty="0">
              <a:solidFill>
                <a:srgbClr val="E6872D"/>
              </a:solidFill>
              <a:latin typeface="Arial" panose="020B060402020202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40190"/>
            <a:ext cx="3811683" cy="1121083"/>
          </a:xfrm>
          <a:prstGeom prst="rect">
            <a:avLst/>
          </a:prstGeom>
        </p:spPr>
      </p:pic>
      <p:sp>
        <p:nvSpPr>
          <p:cNvPr id="14" name="CuadroTexto 13">
            <a:extLst>
              <a:ext uri="{FF2B5EF4-FFF2-40B4-BE49-F238E27FC236}">
                <a16:creationId xmlns:a16="http://schemas.microsoft.com/office/drawing/2014/main" id="{3787B8AD-13A4-45EA-8E61-3B12029C15DF}"/>
              </a:ext>
            </a:extLst>
          </p:cNvPr>
          <p:cNvSpPr txBox="1"/>
          <p:nvPr/>
        </p:nvSpPr>
        <p:spPr>
          <a:xfrm>
            <a:off x="1335279" y="2090725"/>
            <a:ext cx="10356060" cy="3898503"/>
          </a:xfrm>
          <a:prstGeom prst="rect">
            <a:avLst/>
          </a:prstGeom>
          <a:noFill/>
        </p:spPr>
        <p:txBody>
          <a:bodyPr wrap="square">
            <a:spAutoFit/>
          </a:bodyPr>
          <a:lstStyle/>
          <a:p>
            <a:pPr indent="-269875" algn="just">
              <a:lnSpc>
                <a:spcPct val="115000"/>
              </a:lnSpc>
              <a:spcAft>
                <a:spcPts val="1000"/>
              </a:spcAft>
            </a:pPr>
            <a:r>
              <a:rPr lang="fi-FI" b="1" dirty="0">
                <a:latin typeface="Arial" panose="020B0604020202020204" pitchFamily="34" charset="0"/>
                <a:ea typeface="Calibri" panose="020F0502020204030204" pitchFamily="34" charset="0"/>
                <a:cs typeface="Times New Roman" panose="02020603050405020304" pitchFamily="18" charset="0"/>
              </a:rPr>
              <a:t>Tarkista Internet-yhteys </a:t>
            </a:r>
          </a:p>
          <a:p>
            <a:pPr indent="-269875">
              <a:lnSpc>
                <a:spcPct val="115000"/>
              </a:lnSpc>
              <a:spcAft>
                <a:spcPts val="1000"/>
              </a:spcAft>
            </a:pPr>
            <a:r>
              <a:rPr lang="fi-FI" dirty="0">
                <a:latin typeface="Arial" panose="020B0604020202020204" pitchFamily="34" charset="0"/>
                <a:ea typeface="Calibri" panose="020F0502020204030204" pitchFamily="34" charset="0"/>
                <a:cs typeface="Times New Roman" panose="02020603050405020304" pitchFamily="18" charset="0"/>
              </a:rPr>
              <a:t>Hyvä verkkoyhteys on verkkoviestinnän ydin. Olipa kyse kannettavasta tietokoneesta, mikrofonista tai internet-yhteydestä - älä pidä mitään näistä itsestäänselvyytenä. Korjaa pienetkin ongelmat heti.</a:t>
            </a:r>
          </a:p>
          <a:p>
            <a:pPr indent="-269875" algn="just">
              <a:lnSpc>
                <a:spcPct val="115000"/>
              </a:lnSpc>
              <a:spcAft>
                <a:spcPts val="1000"/>
              </a:spcAft>
            </a:pPr>
            <a:endParaRPr lang="fi-FI" b="1" dirty="0">
              <a:latin typeface="Arial" panose="020B0604020202020204" pitchFamily="34" charset="0"/>
              <a:ea typeface="Calibri" panose="020F0502020204030204" pitchFamily="34" charset="0"/>
              <a:cs typeface="Times New Roman" panose="02020603050405020304" pitchFamily="18" charset="0"/>
            </a:endParaRPr>
          </a:p>
          <a:p>
            <a:pPr indent="-269875" algn="just">
              <a:lnSpc>
                <a:spcPct val="115000"/>
              </a:lnSpc>
              <a:spcAft>
                <a:spcPts val="1000"/>
              </a:spcAft>
            </a:pPr>
            <a:r>
              <a:rPr lang="fi-FI" b="1" dirty="0">
                <a:latin typeface="Arial" panose="020B0604020202020204" pitchFamily="34" charset="0"/>
                <a:ea typeface="Calibri" panose="020F0502020204030204" pitchFamily="34" charset="0"/>
                <a:cs typeface="Times New Roman" panose="02020603050405020304" pitchFamily="18" charset="0"/>
              </a:rPr>
              <a:t>Chatin ajoitus </a:t>
            </a:r>
          </a:p>
          <a:p>
            <a:pPr indent="-269875">
              <a:lnSpc>
                <a:spcPct val="115000"/>
              </a:lnSpc>
              <a:spcAft>
                <a:spcPts val="1000"/>
              </a:spcAft>
            </a:pPr>
            <a:r>
              <a:rPr lang="fi-FI" dirty="0">
                <a:latin typeface="Arial" panose="020B0604020202020204" pitchFamily="34" charset="0"/>
                <a:ea typeface="Calibri" panose="020F0502020204030204" pitchFamily="34" charset="0"/>
                <a:cs typeface="Times New Roman" panose="02020603050405020304" pitchFamily="18" charset="0"/>
              </a:rPr>
              <a:t>Chat voi olla loistava virtuaalituntien tukiväline.</a:t>
            </a:r>
          </a:p>
          <a:p>
            <a:pPr indent="-269875">
              <a:lnSpc>
                <a:spcPct val="115000"/>
              </a:lnSpc>
              <a:spcAft>
                <a:spcPts val="1000"/>
              </a:spcAft>
            </a:pPr>
            <a:r>
              <a:rPr lang="fi-FI" dirty="0">
                <a:latin typeface="Arial" panose="020B0604020202020204" pitchFamily="34" charset="0"/>
                <a:ea typeface="Calibri" panose="020F0502020204030204" pitchFamily="34" charset="0"/>
                <a:cs typeface="Times New Roman" panose="02020603050405020304" pitchFamily="18" charset="0"/>
              </a:rPr>
              <a:t>Mieti kuitenkin, miten, milloin ja missä haluat antaa osallistujien osallistua chattiin. Sopiiko sinulle esimerkiksi, että chatissa kommentoidaan koko verkkotunnin ajan vai vain tiettyinä hetkinä? Pohdi, annatko osallistujien käyttää chattia jatkuvasti, vai onko heitä ohjattava käyttämään sitä vain tiettyinä hetkinä (esim. tunnin lopussa kysymyksiä, palautetta ja kommentteja varten).</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268" name="Picture 4" descr="Wireless Internet Connection &amp;amp; Broadband Internet Service Service Provider  from Kolkata">
            <a:extLst>
              <a:ext uri="{FF2B5EF4-FFF2-40B4-BE49-F238E27FC236}">
                <a16:creationId xmlns:a16="http://schemas.microsoft.com/office/drawing/2014/main" id="{120A5D55-92D9-4256-AE16-B819DD1DA6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020" y="2165569"/>
            <a:ext cx="530936" cy="418688"/>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Planes de Clase - SMS o El Chat">
            <a:extLst>
              <a:ext uri="{FF2B5EF4-FFF2-40B4-BE49-F238E27FC236}">
                <a16:creationId xmlns:a16="http://schemas.microsoft.com/office/drawing/2014/main" id="{0B35B1BC-B4B9-45E2-8869-17354A56B7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877" y="3723030"/>
            <a:ext cx="576877" cy="4511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1C0B154-34D4-4B44-B519-37B8B84D8DD5}"/>
              </a:ext>
            </a:extLst>
          </p:cNvPr>
          <p:cNvSpPr/>
          <p:nvPr/>
        </p:nvSpPr>
        <p:spPr>
          <a:xfrm>
            <a:off x="5720080" y="383337"/>
            <a:ext cx="7040880" cy="1138773"/>
          </a:xfrm>
          <a:prstGeom prst="rect">
            <a:avLst/>
          </a:prstGeom>
        </p:spPr>
        <p:txBody>
          <a:bodyPr wrap="square">
            <a:spAutoFit/>
          </a:bodyPr>
          <a:lstStyle/>
          <a:p>
            <a:r>
              <a:rPr lang="fi-FI" sz="3200" cap="all" dirty="0">
                <a:solidFill>
                  <a:srgbClr val="D92E2D"/>
                </a:solidFill>
                <a:latin typeface="Calibri Light" panose="020F0302020204030204"/>
                <a:cs typeface="Times New Roman" panose="02020603050405020304" pitchFamily="18" charset="0"/>
              </a:rPr>
              <a:t>2. Tehokas verkkoviestintä. </a:t>
            </a:r>
            <a:br>
              <a:rPr lang="fi-FI" sz="3200" cap="all" dirty="0">
                <a:solidFill>
                  <a:srgbClr val="D92E2D"/>
                </a:solidFill>
                <a:latin typeface="Calibri Light" panose="020F0302020204030204"/>
                <a:cs typeface="Times New Roman" panose="02020603050405020304" pitchFamily="18" charset="0"/>
              </a:rPr>
            </a:br>
            <a:r>
              <a:rPr lang="fi-FI" cap="all" dirty="0">
                <a:solidFill>
                  <a:srgbClr val="D92E2D"/>
                </a:solidFill>
                <a:latin typeface="Calibri Light" panose="020F0302020204030204"/>
                <a:cs typeface="Times New Roman" panose="02020603050405020304" pitchFamily="18" charset="0"/>
              </a:rPr>
              <a:t>Käytännön ohjeet urheiluyrityksen verkkonäkyvyyDEN LISÄÄMISEKSI.</a:t>
            </a:r>
            <a:endParaRPr lang="en-US" dirty="0"/>
          </a:p>
        </p:txBody>
      </p:sp>
    </p:spTree>
    <p:extLst>
      <p:ext uri="{BB962C8B-B14F-4D97-AF65-F5344CB8AC3E}">
        <p14:creationId xmlns:p14="http://schemas.microsoft.com/office/powerpoint/2010/main" val="53382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7598E31-9ED4-464E-85BF-EF97FC5D55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111" y="3592141"/>
            <a:ext cx="4868876" cy="154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561434"/>
            <a:ext cx="9927794" cy="3904663"/>
          </a:xfrm>
        </p:spPr>
        <p:txBody>
          <a:bodyPr/>
          <a:lstStyle/>
          <a:p>
            <a:pPr algn="just">
              <a:lnSpc>
                <a:spcPct val="100000"/>
              </a:lnSpc>
              <a:spcAft>
                <a:spcPts val="1000"/>
              </a:spcAft>
            </a:pPr>
            <a:r>
              <a:rPr lang="fi-FI" sz="1800" b="1" dirty="0">
                <a:latin typeface="Arial" panose="020B0604020202020204" pitchFamily="34" charset="0"/>
                <a:ea typeface="Calibri" panose="020F0502020204030204" pitchFamily="34" charset="0"/>
                <a:cs typeface="Times New Roman" panose="02020603050405020304" pitchFamily="18" charset="0"/>
              </a:rPr>
              <a:t>Reaktiot ja palaute</a:t>
            </a:r>
          </a:p>
          <a:p>
            <a:pPr algn="l"/>
            <a:r>
              <a:rPr lang="fi-FI" sz="2000" dirty="0">
                <a:latin typeface="Arial" panose="020B0604020202020204" pitchFamily="34" charset="0"/>
                <a:cs typeface="Arial" panose="020B0604020202020204" pitchFamily="34" charset="0"/>
              </a:rPr>
              <a:t>Kannusta osallistujia käyttämään reaktioihin ja palautteeseen liittyviä toimintoja, jotta he voivat viestiä sanattomasi keskeyttämättä puhettasi. Kerro osallistujille toiminnoista ja reagoi niihin tarpeen mukaan. Käytä esim. peukutusta tietääksesi onko osallistujat valmiina. Taustamelun välttämiseksi osallistujien mikit on hyvä pitää mykistettyinä silloin kun sinä puhut.</a:t>
            </a:r>
            <a:endParaRPr lang="en-US" sz="2000"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2" name="Rectangle 1">
            <a:extLst>
              <a:ext uri="{FF2B5EF4-FFF2-40B4-BE49-F238E27FC236}">
                <a16:creationId xmlns:a16="http://schemas.microsoft.com/office/drawing/2014/main" id="{AB966FFB-F7E3-4E9D-BBF0-E5E159D8DCF9}"/>
              </a:ext>
            </a:extLst>
          </p:cNvPr>
          <p:cNvSpPr/>
          <p:nvPr/>
        </p:nvSpPr>
        <p:spPr>
          <a:xfrm>
            <a:off x="5789186" y="422661"/>
            <a:ext cx="6320689" cy="1138773"/>
          </a:xfrm>
          <a:prstGeom prst="rect">
            <a:avLst/>
          </a:prstGeom>
        </p:spPr>
        <p:txBody>
          <a:bodyPr wrap="square">
            <a:spAutoFit/>
          </a:bodyPr>
          <a:lstStyle/>
          <a:p>
            <a:r>
              <a:rPr lang="fi-FI" sz="3200" cap="all" dirty="0">
                <a:solidFill>
                  <a:srgbClr val="D92E2D"/>
                </a:solidFill>
                <a:latin typeface="Calibri Light" panose="020F0302020204030204"/>
                <a:cs typeface="Times New Roman" panose="02020603050405020304" pitchFamily="18" charset="0"/>
              </a:rPr>
              <a:t>2. Tehokas verkkoviestintä. </a:t>
            </a:r>
            <a:br>
              <a:rPr lang="fi-FI" sz="3200" cap="all" dirty="0">
                <a:solidFill>
                  <a:srgbClr val="D92E2D"/>
                </a:solidFill>
                <a:latin typeface="Calibri Light" panose="020F0302020204030204"/>
                <a:cs typeface="Times New Roman" panose="02020603050405020304" pitchFamily="18" charset="0"/>
              </a:rPr>
            </a:br>
            <a:r>
              <a:rPr lang="fi-FI" cap="all" dirty="0">
                <a:solidFill>
                  <a:srgbClr val="D92E2D"/>
                </a:solidFill>
                <a:latin typeface="Calibri Light" panose="020F0302020204030204"/>
                <a:cs typeface="Times New Roman" panose="02020603050405020304" pitchFamily="18" charset="0"/>
              </a:rPr>
              <a:t>Käytännön ohjeet urheiluyrityksen verkkonäkyvyyDEN LISÄÄMISEKSI.</a:t>
            </a:r>
            <a:endParaRPr lang="en-US" dirty="0"/>
          </a:p>
        </p:txBody>
      </p:sp>
    </p:spTree>
    <p:extLst>
      <p:ext uri="{BB962C8B-B14F-4D97-AF65-F5344CB8AC3E}">
        <p14:creationId xmlns:p14="http://schemas.microsoft.com/office/powerpoint/2010/main" val="392984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Quieres obtener un certificado de community manager?">
            <a:extLst>
              <a:ext uri="{FF2B5EF4-FFF2-40B4-BE49-F238E27FC236}">
                <a16:creationId xmlns:a16="http://schemas.microsoft.com/office/drawing/2014/main" id="{00F099AD-D5AF-4C3A-B712-22C615E60F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81" r="16927"/>
          <a:stretch/>
        </p:blipFill>
        <p:spPr bwMode="auto">
          <a:xfrm>
            <a:off x="8428598" y="2684206"/>
            <a:ext cx="3304697" cy="2413433"/>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415281" y="1644356"/>
            <a:ext cx="6786501" cy="3738819"/>
          </a:xfrm>
        </p:spPr>
        <p:txBody>
          <a:bodyPr>
            <a:noAutofit/>
          </a:bodyPr>
          <a:lstStyle/>
          <a:p>
            <a:pPr algn="just">
              <a:lnSpc>
                <a:spcPct val="120000"/>
              </a:lnSpc>
              <a:spcAft>
                <a:spcPts val="1000"/>
              </a:spcAft>
            </a:pPr>
            <a:r>
              <a:rPr lang="fi-FI" sz="1800" b="1" dirty="0">
                <a:latin typeface="Arial" panose="020B0604020202020204" pitchFamily="34" charset="0"/>
                <a:ea typeface="Calibri" panose="020F0502020204030204" pitchFamily="34" charset="0"/>
                <a:cs typeface="Arial" panose="020B0604020202020204" pitchFamily="34" charset="0"/>
              </a:rPr>
              <a:t>Kannusta yhteisöllisyyteen</a:t>
            </a:r>
          </a:p>
          <a:p>
            <a:pPr algn="l">
              <a:lnSpc>
                <a:spcPct val="120000"/>
              </a:lnSpc>
              <a:spcAft>
                <a:spcPts val="1000"/>
              </a:spcAft>
            </a:pPr>
            <a:r>
              <a:rPr lang="fi-FI" sz="1800" dirty="0">
                <a:latin typeface="Arial" panose="020B0604020202020204" pitchFamily="34" charset="0"/>
                <a:ea typeface="Calibri" panose="020F0502020204030204" pitchFamily="34" charset="0"/>
                <a:cs typeface="Arial" panose="020B0604020202020204" pitchFamily="34" charset="0"/>
              </a:rPr>
              <a:t>Läsnäolon ja yhteisöllisyyden tunne vahvistuu ja osallistujat todennäköisesti myös keskittyvät paremmin, kun kamerat ovat päällä. Voit myös vaihtaa tunnin alussa ja lopussa Galleria-näkymään (Zoomissa), jolloin kaikki näkyvät toisilleen samanaikaisesti. Jos kaikki antavat luvan, voi tunnin lopussa ottaa kuvan Galleria-näkymästä ja julkaista sen Facebookissa/Instagramissa (henkilökohtaisessa profiilissa tai  mieluummin ammattilaisprofiilissa) tai verkkosivustolla. Jos sinulla on lupa merkitä osallistujat kuvaan, se voi aktivoida heitä osallistumaan myös uudelleen. </a:t>
            </a:r>
            <a:endParaRPr lang="es-ES"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2" name="Rectangle 1">
            <a:extLst>
              <a:ext uri="{FF2B5EF4-FFF2-40B4-BE49-F238E27FC236}">
                <a16:creationId xmlns:a16="http://schemas.microsoft.com/office/drawing/2014/main" id="{F84CA8D2-53CB-44A4-8D0D-F410BEDB8B13}"/>
              </a:ext>
            </a:extLst>
          </p:cNvPr>
          <p:cNvSpPr/>
          <p:nvPr/>
        </p:nvSpPr>
        <p:spPr>
          <a:xfrm>
            <a:off x="5600594" y="505583"/>
            <a:ext cx="6428846" cy="1138773"/>
          </a:xfrm>
          <a:prstGeom prst="rect">
            <a:avLst/>
          </a:prstGeom>
        </p:spPr>
        <p:txBody>
          <a:bodyPr wrap="square">
            <a:spAutoFit/>
          </a:bodyPr>
          <a:lstStyle/>
          <a:p>
            <a:r>
              <a:rPr lang="fi-FI" sz="3200" cap="all" dirty="0">
                <a:solidFill>
                  <a:srgbClr val="D92E2D"/>
                </a:solidFill>
                <a:latin typeface="Calibri Light" panose="020F0302020204030204"/>
                <a:cs typeface="Times New Roman" panose="02020603050405020304" pitchFamily="18" charset="0"/>
              </a:rPr>
              <a:t>2. Tehokas verkkoviestintä. </a:t>
            </a:r>
            <a:br>
              <a:rPr lang="fi-FI" sz="3200" cap="all" dirty="0">
                <a:solidFill>
                  <a:srgbClr val="D92E2D"/>
                </a:solidFill>
                <a:latin typeface="Calibri Light" panose="020F0302020204030204"/>
                <a:cs typeface="Times New Roman" panose="02020603050405020304" pitchFamily="18" charset="0"/>
              </a:rPr>
            </a:br>
            <a:r>
              <a:rPr lang="fi-FI" cap="all" dirty="0">
                <a:solidFill>
                  <a:srgbClr val="D92E2D"/>
                </a:solidFill>
                <a:latin typeface="Calibri Light" panose="020F0302020204030204"/>
                <a:cs typeface="Times New Roman" panose="02020603050405020304" pitchFamily="18" charset="0"/>
              </a:rPr>
              <a:t>Käytännön ohjeet urheiluyrityksen verkkonäkyvyyDEN LISÄÄMISEKSI.</a:t>
            </a:r>
            <a:endParaRPr lang="en-US" dirty="0"/>
          </a:p>
        </p:txBody>
      </p:sp>
    </p:spTree>
    <p:extLst>
      <p:ext uri="{BB962C8B-B14F-4D97-AF65-F5344CB8AC3E}">
        <p14:creationId xmlns:p14="http://schemas.microsoft.com/office/powerpoint/2010/main" val="2474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64336" y="1423116"/>
            <a:ext cx="8163122" cy="3904663"/>
          </a:xfrm>
        </p:spPr>
        <p:txBody>
          <a:bodyPr>
            <a:normAutofit/>
          </a:bodyPr>
          <a:lstStyle/>
          <a:p>
            <a:pPr algn="l"/>
            <a:endParaRPr lang="es-ES" dirty="0">
              <a:solidFill>
                <a:srgbClr val="E47A24"/>
              </a:solidFill>
            </a:endParaRPr>
          </a:p>
          <a:p>
            <a:pPr algn="l">
              <a:lnSpc>
                <a:spcPct val="120000"/>
              </a:lnSpc>
              <a:spcAft>
                <a:spcPts val="1000"/>
              </a:spcAft>
            </a:pPr>
            <a:r>
              <a:rPr lang="fi-FI" sz="1800" b="1" dirty="0">
                <a:latin typeface="Arial" panose="020B0604020202020204" pitchFamily="34" charset="0"/>
                <a:ea typeface="Calibri" panose="020F0502020204030204" pitchFamily="34" charset="0"/>
                <a:cs typeface="Arial" panose="020B0604020202020204" pitchFamily="34" charset="0"/>
              </a:rPr>
              <a:t>Kiinnitä huomiota aikaeroihin  (jos mukana on asiakkaita muilta aikavyöhykkeiltä)</a:t>
            </a:r>
          </a:p>
          <a:p>
            <a:pPr algn="just">
              <a:lnSpc>
                <a:spcPct val="120000"/>
              </a:lnSpc>
              <a:spcAft>
                <a:spcPts val="1000"/>
              </a:spcAft>
            </a:pPr>
            <a:r>
              <a:rPr lang="fi-FI" sz="1800" dirty="0">
                <a:latin typeface="Arial" panose="020B0604020202020204" pitchFamily="34" charset="0"/>
                <a:ea typeface="Calibri" panose="020F0502020204030204" pitchFamily="34" charset="0"/>
                <a:cs typeface="Arial" panose="020B0604020202020204" pitchFamily="34" charset="0"/>
              </a:rPr>
              <a:t>Verkkokurssin hallinta eri aikavyöhykkeet huomioiden voi tuntua melko suurelta haasteelta, varsinkin jos tunnit pidetään livenä. </a:t>
            </a:r>
          </a:p>
          <a:p>
            <a:pPr algn="just">
              <a:lnSpc>
                <a:spcPct val="120000"/>
              </a:lnSpc>
              <a:spcAft>
                <a:spcPts val="1000"/>
              </a:spcAft>
            </a:pPr>
            <a:r>
              <a:rPr lang="fi-FI" sz="1800" dirty="0" err="1">
                <a:latin typeface="Arial" panose="020B0604020202020204" pitchFamily="34" charset="0"/>
                <a:ea typeface="Calibri" panose="020F0502020204030204" pitchFamily="34" charset="0"/>
                <a:cs typeface="Arial" panose="020B0604020202020204" pitchFamily="34" charset="0"/>
              </a:rPr>
              <a:t>Timezone.io:n</a:t>
            </a:r>
            <a:r>
              <a:rPr lang="fi-FI" sz="1800" dirty="0">
                <a:latin typeface="Arial" panose="020B0604020202020204" pitchFamily="34" charset="0"/>
                <a:ea typeface="Calibri" panose="020F0502020204030204" pitchFamily="34" charset="0"/>
                <a:cs typeface="Arial" panose="020B0604020202020204" pitchFamily="34" charset="0"/>
              </a:rPr>
              <a:t> avulla voidaan seurata paikallisia aikoja. Työkalu voi auttaa ajoittamaan tunnit kaikille mahdollisimman sopivaan aikaan. Nettisivua on helppo käyttää: kirjaa osallistujien kaupungit  sivustolle (</a:t>
            </a:r>
            <a:r>
              <a:rPr lang="fi-FI" sz="1800" dirty="0">
                <a:latin typeface="Arial" panose="020B0604020202020204" pitchFamily="34" charset="0"/>
                <a:ea typeface="Calibri" panose="020F0502020204030204" pitchFamily="34" charset="0"/>
                <a:cs typeface="Arial" panose="020B0604020202020204" pitchFamily="34" charset="0"/>
                <a:hlinkClick r:id="rId2"/>
              </a:rPr>
              <a:t>https://timezone.io</a:t>
            </a:r>
            <a:r>
              <a:rPr lang="fi-FI" sz="1800" dirty="0">
                <a:latin typeface="Arial" panose="020B0604020202020204" pitchFamily="34" charset="0"/>
                <a:ea typeface="Calibri" panose="020F0502020204030204" pitchFamily="34" charset="0"/>
                <a:cs typeface="Arial" panose="020B0604020202020204" pitchFamily="34" charset="0"/>
              </a:rPr>
              <a:t>), ja näet kaikkien paikallisajat helpossa visuaalisessa muodossa. </a:t>
            </a:r>
            <a:endParaRPr lang="es-ES" dirty="0">
              <a:solidFill>
                <a:srgbClr val="E47A24"/>
              </a:solidFill>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pic>
        <p:nvPicPr>
          <p:cNvPr id="13314" name="Picture 2" descr="Time Zone Pro (@TimeZonePro) | Twitter">
            <a:extLst>
              <a:ext uri="{FF2B5EF4-FFF2-40B4-BE49-F238E27FC236}">
                <a16:creationId xmlns:a16="http://schemas.microsoft.com/office/drawing/2014/main" id="{C39AC7EB-4192-4E82-90EE-DE246BF10D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2762" y="2404010"/>
            <a:ext cx="2062316" cy="20623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77EF9AA-ED43-457E-B5B1-5018E8F1BC3B}"/>
              </a:ext>
            </a:extLst>
          </p:cNvPr>
          <p:cNvSpPr/>
          <p:nvPr/>
        </p:nvSpPr>
        <p:spPr>
          <a:xfrm>
            <a:off x="5789187" y="284343"/>
            <a:ext cx="6320689" cy="1138773"/>
          </a:xfrm>
          <a:prstGeom prst="rect">
            <a:avLst/>
          </a:prstGeom>
        </p:spPr>
        <p:txBody>
          <a:bodyPr wrap="square">
            <a:spAutoFit/>
          </a:bodyPr>
          <a:lstStyle/>
          <a:p>
            <a:r>
              <a:rPr lang="fi-FI" sz="3200" cap="all" dirty="0">
                <a:solidFill>
                  <a:srgbClr val="D92E2D"/>
                </a:solidFill>
                <a:latin typeface="Calibri Light" panose="020F0302020204030204"/>
                <a:cs typeface="Times New Roman" panose="02020603050405020304" pitchFamily="18" charset="0"/>
              </a:rPr>
              <a:t>2. Tehokas verkkoviestintä. </a:t>
            </a:r>
            <a:br>
              <a:rPr lang="fi-FI" sz="3200" cap="all" dirty="0">
                <a:solidFill>
                  <a:srgbClr val="D92E2D"/>
                </a:solidFill>
                <a:latin typeface="Calibri Light" panose="020F0302020204030204"/>
                <a:cs typeface="Times New Roman" panose="02020603050405020304" pitchFamily="18" charset="0"/>
              </a:rPr>
            </a:br>
            <a:r>
              <a:rPr lang="fi-FI" cap="all" dirty="0">
                <a:solidFill>
                  <a:srgbClr val="D92E2D"/>
                </a:solidFill>
                <a:latin typeface="Calibri Light" panose="020F0302020204030204"/>
                <a:cs typeface="Times New Roman" panose="02020603050405020304" pitchFamily="18" charset="0"/>
              </a:rPr>
              <a:t>Käytännön ohjeet urheiluyrityksen verkkonäkyvyyDEN LISÄÄMISEKSI.</a:t>
            </a:r>
            <a:endParaRPr lang="en-US" dirty="0"/>
          </a:p>
        </p:txBody>
      </p:sp>
    </p:spTree>
    <p:extLst>
      <p:ext uri="{BB962C8B-B14F-4D97-AF65-F5344CB8AC3E}">
        <p14:creationId xmlns:p14="http://schemas.microsoft.com/office/powerpoint/2010/main" val="393203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613289"/>
            <a:ext cx="10100684" cy="4328755"/>
          </a:xfrm>
        </p:spPr>
        <p:txBody>
          <a:bodyPr>
            <a:normAutofit fontScale="85000" lnSpcReduction="10000"/>
          </a:bodyPr>
          <a:lstStyle/>
          <a:p>
            <a:pPr algn="l">
              <a:lnSpc>
                <a:spcPct val="115000"/>
              </a:lnSpc>
              <a:spcAft>
                <a:spcPts val="1000"/>
              </a:spcAft>
            </a:pPr>
            <a:r>
              <a:rPr lang="en-US" sz="2600" dirty="0">
                <a:solidFill>
                  <a:srgbClr val="E47A24"/>
                </a:solidFill>
                <a:effectLst/>
                <a:latin typeface="Arial" panose="020B0604020202020204" pitchFamily="34" charset="0"/>
                <a:ea typeface="Calibri" panose="020F0502020204030204" pitchFamily="34" charset="0"/>
                <a:cs typeface="Arial" panose="020B0604020202020204" pitchFamily="34" charset="0"/>
              </a:rPr>
              <a:t>1.1 </a:t>
            </a:r>
            <a:r>
              <a:rPr lang="fi-FI" sz="2600" dirty="0">
                <a:solidFill>
                  <a:srgbClr val="E47A24"/>
                </a:solidFill>
                <a:latin typeface="Arial" panose="020B0604020202020204" pitchFamily="34" charset="0"/>
                <a:ea typeface="Calibri" panose="020F0502020204030204" pitchFamily="34" charset="0"/>
                <a:cs typeface="Arial" panose="020B0604020202020204" pitchFamily="34" charset="0"/>
              </a:rPr>
              <a:t>Miksi digitaalisilla taidoilla on merkitystä urheilualan yrittäjille? </a:t>
            </a:r>
            <a:endParaRPr lang="en-US" sz="2600" dirty="0">
              <a:solidFill>
                <a:srgbClr val="E47A24"/>
              </a:solidFill>
              <a:effectLst/>
              <a:latin typeface="Arial" panose="020B0604020202020204" pitchFamily="34" charset="0"/>
              <a:ea typeface="Calibri" panose="020F0502020204030204" pitchFamily="34" charset="0"/>
              <a:cs typeface="Arial" panose="020B0604020202020204" pitchFamily="34" charset="0"/>
            </a:endParaRPr>
          </a:p>
          <a:p>
            <a:pPr indent="-269875" algn="l">
              <a:lnSpc>
                <a:spcPct val="110000"/>
              </a:lnSpc>
              <a:spcAft>
                <a:spcPts val="1000"/>
              </a:spcAft>
            </a:pPr>
            <a:r>
              <a:rPr lang="fi-FI" sz="1900" dirty="0">
                <a:latin typeface="Arial" panose="020B0604020202020204" pitchFamily="34" charset="0"/>
                <a:ea typeface="Calibri" panose="020F0502020204030204" pitchFamily="34" charset="0"/>
                <a:cs typeface="Times New Roman" panose="02020603050405020304" pitchFamily="18" charset="0"/>
              </a:rPr>
              <a:t>Digitaalisuus on muuttanut urheilualan liiketoimintaa. Urheiluseurat, freelance-valmentajat ja liitot eivät enää kilpaile keskenään samalla tavalla kuin menneinä vuosikymmeninä: nyt kilpailu on myös digitaalista, ja siihen kuuluu myös sosiaalinen media, videostriimaukset ja pelit. </a:t>
            </a:r>
          </a:p>
          <a:p>
            <a:pPr indent="-269875" algn="l">
              <a:lnSpc>
                <a:spcPct val="110000"/>
              </a:lnSpc>
              <a:spcAft>
                <a:spcPts val="1000"/>
              </a:spcAft>
            </a:pPr>
            <a:r>
              <a:rPr lang="fi-FI" sz="1900" dirty="0">
                <a:latin typeface="Arial" panose="020B0604020202020204" pitchFamily="34" charset="0"/>
                <a:ea typeface="Calibri" panose="020F0502020204030204" pitchFamily="34" charset="0"/>
              </a:rPr>
              <a:t>Covid-19-pandemian aikana digitaalinen viestintä on ollut liikunta-alan keskeinen pelastaja. Yrittäjien, liittojen ja urheiluseurojen oli sopeuduttava yllättävään tilanteeseen, kun urheilupaikat suljettiin. Sopeutuminen oli tehtävä niin, ettei menettäisi työpaikkoja. Paikkojen ollessa kiinni ja niiden avauduttuakin liikunta-alan asiakkaat ovat käyttäneet verkon kautta tarjottavia liikuntapalveluja esim. arjen rutiinien rikkomiseksi. Yrittäjät ovatkin tarttuneet tähän tilaisuuteen: se on avannut uusia tapoja tarjota liikunta-alan osaamista joko kokonaan verkon kautta tai yhdistettynä sekä verkkoon, että paikan päällä. Tämä on osoittautunut menestyksekkäimmäksi ja hyödyllisimmäksi tavaksi pandemian jälkeen.</a:t>
            </a:r>
          </a:p>
          <a:p>
            <a:pPr indent="-269875" algn="l">
              <a:lnSpc>
                <a:spcPct val="110000"/>
              </a:lnSpc>
              <a:spcAft>
                <a:spcPts val="1000"/>
              </a:spcAft>
            </a:pPr>
            <a:r>
              <a:rPr lang="fi-FI" sz="1900" dirty="0">
                <a:latin typeface="Arial" panose="020B0604020202020204" pitchFamily="34" charset="0"/>
                <a:ea typeface="Calibri" panose="020F0502020204030204" pitchFamily="34" charset="0"/>
                <a:cs typeface="Times New Roman" panose="02020603050405020304" pitchFamily="18" charset="0"/>
              </a:rPr>
              <a:t>Digitaaliset taidot ovat olennaisen tärkeitä urheilualan tuleville yrittäjille. Digitaalisten perustaitojen hallitseminen edesauttaa urakehitystä. </a:t>
            </a:r>
            <a:endParaRPr lang="es-ES" sz="19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889AFE8C-F6E3-48B5-A476-58CE72A03CE3}"/>
              </a:ext>
            </a:extLst>
          </p:cNvPr>
          <p:cNvSpPr txBox="1">
            <a:spLocks/>
          </p:cNvSpPr>
          <p:nvPr/>
        </p:nvSpPr>
        <p:spPr>
          <a:xfrm>
            <a:off x="4754880" y="697333"/>
            <a:ext cx="7437119"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rgbClr val="D92E2D"/>
                </a:solidFill>
                <a:ea typeface="Calibri" panose="020F0502020204030204" pitchFamily="34" charset="0"/>
              </a:rPr>
              <a:t>1. DIGITAALISET TAIDOT URHEILUUN SOVELLETTUNA</a:t>
            </a:r>
            <a:endParaRPr lang="es-ES" sz="2800" b="1" dirty="0">
              <a:solidFill>
                <a:srgbClr val="D92E2D"/>
              </a:solidFill>
            </a:endParaRPr>
          </a:p>
        </p:txBody>
      </p:sp>
    </p:spTree>
    <p:extLst>
      <p:ext uri="{BB962C8B-B14F-4D97-AF65-F5344CB8AC3E}">
        <p14:creationId xmlns:p14="http://schemas.microsoft.com/office/powerpoint/2010/main" val="62462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70859" y="1245327"/>
            <a:ext cx="3512464" cy="817575"/>
          </a:xfrm>
        </p:spPr>
        <p:txBody>
          <a:bodyPr>
            <a:normAutofit fontScale="85000" lnSpcReduction="20000"/>
          </a:bodyPr>
          <a:lstStyle/>
          <a:p>
            <a:pPr algn="l"/>
            <a:endParaRPr lang="es-ES" dirty="0">
              <a:solidFill>
                <a:srgbClr val="E47A24"/>
              </a:solidFill>
            </a:endParaRPr>
          </a:p>
          <a:p>
            <a:pPr algn="just">
              <a:lnSpc>
                <a:spcPct val="120000"/>
              </a:lnSpc>
              <a:spcAft>
                <a:spcPts val="1000"/>
              </a:spcAft>
            </a:pPr>
            <a:r>
              <a:rPr lang="fi-FI" sz="1900" b="1" dirty="0">
                <a:effectLst/>
                <a:latin typeface="Arial" panose="020B0604020202020204" pitchFamily="34" charset="0"/>
                <a:ea typeface="Calibri" panose="020F0502020204030204" pitchFamily="34" charset="0"/>
                <a:cs typeface="Arial" panose="020B0604020202020204" pitchFamily="34" charset="0"/>
              </a:rPr>
              <a:t>Itsearviointitesti</a:t>
            </a:r>
            <a:endParaRPr lang="en-US" sz="1900" b="1" dirty="0">
              <a:effectLst/>
              <a:latin typeface="Arial" panose="020B0604020202020204" pitchFamily="34" charset="0"/>
              <a:ea typeface="Calibri" panose="020F0502020204030204" pitchFamily="34" charset="0"/>
              <a:cs typeface="Arial" panose="020B0604020202020204" pitchFamily="34" charset="0"/>
            </a:endParaRPr>
          </a:p>
          <a:p>
            <a:pPr algn="l"/>
            <a:endParaRPr lang="es-ES" dirty="0">
              <a:solidFill>
                <a:srgbClr val="E47A24"/>
              </a:solidFill>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pic>
        <p:nvPicPr>
          <p:cNvPr id="4" name="Imagen 3">
            <a:extLst>
              <a:ext uri="{FF2B5EF4-FFF2-40B4-BE49-F238E27FC236}">
                <a16:creationId xmlns:a16="http://schemas.microsoft.com/office/drawing/2014/main" id="{653FEFC1-2CD6-44D0-9943-A2EFEB2BF9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5837" y="1438290"/>
            <a:ext cx="2682532" cy="40218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6A5A0BDC-F86C-4CFF-87B6-406CAA0DE6A3}"/>
              </a:ext>
            </a:extLst>
          </p:cNvPr>
          <p:cNvSpPr txBox="1"/>
          <p:nvPr/>
        </p:nvSpPr>
        <p:spPr>
          <a:xfrm>
            <a:off x="1415926" y="2050951"/>
            <a:ext cx="6573795" cy="4247317"/>
          </a:xfrm>
          <a:prstGeom prst="rect">
            <a:avLst/>
          </a:prstGeom>
          <a:noFill/>
        </p:spPr>
        <p:txBody>
          <a:bodyPr wrap="square" rtlCol="0">
            <a:spAutoFit/>
          </a:bodyPr>
          <a:lstStyle/>
          <a:p>
            <a:r>
              <a:rPr lang="es-ES" b="1" dirty="0" err="1"/>
              <a:t>Kysymys</a:t>
            </a:r>
            <a:r>
              <a:rPr lang="es-ES" b="1" dirty="0"/>
              <a:t> 1</a:t>
            </a:r>
          </a:p>
          <a:p>
            <a:r>
              <a:rPr lang="es-ES" b="1" dirty="0" err="1"/>
              <a:t>Miksi</a:t>
            </a:r>
            <a:r>
              <a:rPr lang="es-ES" b="1" dirty="0"/>
              <a:t> </a:t>
            </a:r>
            <a:r>
              <a:rPr lang="es-ES" b="1" dirty="0" err="1"/>
              <a:t>videoyhteyden</a:t>
            </a:r>
            <a:r>
              <a:rPr lang="es-ES" b="1" dirty="0"/>
              <a:t> </a:t>
            </a:r>
            <a:r>
              <a:rPr lang="es-ES" b="1" dirty="0" err="1"/>
              <a:t>valo</a:t>
            </a:r>
            <a:r>
              <a:rPr lang="es-ES" b="1" dirty="0"/>
              <a:t> ja </a:t>
            </a:r>
            <a:r>
              <a:rPr lang="es-ES" b="1" dirty="0" err="1"/>
              <a:t>äänenlaatu</a:t>
            </a:r>
            <a:r>
              <a:rPr lang="es-ES" b="1" dirty="0"/>
              <a:t> </a:t>
            </a:r>
            <a:r>
              <a:rPr lang="es-ES" b="1" dirty="0" err="1"/>
              <a:t>ovat</a:t>
            </a:r>
            <a:r>
              <a:rPr lang="es-ES" b="1" dirty="0"/>
              <a:t> </a:t>
            </a:r>
            <a:r>
              <a:rPr lang="es-ES" b="1" dirty="0" err="1"/>
              <a:t>tärkeitä</a:t>
            </a:r>
            <a:r>
              <a:rPr lang="es-ES" b="1" dirty="0"/>
              <a:t> </a:t>
            </a:r>
            <a:r>
              <a:rPr lang="es-ES" b="1" dirty="0" err="1"/>
              <a:t>etäopetuksessa</a:t>
            </a:r>
            <a:r>
              <a:rPr lang="es-ES" b="1" dirty="0"/>
              <a:t>? </a:t>
            </a:r>
          </a:p>
          <a:p>
            <a:endParaRPr lang="es-ES" b="1" dirty="0"/>
          </a:p>
          <a:p>
            <a:r>
              <a:rPr lang="es-ES" b="1" dirty="0" err="1"/>
              <a:t>Kysymys</a:t>
            </a:r>
            <a:r>
              <a:rPr lang="es-ES" b="1" dirty="0"/>
              <a:t> 2</a:t>
            </a:r>
          </a:p>
          <a:p>
            <a:r>
              <a:rPr lang="es-ES" b="1" dirty="0" err="1"/>
              <a:t>Mitä</a:t>
            </a:r>
            <a:r>
              <a:rPr lang="es-ES" b="1" dirty="0"/>
              <a:t> SEO </a:t>
            </a:r>
            <a:r>
              <a:rPr lang="es-ES" b="1" dirty="0" err="1"/>
              <a:t>tarkoittaa</a:t>
            </a:r>
            <a:r>
              <a:rPr lang="es-ES" b="1" dirty="0"/>
              <a:t>? </a:t>
            </a:r>
          </a:p>
          <a:p>
            <a:endParaRPr lang="es-ES" b="1" dirty="0"/>
          </a:p>
          <a:p>
            <a:r>
              <a:rPr lang="es-ES" b="1" dirty="0" err="1"/>
              <a:t>Kysymys</a:t>
            </a:r>
            <a:r>
              <a:rPr lang="es-ES" b="1" dirty="0"/>
              <a:t> 3</a:t>
            </a:r>
          </a:p>
          <a:p>
            <a:r>
              <a:rPr lang="es-ES" b="1" dirty="0" err="1"/>
              <a:t>Kerro</a:t>
            </a:r>
            <a:r>
              <a:rPr lang="es-ES" b="1" dirty="0"/>
              <a:t> </a:t>
            </a:r>
            <a:r>
              <a:rPr lang="es-ES" b="1" dirty="0" err="1"/>
              <a:t>esimerkki</a:t>
            </a:r>
            <a:r>
              <a:rPr lang="es-ES" b="1" dirty="0"/>
              <a:t> </a:t>
            </a:r>
            <a:r>
              <a:rPr lang="es-ES" b="1" dirty="0" err="1"/>
              <a:t>sanattomasta</a:t>
            </a:r>
            <a:r>
              <a:rPr lang="es-ES" b="1" dirty="0"/>
              <a:t> </a:t>
            </a:r>
            <a:r>
              <a:rPr lang="es-ES" b="1" dirty="0" err="1"/>
              <a:t>palautteesta</a:t>
            </a:r>
            <a:r>
              <a:rPr lang="es-ES" b="1" dirty="0"/>
              <a:t>. </a:t>
            </a:r>
          </a:p>
          <a:p>
            <a:endParaRPr lang="es-ES" b="1" dirty="0"/>
          </a:p>
          <a:p>
            <a:r>
              <a:rPr lang="es-ES" b="1" dirty="0" err="1"/>
              <a:t>Kysymys</a:t>
            </a:r>
            <a:r>
              <a:rPr lang="es-ES" b="1" dirty="0"/>
              <a:t> 4</a:t>
            </a:r>
          </a:p>
          <a:p>
            <a:r>
              <a:rPr lang="es-ES" b="1" dirty="0" err="1"/>
              <a:t>Mikä</a:t>
            </a:r>
            <a:r>
              <a:rPr lang="es-ES" b="1" dirty="0"/>
              <a:t> </a:t>
            </a:r>
            <a:r>
              <a:rPr lang="es-ES" b="1" dirty="0" err="1"/>
              <a:t>on</a:t>
            </a:r>
            <a:r>
              <a:rPr lang="es-ES" b="1" dirty="0"/>
              <a:t> ZOOM?</a:t>
            </a:r>
          </a:p>
          <a:p>
            <a:endParaRPr lang="es-ES" b="1" dirty="0"/>
          </a:p>
          <a:p>
            <a:r>
              <a:rPr lang="es-ES" b="1" dirty="0" err="1"/>
              <a:t>Kysymys</a:t>
            </a:r>
            <a:r>
              <a:rPr lang="es-ES" b="1" dirty="0"/>
              <a:t> 5</a:t>
            </a:r>
          </a:p>
          <a:p>
            <a:r>
              <a:rPr lang="es-ES" b="1" dirty="0" err="1"/>
              <a:t>Miksi</a:t>
            </a:r>
            <a:r>
              <a:rPr lang="es-ES" b="1" dirty="0"/>
              <a:t> </a:t>
            </a:r>
            <a:r>
              <a:rPr lang="es-ES" b="1" dirty="0" err="1"/>
              <a:t>eri</a:t>
            </a:r>
            <a:r>
              <a:rPr lang="es-ES" b="1" dirty="0"/>
              <a:t> </a:t>
            </a:r>
            <a:r>
              <a:rPr lang="es-ES" b="1" dirty="0" err="1"/>
              <a:t>aikavyöhykkeet</a:t>
            </a:r>
            <a:r>
              <a:rPr lang="es-ES" b="1" dirty="0"/>
              <a:t> </a:t>
            </a:r>
            <a:r>
              <a:rPr lang="es-ES" b="1" dirty="0" err="1"/>
              <a:t>on</a:t>
            </a:r>
            <a:r>
              <a:rPr lang="es-ES" b="1" dirty="0"/>
              <a:t> </a:t>
            </a:r>
            <a:r>
              <a:rPr lang="es-ES" b="1" dirty="0" err="1"/>
              <a:t>tärkeää</a:t>
            </a:r>
            <a:r>
              <a:rPr lang="es-ES" b="1" dirty="0"/>
              <a:t> </a:t>
            </a:r>
            <a:r>
              <a:rPr lang="es-ES" b="1" dirty="0" err="1"/>
              <a:t>huomioida</a:t>
            </a:r>
            <a:r>
              <a:rPr lang="es-ES" b="1" dirty="0"/>
              <a:t>? </a:t>
            </a:r>
          </a:p>
        </p:txBody>
      </p:sp>
    </p:spTree>
    <p:extLst>
      <p:ext uri="{BB962C8B-B14F-4D97-AF65-F5344CB8AC3E}">
        <p14:creationId xmlns:p14="http://schemas.microsoft.com/office/powerpoint/2010/main" val="397433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D6CDED-E4C5-4138-8FF0-FFACEA0A839C}"/>
              </a:ext>
            </a:extLst>
          </p:cNvPr>
          <p:cNvSpPr>
            <a:spLocks noGrp="1"/>
          </p:cNvSpPr>
          <p:nvPr>
            <p:ph type="ctrTitle"/>
          </p:nvPr>
        </p:nvSpPr>
        <p:spPr>
          <a:xfrm>
            <a:off x="3276600" y="3294988"/>
            <a:ext cx="6157816" cy="600204"/>
          </a:xfrm>
        </p:spPr>
        <p:txBody>
          <a:bodyPr>
            <a:noAutofit/>
          </a:bodyPr>
          <a:lstStyle/>
          <a:p>
            <a:r>
              <a:rPr lang="fi-FI" sz="4000" b="1" dirty="0">
                <a:solidFill>
                  <a:srgbClr val="D92E2D"/>
                </a:solidFill>
              </a:rPr>
              <a:t>Kiitos!</a:t>
            </a: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1316" y="6294071"/>
            <a:ext cx="10100684" cy="563929"/>
          </a:xfrm>
          <a:prstGeom prst="rect">
            <a:avLst/>
          </a:prstGeom>
        </p:spPr>
      </p:pic>
      <p:pic>
        <p:nvPicPr>
          <p:cNvPr id="12" name="Imagen 11">
            <a:extLst>
              <a:ext uri="{FF2B5EF4-FFF2-40B4-BE49-F238E27FC236}">
                <a16:creationId xmlns:a16="http://schemas.microsoft.com/office/drawing/2014/main" id="{FA5AA3BB-8C4D-49AA-A09E-3820B9612E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6157" y="286584"/>
            <a:ext cx="6959400" cy="2046882"/>
          </a:xfrm>
          <a:prstGeom prst="rect">
            <a:avLst/>
          </a:prstGeom>
        </p:spPr>
      </p:pic>
      <p:sp>
        <p:nvSpPr>
          <p:cNvPr id="8" name="Rectángulo 7">
            <a:extLst>
              <a:ext uri="{FF2B5EF4-FFF2-40B4-BE49-F238E27FC236}">
                <a16:creationId xmlns:a16="http://schemas.microsoft.com/office/drawing/2014/main" id="{E9E3806D-B4B7-47EB-AB92-ADD77392AA94}"/>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B517FC7A-830A-4879-A891-1ACC1A4644A1}"/>
              </a:ext>
            </a:extLst>
          </p:cNvPr>
          <p:cNvSpPr/>
          <p:nvPr/>
        </p:nvSpPr>
        <p:spPr>
          <a:xfrm rot="5400000">
            <a:off x="-2987719"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D3D4C7E0-64C3-48B2-B394-E131FCFB9EB7}"/>
              </a:ext>
            </a:extLst>
          </p:cNvPr>
          <p:cNvSpPr/>
          <p:nvPr/>
        </p:nvSpPr>
        <p:spPr>
          <a:xfrm rot="5400000">
            <a:off x="-2675024"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0333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anim calcmode="lin" valueType="num">
                                      <p:cBhvr>
                                        <p:cTn id="14" dur="2000" fill="hold"/>
                                        <p:tgtEl>
                                          <p:spTgt spid="9"/>
                                        </p:tgtEl>
                                        <p:attrNameLst>
                                          <p:attrName>ppt_w</p:attrName>
                                        </p:attrNameLst>
                                      </p:cBhvr>
                                      <p:tavLst>
                                        <p:tav tm="0" fmla="#ppt_w*sin(2.5*pi*$)">
                                          <p:val>
                                            <p:fltVal val="0"/>
                                          </p:val>
                                        </p:tav>
                                        <p:tav tm="100000">
                                          <p:val>
                                            <p:fltVal val="1"/>
                                          </p:val>
                                        </p:tav>
                                      </p:tavLst>
                                    </p:anim>
                                    <p:anim calcmode="lin" valueType="num">
                                      <p:cBhvr>
                                        <p:cTn id="15" dur="2000" fill="hold"/>
                                        <p:tgtEl>
                                          <p:spTgt spid="9"/>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anim calcmode="lin" valueType="num">
                                      <p:cBhvr>
                                        <p:cTn id="20" dur="2000" fill="hold"/>
                                        <p:tgtEl>
                                          <p:spTgt spid="10"/>
                                        </p:tgtEl>
                                        <p:attrNameLst>
                                          <p:attrName>ppt_w</p:attrName>
                                        </p:attrNameLst>
                                      </p:cBhvr>
                                      <p:tavLst>
                                        <p:tav tm="0" fmla="#ppt_w*sin(2.5*pi*$)">
                                          <p:val>
                                            <p:fltVal val="0"/>
                                          </p:val>
                                        </p:tav>
                                        <p:tav tm="100000">
                                          <p:val>
                                            <p:fltVal val="1"/>
                                          </p:val>
                                        </p:tav>
                                      </p:tavLst>
                                    </p:anim>
                                    <p:anim calcmode="lin" valueType="num">
                                      <p:cBhvr>
                                        <p:cTn id="21"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476667"/>
            <a:ext cx="9927794" cy="3904663"/>
          </a:xfrm>
        </p:spPr>
        <p:txBody>
          <a:bodyPr>
            <a:normAutofit/>
          </a:bodyPr>
          <a:lstStyle/>
          <a:p>
            <a:pPr indent="-269875" algn="l">
              <a:lnSpc>
                <a:spcPct val="115000"/>
              </a:lnSpc>
              <a:spcAft>
                <a:spcPts val="1000"/>
              </a:spcAft>
            </a:pPr>
            <a:r>
              <a:rPr lang="en-US" sz="2200" dirty="0">
                <a:solidFill>
                  <a:srgbClr val="E6872D"/>
                </a:solidFill>
                <a:effectLst/>
                <a:latin typeface="Arial" panose="020B0604020202020204" pitchFamily="34" charset="0"/>
                <a:ea typeface="Calibri" panose="020F0502020204030204" pitchFamily="34" charset="0"/>
                <a:cs typeface="Times New Roman" panose="02020603050405020304" pitchFamily="18" charset="0"/>
              </a:rPr>
              <a:t>1.2. </a:t>
            </a:r>
            <a:r>
              <a:rPr lang="fi-FI" sz="2200" dirty="0">
                <a:solidFill>
                  <a:srgbClr val="E6872D"/>
                </a:solidFill>
                <a:latin typeface="Arial" panose="020B0604020202020204" pitchFamily="34" charset="0"/>
                <a:ea typeface="Calibri" panose="020F0502020204030204" pitchFamily="34" charset="0"/>
                <a:cs typeface="Times New Roman" panose="02020603050405020304" pitchFamily="18" charset="0"/>
              </a:rPr>
              <a:t>Urheiluvalmennuksen digitalisointi etänä </a:t>
            </a:r>
            <a:r>
              <a:rPr lang="en-US" sz="2200" dirty="0">
                <a:solidFill>
                  <a:srgbClr val="E6872D"/>
                </a:solidFill>
                <a:latin typeface="Arial" panose="020B0604020202020204" pitchFamily="34" charset="0"/>
                <a:ea typeface="Calibri" panose="020F0502020204030204" pitchFamily="34" charset="0"/>
                <a:cs typeface="Times New Roman" panose="02020603050405020304" pitchFamily="18" charset="0"/>
              </a:rPr>
              <a:t>(covid-19-pandemia)</a:t>
            </a:r>
          </a:p>
          <a:p>
            <a:pPr indent="-269875" algn="l">
              <a:lnSpc>
                <a:spcPct val="115000"/>
              </a:lnSpc>
              <a:spcAft>
                <a:spcPts val="1000"/>
              </a:spcAft>
            </a:pPr>
            <a:r>
              <a:rPr lang="fi-FI" sz="1800" dirty="0">
                <a:latin typeface="Arial" panose="020B0604020202020204" pitchFamily="34" charset="0"/>
                <a:ea typeface="Calibri" panose="020F0502020204030204" pitchFamily="34" charset="0"/>
                <a:cs typeface="Times New Roman" panose="02020603050405020304" pitchFamily="18" charset="0"/>
              </a:rPr>
              <a:t>Covid-19-pandemian aikana urheiluseurat ja -yhdistykset joutuivat sulkemaan ovensa. Koronavirus-pandemia on aiheuttanut suuren muutoksen meidän kaikkien elämässä ja muutos on koskettanut myös  urheilualan yrityksiä.  Pandemian myötä urheiluseurat ja esim. jooga- ja tanssinopettajat, </a:t>
            </a:r>
            <a:r>
              <a:rPr lang="fi-FI" sz="1800" dirty="0" err="1">
                <a:latin typeface="Arial" panose="020B0604020202020204" pitchFamily="34" charset="0"/>
                <a:ea typeface="Calibri" panose="020F0502020204030204" pitchFamily="34" charset="0"/>
                <a:cs typeface="Times New Roman" panose="02020603050405020304" pitchFamily="18" charset="0"/>
              </a:rPr>
              <a:t>PT:t</a:t>
            </a:r>
            <a:r>
              <a:rPr lang="fi-FI" sz="1800" dirty="0">
                <a:latin typeface="Arial" panose="020B0604020202020204" pitchFamily="34" charset="0"/>
                <a:ea typeface="Calibri" panose="020F0502020204030204" pitchFamily="34" charset="0"/>
                <a:cs typeface="Times New Roman" panose="02020603050405020304" pitchFamily="18" charset="0"/>
              </a:rPr>
              <a:t>, ja ryhmäliikuntavalmentajat ovat voineet hyödyntää verkkoteknologiaa treenien tarjoamiseksi. Tämä on mahdollistanut urheiluharrastuksen jatkamisen. Passiivisena kotona oleskelu ilman liikuntaa olisi vaikuttanut negatiivisesti urheilijoiden kuntoon ja  kaiken siirtyessä verkkoon myös treenit siirtyivät sinne. Esimerkiksi valmentajat aloittivat etäyhteyden pidon valmennettaviin päivittäin eri verkkoalustojen (esim. Zoomin ja WhatsAppin) kautta. Näin he pystyivät antamaan kotiharjoitteluohjeita ja pitämään treenejä verkossa ja harjoitukset pystyttiin tekemään kotoa käsin.</a:t>
            </a:r>
            <a:endParaRPr lang="es-ES" dirty="0">
              <a:solidFill>
                <a:srgbClr val="E6872D"/>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4" name="Título 1">
            <a:extLst>
              <a:ext uri="{FF2B5EF4-FFF2-40B4-BE49-F238E27FC236}">
                <a16:creationId xmlns:a16="http://schemas.microsoft.com/office/drawing/2014/main" id="{95437E08-FD5E-43CB-B7D3-C72757D5C9BE}"/>
              </a:ext>
            </a:extLst>
          </p:cNvPr>
          <p:cNvSpPr txBox="1">
            <a:spLocks/>
          </p:cNvSpPr>
          <p:nvPr/>
        </p:nvSpPr>
        <p:spPr>
          <a:xfrm>
            <a:off x="4981489" y="697333"/>
            <a:ext cx="6689401"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D92E2D"/>
                </a:solidFill>
                <a:ea typeface="Calibri" panose="020F0502020204030204" pitchFamily="34" charset="0"/>
              </a:rPr>
              <a:t>1. DIGITAALISET TAIDOT URHEILUUN SOVELLETTUNA</a:t>
            </a:r>
            <a:endParaRPr lang="es-ES" sz="3600" b="1" dirty="0">
              <a:solidFill>
                <a:srgbClr val="D92E2D"/>
              </a:solidFill>
            </a:endParaRPr>
          </a:p>
        </p:txBody>
      </p:sp>
    </p:spTree>
    <p:extLst>
      <p:ext uri="{BB962C8B-B14F-4D97-AF65-F5344CB8AC3E}">
        <p14:creationId xmlns:p14="http://schemas.microsoft.com/office/powerpoint/2010/main" val="302283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magine caricata">
            <a:extLst>
              <a:ext uri="{FF2B5EF4-FFF2-40B4-BE49-F238E27FC236}">
                <a16:creationId xmlns:a16="http://schemas.microsoft.com/office/drawing/2014/main" id="{F1AAFAF6-1949-4C61-A96B-FB6C138171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363" y="3082090"/>
            <a:ext cx="3760566" cy="3078577"/>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562767"/>
            <a:ext cx="9981650" cy="3904663"/>
          </a:xfrm>
        </p:spPr>
        <p:txBody>
          <a:bodyPr/>
          <a:lstStyle/>
          <a:p>
            <a:pPr algn="just">
              <a:lnSpc>
                <a:spcPct val="100000"/>
              </a:lnSpc>
            </a:pPr>
            <a:r>
              <a:rPr lang="fi-FI" sz="1800" dirty="0">
                <a:latin typeface="Arial" panose="020B0604020202020204" pitchFamily="34" charset="0"/>
                <a:ea typeface="Calibri" panose="020F0502020204030204" pitchFamily="34" charset="0"/>
              </a:rPr>
              <a:t>Jos aiot järjestää ohjausta verkossa, varmista seuraavat asiat: valo, äänenlaatu, sisältö, jota luot (miten, milloin julkaiset), jne. Huomioi, että myös </a:t>
            </a:r>
            <a:r>
              <a:rPr lang="fi-FI" sz="1800" b="1" dirty="0">
                <a:latin typeface="Arial" panose="020B0604020202020204" pitchFamily="34" charset="0"/>
                <a:ea typeface="Calibri" panose="020F0502020204030204" pitchFamily="34" charset="0"/>
              </a:rPr>
              <a:t>väreillä</a:t>
            </a:r>
            <a:r>
              <a:rPr lang="fi-FI" sz="1800" dirty="0">
                <a:latin typeface="Arial" panose="020B0604020202020204" pitchFamily="34" charset="0"/>
                <a:ea typeface="Calibri" panose="020F0502020204030204" pitchFamily="34" charset="0"/>
              </a:rPr>
              <a:t> on tärkeä rooli. Ne auttavat seuraajia kiinnittämään huomionsa sinuun. Esimerkkinä joogatunti verkossa: valitse mieluummin värikäs joogamatto (tai jos sinulla on brändi, valitse brändin tyyliin sopiva matto), kuin musta tai tumma matto. Tumma matto ei erotu yhtä hyvin videoissa, ellei tausta sitten ole hyvin värikäs. </a:t>
            </a:r>
            <a:endParaRPr lang="es-ES" dirty="0">
              <a:solidFill>
                <a:srgbClr val="E47A24"/>
              </a:solidFill>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4" name="Título 1">
            <a:extLst>
              <a:ext uri="{FF2B5EF4-FFF2-40B4-BE49-F238E27FC236}">
                <a16:creationId xmlns:a16="http://schemas.microsoft.com/office/drawing/2014/main" id="{42A25347-CD85-4632-9924-B4B9A2FCEEE2}"/>
              </a:ext>
            </a:extLst>
          </p:cNvPr>
          <p:cNvSpPr txBox="1">
            <a:spLocks/>
          </p:cNvSpPr>
          <p:nvPr/>
        </p:nvSpPr>
        <p:spPr>
          <a:xfrm>
            <a:off x="4981489" y="697333"/>
            <a:ext cx="6689401"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D92E2D"/>
                </a:solidFill>
                <a:ea typeface="Calibri" panose="020F0502020204030204" pitchFamily="34" charset="0"/>
              </a:rPr>
              <a:t>1. DIGITAALISET TAIDOT URHEILUUN SOVELLETTUNA</a:t>
            </a:r>
            <a:endParaRPr lang="es-ES" sz="3600" b="1" dirty="0">
              <a:solidFill>
                <a:srgbClr val="D92E2D"/>
              </a:solidFill>
            </a:endParaRPr>
          </a:p>
        </p:txBody>
      </p:sp>
      <p:sp>
        <p:nvSpPr>
          <p:cNvPr id="16" name="CuadroTexto 15">
            <a:extLst>
              <a:ext uri="{FF2B5EF4-FFF2-40B4-BE49-F238E27FC236}">
                <a16:creationId xmlns:a16="http://schemas.microsoft.com/office/drawing/2014/main" id="{A7364C4B-F14B-4647-886E-A86F6FD17877}"/>
              </a:ext>
            </a:extLst>
          </p:cNvPr>
          <p:cNvSpPr txBox="1"/>
          <p:nvPr/>
        </p:nvSpPr>
        <p:spPr>
          <a:xfrm>
            <a:off x="1335279" y="3664759"/>
            <a:ext cx="6216393" cy="1477328"/>
          </a:xfrm>
          <a:prstGeom prst="rect">
            <a:avLst/>
          </a:prstGeom>
          <a:noFill/>
        </p:spPr>
        <p:txBody>
          <a:bodyPr wrap="square">
            <a:spAutoFit/>
          </a:bodyPr>
          <a:lstStyle/>
          <a:p>
            <a:r>
              <a:rPr lang="fi-FI" dirty="0">
                <a:latin typeface="Arial" panose="020B0604020202020204" pitchFamily="34" charset="0"/>
                <a:ea typeface="Calibri" panose="020F0502020204030204" pitchFamily="34" charset="0"/>
              </a:rPr>
              <a:t>Toinen vinkki: </a:t>
            </a:r>
            <a:r>
              <a:rPr lang="fi-FI" b="1" dirty="0">
                <a:latin typeface="Arial" panose="020B0604020202020204" pitchFamily="34" charset="0"/>
                <a:ea typeface="Calibri" panose="020F0502020204030204" pitchFamily="34" charset="0"/>
              </a:rPr>
              <a:t>siivoa tausta sotkusta ja sekamelskasta</a:t>
            </a:r>
            <a:r>
              <a:rPr lang="fi-FI" dirty="0">
                <a:latin typeface="Arial" panose="020B0604020202020204" pitchFamily="34" charset="0"/>
                <a:ea typeface="Calibri" panose="020F0502020204030204" pitchFamily="34" charset="0"/>
              </a:rPr>
              <a:t>. Tämä ei suinkaan tarkoita, että takanasi pitää olla pelkkä valkoinen seinä: takanasi voi olla vaikkapa muutamia pieniä henkilökohtaisia esineitä. Näin videosi on lähestyttävämpi, siisti ja silti henkilökohtainen. </a:t>
            </a:r>
            <a:endParaRPr lang="es-ES" dirty="0"/>
          </a:p>
        </p:txBody>
      </p:sp>
    </p:spTree>
    <p:extLst>
      <p:ext uri="{BB962C8B-B14F-4D97-AF65-F5344CB8AC3E}">
        <p14:creationId xmlns:p14="http://schemas.microsoft.com/office/powerpoint/2010/main" val="6612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10 Content Marketing Skills You Need to Master (&amp;amp; Tips to Master Them)">
            <a:extLst>
              <a:ext uri="{FF2B5EF4-FFF2-40B4-BE49-F238E27FC236}">
                <a16:creationId xmlns:a16="http://schemas.microsoft.com/office/drawing/2014/main" id="{E946DC1B-8FEE-471D-AEC6-58F2568FD9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50" t="-372" r="12220" b="5825"/>
          <a:stretch/>
        </p:blipFill>
        <p:spPr bwMode="auto">
          <a:xfrm>
            <a:off x="7875639" y="2079007"/>
            <a:ext cx="3913239" cy="2582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818416"/>
            <a:ext cx="6540360" cy="3904663"/>
          </a:xfrm>
        </p:spPr>
        <p:txBody>
          <a:bodyPr>
            <a:normAutofit/>
          </a:bodyPr>
          <a:lstStyle/>
          <a:p>
            <a:pPr algn="l"/>
            <a:r>
              <a:rPr lang="fi-FI" sz="1800" dirty="0">
                <a:latin typeface="Arial" panose="020B0604020202020204" pitchFamily="34" charset="0"/>
              </a:rPr>
              <a:t>Jos opetat esim. kotoa käsin, on verkkotunnin </a:t>
            </a:r>
            <a:r>
              <a:rPr lang="fi-FI" sz="1800" b="1" dirty="0">
                <a:latin typeface="Arial" panose="020B0604020202020204" pitchFamily="34" charset="0"/>
              </a:rPr>
              <a:t>rakenteen jäsentäminen </a:t>
            </a:r>
            <a:r>
              <a:rPr lang="fi-FI" sz="1800" dirty="0">
                <a:latin typeface="Arial" panose="020B0604020202020204" pitchFamily="34" charset="0"/>
              </a:rPr>
              <a:t>tärkeää. Hyvä apuväline voi olla lista, johon kirjoitat harjoitukset ja oppitunnin ohjelman. Ohjelmaa kannattaa pitää lähelläsi niin, että näet sen vaivattomasti.  Siihen voi palata tunnin aikana ja se toimii muistin tukena.  </a:t>
            </a:r>
            <a:endParaRPr lang="en-US" sz="1800" dirty="0">
              <a:latin typeface="Arial" panose="020B0604020202020204" pitchFamily="34" charset="0"/>
            </a:endParaRPr>
          </a:p>
          <a:p>
            <a:pPr algn="l"/>
            <a:r>
              <a:rPr lang="fi-FI" sz="1800" dirty="0">
                <a:latin typeface="Arial" panose="020B0604020202020204" pitchFamily="34" charset="0"/>
              </a:rPr>
              <a:t>Toinen tärkeä vinkki: </a:t>
            </a:r>
            <a:r>
              <a:rPr lang="fi-FI" sz="1800" b="1" dirty="0">
                <a:latin typeface="Arial" panose="020B0604020202020204" pitchFamily="34" charset="0"/>
              </a:rPr>
              <a:t>valo</a:t>
            </a:r>
            <a:r>
              <a:rPr lang="fi-FI" sz="1800" dirty="0">
                <a:latin typeface="Arial" panose="020B0604020202020204" pitchFamily="34" charset="0"/>
              </a:rPr>
              <a:t>. On hyvä suosia luonnonvaloa, joka tulee edestä päin. Takaa tuleva valo tekee videostasi tumman ja varjoisan. </a:t>
            </a:r>
            <a:endParaRPr lang="en-US" sz="1800" dirty="0">
              <a:latin typeface="Arial" panose="020B0604020202020204" pitchFamily="34" charset="0"/>
            </a:endParaRPr>
          </a:p>
          <a:p>
            <a:pPr algn="l"/>
            <a:r>
              <a:rPr lang="fi-FI" sz="1800" dirty="0">
                <a:latin typeface="Arial" panose="020B0604020202020204" pitchFamily="34" charset="0"/>
              </a:rPr>
              <a:t>Merkittävä asia on myös </a:t>
            </a:r>
            <a:r>
              <a:rPr lang="fi-FI" sz="1800" b="1" dirty="0">
                <a:latin typeface="Arial" panose="020B0604020202020204" pitchFamily="34" charset="0"/>
              </a:rPr>
              <a:t>äänenlaatu</a:t>
            </a:r>
            <a:r>
              <a:rPr lang="fi-FI" sz="1800" dirty="0">
                <a:latin typeface="Arial" panose="020B0604020202020204" pitchFamily="34" charset="0"/>
              </a:rPr>
              <a:t>. Kannattaa hankkia langattomat kuulokkeet, jolla varmistat, ettet ole liian kaukana mikrofonista, varsinkin jos taustalla soi myös musiikki. </a:t>
            </a:r>
            <a:endParaRPr lang="en-US" sz="1800" dirty="0">
              <a:latin typeface="Arial" panose="020B0604020202020204" pitchFamily="34" charset="0"/>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3" name="Título 1">
            <a:extLst>
              <a:ext uri="{FF2B5EF4-FFF2-40B4-BE49-F238E27FC236}">
                <a16:creationId xmlns:a16="http://schemas.microsoft.com/office/drawing/2014/main" id="{E30F0227-B44F-40E8-9474-467051AF5C44}"/>
              </a:ext>
            </a:extLst>
          </p:cNvPr>
          <p:cNvSpPr txBox="1">
            <a:spLocks/>
          </p:cNvSpPr>
          <p:nvPr/>
        </p:nvSpPr>
        <p:spPr>
          <a:xfrm>
            <a:off x="4981489" y="697333"/>
            <a:ext cx="6689401"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D92E2D"/>
                </a:solidFill>
                <a:ea typeface="Calibri" panose="020F0502020204030204" pitchFamily="34" charset="0"/>
              </a:rPr>
              <a:t>1. DIGITAALISET TAIDOT URHEILUUN SOVELLETTUNA</a:t>
            </a:r>
            <a:endParaRPr lang="es-ES" sz="3600" b="1" dirty="0">
              <a:solidFill>
                <a:srgbClr val="D92E2D"/>
              </a:solidFill>
            </a:endParaRPr>
          </a:p>
        </p:txBody>
      </p:sp>
    </p:spTree>
    <p:extLst>
      <p:ext uri="{BB962C8B-B14F-4D97-AF65-F5344CB8AC3E}">
        <p14:creationId xmlns:p14="http://schemas.microsoft.com/office/powerpoint/2010/main" val="318113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720080"/>
            <a:ext cx="7238450" cy="3512320"/>
          </a:xfrm>
        </p:spPr>
        <p:txBody>
          <a:bodyPr>
            <a:normAutofit/>
          </a:bodyPr>
          <a:lstStyle/>
          <a:p>
            <a:pPr algn="l">
              <a:lnSpc>
                <a:spcPct val="100000"/>
              </a:lnSpc>
            </a:pPr>
            <a:r>
              <a:rPr lang="fi-FI" sz="1800" dirty="0">
                <a:latin typeface="Arial" panose="020B0604020202020204" pitchFamily="34" charset="0"/>
                <a:ea typeface="Calibri" panose="020F0502020204030204" pitchFamily="34" charset="0"/>
              </a:rPr>
              <a:t>Varmista, että  äänen jakaminen on päällä käyttämässäsi työkalussa, sillä se parantaa äänenlaatua. Pyydä asiakkaitasi mykistämään tai mykistä heidän mikrofonit oppitunnin ajaksi taustahälyn välttämiseksi. Ohjaa asiakkaita poistamaan mykistys vasta oppitunnin lopussa kommenttien, ja palautteiden jne. jakamista varten. </a:t>
            </a:r>
          </a:p>
          <a:p>
            <a:pPr algn="l">
              <a:lnSpc>
                <a:spcPct val="100000"/>
              </a:lnSpc>
            </a:pPr>
            <a:r>
              <a:rPr lang="fi-FI" sz="1800" dirty="0">
                <a:latin typeface="Arial" panose="020B0604020202020204" pitchFamily="34" charset="0"/>
                <a:ea typeface="Calibri" panose="020F0502020204030204" pitchFamily="34" charset="0"/>
              </a:rPr>
              <a:t>Live-</a:t>
            </a:r>
            <a:r>
              <a:rPr lang="fi-FI" sz="1800" dirty="0" err="1">
                <a:latin typeface="Arial" panose="020B0604020202020204" pitchFamily="34" charset="0"/>
                <a:ea typeface="Calibri" panose="020F0502020204030204" pitchFamily="34" charset="0"/>
              </a:rPr>
              <a:t>verkkotuntien</a:t>
            </a:r>
            <a:r>
              <a:rPr lang="fi-FI" sz="1800" dirty="0">
                <a:latin typeface="Arial" panose="020B0604020202020204" pitchFamily="34" charset="0"/>
                <a:ea typeface="Calibri" panose="020F0502020204030204" pitchFamily="34" charset="0"/>
              </a:rPr>
              <a:t> pitämiseen on tarjolla paljon ilmaisia sovelluksia ja ohjelmistoja. Viime aikoina maailmalla eniten käytössä lienee ollut </a:t>
            </a:r>
            <a:r>
              <a:rPr lang="fi-FI" sz="1800" dirty="0" err="1">
                <a:latin typeface="Arial" panose="020B0604020202020204" pitchFamily="34" charset="0"/>
                <a:ea typeface="Calibri" panose="020F0502020204030204" pitchFamily="34" charset="0"/>
              </a:rPr>
              <a:t>Zoom</a:t>
            </a:r>
            <a:r>
              <a:rPr lang="fi-FI" sz="1800" dirty="0">
                <a:latin typeface="Arial" panose="020B0604020202020204" pitchFamily="34" charset="0"/>
                <a:ea typeface="Calibri" panose="020F0502020204030204" pitchFamily="34" charset="0"/>
              </a:rPr>
              <a:t>.  Zoomia voidaan käyttää niin kannettavissa tietokoneissa, pöytätietokoneissa, tableteissa, kuin älypuhelimissakin, joten  osallistuminen eri laitteilta onnistuu hyvin. </a:t>
            </a:r>
            <a:endParaRPr lang="es-ES" dirty="0">
              <a:solidFill>
                <a:srgbClr val="E47A24"/>
              </a:solidFill>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23DBDABA-866A-4C1D-9AA8-2373B3CDA5EC}"/>
              </a:ext>
            </a:extLst>
          </p:cNvPr>
          <p:cNvSpPr>
            <a:spLocks noGrp="1"/>
          </p:cNvSpPr>
          <p:nvPr>
            <p:ph type="ctrTitle"/>
          </p:nvPr>
        </p:nvSpPr>
        <p:spPr>
          <a:xfrm>
            <a:off x="4981489" y="697333"/>
            <a:ext cx="6689401" cy="563929"/>
          </a:xfrm>
        </p:spPr>
        <p:txBody>
          <a:bodyPr>
            <a:noAutofit/>
          </a:bodyPr>
          <a:lstStyle/>
          <a:p>
            <a:r>
              <a:rPr lang="en-US" sz="3600" b="1" dirty="0">
                <a:solidFill>
                  <a:srgbClr val="D92E2D"/>
                </a:solidFill>
                <a:ea typeface="Calibri" panose="020F0502020204030204" pitchFamily="34" charset="0"/>
              </a:rPr>
              <a:t>1. DIGITAALISET TAIDOT URHEILUUN SOVELLETTUNA</a:t>
            </a:r>
            <a:endParaRPr lang="es-ES" sz="3600" b="1" dirty="0">
              <a:solidFill>
                <a:srgbClr val="D92E2D"/>
              </a:solidFill>
            </a:endParaRPr>
          </a:p>
        </p:txBody>
      </p:sp>
      <p:sp>
        <p:nvSpPr>
          <p:cNvPr id="13" name="CuadroTexto 12">
            <a:extLst>
              <a:ext uri="{FF2B5EF4-FFF2-40B4-BE49-F238E27FC236}">
                <a16:creationId xmlns:a16="http://schemas.microsoft.com/office/drawing/2014/main" id="{1F434495-670B-49CE-8147-E60B88455116}"/>
              </a:ext>
            </a:extLst>
          </p:cNvPr>
          <p:cNvSpPr txBox="1"/>
          <p:nvPr/>
        </p:nvSpPr>
        <p:spPr>
          <a:xfrm>
            <a:off x="1335279" y="5364187"/>
            <a:ext cx="10634785" cy="646331"/>
          </a:xfrm>
          <a:prstGeom prst="rect">
            <a:avLst/>
          </a:prstGeom>
          <a:noFill/>
        </p:spPr>
        <p:txBody>
          <a:bodyPr wrap="square">
            <a:spAutoFit/>
          </a:bodyPr>
          <a:lstStyle/>
          <a:p>
            <a:pPr>
              <a:lnSpc>
                <a:spcPct val="100000"/>
              </a:lnSpc>
            </a:pPr>
            <a:r>
              <a:rPr lang="fi-FI" dirty="0">
                <a:latin typeface="Arial" panose="020B0604020202020204" pitchFamily="34" charset="0"/>
                <a:ea typeface="Calibri" panose="020F0502020204030204" pitchFamily="34" charset="0"/>
              </a:rPr>
              <a:t>Tässä pikaopas Zoomista: (Ilmaiset </a:t>
            </a:r>
            <a:r>
              <a:rPr lang="fi-FI" dirty="0" err="1">
                <a:latin typeface="Arial" panose="020B0604020202020204" pitchFamily="34" charset="0"/>
                <a:ea typeface="Calibri" panose="020F0502020204030204" pitchFamily="34" charset="0"/>
              </a:rPr>
              <a:t>Zoom</a:t>
            </a:r>
            <a:r>
              <a:rPr lang="fi-FI" dirty="0">
                <a:latin typeface="Arial" panose="020B0604020202020204" pitchFamily="34" charset="0"/>
                <a:ea typeface="Calibri" panose="020F0502020204030204" pitchFamily="34" charset="0"/>
              </a:rPr>
              <a:t>-koulutuswebinaarit verkossa </a:t>
            </a:r>
            <a:r>
              <a:rPr lang="en-US" sz="1800" u="sng" dirty="0">
                <a:solidFill>
                  <a:srgbClr val="0000FF"/>
                </a:solidFill>
                <a:effectLst/>
                <a:latin typeface="Arial" panose="020B0604020202020204" pitchFamily="34" charset="0"/>
                <a:ea typeface="Calibri" panose="020F0502020204030204" pitchFamily="34" charset="0"/>
                <a:hlinkClick r:id="rId4"/>
              </a:rPr>
              <a:t>https://support.zoom.us/hc/en-us/articles/360029527911-Free-online-Zoom-training-webinars</a:t>
            </a:r>
            <a:r>
              <a:rPr lang="en-US" sz="1800" dirty="0">
                <a:effectLst/>
                <a:latin typeface="Arial" panose="020B0604020202020204" pitchFamily="34" charset="0"/>
                <a:ea typeface="Calibri" panose="020F0502020204030204" pitchFamily="34" charset="0"/>
              </a:rPr>
              <a:t>)</a:t>
            </a:r>
            <a:endParaRPr lang="es-ES" sz="1800" dirty="0">
              <a:solidFill>
                <a:srgbClr val="E47A24"/>
              </a:solidFill>
            </a:endParaRPr>
          </a:p>
        </p:txBody>
      </p:sp>
      <p:pic>
        <p:nvPicPr>
          <p:cNvPr id="4102" name="Picture 6" descr="Qué es Zoom y cómo puedes usarlo: guía práctica">
            <a:extLst>
              <a:ext uri="{FF2B5EF4-FFF2-40B4-BE49-F238E27FC236}">
                <a16:creationId xmlns:a16="http://schemas.microsoft.com/office/drawing/2014/main" id="{269A8305-FE47-48B1-A444-894D0BEC23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8013" y="2129217"/>
            <a:ext cx="3262051" cy="1783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6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832098"/>
            <a:ext cx="9927794" cy="3904663"/>
          </a:xfrm>
        </p:spPr>
        <p:txBody>
          <a:bodyPr>
            <a:normAutofit/>
          </a:bodyPr>
          <a:lstStyle/>
          <a:p>
            <a:pPr indent="-269875" algn="l">
              <a:lnSpc>
                <a:spcPct val="115000"/>
              </a:lnSpc>
              <a:spcAft>
                <a:spcPts val="1000"/>
              </a:spcAft>
            </a:pPr>
            <a:r>
              <a:rPr lang="en-US" sz="2200" dirty="0">
                <a:solidFill>
                  <a:srgbClr val="E6872D"/>
                </a:solidFill>
                <a:effectLst/>
                <a:latin typeface="Arial" panose="020B0604020202020204" pitchFamily="34" charset="0"/>
                <a:ea typeface="Calibri" panose="020F0502020204030204" pitchFamily="34" charset="0"/>
                <a:cs typeface="Times New Roman" panose="02020603050405020304" pitchFamily="18" charset="0"/>
              </a:rPr>
              <a:t>2.1. </a:t>
            </a:r>
            <a:r>
              <a:rPr lang="fi-FI" sz="2200" dirty="0">
                <a:solidFill>
                  <a:srgbClr val="E6872D"/>
                </a:solidFill>
                <a:latin typeface="Arial" panose="020B0604020202020204" pitchFamily="34" charset="0"/>
                <a:ea typeface="Calibri" panose="020F0502020204030204" pitchFamily="34" charset="0"/>
                <a:cs typeface="Times New Roman" panose="02020603050405020304" pitchFamily="18" charset="0"/>
              </a:rPr>
              <a:t>Verkkosivujen suunnittelu urheilualan yritykselle</a:t>
            </a:r>
            <a:endParaRPr lang="fi-FI" sz="2200" dirty="0">
              <a:solidFill>
                <a:srgbClr val="E6872D"/>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3" name="CuadroTexto 12">
            <a:extLst>
              <a:ext uri="{FF2B5EF4-FFF2-40B4-BE49-F238E27FC236}">
                <a16:creationId xmlns:a16="http://schemas.microsoft.com/office/drawing/2014/main" id="{0E99C92F-4CC5-49AE-9735-C63BF407A90D}"/>
              </a:ext>
            </a:extLst>
          </p:cNvPr>
          <p:cNvSpPr txBox="1"/>
          <p:nvPr/>
        </p:nvSpPr>
        <p:spPr>
          <a:xfrm>
            <a:off x="5296179" y="5813"/>
            <a:ext cx="6589008" cy="2154436"/>
          </a:xfrm>
          <a:prstGeom prst="rect">
            <a:avLst/>
          </a:prstGeom>
          <a:noFill/>
        </p:spPr>
        <p:txBody>
          <a:bodyPr wrap="square">
            <a:spAutoFit/>
          </a:bodyPr>
          <a:lstStyle/>
          <a:p>
            <a:endParaRPr lang="en-US" sz="2000" dirty="0">
              <a:solidFill>
                <a:srgbClr val="D92E2D"/>
              </a:solidFill>
              <a:effectLst/>
              <a:latin typeface="+mj-lt"/>
              <a:ea typeface="Calibri" panose="020F0502020204030204" pitchFamily="34" charset="0"/>
              <a:cs typeface="Times New Roman" panose="02020603050405020304" pitchFamily="18" charset="0"/>
            </a:endParaRPr>
          </a:p>
          <a:p>
            <a:endParaRPr lang="en-US" sz="2000" dirty="0">
              <a:solidFill>
                <a:srgbClr val="D92E2D"/>
              </a:solidFill>
              <a:latin typeface="+mj-lt"/>
              <a:ea typeface="Calibri" panose="020F0502020204030204" pitchFamily="34" charset="0"/>
              <a:cs typeface="Times New Roman" panose="02020603050405020304" pitchFamily="18" charset="0"/>
            </a:endParaRPr>
          </a:p>
          <a:p>
            <a:r>
              <a:rPr lang="fi-FI" sz="3400" cap="all" dirty="0">
                <a:solidFill>
                  <a:srgbClr val="D92E2D"/>
                </a:solidFill>
                <a:latin typeface="+mj-lt"/>
                <a:cs typeface="Times New Roman" panose="02020603050405020304" pitchFamily="18" charset="0"/>
              </a:rPr>
              <a:t>2. Tehokas verkkoviestintä. </a:t>
            </a:r>
            <a:br>
              <a:rPr lang="fi-FI" sz="3400" cap="all" dirty="0">
                <a:solidFill>
                  <a:srgbClr val="D92E2D"/>
                </a:solidFill>
                <a:latin typeface="+mj-lt"/>
                <a:cs typeface="Times New Roman" panose="02020603050405020304" pitchFamily="18" charset="0"/>
              </a:rPr>
            </a:br>
            <a:r>
              <a:rPr lang="fi-FI" sz="2000" cap="all" dirty="0">
                <a:solidFill>
                  <a:srgbClr val="D92E2D"/>
                </a:solidFill>
                <a:latin typeface="+mj-lt"/>
                <a:cs typeface="Times New Roman" panose="02020603050405020304" pitchFamily="18" charset="0"/>
              </a:rPr>
              <a:t>Käytännön ohjeet urheiluyrityksen verkkonäkyvyyDEN LISÄÄMISEKSI.</a:t>
            </a:r>
            <a:br>
              <a:rPr lang="es-ES" sz="2000" cap="all" dirty="0">
                <a:solidFill>
                  <a:srgbClr val="D92E2D"/>
                </a:solidFill>
                <a:latin typeface="+mj-lt"/>
                <a:cs typeface="Times New Roman" panose="02020603050405020304" pitchFamily="18" charset="0"/>
              </a:rPr>
            </a:br>
            <a:endParaRPr lang="es-ES" sz="2000" cap="all" dirty="0">
              <a:solidFill>
                <a:srgbClr val="D92E2D"/>
              </a:solidFill>
              <a:latin typeface="+mj-lt"/>
              <a:cs typeface="Times New Roman" panose="02020603050405020304" pitchFamily="18" charset="0"/>
            </a:endParaRPr>
          </a:p>
        </p:txBody>
      </p:sp>
      <p:sp>
        <p:nvSpPr>
          <p:cNvPr id="16" name="CuadroTexto 15">
            <a:extLst>
              <a:ext uri="{FF2B5EF4-FFF2-40B4-BE49-F238E27FC236}">
                <a16:creationId xmlns:a16="http://schemas.microsoft.com/office/drawing/2014/main" id="{EC0B8CF1-8EFA-4664-9336-3C49F54A3D7A}"/>
              </a:ext>
            </a:extLst>
          </p:cNvPr>
          <p:cNvSpPr txBox="1"/>
          <p:nvPr/>
        </p:nvSpPr>
        <p:spPr>
          <a:xfrm>
            <a:off x="1335279" y="2405390"/>
            <a:ext cx="5990859" cy="2308324"/>
          </a:xfrm>
          <a:prstGeom prst="rect">
            <a:avLst/>
          </a:prstGeom>
          <a:noFill/>
        </p:spPr>
        <p:txBody>
          <a:bodyPr wrap="square">
            <a:spAutoFit/>
          </a:bodyPr>
          <a:lstStyle/>
          <a:p>
            <a:r>
              <a:rPr lang="fi-FI" dirty="0">
                <a:latin typeface="Arial" panose="020B0604020202020204" pitchFamily="34" charset="0"/>
                <a:cs typeface="Arial" panose="020B0604020202020204" pitchFamily="34" charset="0"/>
              </a:rPr>
              <a:t>Ihan ensimmäiseksi: </a:t>
            </a:r>
            <a:r>
              <a:rPr lang="fi-FI" b="1" dirty="0">
                <a:latin typeface="Arial" panose="020B0604020202020204" pitchFamily="34" charset="0"/>
                <a:cs typeface="Arial" panose="020B0604020202020204" pitchFamily="34" charset="0"/>
              </a:rPr>
              <a:t>verkkosivusto on ammattimaisuuden synonyymi</a:t>
            </a:r>
            <a:r>
              <a:rPr lang="fi-FI" dirty="0">
                <a:latin typeface="Arial" panose="020B0604020202020204" pitchFamily="34" charset="0"/>
                <a:cs typeface="Arial" panose="020B0604020202020204" pitchFamily="34" charset="0"/>
              </a:rPr>
              <a:t>. Voi kuulostaa yksinkertaiselle, mutta ihmisillä on taipumus arvioida "kirja kannen perusteella". Kun urheilualan yrityksellä on verkkosivusto sekä selkeä, graafisesti vaikuttava ulkoasu, siihen kiinnitetään myös enemmän huomiota. Jos haluat tehdä verkkosivut itse, WordPress voi olla helpoin ratkaisu. </a:t>
            </a:r>
            <a:endParaRPr lang="en-US" dirty="0">
              <a:latin typeface="Arial" panose="020B0604020202020204" pitchFamily="34" charset="0"/>
              <a:cs typeface="Arial" panose="020B0604020202020204" pitchFamily="34" charset="0"/>
            </a:endParaRPr>
          </a:p>
        </p:txBody>
      </p:sp>
      <p:pic>
        <p:nvPicPr>
          <p:cNvPr id="5122" name="Picture 2" descr="Cost of Building a Website in 2021: A Short Guide - Digital Marketing Trends">
            <a:extLst>
              <a:ext uri="{FF2B5EF4-FFF2-40B4-BE49-F238E27FC236}">
                <a16:creationId xmlns:a16="http://schemas.microsoft.com/office/drawing/2014/main" id="{6D3737EB-0472-48A3-9168-C2E8436976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48" t="14881" r="10019"/>
          <a:stretch/>
        </p:blipFill>
        <p:spPr bwMode="auto">
          <a:xfrm>
            <a:off x="7641434" y="2468005"/>
            <a:ext cx="3936935" cy="259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44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488082" y="4233679"/>
            <a:ext cx="9774991" cy="1646280"/>
          </a:xfrm>
        </p:spPr>
        <p:txBody>
          <a:bodyPr>
            <a:normAutofit fontScale="92500"/>
          </a:bodyPr>
          <a:lstStyle/>
          <a:p>
            <a:pPr indent="-269875" algn="just">
              <a:lnSpc>
                <a:spcPct val="120000"/>
              </a:lnSpc>
              <a:spcAft>
                <a:spcPts val="1000"/>
              </a:spcAft>
            </a:pPr>
            <a:r>
              <a:rPr lang="fi-FI" sz="1800" dirty="0">
                <a:latin typeface="Arial" panose="020B0604020202020204" pitchFamily="34" charset="0"/>
                <a:cs typeface="Arial" panose="020B0604020202020204" pitchFamily="34" charset="0"/>
              </a:rPr>
              <a:t>1) Valitse paras </a:t>
            </a:r>
            <a:r>
              <a:rPr lang="fi-FI" sz="1800" dirty="0" err="1">
                <a:latin typeface="Arial" panose="020B0604020202020204" pitchFamily="34" charset="0"/>
                <a:cs typeface="Arial" panose="020B0604020202020204" pitchFamily="34" charset="0"/>
              </a:rPr>
              <a:t>hosting</a:t>
            </a:r>
            <a:r>
              <a:rPr lang="fi-FI" sz="1800" dirty="0">
                <a:latin typeface="Arial" panose="020B0604020202020204" pitchFamily="34" charset="0"/>
                <a:cs typeface="Arial" panose="020B0604020202020204" pitchFamily="34" charset="0"/>
              </a:rPr>
              <a:t>-palvelu. Vertaile eri paketteja ja tarjouksia ja valitse sellainen, joka sopii parhaiten projektiisi. </a:t>
            </a:r>
          </a:p>
          <a:p>
            <a:pPr indent="-269875" algn="just">
              <a:lnSpc>
                <a:spcPct val="120000"/>
              </a:lnSpc>
              <a:spcAft>
                <a:spcPts val="1000"/>
              </a:spcAft>
            </a:pPr>
            <a:r>
              <a:rPr lang="fi-FI" sz="1800" dirty="0">
                <a:latin typeface="Arial" panose="020B0604020202020204" pitchFamily="34" charset="0"/>
                <a:cs typeface="Arial" panose="020B0604020202020204" pitchFamily="34" charset="0"/>
              </a:rPr>
              <a:t>Jotta </a:t>
            </a:r>
            <a:r>
              <a:rPr lang="fi-FI" sz="1800" dirty="0" err="1">
                <a:latin typeface="Arial" panose="020B0604020202020204" pitchFamily="34" charset="0"/>
                <a:cs typeface="Arial" panose="020B0604020202020204" pitchFamily="34" charset="0"/>
              </a:rPr>
              <a:t>hosting</a:t>
            </a:r>
            <a:r>
              <a:rPr lang="fi-FI" sz="1800" dirty="0">
                <a:latin typeface="Arial" panose="020B0604020202020204" pitchFamily="34" charset="0"/>
                <a:cs typeface="Arial" panose="020B0604020202020204" pitchFamily="34" charset="0"/>
              </a:rPr>
              <a:t>-palvelu voi käyttää selaimella tapahtuvia toimintoja, se on liitettävä verkkotunnukseen. Verkkotunnus on verkkosivustolle annettu yksilöllinen nimi, jotta käyttäjät voivat löytää sen. </a:t>
            </a:r>
            <a:endParaRPr lang="es-ES" sz="1800"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09D39169-850C-4299-9E56-3F64DF85C70A}"/>
              </a:ext>
            </a:extLst>
          </p:cNvPr>
          <p:cNvSpPr txBox="1">
            <a:spLocks/>
          </p:cNvSpPr>
          <p:nvPr/>
        </p:nvSpPr>
        <p:spPr>
          <a:xfrm>
            <a:off x="4949334" y="824081"/>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i-FI" sz="3400" cap="all" dirty="0">
                <a:solidFill>
                  <a:srgbClr val="D92E2D"/>
                </a:solidFill>
                <a:ea typeface="+mn-ea"/>
                <a:cs typeface="Times New Roman" panose="02020603050405020304" pitchFamily="18" charset="0"/>
              </a:rPr>
              <a:t>2. Tehokas verkkoviestintä. </a:t>
            </a:r>
            <a:br>
              <a:rPr lang="fi-FI" sz="5400" cap="all" dirty="0">
                <a:solidFill>
                  <a:srgbClr val="D92E2D"/>
                </a:solidFill>
                <a:cs typeface="Times New Roman" panose="02020603050405020304" pitchFamily="18" charset="0"/>
              </a:rPr>
            </a:br>
            <a:r>
              <a:rPr lang="fi-FI" sz="2000" cap="all" dirty="0">
                <a:solidFill>
                  <a:srgbClr val="D92E2D"/>
                </a:solidFill>
                <a:cs typeface="Times New Roman" panose="02020603050405020304" pitchFamily="18" charset="0"/>
              </a:rPr>
              <a:t>Käytännön ohjeet urheiluyrityksen verkkonäkyvyyden </a:t>
            </a:r>
            <a:r>
              <a:rPr lang="fi-FI" sz="2000" dirty="0">
                <a:solidFill>
                  <a:srgbClr val="D92E2D"/>
                </a:solidFill>
                <a:cs typeface="Times New Roman" panose="02020603050405020304" pitchFamily="18" charset="0"/>
              </a:rPr>
              <a:t>LISÄÄMISEKSI.</a:t>
            </a:r>
            <a:endParaRPr lang="es-ES" sz="2000" dirty="0">
              <a:solidFill>
                <a:srgbClr val="D92E2D"/>
              </a:solidFill>
              <a:cs typeface="Times New Roman" panose="02020603050405020304" pitchFamily="18" charset="0"/>
            </a:endParaRPr>
          </a:p>
        </p:txBody>
      </p:sp>
      <p:pic>
        <p:nvPicPr>
          <p:cNvPr id="6146" name="Picture 2" descr="WordPress.com - Wikipedia, la enciclopedia libre">
            <a:extLst>
              <a:ext uri="{FF2B5EF4-FFF2-40B4-BE49-F238E27FC236}">
                <a16:creationId xmlns:a16="http://schemas.microsoft.com/office/drawing/2014/main" id="{9B8F7C7E-788C-4FC6-91E9-61937AAB57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8082" y="1889336"/>
            <a:ext cx="1042219" cy="1042219"/>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433DF2D3-5733-4482-9CD4-81F6F41F6FBD}"/>
              </a:ext>
            </a:extLst>
          </p:cNvPr>
          <p:cNvSpPr txBox="1"/>
          <p:nvPr/>
        </p:nvSpPr>
        <p:spPr>
          <a:xfrm>
            <a:off x="2664541" y="1886017"/>
            <a:ext cx="8598531" cy="1647887"/>
          </a:xfrm>
          <a:prstGeom prst="rect">
            <a:avLst/>
          </a:prstGeom>
          <a:noFill/>
        </p:spPr>
        <p:txBody>
          <a:bodyPr wrap="square">
            <a:spAutoFit/>
          </a:bodyPr>
          <a:lstStyle/>
          <a:p>
            <a:pPr indent="-269875">
              <a:lnSpc>
                <a:spcPct val="120000"/>
              </a:lnSpc>
              <a:spcAft>
                <a:spcPts val="1000"/>
              </a:spcAft>
            </a:pPr>
            <a:r>
              <a:rPr lang="fi-FI" b="1" dirty="0">
                <a:latin typeface="Arial" panose="020B0604020202020204" pitchFamily="34" charset="0"/>
                <a:ea typeface="Calibri" panose="020F0502020204030204" pitchFamily="34" charset="0"/>
                <a:cs typeface="Arial" panose="020B0604020202020204" pitchFamily="34" charset="0"/>
              </a:rPr>
              <a:t>WordPress</a:t>
            </a:r>
            <a:r>
              <a:rPr lang="fi-FI" dirty="0">
                <a:latin typeface="Arial" panose="020B0604020202020204" pitchFamily="34" charset="0"/>
                <a:ea typeface="Calibri" panose="020F0502020204030204" pitchFamily="34" charset="0"/>
                <a:cs typeface="Arial" panose="020B0604020202020204" pitchFamily="34" charset="0"/>
              </a:rPr>
              <a:t> (</a:t>
            </a:r>
            <a:r>
              <a:rPr lang="fi-FI" dirty="0">
                <a:latin typeface="Arial" panose="020B0604020202020204" pitchFamily="34" charset="0"/>
                <a:ea typeface="Calibri" panose="020F0502020204030204" pitchFamily="34" charset="0"/>
                <a:cs typeface="Arial" panose="020B0604020202020204" pitchFamily="34" charset="0"/>
                <a:hlinkClick r:id="rId5"/>
              </a:rPr>
              <a:t>https://wordpress.com/</a:t>
            </a:r>
            <a:r>
              <a:rPr lang="fi-FI" dirty="0">
                <a:latin typeface="Arial" panose="020B0604020202020204" pitchFamily="34" charset="0"/>
                <a:ea typeface="Calibri" panose="020F0502020204030204" pitchFamily="34" charset="0"/>
                <a:cs typeface="Arial" panose="020B0604020202020204" pitchFamily="34" charset="0"/>
              </a:rPr>
              <a:t>) on sisällönhallintajärjestelmä, jonka avulla voidaan luoda ja muokata verkkosivustoa tai vaikkapa blogia. </a:t>
            </a:r>
          </a:p>
          <a:p>
            <a:pPr indent="-269875">
              <a:lnSpc>
                <a:spcPct val="120000"/>
              </a:lnSpc>
              <a:spcAft>
                <a:spcPts val="1000"/>
              </a:spcAft>
            </a:pPr>
            <a:r>
              <a:rPr lang="fi-FI" dirty="0">
                <a:latin typeface="Arial" panose="020B0604020202020204" pitchFamily="34" charset="0"/>
                <a:ea typeface="Calibri" panose="020F0502020204030204" pitchFamily="34" charset="0"/>
                <a:cs typeface="Arial" panose="020B0604020202020204" pitchFamily="34" charset="0"/>
              </a:rPr>
              <a:t>Ohjeet verkkosivujen luomiseen WordPressillä: </a:t>
            </a:r>
            <a:r>
              <a:rPr lang="fi-FI" dirty="0">
                <a:latin typeface="Arial" panose="020B0604020202020204" pitchFamily="34" charset="0"/>
                <a:ea typeface="Calibri" panose="020F0502020204030204" pitchFamily="34" charset="0"/>
                <a:cs typeface="Arial" panose="020B0604020202020204" pitchFamily="34" charset="0"/>
                <a:hlinkClick r:id="rId6"/>
              </a:rPr>
              <a:t>https://www.wpbeginner.com/</a:t>
            </a:r>
            <a:r>
              <a:rPr lang="fi-FI" dirty="0">
                <a:latin typeface="Arial" panose="020B0604020202020204" pitchFamily="34" charset="0"/>
                <a:ea typeface="Calibri" panose="020F0502020204030204" pitchFamily="34" charset="0"/>
                <a:cs typeface="Arial" panose="020B0604020202020204" pitchFamily="34" charset="0"/>
              </a:rPr>
              <a:t> </a:t>
            </a:r>
          </a:p>
          <a:p>
            <a:pPr indent="-269875">
              <a:lnSpc>
                <a:spcPct val="120000"/>
              </a:lnSpc>
              <a:spcAft>
                <a:spcPts val="1000"/>
              </a:spcAft>
            </a:pPr>
            <a:r>
              <a:rPr lang="fi-FI" dirty="0">
                <a:latin typeface="Arial" panose="020B0604020202020204" pitchFamily="34" charset="0"/>
                <a:ea typeface="Calibri" panose="020F0502020204030204" pitchFamily="34" charset="0"/>
                <a:cs typeface="Arial" panose="020B0604020202020204" pitchFamily="34" charset="0"/>
              </a:rPr>
              <a:t>Yhteenvetona alle on listattu käytännön ohjeita verkkonäkyvyyden lisäämiseksi:</a:t>
            </a:r>
            <a:endParaRPr lang="es-ES"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203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57723" y="1952505"/>
            <a:ext cx="7022140" cy="3353280"/>
          </a:xfrm>
        </p:spPr>
        <p:txBody>
          <a:bodyPr>
            <a:normAutofit/>
          </a:bodyPr>
          <a:lstStyle/>
          <a:p>
            <a:pPr indent="-269875" algn="l">
              <a:lnSpc>
                <a:spcPct val="115000"/>
              </a:lnSpc>
              <a:spcAft>
                <a:spcPts val="1000"/>
              </a:spcAft>
            </a:pPr>
            <a:r>
              <a:rPr lang="fi-FI" sz="1800" dirty="0">
                <a:latin typeface="Arial" panose="020B0604020202020204" pitchFamily="34" charset="0"/>
                <a:ea typeface="Calibri" panose="020F0502020204030204" pitchFamily="34" charset="0"/>
                <a:cs typeface="Times New Roman" panose="02020603050405020304" pitchFamily="18" charset="0"/>
              </a:rPr>
              <a:t>2) Asenna WordPress. Useimmat </a:t>
            </a:r>
            <a:r>
              <a:rPr lang="fi-FI" sz="1800" dirty="0" err="1">
                <a:latin typeface="Arial" panose="020B0604020202020204" pitchFamily="34" charset="0"/>
                <a:ea typeface="Calibri" panose="020F0502020204030204" pitchFamily="34" charset="0"/>
                <a:cs typeface="Times New Roman" panose="02020603050405020304" pitchFamily="18" charset="0"/>
              </a:rPr>
              <a:t>hosting</a:t>
            </a:r>
            <a:r>
              <a:rPr lang="fi-FI" sz="1800" dirty="0">
                <a:latin typeface="Arial" panose="020B0604020202020204" pitchFamily="34" charset="0"/>
                <a:ea typeface="Calibri" panose="020F0502020204030204" pitchFamily="34" charset="0"/>
                <a:cs typeface="Times New Roman" panose="02020603050405020304" pitchFamily="18" charset="0"/>
              </a:rPr>
              <a:t>-palvelut mahdollistavat WordPressin automaattisen asennuksen. Mene palvelimen ohjauspaneeliin ja löydät automaattisen asennusvaihtoehdon. Jos et pysty asentamaan sitä automaattisesti, voit ladata sen Wordpress.org-sivustolta, avata tiedostonhallinnan ja valita verkkotunnuksen, johon haluat asentaa sen.</a:t>
            </a:r>
          </a:p>
          <a:p>
            <a:pPr indent="-269875" algn="l">
              <a:lnSpc>
                <a:spcPct val="115000"/>
              </a:lnSpc>
              <a:spcAft>
                <a:spcPts val="1000"/>
              </a:spcAft>
            </a:pPr>
            <a:r>
              <a:rPr lang="fi-FI" sz="1800" dirty="0">
                <a:latin typeface="Arial" panose="020B0604020202020204" pitchFamily="34" charset="0"/>
                <a:ea typeface="Calibri" panose="020F0502020204030204" pitchFamily="34" charset="0"/>
                <a:cs typeface="Times New Roman" panose="02020603050405020304" pitchFamily="18" charset="0"/>
              </a:rPr>
              <a:t>3) Luo tietokanta. Tämän avulla voit tallentaa sisällön, tiedot, käyttöoikeudet... Mene </a:t>
            </a:r>
            <a:r>
              <a:rPr lang="fi-FI" sz="1800" dirty="0" err="1">
                <a:latin typeface="Arial" panose="020B0604020202020204" pitchFamily="34" charset="0"/>
                <a:ea typeface="Calibri" panose="020F0502020204030204" pitchFamily="34" charset="0"/>
                <a:cs typeface="Times New Roman" panose="02020603050405020304" pitchFamily="18" charset="0"/>
              </a:rPr>
              <a:t>hostingin</a:t>
            </a:r>
            <a:r>
              <a:rPr lang="fi-FI" sz="1800" dirty="0">
                <a:latin typeface="Arial" panose="020B0604020202020204" pitchFamily="34" charset="0"/>
                <a:ea typeface="Calibri" panose="020F0502020204030204" pitchFamily="34" charset="0"/>
                <a:cs typeface="Times New Roman" panose="02020603050405020304" pitchFamily="18" charset="0"/>
              </a:rPr>
              <a:t> hallintapaneeliin, MySQL, Tietokannat. Valitse nimi tälle tietokannalle.</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pic>
        <p:nvPicPr>
          <p:cNvPr id="7170" name="Picture 2" descr="Yoast &amp;amp; WordPress • Yoast">
            <a:extLst>
              <a:ext uri="{FF2B5EF4-FFF2-40B4-BE49-F238E27FC236}">
                <a16:creationId xmlns:a16="http://schemas.microsoft.com/office/drawing/2014/main" id="{F38D3ABA-5F6D-4629-BE3F-185B43DD67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4845" y="2716288"/>
            <a:ext cx="3414432" cy="17868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9B22A04-D3AE-4CF1-9D09-D37EAA31600F}"/>
              </a:ext>
            </a:extLst>
          </p:cNvPr>
          <p:cNvSpPr/>
          <p:nvPr/>
        </p:nvSpPr>
        <p:spPr>
          <a:xfrm>
            <a:off x="5496560" y="348666"/>
            <a:ext cx="6695440" cy="1231106"/>
          </a:xfrm>
          <a:prstGeom prst="rect">
            <a:avLst/>
          </a:prstGeom>
        </p:spPr>
        <p:txBody>
          <a:bodyPr wrap="square">
            <a:spAutoFit/>
          </a:bodyPr>
          <a:lstStyle/>
          <a:p>
            <a:r>
              <a:rPr lang="fi-FI" sz="3400" cap="all" dirty="0">
                <a:solidFill>
                  <a:srgbClr val="D92E2D"/>
                </a:solidFill>
                <a:latin typeface="Calibri Light" panose="020F0302020204030204"/>
                <a:cs typeface="Times New Roman" panose="02020603050405020304" pitchFamily="18" charset="0"/>
              </a:rPr>
              <a:t>2. Tehokas verkkoviestintä. </a:t>
            </a:r>
            <a:br>
              <a:rPr lang="fi-FI" sz="3400" cap="all" dirty="0">
                <a:solidFill>
                  <a:srgbClr val="D92E2D"/>
                </a:solidFill>
                <a:latin typeface="Calibri Light" panose="020F0302020204030204"/>
                <a:cs typeface="Times New Roman" panose="02020603050405020304" pitchFamily="18" charset="0"/>
              </a:rPr>
            </a:br>
            <a:r>
              <a:rPr lang="fi-FI" sz="2000" cap="all" dirty="0">
                <a:solidFill>
                  <a:srgbClr val="D92E2D"/>
                </a:solidFill>
                <a:latin typeface="Calibri Light" panose="020F0302020204030204"/>
                <a:cs typeface="Times New Roman" panose="02020603050405020304" pitchFamily="18" charset="0"/>
              </a:rPr>
              <a:t>Käytännön ohjeet urheiluyrityksen verkkonäkyvyyDEN LISÄÄMISEKSI.</a:t>
            </a:r>
            <a:endParaRPr lang="en-US" dirty="0"/>
          </a:p>
        </p:txBody>
      </p:sp>
    </p:spTree>
    <p:extLst>
      <p:ext uri="{BB962C8B-B14F-4D97-AF65-F5344CB8AC3E}">
        <p14:creationId xmlns:p14="http://schemas.microsoft.com/office/powerpoint/2010/main" val="332858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00C7EC157A6C57429E66BE617180E4BA" ma:contentTypeVersion="13" ma:contentTypeDescription="Luo uusi asiakirja." ma:contentTypeScope="" ma:versionID="abdba8193bf53585f23e0f57dc79550b">
  <xsd:schema xmlns:xsd="http://www.w3.org/2001/XMLSchema" xmlns:xs="http://www.w3.org/2001/XMLSchema" xmlns:p="http://schemas.microsoft.com/office/2006/metadata/properties" xmlns:ns3="f0a76851-186c-4e9a-ba6f-5e6e0ab93a52" xmlns:ns4="7d87fd77-5c90-4cc5-9fa8-5251628b2ec8" targetNamespace="http://schemas.microsoft.com/office/2006/metadata/properties" ma:root="true" ma:fieldsID="3a1a7b6f626bcbf646316ecb145447af" ns3:_="" ns4:_="">
    <xsd:import namespace="f0a76851-186c-4e9a-ba6f-5e6e0ab93a52"/>
    <xsd:import namespace="7d87fd77-5c90-4cc5-9fa8-5251628b2ec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a76851-186c-4e9a-ba6f-5e6e0ab93a52" elementFormDefault="qualified">
    <xsd:import namespace="http://schemas.microsoft.com/office/2006/documentManagement/types"/>
    <xsd:import namespace="http://schemas.microsoft.com/office/infopath/2007/PartnerControls"/>
    <xsd:element name="SharedWithUsers" ma:index="8"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description="" ma:internalName="SharedWithDetails" ma:readOnly="true">
      <xsd:simpleType>
        <xsd:restriction base="dms:Note">
          <xsd:maxLength value="255"/>
        </xsd:restriction>
      </xsd:simpleType>
    </xsd:element>
    <xsd:element name="SharingHintHash" ma:index="10" nillable="true" ma:displayName="Jakamisvihjeen hajautus"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87fd77-5c90-4cc5-9fa8-5251628b2ec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9FE5C7-BA7D-4FC7-A442-4F88F149F8F9}">
  <ds:schemaRefs>
    <ds:schemaRef ds:uri="http://schemas.microsoft.com/sharepoint/v3/contenttype/forms"/>
  </ds:schemaRefs>
</ds:datastoreItem>
</file>

<file path=customXml/itemProps2.xml><?xml version="1.0" encoding="utf-8"?>
<ds:datastoreItem xmlns:ds="http://schemas.openxmlformats.org/officeDocument/2006/customXml" ds:itemID="{E6FFB269-6DF5-472D-8811-D02E3C38DA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a76851-186c-4e9a-ba6f-5e6e0ab93a52"/>
    <ds:schemaRef ds:uri="7d87fd77-5c90-4cc5-9fa8-5251628b2e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B7FB12-ED2C-405E-85EA-0A7EBDBDC186}">
  <ds:schemaRefs>
    <ds:schemaRef ds:uri="http://schemas.microsoft.com/office/2006/documentManagement/types"/>
    <ds:schemaRef ds:uri="http://schemas.microsoft.com/office/2006/metadata/properties"/>
    <ds:schemaRef ds:uri="7d87fd77-5c90-4cc5-9fa8-5251628b2ec8"/>
    <ds:schemaRef ds:uri="http://purl.org/dc/dcmitype/"/>
    <ds:schemaRef ds:uri="http://purl.org/dc/elements/1.1/"/>
    <ds:schemaRef ds:uri="http://www.w3.org/XML/1998/namespace"/>
    <ds:schemaRef ds:uri="http://schemas.microsoft.com/office/infopath/2007/PartnerControls"/>
    <ds:schemaRef ds:uri="http://schemas.openxmlformats.org/package/2006/metadata/core-properties"/>
    <ds:schemaRef ds:uri="f0a76851-186c-4e9a-ba6f-5e6e0ab93a52"/>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696</TotalTime>
  <Words>2010</Words>
  <Application>Microsoft Office PowerPoint</Application>
  <PresentationFormat>Laajakuva</PresentationFormat>
  <Paragraphs>95</Paragraphs>
  <Slides>21</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21</vt:i4>
      </vt:variant>
    </vt:vector>
  </HeadingPairs>
  <TitlesOfParts>
    <vt:vector size="26" baseType="lpstr">
      <vt:lpstr>Arial</vt:lpstr>
      <vt:lpstr>Calibri</vt:lpstr>
      <vt:lpstr>Calibri Light</vt:lpstr>
      <vt:lpstr>Times New Roman</vt:lpstr>
      <vt:lpstr>Tema de Office</vt:lpstr>
      <vt:lpstr>DIGITAALISET TAIDOT</vt:lpstr>
      <vt:lpstr>PowerPoint-esitys</vt:lpstr>
      <vt:lpstr>PowerPoint-esitys</vt:lpstr>
      <vt:lpstr>PowerPoint-esitys</vt:lpstr>
      <vt:lpstr>PowerPoint-esitys</vt:lpstr>
      <vt:lpstr>1. DIGITAALISET TAIDOT URHEILUUN SOVELLETTUNA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Kiitos!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Cristina</dc:creator>
  <cp:lastModifiedBy>Mustonen Satu</cp:lastModifiedBy>
  <cp:revision>50</cp:revision>
  <dcterms:created xsi:type="dcterms:W3CDTF">2020-11-24T11:59:30Z</dcterms:created>
  <dcterms:modified xsi:type="dcterms:W3CDTF">2022-05-13T07:48:09Z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0x01010000C7EC157A6C57429E66BE617180E4BA</vt:lpwstr>
  </property>
</Properties>
</file>