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62" r:id="rId6"/>
    <p:sldId id="283" r:id="rId7"/>
    <p:sldId id="257" r:id="rId8"/>
    <p:sldId id="284" r:id="rId9"/>
    <p:sldId id="286" r:id="rId10"/>
    <p:sldId id="285" r:id="rId11"/>
    <p:sldId id="287" r:id="rId12"/>
    <p:sldId id="288" r:id="rId13"/>
    <p:sldId id="289" r:id="rId14"/>
    <p:sldId id="291" r:id="rId15"/>
    <p:sldId id="290" r:id="rId16"/>
    <p:sldId id="303" r:id="rId17"/>
    <p:sldId id="292" r:id="rId18"/>
    <p:sldId id="293" r:id="rId19"/>
    <p:sldId id="298" r:id="rId20"/>
    <p:sldId id="295" r:id="rId21"/>
    <p:sldId id="296" r:id="rId22"/>
    <p:sldId id="297" r:id="rId23"/>
    <p:sldId id="302" r:id="rId24"/>
    <p:sldId id="301" r:id="rId25"/>
    <p:sldId id="294" r:id="rId26"/>
    <p:sldId id="299" r:id="rId27"/>
    <p:sldId id="300" r:id="rId28"/>
    <p:sldId id="265" r:id="rId29"/>
    <p:sldId id="267" r:id="rId3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C"/>
    <a:srgbClr val="E6872D"/>
    <a:srgbClr val="D92E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BD1A9-7DBB-0839-6A57-F59276A1E1DD}" v="124" dt="2022-04-11T05:59:22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21BF9-C3BC-4398-8B6D-41165AA97B2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69BFC221-EC43-4AC9-BE2E-CDABDDB88BD1}">
      <dgm:prSet phldrT="[Testo]"/>
      <dgm:spPr/>
      <dgm:t>
        <a:bodyPr/>
        <a:lstStyle/>
        <a:p>
          <a:r>
            <a:rPr lang="it-IT" dirty="0"/>
            <a:t>Resurssit</a:t>
          </a:r>
        </a:p>
      </dgm:t>
    </dgm:pt>
    <dgm:pt modelId="{D40A43E2-70D1-4478-B1C0-913A40065659}" type="parTrans" cxnId="{0A34DC52-2AE0-42CD-AA9C-C16629AA4596}">
      <dgm:prSet/>
      <dgm:spPr/>
      <dgm:t>
        <a:bodyPr/>
        <a:lstStyle/>
        <a:p>
          <a:endParaRPr lang="it-IT"/>
        </a:p>
      </dgm:t>
    </dgm:pt>
    <dgm:pt modelId="{EC7C45F3-FFEA-4381-8859-7D43E8319D90}" type="sibTrans" cxnId="{0A34DC52-2AE0-42CD-AA9C-C16629AA4596}">
      <dgm:prSet/>
      <dgm:spPr/>
      <dgm:t>
        <a:bodyPr/>
        <a:lstStyle/>
        <a:p>
          <a:endParaRPr lang="it-IT"/>
        </a:p>
      </dgm:t>
    </dgm:pt>
    <dgm:pt modelId="{2C39D24E-0165-40BD-875D-3CCB0B6D1A9C}">
      <dgm:prSet phldrT="[Testo]"/>
      <dgm:spPr/>
      <dgm:t>
        <a:bodyPr/>
        <a:lstStyle/>
        <a:p>
          <a:r>
            <a:rPr lang="it-IT" dirty="0"/>
            <a:t>Tulokset</a:t>
          </a:r>
        </a:p>
      </dgm:t>
    </dgm:pt>
    <dgm:pt modelId="{E61FAF40-AA1F-4302-8EBF-55B2130D8BAF}" type="parTrans" cxnId="{56E8F0C8-6B0F-45CE-9619-E6CCB9B32998}">
      <dgm:prSet/>
      <dgm:spPr/>
      <dgm:t>
        <a:bodyPr/>
        <a:lstStyle/>
        <a:p>
          <a:endParaRPr lang="it-IT"/>
        </a:p>
      </dgm:t>
    </dgm:pt>
    <dgm:pt modelId="{2E32FC03-D76C-479D-B257-01F28B7806A3}" type="sibTrans" cxnId="{56E8F0C8-6B0F-45CE-9619-E6CCB9B32998}">
      <dgm:prSet/>
      <dgm:spPr/>
      <dgm:t>
        <a:bodyPr/>
        <a:lstStyle/>
        <a:p>
          <a:endParaRPr lang="it-IT"/>
        </a:p>
      </dgm:t>
    </dgm:pt>
    <dgm:pt modelId="{A302B9C0-5279-4994-9404-9F64521FA073}">
      <dgm:prSet phldrT="[Testo]"/>
      <dgm:spPr/>
      <dgm:t>
        <a:bodyPr/>
        <a:lstStyle/>
        <a:p>
          <a:r>
            <a:rPr lang="it-IT" dirty="0"/>
            <a:t>Aika</a:t>
          </a:r>
        </a:p>
      </dgm:t>
    </dgm:pt>
    <dgm:pt modelId="{44047C5B-A226-412B-8AAF-FA3CD3B12AEF}" type="parTrans" cxnId="{C84E413D-B6F3-4E3A-AAA6-FB97809EE595}">
      <dgm:prSet/>
      <dgm:spPr/>
      <dgm:t>
        <a:bodyPr/>
        <a:lstStyle/>
        <a:p>
          <a:endParaRPr lang="it-IT"/>
        </a:p>
      </dgm:t>
    </dgm:pt>
    <dgm:pt modelId="{7B04C2E0-F78A-4D41-AB71-E0AB5889A5E4}" type="sibTrans" cxnId="{C84E413D-B6F3-4E3A-AAA6-FB97809EE595}">
      <dgm:prSet/>
      <dgm:spPr/>
      <dgm:t>
        <a:bodyPr/>
        <a:lstStyle/>
        <a:p>
          <a:endParaRPr lang="it-IT"/>
        </a:p>
      </dgm:t>
    </dgm:pt>
    <dgm:pt modelId="{9F31CF85-4BE3-43BC-8013-899DF2E0F038}" type="pres">
      <dgm:prSet presAssocID="{28521BF9-C3BC-4398-8B6D-41165AA97B2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167BC35-0F57-45D5-BC32-7B2EB971C8C2}" type="pres">
      <dgm:prSet presAssocID="{69BFC221-EC43-4AC9-BE2E-CDABDDB88BD1}" presName="gear1" presStyleLbl="node1" presStyleIdx="0" presStyleCnt="3">
        <dgm:presLayoutVars>
          <dgm:chMax val="1"/>
          <dgm:bulletEnabled val="1"/>
        </dgm:presLayoutVars>
      </dgm:prSet>
      <dgm:spPr/>
    </dgm:pt>
    <dgm:pt modelId="{19129E54-D4E8-4676-ADF7-76EC7243CE22}" type="pres">
      <dgm:prSet presAssocID="{69BFC221-EC43-4AC9-BE2E-CDABDDB88BD1}" presName="gear1srcNode" presStyleLbl="node1" presStyleIdx="0" presStyleCnt="3"/>
      <dgm:spPr/>
    </dgm:pt>
    <dgm:pt modelId="{8B12ADD6-5B1C-43F1-A7BF-C1668401FF04}" type="pres">
      <dgm:prSet presAssocID="{69BFC221-EC43-4AC9-BE2E-CDABDDB88BD1}" presName="gear1dstNode" presStyleLbl="node1" presStyleIdx="0" presStyleCnt="3"/>
      <dgm:spPr/>
    </dgm:pt>
    <dgm:pt modelId="{19793BE4-AF69-4C18-A209-F2CDF405398A}" type="pres">
      <dgm:prSet presAssocID="{2C39D24E-0165-40BD-875D-3CCB0B6D1A9C}" presName="gear2" presStyleLbl="node1" presStyleIdx="1" presStyleCnt="3">
        <dgm:presLayoutVars>
          <dgm:chMax val="1"/>
          <dgm:bulletEnabled val="1"/>
        </dgm:presLayoutVars>
      </dgm:prSet>
      <dgm:spPr/>
    </dgm:pt>
    <dgm:pt modelId="{9D37C98B-213B-4C9A-830B-B4696D11201A}" type="pres">
      <dgm:prSet presAssocID="{2C39D24E-0165-40BD-875D-3CCB0B6D1A9C}" presName="gear2srcNode" presStyleLbl="node1" presStyleIdx="1" presStyleCnt="3"/>
      <dgm:spPr/>
    </dgm:pt>
    <dgm:pt modelId="{D62C0C23-07A4-4EFE-915B-DBEA84281BD6}" type="pres">
      <dgm:prSet presAssocID="{2C39D24E-0165-40BD-875D-3CCB0B6D1A9C}" presName="gear2dstNode" presStyleLbl="node1" presStyleIdx="1" presStyleCnt="3"/>
      <dgm:spPr/>
    </dgm:pt>
    <dgm:pt modelId="{AF2D0EC4-7500-4759-A3C6-C87A46B91C13}" type="pres">
      <dgm:prSet presAssocID="{A302B9C0-5279-4994-9404-9F64521FA073}" presName="gear3" presStyleLbl="node1" presStyleIdx="2" presStyleCnt="3"/>
      <dgm:spPr/>
    </dgm:pt>
    <dgm:pt modelId="{08E023B9-73FA-4529-B80B-B5942420BA6D}" type="pres">
      <dgm:prSet presAssocID="{A302B9C0-5279-4994-9404-9F64521FA07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B755006-D713-435D-9A00-583D7B6C7376}" type="pres">
      <dgm:prSet presAssocID="{A302B9C0-5279-4994-9404-9F64521FA073}" presName="gear3srcNode" presStyleLbl="node1" presStyleIdx="2" presStyleCnt="3"/>
      <dgm:spPr/>
    </dgm:pt>
    <dgm:pt modelId="{8A0E080B-AE7F-4F77-80D4-766DA53B8834}" type="pres">
      <dgm:prSet presAssocID="{A302B9C0-5279-4994-9404-9F64521FA073}" presName="gear3dstNode" presStyleLbl="node1" presStyleIdx="2" presStyleCnt="3"/>
      <dgm:spPr/>
    </dgm:pt>
    <dgm:pt modelId="{28C2D6B9-4CDA-48B8-A7C3-314BB70C22F6}" type="pres">
      <dgm:prSet presAssocID="{EC7C45F3-FFEA-4381-8859-7D43E8319D90}" presName="connector1" presStyleLbl="sibTrans2D1" presStyleIdx="0" presStyleCnt="3"/>
      <dgm:spPr/>
    </dgm:pt>
    <dgm:pt modelId="{3AFC53FD-357A-410B-A17D-A6963C658CE0}" type="pres">
      <dgm:prSet presAssocID="{2E32FC03-D76C-479D-B257-01F28B7806A3}" presName="connector2" presStyleLbl="sibTrans2D1" presStyleIdx="1" presStyleCnt="3"/>
      <dgm:spPr/>
    </dgm:pt>
    <dgm:pt modelId="{CB3E202E-A644-4D4D-B4BE-9661E87437E0}" type="pres">
      <dgm:prSet presAssocID="{7B04C2E0-F78A-4D41-AB71-E0AB5889A5E4}" presName="connector3" presStyleLbl="sibTrans2D1" presStyleIdx="2" presStyleCnt="3"/>
      <dgm:spPr/>
    </dgm:pt>
  </dgm:ptLst>
  <dgm:cxnLst>
    <dgm:cxn modelId="{057B0A04-109D-48F6-A4FF-39113CD53515}" type="presOf" srcId="{A302B9C0-5279-4994-9404-9F64521FA073}" destId="{08E023B9-73FA-4529-B80B-B5942420BA6D}" srcOrd="1" destOrd="0" presId="urn:microsoft.com/office/officeart/2005/8/layout/gear1"/>
    <dgm:cxn modelId="{1C503F16-2996-475B-A5EC-DA0D7131BE70}" type="presOf" srcId="{7B04C2E0-F78A-4D41-AB71-E0AB5889A5E4}" destId="{CB3E202E-A644-4D4D-B4BE-9661E87437E0}" srcOrd="0" destOrd="0" presId="urn:microsoft.com/office/officeart/2005/8/layout/gear1"/>
    <dgm:cxn modelId="{A52DAE1D-1DA7-4222-847C-A6062A364A2A}" type="presOf" srcId="{2C39D24E-0165-40BD-875D-3CCB0B6D1A9C}" destId="{9D37C98B-213B-4C9A-830B-B4696D11201A}" srcOrd="1" destOrd="0" presId="urn:microsoft.com/office/officeart/2005/8/layout/gear1"/>
    <dgm:cxn modelId="{088F431E-2939-447B-95D4-B92A247BBBDC}" type="presOf" srcId="{A302B9C0-5279-4994-9404-9F64521FA073}" destId="{8A0E080B-AE7F-4F77-80D4-766DA53B8834}" srcOrd="3" destOrd="0" presId="urn:microsoft.com/office/officeart/2005/8/layout/gear1"/>
    <dgm:cxn modelId="{B889872A-E6BC-4A8C-B406-A6FBBC6930AF}" type="presOf" srcId="{2E32FC03-D76C-479D-B257-01F28B7806A3}" destId="{3AFC53FD-357A-410B-A17D-A6963C658CE0}" srcOrd="0" destOrd="0" presId="urn:microsoft.com/office/officeart/2005/8/layout/gear1"/>
    <dgm:cxn modelId="{C84E413D-B6F3-4E3A-AAA6-FB97809EE595}" srcId="{28521BF9-C3BC-4398-8B6D-41165AA97B23}" destId="{A302B9C0-5279-4994-9404-9F64521FA073}" srcOrd="2" destOrd="0" parTransId="{44047C5B-A226-412B-8AAF-FA3CD3B12AEF}" sibTransId="{7B04C2E0-F78A-4D41-AB71-E0AB5889A5E4}"/>
    <dgm:cxn modelId="{4B690A5C-F92F-4E6C-A36A-993F2C1F86B3}" type="presOf" srcId="{2C39D24E-0165-40BD-875D-3CCB0B6D1A9C}" destId="{19793BE4-AF69-4C18-A209-F2CDF405398A}" srcOrd="0" destOrd="0" presId="urn:microsoft.com/office/officeart/2005/8/layout/gear1"/>
    <dgm:cxn modelId="{E1577949-E19D-46C5-8A3B-67E5DB720881}" type="presOf" srcId="{69BFC221-EC43-4AC9-BE2E-CDABDDB88BD1}" destId="{8B12ADD6-5B1C-43F1-A7BF-C1668401FF04}" srcOrd="2" destOrd="0" presId="urn:microsoft.com/office/officeart/2005/8/layout/gear1"/>
    <dgm:cxn modelId="{5FBBF171-D6D6-4A84-B904-98C2D7AB2C8C}" type="presOf" srcId="{A302B9C0-5279-4994-9404-9F64521FA073}" destId="{7B755006-D713-435D-9A00-583D7B6C7376}" srcOrd="2" destOrd="0" presId="urn:microsoft.com/office/officeart/2005/8/layout/gear1"/>
    <dgm:cxn modelId="{DBC6FF51-4F1B-4644-8787-FA11F0D33B57}" type="presOf" srcId="{EC7C45F3-FFEA-4381-8859-7D43E8319D90}" destId="{28C2D6B9-4CDA-48B8-A7C3-314BB70C22F6}" srcOrd="0" destOrd="0" presId="urn:microsoft.com/office/officeart/2005/8/layout/gear1"/>
    <dgm:cxn modelId="{0A34DC52-2AE0-42CD-AA9C-C16629AA4596}" srcId="{28521BF9-C3BC-4398-8B6D-41165AA97B23}" destId="{69BFC221-EC43-4AC9-BE2E-CDABDDB88BD1}" srcOrd="0" destOrd="0" parTransId="{D40A43E2-70D1-4478-B1C0-913A40065659}" sibTransId="{EC7C45F3-FFEA-4381-8859-7D43E8319D90}"/>
    <dgm:cxn modelId="{6B97CB89-A070-40C4-9D1D-0DCABF866DAF}" type="presOf" srcId="{69BFC221-EC43-4AC9-BE2E-CDABDDB88BD1}" destId="{D167BC35-0F57-45D5-BC32-7B2EB971C8C2}" srcOrd="0" destOrd="0" presId="urn:microsoft.com/office/officeart/2005/8/layout/gear1"/>
    <dgm:cxn modelId="{56E8F0C8-6B0F-45CE-9619-E6CCB9B32998}" srcId="{28521BF9-C3BC-4398-8B6D-41165AA97B23}" destId="{2C39D24E-0165-40BD-875D-3CCB0B6D1A9C}" srcOrd="1" destOrd="0" parTransId="{E61FAF40-AA1F-4302-8EBF-55B2130D8BAF}" sibTransId="{2E32FC03-D76C-479D-B257-01F28B7806A3}"/>
    <dgm:cxn modelId="{CA72A0DA-9C6E-4005-AD71-3C769BCCFBE9}" type="presOf" srcId="{A302B9C0-5279-4994-9404-9F64521FA073}" destId="{AF2D0EC4-7500-4759-A3C6-C87A46B91C13}" srcOrd="0" destOrd="0" presId="urn:microsoft.com/office/officeart/2005/8/layout/gear1"/>
    <dgm:cxn modelId="{B6B5BEE3-7CBE-43DA-BFE0-86D416AF2060}" type="presOf" srcId="{28521BF9-C3BC-4398-8B6D-41165AA97B23}" destId="{9F31CF85-4BE3-43BC-8013-899DF2E0F038}" srcOrd="0" destOrd="0" presId="urn:microsoft.com/office/officeart/2005/8/layout/gear1"/>
    <dgm:cxn modelId="{85421BF2-0187-498E-B80D-2EC62BDB538B}" type="presOf" srcId="{69BFC221-EC43-4AC9-BE2E-CDABDDB88BD1}" destId="{19129E54-D4E8-4676-ADF7-76EC7243CE22}" srcOrd="1" destOrd="0" presId="urn:microsoft.com/office/officeart/2005/8/layout/gear1"/>
    <dgm:cxn modelId="{73B31AF4-A502-46FE-A829-FBC133324915}" type="presOf" srcId="{2C39D24E-0165-40BD-875D-3CCB0B6D1A9C}" destId="{D62C0C23-07A4-4EFE-915B-DBEA84281BD6}" srcOrd="2" destOrd="0" presId="urn:microsoft.com/office/officeart/2005/8/layout/gear1"/>
    <dgm:cxn modelId="{3C338FD5-1406-4BC1-85E4-1FC0DBCD3D70}" type="presParOf" srcId="{9F31CF85-4BE3-43BC-8013-899DF2E0F038}" destId="{D167BC35-0F57-45D5-BC32-7B2EB971C8C2}" srcOrd="0" destOrd="0" presId="urn:microsoft.com/office/officeart/2005/8/layout/gear1"/>
    <dgm:cxn modelId="{875309CC-5223-46A9-8D91-C59D8EA75952}" type="presParOf" srcId="{9F31CF85-4BE3-43BC-8013-899DF2E0F038}" destId="{19129E54-D4E8-4676-ADF7-76EC7243CE22}" srcOrd="1" destOrd="0" presId="urn:microsoft.com/office/officeart/2005/8/layout/gear1"/>
    <dgm:cxn modelId="{E6ED5E5E-53F4-4131-AEDC-8484EE2C6756}" type="presParOf" srcId="{9F31CF85-4BE3-43BC-8013-899DF2E0F038}" destId="{8B12ADD6-5B1C-43F1-A7BF-C1668401FF04}" srcOrd="2" destOrd="0" presId="urn:microsoft.com/office/officeart/2005/8/layout/gear1"/>
    <dgm:cxn modelId="{F586A47A-5B3E-42E1-8657-CD80C36B0AF7}" type="presParOf" srcId="{9F31CF85-4BE3-43BC-8013-899DF2E0F038}" destId="{19793BE4-AF69-4C18-A209-F2CDF405398A}" srcOrd="3" destOrd="0" presId="urn:microsoft.com/office/officeart/2005/8/layout/gear1"/>
    <dgm:cxn modelId="{954B4BD9-BD8A-4F6E-8691-19046A8E79C1}" type="presParOf" srcId="{9F31CF85-4BE3-43BC-8013-899DF2E0F038}" destId="{9D37C98B-213B-4C9A-830B-B4696D11201A}" srcOrd="4" destOrd="0" presId="urn:microsoft.com/office/officeart/2005/8/layout/gear1"/>
    <dgm:cxn modelId="{7DC654D8-951D-4B3D-B931-B2B3743B7A68}" type="presParOf" srcId="{9F31CF85-4BE3-43BC-8013-899DF2E0F038}" destId="{D62C0C23-07A4-4EFE-915B-DBEA84281BD6}" srcOrd="5" destOrd="0" presId="urn:microsoft.com/office/officeart/2005/8/layout/gear1"/>
    <dgm:cxn modelId="{735B84AB-F901-4773-B214-B4CCEF53B6EF}" type="presParOf" srcId="{9F31CF85-4BE3-43BC-8013-899DF2E0F038}" destId="{AF2D0EC4-7500-4759-A3C6-C87A46B91C13}" srcOrd="6" destOrd="0" presId="urn:microsoft.com/office/officeart/2005/8/layout/gear1"/>
    <dgm:cxn modelId="{70780764-18F3-4F6F-9B8F-9066495AA306}" type="presParOf" srcId="{9F31CF85-4BE3-43BC-8013-899DF2E0F038}" destId="{08E023B9-73FA-4529-B80B-B5942420BA6D}" srcOrd="7" destOrd="0" presId="urn:microsoft.com/office/officeart/2005/8/layout/gear1"/>
    <dgm:cxn modelId="{22EAA0AE-7B61-4D80-8F64-836728BF704D}" type="presParOf" srcId="{9F31CF85-4BE3-43BC-8013-899DF2E0F038}" destId="{7B755006-D713-435D-9A00-583D7B6C7376}" srcOrd="8" destOrd="0" presId="urn:microsoft.com/office/officeart/2005/8/layout/gear1"/>
    <dgm:cxn modelId="{3185BC84-0758-41B3-8645-E0E884FAE558}" type="presParOf" srcId="{9F31CF85-4BE3-43BC-8013-899DF2E0F038}" destId="{8A0E080B-AE7F-4F77-80D4-766DA53B8834}" srcOrd="9" destOrd="0" presId="urn:microsoft.com/office/officeart/2005/8/layout/gear1"/>
    <dgm:cxn modelId="{2DEB1827-F418-4436-BA65-25A8F0BCAC76}" type="presParOf" srcId="{9F31CF85-4BE3-43BC-8013-899DF2E0F038}" destId="{28C2D6B9-4CDA-48B8-A7C3-314BB70C22F6}" srcOrd="10" destOrd="0" presId="urn:microsoft.com/office/officeart/2005/8/layout/gear1"/>
    <dgm:cxn modelId="{26AA92AD-6F8F-4570-8146-EC02AF2A756A}" type="presParOf" srcId="{9F31CF85-4BE3-43BC-8013-899DF2E0F038}" destId="{3AFC53FD-357A-410B-A17D-A6963C658CE0}" srcOrd="11" destOrd="0" presId="urn:microsoft.com/office/officeart/2005/8/layout/gear1"/>
    <dgm:cxn modelId="{0B2982CD-C62C-4503-8A5B-04AADBD8A11B}" type="presParOf" srcId="{9F31CF85-4BE3-43BC-8013-899DF2E0F038}" destId="{CB3E202E-A644-4D4D-B4BE-9661E87437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C29B7-4DB6-4659-AA4E-562B28FB74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0E943D7-0631-4A9E-8FA2-9A049667E8EF}">
      <dgm:prSet phldrT="[Testo]"/>
      <dgm:spPr/>
      <dgm:t>
        <a:bodyPr/>
        <a:lstStyle/>
        <a:p>
          <a:r>
            <a:rPr lang="it-IT" dirty="0"/>
            <a:t>Projektin idea</a:t>
          </a:r>
        </a:p>
      </dgm:t>
    </dgm:pt>
    <dgm:pt modelId="{45E797AB-D19A-4BC0-A3B2-EE8663EB2C15}" type="parTrans" cxnId="{3F20E400-237E-46F4-998D-CE69CBC386F4}">
      <dgm:prSet/>
      <dgm:spPr/>
      <dgm:t>
        <a:bodyPr/>
        <a:lstStyle/>
        <a:p>
          <a:endParaRPr lang="it-IT"/>
        </a:p>
      </dgm:t>
    </dgm:pt>
    <dgm:pt modelId="{3CFE2BC8-4C49-4CA9-B604-11BF3E227AA2}" type="sibTrans" cxnId="{3F20E400-237E-46F4-998D-CE69CBC386F4}">
      <dgm:prSet/>
      <dgm:spPr/>
      <dgm:t>
        <a:bodyPr/>
        <a:lstStyle/>
        <a:p>
          <a:endParaRPr lang="it-IT"/>
        </a:p>
      </dgm:t>
    </dgm:pt>
    <dgm:pt modelId="{CD7A83BB-84BE-4339-A795-BEE40DA44AAB}">
      <dgm:prSet phldrT="[Testo]"/>
      <dgm:spPr/>
      <dgm:t>
        <a:bodyPr/>
        <a:lstStyle/>
        <a:p>
          <a:r>
            <a:rPr lang="it-IT" dirty="0"/>
            <a:t>Resurssien  suunnittelu</a:t>
          </a:r>
        </a:p>
      </dgm:t>
    </dgm:pt>
    <dgm:pt modelId="{8216641D-B889-4175-853E-E6A736EC167D}" type="parTrans" cxnId="{874273EB-49C7-4AC4-9BDE-F14B3E831ED0}">
      <dgm:prSet/>
      <dgm:spPr/>
      <dgm:t>
        <a:bodyPr/>
        <a:lstStyle/>
        <a:p>
          <a:endParaRPr lang="it-IT"/>
        </a:p>
      </dgm:t>
    </dgm:pt>
    <dgm:pt modelId="{A44FAF7F-52A5-4DCE-A7BB-5DB9E900D37F}" type="sibTrans" cxnId="{874273EB-49C7-4AC4-9BDE-F14B3E831ED0}">
      <dgm:prSet/>
      <dgm:spPr/>
      <dgm:t>
        <a:bodyPr/>
        <a:lstStyle/>
        <a:p>
          <a:endParaRPr lang="it-IT"/>
        </a:p>
      </dgm:t>
    </dgm:pt>
    <dgm:pt modelId="{16017399-6C30-48E5-814C-C4CEFE0D919E}">
      <dgm:prSet phldrT="[Testo]"/>
      <dgm:spPr/>
      <dgm:t>
        <a:bodyPr/>
        <a:lstStyle/>
        <a:p>
          <a:r>
            <a:rPr lang="fi-FI" noProof="0" dirty="0"/>
            <a:t>Projektin päättäminen</a:t>
          </a:r>
        </a:p>
      </dgm:t>
    </dgm:pt>
    <dgm:pt modelId="{387CC1EF-AB7B-4A3A-9973-14B756CFE567}" type="parTrans" cxnId="{DDF30639-7FED-4311-8D68-DD4F1382FFED}">
      <dgm:prSet/>
      <dgm:spPr/>
      <dgm:t>
        <a:bodyPr/>
        <a:lstStyle/>
        <a:p>
          <a:endParaRPr lang="it-IT"/>
        </a:p>
      </dgm:t>
    </dgm:pt>
    <dgm:pt modelId="{3FF7FF25-1E70-4850-8AC3-1F45A9244809}" type="sibTrans" cxnId="{DDF30639-7FED-4311-8D68-DD4F1382FFED}">
      <dgm:prSet/>
      <dgm:spPr/>
      <dgm:t>
        <a:bodyPr/>
        <a:lstStyle/>
        <a:p>
          <a:endParaRPr lang="it-IT"/>
        </a:p>
      </dgm:t>
    </dgm:pt>
    <dgm:pt modelId="{703EE7FF-006B-4B9B-879A-A09FBB8BF046}" type="pres">
      <dgm:prSet presAssocID="{5C1C29B7-4DB6-4659-AA4E-562B28FB74E9}" presName="Name0" presStyleCnt="0">
        <dgm:presLayoutVars>
          <dgm:dir/>
          <dgm:resizeHandles val="exact"/>
        </dgm:presLayoutVars>
      </dgm:prSet>
      <dgm:spPr/>
    </dgm:pt>
    <dgm:pt modelId="{5CB17DBF-8548-4CD7-A8E8-257F8C18F4BB}" type="pres">
      <dgm:prSet presAssocID="{80E943D7-0631-4A9E-8FA2-9A049667E8EF}" presName="node" presStyleLbl="node1" presStyleIdx="0" presStyleCnt="3">
        <dgm:presLayoutVars>
          <dgm:bulletEnabled val="1"/>
        </dgm:presLayoutVars>
      </dgm:prSet>
      <dgm:spPr/>
    </dgm:pt>
    <dgm:pt modelId="{3CA3EFCF-5CCC-4B23-A9A0-F6215074C1B0}" type="pres">
      <dgm:prSet presAssocID="{3CFE2BC8-4C49-4CA9-B604-11BF3E227AA2}" presName="sibTrans" presStyleLbl="sibTrans2D1" presStyleIdx="0" presStyleCnt="2"/>
      <dgm:spPr/>
    </dgm:pt>
    <dgm:pt modelId="{93E735F3-2ED5-4FBF-BFDE-AC0BFE26668E}" type="pres">
      <dgm:prSet presAssocID="{3CFE2BC8-4C49-4CA9-B604-11BF3E227AA2}" presName="connectorText" presStyleLbl="sibTrans2D1" presStyleIdx="0" presStyleCnt="2"/>
      <dgm:spPr/>
    </dgm:pt>
    <dgm:pt modelId="{4A9B48E5-FF21-4E0F-B647-21D1BC152E53}" type="pres">
      <dgm:prSet presAssocID="{CD7A83BB-84BE-4339-A795-BEE40DA44AAB}" presName="node" presStyleLbl="node1" presStyleIdx="1" presStyleCnt="3">
        <dgm:presLayoutVars>
          <dgm:bulletEnabled val="1"/>
        </dgm:presLayoutVars>
      </dgm:prSet>
      <dgm:spPr/>
    </dgm:pt>
    <dgm:pt modelId="{05003707-F032-42CF-8901-DA46B1B35627}" type="pres">
      <dgm:prSet presAssocID="{A44FAF7F-52A5-4DCE-A7BB-5DB9E900D37F}" presName="sibTrans" presStyleLbl="sibTrans2D1" presStyleIdx="1" presStyleCnt="2"/>
      <dgm:spPr/>
    </dgm:pt>
    <dgm:pt modelId="{F2BF1664-2101-4223-851F-89E60DDAC379}" type="pres">
      <dgm:prSet presAssocID="{A44FAF7F-52A5-4DCE-A7BB-5DB9E900D37F}" presName="connectorText" presStyleLbl="sibTrans2D1" presStyleIdx="1" presStyleCnt="2"/>
      <dgm:spPr/>
    </dgm:pt>
    <dgm:pt modelId="{F37580B5-DA50-42DC-9C29-24EBA3C43BAE}" type="pres">
      <dgm:prSet presAssocID="{16017399-6C30-48E5-814C-C4CEFE0D919E}" presName="node" presStyleLbl="node1" presStyleIdx="2" presStyleCnt="3">
        <dgm:presLayoutVars>
          <dgm:bulletEnabled val="1"/>
        </dgm:presLayoutVars>
      </dgm:prSet>
      <dgm:spPr/>
    </dgm:pt>
  </dgm:ptLst>
  <dgm:cxnLst>
    <dgm:cxn modelId="{3F20E400-237E-46F4-998D-CE69CBC386F4}" srcId="{5C1C29B7-4DB6-4659-AA4E-562B28FB74E9}" destId="{80E943D7-0631-4A9E-8FA2-9A049667E8EF}" srcOrd="0" destOrd="0" parTransId="{45E797AB-D19A-4BC0-A3B2-EE8663EB2C15}" sibTransId="{3CFE2BC8-4C49-4CA9-B604-11BF3E227AA2}"/>
    <dgm:cxn modelId="{22A69806-F3FD-4F63-A408-2CF7E7E6AD31}" type="presOf" srcId="{3CFE2BC8-4C49-4CA9-B604-11BF3E227AA2}" destId="{3CA3EFCF-5CCC-4B23-A9A0-F6215074C1B0}" srcOrd="0" destOrd="0" presId="urn:microsoft.com/office/officeart/2005/8/layout/process1"/>
    <dgm:cxn modelId="{4DB00014-15E0-4F87-9C1C-EAD312A8327F}" type="presOf" srcId="{A44FAF7F-52A5-4DCE-A7BB-5DB9E900D37F}" destId="{F2BF1664-2101-4223-851F-89E60DDAC379}" srcOrd="1" destOrd="0" presId="urn:microsoft.com/office/officeart/2005/8/layout/process1"/>
    <dgm:cxn modelId="{B616282B-800A-4C2A-A9BF-BBB8FC6B8FB3}" type="presOf" srcId="{A44FAF7F-52A5-4DCE-A7BB-5DB9E900D37F}" destId="{05003707-F032-42CF-8901-DA46B1B35627}" srcOrd="0" destOrd="0" presId="urn:microsoft.com/office/officeart/2005/8/layout/process1"/>
    <dgm:cxn modelId="{DDF30639-7FED-4311-8D68-DD4F1382FFED}" srcId="{5C1C29B7-4DB6-4659-AA4E-562B28FB74E9}" destId="{16017399-6C30-48E5-814C-C4CEFE0D919E}" srcOrd="2" destOrd="0" parTransId="{387CC1EF-AB7B-4A3A-9973-14B756CFE567}" sibTransId="{3FF7FF25-1E70-4850-8AC3-1F45A9244809}"/>
    <dgm:cxn modelId="{65729562-54DD-4E95-B9DC-76287EA61B8D}" type="presOf" srcId="{3CFE2BC8-4C49-4CA9-B604-11BF3E227AA2}" destId="{93E735F3-2ED5-4FBF-BFDE-AC0BFE26668E}" srcOrd="1" destOrd="0" presId="urn:microsoft.com/office/officeart/2005/8/layout/process1"/>
    <dgm:cxn modelId="{FB025875-4CB4-4C00-A65D-9FC855A03327}" type="presOf" srcId="{16017399-6C30-48E5-814C-C4CEFE0D919E}" destId="{F37580B5-DA50-42DC-9C29-24EBA3C43BAE}" srcOrd="0" destOrd="0" presId="urn:microsoft.com/office/officeart/2005/8/layout/process1"/>
    <dgm:cxn modelId="{7698CC7C-2B0A-4667-AEF3-A22B9C1B04A1}" type="presOf" srcId="{5C1C29B7-4DB6-4659-AA4E-562B28FB74E9}" destId="{703EE7FF-006B-4B9B-879A-A09FBB8BF046}" srcOrd="0" destOrd="0" presId="urn:microsoft.com/office/officeart/2005/8/layout/process1"/>
    <dgm:cxn modelId="{65C2058B-DE8F-4C1D-B650-B73DB51CE726}" type="presOf" srcId="{80E943D7-0631-4A9E-8FA2-9A049667E8EF}" destId="{5CB17DBF-8548-4CD7-A8E8-257F8C18F4BB}" srcOrd="0" destOrd="0" presId="urn:microsoft.com/office/officeart/2005/8/layout/process1"/>
    <dgm:cxn modelId="{62008F90-3F32-4C8A-B519-B4337994E6EF}" type="presOf" srcId="{CD7A83BB-84BE-4339-A795-BEE40DA44AAB}" destId="{4A9B48E5-FF21-4E0F-B647-21D1BC152E53}" srcOrd="0" destOrd="0" presId="urn:microsoft.com/office/officeart/2005/8/layout/process1"/>
    <dgm:cxn modelId="{874273EB-49C7-4AC4-9BDE-F14B3E831ED0}" srcId="{5C1C29B7-4DB6-4659-AA4E-562B28FB74E9}" destId="{CD7A83BB-84BE-4339-A795-BEE40DA44AAB}" srcOrd="1" destOrd="0" parTransId="{8216641D-B889-4175-853E-E6A736EC167D}" sibTransId="{A44FAF7F-52A5-4DCE-A7BB-5DB9E900D37F}"/>
    <dgm:cxn modelId="{A600017D-885E-497D-B75E-8BD72C4EF470}" type="presParOf" srcId="{703EE7FF-006B-4B9B-879A-A09FBB8BF046}" destId="{5CB17DBF-8548-4CD7-A8E8-257F8C18F4BB}" srcOrd="0" destOrd="0" presId="urn:microsoft.com/office/officeart/2005/8/layout/process1"/>
    <dgm:cxn modelId="{F0A27321-F689-4D64-A3DE-E9E58F486D9A}" type="presParOf" srcId="{703EE7FF-006B-4B9B-879A-A09FBB8BF046}" destId="{3CA3EFCF-5CCC-4B23-A9A0-F6215074C1B0}" srcOrd="1" destOrd="0" presId="urn:microsoft.com/office/officeart/2005/8/layout/process1"/>
    <dgm:cxn modelId="{3586FCF1-F3D5-43D8-8C54-ED65C33E8B45}" type="presParOf" srcId="{3CA3EFCF-5CCC-4B23-A9A0-F6215074C1B0}" destId="{93E735F3-2ED5-4FBF-BFDE-AC0BFE26668E}" srcOrd="0" destOrd="0" presId="urn:microsoft.com/office/officeart/2005/8/layout/process1"/>
    <dgm:cxn modelId="{62F12B7A-31A6-4290-A83E-A941D1FD5518}" type="presParOf" srcId="{703EE7FF-006B-4B9B-879A-A09FBB8BF046}" destId="{4A9B48E5-FF21-4E0F-B647-21D1BC152E53}" srcOrd="2" destOrd="0" presId="urn:microsoft.com/office/officeart/2005/8/layout/process1"/>
    <dgm:cxn modelId="{35652BEE-B0E0-4892-82AF-605F2747E530}" type="presParOf" srcId="{703EE7FF-006B-4B9B-879A-A09FBB8BF046}" destId="{05003707-F032-42CF-8901-DA46B1B35627}" srcOrd="3" destOrd="0" presId="urn:microsoft.com/office/officeart/2005/8/layout/process1"/>
    <dgm:cxn modelId="{F967FACB-51E2-4307-8551-13F70AFFB506}" type="presParOf" srcId="{05003707-F032-42CF-8901-DA46B1B35627}" destId="{F2BF1664-2101-4223-851F-89E60DDAC379}" srcOrd="0" destOrd="0" presId="urn:microsoft.com/office/officeart/2005/8/layout/process1"/>
    <dgm:cxn modelId="{5490409A-5BFE-4F5F-BD0A-FC31D29A6E84}" type="presParOf" srcId="{703EE7FF-006B-4B9B-879A-A09FBB8BF046}" destId="{F37580B5-DA50-42DC-9C29-24EBA3C43BA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5E42D-D74E-42CC-815A-4F828D04565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F9F777B-6BD1-4BFA-A8E7-61448A4B7D09}">
      <dgm:prSet phldrT="[Testo]"/>
      <dgm:spPr/>
      <dgm:t>
        <a:bodyPr/>
        <a:lstStyle/>
        <a:p>
          <a:r>
            <a:rPr lang="it-IT" dirty="0"/>
            <a:t>TALOUDELLISUUS</a:t>
          </a:r>
        </a:p>
      </dgm:t>
    </dgm:pt>
    <dgm:pt modelId="{41910FF3-71D3-4645-B6B1-4313F06DE08C}" type="parTrans" cxnId="{AB2F12FE-A2F4-46A2-B3CB-D7E00F70CC48}">
      <dgm:prSet/>
      <dgm:spPr/>
      <dgm:t>
        <a:bodyPr/>
        <a:lstStyle/>
        <a:p>
          <a:endParaRPr lang="it-IT"/>
        </a:p>
      </dgm:t>
    </dgm:pt>
    <dgm:pt modelId="{99A7A161-3475-49A0-9522-55023F6DA4EC}" type="sibTrans" cxnId="{AB2F12FE-A2F4-46A2-B3CB-D7E00F70CC48}">
      <dgm:prSet/>
      <dgm:spPr/>
      <dgm:t>
        <a:bodyPr/>
        <a:lstStyle/>
        <a:p>
          <a:endParaRPr lang="it-IT"/>
        </a:p>
      </dgm:t>
    </dgm:pt>
    <dgm:pt modelId="{D7209322-3C88-413A-93B5-A27E80A3B058}">
      <dgm:prSet phldrT="[Testo]"/>
      <dgm:spPr/>
      <dgm:t>
        <a:bodyPr/>
        <a:lstStyle/>
        <a:p>
          <a:r>
            <a:rPr lang="fi-FI" noProof="0" dirty="0"/>
            <a:t>TEHOKKUUS</a:t>
          </a:r>
          <a:endParaRPr lang="en-US" noProof="0" dirty="0"/>
        </a:p>
      </dgm:t>
    </dgm:pt>
    <dgm:pt modelId="{555E813D-6E22-423E-96CC-D42D44C62242}" type="parTrans" cxnId="{A5DAA2AF-2D97-4EB4-95BA-A2111DFAF03E}">
      <dgm:prSet/>
      <dgm:spPr/>
      <dgm:t>
        <a:bodyPr/>
        <a:lstStyle/>
        <a:p>
          <a:endParaRPr lang="it-IT"/>
        </a:p>
      </dgm:t>
    </dgm:pt>
    <dgm:pt modelId="{69C44348-5F70-4A3B-B998-FCB8969F3621}" type="sibTrans" cxnId="{A5DAA2AF-2D97-4EB4-95BA-A2111DFAF03E}">
      <dgm:prSet/>
      <dgm:spPr/>
      <dgm:t>
        <a:bodyPr/>
        <a:lstStyle/>
        <a:p>
          <a:endParaRPr lang="it-IT"/>
        </a:p>
      </dgm:t>
    </dgm:pt>
    <dgm:pt modelId="{86EA0D1E-5C73-4091-83CB-613A025BD411}">
      <dgm:prSet phldrT="[Testo]"/>
      <dgm:spPr/>
      <dgm:t>
        <a:bodyPr/>
        <a:lstStyle/>
        <a:p>
          <a:r>
            <a:rPr lang="fi-FI" noProof="0" dirty="0"/>
            <a:t>Vaikuttavuus</a:t>
          </a:r>
          <a:endParaRPr lang="en-US" noProof="0" dirty="0"/>
        </a:p>
      </dgm:t>
    </dgm:pt>
    <dgm:pt modelId="{6CB755FC-6BDE-4F21-8F54-F3C44AC4DEC4}" type="parTrans" cxnId="{1A78571D-7663-468A-944A-04790A90421A}">
      <dgm:prSet/>
      <dgm:spPr/>
      <dgm:t>
        <a:bodyPr/>
        <a:lstStyle/>
        <a:p>
          <a:endParaRPr lang="it-IT"/>
        </a:p>
      </dgm:t>
    </dgm:pt>
    <dgm:pt modelId="{7EB18C5E-89E8-45CD-BA9E-A0654718094A}" type="sibTrans" cxnId="{1A78571D-7663-468A-944A-04790A90421A}">
      <dgm:prSet/>
      <dgm:spPr/>
      <dgm:t>
        <a:bodyPr/>
        <a:lstStyle/>
        <a:p>
          <a:endParaRPr lang="it-IT"/>
        </a:p>
      </dgm:t>
    </dgm:pt>
    <dgm:pt modelId="{48D59B66-CE61-494C-A623-8DEC8703BF89}" type="pres">
      <dgm:prSet presAssocID="{A275E42D-D74E-42CC-815A-4F828D045651}" presName="Name0" presStyleCnt="0">
        <dgm:presLayoutVars>
          <dgm:dir/>
          <dgm:resizeHandles val="exact"/>
        </dgm:presLayoutVars>
      </dgm:prSet>
      <dgm:spPr/>
    </dgm:pt>
    <dgm:pt modelId="{56524409-237C-48A9-9C42-968FC8CA695A}" type="pres">
      <dgm:prSet presAssocID="{A275E42D-D74E-42CC-815A-4F828D045651}" presName="vNodes" presStyleCnt="0"/>
      <dgm:spPr/>
    </dgm:pt>
    <dgm:pt modelId="{08AD1BD5-D86A-4D62-B3B0-059BAFD26997}" type="pres">
      <dgm:prSet presAssocID="{BF9F777B-6BD1-4BFA-A8E7-61448A4B7D09}" presName="node" presStyleLbl="node1" presStyleIdx="0" presStyleCnt="3">
        <dgm:presLayoutVars>
          <dgm:bulletEnabled val="1"/>
        </dgm:presLayoutVars>
      </dgm:prSet>
      <dgm:spPr/>
    </dgm:pt>
    <dgm:pt modelId="{F61E55E4-C6AF-4015-96AE-DC23FF0B8430}" type="pres">
      <dgm:prSet presAssocID="{99A7A161-3475-49A0-9522-55023F6DA4EC}" presName="spacerT" presStyleCnt="0"/>
      <dgm:spPr/>
    </dgm:pt>
    <dgm:pt modelId="{5B65EEB4-9788-41D7-932A-06DAE062E277}" type="pres">
      <dgm:prSet presAssocID="{99A7A161-3475-49A0-9522-55023F6DA4EC}" presName="sibTrans" presStyleLbl="sibTrans2D1" presStyleIdx="0" presStyleCnt="2"/>
      <dgm:spPr/>
    </dgm:pt>
    <dgm:pt modelId="{3040D428-DDCC-4E62-8041-DCECFD2CE9BD}" type="pres">
      <dgm:prSet presAssocID="{99A7A161-3475-49A0-9522-55023F6DA4EC}" presName="spacerB" presStyleCnt="0"/>
      <dgm:spPr/>
    </dgm:pt>
    <dgm:pt modelId="{12F7EA54-FC25-4F30-A1F9-7F9D08A628F0}" type="pres">
      <dgm:prSet presAssocID="{D7209322-3C88-413A-93B5-A27E80A3B058}" presName="node" presStyleLbl="node1" presStyleIdx="1" presStyleCnt="3">
        <dgm:presLayoutVars>
          <dgm:bulletEnabled val="1"/>
        </dgm:presLayoutVars>
      </dgm:prSet>
      <dgm:spPr/>
    </dgm:pt>
    <dgm:pt modelId="{C3652F87-5866-41FF-BD47-8C8F8328BD3E}" type="pres">
      <dgm:prSet presAssocID="{A275E42D-D74E-42CC-815A-4F828D045651}" presName="sibTransLast" presStyleLbl="sibTrans2D1" presStyleIdx="1" presStyleCnt="2" custScaleX="234121" custLinFactNeighborX="-43096"/>
      <dgm:spPr/>
    </dgm:pt>
    <dgm:pt modelId="{96539DD5-38CC-4E6E-BE2A-1527D960C375}" type="pres">
      <dgm:prSet presAssocID="{A275E42D-D74E-42CC-815A-4F828D045651}" presName="connectorText" presStyleLbl="sibTrans2D1" presStyleIdx="1" presStyleCnt="2"/>
      <dgm:spPr/>
    </dgm:pt>
    <dgm:pt modelId="{4C5E70EB-1C41-4AB3-80FF-2228E5051318}" type="pres">
      <dgm:prSet presAssocID="{A275E42D-D74E-42CC-815A-4F828D045651}" presName="lastNode" presStyleLbl="node1" presStyleIdx="2" presStyleCnt="3" custScaleX="68437" custScaleY="70791">
        <dgm:presLayoutVars>
          <dgm:bulletEnabled val="1"/>
        </dgm:presLayoutVars>
      </dgm:prSet>
      <dgm:spPr/>
    </dgm:pt>
  </dgm:ptLst>
  <dgm:cxnLst>
    <dgm:cxn modelId="{1A78571D-7663-468A-944A-04790A90421A}" srcId="{A275E42D-D74E-42CC-815A-4F828D045651}" destId="{86EA0D1E-5C73-4091-83CB-613A025BD411}" srcOrd="2" destOrd="0" parTransId="{6CB755FC-6BDE-4F21-8F54-F3C44AC4DEC4}" sibTransId="{7EB18C5E-89E8-45CD-BA9E-A0654718094A}"/>
    <dgm:cxn modelId="{80FED176-0A4C-4704-B60A-A84CA6B69730}" type="presOf" srcId="{BF9F777B-6BD1-4BFA-A8E7-61448A4B7D09}" destId="{08AD1BD5-D86A-4D62-B3B0-059BAFD26997}" srcOrd="0" destOrd="0" presId="urn:microsoft.com/office/officeart/2005/8/layout/equation2"/>
    <dgm:cxn modelId="{AE27765A-B770-4CAF-8062-93603B6C7C2A}" type="presOf" srcId="{69C44348-5F70-4A3B-B998-FCB8969F3621}" destId="{C3652F87-5866-41FF-BD47-8C8F8328BD3E}" srcOrd="0" destOrd="0" presId="urn:microsoft.com/office/officeart/2005/8/layout/equation2"/>
    <dgm:cxn modelId="{95A11280-5D35-4D7F-99D8-C9FAEE809E7B}" type="presOf" srcId="{86EA0D1E-5C73-4091-83CB-613A025BD411}" destId="{4C5E70EB-1C41-4AB3-80FF-2228E5051318}" srcOrd="0" destOrd="0" presId="urn:microsoft.com/office/officeart/2005/8/layout/equation2"/>
    <dgm:cxn modelId="{BA6F97A6-7790-44EF-B128-12F39C8D3183}" type="presOf" srcId="{A275E42D-D74E-42CC-815A-4F828D045651}" destId="{48D59B66-CE61-494C-A623-8DEC8703BF89}" srcOrd="0" destOrd="0" presId="urn:microsoft.com/office/officeart/2005/8/layout/equation2"/>
    <dgm:cxn modelId="{A5DAA2AF-2D97-4EB4-95BA-A2111DFAF03E}" srcId="{A275E42D-D74E-42CC-815A-4F828D045651}" destId="{D7209322-3C88-413A-93B5-A27E80A3B058}" srcOrd="1" destOrd="0" parTransId="{555E813D-6E22-423E-96CC-D42D44C62242}" sibTransId="{69C44348-5F70-4A3B-B998-FCB8969F3621}"/>
    <dgm:cxn modelId="{4654D1B3-C3AA-435E-AC96-27EE563B8953}" type="presOf" srcId="{99A7A161-3475-49A0-9522-55023F6DA4EC}" destId="{5B65EEB4-9788-41D7-932A-06DAE062E277}" srcOrd="0" destOrd="0" presId="urn:microsoft.com/office/officeart/2005/8/layout/equation2"/>
    <dgm:cxn modelId="{57A817B6-E23B-4793-BD82-0D3F5E4E9EF2}" type="presOf" srcId="{D7209322-3C88-413A-93B5-A27E80A3B058}" destId="{12F7EA54-FC25-4F30-A1F9-7F9D08A628F0}" srcOrd="0" destOrd="0" presId="urn:microsoft.com/office/officeart/2005/8/layout/equation2"/>
    <dgm:cxn modelId="{6FC340E1-565B-4889-8423-BAC04E173B6E}" type="presOf" srcId="{69C44348-5F70-4A3B-B998-FCB8969F3621}" destId="{96539DD5-38CC-4E6E-BE2A-1527D960C375}" srcOrd="1" destOrd="0" presId="urn:microsoft.com/office/officeart/2005/8/layout/equation2"/>
    <dgm:cxn modelId="{AB2F12FE-A2F4-46A2-B3CB-D7E00F70CC48}" srcId="{A275E42D-D74E-42CC-815A-4F828D045651}" destId="{BF9F777B-6BD1-4BFA-A8E7-61448A4B7D09}" srcOrd="0" destOrd="0" parTransId="{41910FF3-71D3-4645-B6B1-4313F06DE08C}" sibTransId="{99A7A161-3475-49A0-9522-55023F6DA4EC}"/>
    <dgm:cxn modelId="{DED8737F-9276-4EC9-8EE3-BD82F137B024}" type="presParOf" srcId="{48D59B66-CE61-494C-A623-8DEC8703BF89}" destId="{56524409-237C-48A9-9C42-968FC8CA695A}" srcOrd="0" destOrd="0" presId="urn:microsoft.com/office/officeart/2005/8/layout/equation2"/>
    <dgm:cxn modelId="{C08222BD-B4F3-4117-8A25-44385B4701B3}" type="presParOf" srcId="{56524409-237C-48A9-9C42-968FC8CA695A}" destId="{08AD1BD5-D86A-4D62-B3B0-059BAFD26997}" srcOrd="0" destOrd="0" presId="urn:microsoft.com/office/officeart/2005/8/layout/equation2"/>
    <dgm:cxn modelId="{47C6E37B-3C69-4362-B462-79787B576383}" type="presParOf" srcId="{56524409-237C-48A9-9C42-968FC8CA695A}" destId="{F61E55E4-C6AF-4015-96AE-DC23FF0B8430}" srcOrd="1" destOrd="0" presId="urn:microsoft.com/office/officeart/2005/8/layout/equation2"/>
    <dgm:cxn modelId="{E561BC0A-F975-4CEA-8E1C-055AAD50506E}" type="presParOf" srcId="{56524409-237C-48A9-9C42-968FC8CA695A}" destId="{5B65EEB4-9788-41D7-932A-06DAE062E277}" srcOrd="2" destOrd="0" presId="urn:microsoft.com/office/officeart/2005/8/layout/equation2"/>
    <dgm:cxn modelId="{205E345D-7A20-4CD9-B396-283725D8491A}" type="presParOf" srcId="{56524409-237C-48A9-9C42-968FC8CA695A}" destId="{3040D428-DDCC-4E62-8041-DCECFD2CE9BD}" srcOrd="3" destOrd="0" presId="urn:microsoft.com/office/officeart/2005/8/layout/equation2"/>
    <dgm:cxn modelId="{BF60F658-6FE7-450D-BB45-DAE90D7D4AEA}" type="presParOf" srcId="{56524409-237C-48A9-9C42-968FC8CA695A}" destId="{12F7EA54-FC25-4F30-A1F9-7F9D08A628F0}" srcOrd="4" destOrd="0" presId="urn:microsoft.com/office/officeart/2005/8/layout/equation2"/>
    <dgm:cxn modelId="{1815D820-F140-4ADB-98E6-016398EB571A}" type="presParOf" srcId="{48D59B66-CE61-494C-A623-8DEC8703BF89}" destId="{C3652F87-5866-41FF-BD47-8C8F8328BD3E}" srcOrd="1" destOrd="0" presId="urn:microsoft.com/office/officeart/2005/8/layout/equation2"/>
    <dgm:cxn modelId="{B5F61348-4AFC-4F6A-902D-2EA55206EB84}" type="presParOf" srcId="{C3652F87-5866-41FF-BD47-8C8F8328BD3E}" destId="{96539DD5-38CC-4E6E-BE2A-1527D960C375}" srcOrd="0" destOrd="0" presId="urn:microsoft.com/office/officeart/2005/8/layout/equation2"/>
    <dgm:cxn modelId="{19091E9E-631D-41E1-853C-1F44D9C88385}" type="presParOf" srcId="{48D59B66-CE61-494C-A623-8DEC8703BF89}" destId="{4C5E70EB-1C41-4AB3-80FF-2228E505131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BC35-0F57-45D5-BC32-7B2EB971C8C2}">
      <dsp:nvSpPr>
        <dsp:cNvPr id="0" name=""/>
        <dsp:cNvSpPr/>
      </dsp:nvSpPr>
      <dsp:spPr>
        <a:xfrm>
          <a:off x="3034106" y="2120092"/>
          <a:ext cx="2591223" cy="259122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Resurssit</a:t>
          </a:r>
        </a:p>
      </dsp:txBody>
      <dsp:txXfrm>
        <a:off x="3555057" y="2727074"/>
        <a:ext cx="1549321" cy="1331942"/>
      </dsp:txXfrm>
    </dsp:sp>
    <dsp:sp modelId="{19793BE4-AF69-4C18-A209-F2CDF405398A}">
      <dsp:nvSpPr>
        <dsp:cNvPr id="0" name=""/>
        <dsp:cNvSpPr/>
      </dsp:nvSpPr>
      <dsp:spPr>
        <a:xfrm>
          <a:off x="1526485" y="1507621"/>
          <a:ext cx="1884526" cy="188452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Tulokset</a:t>
          </a:r>
        </a:p>
      </dsp:txBody>
      <dsp:txXfrm>
        <a:off x="2000920" y="1984924"/>
        <a:ext cx="935656" cy="929920"/>
      </dsp:txXfrm>
    </dsp:sp>
    <dsp:sp modelId="{AF2D0EC4-7500-4759-A3C6-C87A46B91C13}">
      <dsp:nvSpPr>
        <dsp:cNvPr id="0" name=""/>
        <dsp:cNvSpPr/>
      </dsp:nvSpPr>
      <dsp:spPr>
        <a:xfrm rot="20700000">
          <a:off x="2582012" y="207490"/>
          <a:ext cx="1846451" cy="184645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Aika</a:t>
          </a:r>
        </a:p>
      </dsp:txBody>
      <dsp:txXfrm rot="-20700000">
        <a:off x="2986993" y="612471"/>
        <a:ext cx="1036489" cy="1036489"/>
      </dsp:txXfrm>
    </dsp:sp>
    <dsp:sp modelId="{28C2D6B9-4CDA-48B8-A7C3-314BB70C22F6}">
      <dsp:nvSpPr>
        <dsp:cNvPr id="0" name=""/>
        <dsp:cNvSpPr/>
      </dsp:nvSpPr>
      <dsp:spPr>
        <a:xfrm>
          <a:off x="2840573" y="1725823"/>
          <a:ext cx="3316766" cy="3316766"/>
        </a:xfrm>
        <a:prstGeom prst="circularArrow">
          <a:avLst>
            <a:gd name="adj1" fmla="val 4688"/>
            <a:gd name="adj2" fmla="val 299029"/>
            <a:gd name="adj3" fmla="val 2527270"/>
            <a:gd name="adj4" fmla="val 1583755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C53FD-357A-410B-A17D-A6963C658CE0}">
      <dsp:nvSpPr>
        <dsp:cNvPr id="0" name=""/>
        <dsp:cNvSpPr/>
      </dsp:nvSpPr>
      <dsp:spPr>
        <a:xfrm>
          <a:off x="1192739" y="1088427"/>
          <a:ext cx="2409838" cy="24098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E202E-A644-4D4D-B4BE-9661E87437E0}">
      <dsp:nvSpPr>
        <dsp:cNvPr id="0" name=""/>
        <dsp:cNvSpPr/>
      </dsp:nvSpPr>
      <dsp:spPr>
        <a:xfrm>
          <a:off x="2154909" y="-199170"/>
          <a:ext cx="2598290" cy="2598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17DBF-8548-4CD7-A8E8-257F8C18F4BB}">
      <dsp:nvSpPr>
        <dsp:cNvPr id="0" name=""/>
        <dsp:cNvSpPr/>
      </dsp:nvSpPr>
      <dsp:spPr>
        <a:xfrm>
          <a:off x="8580" y="1937522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 dirty="0"/>
            <a:t>Projektin idea</a:t>
          </a:r>
        </a:p>
      </dsp:txBody>
      <dsp:txXfrm>
        <a:off x="53650" y="1982592"/>
        <a:ext cx="2474511" cy="1448650"/>
      </dsp:txXfrm>
    </dsp:sp>
    <dsp:sp modelId="{3CA3EFCF-5CCC-4B23-A9A0-F6215074C1B0}">
      <dsp:nvSpPr>
        <dsp:cNvPr id="0" name=""/>
        <dsp:cNvSpPr/>
      </dsp:nvSpPr>
      <dsp:spPr>
        <a:xfrm>
          <a:off x="2829696" y="2388901"/>
          <a:ext cx="543706" cy="636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600" kern="1200"/>
        </a:p>
      </dsp:txBody>
      <dsp:txXfrm>
        <a:off x="2829696" y="2516108"/>
        <a:ext cx="380594" cy="381619"/>
      </dsp:txXfrm>
    </dsp:sp>
    <dsp:sp modelId="{4A9B48E5-FF21-4E0F-B647-21D1BC152E53}">
      <dsp:nvSpPr>
        <dsp:cNvPr id="0" name=""/>
        <dsp:cNvSpPr/>
      </dsp:nvSpPr>
      <dsp:spPr>
        <a:xfrm>
          <a:off x="3599092" y="1937522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 dirty="0"/>
            <a:t>Resurssien  suunnittelu</a:t>
          </a:r>
        </a:p>
      </dsp:txBody>
      <dsp:txXfrm>
        <a:off x="3644162" y="1982592"/>
        <a:ext cx="2474511" cy="1448650"/>
      </dsp:txXfrm>
    </dsp:sp>
    <dsp:sp modelId="{05003707-F032-42CF-8901-DA46B1B35627}">
      <dsp:nvSpPr>
        <dsp:cNvPr id="0" name=""/>
        <dsp:cNvSpPr/>
      </dsp:nvSpPr>
      <dsp:spPr>
        <a:xfrm>
          <a:off x="6420208" y="2388901"/>
          <a:ext cx="543706" cy="636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600" kern="1200"/>
        </a:p>
      </dsp:txBody>
      <dsp:txXfrm>
        <a:off x="6420208" y="2516108"/>
        <a:ext cx="380594" cy="381619"/>
      </dsp:txXfrm>
    </dsp:sp>
    <dsp:sp modelId="{F37580B5-DA50-42DC-9C29-24EBA3C43BAE}">
      <dsp:nvSpPr>
        <dsp:cNvPr id="0" name=""/>
        <dsp:cNvSpPr/>
      </dsp:nvSpPr>
      <dsp:spPr>
        <a:xfrm>
          <a:off x="7189604" y="1937522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 noProof="0" dirty="0"/>
            <a:t>Projektin päättäminen</a:t>
          </a:r>
        </a:p>
      </dsp:txBody>
      <dsp:txXfrm>
        <a:off x="7234674" y="1982592"/>
        <a:ext cx="2474511" cy="1448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D1BD5-D86A-4D62-B3B0-059BAFD26997}">
      <dsp:nvSpPr>
        <dsp:cNvPr id="0" name=""/>
        <dsp:cNvSpPr/>
      </dsp:nvSpPr>
      <dsp:spPr>
        <a:xfrm>
          <a:off x="967643" y="1317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TALOUDELLISUUS</a:t>
          </a:r>
        </a:p>
      </dsp:txBody>
      <dsp:txXfrm>
        <a:off x="1197635" y="231309"/>
        <a:ext cx="1110501" cy="1110501"/>
      </dsp:txXfrm>
    </dsp:sp>
    <dsp:sp modelId="{5B65EEB4-9788-41D7-932A-06DAE062E277}">
      <dsp:nvSpPr>
        <dsp:cNvPr id="0" name=""/>
        <dsp:cNvSpPr/>
      </dsp:nvSpPr>
      <dsp:spPr>
        <a:xfrm>
          <a:off x="1297445" y="1699326"/>
          <a:ext cx="910881" cy="91088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1418182" y="2047647"/>
        <a:ext cx="669407" cy="214239"/>
      </dsp:txXfrm>
    </dsp:sp>
    <dsp:sp modelId="{12F7EA54-FC25-4F30-A1F9-7F9D08A628F0}">
      <dsp:nvSpPr>
        <dsp:cNvPr id="0" name=""/>
        <dsp:cNvSpPr/>
      </dsp:nvSpPr>
      <dsp:spPr>
        <a:xfrm>
          <a:off x="967643" y="2737731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noProof="0" dirty="0"/>
            <a:t>TEHOKKUUS</a:t>
          </a:r>
          <a:endParaRPr lang="en-US" sz="1100" kern="1200" noProof="0" dirty="0"/>
        </a:p>
      </dsp:txBody>
      <dsp:txXfrm>
        <a:off x="1197635" y="2967723"/>
        <a:ext cx="1110501" cy="1110501"/>
      </dsp:txXfrm>
    </dsp:sp>
    <dsp:sp modelId="{C3652F87-5866-41FF-BD47-8C8F8328BD3E}">
      <dsp:nvSpPr>
        <dsp:cNvPr id="0" name=""/>
        <dsp:cNvSpPr/>
      </dsp:nvSpPr>
      <dsp:spPr>
        <a:xfrm>
          <a:off x="2223564" y="1862656"/>
          <a:ext cx="1169233" cy="584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2223564" y="1979500"/>
        <a:ext cx="993967" cy="350532"/>
      </dsp:txXfrm>
    </dsp:sp>
    <dsp:sp modelId="{4C5E70EB-1C41-4AB3-80FF-2228E5051318}">
      <dsp:nvSpPr>
        <dsp:cNvPr id="0" name=""/>
        <dsp:cNvSpPr/>
      </dsp:nvSpPr>
      <dsp:spPr>
        <a:xfrm>
          <a:off x="3480420" y="1043004"/>
          <a:ext cx="2149586" cy="222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noProof="0" dirty="0"/>
            <a:t>Vaikuttavuus</a:t>
          </a:r>
          <a:endParaRPr lang="en-US" sz="2200" kern="1200" noProof="0" dirty="0"/>
        </a:p>
      </dsp:txBody>
      <dsp:txXfrm>
        <a:off x="3795220" y="1368632"/>
        <a:ext cx="1519986" cy="157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22/04/2022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Definition%20from%20APM%20Body%20of%20Knowledge%207th%20edi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356" y="2403997"/>
            <a:ext cx="8365289" cy="2046882"/>
          </a:xfrm>
        </p:spPr>
        <p:txBody>
          <a:bodyPr anchor="ctr">
            <a:normAutofit/>
          </a:bodyPr>
          <a:lstStyle/>
          <a:p>
            <a:br>
              <a:rPr lang="es-ES" sz="4000" b="1" dirty="0">
                <a:solidFill>
                  <a:srgbClr val="D92E2D"/>
                </a:solidFill>
              </a:rPr>
            </a:br>
            <a:r>
              <a:rPr lang="fi-FI" sz="4000" b="1" dirty="0">
                <a:solidFill>
                  <a:srgbClr val="D92E2D"/>
                </a:solidFill>
              </a:rPr>
              <a:t>Projektinhallinnan perusteet </a:t>
            </a:r>
            <a:br>
              <a:rPr lang="fi-FI" sz="4000" b="1" dirty="0">
                <a:solidFill>
                  <a:srgbClr val="D92E2D"/>
                </a:solidFill>
              </a:rPr>
            </a:br>
            <a:r>
              <a:rPr lang="fi-FI" sz="4000" b="1" dirty="0">
                <a:solidFill>
                  <a:srgbClr val="D92E2D"/>
                </a:solidFill>
              </a:rPr>
              <a:t>aloittaville urheilualan yrittäjille</a:t>
            </a:r>
            <a:endParaRPr lang="es-ES" sz="3600" b="1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10" y="6294071"/>
            <a:ext cx="10100684" cy="5639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Projekti</a:t>
            </a:r>
            <a:r>
              <a:rPr lang="en-GB" b="1" dirty="0">
                <a:ea typeface="+mn-lt"/>
                <a:cs typeface="+mn-lt"/>
              </a:rPr>
              <a:t>-idea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Käsitteellinen vaihe: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dirty="0">
                <a:ea typeface="+mn-lt"/>
                <a:cs typeface="+mn-lt"/>
              </a:rPr>
              <a:t>Tutki (ja hyödynnä) hyödyntämättömiä mahdollisuuksia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dirty="0">
                <a:ea typeface="+mn-lt"/>
                <a:cs typeface="+mn-lt"/>
              </a:rPr>
              <a:t>Uusien tarpeiden/tarpeiden tyydyttäminen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dirty="0">
                <a:ea typeface="+mn-lt"/>
                <a:cs typeface="+mn-lt"/>
              </a:rPr>
              <a:t>Karsi aukkoja / vajeita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Urheilualan yrittäjien tai yrittäjiksi aikovien kohdalla kyse on tiekartan laatimisesta: kannattavan liikeidean suunnittelu, määrittely ja jalostaminen ovat olennaisia tekijöitä.</a:t>
            </a: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2366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Projekti</a:t>
            </a:r>
            <a:r>
              <a:rPr lang="en-GB" b="1" dirty="0">
                <a:ea typeface="+mn-lt"/>
                <a:cs typeface="+mn-lt"/>
              </a:rPr>
              <a:t>-idea (2)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Projektipäälliköt kirjoittavat projekti-idean määrittelyn jälkeen projektisuunnitelman. Projektisuunnitelmassa käsitellään: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Projektin tausta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Kiinnostavat sidosryhmät ja lopulliset tavoitteet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Projektin toteuttamiseen tarvittavat resurssit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Vaikutusten arviointi ja kestävyysstrategiat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Viestintä - sekä sisäinen että ulkoinen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Seuranta ja riskinhallintakeinot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Keskeiset mittarit (KPI) - sekä laadulliset että määrälliset </a:t>
            </a:r>
            <a:endParaRPr lang="en-GB" dirty="0">
              <a:ea typeface="+mn-lt"/>
              <a:cs typeface="+mn-lt"/>
            </a:endParaRPr>
          </a:p>
          <a:p>
            <a:pPr algn="just"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3478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Resurssien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suunnittelu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Projektin toteuttamiseen tarvittavat resurssit on eritelty projektinhallintasuunnitelmassa: sisäiset ohjeet, jotka ovat koko projektiryhmän käytettävissä (</a:t>
            </a:r>
            <a:r>
              <a:rPr lang="fi-FI" b="1" i="1" dirty="0">
                <a:solidFill>
                  <a:schemeClr val="accent1"/>
                </a:solidFill>
                <a:ea typeface="+mn-lt"/>
                <a:cs typeface="+mn-lt"/>
              </a:rPr>
              <a:t>mitä on tehtävä ja milloin</a:t>
            </a:r>
            <a:r>
              <a:rPr lang="fi-FI" dirty="0">
                <a:ea typeface="+mn-lt"/>
                <a:cs typeface="+mn-lt"/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Resursseilla tarkoitetaan mm: 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b="1" dirty="0">
              <a:cs typeface="Calibri"/>
            </a:endParaRPr>
          </a:p>
          <a:p>
            <a:pPr algn="just"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0486" y="4093405"/>
            <a:ext cx="2228916" cy="154772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9191" y="3947909"/>
            <a:ext cx="1066517" cy="1911884"/>
          </a:xfrm>
          <a:prstGeom prst="rect">
            <a:avLst/>
          </a:prstGeom>
        </p:spPr>
      </p:pic>
      <p:pic>
        <p:nvPicPr>
          <p:cNvPr id="1034" name="Picture 10" descr="Silhouette,black,euro,dollar,currency - free image from needpix.com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81" y="4390318"/>
            <a:ext cx="1124409" cy="112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ck silhouette.a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399" y="4263912"/>
            <a:ext cx="1377221" cy="137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2009191" y="585979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70C0"/>
                </a:solidFill>
              </a:rPr>
              <a:t>Ihmisiä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4052228" y="5798101"/>
            <a:ext cx="222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70C0"/>
                </a:solidFill>
              </a:rPr>
              <a:t>Tuotteita</a:t>
            </a:r>
            <a:r>
              <a:rPr lang="en-GB" b="1" dirty="0">
                <a:solidFill>
                  <a:srgbClr val="0070C0"/>
                </a:solidFill>
              </a:rPr>
              <a:t> / </a:t>
            </a:r>
            <a:r>
              <a:rPr lang="fi-FI" b="1" dirty="0">
                <a:solidFill>
                  <a:srgbClr val="0070C0"/>
                </a:solidFill>
              </a:rPr>
              <a:t>Palveluita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6974179" y="5784926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70C0"/>
                </a:solidFill>
              </a:rPr>
              <a:t>Rahoitusta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9468542" y="574790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70C0"/>
                </a:solidFill>
              </a:rPr>
              <a:t>Aikaa</a:t>
            </a:r>
          </a:p>
        </p:txBody>
      </p:sp>
    </p:spTree>
    <p:extLst>
      <p:ext uri="{BB962C8B-B14F-4D97-AF65-F5344CB8AC3E}">
        <p14:creationId xmlns:p14="http://schemas.microsoft.com/office/powerpoint/2010/main" val="131664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Projektinhallintasuunnitelma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Kun projektisuunnitelmassa annetaan lyhyesti (mutta kattavasti) tietoa siitä, mistä projektissa on kyse (odotetut tavoitteet, rahoituksen valvonta jne.), projektinhallintasuunnitelmassa esitetään hyvin tarkasti hankkeen varsinainen toteutus.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Projektisuunnitelma ennakoi projektin virallista käynnistämistä ja kertoo, </a:t>
            </a:r>
            <a:r>
              <a:rPr lang="fi-FI" b="1" i="1" dirty="0">
                <a:solidFill>
                  <a:srgbClr val="0070C0"/>
                </a:solidFill>
                <a:ea typeface="+mn-lt"/>
                <a:cs typeface="+mn-lt"/>
              </a:rPr>
              <a:t>mitä</a:t>
            </a:r>
            <a:r>
              <a:rPr lang="fi-FI" dirty="0">
                <a:ea typeface="+mn-lt"/>
                <a:cs typeface="+mn-lt"/>
              </a:rPr>
              <a:t> projektin toteuttamisen aikana tehdään.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Projektinhallintasuunnitelma laaditaan ennen aloitusta ja siinä ilmoitetaan, </a:t>
            </a:r>
            <a:r>
              <a:rPr lang="fi-FI" b="1" i="1" dirty="0">
                <a:solidFill>
                  <a:srgbClr val="0070C0"/>
                </a:solidFill>
                <a:ea typeface="+mn-lt"/>
                <a:cs typeface="+mn-lt"/>
              </a:rPr>
              <a:t>miten</a:t>
            </a:r>
            <a:r>
              <a:rPr lang="fi-FI" dirty="0">
                <a:ea typeface="+mn-lt"/>
                <a:cs typeface="+mn-lt"/>
              </a:rPr>
              <a:t> asiat toteutetaan - kuka toteuttaa, milloin ja missä ajassa.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b="1" dirty="0">
              <a:cs typeface="Calibri"/>
            </a:endParaRPr>
          </a:p>
          <a:p>
            <a:pPr algn="just"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110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Toimintojen määrittely - mitä tehdään?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fi-FI" b="1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On suositeltavaa noudattaa jäsentelyyn perustuvaa lähestymistapaa: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dirty="0">
                <a:ea typeface="+mn-lt"/>
                <a:cs typeface="+mn-lt"/>
              </a:rPr>
              <a:t>Määrittele projektisi työpaketit (esim. verkkosivuston laatiminen).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dirty="0">
                <a:ea typeface="+mn-lt"/>
                <a:cs typeface="+mn-lt"/>
              </a:rPr>
              <a:t>Jaottele kukin työpaketti osatehtäviin (esim. verkkotunnuksen rekisteröinti, kuvan ja visuaalisen ilmeen luominen jne.).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dirty="0">
                <a:ea typeface="+mn-lt"/>
                <a:cs typeface="+mn-lt"/>
              </a:rPr>
              <a:t>Määritä kullekin tehtävälle tietty tulos eli tuotos (esim. mediakanava).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Tuotokset johtavat tyypillisesti seuraaviin: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Tulos, tuloksen vaikutukset: esim. verkkonäkyvyys.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Tuotokset, konkreettiset ja konkreettiset: esim. lopullinen verkkosivusto.</a:t>
            </a: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18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Aikataulun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määrittely</a:t>
            </a:r>
            <a:r>
              <a:rPr lang="en-GB" b="1" dirty="0">
                <a:ea typeface="+mn-lt"/>
                <a:cs typeface="+mn-lt"/>
              </a:rPr>
              <a:t> - </a:t>
            </a:r>
            <a:r>
              <a:rPr lang="fi-FI" b="1" i="1" dirty="0">
                <a:ea typeface="+mn-lt"/>
                <a:cs typeface="+mn-lt"/>
              </a:rPr>
              <a:t>milloin</a:t>
            </a:r>
            <a:r>
              <a:rPr lang="en-GB" b="1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Projekteilla on tarkat ALOITUS- ja PÄÄTTYMISPÄIVÄT. Työpakettien ja niihin kuuluvien tehtävien on päätyttävä tietyn ajan kuluessa.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Näitä ajanjaksoja olisi tarkasteltava kyseisen työpaketin/tehtävän toteuttamisen ja kehittämisen edellyttämän kokonaistyömäärän perusteella.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  </a:t>
            </a:r>
            <a:r>
              <a:rPr lang="fi-FI" dirty="0">
                <a:ea typeface="+mn-lt"/>
                <a:cs typeface="+mn-lt"/>
              </a:rPr>
              <a:t>Mitä suurempi työmäärä, sitä enemmän resursseja tarvitaan toiminnan toteuttamiseen - </a:t>
            </a:r>
            <a:r>
              <a:rPr lang="fi-FI" b="1" dirty="0">
                <a:ea typeface="+mn-lt"/>
                <a:cs typeface="+mn-lt"/>
              </a:rPr>
              <a:t>HENKILÖSTÖ, AIKA, RAHOITUS</a:t>
            </a:r>
            <a:r>
              <a:rPr lang="fi-FI" dirty="0">
                <a:ea typeface="+mn-lt"/>
                <a:cs typeface="+mn-lt"/>
              </a:rPr>
              <a:t>.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35279" y="4070555"/>
            <a:ext cx="364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068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Virstanpylväät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Virstanpylväät edustavat hankkeen tärkeimpiä saavutuksia - tyypillisesti kyse on jonkun työpaketin virallisesta saattamisesta päätökseen. Projektissa voi olla useampi kuin yksi virstanpylväs, joten käytä näissä kohdissa hetki siihen, että: 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pohdit, mitä tähän hetkeen mennessä on saavutettu - </a:t>
            </a: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laatu ja määrä.</a:t>
            </a:r>
            <a:endParaRPr lang="en-US" b="1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suunnittelet ja toteutat </a:t>
            </a: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lyhyen viestintästrategian </a:t>
            </a:r>
            <a:r>
              <a:rPr lang="fi-FI" dirty="0"/>
              <a:t>tuloksesta/tuloksista kertomiseen.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laajennat oppimiskäyrää - kartoita </a:t>
            </a: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saadut kokemukset</a:t>
            </a:r>
            <a:r>
              <a:rPr lang="fi-FI" dirty="0"/>
              <a:t>.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seuraat tiimisi hyvinvointia - stressi voi olla ovela vihollinen, jonka vaikutukset ilmenevät ajan myötä...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437" y="1290770"/>
            <a:ext cx="486609" cy="55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Läpileikkaavat työpaketit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Projektin sisällöstä riippumatta projektipäälliköiden ja (tulevien) yrittäjien olisi aina pidettävä mielessä kaksi toimintakokonaisuutta, jotka kattavat koko projektin elinkaaren (ja jatkuvat jopa sen jälkeen):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3200" dirty="0">
                <a:ea typeface="+mn-lt"/>
                <a:cs typeface="+mn-lt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3200" b="1" dirty="0">
                <a:solidFill>
                  <a:srgbClr val="FFC000"/>
                </a:solidFill>
                <a:ea typeface="+mn-lt"/>
                <a:cs typeface="+mn-lt"/>
              </a:rPr>
              <a:t>	Viestintä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fi-FI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3200" dirty="0">
                <a:solidFill>
                  <a:srgbClr val="FFC000"/>
                </a:solidFill>
                <a:ea typeface="+mn-lt"/>
                <a:cs typeface="+mn-lt"/>
              </a:rPr>
              <a:t>	</a:t>
            </a:r>
            <a:r>
              <a:rPr lang="fi-FI" sz="3200" b="1" dirty="0">
                <a:solidFill>
                  <a:srgbClr val="FFC000"/>
                </a:solidFill>
                <a:ea typeface="+mn-lt"/>
                <a:cs typeface="+mn-lt"/>
              </a:rPr>
              <a:t>Projektinhallinta</a:t>
            </a:r>
            <a:endParaRPr lang="fi-FI" sz="32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Stella a 5 punte 1"/>
          <p:cNvSpPr/>
          <p:nvPr/>
        </p:nvSpPr>
        <p:spPr>
          <a:xfrm>
            <a:off x="1766305" y="3649769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Stella a 5 punte 13"/>
          <p:cNvSpPr/>
          <p:nvPr/>
        </p:nvSpPr>
        <p:spPr>
          <a:xfrm>
            <a:off x="1743075" y="4457551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7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Läpileikkaavat työpaketit - </a:t>
            </a:r>
            <a:r>
              <a:rPr lang="fi-FI" b="1" i="1" dirty="0">
                <a:ea typeface="+mn-lt"/>
                <a:cs typeface="+mn-lt"/>
              </a:rPr>
              <a:t>viestintä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l"/>
            <a:r>
              <a:rPr lang="fi-FI" dirty="0"/>
              <a:t>Viestinnän työpaketilla viitataan tyypillisesti niihin viestinnän toimintoihin, joilla tuetaan yhteistyön dynamiikkaa - projektiryhmän tai organisaation sisällä ja sen ulkopuolella:</a:t>
            </a:r>
            <a:endParaRPr lang="en-US" dirty="0"/>
          </a:p>
          <a:p>
            <a:pPr algn="l"/>
            <a:r>
              <a:rPr lang="fi-FI" dirty="0"/>
              <a:t> 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Henkilöstöjohtaminen ja HR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Koordinointi hankkeen jäsenten välillä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Sidosryhmien hallinta - tunnistaminen ja sitouttaminen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Projektin tulosten levittäminen ja näkyvyys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Hyvien käytäntöjen, onnistumisten ja saavutusten esille tuominen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065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Läpileikkaavat työpaketit </a:t>
            </a:r>
            <a:r>
              <a:rPr lang="en-GB" b="1" dirty="0">
                <a:ea typeface="+mn-lt"/>
                <a:cs typeface="+mn-lt"/>
              </a:rPr>
              <a:t>– </a:t>
            </a:r>
            <a:r>
              <a:rPr lang="fi-FI" b="1" i="1" dirty="0">
                <a:ea typeface="+mn-lt"/>
                <a:cs typeface="+mn-lt"/>
              </a:rPr>
              <a:t>projektinhallinta</a:t>
            </a:r>
            <a:endParaRPr lang="fi-FI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l"/>
            <a:r>
              <a:rPr lang="fi-FI" dirty="0"/>
              <a:t>Projektinhallinnan kokonaisuudella tarkoitetaan niitä toimia, joilla varmistetaan projektin sujuva toteutus sekä laadullisesti että ajallisesti:</a:t>
            </a:r>
            <a:endParaRPr lang="en-US" dirty="0"/>
          </a:p>
          <a:p>
            <a:pPr algn="l"/>
            <a:r>
              <a:rPr lang="fi-FI" dirty="0"/>
              <a:t> 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Laadunvarmistus: Seuranta ja arviointi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Riskienhallinta: Tunnistaminen &gt; arviointi &gt; varatoimien suunnittelu.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Vaikutusten arviointi 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Rahoituksen hallinta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Talousarvion valvonta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406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s-ES" dirty="0">
              <a:solidFill>
                <a:srgbClr val="E47A24"/>
              </a:solidFill>
              <a:latin typeface="+mj-lt"/>
            </a:endParaRPr>
          </a:p>
          <a:p>
            <a:pPr lvl="0" algn="just">
              <a:buClr>
                <a:srgbClr val="FFC300"/>
              </a:buClr>
              <a:buSzPts val="2000"/>
            </a:pPr>
            <a:r>
              <a:rPr lang="fi-FI" sz="2000" b="1" dirty="0">
                <a:solidFill>
                  <a:srgbClr val="FFC300"/>
                </a:solidFill>
              </a:rPr>
              <a:t>Tämän</a:t>
            </a:r>
            <a:r>
              <a:rPr lang="en-US" sz="2000" b="1" dirty="0">
                <a:solidFill>
                  <a:srgbClr val="FFC300"/>
                </a:solidFill>
              </a:rPr>
              <a:t> </a:t>
            </a:r>
            <a:r>
              <a:rPr lang="fi-FI" sz="2000" b="1" dirty="0">
                <a:solidFill>
                  <a:srgbClr val="FFC300"/>
                </a:solidFill>
              </a:rPr>
              <a:t>moduulin</a:t>
            </a:r>
            <a:r>
              <a:rPr lang="en-US" sz="2000" b="1" dirty="0">
                <a:solidFill>
                  <a:srgbClr val="FFC300"/>
                </a:solidFill>
              </a:rPr>
              <a:t> </a:t>
            </a:r>
            <a:r>
              <a:rPr lang="fi-FI" sz="2000" b="1" dirty="0">
                <a:solidFill>
                  <a:srgbClr val="FFC300"/>
                </a:solidFill>
              </a:rPr>
              <a:t>päätteeksi</a:t>
            </a:r>
            <a:r>
              <a:rPr lang="en-US" sz="2000" b="1" dirty="0">
                <a:solidFill>
                  <a:srgbClr val="FFC300"/>
                </a:solidFill>
                <a:ea typeface="Calibri"/>
                <a:cs typeface="Calibri"/>
                <a:sym typeface="Calibri"/>
              </a:rPr>
              <a:t>:</a:t>
            </a:r>
            <a:endParaRPr lang="en-US" sz="2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5734" y="553541"/>
            <a:ext cx="5124925" cy="642859"/>
          </a:xfrm>
        </p:spPr>
        <p:txBody>
          <a:bodyPr>
            <a:normAutofit fontScale="90000"/>
          </a:bodyPr>
          <a:lstStyle/>
          <a:p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</a:t>
            </a:r>
            <a:r>
              <a:rPr lang="en-US" sz="4000" b="1" dirty="0">
                <a:solidFill>
                  <a:srgbClr val="D92E2D"/>
                </a:solidFill>
              </a:rPr>
              <a:t> </a:t>
            </a:r>
            <a:r>
              <a:rPr lang="fi-FI" sz="4000" b="1" dirty="0">
                <a:solidFill>
                  <a:srgbClr val="D92E2D"/>
                </a:solidFill>
              </a:rPr>
              <a:t>Tavoitteet</a:t>
            </a:r>
            <a:r>
              <a:rPr lang="en-US" sz="4000" b="1" dirty="0">
                <a:solidFill>
                  <a:srgbClr val="D92E2D"/>
                </a:solidFill>
              </a:rPr>
              <a:t> ja </a:t>
            </a:r>
            <a:r>
              <a:rPr lang="fi-FI" sz="4000" b="1" dirty="0">
                <a:solidFill>
                  <a:srgbClr val="D92E2D"/>
                </a:solidFill>
              </a:rPr>
              <a:t>päämäärät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512492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fi-FI" sz="1200" dirty="0">
                <a:latin typeface="+mj-lt"/>
                <a:ea typeface="맑은 고딕"/>
                <a:cs typeface="Arial"/>
              </a:rPr>
              <a:t>Mitä projektinhallinnalla tarkoitetaan, miksi sillä on merkitystä, mikä projektinhallinnassa on olennaista verrattuna muihin johtamistehtäviin.</a:t>
            </a:r>
            <a:endParaRPr lang="en-US" altLang="ko-KR" sz="1200" dirty="0">
              <a:latin typeface="+mj-lt"/>
              <a:ea typeface="맑은 고딕"/>
              <a:cs typeface="Arial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Ymmärrät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fi-FI" altLang="ko-KR" b="1" dirty="0">
                <a:latin typeface="+mj-lt"/>
                <a:ea typeface="맑은 고딕"/>
                <a:cs typeface="Arial"/>
              </a:rPr>
              <a:t>projektinhallinnan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fi-FI" altLang="ko-KR" b="1" dirty="0">
                <a:latin typeface="+mj-lt"/>
                <a:ea typeface="맑은 고딕"/>
                <a:cs typeface="Arial"/>
              </a:rPr>
              <a:t>olennaisen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fi-FI" altLang="ko-KR" b="1" dirty="0">
                <a:latin typeface="+mj-lt"/>
                <a:ea typeface="맑은 고딕"/>
                <a:cs typeface="Arial"/>
              </a:rPr>
              <a:t>sisällön</a:t>
            </a:r>
            <a:endParaRPr lang="fi-FI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3612402"/>
            <a:ext cx="513536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fi-FI" altLang="ko-KR" sz="1200" dirty="0">
                <a:latin typeface="+mj-lt"/>
                <a:ea typeface="맑은 고딕"/>
                <a:cs typeface="Arial"/>
              </a:rPr>
              <a:t>Jokainen projekti noudattaa tiettyä polkua aina suunnitteluvaiheesta varsinaiseen toteutukseen ja lopulta lopetustoimenpiteisiin ja päätökseen asti. Projekteihin sisältyy teknisiä toimia ja monialaisia tehtäviä.</a:t>
            </a:r>
            <a:endParaRPr lang="en-US" altLang="ko-KR" sz="1200" strike="sngStrike" dirty="0">
              <a:latin typeface="+mj-lt"/>
              <a:ea typeface="맑은 고딕"/>
              <a:cs typeface="Arial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284286"/>
            <a:ext cx="4728268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cs typeface="Calibri Light"/>
              </a:rPr>
              <a:t>Perehdyt</a:t>
            </a:r>
            <a:r>
              <a:rPr lang="en-US" altLang="ko-KR" b="1" dirty="0">
                <a:latin typeface="+mj-lt"/>
                <a:cs typeface="Calibri Light"/>
              </a:rPr>
              <a:t> </a:t>
            </a:r>
            <a:r>
              <a:rPr lang="fi-FI" altLang="ko-KR" b="1" dirty="0">
                <a:latin typeface="+mj-lt"/>
                <a:cs typeface="Calibri Light"/>
              </a:rPr>
              <a:t>projektin</a:t>
            </a:r>
            <a:r>
              <a:rPr lang="en-US" altLang="ko-KR" b="1" dirty="0">
                <a:latin typeface="+mj-lt"/>
                <a:cs typeface="Calibri Light"/>
              </a:rPr>
              <a:t> </a:t>
            </a:r>
            <a:r>
              <a:rPr lang="fi-FI" altLang="ko-KR" b="1" dirty="0">
                <a:latin typeface="+mj-lt"/>
                <a:cs typeface="Calibri Light"/>
              </a:rPr>
              <a:t>elinkaareen</a:t>
            </a:r>
            <a:endParaRPr lang="fi-FI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612770"/>
            <a:ext cx="514580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fi-FI" altLang="ko-KR" sz="1200" dirty="0">
                <a:latin typeface="+mj-lt"/>
                <a:ea typeface="맑은 고딕"/>
                <a:cs typeface="Arial"/>
              </a:rPr>
              <a:t>Onnistuneen ja odotuksia vastaavan projektin ja turhia ponnisteluja vaatineen toiminnan välillä on hyvin pieni ero: vältä yleisiä ansoja ja perehdy projektinhallinnan perusteisiin.</a:t>
            </a:r>
            <a:endParaRPr lang="en-US" altLang="ko-KR" sz="1200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253340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Ymmärrät, millainen on onnistunut projekti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fi-FI" b="1" dirty="0">
                <a:ea typeface="+mn-lt"/>
                <a:cs typeface="+mn-lt"/>
              </a:rPr>
              <a:t>Taloushallintoa koskevia vinkkejä</a:t>
            </a:r>
            <a:endParaRPr lang="en-US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361606860"/>
              </p:ext>
            </p:extLst>
          </p:nvPr>
        </p:nvGraphicFramePr>
        <p:xfrm>
          <a:off x="742220" y="1766871"/>
          <a:ext cx="6597650" cy="43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 txBox="1">
            <a:spLocks/>
          </p:cNvSpPr>
          <p:nvPr/>
        </p:nvSpPr>
        <p:spPr>
          <a:xfrm>
            <a:off x="7059534" y="2395323"/>
            <a:ext cx="4629150" cy="3052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Taloudellisuus</a:t>
            </a:r>
            <a:r>
              <a:rPr lang="en-GB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Oikeat panokset mahdollisimman alhaisin kustannuksin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Tehokkuus</a:t>
            </a:r>
            <a:r>
              <a:rPr lang="en-GB" b="1" dirty="0">
                <a:ea typeface="+mn-lt"/>
                <a:cs typeface="+mn-lt"/>
              </a:rPr>
              <a:t>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Oikeat</a:t>
            </a:r>
            <a:r>
              <a:rPr lang="en-GB" dirty="0"/>
              <a:t> </a:t>
            </a:r>
            <a:r>
              <a:rPr lang="fi-FI" dirty="0"/>
              <a:t>tuotokset</a:t>
            </a:r>
            <a:r>
              <a:rPr lang="en-GB" dirty="0"/>
              <a:t> </a:t>
            </a:r>
            <a:r>
              <a:rPr lang="fi-FI" dirty="0"/>
              <a:t>pienimmällä</a:t>
            </a:r>
            <a:r>
              <a:rPr lang="en-GB" dirty="0"/>
              <a:t> </a:t>
            </a:r>
            <a:r>
              <a:rPr lang="fi-FI" dirty="0"/>
              <a:t>vaivalla</a:t>
            </a:r>
            <a:endParaRPr lang="fi-FI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Vaikuttavuus</a:t>
            </a:r>
            <a:r>
              <a:rPr lang="en-GB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Odotusten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fi-FI" dirty="0">
                <a:ea typeface="+mn-lt"/>
                <a:cs typeface="+mn-lt"/>
              </a:rPr>
              <a:t>toteutuminen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Ansojen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välttäminen</a:t>
            </a:r>
            <a:r>
              <a:rPr lang="en-GB" b="1" dirty="0">
                <a:ea typeface="+mn-lt"/>
                <a:cs typeface="+mn-lt"/>
              </a:rPr>
              <a:t>…</a:t>
            </a:r>
            <a:r>
              <a:rPr lang="fi-FI" b="1" dirty="0">
                <a:ea typeface="+mn-lt"/>
                <a:cs typeface="+mn-lt"/>
              </a:rPr>
              <a:t>Osa</a:t>
            </a:r>
            <a:r>
              <a:rPr lang="en-GB" b="1" dirty="0">
                <a:ea typeface="+mn-lt"/>
                <a:cs typeface="+mn-lt"/>
              </a:rPr>
              <a:t> 1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Läpileikkaavien työpakettien puutteellinen suunnittelu ja/tai toteutus voi johtaa erittäin huonoihin tuloksiin. Asiayhteydestä riippumatta seurauksia voi olla (ei kattava lista):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Entropia ja toimivuuden epäkohdat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Selkeän näkemyksen puute siitä mitä pitäisi tehdä / miten se pitäisi tehdä.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Keskeisten henkilöiden sitoutumattomuus (ts. kiinnostuksen puute)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Valmistautumattomuus odottamattomiin muutoksiin → viivästykset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Talouden ja/tai ajoituksen hallinnan menettäminen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Osapuolten (eli projektin edunsaajien) tyytymättömyys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Sisäisen viestinnän esteet → tiedonkulun rajoittaminen</a:t>
            </a: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6962" y="1214985"/>
            <a:ext cx="937297" cy="79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/>
              <a:t>Hankkeen loppuun saattaminen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Muista: projektien on määrä olla valmiita tiettyyn päivämäärään mennessä. Viivästyminen voi kertoa toimintahäiriöistä ja tehottomuudesta.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altLang="es-ES" dirty="0">
                <a:ea typeface="+mn-lt"/>
                <a:cs typeface="+mn-lt"/>
              </a:rPr>
              <a:t>Varmista, että noudatat lopullista raportointia (loppuraportit)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altLang="es-ES" dirty="0">
                <a:ea typeface="+mn-lt"/>
                <a:cs typeface="+mn-lt"/>
              </a:rPr>
              <a:t>Käytä aikaa hyvien käytäntöjen keräämiseen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altLang="es-ES" dirty="0">
                <a:ea typeface="+mn-lt"/>
                <a:cs typeface="+mn-lt"/>
              </a:rPr>
              <a:t>Pohdi saatuja kokemuksia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altLang="es-ES" dirty="0">
                <a:ea typeface="+mn-lt"/>
                <a:cs typeface="+mn-lt"/>
              </a:rPr>
              <a:t>Kirjoita ylös hyödynnettäviä asioita ja arvokkaita suosituksia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altLang="es-ES" dirty="0">
                <a:ea typeface="+mn-lt"/>
                <a:cs typeface="+mn-lt"/>
              </a:rPr>
              <a:t>Arvioi kokonaista toteutusta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s-ES" dirty="0">
                <a:ea typeface="+mn-lt"/>
                <a:cs typeface="+mn-lt"/>
              </a:rPr>
              <a:t>...</a:t>
            </a:r>
            <a:r>
              <a:rPr lang="fi-FI" altLang="es-ES" dirty="0">
                <a:ea typeface="+mn-lt"/>
                <a:cs typeface="+mn-lt"/>
              </a:rPr>
              <a:t>ja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fi-FI" altLang="es-ES" dirty="0">
                <a:ea typeface="+mn-lt"/>
                <a:cs typeface="+mn-lt"/>
              </a:rPr>
              <a:t>juhli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fi-FI" altLang="es-ES" dirty="0">
                <a:ea typeface="+mn-lt"/>
                <a:cs typeface="+mn-lt"/>
              </a:rPr>
              <a:t>tiimisi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fi-FI" altLang="es-ES" dirty="0">
                <a:ea typeface="+mn-lt"/>
                <a:cs typeface="+mn-lt"/>
              </a:rPr>
              <a:t>kanssa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Parentesi graffa chiusa 1"/>
          <p:cNvSpPr/>
          <p:nvPr/>
        </p:nvSpPr>
        <p:spPr>
          <a:xfrm>
            <a:off x="9455785" y="3179725"/>
            <a:ext cx="866775" cy="1543050"/>
          </a:xfrm>
          <a:prstGeom prst="rightBrace">
            <a:avLst>
              <a:gd name="adj1" fmla="val 8333"/>
              <a:gd name="adj2" fmla="val 5123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322560" y="3627120"/>
            <a:ext cx="1787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YHTEENVETÄVÄ ARVIOINTI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301" y="4917783"/>
            <a:ext cx="665038" cy="11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2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Asian voi ilmaista myös näin: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			→ Jalkapallo-ottelu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Projektin tavoite		→ Ottelun voittaminen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Resurssit 			→ Taktiikka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Tuotokset 			→ Pisteet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Suoritus 			→ esim. hallussapito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Projektitiimi		→ Pelaajat, valmentaja ja seuran työntekijät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Projektin roolit 		→ Puolustus, keskikenttä, hyökkäys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Virstanpylväät 		→ Puoliaika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Sidosryhmät 		→ Kannattajat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Vaikuttavuus ja kestävyys 	→ Mestaruustaulukko 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8309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233" y="3461635"/>
            <a:ext cx="753575" cy="58578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73818"/>
            <a:ext cx="9738730" cy="525906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Ansojen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välttäminen</a:t>
            </a:r>
            <a:r>
              <a:rPr lang="en-GB" b="1" dirty="0">
                <a:ea typeface="+mn-lt"/>
                <a:cs typeface="+mn-lt"/>
              </a:rPr>
              <a:t>…</a:t>
            </a:r>
            <a:r>
              <a:rPr lang="fi-FI" b="1" dirty="0">
                <a:ea typeface="+mn-lt"/>
                <a:cs typeface="+mn-lt"/>
              </a:rPr>
              <a:t>Osa</a:t>
            </a:r>
            <a:r>
              <a:rPr lang="en-GB" b="1" dirty="0">
                <a:ea typeface="+mn-lt"/>
                <a:cs typeface="+mn-lt"/>
              </a:rPr>
              <a:t> 2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Sisällöstä riippumatta projektinhallinnassa on aina noudatettava ainakin muutamia, mutta </a:t>
            </a:r>
            <a:r>
              <a:rPr lang="fi-FI" b="1" dirty="0">
                <a:ea typeface="+mn-lt"/>
                <a:cs typeface="+mn-lt"/>
              </a:rPr>
              <a:t>perustavanlaatuisia </a:t>
            </a:r>
            <a:r>
              <a:rPr lang="fi-FI" dirty="0">
                <a:ea typeface="+mn-lt"/>
                <a:cs typeface="+mn-lt"/>
              </a:rPr>
              <a:t>sääntöjä</a:t>
            </a:r>
            <a:r>
              <a:rPr lang="en-GB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Vältä päällekkäisyyksiä</a:t>
            </a:r>
            <a:r>
              <a:rPr lang="en-GB" dirty="0">
                <a:ea typeface="+mn-lt"/>
                <a:cs typeface="+mn-lt"/>
              </a:rPr>
              <a:t>: p</a:t>
            </a:r>
            <a:r>
              <a:rPr lang="fi-FI" dirty="0"/>
              <a:t>idä asiat yksinkertaisina ja järkevinä. KISS-periaate, </a:t>
            </a:r>
            <a:r>
              <a:rPr lang="en-US" dirty="0"/>
              <a:t>             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eli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b="1" dirty="0">
                <a:solidFill>
                  <a:srgbClr val="00B050"/>
                </a:solidFill>
                <a:ea typeface="+mn-lt"/>
                <a:cs typeface="+mn-lt"/>
              </a:rPr>
              <a:t>K</a:t>
            </a:r>
            <a:r>
              <a:rPr lang="en-GB" dirty="0">
                <a:ea typeface="+mn-lt"/>
                <a:cs typeface="+mn-lt"/>
              </a:rPr>
              <a:t>eep </a:t>
            </a:r>
            <a:r>
              <a:rPr lang="en-GB" b="1" dirty="0">
                <a:solidFill>
                  <a:srgbClr val="00B050"/>
                </a:solidFill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t </a:t>
            </a:r>
            <a:r>
              <a:rPr lang="en-GB" b="1" dirty="0">
                <a:solidFill>
                  <a:srgbClr val="00B050"/>
                </a:solidFill>
                <a:ea typeface="+mn-lt"/>
                <a:cs typeface="+mn-lt"/>
              </a:rPr>
              <a:t>S</a:t>
            </a:r>
            <a:r>
              <a:rPr lang="en-GB" dirty="0">
                <a:ea typeface="+mn-lt"/>
                <a:cs typeface="+mn-lt"/>
              </a:rPr>
              <a:t>imple &amp; </a:t>
            </a:r>
            <a:r>
              <a:rPr lang="en-GB" b="1" dirty="0">
                <a:solidFill>
                  <a:srgbClr val="00B050"/>
                </a:solidFill>
                <a:ea typeface="+mn-lt"/>
                <a:cs typeface="+mn-lt"/>
              </a:rPr>
              <a:t>S</a:t>
            </a:r>
            <a:r>
              <a:rPr lang="en-GB" dirty="0">
                <a:ea typeface="+mn-lt"/>
                <a:cs typeface="+mn-lt"/>
              </a:rPr>
              <a:t>mart.</a:t>
            </a:r>
            <a:br>
              <a:rPr lang="en-GB" dirty="0">
                <a:ea typeface="+mn-lt"/>
                <a:cs typeface="+mn-lt"/>
              </a:rPr>
            </a:b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Aseta tavoitteet, jotka ovat </a:t>
            </a:r>
            <a:r>
              <a:rPr lang="fi-FI" strike="sngStrike" dirty="0">
                <a:solidFill>
                  <a:srgbClr val="FF0000"/>
                </a:solidFill>
              </a:rPr>
              <a:t>haastavia</a:t>
            </a:r>
            <a:r>
              <a:rPr lang="fi-FI" dirty="0"/>
              <a:t> ja </a:t>
            </a:r>
            <a:r>
              <a:rPr lang="fi-FI" strike="sngStrike" dirty="0">
                <a:solidFill>
                  <a:srgbClr val="FF0000"/>
                </a:solidFill>
              </a:rPr>
              <a:t>motivoivia</a:t>
            </a:r>
            <a:r>
              <a:rPr lang="fi-FI" dirty="0"/>
              <a:t>, </a:t>
            </a:r>
            <a:r>
              <a:rPr lang="fi-FI" dirty="0">
                <a:solidFill>
                  <a:srgbClr val="00B050"/>
                </a:solidFill>
                <a:ea typeface="+mn-lt"/>
                <a:cs typeface="+mn-lt"/>
              </a:rPr>
              <a:t>realistisia</a:t>
            </a:r>
            <a:r>
              <a:rPr lang="fi-FI" dirty="0"/>
              <a:t> ja </a:t>
            </a:r>
            <a:r>
              <a:rPr lang="fi-FI" dirty="0">
                <a:solidFill>
                  <a:srgbClr val="00B050"/>
                </a:solidFill>
                <a:ea typeface="+mn-lt"/>
                <a:cs typeface="+mn-lt"/>
              </a:rPr>
              <a:t>kiinnostavia</a:t>
            </a:r>
            <a:r>
              <a:rPr lang="fi-FI" dirty="0"/>
              <a:t>.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Ole mahdollisimman täsmällinen ja selkeä: käytä selkokieltä. 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Varmista, että asia </a:t>
            </a:r>
            <a:r>
              <a:rPr lang="fi-FI" dirty="0">
                <a:solidFill>
                  <a:srgbClr val="00B050"/>
                </a:solidFill>
                <a:ea typeface="+mn-lt"/>
                <a:cs typeface="+mn-lt"/>
              </a:rPr>
              <a:t>ymmärretään</a:t>
            </a:r>
            <a:r>
              <a:rPr lang="fi-FI" dirty="0"/>
              <a:t>...ei </a:t>
            </a:r>
            <a:r>
              <a:rPr lang="fi-FI" dirty="0">
                <a:solidFill>
                  <a:srgbClr val="FF0000"/>
                </a:solidFill>
              </a:rPr>
              <a:t>tulkita</a:t>
            </a:r>
            <a:r>
              <a:rPr lang="fi-FI" dirty="0"/>
              <a:t>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Älä viivyttele ongelmiin puuttumista.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1614" y="1214985"/>
            <a:ext cx="814386" cy="814386"/>
          </a:xfrm>
          <a:prstGeom prst="rect">
            <a:avLst/>
          </a:prstGeom>
        </p:spPr>
      </p:pic>
      <p:pic>
        <p:nvPicPr>
          <p:cNvPr id="2050" name="Picture 2" descr="16,733 BEST Red Siren IMAGES, STOCK PHOTOS &amp;amp; VECTORS | Adobe Stock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273" y="5702348"/>
            <a:ext cx="515938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7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46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fi-FI" sz="4000" b="1" dirty="0">
                <a:solidFill>
                  <a:srgbClr val="D92E2D"/>
                </a:solidFill>
              </a:rPr>
              <a:t>Tiivistelmä</a:t>
            </a: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800025" y="2320502"/>
            <a:ext cx="2819320" cy="2306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altLang="ko-KR" sz="1400" b="1" dirty="0">
                <a:solidFill>
                  <a:srgbClr val="FF0000"/>
                </a:solidFill>
                <a:ea typeface="+mn-lt"/>
                <a:cs typeface="+mn-lt"/>
              </a:rPr>
              <a:t>Läpileikkaavien toimien yhdistäminen ja sujuva toteutus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Viestintä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Projektinhallinta 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Yleisten ansojen välttäminen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Seuranta- ja arviointitoimien toteuttaminen - mitä opittiin? 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ko-KR" sz="1200" kern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892829" y="4925450"/>
            <a:ext cx="3321122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i-FI" altLang="ko-KR" sz="1400" b="1" dirty="0">
                <a:solidFill>
                  <a:srgbClr val="FF0000"/>
                </a:solidFill>
                <a:cs typeface="Arial" pitchFamily="34" charset="0"/>
              </a:rPr>
              <a:t>Projektin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fi-FI" altLang="ko-KR" sz="1400" b="1" dirty="0">
                <a:solidFill>
                  <a:srgbClr val="FF0000"/>
                </a:solidFill>
                <a:cs typeface="Arial" pitchFamily="34" charset="0"/>
              </a:rPr>
              <a:t>elinkaari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Idean suunnittelu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Resurssien suunnittelu 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Läpileikkaavien toimien toteuttaminen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Virallinen päättäminen ja yhteenveto 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4610660" y="4784992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3" r="20863"/>
          <a:stretch/>
        </p:blipFill>
        <p:spPr>
          <a:xfrm>
            <a:off x="5089012" y="3700706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1883578" y="4910503"/>
            <a:ext cx="1545798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solidFill>
                <a:schemeClr val="tx1"/>
              </a:solidFill>
            </a:endParaRPr>
          </a:p>
        </p:txBody>
      </p:sp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1267844" y="1947497"/>
            <a:ext cx="1991507" cy="29630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altLang="ko-KR" sz="1400" b="1" dirty="0">
                <a:solidFill>
                  <a:srgbClr val="FF0000"/>
                </a:solidFill>
                <a:cs typeface="Arial" pitchFamily="34" charset="0"/>
              </a:rPr>
              <a:t>Projektinhallinta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fi-FI" altLang="ko-KR" sz="1400" b="1" dirty="0">
                <a:solidFill>
                  <a:srgbClr val="FF0000"/>
                </a:solidFill>
                <a:cs typeface="Arial" pitchFamily="34" charset="0"/>
              </a:rPr>
              <a:t>lähestymistapana</a:t>
            </a: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Ajattelumalli, joka tavoittelee VAIKUTTAVUUTTA ja TEHOKKUUTTA.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Prosessien, menetelmien, taitojen, tietojen ja kokemuksen soveltamista tiettyjen tavoitteiden saavuttamiseksi.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0547" y="2495707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9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1102" y="488131"/>
            <a:ext cx="4327693" cy="671109"/>
          </a:xfrm>
        </p:spPr>
        <p:txBody>
          <a:bodyPr>
            <a:noAutofit/>
          </a:bodyPr>
          <a:lstStyle/>
          <a:p>
            <a:r>
              <a:rPr lang="fi-FI" sz="4000" dirty="0">
                <a:solidFill>
                  <a:srgbClr val="C00000"/>
                </a:solidFill>
              </a:rPr>
              <a:t>Itsearviointitesti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29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87177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1: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Mitä on projektinhallinta?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2: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Mitkä ovat projektinhallinnan keskeiset osa-alueet?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3: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Mitkä ovat projektin elinkaaren eri vaiheet?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4: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Mitä tarkoitetaan tehokkuudella?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5: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Mistä viestinnän työpaketissa on kyse? </a:t>
            </a:r>
            <a:endParaRPr lang="en-GB" sz="2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7073413" cy="217335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Sisältö</a:t>
            </a:r>
            <a:endParaRPr lang="fi-FI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947669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487986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>
                <a:ea typeface="+mn-lt"/>
                <a:cs typeface="+mn-lt"/>
              </a:rPr>
              <a:t>Projektinhallinnan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määrittely</a:t>
            </a:r>
            <a:r>
              <a:rPr lang="en-US" sz="1200" dirty="0">
                <a:ea typeface="+mn-lt"/>
                <a:cs typeface="+mn-lt"/>
              </a:rPr>
              <a:t>:</a:t>
            </a:r>
          </a:p>
          <a:p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Projektinhallinnan määrittely</a:t>
            </a:r>
            <a:endParaRPr lang="fr-FR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Projektinhallinta</a:t>
            </a:r>
            <a:r>
              <a:rPr lang="fr-FR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ja</a:t>
            </a:r>
            <a:r>
              <a:rPr lang="fr-FR" sz="1200" dirty="0">
                <a:ea typeface="+mn-lt"/>
                <a:cs typeface="+mn-lt"/>
              </a:rPr>
              <a:t> -</a:t>
            </a:r>
            <a:r>
              <a:rPr lang="fi-FI" sz="1200" dirty="0">
                <a:ea typeface="+mn-lt"/>
                <a:cs typeface="+mn-lt"/>
              </a:rPr>
              <a:t>johtaminen</a:t>
            </a:r>
            <a:r>
              <a:rPr lang="fr-FR" sz="1200" dirty="0">
                <a:ea typeface="+mn-lt"/>
                <a:cs typeface="+mn-lt"/>
              </a:rPr>
              <a:t> vs. </a:t>
            </a:r>
            <a:r>
              <a:rPr lang="fi-FI" sz="1200" dirty="0">
                <a:ea typeface="+mn-lt"/>
                <a:cs typeface="+mn-lt"/>
              </a:rPr>
              <a:t>hallinnointi ja johtaminen</a:t>
            </a: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Projektinhallinta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ajattelutapana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Projektinhallinnan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keskeiset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osatekijät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Paras mahdollinen tulos: onnistunut hanke</a:t>
            </a:r>
            <a:endParaRPr lang="en-US" sz="1100" dirty="0">
              <a:ea typeface="맑은 고딕"/>
              <a:cs typeface="Calibri"/>
            </a:endParaRPr>
          </a:p>
          <a:p>
            <a:endParaRPr lang="en-US" altLang="ko-KR" sz="1200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795843" y="2283765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Osio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1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57053" y="1820788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5607095" y="2740990"/>
            <a:ext cx="4368177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>
                <a:ea typeface="+mn-lt"/>
                <a:cs typeface="+mn-lt"/>
              </a:rPr>
              <a:t>Projektin elinkaari ja toteutus</a:t>
            </a:r>
            <a:r>
              <a:rPr lang="en-GB" sz="1200" dirty="0">
                <a:ea typeface="+mn-lt"/>
                <a:cs typeface="+mn-lt"/>
              </a:rPr>
              <a:t>:</a:t>
            </a:r>
          </a:p>
          <a:p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Projektin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elinkaari</a:t>
            </a:r>
            <a:r>
              <a:rPr lang="en-US" sz="1200" dirty="0">
                <a:ea typeface="+mn-lt"/>
                <a:cs typeface="+mn-lt"/>
              </a:rPr>
              <a:t>: </a:t>
            </a:r>
            <a:r>
              <a:rPr lang="fi-FI" sz="1200" dirty="0">
                <a:ea typeface="+mn-lt"/>
                <a:cs typeface="+mn-lt"/>
              </a:rPr>
              <a:t>visuaalinen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esitys</a:t>
            </a:r>
            <a:endParaRPr lang="fi-FI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Projekti</a:t>
            </a:r>
            <a:r>
              <a:rPr lang="en-US" sz="1200" dirty="0">
                <a:ea typeface="+mn-lt"/>
                <a:cs typeface="+mn-lt"/>
              </a:rPr>
              <a:t>-idea:</a:t>
            </a:r>
            <a:r>
              <a:rPr lang="en-US" sz="1200" dirty="0">
                <a:cs typeface="Calibri" panose="020F0502020204030204"/>
              </a:rPr>
              <a:t> </a:t>
            </a:r>
            <a:r>
              <a:rPr lang="fi-FI" sz="1200" dirty="0">
                <a:cs typeface="Calibri" panose="020F0502020204030204"/>
              </a:rPr>
              <a:t>Käsitteet</a:t>
            </a:r>
            <a:r>
              <a:rPr lang="en-US" sz="1200" dirty="0">
                <a:cs typeface="Calibri" panose="020F0502020204030204"/>
              </a:rPr>
              <a:t> &amp; </a:t>
            </a:r>
            <a:r>
              <a:rPr lang="fi-FI" sz="1200" dirty="0">
                <a:cs typeface="Calibri" panose="020F0502020204030204"/>
              </a:rPr>
              <a:t>projektisuunnitelma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Resurssien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suunnittelu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Projektinhallintasuunnitelma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Toimintojen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määrittely</a:t>
            </a:r>
            <a:r>
              <a:rPr lang="en-GB" sz="1200" dirty="0">
                <a:ea typeface="+mn-lt"/>
                <a:cs typeface="+mn-lt"/>
              </a:rPr>
              <a:t> - </a:t>
            </a:r>
            <a:r>
              <a:rPr lang="fi-FI" sz="1200" dirty="0">
                <a:ea typeface="+mn-lt"/>
                <a:cs typeface="+mn-lt"/>
              </a:rPr>
              <a:t>mitä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tehdään</a:t>
            </a:r>
            <a:r>
              <a:rPr lang="en-GB" sz="1200" dirty="0">
                <a:ea typeface="+mn-lt"/>
                <a:cs typeface="+mn-lt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Aikataulun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määrittely</a:t>
            </a:r>
            <a:r>
              <a:rPr lang="en-GB" sz="1200" dirty="0">
                <a:ea typeface="+mn-lt"/>
                <a:cs typeface="+mn-lt"/>
              </a:rPr>
              <a:t> - </a:t>
            </a:r>
            <a:r>
              <a:rPr lang="fi-FI" sz="1200" dirty="0">
                <a:ea typeface="+mn-lt"/>
                <a:cs typeface="+mn-lt"/>
              </a:rPr>
              <a:t>milloin</a:t>
            </a:r>
            <a:r>
              <a:rPr lang="en-GB" sz="1200" dirty="0">
                <a:ea typeface="+mn-lt"/>
                <a:cs typeface="+mn-lt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Virstanpylväät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Läpileikkaavat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työpaketit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Läpileikkaavat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työpaketit</a:t>
            </a:r>
            <a:r>
              <a:rPr lang="en-GB" sz="1200" dirty="0">
                <a:ea typeface="+mn-lt"/>
                <a:cs typeface="+mn-lt"/>
              </a:rPr>
              <a:t> - </a:t>
            </a:r>
            <a:r>
              <a:rPr lang="fi-FI" sz="1200" dirty="0">
                <a:ea typeface="+mn-lt"/>
                <a:cs typeface="+mn-lt"/>
              </a:rPr>
              <a:t>viestintä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Läpileikkaavat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työpaketit</a:t>
            </a:r>
            <a:r>
              <a:rPr lang="en-GB" sz="1200" dirty="0">
                <a:ea typeface="+mn-lt"/>
                <a:cs typeface="+mn-lt"/>
              </a:rPr>
              <a:t> - </a:t>
            </a:r>
            <a:r>
              <a:rPr lang="fi-FI" sz="1200" dirty="0">
                <a:ea typeface="+mn-lt"/>
                <a:cs typeface="+mn-lt"/>
              </a:rPr>
              <a:t>projektinhallinta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Taloushallintoa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koskevia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vinkkejä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Ansojen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välttäminen</a:t>
            </a:r>
            <a:r>
              <a:rPr lang="en-GB" sz="1200" dirty="0">
                <a:ea typeface="+mn-lt"/>
                <a:cs typeface="+mn-lt"/>
              </a:rPr>
              <a:t>…</a:t>
            </a:r>
            <a:r>
              <a:rPr lang="fi-FI" sz="1200" dirty="0">
                <a:ea typeface="+mn-lt"/>
                <a:cs typeface="+mn-lt"/>
              </a:rPr>
              <a:t>Osa</a:t>
            </a:r>
            <a:r>
              <a:rPr lang="en-GB" sz="1200" dirty="0">
                <a:ea typeface="+mn-lt"/>
                <a:cs typeface="+mn-lt"/>
              </a:rPr>
              <a:t> 1 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Hankkeen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loppuun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saattaminen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Ansojen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välttäminen</a:t>
            </a:r>
            <a:r>
              <a:rPr lang="en-GB" sz="1200" dirty="0">
                <a:ea typeface="+mn-lt"/>
                <a:cs typeface="+mn-lt"/>
              </a:rPr>
              <a:t>...</a:t>
            </a:r>
            <a:r>
              <a:rPr lang="fi-FI" sz="1200" dirty="0">
                <a:ea typeface="+mn-lt"/>
                <a:cs typeface="+mn-lt"/>
              </a:rPr>
              <a:t>Osa</a:t>
            </a:r>
            <a:r>
              <a:rPr lang="en-GB" sz="1200" dirty="0">
                <a:ea typeface="+mn-lt"/>
                <a:cs typeface="+mn-lt"/>
              </a:rPr>
              <a:t> 2</a:t>
            </a: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5710375" y="2294204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Osio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2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/>
              <a:t>Aloitetaan alusta: Projektinhallinnan määrittely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Projektinhallinta on prosessien, menetelmien, taitojen, tietojen ja kokemuksen </a:t>
            </a:r>
            <a:r>
              <a:rPr lang="fi-FI" dirty="0">
                <a:solidFill>
                  <a:srgbClr val="0070C0"/>
                </a:solidFill>
                <a:ea typeface="+mn-lt"/>
                <a:cs typeface="+mn-lt"/>
              </a:rPr>
              <a:t>soveltamista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>
                <a:solidFill>
                  <a:srgbClr val="0070C0"/>
                </a:solidFill>
                <a:ea typeface="+mn-lt"/>
                <a:cs typeface="+mn-lt"/>
              </a:rPr>
              <a:t>tiettyjen tavoitteiden saavuttamiseksi</a:t>
            </a:r>
            <a:r>
              <a:rPr lang="fi-FI" dirty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ea typeface="+mn-lt"/>
                <a:cs typeface="+mn-lt"/>
              </a:rPr>
              <a:t>Projektilla on lopulliset </a:t>
            </a:r>
            <a:r>
              <a:rPr lang="fi-FI" dirty="0">
                <a:solidFill>
                  <a:srgbClr val="0070C0"/>
                </a:solidFill>
                <a:ea typeface="+mn-lt"/>
                <a:cs typeface="+mn-lt"/>
              </a:rPr>
              <a:t>tuotokset/tulokset</a:t>
            </a:r>
            <a:r>
              <a:rPr lang="fi-FI" dirty="0">
                <a:ea typeface="+mn-lt"/>
                <a:cs typeface="+mn-lt"/>
              </a:rPr>
              <a:t>, jotka on rajoitettu </a:t>
            </a:r>
            <a:r>
              <a:rPr lang="fi-FI" dirty="0">
                <a:solidFill>
                  <a:srgbClr val="0070C0"/>
                </a:solidFill>
                <a:ea typeface="+mn-lt"/>
                <a:cs typeface="+mn-lt"/>
              </a:rPr>
              <a:t>määrättyyn aikatauluun ja budjettiin</a:t>
            </a:r>
            <a:r>
              <a:rPr lang="fi-FI" dirty="0">
                <a:ea typeface="+mn-lt"/>
                <a:cs typeface="+mn-lt"/>
              </a:rPr>
              <a:t>.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500" dirty="0">
                <a:ea typeface="+mn-lt"/>
                <a:cs typeface="+mn-lt"/>
              </a:rPr>
              <a:t>Lähde</a:t>
            </a:r>
            <a:r>
              <a:rPr lang="en-GB" sz="1500" dirty="0">
                <a:ea typeface="+mn-lt"/>
                <a:cs typeface="+mn-lt"/>
              </a:rPr>
              <a:t>: </a:t>
            </a:r>
            <a:r>
              <a:rPr lang="en-GB" sz="1500" dirty="0">
                <a:ea typeface="+mn-lt"/>
                <a:cs typeface="+mn-lt"/>
                <a:hlinkClick r:id="rId4" action="ppaction://hlinkfile"/>
              </a:rPr>
              <a:t>APM, Association for Project Management </a:t>
            </a:r>
            <a:endParaRPr lang="en-GB" sz="15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Projektinhallinta vs. hallinnointi ja johtaminen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129422"/>
              </p:ext>
            </p:extLst>
          </p:nvPr>
        </p:nvGraphicFramePr>
        <p:xfrm>
          <a:off x="1475649" y="1965228"/>
          <a:ext cx="9240702" cy="2560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0351">
                  <a:extLst>
                    <a:ext uri="{9D8B030D-6E8A-4147-A177-3AD203B41FA5}">
                      <a16:colId xmlns:a16="http://schemas.microsoft.com/office/drawing/2014/main" val="987817194"/>
                    </a:ext>
                  </a:extLst>
                </a:gridCol>
                <a:gridCol w="4620351">
                  <a:extLst>
                    <a:ext uri="{9D8B030D-6E8A-4147-A177-3AD203B41FA5}">
                      <a16:colId xmlns:a16="http://schemas.microsoft.com/office/drawing/2014/main" val="2962080228"/>
                    </a:ext>
                  </a:extLst>
                </a:gridCol>
              </a:tblGrid>
              <a:tr h="431907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PROJEKTINHALLINTA JA -JOHTAMINEN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HALLINNOINTI JA JOHTAMINEN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661046"/>
                  </a:ext>
                </a:extLst>
              </a:tr>
              <a:tr h="2128683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Lopullinen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tuotos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tai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tuote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Elinkaari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Ainutlaatuinen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innovatiivinen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Monialainen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Projektikohtaiset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resurssit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Soveltamisala: täsmällinen ja hyvin määritelty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Käynnissä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oleva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toiminta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Jatkuva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panos-tuotosvirta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Rutiinitehtävät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Yksittäiset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Yleiset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budjettivarat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Soveltamisala: laajempi ja vähemmän rajattu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35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33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Vähemmän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perinteinen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käsitys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projektinhallinnasta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Projektinhallinta on toimintatapa, jossa pyritään </a:t>
            </a:r>
            <a:r>
              <a:rPr lang="fi-FI" dirty="0">
                <a:solidFill>
                  <a:srgbClr val="0070C0"/>
                </a:solidFill>
                <a:ea typeface="+mn-lt"/>
                <a:cs typeface="+mn-lt"/>
              </a:rPr>
              <a:t>TEHOKKUUTEEN</a:t>
            </a:r>
            <a:r>
              <a:rPr lang="fi-FI" dirty="0"/>
              <a:t> ja </a:t>
            </a:r>
            <a:r>
              <a:rPr lang="fi-FI" dirty="0">
                <a:solidFill>
                  <a:srgbClr val="0070C0"/>
                </a:solidFill>
                <a:ea typeface="+mn-lt"/>
                <a:cs typeface="+mn-lt"/>
              </a:rPr>
              <a:t>VAIKUTTAVUUTEEN. </a:t>
            </a:r>
            <a:r>
              <a:rPr lang="fi-FI" dirty="0">
                <a:ea typeface="+mn-lt"/>
                <a:cs typeface="+mn-lt"/>
              </a:rPr>
              <a:t>Sama koskee myös urheilua. 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Itsenäisiä projekteja voivat olla liikeidean kartoittaminen, yrityksen perustaminen, markkinointikampanjan käynnistäminen, tuotemerkin kohderyhmien kartoittaminen ja tunnistaminen. Samaa voi soveltaa urheilussa myös treenien suunnitteluun.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Projektinhallinnan näkökulmaa olisi sovellettava läpileikkaavasti kaikkiin tyypillisiin yrittäjätoimintoihin.</a:t>
            </a:r>
            <a:endParaRPr lang="en-GB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304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5647412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/>
              <a:t>Projektinhallinnan keskeiset osatekijät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Nämä kolme osatekijää ovat sidoksissa toisiinsa.</a:t>
            </a:r>
            <a:endParaRPr lang="fi-FI" dirty="0"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Kaikki mahdolliset muutokset - sekä laadulliset että määrälliset - jotka vaikuttavat johonkin näistä kolmesta, vaikuttavat väistämättä kaikkiin muihin. Muutos voi olla myönteinen tai kielteinen.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418332000"/>
              </p:ext>
            </p:extLst>
          </p:nvPr>
        </p:nvGraphicFramePr>
        <p:xfrm>
          <a:off x="5968998" y="1398870"/>
          <a:ext cx="6539345" cy="4711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3265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Paras mahdollinen tulos: onnistunut hanke</a:t>
            </a:r>
            <a:endParaRPr lang="en-US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cs typeface="Calibri"/>
              </a:rPr>
              <a:t>Tulokset saadaan </a:t>
            </a:r>
            <a:r>
              <a:rPr lang="fi-FI" dirty="0">
                <a:solidFill>
                  <a:srgbClr val="0070C0"/>
                </a:solidFill>
                <a:cs typeface="Calibri"/>
              </a:rPr>
              <a:t>sisäisen aikataulun </a:t>
            </a:r>
            <a:r>
              <a:rPr lang="fi-FI" dirty="0">
                <a:cs typeface="Calibri"/>
              </a:rPr>
              <a:t>mukaisesti.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cs typeface="Calibri"/>
              </a:rPr>
              <a:t>Tulokset saavutetaan </a:t>
            </a:r>
            <a:r>
              <a:rPr lang="fi-FI" dirty="0">
                <a:solidFill>
                  <a:srgbClr val="0070C0"/>
                </a:solidFill>
                <a:cs typeface="Calibri"/>
              </a:rPr>
              <a:t>suorituskyvyn parametrien </a:t>
            </a:r>
            <a:r>
              <a:rPr lang="fi-FI" dirty="0">
                <a:cs typeface="Calibri"/>
              </a:rPr>
              <a:t>mukaisesti.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cs typeface="Calibri"/>
              </a:rPr>
              <a:t>Tulokset suoritetaan </a:t>
            </a:r>
            <a:r>
              <a:rPr lang="fi-FI" dirty="0">
                <a:solidFill>
                  <a:srgbClr val="0070C0"/>
                </a:solidFill>
                <a:cs typeface="Calibri"/>
              </a:rPr>
              <a:t>myönnetyn budjetin </a:t>
            </a:r>
            <a:r>
              <a:rPr lang="fi-FI" dirty="0">
                <a:cs typeface="Calibri"/>
              </a:rPr>
              <a:t>mukaisesti.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cs typeface="Calibri"/>
              </a:rPr>
              <a:t>Tulokset </a:t>
            </a:r>
            <a:r>
              <a:rPr lang="fi-FI" dirty="0">
                <a:solidFill>
                  <a:srgbClr val="0070C0"/>
                </a:solidFill>
                <a:cs typeface="Calibri"/>
              </a:rPr>
              <a:t>täyttävät </a:t>
            </a:r>
            <a:r>
              <a:rPr lang="fi-FI" dirty="0">
                <a:cs typeface="Calibri"/>
              </a:rPr>
              <a:t>(tai paremminkin </a:t>
            </a:r>
            <a:r>
              <a:rPr lang="fi-FI" i="1" dirty="0">
                <a:solidFill>
                  <a:srgbClr val="0070C0"/>
                </a:solidFill>
                <a:cs typeface="Calibri"/>
              </a:rPr>
              <a:t>ylittävät</a:t>
            </a:r>
            <a:r>
              <a:rPr lang="fi-FI" dirty="0">
                <a:cs typeface="Calibri"/>
              </a:rPr>
              <a:t>) asetetut tavoitteet.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cs typeface="Calibri"/>
              </a:rPr>
              <a:t>Tulokset ovat </a:t>
            </a:r>
            <a:r>
              <a:rPr lang="fi-FI" dirty="0">
                <a:solidFill>
                  <a:srgbClr val="0070C0"/>
                </a:solidFill>
                <a:cs typeface="Calibri"/>
              </a:rPr>
              <a:t>kestäviä</a:t>
            </a:r>
            <a:r>
              <a:rPr lang="fi-FI" dirty="0">
                <a:cs typeface="Calibri"/>
              </a:rPr>
              <a:t> ja </a:t>
            </a:r>
            <a:r>
              <a:rPr lang="fi-FI" dirty="0">
                <a:solidFill>
                  <a:srgbClr val="0070C0"/>
                </a:solidFill>
                <a:cs typeface="Calibri"/>
              </a:rPr>
              <a:t>vaikuttavia</a:t>
            </a:r>
            <a:r>
              <a:rPr lang="fi-FI" dirty="0">
                <a:cs typeface="Calibri"/>
              </a:rPr>
              <a:t>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i-FI" dirty="0">
                <a:cs typeface="Calibri"/>
              </a:rPr>
              <a:t>Tulokset (ja niiden saavuttamiseen johtavat tehtävät) </a:t>
            </a:r>
            <a:r>
              <a:rPr lang="fi-FI" dirty="0">
                <a:solidFill>
                  <a:srgbClr val="0070C0"/>
                </a:solidFill>
                <a:cs typeface="Calibri"/>
              </a:rPr>
              <a:t>voimaannuttavat</a:t>
            </a:r>
            <a:r>
              <a:rPr lang="fi-FI" dirty="0">
                <a:cs typeface="Calibri"/>
              </a:rPr>
              <a:t> ihmisiä. </a:t>
            </a:r>
            <a:endParaRPr lang="en-GB" dirty="0"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964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Projektin elinkaari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325905030"/>
              </p:ext>
            </p:extLst>
          </p:nvPr>
        </p:nvGraphicFramePr>
        <p:xfrm>
          <a:off x="1339506" y="642185"/>
          <a:ext cx="9762836" cy="5413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924964" y="4263991"/>
            <a:ext cx="223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 dirty="0"/>
              <a:t>Toteutus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7915564" y="3814618"/>
            <a:ext cx="129309" cy="4987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ttangolo arrotondato 8"/>
          <p:cNvSpPr/>
          <p:nvPr/>
        </p:nvSpPr>
        <p:spPr>
          <a:xfrm>
            <a:off x="1227266" y="2198751"/>
            <a:ext cx="9967207" cy="26192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710054" y="1694144"/>
            <a:ext cx="2909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b="1" dirty="0">
                <a:solidFill>
                  <a:srgbClr val="FF0000"/>
                </a:solidFill>
              </a:rPr>
              <a:t>Viestintä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1136073" y="1694144"/>
            <a:ext cx="10178472" cy="3856911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627908" y="5013535"/>
            <a:ext cx="69064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b="1" dirty="0">
                <a:solidFill>
                  <a:schemeClr val="accent6">
                    <a:lumMod val="50000"/>
                  </a:schemeClr>
                </a:solidFill>
              </a:rPr>
              <a:t>Seuranta ja ohjaus: Laadunvarmistus</a:t>
            </a:r>
          </a:p>
        </p:txBody>
      </p:sp>
    </p:spTree>
    <p:extLst>
      <p:ext uri="{BB962C8B-B14F-4D97-AF65-F5344CB8AC3E}">
        <p14:creationId xmlns:p14="http://schemas.microsoft.com/office/powerpoint/2010/main" val="15750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0C7EC157A6C57429E66BE617180E4BA" ma:contentTypeVersion="13" ma:contentTypeDescription="Luo uusi asiakirja." ma:contentTypeScope="" ma:versionID="abdba8193bf53585f23e0f57dc79550b">
  <xsd:schema xmlns:xsd="http://www.w3.org/2001/XMLSchema" xmlns:xs="http://www.w3.org/2001/XMLSchema" xmlns:p="http://schemas.microsoft.com/office/2006/metadata/properties" xmlns:ns3="f0a76851-186c-4e9a-ba6f-5e6e0ab93a52" xmlns:ns4="7d87fd77-5c90-4cc5-9fa8-5251628b2ec8" targetNamespace="http://schemas.microsoft.com/office/2006/metadata/properties" ma:root="true" ma:fieldsID="3a1a7b6f626bcbf646316ecb145447af" ns3:_="" ns4:_="">
    <xsd:import namespace="f0a76851-186c-4e9a-ba6f-5e6e0ab93a52"/>
    <xsd:import namespace="7d87fd77-5c90-4cc5-9fa8-5251628b2ec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76851-186c-4e9a-ba6f-5e6e0ab93a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7fd77-5c90-4cc5-9fa8-5251628b2e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FC19E-F1A9-4F23-AF5A-A95B43BB44B2}">
  <ds:schemaRefs>
    <ds:schemaRef ds:uri="http://schemas.microsoft.com/office/2006/documentManagement/types"/>
    <ds:schemaRef ds:uri="http://purl.org/dc/elements/1.1/"/>
    <ds:schemaRef ds:uri="7d87fd77-5c90-4cc5-9fa8-5251628b2ec8"/>
    <ds:schemaRef ds:uri="f0a76851-186c-4e9a-ba6f-5e6e0ab93a52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C06D81D-5FC9-4B57-B0F5-7461B9AEA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a76851-186c-4e9a-ba6f-5e6e0ab93a52"/>
    <ds:schemaRef ds:uri="7d87fd77-5c90-4cc5-9fa8-5251628b2e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1439</Words>
  <Application>Microsoft Office PowerPoint</Application>
  <PresentationFormat>Laajakuva</PresentationFormat>
  <Paragraphs>440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2" baseType="lpstr">
      <vt:lpstr>맑은 고딕</vt:lpstr>
      <vt:lpstr>Arial</vt:lpstr>
      <vt:lpstr>Calibri</vt:lpstr>
      <vt:lpstr>Calibri Light</vt:lpstr>
      <vt:lpstr>Tahoma</vt:lpstr>
      <vt:lpstr>Tema de Office</vt:lpstr>
      <vt:lpstr> Projektinhallinnan perusteet  aloittaville urheilualan yrittäjille</vt:lpstr>
      <vt:lpstr>1. Tavoitteet ja päämäärät</vt:lpstr>
      <vt:lpstr>Sisältö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Tiivistelmä</vt:lpstr>
      <vt:lpstr>Itsearviointitesti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Mustonen Satu</cp:lastModifiedBy>
  <cp:revision>653</cp:revision>
  <cp:lastPrinted>2021-11-11T07:54:38Z</cp:lastPrinted>
  <dcterms:created xsi:type="dcterms:W3CDTF">2020-11-24T11:59:30Z</dcterms:created>
  <dcterms:modified xsi:type="dcterms:W3CDTF">2022-04-22T07:30:25Z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0x01010000C7EC157A6C57429E66BE617180E4BA</vt:lpwstr>
  </property>
</Properties>
</file>