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6" r:id="rId6"/>
    <p:sldId id="262" r:id="rId7"/>
    <p:sldId id="257" r:id="rId8"/>
    <p:sldId id="272" r:id="rId9"/>
    <p:sldId id="268" r:id="rId10"/>
    <p:sldId id="269" r:id="rId11"/>
    <p:sldId id="270" r:id="rId12"/>
    <p:sldId id="265" r:id="rId13"/>
    <p:sldId id="275" r:id="rId14"/>
    <p:sldId id="276" r:id="rId15"/>
    <p:sldId id="277" r:id="rId16"/>
    <p:sldId id="281" r:id="rId17"/>
    <p:sldId id="283" r:id="rId18"/>
    <p:sldId id="278" r:id="rId19"/>
    <p:sldId id="279" r:id="rId20"/>
    <p:sldId id="284" r:id="rId21"/>
    <p:sldId id="286" r:id="rId22"/>
    <p:sldId id="285" r:id="rId23"/>
    <p:sldId id="267"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yan Atanasov" initials="DA" lastIdx="3" clrIdx="0">
    <p:extLst>
      <p:ext uri="{19B8F6BF-5375-455C-9EA6-DF929625EA0E}">
        <p15:presenceInfo xmlns:p15="http://schemas.microsoft.com/office/powerpoint/2012/main" userId="c54fbc232d2d45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72D"/>
    <a:srgbClr val="D92E2D"/>
    <a:srgbClr val="FFD13C"/>
    <a:srgbClr val="FFC400"/>
    <a:srgbClr val="FFCD04"/>
    <a:srgbClr val="FFC300"/>
    <a:srgbClr val="FFC100"/>
    <a:srgbClr val="E5802D"/>
    <a:srgbClr val="E47A2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onen Satu" userId="a0745142-5611-4470-8c3e-200c8e5e64d9" providerId="ADAL" clId="{FC8F1F86-6A6D-47DD-857E-E7310B9AA240}"/>
    <pc:docChg chg="modSld">
      <pc:chgData name="Mustonen Satu" userId="a0745142-5611-4470-8c3e-200c8e5e64d9" providerId="ADAL" clId="{FC8F1F86-6A6D-47DD-857E-E7310B9AA240}" dt="2022-02-10T10:12:38.977" v="0" actId="114"/>
      <pc:docMkLst>
        <pc:docMk/>
      </pc:docMkLst>
      <pc:sldChg chg="modSp">
        <pc:chgData name="Mustonen Satu" userId="a0745142-5611-4470-8c3e-200c8e5e64d9" providerId="ADAL" clId="{FC8F1F86-6A6D-47DD-857E-E7310B9AA240}" dt="2022-02-10T10:12:38.977" v="0" actId="114"/>
        <pc:sldMkLst>
          <pc:docMk/>
          <pc:sldMk cId="954592465" sldId="266"/>
        </pc:sldMkLst>
        <pc:spChg chg="mod">
          <ac:chgData name="Mustonen Satu" userId="a0745142-5611-4470-8c3e-200c8e5e64d9" providerId="ADAL" clId="{FC8F1F86-6A6D-47DD-857E-E7310B9AA240}" dt="2022-02-10T10:12:38.977" v="0" actId="114"/>
          <ac:spMkLst>
            <pc:docMk/>
            <pc:sldMk cId="954592465" sldId="266"/>
            <ac:spMk id="34" creationId="{BB82A4B6-91CE-4600-8A2A-594F61899E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F722-5071-4D62-A0FC-0548A7243F86}" type="datetimeFigureOut">
              <a:rPr lang="en-US" smtClean="0"/>
              <a:t>2/10/2022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6C407-1102-484A-BF57-7780BD30A19B}" type="slidenum">
              <a:rPr lang="en-US" smtClean="0"/>
              <a:t>‹#›</a:t>
            </a:fld>
            <a:endParaRPr lang="en-US"/>
          </a:p>
        </p:txBody>
      </p:sp>
    </p:spTree>
    <p:extLst>
      <p:ext uri="{BB962C8B-B14F-4D97-AF65-F5344CB8AC3E}">
        <p14:creationId xmlns:p14="http://schemas.microsoft.com/office/powerpoint/2010/main" val="382311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Kuvateksti: Johtamistaidot</a:t>
            </a:r>
          </a:p>
        </p:txBody>
      </p:sp>
      <p:sp>
        <p:nvSpPr>
          <p:cNvPr id="4" name="Dian numeron paikkamerkki 3"/>
          <p:cNvSpPr>
            <a:spLocks noGrp="1"/>
          </p:cNvSpPr>
          <p:nvPr>
            <p:ph type="sldNum" sz="quarter" idx="5"/>
          </p:nvPr>
        </p:nvSpPr>
        <p:spPr/>
        <p:txBody>
          <a:bodyPr/>
          <a:lstStyle/>
          <a:p>
            <a:fld id="{F486C407-1102-484A-BF57-7780BD30A19B}" type="slidenum">
              <a:rPr lang="en-US" smtClean="0"/>
              <a:t>10</a:t>
            </a:fld>
            <a:endParaRPr lang="en-US"/>
          </a:p>
        </p:txBody>
      </p:sp>
    </p:spTree>
    <p:extLst>
      <p:ext uri="{BB962C8B-B14F-4D97-AF65-F5344CB8AC3E}">
        <p14:creationId xmlns:p14="http://schemas.microsoft.com/office/powerpoint/2010/main" val="45151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Kuvan tekstit: Viestintäverkostot (keskellä kuvaa), Turvallisuus, Infrastruktuuri, Puhelinpalvelut, Puhelinneuvottelu, Ääniviestit, Videoneuvottelu, Verkkosovellus, Liikkuvuus, Pikaviestintä, Kalenteri, Yhteistyö, Sähköposti</a:t>
            </a:r>
          </a:p>
          <a:p>
            <a:endParaRPr lang="fi-FI" dirty="0"/>
          </a:p>
        </p:txBody>
      </p:sp>
      <p:sp>
        <p:nvSpPr>
          <p:cNvPr id="4" name="Dian numeron paikkamerkki 3"/>
          <p:cNvSpPr>
            <a:spLocks noGrp="1"/>
          </p:cNvSpPr>
          <p:nvPr>
            <p:ph type="sldNum" sz="quarter" idx="5"/>
          </p:nvPr>
        </p:nvSpPr>
        <p:spPr/>
        <p:txBody>
          <a:bodyPr/>
          <a:lstStyle/>
          <a:p>
            <a:fld id="{F486C407-1102-484A-BF57-7780BD30A19B}" type="slidenum">
              <a:rPr lang="en-US" smtClean="0"/>
              <a:t>17</a:t>
            </a:fld>
            <a:endParaRPr lang="en-US"/>
          </a:p>
        </p:txBody>
      </p:sp>
    </p:spTree>
    <p:extLst>
      <p:ext uri="{BB962C8B-B14F-4D97-AF65-F5344CB8AC3E}">
        <p14:creationId xmlns:p14="http://schemas.microsoft.com/office/powerpoint/2010/main" val="366040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dian tekstit: Käyttää yhteistalouden alustoja, Lukee tai kirjoittaa arvosteluja, antaa arvioita tuotteista tai palveluista luokitusalustoilla, Käyttää tiedostonjakopalveluja asiakirjojen, videoiden, kuvien tai musiikin lataamiseen, Lukee blogeja, kommentoi artikkeleita tai uutissivustoja, käyttää sosiaalisen median verkostoja, ostaa verkosta, katselee videoita, </a:t>
            </a:r>
            <a:r>
              <a:rPr lang="fi-FI" dirty="0" err="1"/>
              <a:t>suoratoistoa</a:t>
            </a:r>
            <a:r>
              <a:rPr lang="fi-FI" dirty="0"/>
              <a:t> tai kuuntelee musiikkia  Vaihtoehdot: Ainakin kerran, Ei koskaan, En osaa sanoa</a:t>
            </a:r>
          </a:p>
        </p:txBody>
      </p:sp>
      <p:sp>
        <p:nvSpPr>
          <p:cNvPr id="4" name="Dian numeron paikkamerkki 3"/>
          <p:cNvSpPr>
            <a:spLocks noGrp="1"/>
          </p:cNvSpPr>
          <p:nvPr>
            <p:ph type="sldNum" sz="quarter" idx="5"/>
          </p:nvPr>
        </p:nvSpPr>
        <p:spPr/>
        <p:txBody>
          <a:bodyPr/>
          <a:lstStyle/>
          <a:p>
            <a:fld id="{F486C407-1102-484A-BF57-7780BD30A19B}" type="slidenum">
              <a:rPr lang="en-US" smtClean="0"/>
              <a:t>19</a:t>
            </a:fld>
            <a:endParaRPr lang="en-US"/>
          </a:p>
        </p:txBody>
      </p:sp>
    </p:spTree>
    <p:extLst>
      <p:ext uri="{BB962C8B-B14F-4D97-AF65-F5344CB8AC3E}">
        <p14:creationId xmlns:p14="http://schemas.microsoft.com/office/powerpoint/2010/main" val="226135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Question</a:t>
            </a:r>
            <a:r>
              <a:rPr lang="fi-FI" dirty="0"/>
              <a:t> 1  </a:t>
            </a:r>
            <a:r>
              <a:rPr lang="en-US" altLang="ko-KR" sz="1200" dirty="0">
                <a:latin typeface="Arial" panose="020B0604020202020204" pitchFamily="34" charset="0"/>
                <a:cs typeface="Arial" panose="020B0604020202020204" pitchFamily="34" charset="0"/>
              </a:rPr>
              <a:t>Decision-making process, </a:t>
            </a:r>
            <a:r>
              <a:rPr lang="fi-FI" dirty="0"/>
              <a:t>Q2</a:t>
            </a:r>
            <a:r>
              <a:rPr lang="fi-FI" u="sng" dirty="0"/>
              <a:t> </a:t>
            </a:r>
            <a:r>
              <a:rPr lang="en-US" altLang="ko-KR" sz="1200" u="none" dirty="0">
                <a:cs typeface="Arial" panose="020B0604020202020204" pitchFamily="34" charset="0"/>
              </a:rPr>
              <a:t>Natural Reward strategy, Q3 </a:t>
            </a:r>
            <a:r>
              <a:rPr lang="en-US" sz="1200" b="0" i="0" dirty="0">
                <a:solidFill>
                  <a:srgbClr val="181818"/>
                </a:solidFill>
                <a:effectLst/>
              </a:rPr>
              <a:t>Improving you management skills, Q4 </a:t>
            </a:r>
            <a:r>
              <a:rPr lang="en-US" sz="1200" dirty="0">
                <a:solidFill>
                  <a:srgbClr val="181818"/>
                </a:solidFill>
              </a:rPr>
              <a:t>Cultivate Self-Awareness, Q5 </a:t>
            </a:r>
            <a:r>
              <a:rPr lang="en-US" sz="1200" b="0" i="0" u="none" dirty="0">
                <a:solidFill>
                  <a:srgbClr val="181818"/>
                </a:solidFill>
                <a:effectLst/>
              </a:rPr>
              <a:t>They are not important for an entrepreneur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8181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81818"/>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u="none" dirty="0"/>
          </a:p>
          <a:p>
            <a:endParaRPr lang="en-US" dirty="0"/>
          </a:p>
        </p:txBody>
      </p:sp>
      <p:sp>
        <p:nvSpPr>
          <p:cNvPr id="4" name="Dian numeron paikkamerkki 3"/>
          <p:cNvSpPr>
            <a:spLocks noGrp="1"/>
          </p:cNvSpPr>
          <p:nvPr>
            <p:ph type="sldNum" sz="quarter" idx="5"/>
          </p:nvPr>
        </p:nvSpPr>
        <p:spPr/>
        <p:txBody>
          <a:bodyPr/>
          <a:lstStyle/>
          <a:p>
            <a:fld id="{F486C407-1102-484A-BF57-7780BD30A19B}" type="slidenum">
              <a:rPr lang="en-US" smtClean="0"/>
              <a:t>20</a:t>
            </a:fld>
            <a:endParaRPr lang="en-US"/>
          </a:p>
        </p:txBody>
      </p:sp>
    </p:spTree>
    <p:extLst>
      <p:ext uri="{BB962C8B-B14F-4D97-AF65-F5344CB8AC3E}">
        <p14:creationId xmlns:p14="http://schemas.microsoft.com/office/powerpoint/2010/main" val="171650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10/02/2022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10/02/2022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f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f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859278" y="2410027"/>
            <a:ext cx="6470782" cy="1121083"/>
          </a:xfrm>
        </p:spPr>
        <p:txBody>
          <a:bodyPr>
            <a:normAutofit/>
          </a:bodyPr>
          <a:lstStyle/>
          <a:p>
            <a:r>
              <a:rPr lang="es-ES" sz="4000" b="1" dirty="0" err="1">
                <a:solidFill>
                  <a:srgbClr val="D92E2D"/>
                </a:solidFill>
              </a:rPr>
              <a:t>Johtajuus</a:t>
            </a:r>
            <a:r>
              <a:rPr lang="es-ES" sz="4000" b="1" dirty="0">
                <a:solidFill>
                  <a:srgbClr val="D92E2D"/>
                </a:solidFill>
              </a:rPr>
              <a:t> ja </a:t>
            </a:r>
            <a:r>
              <a:rPr lang="es-ES" sz="4000" b="1" dirty="0" err="1">
                <a:solidFill>
                  <a:srgbClr val="D92E2D"/>
                </a:solidFill>
              </a:rPr>
              <a:t>itsensä</a:t>
            </a:r>
            <a:r>
              <a:rPr lang="es-ES" sz="4000" b="1" dirty="0">
                <a:solidFill>
                  <a:srgbClr val="D92E2D"/>
                </a:solidFill>
              </a:rPr>
              <a:t> </a:t>
            </a:r>
            <a:r>
              <a:rPr lang="es-ES" sz="4000" b="1" dirty="0" err="1">
                <a:solidFill>
                  <a:srgbClr val="D92E2D"/>
                </a:solidFill>
              </a:rPr>
              <a:t>johtaminen</a:t>
            </a:r>
            <a:endParaRPr lang="es-ES" sz="4000" b="1"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278" y="363145"/>
            <a:ext cx="6959400" cy="2046882"/>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70810" y="2703736"/>
            <a:ext cx="5634206" cy="4721290"/>
          </a:xfrm>
        </p:spPr>
        <p:txBody>
          <a:bodyPr>
            <a:normAutofit/>
          </a:bodyPr>
          <a:lstStyle/>
          <a:p>
            <a:pPr algn="just"/>
            <a:r>
              <a:rPr lang="fi-FI" dirty="0">
                <a:solidFill>
                  <a:srgbClr val="000000"/>
                </a:solidFill>
              </a:rPr>
              <a:t>Järkevä päätöksenteko on johtajien keskeinen taito. Tehokkaana johtajana toimiminen edellyttää taitoa analysoida monimutkaisia liiketoimintaongelmia ja toteuttaa suunnitelma etenemistä varten, olipa kyse sitten tiimin valvonnasta tai tärkeän kokouksen johtamisesta. </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870811" y="1929291"/>
            <a:ext cx="5225190"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err="1">
                <a:solidFill>
                  <a:srgbClr val="FF0000"/>
                </a:solidFill>
              </a:rPr>
              <a:t>Vahvista</a:t>
            </a:r>
            <a:r>
              <a:rPr lang="en-US" sz="2800" dirty="0">
                <a:solidFill>
                  <a:srgbClr val="FF0000"/>
                </a:solidFill>
              </a:rPr>
              <a:t> </a:t>
            </a:r>
            <a:r>
              <a:rPr lang="en-US" sz="2800" dirty="0" err="1">
                <a:solidFill>
                  <a:srgbClr val="FF0000"/>
                </a:solidFill>
              </a:rPr>
              <a:t>päätöksentekoasi</a:t>
            </a:r>
            <a:endParaRPr lang="en-US" sz="2800" b="0" i="0" dirty="0">
              <a:solidFill>
                <a:srgbClr val="FF0000"/>
              </a:solidFill>
              <a:effectLst/>
            </a:endParaRPr>
          </a:p>
        </p:txBody>
      </p:sp>
      <p:pic>
        <p:nvPicPr>
          <p:cNvPr id="9" name="Картина 8">
            <a:extLst>
              <a:ext uri="{FF2B5EF4-FFF2-40B4-BE49-F238E27FC236}">
                <a16:creationId xmlns:a16="http://schemas.microsoft.com/office/drawing/2014/main" id="{A1F28879-99B3-4A43-89D8-A981F78DA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425" y="1242296"/>
            <a:ext cx="5298042" cy="4624848"/>
          </a:xfrm>
          <a:prstGeom prst="rect">
            <a:avLst/>
          </a:prstGeom>
        </p:spPr>
      </p:pic>
    </p:spTree>
    <p:extLst>
      <p:ext uri="{BB962C8B-B14F-4D97-AF65-F5344CB8AC3E}">
        <p14:creationId xmlns:p14="http://schemas.microsoft.com/office/powerpoint/2010/main" val="348481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33610" y="2700716"/>
            <a:ext cx="6015424" cy="4721290"/>
          </a:xfrm>
        </p:spPr>
        <p:txBody>
          <a:bodyPr>
            <a:normAutofit/>
          </a:bodyPr>
          <a:lstStyle/>
          <a:p>
            <a:pPr algn="just"/>
            <a:r>
              <a:rPr lang="fi-FI" dirty="0">
                <a:solidFill>
                  <a:srgbClr val="000000"/>
                </a:solidFill>
              </a:rPr>
              <a:t>Korkea itsetuntemus on johtajien kannalta ratkaisevan tärkeää, ja se erottaa huippusuorittajat työtovereistaan.</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833610" y="1985275"/>
            <a:ext cx="5856681"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err="1">
                <a:solidFill>
                  <a:srgbClr val="FF0000"/>
                </a:solidFill>
              </a:rPr>
              <a:t>Kehitä</a:t>
            </a:r>
            <a:r>
              <a:rPr lang="en-US" sz="2800" dirty="0">
                <a:solidFill>
                  <a:srgbClr val="FF0000"/>
                </a:solidFill>
              </a:rPr>
              <a:t> </a:t>
            </a:r>
            <a:r>
              <a:rPr lang="en-US" sz="2800" dirty="0" err="1">
                <a:solidFill>
                  <a:srgbClr val="FF0000"/>
                </a:solidFill>
              </a:rPr>
              <a:t>itsetietoisuutta</a:t>
            </a:r>
            <a:endParaRPr lang="en-US" sz="2800" b="0" i="0" dirty="0">
              <a:solidFill>
                <a:srgbClr val="FF0000"/>
              </a:solidFill>
              <a:effectLst/>
            </a:endParaRPr>
          </a:p>
        </p:txBody>
      </p:sp>
      <p:pic>
        <p:nvPicPr>
          <p:cNvPr id="13" name="Imagen 20">
            <a:extLst>
              <a:ext uri="{FF2B5EF4-FFF2-40B4-BE49-F238E27FC236}">
                <a16:creationId xmlns:a16="http://schemas.microsoft.com/office/drawing/2014/main" id="{FCD6A833-0995-42F8-A740-55A40211D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3" y="1209881"/>
            <a:ext cx="5298043" cy="4379156"/>
          </a:xfrm>
          <a:prstGeom prst="rect">
            <a:avLst/>
          </a:prstGeom>
        </p:spPr>
      </p:pic>
    </p:spTree>
    <p:extLst>
      <p:ext uri="{BB962C8B-B14F-4D97-AF65-F5344CB8AC3E}">
        <p14:creationId xmlns:p14="http://schemas.microsoft.com/office/powerpoint/2010/main" val="24776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796409" y="1914915"/>
            <a:ext cx="6015424" cy="4721290"/>
          </a:xfrm>
        </p:spPr>
        <p:txBody>
          <a:bodyPr>
            <a:normAutofit/>
          </a:bodyPr>
          <a:lstStyle/>
          <a:p>
            <a:pPr algn="l"/>
            <a:r>
              <a:rPr lang="fi-FI" dirty="0">
                <a:solidFill>
                  <a:srgbClr val="000000"/>
                </a:solidFill>
              </a:rPr>
              <a:t>Pyri luomaan syvempiä yhteyksiä kollegoihisi keskustelemalla ennen kokouksia ja oppimalla lisää heidän elämästään työn ulkopuolella. Kannusta lisäksi osallistavaa vuoropuhelua henkilökohtaisista ja ammatillisista eroista ja ole avoin erilaisille näkökannoille keskusteluissa.</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796409" y="1268963"/>
            <a:ext cx="6901589"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err="1">
                <a:solidFill>
                  <a:srgbClr val="FF0000"/>
                </a:solidFill>
              </a:rPr>
              <a:t>Rakenna</a:t>
            </a:r>
            <a:r>
              <a:rPr lang="en-US" sz="2800" dirty="0">
                <a:solidFill>
                  <a:srgbClr val="FF0000"/>
                </a:solidFill>
              </a:rPr>
              <a:t> </a:t>
            </a:r>
            <a:r>
              <a:rPr lang="en-US" sz="2800" dirty="0" err="1">
                <a:solidFill>
                  <a:srgbClr val="FF0000"/>
                </a:solidFill>
              </a:rPr>
              <a:t>luottamusta</a:t>
            </a:r>
            <a:endParaRPr lang="en-US" sz="2800" b="0" i="0" dirty="0">
              <a:solidFill>
                <a:srgbClr val="FF0000"/>
              </a:solidFill>
              <a:effectLst/>
            </a:endParaRPr>
          </a:p>
        </p:txBody>
      </p:sp>
      <p:pic>
        <p:nvPicPr>
          <p:cNvPr id="13" name="Imagen 20">
            <a:extLst>
              <a:ext uri="{FF2B5EF4-FFF2-40B4-BE49-F238E27FC236}">
                <a16:creationId xmlns:a16="http://schemas.microsoft.com/office/drawing/2014/main" id="{FCD6A833-0995-42F8-A740-55A40211D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3" y="1209881"/>
            <a:ext cx="5298043" cy="4379156"/>
          </a:xfrm>
          <a:prstGeom prst="rect">
            <a:avLst/>
          </a:prstGeom>
        </p:spPr>
      </p:pic>
    </p:spTree>
    <p:extLst>
      <p:ext uri="{BB962C8B-B14F-4D97-AF65-F5344CB8AC3E}">
        <p14:creationId xmlns:p14="http://schemas.microsoft.com/office/powerpoint/2010/main" val="29508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920448" y="996025"/>
            <a:ext cx="11189427" cy="4721290"/>
          </a:xfrm>
        </p:spPr>
        <p:txBody>
          <a:bodyPr>
            <a:normAutofit/>
          </a:bodyPr>
          <a:lstStyle/>
          <a:p>
            <a:pPr algn="just"/>
            <a:r>
              <a:rPr lang="fi-FI" dirty="0">
                <a:solidFill>
                  <a:srgbClr val="000000"/>
                </a:solidFill>
              </a:rPr>
              <a:t>Vahvat viestintätaidot ovat menestyvän johtajan tunnusmerkki. Johtajan tehtävässä on käsiteltävä monimutkaisia liiketoimintatilanteita ja varmistettava, että tiimillä on menestyksen edellyttämät tiedot ja välineet.</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870810" y="353166"/>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err="1">
                <a:solidFill>
                  <a:srgbClr val="FF0000"/>
                </a:solidFill>
              </a:rPr>
              <a:t>Viesti</a:t>
            </a:r>
            <a:r>
              <a:rPr lang="en-US" sz="2800" dirty="0">
                <a:solidFill>
                  <a:srgbClr val="FF0000"/>
                </a:solidFill>
              </a:rPr>
              <a:t> </a:t>
            </a:r>
            <a:r>
              <a:rPr lang="en-US" sz="2800" dirty="0" err="1">
                <a:solidFill>
                  <a:srgbClr val="FF0000"/>
                </a:solidFill>
              </a:rPr>
              <a:t>tehokkaammin</a:t>
            </a:r>
            <a:endParaRPr lang="en-US" sz="2800" b="0" i="0" dirty="0">
              <a:solidFill>
                <a:srgbClr val="FF0000"/>
              </a:solidFill>
              <a:effectLst/>
            </a:endParaRPr>
          </a:p>
        </p:txBody>
      </p:sp>
      <p:pic>
        <p:nvPicPr>
          <p:cNvPr id="9" name="Контейнер за съдържание 4">
            <a:extLst>
              <a:ext uri="{FF2B5EF4-FFF2-40B4-BE49-F238E27FC236}">
                <a16:creationId xmlns:a16="http://schemas.microsoft.com/office/drawing/2014/main" id="{1C996040-FA4D-43E0-A263-04F11C1A9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569" y="2152399"/>
            <a:ext cx="4876800" cy="2798064"/>
          </a:xfrm>
          <a:prstGeom prst="rect">
            <a:avLst/>
          </a:prstGeom>
        </p:spPr>
      </p:pic>
      <p:pic>
        <p:nvPicPr>
          <p:cNvPr id="14" name="Imagen 14">
            <a:extLst>
              <a:ext uri="{FF2B5EF4-FFF2-40B4-BE49-F238E27FC236}">
                <a16:creationId xmlns:a16="http://schemas.microsoft.com/office/drawing/2014/main" id="{D090B745-4D90-404D-AE2D-1413E8FE3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672" y="2821284"/>
            <a:ext cx="4027760" cy="1215429"/>
          </a:xfrm>
          <a:prstGeom prst="rect">
            <a:avLst/>
          </a:prstGeom>
        </p:spPr>
      </p:pic>
    </p:spTree>
    <p:extLst>
      <p:ext uri="{BB962C8B-B14F-4D97-AF65-F5344CB8AC3E}">
        <p14:creationId xmlns:p14="http://schemas.microsoft.com/office/powerpoint/2010/main" val="27157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727970" y="1032685"/>
            <a:ext cx="5983216"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a:solidFill>
                  <a:srgbClr val="FF0000"/>
                </a:solidFill>
                <a:effectLst/>
              </a:rPr>
              <a:t> Ota </a:t>
            </a:r>
            <a:r>
              <a:rPr lang="en-US" sz="2800" b="0" i="0" dirty="0" err="1">
                <a:solidFill>
                  <a:srgbClr val="FF0000"/>
                </a:solidFill>
                <a:effectLst/>
              </a:rPr>
              <a:t>käyttöön</a:t>
            </a:r>
            <a:r>
              <a:rPr lang="en-US" sz="2800" b="0" i="0" dirty="0">
                <a:solidFill>
                  <a:srgbClr val="FF0000"/>
                </a:solidFill>
                <a:effectLst/>
              </a:rPr>
              <a:t> </a:t>
            </a:r>
            <a:r>
              <a:rPr lang="en-US" sz="2800" b="0" i="0" dirty="0" err="1">
                <a:solidFill>
                  <a:srgbClr val="FF0000"/>
                </a:solidFill>
                <a:effectLst/>
              </a:rPr>
              <a:t>säännölliset</a:t>
            </a:r>
            <a:r>
              <a:rPr lang="en-US" sz="2800" b="0" i="0" dirty="0">
                <a:solidFill>
                  <a:srgbClr val="FF0000"/>
                </a:solidFill>
                <a:effectLst/>
              </a:rPr>
              <a:t> </a:t>
            </a:r>
            <a:r>
              <a:rPr lang="en-US" sz="2800" b="0" i="0" dirty="0" err="1">
                <a:solidFill>
                  <a:srgbClr val="FF0000"/>
                </a:solidFill>
                <a:effectLst/>
              </a:rPr>
              <a:t>tarkistukset</a:t>
            </a:r>
            <a:endParaRPr lang="en-US" sz="2800" b="0" i="0" dirty="0">
              <a:solidFill>
                <a:srgbClr val="FF0000"/>
              </a:solidFill>
              <a:effectLst/>
            </a:endParaRPr>
          </a:p>
        </p:txBody>
      </p:sp>
      <p:sp>
        <p:nvSpPr>
          <p:cNvPr id="13" name="Текстово поле 12">
            <a:extLst>
              <a:ext uri="{FF2B5EF4-FFF2-40B4-BE49-F238E27FC236}">
                <a16:creationId xmlns:a16="http://schemas.microsoft.com/office/drawing/2014/main" id="{013BDD90-0105-4C55-A403-C6492E7BAA9E}"/>
              </a:ext>
            </a:extLst>
          </p:cNvPr>
          <p:cNvSpPr txBox="1"/>
          <p:nvPr/>
        </p:nvSpPr>
        <p:spPr>
          <a:xfrm>
            <a:off x="870810" y="1675544"/>
            <a:ext cx="6097554" cy="4893647"/>
          </a:xfrm>
          <a:prstGeom prst="rect">
            <a:avLst/>
          </a:prstGeom>
          <a:noFill/>
        </p:spPr>
        <p:txBody>
          <a:bodyPr wrap="square">
            <a:spAutoFit/>
          </a:bodyPr>
          <a:lstStyle/>
          <a:p>
            <a:pPr algn="just"/>
            <a:r>
              <a:rPr lang="fi-FI" sz="2400" dirty="0">
                <a:solidFill>
                  <a:srgbClr val="181818"/>
                </a:solidFill>
              </a:rPr>
              <a:t>Ota tavaksi tavata työntekijöitäsi säännöllisesti myös vuosittaisten kehityskeskustelujen ulkopuolella. Gallupin tutkimuksen mukaan tiimin jäsenet, joiden esimiehet antavat viikoittaista palautetta, ovat yli</a:t>
            </a:r>
          </a:p>
          <a:p>
            <a:pPr marL="342900" indent="-342900" algn="just">
              <a:buFont typeface="Wingdings" panose="05000000000000000000" pitchFamily="2" charset="2"/>
              <a:buChar char="ü"/>
            </a:pPr>
            <a:r>
              <a:rPr lang="fi-FI" sz="2400" dirty="0">
                <a:solidFill>
                  <a:srgbClr val="181818"/>
                </a:solidFill>
              </a:rPr>
              <a:t>viisi kertaa todennäköisemmin täysin samaa mieltä siitä, että he saavat merkityksellistä palautetta;</a:t>
            </a:r>
          </a:p>
          <a:p>
            <a:pPr marL="342900" indent="-342900" algn="just">
              <a:buFont typeface="Wingdings" panose="05000000000000000000" pitchFamily="2" charset="2"/>
              <a:buChar char="ü"/>
            </a:pPr>
            <a:r>
              <a:rPr lang="fi-FI" sz="2400" dirty="0">
                <a:solidFill>
                  <a:srgbClr val="181818"/>
                </a:solidFill>
              </a:rPr>
              <a:t>kolme kertaa todennäköisemmin ovat vahvasti sitä mieltä, että heitä motivoidaan tekemään erinomaista työtä;</a:t>
            </a:r>
          </a:p>
          <a:p>
            <a:pPr marL="342900" indent="-342900" algn="just">
              <a:buFont typeface="Wingdings" panose="05000000000000000000" pitchFamily="2" charset="2"/>
              <a:buChar char="ü"/>
            </a:pPr>
            <a:r>
              <a:rPr lang="fi-FI" sz="2400" dirty="0">
                <a:solidFill>
                  <a:srgbClr val="181818"/>
                </a:solidFill>
              </a:rPr>
              <a:t>ovat kaksi kertaa todennäköisemmin sitoutuneita työhönsä</a:t>
            </a:r>
            <a:endParaRPr lang="en-US" sz="2400" b="0" i="0" dirty="0">
              <a:solidFill>
                <a:srgbClr val="181818"/>
              </a:solidFill>
              <a:effectLst/>
            </a:endParaRPr>
          </a:p>
        </p:txBody>
      </p:sp>
      <p:pic>
        <p:nvPicPr>
          <p:cNvPr id="4" name="Картина 3">
            <a:extLst>
              <a:ext uri="{FF2B5EF4-FFF2-40B4-BE49-F238E27FC236}">
                <a16:creationId xmlns:a16="http://schemas.microsoft.com/office/drawing/2014/main" id="{9AB6F1D1-4FE5-4F5E-9AC5-05ECA6EC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03" y="1059723"/>
            <a:ext cx="5173998" cy="4338255"/>
          </a:xfrm>
          <a:prstGeom prst="rect">
            <a:avLst/>
          </a:prstGeom>
        </p:spPr>
      </p:pic>
    </p:spTree>
    <p:extLst>
      <p:ext uri="{BB962C8B-B14F-4D97-AF65-F5344CB8AC3E}">
        <p14:creationId xmlns:p14="http://schemas.microsoft.com/office/powerpoint/2010/main" val="6911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33610" y="1585251"/>
            <a:ext cx="6015424" cy="4721290"/>
          </a:xfrm>
        </p:spPr>
        <p:txBody>
          <a:bodyPr>
            <a:normAutofit/>
          </a:bodyPr>
          <a:lstStyle/>
          <a:p>
            <a:pPr algn="l"/>
            <a:r>
              <a:rPr lang="fi-FI" dirty="0">
                <a:solidFill>
                  <a:srgbClr val="000000"/>
                </a:solidFill>
              </a:rPr>
              <a:t>Säännöllisten tapaamisten lisäksi määritä tiimisi työn reflektoinnille ja arvioinnille johdonmukainen rytmi. Eräässä Harvard Business Schoolin professoreiden </a:t>
            </a:r>
            <a:r>
              <a:rPr lang="fi-FI" dirty="0" err="1">
                <a:solidFill>
                  <a:srgbClr val="000000"/>
                </a:solidFill>
              </a:rPr>
              <a:t>Francesca</a:t>
            </a:r>
            <a:r>
              <a:rPr lang="fi-FI" dirty="0">
                <a:solidFill>
                  <a:srgbClr val="000000"/>
                </a:solidFill>
              </a:rPr>
              <a:t> </a:t>
            </a:r>
            <a:r>
              <a:rPr lang="fi-FI" dirty="0" err="1">
                <a:solidFill>
                  <a:srgbClr val="000000"/>
                </a:solidFill>
              </a:rPr>
              <a:t>Ginon</a:t>
            </a:r>
            <a:r>
              <a:rPr lang="fi-FI" dirty="0">
                <a:solidFill>
                  <a:srgbClr val="000000"/>
                </a:solidFill>
              </a:rPr>
              <a:t> ja Gary </a:t>
            </a:r>
            <a:r>
              <a:rPr lang="fi-FI" dirty="0" err="1">
                <a:solidFill>
                  <a:srgbClr val="000000"/>
                </a:solidFill>
              </a:rPr>
              <a:t>Pisanon</a:t>
            </a:r>
            <a:r>
              <a:rPr lang="fi-FI" dirty="0">
                <a:solidFill>
                  <a:srgbClr val="000000"/>
                </a:solidFill>
              </a:rPr>
              <a:t> tekemässä tutkimuksessa havaittiin, että puhelinkeskusten työntekijät, jotka käyttivät 15 minuuttia työpäivän päätteeksi pohdintaan, suoriutuivat 10 päivän jälkeen 23 prosenttia paremmin kuin ne, jotka eivät pohtineet asiaa.</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833610" y="863852"/>
            <a:ext cx="5527746"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err="1">
                <a:solidFill>
                  <a:srgbClr val="FF0000"/>
                </a:solidFill>
                <a:effectLst/>
              </a:rPr>
              <a:t>Varaa</a:t>
            </a:r>
            <a:r>
              <a:rPr lang="en-US" sz="2800" b="0" i="0" dirty="0">
                <a:solidFill>
                  <a:srgbClr val="FF0000"/>
                </a:solidFill>
                <a:effectLst/>
              </a:rPr>
              <a:t> </a:t>
            </a:r>
            <a:r>
              <a:rPr lang="en-US" sz="2800" b="0" i="0" dirty="0" err="1">
                <a:solidFill>
                  <a:srgbClr val="FF0000"/>
                </a:solidFill>
                <a:effectLst/>
              </a:rPr>
              <a:t>aikaa</a:t>
            </a:r>
            <a:r>
              <a:rPr lang="en-US" sz="2800" b="0" i="0" dirty="0">
                <a:solidFill>
                  <a:srgbClr val="FF0000"/>
                </a:solidFill>
                <a:effectLst/>
              </a:rPr>
              <a:t> </a:t>
            </a:r>
            <a:r>
              <a:rPr lang="en-US" sz="2800" b="0" i="0" dirty="0" err="1">
                <a:solidFill>
                  <a:srgbClr val="FF0000"/>
                </a:solidFill>
                <a:effectLst/>
              </a:rPr>
              <a:t>pohdinnalle</a:t>
            </a:r>
            <a:endParaRPr lang="en-US" sz="2800" b="0" i="0" dirty="0">
              <a:solidFill>
                <a:srgbClr val="FF0000"/>
              </a:solidFill>
              <a:effectLst/>
            </a:endParaRPr>
          </a:p>
        </p:txBody>
      </p:sp>
      <p:pic>
        <p:nvPicPr>
          <p:cNvPr id="9" name="Imagen 14">
            <a:extLst>
              <a:ext uri="{FF2B5EF4-FFF2-40B4-BE49-F238E27FC236}">
                <a16:creationId xmlns:a16="http://schemas.microsoft.com/office/drawing/2014/main" id="{6E739177-A432-42D3-8105-5B61B6637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588" y="4909350"/>
            <a:ext cx="4027760" cy="1084797"/>
          </a:xfrm>
          <a:prstGeom prst="rect">
            <a:avLst/>
          </a:prstGeom>
        </p:spPr>
      </p:pic>
      <p:pic>
        <p:nvPicPr>
          <p:cNvPr id="3" name="Картина 2">
            <a:extLst>
              <a:ext uri="{FF2B5EF4-FFF2-40B4-BE49-F238E27FC236}">
                <a16:creationId xmlns:a16="http://schemas.microsoft.com/office/drawing/2014/main" id="{923F5B91-87D6-4F3E-99FE-76EEA0325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833" y="1278294"/>
            <a:ext cx="5380167" cy="4264090"/>
          </a:xfrm>
          <a:prstGeom prst="rect">
            <a:avLst/>
          </a:prstGeom>
        </p:spPr>
      </p:pic>
    </p:spTree>
    <p:extLst>
      <p:ext uri="{BB962C8B-B14F-4D97-AF65-F5344CB8AC3E}">
        <p14:creationId xmlns:p14="http://schemas.microsoft.com/office/powerpoint/2010/main" val="35511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796409" y="1212977"/>
            <a:ext cx="6015424" cy="4721290"/>
          </a:xfrm>
        </p:spPr>
        <p:txBody>
          <a:bodyPr>
            <a:normAutofit/>
          </a:bodyPr>
          <a:lstStyle/>
          <a:p>
            <a:pPr algn="just"/>
            <a:r>
              <a:rPr lang="fi-FI" dirty="0">
                <a:solidFill>
                  <a:srgbClr val="000000"/>
                </a:solidFill>
              </a:rPr>
              <a:t>2000-luvun yrittäjänä sinun on hyödynnettävä kaikki sinulle tarjoutuvat digitaaliset mahdollisuudet. Sinun on myös omaksuttava uudet teknologiset mahdollisuudet. Verkkoalustat ovat yksi näistä uusista voimavaroista, jotka voivat helpottaa elämäämme johtamisen ja yrittäjyyden alalla.</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48578" y="387120"/>
            <a:ext cx="601542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a:solidFill>
                  <a:srgbClr val="FF0000"/>
                </a:solidFill>
                <a:effectLst/>
              </a:rPr>
              <a:t> </a:t>
            </a:r>
            <a:r>
              <a:rPr lang="en-US" sz="2800" u="sng" dirty="0" err="1">
                <a:solidFill>
                  <a:srgbClr val="FF0000"/>
                </a:solidFill>
              </a:rPr>
              <a:t>Osio</a:t>
            </a:r>
            <a:r>
              <a:rPr lang="en-US" sz="2800" u="sng" dirty="0">
                <a:solidFill>
                  <a:srgbClr val="FF0000"/>
                </a:solidFill>
              </a:rPr>
              <a:t> </a:t>
            </a:r>
            <a:r>
              <a:rPr lang="en-US" sz="2800" b="0" i="0" u="sng" dirty="0">
                <a:solidFill>
                  <a:srgbClr val="FF0000"/>
                </a:solidFill>
                <a:effectLst/>
              </a:rPr>
              <a:t>3. </a:t>
            </a:r>
            <a:r>
              <a:rPr lang="en-US" sz="2800" b="0" i="0" u="sng" dirty="0" err="1">
                <a:solidFill>
                  <a:srgbClr val="FF0000"/>
                </a:solidFill>
                <a:effectLst/>
              </a:rPr>
              <a:t>Verkkoalustojen</a:t>
            </a:r>
            <a:r>
              <a:rPr lang="en-US" sz="2800" b="0" i="0" u="sng" dirty="0">
                <a:solidFill>
                  <a:srgbClr val="FF0000"/>
                </a:solidFill>
                <a:effectLst/>
              </a:rPr>
              <a:t> </a:t>
            </a:r>
            <a:r>
              <a:rPr lang="en-US" sz="2800" b="0" i="0" u="sng" dirty="0" err="1">
                <a:solidFill>
                  <a:srgbClr val="FF0000"/>
                </a:solidFill>
                <a:effectLst/>
              </a:rPr>
              <a:t>hyödyt</a:t>
            </a:r>
            <a:endParaRPr lang="en-US" sz="2800" b="0" i="0" dirty="0">
              <a:solidFill>
                <a:srgbClr val="FF0000"/>
              </a:solidFill>
              <a:effectLst/>
            </a:endParaRPr>
          </a:p>
        </p:txBody>
      </p:sp>
      <p:pic>
        <p:nvPicPr>
          <p:cNvPr id="9" name="Imagen 14">
            <a:extLst>
              <a:ext uri="{FF2B5EF4-FFF2-40B4-BE49-F238E27FC236}">
                <a16:creationId xmlns:a16="http://schemas.microsoft.com/office/drawing/2014/main" id="{F00218EB-6376-48B9-9925-485C4B89E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10" y="3790664"/>
            <a:ext cx="4027760" cy="1215429"/>
          </a:xfrm>
          <a:prstGeom prst="rect">
            <a:avLst/>
          </a:prstGeom>
        </p:spPr>
      </p:pic>
      <p:pic>
        <p:nvPicPr>
          <p:cNvPr id="3" name="Картина 2">
            <a:extLst>
              <a:ext uri="{FF2B5EF4-FFF2-40B4-BE49-F238E27FC236}">
                <a16:creationId xmlns:a16="http://schemas.microsoft.com/office/drawing/2014/main" id="{1ECC7F50-766F-4D44-96E1-A0473FCA9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833" y="1212977"/>
            <a:ext cx="5339575" cy="4143270"/>
          </a:xfrm>
          <a:prstGeom prst="rect">
            <a:avLst/>
          </a:prstGeom>
        </p:spPr>
      </p:pic>
    </p:spTree>
    <p:extLst>
      <p:ext uri="{BB962C8B-B14F-4D97-AF65-F5344CB8AC3E}">
        <p14:creationId xmlns:p14="http://schemas.microsoft.com/office/powerpoint/2010/main" val="5178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3645501" y="949835"/>
            <a:ext cx="601542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2800">
                <a:solidFill>
                  <a:srgbClr val="FF0000"/>
                </a:solidFill>
              </a:rPr>
              <a:t>Miten alustat voivat mielestäsi vaikuttaa asiaan?</a:t>
            </a:r>
            <a:endParaRPr lang="en-US" sz="2800" b="0" i="0" dirty="0">
              <a:solidFill>
                <a:srgbClr val="FF0000"/>
              </a:solidFill>
              <a:effectLst/>
            </a:endParaRPr>
          </a:p>
        </p:txBody>
      </p:sp>
      <p:pic>
        <p:nvPicPr>
          <p:cNvPr id="13" name="Картина 12">
            <a:extLst>
              <a:ext uri="{FF2B5EF4-FFF2-40B4-BE49-F238E27FC236}">
                <a16:creationId xmlns:a16="http://schemas.microsoft.com/office/drawing/2014/main" id="{93F3F547-68CE-4514-BB4F-FCB700538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501" y="1720283"/>
            <a:ext cx="5778230" cy="4124770"/>
          </a:xfrm>
          <a:prstGeom prst="rect">
            <a:avLst/>
          </a:prstGeom>
        </p:spPr>
      </p:pic>
    </p:spTree>
    <p:extLst>
      <p:ext uri="{BB962C8B-B14F-4D97-AF65-F5344CB8AC3E}">
        <p14:creationId xmlns:p14="http://schemas.microsoft.com/office/powerpoint/2010/main" val="26303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2578370" y="221943"/>
            <a:ext cx="8503731" cy="1176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i="0" dirty="0">
                <a:solidFill>
                  <a:srgbClr val="FF0000"/>
                </a:solidFill>
                <a:effectLst/>
              </a:rPr>
              <a:t> </a:t>
            </a:r>
            <a:r>
              <a:rPr lang="fi-FI" sz="2800" dirty="0">
                <a:solidFill>
                  <a:srgbClr val="FF0000"/>
                </a:solidFill>
              </a:rPr>
              <a:t>Eniten käytetyt alustat yrityksille ja viestintään. </a:t>
            </a:r>
          </a:p>
          <a:p>
            <a:r>
              <a:rPr lang="fi-FI" sz="2800" dirty="0">
                <a:solidFill>
                  <a:srgbClr val="FF0000"/>
                </a:solidFill>
              </a:rPr>
              <a:t>Mitkä ne ovat?</a:t>
            </a:r>
            <a:endParaRPr lang="en-US" sz="2800" b="0" i="0" dirty="0">
              <a:solidFill>
                <a:srgbClr val="FF0000"/>
              </a:solidFill>
              <a:effectLst/>
            </a:endParaRPr>
          </a:p>
        </p:txBody>
      </p:sp>
      <p:pic>
        <p:nvPicPr>
          <p:cNvPr id="14" name="Картина 13">
            <a:extLst>
              <a:ext uri="{FF2B5EF4-FFF2-40B4-BE49-F238E27FC236}">
                <a16:creationId xmlns:a16="http://schemas.microsoft.com/office/drawing/2014/main" id="{F9F939AB-692E-470B-866C-C0B038FFC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10" y="1773041"/>
            <a:ext cx="5879527" cy="3311916"/>
          </a:xfrm>
          <a:prstGeom prst="rect">
            <a:avLst/>
          </a:prstGeom>
        </p:spPr>
      </p:pic>
      <p:pic>
        <p:nvPicPr>
          <p:cNvPr id="15" name="Картина 14">
            <a:extLst>
              <a:ext uri="{FF2B5EF4-FFF2-40B4-BE49-F238E27FC236}">
                <a16:creationId xmlns:a16="http://schemas.microsoft.com/office/drawing/2014/main" id="{7CD156BF-A48C-4AEF-AD62-5940DD317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337" y="1773041"/>
            <a:ext cx="5392025" cy="3311916"/>
          </a:xfrm>
          <a:prstGeom prst="rect">
            <a:avLst/>
          </a:prstGeom>
        </p:spPr>
      </p:pic>
    </p:spTree>
    <p:extLst>
      <p:ext uri="{BB962C8B-B14F-4D97-AF65-F5344CB8AC3E}">
        <p14:creationId xmlns:p14="http://schemas.microsoft.com/office/powerpoint/2010/main" val="5930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48578" y="387120"/>
            <a:ext cx="601542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b="0" i="0" dirty="0">
              <a:solidFill>
                <a:srgbClr val="FF0000"/>
              </a:solidFill>
              <a:effectLst/>
            </a:endParaRPr>
          </a:p>
        </p:txBody>
      </p:sp>
      <p:pic>
        <p:nvPicPr>
          <p:cNvPr id="3" name="Картина 2">
            <a:extLst>
              <a:ext uri="{FF2B5EF4-FFF2-40B4-BE49-F238E27FC236}">
                <a16:creationId xmlns:a16="http://schemas.microsoft.com/office/drawing/2014/main" id="{6F885516-B839-4801-B4D3-2A8AE7044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267" y="815262"/>
            <a:ext cx="9866830" cy="4979048"/>
          </a:xfrm>
          <a:prstGeom prst="rect">
            <a:avLst/>
          </a:prstGeom>
        </p:spPr>
      </p:pic>
      <p:sp>
        <p:nvSpPr>
          <p:cNvPr id="13" name="Текстово поле 12">
            <a:extLst>
              <a:ext uri="{FF2B5EF4-FFF2-40B4-BE49-F238E27FC236}">
                <a16:creationId xmlns:a16="http://schemas.microsoft.com/office/drawing/2014/main" id="{8F610E72-DEB5-4D3B-ACE1-C4B6823E087E}"/>
              </a:ext>
            </a:extLst>
          </p:cNvPr>
          <p:cNvSpPr txBox="1"/>
          <p:nvPr/>
        </p:nvSpPr>
        <p:spPr>
          <a:xfrm>
            <a:off x="3038219" y="292042"/>
            <a:ext cx="7438950" cy="523220"/>
          </a:xfrm>
          <a:prstGeom prst="rect">
            <a:avLst/>
          </a:prstGeom>
          <a:noFill/>
        </p:spPr>
        <p:txBody>
          <a:bodyPr wrap="square">
            <a:spAutoFit/>
          </a:bodyPr>
          <a:lstStyle/>
          <a:p>
            <a:pPr algn="ctr"/>
            <a:r>
              <a:rPr lang="fi-FI" sz="2800" dirty="0">
                <a:solidFill>
                  <a:srgbClr val="FF0000"/>
                </a:solidFill>
              </a:rPr>
              <a:t>Joitakin tosiasioita ja lukuja verkkoalustoista</a:t>
            </a:r>
            <a:endParaRPr lang="en-US" sz="2800" dirty="0">
              <a:solidFill>
                <a:srgbClr val="FF0000"/>
              </a:solidFill>
              <a:effectLst/>
            </a:endParaRPr>
          </a:p>
        </p:txBody>
      </p:sp>
    </p:spTree>
    <p:extLst>
      <p:ext uri="{BB962C8B-B14F-4D97-AF65-F5344CB8AC3E}">
        <p14:creationId xmlns:p14="http://schemas.microsoft.com/office/powerpoint/2010/main" val="39818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ítulo 3">
            <a:extLst>
              <a:ext uri="{FF2B5EF4-FFF2-40B4-BE49-F238E27FC236}">
                <a16:creationId xmlns:a16="http://schemas.microsoft.com/office/drawing/2014/main" id="{C4DFA902-6DA6-4324-8D41-D547B5690652}"/>
              </a:ext>
            </a:extLst>
          </p:cNvPr>
          <p:cNvSpPr>
            <a:spLocks noGrp="1"/>
          </p:cNvSpPr>
          <p:nvPr>
            <p:ph type="ctrTitle"/>
          </p:nvPr>
        </p:nvSpPr>
        <p:spPr>
          <a:xfrm>
            <a:off x="4369301" y="130824"/>
            <a:ext cx="3811683" cy="642859"/>
          </a:xfrm>
        </p:spPr>
        <p:txBody>
          <a:bodyPr>
            <a:normAutofit/>
          </a:bodyPr>
          <a:lstStyle/>
          <a:p>
            <a:r>
              <a:rPr lang="es-ES" sz="3200" b="1" spc="-85" dirty="0" err="1">
                <a:solidFill>
                  <a:srgbClr val="D92E2D"/>
                </a:solidFill>
                <a:cs typeface="Tahoma"/>
              </a:rPr>
              <a:t>Tavoitteet</a:t>
            </a:r>
            <a:r>
              <a:rPr lang="es-ES" sz="3200" b="1" spc="-85" dirty="0">
                <a:solidFill>
                  <a:srgbClr val="D92E2D"/>
                </a:solidFill>
                <a:cs typeface="Tahoma"/>
              </a:rPr>
              <a:t> ja </a:t>
            </a:r>
            <a:r>
              <a:rPr lang="es-ES" sz="3200" b="1" spc="-85" dirty="0" err="1">
                <a:solidFill>
                  <a:srgbClr val="D92E2D"/>
                </a:solidFill>
                <a:cs typeface="Tahoma"/>
              </a:rPr>
              <a:t>päämäärät</a:t>
            </a:r>
            <a:endParaRPr lang="es-ES" sz="3200" b="1" dirty="0">
              <a:solidFill>
                <a:srgbClr val="D92E2D"/>
              </a:solidFill>
            </a:endParaRPr>
          </a:p>
        </p:txBody>
      </p:sp>
      <p:sp>
        <p:nvSpPr>
          <p:cNvPr id="34" name="Текстово поле 33">
            <a:extLst>
              <a:ext uri="{FF2B5EF4-FFF2-40B4-BE49-F238E27FC236}">
                <a16:creationId xmlns:a16="http://schemas.microsoft.com/office/drawing/2014/main" id="{BB82A4B6-91CE-4600-8A2A-594F61899E15}"/>
              </a:ext>
            </a:extLst>
          </p:cNvPr>
          <p:cNvSpPr txBox="1"/>
          <p:nvPr/>
        </p:nvSpPr>
        <p:spPr>
          <a:xfrm>
            <a:off x="642687" y="1092591"/>
            <a:ext cx="5244929" cy="4801058"/>
          </a:xfrm>
          <a:prstGeom prst="rect">
            <a:avLst/>
          </a:prstGeom>
          <a:noFill/>
        </p:spPr>
        <p:txBody>
          <a:bodyPr wrap="square">
            <a:spAutoFit/>
          </a:bodyPr>
          <a:lstStyle/>
          <a:p>
            <a:pPr marL="360045" marR="0" indent="-269875" algn="just">
              <a:lnSpc>
                <a:spcPct val="115000"/>
              </a:lnSpc>
              <a:spcBef>
                <a:spcPts val="0"/>
              </a:spcBef>
              <a:spcAft>
                <a:spcPts val="1000"/>
              </a:spcAft>
            </a:pPr>
            <a:r>
              <a:rPr lang="en-GB" sz="2000" dirty="0">
                <a:effectLst/>
                <a:ea typeface="Calibri" panose="020F0502020204030204" pitchFamily="34" charset="0"/>
                <a:cs typeface="Arial" panose="020B0604020202020204" pitchFamily="34" charset="0"/>
              </a:rPr>
              <a:t>     </a:t>
            </a:r>
            <a:r>
              <a:rPr lang="fi-FI" sz="2000" dirty="0">
                <a:ea typeface="Calibri" panose="020F0502020204030204" pitchFamily="34" charset="0"/>
                <a:cs typeface="Arial" panose="020B0604020202020204" pitchFamily="34" charset="0"/>
              </a:rPr>
              <a:t>Tämän moduulin päätteeksi pystyt ymmärtämään, mitä </a:t>
            </a:r>
            <a:r>
              <a:rPr lang="fi-FI" sz="2000" i="1" dirty="0">
                <a:ea typeface="Calibri" panose="020F0502020204030204" pitchFamily="34" charset="0"/>
                <a:cs typeface="Arial" panose="020B0604020202020204" pitchFamily="34" charset="0"/>
              </a:rPr>
              <a:t>taitoja</a:t>
            </a:r>
            <a:r>
              <a:rPr lang="fi-FI" sz="2000" dirty="0">
                <a:ea typeface="Calibri" panose="020F0502020204030204" pitchFamily="34" charset="0"/>
                <a:cs typeface="Arial" panose="020B0604020202020204" pitchFamily="34" charset="0"/>
              </a:rPr>
              <a:t> tarvitaan menestymiseen yrittäjänä. Enemmänkin sisäistä motivaatiota kuin ulkoista. </a:t>
            </a:r>
            <a:r>
              <a:rPr lang="fi-FI" sz="2000" b="1" dirty="0">
                <a:ea typeface="Calibri" panose="020F0502020204030204" pitchFamily="34" charset="0"/>
                <a:cs typeface="Arial" panose="020B0604020202020204" pitchFamily="34" charset="0"/>
              </a:rPr>
              <a:t>Itsensä johtamista tarvitaan, jotta voi tulla sellaiseksi, joka on valmis johtamaan tiimiä matkan varrella</a:t>
            </a:r>
            <a:r>
              <a:rPr lang="fi-FI" sz="2000" dirty="0">
                <a:ea typeface="Calibri" panose="020F0502020204030204" pitchFamily="34" charset="0"/>
                <a:cs typeface="Arial" panose="020B0604020202020204" pitchFamily="34" charset="0"/>
              </a:rPr>
              <a:t>. </a:t>
            </a:r>
          </a:p>
          <a:p>
            <a:pPr marL="360045" marR="0" indent="-269875" algn="just">
              <a:lnSpc>
                <a:spcPct val="115000"/>
              </a:lnSpc>
              <a:spcBef>
                <a:spcPts val="0"/>
              </a:spcBef>
              <a:spcAft>
                <a:spcPts val="1000"/>
              </a:spcAft>
            </a:pPr>
            <a:r>
              <a:rPr lang="fi-FI" sz="2000" dirty="0">
                <a:ea typeface="Calibri" panose="020F0502020204030204" pitchFamily="34" charset="0"/>
                <a:cs typeface="Arial" panose="020B0604020202020204" pitchFamily="34" charset="0"/>
              </a:rPr>
              <a:t>    Yrittäjänä sinun on kyettävä hyödyntämään nykypäivän digitaalisia mahdollisuuksia, kuten esimerkiksi </a:t>
            </a:r>
            <a:r>
              <a:rPr lang="fi-FI" sz="2000" b="1" dirty="0">
                <a:ea typeface="Calibri" panose="020F0502020204030204" pitchFamily="34" charset="0"/>
                <a:cs typeface="Arial" panose="020B0604020202020204" pitchFamily="34" charset="0"/>
              </a:rPr>
              <a:t>verkkoalustoja</a:t>
            </a:r>
            <a:r>
              <a:rPr lang="fi-FI" sz="2000" dirty="0">
                <a:ea typeface="Calibri" panose="020F0502020204030204" pitchFamily="34" charset="0"/>
                <a:cs typeface="Arial" panose="020B0604020202020204" pitchFamily="34" charset="0"/>
              </a:rPr>
              <a:t>. Tässä moduulissa keskitymme myös siihen, </a:t>
            </a:r>
            <a:r>
              <a:rPr lang="fi-FI" sz="2000" b="1" dirty="0">
                <a:ea typeface="Calibri" panose="020F0502020204030204" pitchFamily="34" charset="0"/>
                <a:cs typeface="Arial" panose="020B0604020202020204" pitchFamily="34" charset="0"/>
              </a:rPr>
              <a:t>mitä hyötyä verkkoalustoista on taloudelle ja yhteiskunnalle?</a:t>
            </a:r>
            <a:endParaRPr lang="en-GB" sz="2000" dirty="0">
              <a:effectLst/>
              <a:ea typeface="Calibri" panose="020F0502020204030204" pitchFamily="34" charset="0"/>
              <a:cs typeface="Arial" panose="020B0604020202020204" pitchFamily="34" charset="0"/>
            </a:endParaRPr>
          </a:p>
        </p:txBody>
      </p:sp>
      <p:pic>
        <p:nvPicPr>
          <p:cNvPr id="35" name="Imagen 28">
            <a:extLst>
              <a:ext uri="{FF2B5EF4-FFF2-40B4-BE49-F238E27FC236}">
                <a16:creationId xmlns:a16="http://schemas.microsoft.com/office/drawing/2014/main" id="{AF378D25-1D2B-46F6-8018-49EF2960B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49" y="1218179"/>
            <a:ext cx="5322199" cy="4828058"/>
          </a:xfrm>
          <a:prstGeom prst="rect">
            <a:avLst/>
          </a:prstGeom>
        </p:spPr>
      </p:pic>
    </p:spTree>
    <p:extLst>
      <p:ext uri="{BB962C8B-B14F-4D97-AF65-F5344CB8AC3E}">
        <p14:creationId xmlns:p14="http://schemas.microsoft.com/office/powerpoint/2010/main" val="9545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4220493" y="283554"/>
            <a:ext cx="4327693" cy="671109"/>
          </a:xfrm>
        </p:spPr>
        <p:txBody>
          <a:bodyPr>
            <a:noAutofit/>
          </a:bodyPr>
          <a:lstStyle/>
          <a:p>
            <a:r>
              <a:rPr lang="en-GB" sz="4000" u="sng" dirty="0" err="1">
                <a:solidFill>
                  <a:srgbClr val="FF0000"/>
                </a:solidFill>
              </a:rPr>
              <a:t>Itsearviointitesti</a:t>
            </a:r>
            <a:endParaRPr lang="en-GB" sz="4000" u="sng" dirty="0">
              <a:solidFill>
                <a:srgbClr val="FF0000"/>
              </a:solidFill>
            </a:endParaRP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982390" y="849697"/>
            <a:ext cx="274065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Kysymys</a:t>
            </a:r>
            <a:r>
              <a:rPr lang="en-US" altLang="ko-KR" sz="1600" b="1" u="sng" dirty="0">
                <a:cs typeface="Arial" panose="020B0604020202020204" pitchFamily="34" charset="0"/>
              </a:rPr>
              <a:t> 1</a:t>
            </a:r>
            <a:endParaRPr lang="ko-KR" altLang="en-US" sz="1600" b="1" u="sng" dirty="0">
              <a:cs typeface="Arial" panose="020B0604020202020204" pitchFamily="34" charset="0"/>
            </a:endParaRPr>
          </a:p>
          <a:p>
            <a:r>
              <a:rPr lang="fi-FI" altLang="ko-KR" sz="1600" b="1" dirty="0">
                <a:cs typeface="Arial" panose="020B0604020202020204" pitchFamily="34" charset="0"/>
              </a:rPr>
              <a:t>Mikä näistä strategioista ei liity itsensä johtamiseen?</a:t>
            </a:r>
            <a:r>
              <a:rPr lang="en-US" altLang="ko-KR" sz="1600" b="1" dirty="0">
                <a:cs typeface="Arial" panose="020B0604020202020204" pitchFamily="34" charset="0"/>
              </a:rPr>
              <a:t> </a:t>
            </a:r>
            <a:endParaRPr lang="ko-KR" altLang="en-US" sz="1600" b="1" dirty="0">
              <a:cs typeface="Arial" pitchFamily="34" charset="0"/>
            </a:endParaRPr>
          </a:p>
        </p:txBody>
      </p:sp>
      <p:sp>
        <p:nvSpPr>
          <p:cNvPr id="14" name="Text Placeholder 5">
            <a:extLst>
              <a:ext uri="{FF2B5EF4-FFF2-40B4-BE49-F238E27FC236}">
                <a16:creationId xmlns:a16="http://schemas.microsoft.com/office/drawing/2014/main" id="{8365CED5-57C9-49FD-8E46-4E4C1B0B4374}"/>
              </a:ext>
            </a:extLst>
          </p:cNvPr>
          <p:cNvSpPr txBox="1">
            <a:spLocks/>
          </p:cNvSpPr>
          <p:nvPr/>
        </p:nvSpPr>
        <p:spPr>
          <a:xfrm>
            <a:off x="1027993" y="1828981"/>
            <a:ext cx="2840312" cy="143896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400" dirty="0" err="1">
                <a:latin typeface="Arial" panose="020B0604020202020204" pitchFamily="34" charset="0"/>
                <a:cs typeface="Arial" panose="020B0604020202020204" pitchFamily="34" charset="0"/>
              </a:rPr>
              <a:t>Päätöksentekoprosessi</a:t>
            </a:r>
            <a:endParaRPr lang="en-US" altLang="ko-KR" sz="1400" dirty="0">
              <a:latin typeface="Arial" panose="020B0604020202020204" pitchFamily="34" charset="0"/>
              <a:cs typeface="Arial" panose="020B0604020202020204" pitchFamily="34" charset="0"/>
            </a:endParaRPr>
          </a:p>
          <a:p>
            <a:pPr marL="285750" indent="-285750">
              <a:buFontTx/>
              <a:buChar char="-"/>
            </a:pPr>
            <a:r>
              <a:rPr lang="en-US" altLang="ko-KR" sz="1400" dirty="0" err="1">
                <a:latin typeface="Arial" panose="020B0604020202020204" pitchFamily="34" charset="0"/>
                <a:cs typeface="Arial" panose="020B0604020202020204" pitchFamily="34" charset="0"/>
              </a:rPr>
              <a:t>Luonnollinen</a:t>
            </a:r>
            <a:r>
              <a:rPr lang="en-US" altLang="ko-KR" sz="1400" dirty="0">
                <a:latin typeface="Arial" panose="020B0604020202020204" pitchFamily="34" charset="0"/>
                <a:cs typeface="Arial" panose="020B0604020202020204" pitchFamily="34" charset="0"/>
              </a:rPr>
              <a:t> </a:t>
            </a:r>
            <a:r>
              <a:rPr lang="en-US" altLang="ko-KR" sz="1400" dirty="0" err="1">
                <a:latin typeface="Arial" panose="020B0604020202020204" pitchFamily="34" charset="0"/>
                <a:cs typeface="Arial" panose="020B0604020202020204" pitchFamily="34" charset="0"/>
              </a:rPr>
              <a:t>palkitseminen</a:t>
            </a:r>
            <a:endParaRPr lang="en-US" altLang="ko-KR" sz="1400" dirty="0">
              <a:latin typeface="Arial" panose="020B0604020202020204" pitchFamily="34" charset="0"/>
              <a:cs typeface="Arial" panose="020B0604020202020204" pitchFamily="34" charset="0"/>
            </a:endParaRPr>
          </a:p>
          <a:p>
            <a:pPr marL="285750" indent="-285750">
              <a:buFontTx/>
              <a:buChar char="-"/>
            </a:pPr>
            <a:r>
              <a:rPr lang="en-US" altLang="ko-KR" sz="1400" dirty="0" err="1">
                <a:latin typeface="Arial" panose="020B0604020202020204" pitchFamily="34" charset="0"/>
                <a:cs typeface="Arial" panose="020B0604020202020204" pitchFamily="34" charset="0"/>
              </a:rPr>
              <a:t>Käyttäytymiskeskeiset</a:t>
            </a:r>
            <a:r>
              <a:rPr lang="en-US" altLang="ko-KR" sz="1400" dirty="0">
                <a:latin typeface="Arial" panose="020B0604020202020204" pitchFamily="34" charset="0"/>
                <a:cs typeface="Arial" panose="020B0604020202020204" pitchFamily="34" charset="0"/>
              </a:rPr>
              <a:t> </a:t>
            </a:r>
            <a:r>
              <a:rPr lang="en-US" altLang="ko-KR" sz="1400" dirty="0" err="1">
                <a:latin typeface="Arial" panose="020B0604020202020204" pitchFamily="34" charset="0"/>
                <a:cs typeface="Arial" panose="020B0604020202020204" pitchFamily="34" charset="0"/>
              </a:rPr>
              <a:t>strategiat</a:t>
            </a:r>
            <a:endParaRPr lang="en-US" altLang="ko-KR" sz="1400" dirty="0">
              <a:latin typeface="Arial" panose="020B0604020202020204" pitchFamily="34" charset="0"/>
              <a:cs typeface="Arial" panose="020B0604020202020204" pitchFamily="34" charset="0"/>
            </a:endParaRPr>
          </a:p>
        </p:txBody>
      </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948867" y="2990745"/>
            <a:ext cx="3715821"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u="sng" dirty="0" err="1">
                <a:cs typeface="Arial" panose="020B0604020202020204" pitchFamily="34" charset="0"/>
              </a:rPr>
              <a:t>Kysymys</a:t>
            </a:r>
            <a:r>
              <a:rPr lang="en-US" altLang="ko-KR" sz="1600" b="1" u="sng" dirty="0">
                <a:cs typeface="Arial" panose="020B0604020202020204" pitchFamily="34" charset="0"/>
              </a:rPr>
              <a:t> 2</a:t>
            </a:r>
          </a:p>
          <a:p>
            <a:r>
              <a:rPr lang="fi-FI" sz="1600" b="1" dirty="0">
                <a:solidFill>
                  <a:srgbClr val="000000"/>
                </a:solidFill>
              </a:rPr>
              <a:t>Aikomus luoda tilanteita, joissa henkilöä motivoivat tai palkitsevat tehtävän tai toiminnan luontaisesti miellyttävät näkökohdat, liittyy...</a:t>
            </a: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7843188" y="4289587"/>
            <a:ext cx="4100419" cy="16716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fi-FI" altLang="ko-KR" sz="1600" dirty="0">
                <a:cs typeface="Arial" panose="020B0604020202020204" pitchFamily="34" charset="0"/>
              </a:rPr>
              <a:t>Ne ovat keskeisiä innovaation vetureita digitaalisessa maailmassa. </a:t>
            </a:r>
          </a:p>
          <a:p>
            <a:pPr marL="285750" indent="-285750">
              <a:buFontTx/>
              <a:buChar char="-"/>
            </a:pPr>
            <a:r>
              <a:rPr lang="fi-FI" altLang="ko-KR" sz="1600" dirty="0">
                <a:cs typeface="Arial" panose="020B0604020202020204" pitchFamily="34" charset="0"/>
              </a:rPr>
              <a:t>Ne ovat osa päätöksentekoprosessia</a:t>
            </a:r>
          </a:p>
          <a:p>
            <a:pPr marL="285750" indent="-285750">
              <a:buFontTx/>
              <a:buChar char="-"/>
            </a:pPr>
            <a:r>
              <a:rPr lang="fi-FI" altLang="ko-KR" sz="1600" dirty="0">
                <a:cs typeface="Arial" panose="020B0604020202020204" pitchFamily="34" charset="0"/>
              </a:rPr>
              <a:t>Ne eivät ole tärkeitä yrittäjälle</a:t>
            </a:r>
            <a:endParaRPr lang="en-US" sz="1600" b="0" i="0" dirty="0">
              <a:solidFill>
                <a:srgbClr val="181818"/>
              </a:solidFill>
              <a:effectLst/>
            </a:endParaRP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9494341" y="224449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dirty="0">
              <a:latin typeface="Arial" panose="020B0604020202020204" pitchFamily="34" charset="0"/>
              <a:cs typeface="Arial" panose="020B0604020202020204" pitchFamily="34" charset="0"/>
            </a:endParaRPr>
          </a:p>
        </p:txBody>
      </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dirty="0">
              <a:latin typeface="Arial" panose="020B0604020202020204" pitchFamily="34" charset="0"/>
              <a:cs typeface="Arial" panose="020B0604020202020204" pitchFamily="34" charset="0"/>
            </a:endParaRPr>
          </a:p>
        </p:txBody>
      </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20173" y="4372627"/>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1027993" y="4277508"/>
            <a:ext cx="2196000" cy="161396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cs typeface="Arial" panose="020B0604020202020204" pitchFamily="34" charset="0"/>
              </a:rPr>
              <a:t>Verkkolaustoihin</a:t>
            </a:r>
            <a:endParaRPr lang="en-US" altLang="ko-KR" sz="1600" dirty="0">
              <a:cs typeface="Arial" panose="020B0604020202020204" pitchFamily="34" charset="0"/>
            </a:endParaRPr>
          </a:p>
          <a:p>
            <a:pPr marL="285750" indent="-285750">
              <a:buFontTx/>
              <a:buChar char="-"/>
            </a:pPr>
            <a:r>
              <a:rPr lang="en-US" altLang="ko-KR" sz="1600" dirty="0" err="1">
                <a:cs typeface="Arial" panose="020B0604020202020204" pitchFamily="34" charset="0"/>
              </a:rPr>
              <a:t>Säännöllisiin</a:t>
            </a:r>
            <a:r>
              <a:rPr lang="en-US" altLang="ko-KR" sz="1600" dirty="0">
                <a:cs typeface="Arial" panose="020B0604020202020204" pitchFamily="34" charset="0"/>
              </a:rPr>
              <a:t> </a:t>
            </a:r>
            <a:r>
              <a:rPr lang="en-US" altLang="ko-KR" sz="1600" dirty="0" err="1">
                <a:cs typeface="Arial" panose="020B0604020202020204" pitchFamily="34" charset="0"/>
              </a:rPr>
              <a:t>tarkistuksiin</a:t>
            </a:r>
            <a:endParaRPr lang="en-US" altLang="ko-KR" sz="1600" dirty="0">
              <a:cs typeface="Arial" panose="020B0604020202020204" pitchFamily="34" charset="0"/>
            </a:endParaRPr>
          </a:p>
          <a:p>
            <a:pPr marL="285750" indent="-285750">
              <a:buFontTx/>
              <a:buChar char="-"/>
            </a:pPr>
            <a:r>
              <a:rPr lang="en-US" altLang="ko-KR" sz="1600" dirty="0" err="1">
                <a:cs typeface="Arial" panose="020B0604020202020204" pitchFamily="34" charset="0"/>
              </a:rPr>
              <a:t>Luonnolliseen</a:t>
            </a:r>
            <a:r>
              <a:rPr lang="en-US" altLang="ko-KR" sz="1600" dirty="0">
                <a:cs typeface="Arial" panose="020B0604020202020204" pitchFamily="34" charset="0"/>
              </a:rPr>
              <a:t> </a:t>
            </a:r>
            <a:r>
              <a:rPr lang="en-US" altLang="ko-KR" sz="1600" dirty="0" err="1">
                <a:cs typeface="Arial" panose="020B0604020202020204" pitchFamily="34" charset="0"/>
              </a:rPr>
              <a:t>palkitsemiseen</a:t>
            </a:r>
            <a:endParaRPr lang="en-US" altLang="ko-KR" sz="1600" dirty="0">
              <a:cs typeface="Arial" panose="020B0604020202020204" pitchFamily="34" charset="0"/>
            </a:endParaRPr>
          </a:p>
          <a:p>
            <a:pPr marL="285750" indent="-285750">
              <a:buFontTx/>
              <a:buChar char="-"/>
            </a:pPr>
            <a:endParaRPr lang="en-US" altLang="ko-KR" sz="1600" dirty="0">
              <a:cs typeface="Arial" panose="020B0604020202020204" pitchFamily="34" charset="0"/>
            </a:endParaRPr>
          </a:p>
        </p:txBody>
      </p:sp>
      <p:sp>
        <p:nvSpPr>
          <p:cNvPr id="39" name="Text Placeholder 4">
            <a:extLst>
              <a:ext uri="{FF2B5EF4-FFF2-40B4-BE49-F238E27FC236}">
                <a16:creationId xmlns:a16="http://schemas.microsoft.com/office/drawing/2014/main" id="{9B483733-5021-4087-92C9-D5F95DD38512}"/>
              </a:ext>
            </a:extLst>
          </p:cNvPr>
          <p:cNvSpPr txBox="1">
            <a:spLocks/>
          </p:cNvSpPr>
          <p:nvPr/>
        </p:nvSpPr>
        <p:spPr>
          <a:xfrm>
            <a:off x="9494341" y="398210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40" name="Text Placeholder 5">
            <a:extLst>
              <a:ext uri="{FF2B5EF4-FFF2-40B4-BE49-F238E27FC236}">
                <a16:creationId xmlns:a16="http://schemas.microsoft.com/office/drawing/2014/main" id="{7DD015C3-AAD3-441E-BA07-59C7C289F7E1}"/>
              </a:ext>
            </a:extLst>
          </p:cNvPr>
          <p:cNvSpPr txBox="1">
            <a:spLocks/>
          </p:cNvSpPr>
          <p:nvPr/>
        </p:nvSpPr>
        <p:spPr>
          <a:xfrm>
            <a:off x="9494341" y="42895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dirty="0">
              <a:latin typeface="Arial" panose="020B0604020202020204" pitchFamily="34" charset="0"/>
              <a:cs typeface="Arial" panose="020B0604020202020204" pitchFamily="34" charset="0"/>
            </a:endParaRPr>
          </a:p>
        </p:txBody>
      </p:sp>
      <p:sp>
        <p:nvSpPr>
          <p:cNvPr id="44" name="Текстово поле 43">
            <a:extLst>
              <a:ext uri="{FF2B5EF4-FFF2-40B4-BE49-F238E27FC236}">
                <a16:creationId xmlns:a16="http://schemas.microsoft.com/office/drawing/2014/main" id="{AC3F2180-29D3-4BEC-A5FC-8C934D46652D}"/>
              </a:ext>
            </a:extLst>
          </p:cNvPr>
          <p:cNvSpPr txBox="1"/>
          <p:nvPr/>
        </p:nvSpPr>
        <p:spPr>
          <a:xfrm>
            <a:off x="7826943" y="741274"/>
            <a:ext cx="6097554" cy="2800767"/>
          </a:xfrm>
          <a:prstGeom prst="rect">
            <a:avLst/>
          </a:prstGeom>
          <a:noFill/>
        </p:spPr>
        <p:txBody>
          <a:bodyPr wrap="square">
            <a:spAutoFit/>
          </a:body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Kysymys</a:t>
            </a:r>
            <a:r>
              <a:rPr lang="en-US" altLang="ko-KR" sz="1600" b="1" u="sng" dirty="0">
                <a:cs typeface="Arial" panose="020B0604020202020204" pitchFamily="34" charset="0"/>
              </a:rPr>
              <a:t> 3</a:t>
            </a:r>
          </a:p>
          <a:p>
            <a:r>
              <a:rPr lang="en-US" sz="1600" b="1" dirty="0" err="1">
                <a:solidFill>
                  <a:srgbClr val="181818"/>
                </a:solidFill>
              </a:rPr>
              <a:t>Itsetietoisuuden</a:t>
            </a:r>
            <a:r>
              <a:rPr lang="en-US" sz="1600" b="1" dirty="0">
                <a:solidFill>
                  <a:srgbClr val="181818"/>
                </a:solidFill>
              </a:rPr>
              <a:t> </a:t>
            </a:r>
            <a:r>
              <a:rPr lang="en-US" sz="1600" b="1" dirty="0" err="1">
                <a:solidFill>
                  <a:srgbClr val="181818"/>
                </a:solidFill>
              </a:rPr>
              <a:t>kehittäminen</a:t>
            </a:r>
            <a:r>
              <a:rPr lang="en-US" sz="1600" b="1" dirty="0">
                <a:solidFill>
                  <a:srgbClr val="181818"/>
                </a:solidFill>
              </a:rPr>
              <a:t> </a:t>
            </a:r>
            <a:r>
              <a:rPr lang="en-US" sz="1600" b="1" dirty="0" err="1">
                <a:solidFill>
                  <a:srgbClr val="181818"/>
                </a:solidFill>
              </a:rPr>
              <a:t>liittyy</a:t>
            </a:r>
            <a:endParaRPr lang="en-US" sz="1600" b="1" i="0" dirty="0">
              <a:solidFill>
                <a:srgbClr val="181818"/>
              </a:solidFill>
              <a:effectLst/>
            </a:endParaRPr>
          </a:p>
          <a:p>
            <a:pPr marL="285750" indent="-285750">
              <a:buFontTx/>
              <a:buChar char="-"/>
            </a:pPr>
            <a:r>
              <a:rPr lang="en-US" altLang="ko-KR" sz="1600" dirty="0" err="1">
                <a:cs typeface="Arial" panose="020B0604020202020204" pitchFamily="34" charset="0"/>
              </a:rPr>
              <a:t>Käyttäytymiskeskeisiin</a:t>
            </a:r>
            <a:r>
              <a:rPr lang="en-US" altLang="ko-KR" sz="1600" dirty="0">
                <a:cs typeface="Arial" panose="020B0604020202020204" pitchFamily="34" charset="0"/>
              </a:rPr>
              <a:t> </a:t>
            </a:r>
            <a:r>
              <a:rPr lang="en-US" altLang="ko-KR" sz="1600" dirty="0" err="1">
                <a:cs typeface="Arial" panose="020B0604020202020204" pitchFamily="34" charset="0"/>
              </a:rPr>
              <a:t>strategioihin</a:t>
            </a:r>
            <a:endParaRPr lang="en-US" altLang="ko-KR" sz="1600" dirty="0">
              <a:cs typeface="Arial" panose="020B0604020202020204" pitchFamily="34" charset="0"/>
            </a:endParaRPr>
          </a:p>
          <a:p>
            <a:pPr marL="285750" indent="-285750">
              <a:buFontTx/>
              <a:buChar char="-"/>
            </a:pPr>
            <a:r>
              <a:rPr lang="en-US" sz="1600" b="0" i="0" dirty="0" err="1">
                <a:solidFill>
                  <a:srgbClr val="181818"/>
                </a:solidFill>
                <a:effectLst/>
              </a:rPr>
              <a:t>Johtamistaitojen</a:t>
            </a:r>
            <a:r>
              <a:rPr lang="en-US" sz="1600" b="0" i="0" dirty="0">
                <a:solidFill>
                  <a:srgbClr val="181818"/>
                </a:solidFill>
                <a:effectLst/>
              </a:rPr>
              <a:t> </a:t>
            </a:r>
            <a:r>
              <a:rPr lang="en-US" sz="1600" b="0" i="0" dirty="0" err="1">
                <a:solidFill>
                  <a:srgbClr val="181818"/>
                </a:solidFill>
                <a:effectLst/>
              </a:rPr>
              <a:t>parantamiseen</a:t>
            </a:r>
            <a:endParaRPr lang="en-US" sz="1600" b="0" i="0" dirty="0">
              <a:solidFill>
                <a:srgbClr val="181818"/>
              </a:solidFill>
              <a:effectLst/>
            </a:endParaRPr>
          </a:p>
          <a:p>
            <a:pPr marL="285750" indent="-285750">
              <a:buFontTx/>
              <a:buChar char="-"/>
            </a:pPr>
            <a:r>
              <a:rPr lang="en-US" sz="1600" dirty="0" err="1">
                <a:solidFill>
                  <a:srgbClr val="181818"/>
                </a:solidFill>
              </a:rPr>
              <a:t>Verkkoalustoihin</a:t>
            </a:r>
            <a:endParaRPr lang="en-US" sz="1600" b="0" i="0" dirty="0">
              <a:solidFill>
                <a:srgbClr val="181818"/>
              </a:solidFill>
              <a:effectLst/>
            </a:endParaRPr>
          </a:p>
          <a:p>
            <a:pPr marL="285750" indent="-285750">
              <a:buFontTx/>
              <a:buChar char="-"/>
            </a:pPr>
            <a:endParaRPr lang="en-US" sz="1600" b="0" i="0" dirty="0">
              <a:solidFill>
                <a:srgbClr val="181818"/>
              </a:solidFill>
              <a:effectLst/>
            </a:endParaRPr>
          </a:p>
          <a:p>
            <a:pPr marL="285750" indent="-285750">
              <a:buFontTx/>
              <a:buChar char="-"/>
            </a:pPr>
            <a:endParaRPr lang="en-US" sz="1600" b="0" i="0" dirty="0">
              <a:solidFill>
                <a:srgbClr val="181818"/>
              </a:solidFill>
              <a:effectLst/>
            </a:endParaRPr>
          </a:p>
          <a:p>
            <a:pPr marL="285750" indent="-285750">
              <a:buFontTx/>
              <a:buChar char="-"/>
            </a:pPr>
            <a:endParaRPr lang="en-US" altLang="ko-KR" sz="1600" dirty="0">
              <a:cs typeface="Arial" panose="020B0604020202020204" pitchFamily="34" charset="0"/>
            </a:endParaRPr>
          </a:p>
          <a:p>
            <a:endParaRPr lang="en-US" sz="1600" b="0" i="0" dirty="0">
              <a:solidFill>
                <a:srgbClr val="181818"/>
              </a:solidFill>
              <a:effectLst/>
            </a:endParaRPr>
          </a:p>
          <a:p>
            <a:endParaRPr lang="ko-KR" altLang="en-US" sz="1600" b="1" u="sng" dirty="0">
              <a:cs typeface="Arial" panose="020B0604020202020204" pitchFamily="34" charset="0"/>
            </a:endParaRPr>
          </a:p>
        </p:txBody>
      </p:sp>
      <p:sp>
        <p:nvSpPr>
          <p:cNvPr id="45" name="Текстово поле 44">
            <a:extLst>
              <a:ext uri="{FF2B5EF4-FFF2-40B4-BE49-F238E27FC236}">
                <a16:creationId xmlns:a16="http://schemas.microsoft.com/office/drawing/2014/main" id="{7FCA31C1-23EA-45E1-880C-C2902115E7D0}"/>
              </a:ext>
            </a:extLst>
          </p:cNvPr>
          <p:cNvSpPr txBox="1"/>
          <p:nvPr/>
        </p:nvSpPr>
        <p:spPr>
          <a:xfrm>
            <a:off x="7772043" y="2037573"/>
            <a:ext cx="4521393" cy="2554545"/>
          </a:xfrm>
          <a:prstGeom prst="rect">
            <a:avLst/>
          </a:prstGeom>
          <a:noFill/>
        </p:spPr>
        <p:txBody>
          <a:bodyPr wrap="square">
            <a:spAutoFit/>
          </a:body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Kysymys</a:t>
            </a:r>
            <a:r>
              <a:rPr lang="en-US" altLang="ko-KR" sz="1600" b="1" u="sng" dirty="0">
                <a:cs typeface="Arial" panose="020B0604020202020204" pitchFamily="34" charset="0"/>
              </a:rPr>
              <a:t> 4</a:t>
            </a:r>
          </a:p>
          <a:p>
            <a:r>
              <a:rPr lang="en-US" sz="1600" b="1" i="0" dirty="0" err="1">
                <a:solidFill>
                  <a:srgbClr val="181818"/>
                </a:solidFill>
                <a:effectLst/>
              </a:rPr>
              <a:t>Mikä</a:t>
            </a:r>
            <a:r>
              <a:rPr lang="en-US" sz="1600" b="1" i="0" dirty="0">
                <a:solidFill>
                  <a:srgbClr val="181818"/>
                </a:solidFill>
                <a:effectLst/>
              </a:rPr>
              <a:t> </a:t>
            </a:r>
            <a:r>
              <a:rPr lang="en-US" sz="1600" b="1" i="0" dirty="0" err="1">
                <a:solidFill>
                  <a:srgbClr val="181818"/>
                </a:solidFill>
                <a:effectLst/>
              </a:rPr>
              <a:t>ei</a:t>
            </a:r>
            <a:r>
              <a:rPr lang="en-US" sz="1600" b="1" i="0" dirty="0">
                <a:solidFill>
                  <a:srgbClr val="181818"/>
                </a:solidFill>
                <a:effectLst/>
              </a:rPr>
              <a:t> </a:t>
            </a:r>
            <a:r>
              <a:rPr lang="en-US" sz="1600" b="1" i="0" dirty="0" err="1">
                <a:solidFill>
                  <a:srgbClr val="181818"/>
                </a:solidFill>
                <a:effectLst/>
              </a:rPr>
              <a:t>vahvista</a:t>
            </a:r>
            <a:r>
              <a:rPr lang="en-US" sz="1600" b="1" i="0" dirty="0">
                <a:solidFill>
                  <a:srgbClr val="181818"/>
                </a:solidFill>
                <a:effectLst/>
              </a:rPr>
              <a:t> </a:t>
            </a:r>
            <a:r>
              <a:rPr lang="en-US" sz="1600" b="1" i="0" dirty="0" err="1">
                <a:solidFill>
                  <a:srgbClr val="181818"/>
                </a:solidFill>
                <a:effectLst/>
              </a:rPr>
              <a:t>päätöksentekoasi</a:t>
            </a:r>
            <a:endParaRPr lang="en-US" sz="1600" b="1" i="0" dirty="0">
              <a:solidFill>
                <a:srgbClr val="181818"/>
              </a:solidFill>
              <a:effectLst/>
            </a:endParaRPr>
          </a:p>
          <a:p>
            <a:pPr marL="285750" indent="-285750">
              <a:buFontTx/>
              <a:buChar char="-"/>
            </a:pPr>
            <a:r>
              <a:rPr lang="en-US" altLang="ko-KR" sz="1600" dirty="0" err="1">
                <a:cs typeface="Arial" panose="020B0604020202020204" pitchFamily="34" charset="0"/>
              </a:rPr>
              <a:t>Harkinta</a:t>
            </a:r>
            <a:endParaRPr lang="en-US" altLang="ko-KR" sz="1600" dirty="0">
              <a:cs typeface="Arial" panose="020B0604020202020204" pitchFamily="34" charset="0"/>
            </a:endParaRPr>
          </a:p>
          <a:p>
            <a:pPr marL="285750" indent="-285750">
              <a:buFontTx/>
              <a:buChar char="-"/>
            </a:pPr>
            <a:r>
              <a:rPr lang="en-US" sz="1600" dirty="0" err="1">
                <a:solidFill>
                  <a:srgbClr val="181818"/>
                </a:solidFill>
              </a:rPr>
              <a:t>Keskustelun</a:t>
            </a:r>
            <a:r>
              <a:rPr lang="en-US" sz="1600" dirty="0">
                <a:solidFill>
                  <a:srgbClr val="181818"/>
                </a:solidFill>
              </a:rPr>
              <a:t> </a:t>
            </a:r>
            <a:r>
              <a:rPr lang="en-US" sz="1600" dirty="0" err="1">
                <a:solidFill>
                  <a:srgbClr val="181818"/>
                </a:solidFill>
              </a:rPr>
              <a:t>päättäminen</a:t>
            </a:r>
            <a:endParaRPr lang="en-US" sz="1600" b="0" i="0" dirty="0">
              <a:solidFill>
                <a:srgbClr val="181818"/>
              </a:solidFill>
              <a:effectLst/>
            </a:endParaRPr>
          </a:p>
          <a:p>
            <a:pPr marL="285750" indent="-285750">
              <a:buFontTx/>
              <a:buChar char="-"/>
            </a:pPr>
            <a:r>
              <a:rPr lang="en-US" sz="1600" dirty="0" err="1">
                <a:solidFill>
                  <a:srgbClr val="181818"/>
                </a:solidFill>
              </a:rPr>
              <a:t>Itsetietoisuuden</a:t>
            </a:r>
            <a:r>
              <a:rPr lang="en-US" sz="1600" dirty="0">
                <a:solidFill>
                  <a:srgbClr val="181818"/>
                </a:solidFill>
              </a:rPr>
              <a:t> </a:t>
            </a:r>
            <a:r>
              <a:rPr lang="en-US" sz="1600" dirty="0" err="1">
                <a:solidFill>
                  <a:srgbClr val="181818"/>
                </a:solidFill>
              </a:rPr>
              <a:t>kehittäminen</a:t>
            </a:r>
            <a:endParaRPr lang="en-US" sz="1600" dirty="0">
              <a:solidFill>
                <a:srgbClr val="181818"/>
              </a:solidFill>
            </a:endParaRPr>
          </a:p>
          <a:p>
            <a:endParaRPr lang="en-US" altLang="ko-KR" sz="1600" dirty="0">
              <a:solidFill>
                <a:srgbClr val="181818"/>
              </a:solidFill>
            </a:endParaRPr>
          </a:p>
          <a:p>
            <a:r>
              <a:rPr lang="en-US" altLang="ko-KR" sz="1600" b="1" u="sng" dirty="0" err="1">
                <a:cs typeface="Arial" panose="020B0604020202020204" pitchFamily="34" charset="0"/>
              </a:rPr>
              <a:t>Kysymys</a:t>
            </a:r>
            <a:r>
              <a:rPr lang="en-US" altLang="ko-KR" sz="1600" b="1" u="sng" dirty="0">
                <a:cs typeface="Arial" panose="020B0604020202020204" pitchFamily="34" charset="0"/>
              </a:rPr>
              <a:t> 5</a:t>
            </a:r>
          </a:p>
          <a:p>
            <a:r>
              <a:rPr lang="en-US" altLang="ko-KR" sz="1600" b="1" dirty="0" err="1">
                <a:cs typeface="Arial" panose="020B0604020202020204" pitchFamily="34" charset="0"/>
              </a:rPr>
              <a:t>Miksi</a:t>
            </a:r>
            <a:r>
              <a:rPr lang="en-US" altLang="ko-KR" sz="1600" b="1" dirty="0">
                <a:cs typeface="Arial" panose="020B0604020202020204" pitchFamily="34" charset="0"/>
              </a:rPr>
              <a:t> </a:t>
            </a:r>
            <a:r>
              <a:rPr lang="en-US" altLang="ko-KR" sz="1600" b="1" dirty="0" err="1">
                <a:cs typeface="Arial" panose="020B0604020202020204" pitchFamily="34" charset="0"/>
              </a:rPr>
              <a:t>verkkoalusta</a:t>
            </a:r>
            <a:r>
              <a:rPr lang="en-US" altLang="ko-KR" sz="1600" b="1" dirty="0">
                <a:cs typeface="Arial" panose="020B0604020202020204" pitchFamily="34" charset="0"/>
              </a:rPr>
              <a:t> </a:t>
            </a:r>
            <a:r>
              <a:rPr lang="en-US" altLang="ko-KR" sz="1600" b="1" dirty="0" err="1">
                <a:cs typeface="Arial" panose="020B0604020202020204" pitchFamily="34" charset="0"/>
              </a:rPr>
              <a:t>ovet</a:t>
            </a:r>
            <a:r>
              <a:rPr lang="en-US" altLang="ko-KR" sz="1600" b="1" dirty="0">
                <a:cs typeface="Arial" panose="020B0604020202020204" pitchFamily="34" charset="0"/>
              </a:rPr>
              <a:t> </a:t>
            </a:r>
            <a:r>
              <a:rPr lang="en-US" altLang="ko-KR" sz="1600" b="1" dirty="0" err="1">
                <a:cs typeface="Arial" panose="020B0604020202020204" pitchFamily="34" charset="0"/>
              </a:rPr>
              <a:t>hyödyllisiä</a:t>
            </a:r>
            <a:r>
              <a:rPr lang="en-US" altLang="ko-KR" sz="1600" b="1" dirty="0">
                <a:cs typeface="Arial" panose="020B0604020202020204" pitchFamily="34" charset="0"/>
              </a:rPr>
              <a:t>?</a:t>
            </a:r>
            <a:endParaRPr lang="en-US" altLang="ko-KR" sz="1600" dirty="0">
              <a:cs typeface="Arial" panose="020B0604020202020204" pitchFamily="34" charset="0"/>
            </a:endParaRPr>
          </a:p>
          <a:p>
            <a:endParaRPr lang="ko-KR" altLang="en-US" sz="1600" b="1" u="sng" dirty="0">
              <a:cs typeface="Arial" panose="020B0604020202020204" pitchFamily="34" charset="0"/>
            </a:endParaRPr>
          </a:p>
        </p:txBody>
      </p:sp>
    </p:spTree>
    <p:extLst>
      <p:ext uri="{BB962C8B-B14F-4D97-AF65-F5344CB8AC3E}">
        <p14:creationId xmlns:p14="http://schemas.microsoft.com/office/powerpoint/2010/main" val="1016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1">
            <a:extLst>
              <a:ext uri="{FF2B5EF4-FFF2-40B4-BE49-F238E27FC236}">
                <a16:creationId xmlns:a16="http://schemas.microsoft.com/office/drawing/2014/main" id="{B245D396-B974-4154-95B9-749A883F295F}"/>
              </a:ext>
            </a:extLst>
          </p:cNvPr>
          <p:cNvSpPr/>
          <p:nvPr/>
        </p:nvSpPr>
        <p:spPr>
          <a:xfrm>
            <a:off x="1252671" y="2269944"/>
            <a:ext cx="10046699" cy="258452"/>
          </a:xfrm>
          <a:prstGeom prst="rect">
            <a:avLst/>
          </a:prstGeom>
          <a:solidFill>
            <a:srgbClr val="FFD13C"/>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latin typeface="+mj-lt"/>
                <a:cs typeface="Arial" pitchFamily="34" charset="0"/>
              </a:rPr>
              <a:t>               </a:t>
            </a:r>
            <a:r>
              <a:rPr lang="en-US" altLang="ko-KR" b="1" dirty="0" err="1">
                <a:solidFill>
                  <a:schemeClr val="tx1"/>
                </a:solidFill>
                <a:latin typeface="+mj-lt"/>
                <a:cs typeface="Arial" pitchFamily="34" charset="0"/>
              </a:rPr>
              <a:t>Osio</a:t>
            </a:r>
            <a:r>
              <a:rPr lang="en-US" altLang="ko-KR" b="1" dirty="0">
                <a:solidFill>
                  <a:schemeClr val="tx1"/>
                </a:solidFill>
                <a:latin typeface="+mj-lt"/>
                <a:cs typeface="Arial" pitchFamily="34" charset="0"/>
              </a:rPr>
              <a:t> 1</a:t>
            </a:r>
            <a:endParaRPr lang="ko-KR" altLang="en-US" b="1" dirty="0">
              <a:solidFill>
                <a:schemeClr val="tx1"/>
              </a:solidFill>
              <a:latin typeface="+mj-lt"/>
              <a:cs typeface="Arial" pitchFamily="34" charset="0"/>
            </a:endParaRPr>
          </a:p>
        </p:txBody>
      </p:sp>
      <p:pic>
        <p:nvPicPr>
          <p:cNvPr id="26" name="Imagen 15">
            <a:extLst>
              <a:ext uri="{FF2B5EF4-FFF2-40B4-BE49-F238E27FC236}">
                <a16:creationId xmlns:a16="http://schemas.microsoft.com/office/drawing/2014/main" id="{F7BDAA04-C0A5-4D30-BF57-0C44A992248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2231601" y="1615635"/>
            <a:ext cx="317240" cy="482490"/>
          </a:xfrm>
          <a:prstGeom prst="rect">
            <a:avLst/>
          </a:prstGeom>
        </p:spPr>
      </p:pic>
      <p:sp>
        <p:nvSpPr>
          <p:cNvPr id="27" name="TextBox 7">
            <a:extLst>
              <a:ext uri="{FF2B5EF4-FFF2-40B4-BE49-F238E27FC236}">
                <a16:creationId xmlns:a16="http://schemas.microsoft.com/office/drawing/2014/main" id="{ECCC4E1A-95F4-495B-A016-84D98D36D7CF}"/>
              </a:ext>
            </a:extLst>
          </p:cNvPr>
          <p:cNvSpPr txBox="1"/>
          <p:nvPr/>
        </p:nvSpPr>
        <p:spPr>
          <a:xfrm>
            <a:off x="1706477" y="2679960"/>
            <a:ext cx="1646005" cy="1323439"/>
          </a:xfrm>
          <a:prstGeom prst="rect">
            <a:avLst/>
          </a:prstGeom>
          <a:noFill/>
        </p:spPr>
        <p:txBody>
          <a:bodyPr wrap="square" rtlCol="0">
            <a:spAutoFit/>
          </a:bodyPr>
          <a:lstStyle/>
          <a:p>
            <a:r>
              <a:rPr lang="fi-FI" altLang="ko-KR" sz="1600" b="1" dirty="0">
                <a:latin typeface="+mj-lt"/>
                <a:cs typeface="Arial" pitchFamily="34" charset="0"/>
              </a:rPr>
              <a:t>Itsensä johtaminen yrittäjyyden ja urheilun maailmassa</a:t>
            </a:r>
            <a:endParaRPr lang="en-US" altLang="ko-KR" sz="1600" b="1" dirty="0">
              <a:latin typeface="+mj-lt"/>
              <a:cs typeface="Arial" pitchFamily="34" charset="0"/>
            </a:endParaRPr>
          </a:p>
        </p:txBody>
      </p:sp>
      <p:pic>
        <p:nvPicPr>
          <p:cNvPr id="29" name="Imagen 24">
            <a:extLst>
              <a:ext uri="{FF2B5EF4-FFF2-40B4-BE49-F238E27FC236}">
                <a16:creationId xmlns:a16="http://schemas.microsoft.com/office/drawing/2014/main" id="{68997199-4BCB-48BA-9718-15FE29904CA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4633304" y="1635890"/>
            <a:ext cx="317240" cy="482490"/>
          </a:xfrm>
          <a:prstGeom prst="rect">
            <a:avLst/>
          </a:prstGeom>
        </p:spPr>
      </p:pic>
      <p:sp>
        <p:nvSpPr>
          <p:cNvPr id="30" name="TextBox 7">
            <a:extLst>
              <a:ext uri="{FF2B5EF4-FFF2-40B4-BE49-F238E27FC236}">
                <a16:creationId xmlns:a16="http://schemas.microsoft.com/office/drawing/2014/main" id="{97F49528-FB3A-497C-BA86-ED510C6A5375}"/>
              </a:ext>
            </a:extLst>
          </p:cNvPr>
          <p:cNvSpPr txBox="1"/>
          <p:nvPr/>
        </p:nvSpPr>
        <p:spPr>
          <a:xfrm>
            <a:off x="3970086" y="2633459"/>
            <a:ext cx="2125913" cy="830997"/>
          </a:xfrm>
          <a:prstGeom prst="rect">
            <a:avLst/>
          </a:prstGeom>
          <a:noFill/>
        </p:spPr>
        <p:txBody>
          <a:bodyPr wrap="square" rtlCol="0">
            <a:spAutoFit/>
          </a:bodyPr>
          <a:lstStyle/>
          <a:p>
            <a:r>
              <a:rPr lang="en-US" altLang="ko-KR" sz="1600" b="1" dirty="0" err="1">
                <a:latin typeface="+mj-lt"/>
                <a:cs typeface="Arial" pitchFamily="34" charset="0"/>
              </a:rPr>
              <a:t>Miten</a:t>
            </a:r>
            <a:r>
              <a:rPr lang="en-US" altLang="ko-KR" sz="1600" b="1" dirty="0">
                <a:latin typeface="+mj-lt"/>
                <a:cs typeface="Arial" pitchFamily="34" charset="0"/>
              </a:rPr>
              <a:t> </a:t>
            </a:r>
            <a:r>
              <a:rPr lang="en-US" altLang="ko-KR" sz="1600" b="1" dirty="0" err="1">
                <a:latin typeface="+mj-lt"/>
                <a:cs typeface="Arial" pitchFamily="34" charset="0"/>
              </a:rPr>
              <a:t>päivittää</a:t>
            </a:r>
            <a:r>
              <a:rPr lang="en-US" altLang="ko-KR" sz="1600" b="1" dirty="0">
                <a:latin typeface="+mj-lt"/>
                <a:cs typeface="Arial" pitchFamily="34" charset="0"/>
              </a:rPr>
              <a:t> </a:t>
            </a:r>
            <a:r>
              <a:rPr lang="en-US" altLang="ko-KR" sz="1600" b="1" dirty="0" err="1">
                <a:latin typeface="+mj-lt"/>
                <a:cs typeface="Arial" pitchFamily="34" charset="0"/>
              </a:rPr>
              <a:t>johtamistaitoja</a:t>
            </a:r>
            <a:r>
              <a:rPr lang="en-US" altLang="ko-KR" sz="1600" b="1" dirty="0">
                <a:latin typeface="+mj-lt"/>
                <a:cs typeface="Arial" pitchFamily="34" charset="0"/>
              </a:rPr>
              <a:t> </a:t>
            </a:r>
            <a:r>
              <a:rPr lang="en-US" altLang="ko-KR" sz="1600" b="1" dirty="0" err="1">
                <a:latin typeface="+mj-lt"/>
                <a:cs typeface="Arial" pitchFamily="34" charset="0"/>
              </a:rPr>
              <a:t>yrittäjänä</a:t>
            </a:r>
            <a:r>
              <a:rPr lang="en-US" altLang="ko-KR" sz="1600" b="1" dirty="0">
                <a:latin typeface="+mj-lt"/>
                <a:cs typeface="Arial" pitchFamily="34" charset="0"/>
              </a:rPr>
              <a:t>?</a:t>
            </a:r>
          </a:p>
        </p:txBody>
      </p:sp>
      <p:sp>
        <p:nvSpPr>
          <p:cNvPr id="31" name="TextBox 8">
            <a:extLst>
              <a:ext uri="{FF2B5EF4-FFF2-40B4-BE49-F238E27FC236}">
                <a16:creationId xmlns:a16="http://schemas.microsoft.com/office/drawing/2014/main" id="{E3DA30F7-A8DA-4147-A96D-52E9D4082F9C}"/>
              </a:ext>
            </a:extLst>
          </p:cNvPr>
          <p:cNvSpPr txBox="1"/>
          <p:nvPr/>
        </p:nvSpPr>
        <p:spPr>
          <a:xfrm>
            <a:off x="4450041" y="2229207"/>
            <a:ext cx="912072" cy="369332"/>
          </a:xfrm>
          <a:prstGeom prst="rect">
            <a:avLst/>
          </a:prstGeom>
          <a:noFill/>
        </p:spPr>
        <p:txBody>
          <a:bodyPr wrap="square" lIns="108000" rIns="108000" rtlCol="0">
            <a:spAutoFit/>
          </a:bodyPr>
          <a:lstStyle/>
          <a:p>
            <a:r>
              <a:rPr lang="en-US" altLang="ko-KR" b="1" dirty="0" err="1">
                <a:latin typeface="+mj-lt"/>
                <a:cs typeface="Arial" pitchFamily="34" charset="0"/>
              </a:rPr>
              <a:t>Osio</a:t>
            </a:r>
            <a:r>
              <a:rPr lang="en-US" altLang="ko-KR" b="1" dirty="0">
                <a:latin typeface="+mj-lt"/>
                <a:cs typeface="Arial" pitchFamily="34" charset="0"/>
              </a:rPr>
              <a:t> 2</a:t>
            </a:r>
            <a:endParaRPr lang="ko-KR" altLang="en-US" b="1" dirty="0">
              <a:latin typeface="+mj-lt"/>
              <a:cs typeface="Arial" pitchFamily="34" charset="0"/>
            </a:endParaRPr>
          </a:p>
        </p:txBody>
      </p:sp>
      <p:pic>
        <p:nvPicPr>
          <p:cNvPr id="32" name="Imagen 27">
            <a:extLst>
              <a:ext uri="{FF2B5EF4-FFF2-40B4-BE49-F238E27FC236}">
                <a16:creationId xmlns:a16="http://schemas.microsoft.com/office/drawing/2014/main" id="{3873D1D6-EB87-4517-BD16-D299D82815AB}"/>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7718638" y="1625687"/>
            <a:ext cx="317240" cy="482490"/>
          </a:xfrm>
          <a:prstGeom prst="rect">
            <a:avLst/>
          </a:prstGeom>
        </p:spPr>
      </p:pic>
      <p:sp>
        <p:nvSpPr>
          <p:cNvPr id="33" name="TextBox 7">
            <a:extLst>
              <a:ext uri="{FF2B5EF4-FFF2-40B4-BE49-F238E27FC236}">
                <a16:creationId xmlns:a16="http://schemas.microsoft.com/office/drawing/2014/main" id="{CFBDD3C3-CBB3-442C-8907-3BE07BB6F02D}"/>
              </a:ext>
            </a:extLst>
          </p:cNvPr>
          <p:cNvSpPr txBox="1"/>
          <p:nvPr/>
        </p:nvSpPr>
        <p:spPr>
          <a:xfrm>
            <a:off x="7224875" y="2690163"/>
            <a:ext cx="1873381" cy="584775"/>
          </a:xfrm>
          <a:prstGeom prst="rect">
            <a:avLst/>
          </a:prstGeom>
          <a:noFill/>
        </p:spPr>
        <p:txBody>
          <a:bodyPr wrap="square" rtlCol="0">
            <a:spAutoFit/>
          </a:bodyPr>
          <a:lstStyle/>
          <a:p>
            <a:r>
              <a:rPr lang="en-US" altLang="ko-KR" sz="1600" b="1" dirty="0" err="1">
                <a:latin typeface="+mj-lt"/>
                <a:cs typeface="Arial" pitchFamily="34" charset="0"/>
              </a:rPr>
              <a:t>Verkkoalustojen</a:t>
            </a:r>
            <a:r>
              <a:rPr lang="en-US" altLang="ko-KR" sz="1600" b="1" dirty="0">
                <a:latin typeface="+mj-lt"/>
                <a:cs typeface="Arial" pitchFamily="34" charset="0"/>
              </a:rPr>
              <a:t> </a:t>
            </a:r>
            <a:r>
              <a:rPr lang="en-US" altLang="ko-KR" sz="1600" b="1" dirty="0" err="1">
                <a:latin typeface="+mj-lt"/>
                <a:cs typeface="Arial" pitchFamily="34" charset="0"/>
              </a:rPr>
              <a:t>hyödyt</a:t>
            </a:r>
            <a:endParaRPr lang="en-US" altLang="ko-KR" sz="1600" b="1" dirty="0">
              <a:latin typeface="+mj-lt"/>
              <a:cs typeface="Arial" pitchFamily="34" charset="0"/>
            </a:endParaRPr>
          </a:p>
        </p:txBody>
      </p:sp>
      <p:sp>
        <p:nvSpPr>
          <p:cNvPr id="34" name="TextBox 8">
            <a:extLst>
              <a:ext uri="{FF2B5EF4-FFF2-40B4-BE49-F238E27FC236}">
                <a16:creationId xmlns:a16="http://schemas.microsoft.com/office/drawing/2014/main" id="{2F8E5E7F-37AF-4FD7-AF66-AE7D317C9FE9}"/>
              </a:ext>
            </a:extLst>
          </p:cNvPr>
          <p:cNvSpPr txBox="1"/>
          <p:nvPr/>
        </p:nvSpPr>
        <p:spPr>
          <a:xfrm>
            <a:off x="7579063" y="2214504"/>
            <a:ext cx="912072" cy="369332"/>
          </a:xfrm>
          <a:prstGeom prst="rect">
            <a:avLst/>
          </a:prstGeom>
          <a:noFill/>
        </p:spPr>
        <p:txBody>
          <a:bodyPr wrap="square" lIns="108000" rIns="108000" rtlCol="0">
            <a:spAutoFit/>
          </a:bodyPr>
          <a:lstStyle/>
          <a:p>
            <a:r>
              <a:rPr lang="en-US" altLang="ko-KR" b="1" dirty="0" err="1">
                <a:latin typeface="+mj-lt"/>
                <a:cs typeface="Arial" pitchFamily="34" charset="0"/>
              </a:rPr>
              <a:t>Osio</a:t>
            </a:r>
            <a:r>
              <a:rPr lang="en-US" altLang="ko-KR" b="1" dirty="0">
                <a:latin typeface="+mj-lt"/>
                <a:cs typeface="Arial" pitchFamily="34" charset="0"/>
              </a:rPr>
              <a:t> 3</a:t>
            </a:r>
            <a:endParaRPr lang="ko-KR" altLang="en-US" b="1" dirty="0">
              <a:latin typeface="+mj-lt"/>
              <a:cs typeface="Arial" pitchFamily="34" charset="0"/>
            </a:endParaRPr>
          </a:p>
        </p:txBody>
      </p:sp>
      <p:pic>
        <p:nvPicPr>
          <p:cNvPr id="35" name="Imagen 30">
            <a:extLst>
              <a:ext uri="{FF2B5EF4-FFF2-40B4-BE49-F238E27FC236}">
                <a16:creationId xmlns:a16="http://schemas.microsoft.com/office/drawing/2014/main" id="{8DDCD3AD-89C3-4122-9306-755D008F9DEC}"/>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0151445" y="1615635"/>
            <a:ext cx="317240" cy="482490"/>
          </a:xfrm>
          <a:prstGeom prst="rect">
            <a:avLst/>
          </a:prstGeom>
        </p:spPr>
      </p:pic>
      <p:sp>
        <p:nvSpPr>
          <p:cNvPr id="36" name="TextBox 7">
            <a:extLst>
              <a:ext uri="{FF2B5EF4-FFF2-40B4-BE49-F238E27FC236}">
                <a16:creationId xmlns:a16="http://schemas.microsoft.com/office/drawing/2014/main" id="{0EA7F6A0-BC1D-4365-98EC-3765EF9DF245}"/>
              </a:ext>
            </a:extLst>
          </p:cNvPr>
          <p:cNvSpPr txBox="1"/>
          <p:nvPr/>
        </p:nvSpPr>
        <p:spPr>
          <a:xfrm>
            <a:off x="9839788" y="2568324"/>
            <a:ext cx="2106488" cy="338554"/>
          </a:xfrm>
          <a:prstGeom prst="rect">
            <a:avLst/>
          </a:prstGeom>
          <a:noFill/>
        </p:spPr>
        <p:txBody>
          <a:bodyPr wrap="square" rtlCol="0">
            <a:spAutoFit/>
          </a:bodyPr>
          <a:lstStyle/>
          <a:p>
            <a:r>
              <a:rPr lang="en-US" altLang="ko-KR" sz="1600" b="1" dirty="0" err="1">
                <a:latin typeface="+mj-lt"/>
                <a:cs typeface="Arial" pitchFamily="34" charset="0"/>
              </a:rPr>
              <a:t>Itsearviointitesti</a:t>
            </a:r>
            <a:endParaRPr lang="en-US" altLang="ko-KR" sz="1600" b="1" dirty="0">
              <a:latin typeface="+mj-lt"/>
              <a:cs typeface="Arial" pitchFamily="34" charset="0"/>
            </a:endParaRPr>
          </a:p>
        </p:txBody>
      </p:sp>
      <p:sp>
        <p:nvSpPr>
          <p:cNvPr id="37" name="TextBox 8">
            <a:extLst>
              <a:ext uri="{FF2B5EF4-FFF2-40B4-BE49-F238E27FC236}">
                <a16:creationId xmlns:a16="http://schemas.microsoft.com/office/drawing/2014/main" id="{C1DBA553-4A19-4F4B-BE68-DC93D5278418}"/>
              </a:ext>
            </a:extLst>
          </p:cNvPr>
          <p:cNvSpPr txBox="1"/>
          <p:nvPr/>
        </p:nvSpPr>
        <p:spPr>
          <a:xfrm>
            <a:off x="9945988" y="2190000"/>
            <a:ext cx="1549326" cy="369332"/>
          </a:xfrm>
          <a:prstGeom prst="rect">
            <a:avLst/>
          </a:prstGeom>
          <a:noFill/>
        </p:spPr>
        <p:txBody>
          <a:bodyPr wrap="square" lIns="108000" rIns="108000" rtlCol="0">
            <a:spAutoFit/>
          </a:bodyPr>
          <a:lstStyle/>
          <a:p>
            <a:r>
              <a:rPr lang="en-US" altLang="ko-KR" b="1" dirty="0" err="1">
                <a:latin typeface="+mj-lt"/>
                <a:cs typeface="Arial" pitchFamily="34" charset="0"/>
              </a:rPr>
              <a:t>Osio</a:t>
            </a:r>
            <a:r>
              <a:rPr lang="en-US" altLang="ko-KR" b="1" dirty="0">
                <a:latin typeface="+mj-lt"/>
                <a:cs typeface="Arial" pitchFamily="34" charset="0"/>
              </a:rPr>
              <a:t> 4</a:t>
            </a:r>
            <a:endParaRPr lang="ko-KR" altLang="en-US" b="1" dirty="0">
              <a:latin typeface="+mj-lt"/>
              <a:cs typeface="Arial" pitchFamily="34" charset="0"/>
            </a:endParaRPr>
          </a:p>
        </p:txBody>
      </p:sp>
      <p:sp>
        <p:nvSpPr>
          <p:cNvPr id="41" name="Текстово поле 40">
            <a:extLst>
              <a:ext uri="{FF2B5EF4-FFF2-40B4-BE49-F238E27FC236}">
                <a16:creationId xmlns:a16="http://schemas.microsoft.com/office/drawing/2014/main" id="{E2B8530F-285B-4355-A124-B2303AEDF908}"/>
              </a:ext>
            </a:extLst>
          </p:cNvPr>
          <p:cNvSpPr txBox="1"/>
          <p:nvPr/>
        </p:nvSpPr>
        <p:spPr>
          <a:xfrm>
            <a:off x="2869907" y="198364"/>
            <a:ext cx="6452184" cy="646331"/>
          </a:xfrm>
          <a:prstGeom prst="rect">
            <a:avLst/>
          </a:prstGeom>
          <a:noFill/>
        </p:spPr>
        <p:txBody>
          <a:bodyPr wrap="square" rtlCol="0">
            <a:spAutoFit/>
          </a:bodyPr>
          <a:lstStyle/>
          <a:p>
            <a:pPr algn="ctr"/>
            <a:r>
              <a:rPr lang="es-ES" sz="3600" b="1" spc="-85" dirty="0" err="1">
                <a:solidFill>
                  <a:srgbClr val="D92E2D"/>
                </a:solidFill>
                <a:latin typeface="Calibri Light" panose="020F0302020204030204"/>
                <a:ea typeface="+mj-ea"/>
                <a:cs typeface="Tahoma"/>
              </a:rPr>
              <a:t>Koulutuskokonaisuuden</a:t>
            </a:r>
            <a:r>
              <a:rPr lang="es-ES" sz="3600" b="1" spc="-85" dirty="0">
                <a:solidFill>
                  <a:srgbClr val="D92E2D"/>
                </a:solidFill>
                <a:latin typeface="Calibri Light" panose="020F0302020204030204"/>
                <a:ea typeface="+mj-ea"/>
                <a:cs typeface="Tahoma"/>
              </a:rPr>
              <a:t> </a:t>
            </a:r>
            <a:r>
              <a:rPr lang="es-ES" sz="3600" b="1" spc="-85" dirty="0" err="1">
                <a:solidFill>
                  <a:srgbClr val="D92E2D"/>
                </a:solidFill>
                <a:latin typeface="Calibri Light" panose="020F0302020204030204"/>
                <a:ea typeface="+mj-ea"/>
                <a:cs typeface="Tahoma"/>
              </a:rPr>
              <a:t>sisältö</a:t>
            </a:r>
            <a:endParaRPr lang="en-US" sz="3600" dirty="0"/>
          </a:p>
        </p:txBody>
      </p:sp>
      <p:pic>
        <p:nvPicPr>
          <p:cNvPr id="50" name="Imagen 14">
            <a:extLst>
              <a:ext uri="{FF2B5EF4-FFF2-40B4-BE49-F238E27FC236}">
                <a16:creationId xmlns:a16="http://schemas.microsoft.com/office/drawing/2014/main" id="{54DC36A7-0272-48D3-919A-F34530482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482" y="3545158"/>
            <a:ext cx="5745774" cy="1812853"/>
          </a:xfrm>
          <a:prstGeom prst="rect">
            <a:avLst/>
          </a:prstGeom>
        </p:spPr>
      </p:pic>
    </p:spTree>
    <p:extLst>
      <p:ext uri="{BB962C8B-B14F-4D97-AF65-F5344CB8AC3E}">
        <p14:creationId xmlns:p14="http://schemas.microsoft.com/office/powerpoint/2010/main" val="3028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952182" y="2528822"/>
            <a:ext cx="5730010" cy="4721290"/>
          </a:xfrm>
        </p:spPr>
        <p:txBody>
          <a:bodyPr>
            <a:noAutofit/>
          </a:bodyPr>
          <a:lstStyle/>
          <a:p>
            <a:pPr algn="l">
              <a:defRPr/>
            </a:pPr>
            <a:r>
              <a:rPr lang="fi-FI" dirty="0">
                <a:solidFill>
                  <a:srgbClr val="000000"/>
                </a:solidFill>
              </a:rPr>
              <a:t>Itsensä johtaminen kuvaa prosessia, jonka avulla ihmiset voivat saavuttaa ja saavuttavat tehtäviensä ja työnsä suorittamiseen tarvittavan itseohjautuvuuden ja motivaation.</a:t>
            </a:r>
            <a:endParaRPr lang="en-GB" altLang="es-ES" dirty="0">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90158" y="-372862"/>
            <a:ext cx="3811683" cy="24345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pc="-85" dirty="0" err="1">
                <a:solidFill>
                  <a:srgbClr val="D92E2D"/>
                </a:solidFill>
                <a:ea typeface="Calibri" panose="020F0502020204030204" pitchFamily="34" charset="0"/>
                <a:cs typeface="Tahoma"/>
              </a:rPr>
              <a:t>Osio</a:t>
            </a:r>
            <a:r>
              <a:rPr lang="en-US" sz="2800" b="1" spc="-85" dirty="0">
                <a:solidFill>
                  <a:srgbClr val="D92E2D"/>
                </a:solidFill>
                <a:ea typeface="Calibri" panose="020F0502020204030204" pitchFamily="34" charset="0"/>
                <a:cs typeface="Tahoma"/>
              </a:rPr>
              <a:t> 1</a:t>
            </a:r>
            <a:r>
              <a:rPr lang="es-ES" sz="2800" b="1" spc="-85" dirty="0">
                <a:solidFill>
                  <a:srgbClr val="D92E2D"/>
                </a:solidFill>
                <a:ea typeface="Calibri" panose="020F0502020204030204" pitchFamily="34" charset="0"/>
                <a:cs typeface="Tahoma"/>
              </a:rPr>
              <a:t> </a:t>
            </a:r>
          </a:p>
          <a:p>
            <a:r>
              <a:rPr lang="en-US" sz="2400" b="1" spc="-85" dirty="0" err="1">
                <a:solidFill>
                  <a:srgbClr val="D92E2D"/>
                </a:solidFill>
                <a:ea typeface="Calibri" panose="020F0502020204030204" pitchFamily="34" charset="0"/>
                <a:cs typeface="Tahoma"/>
              </a:rPr>
              <a:t>Itsensä</a:t>
            </a:r>
            <a:r>
              <a:rPr lang="en-US" sz="2400" b="1" spc="-85" dirty="0">
                <a:solidFill>
                  <a:srgbClr val="D92E2D"/>
                </a:solidFill>
                <a:ea typeface="Calibri" panose="020F0502020204030204" pitchFamily="34" charset="0"/>
                <a:cs typeface="Tahoma"/>
              </a:rPr>
              <a:t> </a:t>
            </a:r>
            <a:r>
              <a:rPr lang="en-US" sz="2400" b="1" spc="-85" dirty="0" err="1">
                <a:solidFill>
                  <a:srgbClr val="D92E2D"/>
                </a:solidFill>
                <a:ea typeface="Calibri" panose="020F0502020204030204" pitchFamily="34" charset="0"/>
                <a:cs typeface="Tahoma"/>
              </a:rPr>
              <a:t>johtaminen</a:t>
            </a:r>
            <a:r>
              <a:rPr lang="en-US" sz="2400" b="1" spc="-85" dirty="0">
                <a:solidFill>
                  <a:srgbClr val="D92E2D"/>
                </a:solidFill>
                <a:ea typeface="Calibri" panose="020F0502020204030204" pitchFamily="34" charset="0"/>
                <a:cs typeface="Tahoma"/>
              </a:rPr>
              <a:t> </a:t>
            </a:r>
            <a:r>
              <a:rPr lang="en-US" sz="2400" b="1" spc="-85" dirty="0" err="1">
                <a:solidFill>
                  <a:srgbClr val="D92E2D"/>
                </a:solidFill>
                <a:ea typeface="Calibri" panose="020F0502020204030204" pitchFamily="34" charset="0"/>
                <a:cs typeface="Tahoma"/>
              </a:rPr>
              <a:t>yrittäjyyden</a:t>
            </a:r>
            <a:r>
              <a:rPr lang="en-US" sz="2400" b="1" spc="-85" dirty="0">
                <a:solidFill>
                  <a:srgbClr val="D92E2D"/>
                </a:solidFill>
                <a:ea typeface="Calibri" panose="020F0502020204030204" pitchFamily="34" charset="0"/>
                <a:cs typeface="Tahoma"/>
              </a:rPr>
              <a:t> ja </a:t>
            </a:r>
            <a:r>
              <a:rPr lang="en-US" sz="2400" b="1" spc="-85" dirty="0" err="1">
                <a:solidFill>
                  <a:srgbClr val="D92E2D"/>
                </a:solidFill>
                <a:ea typeface="Calibri" panose="020F0502020204030204" pitchFamily="34" charset="0"/>
                <a:cs typeface="Tahoma"/>
              </a:rPr>
              <a:t>urheilun</a:t>
            </a:r>
            <a:r>
              <a:rPr lang="en-US" sz="2400" b="1" spc="-85" dirty="0">
                <a:solidFill>
                  <a:srgbClr val="D92E2D"/>
                </a:solidFill>
                <a:ea typeface="Calibri" panose="020F0502020204030204" pitchFamily="34" charset="0"/>
                <a:cs typeface="Tahoma"/>
              </a:rPr>
              <a:t> </a:t>
            </a:r>
            <a:r>
              <a:rPr lang="en-US" sz="2400" b="1" spc="-85" dirty="0" err="1">
                <a:solidFill>
                  <a:srgbClr val="D92E2D"/>
                </a:solidFill>
                <a:ea typeface="Calibri" panose="020F0502020204030204" pitchFamily="34" charset="0"/>
                <a:cs typeface="Tahoma"/>
              </a:rPr>
              <a:t>maailmassa</a:t>
            </a:r>
            <a:endParaRPr lang="en-US" sz="2400" b="1" spc="-85" dirty="0">
              <a:solidFill>
                <a:srgbClr val="D92E2D"/>
              </a:solidFill>
              <a:ea typeface="Calibri" panose="020F0502020204030204" pitchFamily="34" charset="0"/>
              <a:cs typeface="Tahoma"/>
            </a:endParaRPr>
          </a:p>
          <a:p>
            <a:endParaRPr lang="es-ES" sz="2800" b="1" u="sng" dirty="0">
              <a:solidFill>
                <a:srgbClr val="D92E2D"/>
              </a:solidFill>
            </a:endParaRPr>
          </a:p>
        </p:txBody>
      </p:sp>
      <p:pic>
        <p:nvPicPr>
          <p:cNvPr id="9" name="Imagen 16">
            <a:extLst>
              <a:ext uri="{FF2B5EF4-FFF2-40B4-BE49-F238E27FC236}">
                <a16:creationId xmlns:a16="http://schemas.microsoft.com/office/drawing/2014/main" id="{FDCEFE22-13C6-4D4F-96F5-6283A2E44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534" y="1633083"/>
            <a:ext cx="4666523" cy="4193884"/>
          </a:xfrm>
          <a:prstGeom prst="rect">
            <a:avLst/>
          </a:prstGeom>
        </p:spPr>
      </p:pic>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30">
            <a:extLst>
              <a:ext uri="{FF2B5EF4-FFF2-40B4-BE49-F238E27FC236}">
                <a16:creationId xmlns:a16="http://schemas.microsoft.com/office/drawing/2014/main" id="{517B64B5-0EA6-450B-8187-751CAA1720D9}"/>
              </a:ext>
            </a:extLst>
          </p:cNvPr>
          <p:cNvSpPr/>
          <p:nvPr/>
        </p:nvSpPr>
        <p:spPr>
          <a:xfrm>
            <a:off x="4966996" y="1726986"/>
            <a:ext cx="2942298" cy="2963006"/>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u="sng" dirty="0">
                <a:effectLst/>
                <a:latin typeface="Calibri" panose="020F0502020204030204" pitchFamily="34" charset="0"/>
                <a:ea typeface="Calibri" panose="020F0502020204030204" pitchFamily="34" charset="0"/>
                <a:cs typeface="Calibri" panose="020F0502020204030204" pitchFamily="34" charset="0"/>
              </a:rPr>
              <a:t>an entrreneur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3">
            <a:extLst>
              <a:ext uri="{FF2B5EF4-FFF2-40B4-BE49-F238E27FC236}">
                <a16:creationId xmlns:a16="http://schemas.microsoft.com/office/drawing/2014/main" id="{C19AB4CE-CB0C-4303-82A1-E17E079DD9F1}"/>
              </a:ext>
            </a:extLst>
          </p:cNvPr>
          <p:cNvSpPr txBox="1">
            <a:spLocks/>
          </p:cNvSpPr>
          <p:nvPr/>
        </p:nvSpPr>
        <p:spPr>
          <a:xfrm>
            <a:off x="1574499" y="2370451"/>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000" b="1" dirty="0">
              <a:solidFill>
                <a:srgbClr val="D92E2D"/>
              </a:solidFill>
            </a:endParaRPr>
          </a:p>
        </p:txBody>
      </p:sp>
      <p:sp>
        <p:nvSpPr>
          <p:cNvPr id="4" name="Текстово поле 3">
            <a:extLst>
              <a:ext uri="{FF2B5EF4-FFF2-40B4-BE49-F238E27FC236}">
                <a16:creationId xmlns:a16="http://schemas.microsoft.com/office/drawing/2014/main" id="{469548E0-A3AC-458A-8FF9-E2A3B7457AB4}"/>
              </a:ext>
            </a:extLst>
          </p:cNvPr>
          <p:cNvSpPr txBox="1"/>
          <p:nvPr/>
        </p:nvSpPr>
        <p:spPr>
          <a:xfrm>
            <a:off x="5542405" y="2535435"/>
            <a:ext cx="1791477" cy="1200329"/>
          </a:xfrm>
          <a:prstGeom prst="rect">
            <a:avLst/>
          </a:prstGeom>
          <a:noFill/>
        </p:spPr>
        <p:txBody>
          <a:bodyPr wrap="square" rtlCol="0">
            <a:spAutoFit/>
          </a:bodyPr>
          <a:lstStyle/>
          <a:p>
            <a:pPr algn="ctr"/>
            <a:r>
              <a:rPr lang="en-US" sz="2400" dirty="0" err="1">
                <a:solidFill>
                  <a:srgbClr val="D92E2D"/>
                </a:solidFill>
              </a:rPr>
              <a:t>Itsensä</a:t>
            </a:r>
            <a:r>
              <a:rPr lang="en-US" sz="2400" dirty="0">
                <a:solidFill>
                  <a:srgbClr val="D92E2D"/>
                </a:solidFill>
              </a:rPr>
              <a:t> </a:t>
            </a:r>
            <a:r>
              <a:rPr lang="en-US" sz="2400" dirty="0" err="1">
                <a:solidFill>
                  <a:srgbClr val="D92E2D"/>
                </a:solidFill>
              </a:rPr>
              <a:t>johtamisen</a:t>
            </a:r>
            <a:r>
              <a:rPr lang="en-US" sz="2400" dirty="0">
                <a:solidFill>
                  <a:srgbClr val="D92E2D"/>
                </a:solidFill>
              </a:rPr>
              <a:t> </a:t>
            </a:r>
            <a:r>
              <a:rPr lang="en-US" sz="2400" dirty="0" err="1">
                <a:solidFill>
                  <a:srgbClr val="D92E2D"/>
                </a:solidFill>
              </a:rPr>
              <a:t>strategiat</a:t>
            </a:r>
            <a:endParaRPr lang="en-US" sz="2400" dirty="0">
              <a:solidFill>
                <a:srgbClr val="D92E2D"/>
              </a:solidFill>
            </a:endParaRPr>
          </a:p>
        </p:txBody>
      </p:sp>
      <p:cxnSp>
        <p:nvCxnSpPr>
          <p:cNvPr id="16" name="Conector recto de flecha 43">
            <a:extLst>
              <a:ext uri="{FF2B5EF4-FFF2-40B4-BE49-F238E27FC236}">
                <a16:creationId xmlns:a16="http://schemas.microsoft.com/office/drawing/2014/main" id="{2FD393A3-D346-47FA-930D-F95C8E9176F3}"/>
              </a:ext>
            </a:extLst>
          </p:cNvPr>
          <p:cNvCxnSpPr/>
          <p:nvPr/>
        </p:nvCxnSpPr>
        <p:spPr>
          <a:xfrm flipH="1">
            <a:off x="4304237"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8" name="Текстово поле 7">
            <a:extLst>
              <a:ext uri="{FF2B5EF4-FFF2-40B4-BE49-F238E27FC236}">
                <a16:creationId xmlns:a16="http://schemas.microsoft.com/office/drawing/2014/main" id="{41F76970-EC52-4380-BE0F-DC3C0A9A2194}"/>
              </a:ext>
            </a:extLst>
          </p:cNvPr>
          <p:cNvSpPr txBox="1"/>
          <p:nvPr/>
        </p:nvSpPr>
        <p:spPr>
          <a:xfrm>
            <a:off x="1597179" y="3072224"/>
            <a:ext cx="2425960" cy="646331"/>
          </a:xfrm>
          <a:prstGeom prst="rect">
            <a:avLst/>
          </a:prstGeom>
          <a:noFill/>
        </p:spPr>
        <p:txBody>
          <a:bodyPr wrap="square" rtlCol="0">
            <a:spAutoFit/>
          </a:bodyPr>
          <a:lstStyle/>
          <a:p>
            <a:pPr algn="ctr"/>
            <a:r>
              <a:rPr lang="it-IT" dirty="0">
                <a:solidFill>
                  <a:srgbClr val="E6872D"/>
                </a:solidFill>
                <a:latin typeface="Calibri" panose="020F0502020204030204" pitchFamily="34" charset="0"/>
                <a:ea typeface="Calibri" panose="020F0502020204030204" pitchFamily="34" charset="0"/>
              </a:rPr>
              <a:t>Käyttäytymiskeskeiset strategiat</a:t>
            </a:r>
            <a:endParaRPr lang="en-US" dirty="0">
              <a:solidFill>
                <a:srgbClr val="E6872D"/>
              </a:solidFill>
            </a:endParaRPr>
          </a:p>
        </p:txBody>
      </p:sp>
      <p:cxnSp>
        <p:nvCxnSpPr>
          <p:cNvPr id="17" name="Conector recto de flecha 49">
            <a:extLst>
              <a:ext uri="{FF2B5EF4-FFF2-40B4-BE49-F238E27FC236}">
                <a16:creationId xmlns:a16="http://schemas.microsoft.com/office/drawing/2014/main" id="{B46F012F-EBFF-4BFD-957F-D0698343FBF3}"/>
              </a:ext>
            </a:extLst>
          </p:cNvPr>
          <p:cNvCxnSpPr/>
          <p:nvPr/>
        </p:nvCxnSpPr>
        <p:spPr>
          <a:xfrm>
            <a:off x="7922508"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19" name="Текстово поле 18">
            <a:extLst>
              <a:ext uri="{FF2B5EF4-FFF2-40B4-BE49-F238E27FC236}">
                <a16:creationId xmlns:a16="http://schemas.microsoft.com/office/drawing/2014/main" id="{F5E22FD2-C67E-4B9E-AA58-1A4E3D2A0167}"/>
              </a:ext>
            </a:extLst>
          </p:cNvPr>
          <p:cNvSpPr txBox="1"/>
          <p:nvPr/>
        </p:nvSpPr>
        <p:spPr>
          <a:xfrm>
            <a:off x="8598481" y="3126460"/>
            <a:ext cx="6097554" cy="369332"/>
          </a:xfrm>
          <a:prstGeom prst="rect">
            <a:avLst/>
          </a:prstGeom>
          <a:noFill/>
        </p:spPr>
        <p:txBody>
          <a:bodyPr wrap="square">
            <a:spAutoFit/>
          </a:bodyPr>
          <a:lstStyle/>
          <a:p>
            <a:r>
              <a:rPr lang="it-IT" dirty="0">
                <a:solidFill>
                  <a:srgbClr val="E6872D"/>
                </a:solidFill>
                <a:latin typeface="Calibri" panose="020F0502020204030204" pitchFamily="34" charset="0"/>
                <a:ea typeface="Calibri" panose="020F0502020204030204" pitchFamily="34" charset="0"/>
              </a:rPr>
              <a:t>Luonnolliset palkitsemisstrategiat</a:t>
            </a:r>
            <a:endParaRPr lang="en-US" dirty="0">
              <a:solidFill>
                <a:srgbClr val="E6872D"/>
              </a:solidFill>
            </a:endParaRPr>
          </a:p>
        </p:txBody>
      </p:sp>
      <p:cxnSp>
        <p:nvCxnSpPr>
          <p:cNvPr id="20" name="Conector recto de flecha 43">
            <a:extLst>
              <a:ext uri="{FF2B5EF4-FFF2-40B4-BE49-F238E27FC236}">
                <a16:creationId xmlns:a16="http://schemas.microsoft.com/office/drawing/2014/main" id="{97FB8739-CC93-4348-B7FB-DC0947684C59}"/>
              </a:ext>
            </a:extLst>
          </p:cNvPr>
          <p:cNvCxnSpPr>
            <a:cxnSpLocks/>
          </p:cNvCxnSpPr>
          <p:nvPr/>
        </p:nvCxnSpPr>
        <p:spPr>
          <a:xfrm flipH="1">
            <a:off x="6438144" y="4689991"/>
            <a:ext cx="1" cy="650493"/>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23" name="Текстово поле 22">
            <a:extLst>
              <a:ext uri="{FF2B5EF4-FFF2-40B4-BE49-F238E27FC236}">
                <a16:creationId xmlns:a16="http://schemas.microsoft.com/office/drawing/2014/main" id="{154A02BB-1F59-419B-90D0-AF665D2825FD}"/>
              </a:ext>
            </a:extLst>
          </p:cNvPr>
          <p:cNvSpPr txBox="1"/>
          <p:nvPr/>
        </p:nvSpPr>
        <p:spPr>
          <a:xfrm>
            <a:off x="4421491" y="5588090"/>
            <a:ext cx="4831146" cy="369332"/>
          </a:xfrm>
          <a:prstGeom prst="rect">
            <a:avLst/>
          </a:prstGeom>
          <a:noFill/>
        </p:spPr>
        <p:txBody>
          <a:bodyPr wrap="square">
            <a:spAutoFit/>
          </a:bodyPr>
          <a:lstStyle/>
          <a:p>
            <a:r>
              <a:rPr lang="it-IT" dirty="0">
                <a:solidFill>
                  <a:srgbClr val="E6872D"/>
                </a:solidFill>
                <a:latin typeface="Calibri" panose="020F0502020204030204" pitchFamily="34" charset="0"/>
                <a:ea typeface="Calibri" panose="020F0502020204030204" pitchFamily="34" charset="0"/>
              </a:rPr>
              <a:t>Rakentavan  ajattelun mallistrategiat</a:t>
            </a:r>
            <a:endParaRPr lang="en-US" dirty="0">
              <a:solidFill>
                <a:srgbClr val="E6872D"/>
              </a:solidFill>
            </a:endParaRPr>
          </a:p>
        </p:txBody>
      </p:sp>
      <p:pic>
        <p:nvPicPr>
          <p:cNvPr id="24" name="Imagen 14">
            <a:extLst>
              <a:ext uri="{FF2B5EF4-FFF2-40B4-BE49-F238E27FC236}">
                <a16:creationId xmlns:a16="http://schemas.microsoft.com/office/drawing/2014/main" id="{BCA48DFE-7508-40F1-B440-314C69EE5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650" y="44258"/>
            <a:ext cx="4943213" cy="1623814"/>
          </a:xfrm>
          <a:prstGeom prst="rect">
            <a:avLst/>
          </a:prstGeom>
        </p:spPr>
      </p:pic>
    </p:spTree>
    <p:extLst>
      <p:ext uri="{BB962C8B-B14F-4D97-AF65-F5344CB8AC3E}">
        <p14:creationId xmlns:p14="http://schemas.microsoft.com/office/powerpoint/2010/main" val="35776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229855" y="97654"/>
            <a:ext cx="4104756" cy="1320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D92E2D"/>
                </a:solidFill>
              </a:rPr>
              <a:t> </a:t>
            </a:r>
            <a:r>
              <a:rPr lang="fi-FI" sz="2400" b="1" dirty="0">
                <a:solidFill>
                  <a:srgbClr val="D92E2D"/>
                </a:solidFill>
              </a:rPr>
              <a:t>Onko yrittäjyyden ja urheilun itseohjautuvuuden välillä yhteyttä? Mikä se on? Onko esimerkkejä?</a:t>
            </a:r>
            <a:endParaRPr lang="es-ES" sz="2400" b="1" dirty="0">
              <a:solidFill>
                <a:srgbClr val="D92E2D"/>
              </a:solidFill>
            </a:endParaRPr>
          </a:p>
        </p:txBody>
      </p:sp>
      <p:pic>
        <p:nvPicPr>
          <p:cNvPr id="13" name="Imagen 24">
            <a:extLst>
              <a:ext uri="{FF2B5EF4-FFF2-40B4-BE49-F238E27FC236}">
                <a16:creationId xmlns:a16="http://schemas.microsoft.com/office/drawing/2014/main" id="{AB638522-4386-4795-AF28-593D29276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411" y="1417778"/>
            <a:ext cx="5827643" cy="3424810"/>
          </a:xfrm>
          <a:prstGeom prst="rect">
            <a:avLst/>
          </a:prstGeom>
        </p:spPr>
      </p:pic>
      <p:sp>
        <p:nvSpPr>
          <p:cNvPr id="14" name="Текстово поле 13">
            <a:extLst>
              <a:ext uri="{FF2B5EF4-FFF2-40B4-BE49-F238E27FC236}">
                <a16:creationId xmlns:a16="http://schemas.microsoft.com/office/drawing/2014/main" id="{F7BB8CA9-18B3-4DD7-8953-40B44F034A33}"/>
              </a:ext>
            </a:extLst>
          </p:cNvPr>
          <p:cNvSpPr txBox="1"/>
          <p:nvPr/>
        </p:nvSpPr>
        <p:spPr>
          <a:xfrm>
            <a:off x="3368411" y="5321856"/>
            <a:ext cx="6097554" cy="646331"/>
          </a:xfrm>
          <a:prstGeom prst="rect">
            <a:avLst/>
          </a:prstGeom>
          <a:noFill/>
        </p:spPr>
        <p:txBody>
          <a:bodyPr wrap="square">
            <a:spAutoFit/>
          </a:bodyPr>
          <a:lstStyle/>
          <a:p>
            <a:pPr algn="ctr"/>
            <a:r>
              <a:rPr lang="bg-BG" sz="1800" u="sng" dirty="0">
                <a:effectLst/>
                <a:latin typeface="Calibri" panose="020F0502020204030204" pitchFamily="34" charset="0"/>
                <a:ea typeface="Calibri" panose="020F0502020204030204" pitchFamily="34" charset="0"/>
                <a:cs typeface="Times New Roman" panose="02020603050405020304" pitchFamily="18" charset="0"/>
              </a:rPr>
              <a:t>‘‘</a:t>
            </a:r>
            <a:r>
              <a:rPr lang="fi-FI" u="sng" dirty="0">
                <a:latin typeface="Calibri" panose="020F0502020204030204" pitchFamily="34" charset="0"/>
                <a:ea typeface="Calibri" panose="020F0502020204030204" pitchFamily="34" charset="0"/>
                <a:cs typeface="Times New Roman" panose="02020603050405020304" pitchFamily="18" charset="0"/>
              </a:rPr>
              <a:t>Ihmisen on ensin kyettävä johtamaan tehokkaasti itseään, ennen kuin hän voi johtaa tehokkaasti muita."</a:t>
            </a:r>
            <a:r>
              <a:rPr lang="bg-BG"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u="sng" dirty="0"/>
          </a:p>
        </p:txBody>
      </p:sp>
    </p:spTree>
    <p:extLst>
      <p:ext uri="{BB962C8B-B14F-4D97-AF65-F5344CB8AC3E}">
        <p14:creationId xmlns:p14="http://schemas.microsoft.com/office/powerpoint/2010/main" val="8386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26">
            <a:extLst>
              <a:ext uri="{FF2B5EF4-FFF2-40B4-BE49-F238E27FC236}">
                <a16:creationId xmlns:a16="http://schemas.microsoft.com/office/drawing/2014/main" id="{C6BA7795-FBE1-42CF-8BF6-A7B6A1F0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55" y="1084139"/>
            <a:ext cx="5408646" cy="5028368"/>
          </a:xfrm>
          <a:prstGeom prst="rect">
            <a:avLst/>
          </a:prstGeom>
        </p:spPr>
      </p:pic>
      <p:sp>
        <p:nvSpPr>
          <p:cNvPr id="14" name="Subtítulo 6">
            <a:extLst>
              <a:ext uri="{FF2B5EF4-FFF2-40B4-BE49-F238E27FC236}">
                <a16:creationId xmlns:a16="http://schemas.microsoft.com/office/drawing/2014/main" id="{B765A140-DAC2-421F-A271-46276DB3D0AA}"/>
              </a:ext>
            </a:extLst>
          </p:cNvPr>
          <p:cNvSpPr>
            <a:spLocks noGrp="1"/>
          </p:cNvSpPr>
          <p:nvPr>
            <p:ph type="subTitle" idx="1"/>
          </p:nvPr>
        </p:nvSpPr>
        <p:spPr>
          <a:xfrm>
            <a:off x="3268824" y="65316"/>
            <a:ext cx="6718555" cy="1133170"/>
          </a:xfrm>
        </p:spPr>
        <p:txBody>
          <a:bodyPr>
            <a:noAutofit/>
          </a:bodyPr>
          <a:lstStyle/>
          <a:p>
            <a:pPr>
              <a:defRPr/>
            </a:pPr>
            <a:r>
              <a:rPr lang="fi-FI" altLang="es-ES" sz="2800" dirty="0">
                <a:solidFill>
                  <a:srgbClr val="C00000"/>
                </a:solidFill>
              </a:rPr>
              <a:t>Itsensä johtamisen oppia yrittäjyydessä ja urheilussa</a:t>
            </a:r>
            <a:endParaRPr lang="en-GB" altLang="es-ES" sz="2800" dirty="0">
              <a:solidFill>
                <a:srgbClr val="C00000"/>
              </a:solidFill>
            </a:endParaRPr>
          </a:p>
        </p:txBody>
      </p:sp>
      <p:sp>
        <p:nvSpPr>
          <p:cNvPr id="22" name="Текстово поле 21">
            <a:extLst>
              <a:ext uri="{FF2B5EF4-FFF2-40B4-BE49-F238E27FC236}">
                <a16:creationId xmlns:a16="http://schemas.microsoft.com/office/drawing/2014/main" id="{680AC6ED-344D-4D2F-A0D1-CBA675D96F7D}"/>
              </a:ext>
            </a:extLst>
          </p:cNvPr>
          <p:cNvSpPr txBox="1"/>
          <p:nvPr/>
        </p:nvSpPr>
        <p:spPr>
          <a:xfrm>
            <a:off x="870810" y="936782"/>
            <a:ext cx="5869880" cy="5340629"/>
          </a:xfrm>
          <a:prstGeom prst="rect">
            <a:avLst/>
          </a:prstGeom>
          <a:noFill/>
        </p:spPr>
        <p:txBody>
          <a:bodyPr wrap="square">
            <a:spAutoFit/>
          </a:bodyPr>
          <a:lstStyle/>
          <a:p>
            <a:pPr marL="342900" indent="-342900">
              <a:lnSpc>
                <a:spcPct val="115000"/>
              </a:lnSpc>
              <a:spcAft>
                <a:spcPts val="1000"/>
              </a:spcAft>
              <a:buFont typeface="Arial" panose="020B0604020202020204" pitchFamily="34" charset="0"/>
              <a:buChar char="•"/>
            </a:pPr>
            <a:r>
              <a:rPr lang="it-IT" sz="2400">
                <a:latin typeface="Calibri" panose="020F0502020204030204" pitchFamily="34" charset="0"/>
                <a:ea typeface="Calibri" panose="020F0502020204030204" pitchFamily="34" charset="0"/>
                <a:cs typeface="Calibri" panose="020F0502020204030204" pitchFamily="34" charset="0"/>
              </a:rPr>
              <a:t>Opetus</a:t>
            </a:r>
            <a:r>
              <a:rPr lang="it-IT" sz="2400">
                <a:effectLst/>
                <a:latin typeface="Calibri" panose="020F0502020204030204" pitchFamily="34" charset="0"/>
                <a:ea typeface="Calibri" panose="020F0502020204030204" pitchFamily="34" charset="0"/>
                <a:cs typeface="Calibri" panose="020F0502020204030204" pitchFamily="34" charset="0"/>
              </a:rPr>
              <a:t> </a:t>
            </a:r>
            <a:r>
              <a:rPr lang="it-IT" sz="2400" dirty="0">
                <a:effectLst/>
                <a:latin typeface="Calibri" panose="020F0502020204030204" pitchFamily="34" charset="0"/>
                <a:ea typeface="Calibri" panose="020F0502020204030204" pitchFamily="34" charset="0"/>
                <a:cs typeface="Calibri" panose="020F0502020204030204" pitchFamily="34" charset="0"/>
              </a:rPr>
              <a:t>1: </a:t>
            </a:r>
            <a:r>
              <a:rPr lang="it-IT" sz="2400" dirty="0">
                <a:effectLst/>
                <a:latin typeface="Calibri" panose="020F0502020204030204" pitchFamily="34" charset="0"/>
                <a:ea typeface="Calibri" panose="020F0502020204030204" pitchFamily="34" charset="0"/>
              </a:rPr>
              <a:t>Ihmiset ovat tärkeitä.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it-IT" sz="2400" dirty="0">
                <a:latin typeface="Calibri" panose="020F0502020204030204" pitchFamily="34" charset="0"/>
                <a:ea typeface="Calibri" panose="020F0502020204030204" pitchFamily="34" charset="0"/>
              </a:rPr>
              <a:t>Opetus </a:t>
            </a:r>
            <a:r>
              <a:rPr lang="it-IT" sz="2400" dirty="0">
                <a:effectLst/>
                <a:latin typeface="Calibri" panose="020F0502020204030204" pitchFamily="34" charset="0"/>
                <a:ea typeface="Calibri" panose="020F0502020204030204" pitchFamily="34" charset="0"/>
              </a:rPr>
              <a:t>2: Yksi kommentti riittää muuttamaan elämän.</a:t>
            </a:r>
          </a:p>
          <a:p>
            <a:pPr>
              <a:lnSpc>
                <a:spcPct val="115000"/>
              </a:lnSpc>
              <a:spcAft>
                <a:spcPts val="1000"/>
              </a:spcAft>
            </a:pPr>
            <a:endParaRPr lang="it-IT"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cs typeface="Calibri" panose="020F0502020204030204" pitchFamily="34" charset="0"/>
              </a:rPr>
              <a:t>Opetus 3: </a:t>
            </a:r>
            <a:r>
              <a:rPr lang="en-US" sz="2400" dirty="0" err="1">
                <a:latin typeface="Calibri" panose="020F0502020204030204" pitchFamily="34" charset="0"/>
                <a:ea typeface="Calibri" panose="020F0502020204030204" pitchFamily="34" charset="0"/>
                <a:cs typeface="Calibri" panose="020F0502020204030204" pitchFamily="34" charset="0"/>
              </a:rPr>
              <a:t>Kaikki</a:t>
            </a:r>
            <a:r>
              <a:rPr lang="en-US" sz="2400" dirty="0">
                <a:latin typeface="Calibri" panose="020F0502020204030204" pitchFamily="34" charset="0"/>
                <a:ea typeface="Calibri" panose="020F0502020204030204" pitchFamily="34" charset="0"/>
                <a:cs typeface="Calibri" panose="020F0502020204030204" pitchFamily="34" charset="0"/>
              </a:rPr>
              <a:t> on </a:t>
            </a:r>
            <a:r>
              <a:rPr lang="en-US" sz="2400" dirty="0" err="1">
                <a:latin typeface="Calibri" panose="020F0502020204030204" pitchFamily="34" charset="0"/>
                <a:ea typeface="Calibri" panose="020F0502020204030204" pitchFamily="34" charset="0"/>
                <a:cs typeface="Calibri" panose="020F0502020204030204" pitchFamily="34" charset="0"/>
              </a:rPr>
              <a:t>kiinni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sinusta</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cs typeface="Calibri" panose="020F0502020204030204" pitchFamily="34" charset="0"/>
              </a:rPr>
              <a:t>Opetus 4: </a:t>
            </a:r>
            <a:r>
              <a:rPr lang="it-IT" sz="2400" dirty="0">
                <a:latin typeface="Calibri" panose="020F0502020204030204" pitchFamily="34" charset="0"/>
                <a:ea typeface="Calibri" panose="020F0502020204030204" pitchFamily="34" charset="0"/>
                <a:cs typeface="Calibri" panose="020F0502020204030204" pitchFamily="34" charset="0"/>
              </a:rPr>
              <a:t>D</a:t>
            </a:r>
            <a:r>
              <a:rPr lang="it-IT" sz="2400" dirty="0">
                <a:effectLst/>
                <a:latin typeface="Calibri" panose="020F0502020204030204" pitchFamily="34" charset="0"/>
                <a:ea typeface="Calibri" panose="020F0502020204030204" pitchFamily="34" charset="0"/>
              </a:rPr>
              <a:t>iagnoosi on hyvä juttu.</a:t>
            </a:r>
          </a:p>
          <a:p>
            <a:pPr marL="342900" indent="-342900">
              <a:lnSpc>
                <a:spcPct val="115000"/>
              </a:lnSpc>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rPr>
              <a:t>Opetus 5: Ole tarkoituksellinen.</a:t>
            </a:r>
          </a:p>
        </p:txBody>
      </p:sp>
      <p:sp>
        <p:nvSpPr>
          <p:cNvPr id="27" name="Текстово поле 26">
            <a:extLst>
              <a:ext uri="{FF2B5EF4-FFF2-40B4-BE49-F238E27FC236}">
                <a16:creationId xmlns:a16="http://schemas.microsoft.com/office/drawing/2014/main" id="{E007B356-1F16-4E44-BF10-E83D01867361}"/>
              </a:ext>
            </a:extLst>
          </p:cNvPr>
          <p:cNvSpPr txBox="1"/>
          <p:nvPr/>
        </p:nvSpPr>
        <p:spPr>
          <a:xfrm>
            <a:off x="1527111" y="5562402"/>
            <a:ext cx="6097554" cy="358816"/>
          </a:xfrm>
          <a:prstGeom prst="rect">
            <a:avLst/>
          </a:prstGeom>
          <a:noFill/>
        </p:spPr>
        <p:txBody>
          <a:bodyPr wrap="square">
            <a:spAutoFit/>
          </a:bodyPr>
          <a:lstStyle/>
          <a:p>
            <a:pPr marL="342900" marR="0" lvl="0" indent="-342900" algn="just">
              <a:lnSpc>
                <a:spcPct val="115000"/>
              </a:lnSpc>
              <a:spcBef>
                <a:spcPts val="0"/>
              </a:spcBef>
              <a:spcAft>
                <a:spcPts val="1000"/>
              </a:spcAft>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6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85912" y="754824"/>
            <a:ext cx="5567266" cy="5619343"/>
          </a:xfrm>
        </p:spPr>
        <p:txBody>
          <a:bodyPr>
            <a:noAutofit/>
          </a:bodyPr>
          <a:lstStyle/>
          <a:p>
            <a:pPr marL="342900" indent="-342900" algn="just">
              <a:lnSpc>
                <a:spcPct val="115000"/>
              </a:lnSpc>
              <a:spcAft>
                <a:spcPts val="10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Opetus</a:t>
            </a:r>
            <a:r>
              <a:rPr lang="it-IT" dirty="0">
                <a:effectLst/>
                <a:latin typeface="Calibri" panose="020F0502020204030204" pitchFamily="34" charset="0"/>
                <a:ea typeface="Calibri" panose="020F0502020204030204" pitchFamily="34" charset="0"/>
                <a:cs typeface="Calibri" panose="020F0502020204030204" pitchFamily="34" charset="0"/>
              </a:rPr>
              <a:t> 6: </a:t>
            </a:r>
            <a:r>
              <a:rPr lang="it-IT" dirty="0">
                <a:effectLst/>
                <a:latin typeface="Calibri" panose="020F0502020204030204" pitchFamily="34" charset="0"/>
                <a:ea typeface="Calibri" panose="020F0502020204030204" pitchFamily="34" charset="0"/>
              </a:rPr>
              <a:t>Harjoittele tietoista läsnäoloa (mindfulness). </a:t>
            </a: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rPr>
              <a:t>Opetus 7: Kun luulet, että se on ohi, yritä vielä kerran.</a:t>
            </a:r>
            <a:endParaRPr lang="it-IT"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cs typeface="Calibri" panose="020F0502020204030204" pitchFamily="34" charset="0"/>
              </a:rPr>
              <a:t>Opetus 8: </a:t>
            </a:r>
            <a:r>
              <a:rPr lang="fi-FI" dirty="0">
                <a:latin typeface="Calibri" panose="020F0502020204030204" pitchFamily="34" charset="0"/>
                <a:ea typeface="Calibri" panose="020F0502020204030204" pitchFamily="34" charset="0"/>
                <a:cs typeface="Calibri" panose="020F0502020204030204" pitchFamily="34" charset="0"/>
              </a:rPr>
              <a:t>Suunnittele vaikeita aikoja varten. Ota käyttöön järjestelmät. Tee työsi</a:t>
            </a:r>
            <a:r>
              <a:rPr lang="en-US" dirty="0">
                <a:latin typeface="Calibri" panose="020F0502020204030204" pitchFamily="34" charset="0"/>
                <a:ea typeface="Calibri" panose="020F0502020204030204" pitchFamily="34" charset="0"/>
                <a:cs typeface="Calibri" panose="020F0502020204030204" pitchFamily="34" charset="0"/>
              </a:rPr>
              <a:t>.</a:t>
            </a:r>
            <a:endParaRPr lang="it-IT"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cs typeface="Calibri" panose="020F0502020204030204" pitchFamily="34" charset="0"/>
              </a:rPr>
              <a:t>Opetus 9: Etsi paikkoja pienille parannuksille</a:t>
            </a:r>
            <a:r>
              <a:rPr lang="it-IT" dirty="0">
                <a:latin typeface="Calibri" panose="020F0502020204030204" pitchFamily="34" charset="0"/>
                <a:ea typeface="Calibri" panose="020F0502020204030204" pitchFamily="34" charset="0"/>
                <a:cs typeface="Calibri" panose="020F0502020204030204" pitchFamily="34" charset="0"/>
              </a:rPr>
              <a:t>.</a:t>
            </a:r>
            <a:endParaRPr lang="it-IT" dirty="0">
              <a:effectLst/>
              <a:latin typeface="Calibri" panose="020F0502020204030204" pitchFamily="34" charset="0"/>
              <a:ea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rPr>
              <a:t>Opetus 10: </a:t>
            </a:r>
            <a:r>
              <a:rPr lang="it-IT" dirty="0">
                <a:latin typeface="Calibri" panose="020F0502020204030204" pitchFamily="34" charset="0"/>
                <a:ea typeface="Calibri" panose="020F0502020204030204" pitchFamily="34" charset="0"/>
              </a:rPr>
              <a:t>Voittaminen on kilpailijoiden päihittämistä</a:t>
            </a:r>
            <a:r>
              <a:rPr lang="it-IT" dirty="0">
                <a:effectLst/>
                <a:latin typeface="Calibri" panose="020F0502020204030204" pitchFamily="34" charset="0"/>
                <a:ea typeface="Calibri" panose="020F0502020204030204" pitchFamily="34" charset="0"/>
              </a:rPr>
              <a:t>.</a:t>
            </a:r>
          </a:p>
          <a:p>
            <a:pPr algn="l"/>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90158" y="-2"/>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800" b="1" dirty="0">
              <a:solidFill>
                <a:srgbClr val="D92E2D"/>
              </a:solidFill>
            </a:endParaRPr>
          </a:p>
        </p:txBody>
      </p:sp>
      <p:pic>
        <p:nvPicPr>
          <p:cNvPr id="13" name="Imagen 22">
            <a:extLst>
              <a:ext uri="{FF2B5EF4-FFF2-40B4-BE49-F238E27FC236}">
                <a16:creationId xmlns:a16="http://schemas.microsoft.com/office/drawing/2014/main" id="{7AAD8C21-FEFE-4565-8D73-80C63B9C5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090" y="933061"/>
            <a:ext cx="5473910" cy="4805266"/>
          </a:xfrm>
          <a:prstGeom prst="rect">
            <a:avLst/>
          </a:prstGeom>
        </p:spPr>
      </p:pic>
      <p:pic>
        <p:nvPicPr>
          <p:cNvPr id="9" name="Imagen 14">
            <a:extLst>
              <a:ext uri="{FF2B5EF4-FFF2-40B4-BE49-F238E27FC236}">
                <a16:creationId xmlns:a16="http://schemas.microsoft.com/office/drawing/2014/main" id="{5C71966C-1AF1-49F3-8FB6-437F97D66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934" y="116713"/>
            <a:ext cx="4027760" cy="739137"/>
          </a:xfrm>
          <a:prstGeom prst="rect">
            <a:avLst/>
          </a:prstGeom>
        </p:spPr>
      </p:pic>
    </p:spTree>
    <p:extLst>
      <p:ext uri="{BB962C8B-B14F-4D97-AF65-F5344CB8AC3E}">
        <p14:creationId xmlns:p14="http://schemas.microsoft.com/office/powerpoint/2010/main" val="22823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806EFDD2-B016-428A-BA84-A2E5E9B57D88}"/>
              </a:ext>
            </a:extLst>
          </p:cNvPr>
          <p:cNvSpPr/>
          <p:nvPr/>
        </p:nvSpPr>
        <p:spPr>
          <a:xfrm>
            <a:off x="4980210" y="1829623"/>
            <a:ext cx="2942298" cy="2963006"/>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46"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4631326" y="1010933"/>
            <a:ext cx="4006402" cy="671109"/>
          </a:xfrm>
        </p:spPr>
        <p:txBody>
          <a:bodyPr>
            <a:noAutofit/>
          </a:bodyPr>
          <a:lstStyle/>
          <a:p>
            <a:r>
              <a:rPr lang="es-ES" sz="2800" b="1" u="sng" dirty="0">
                <a:solidFill>
                  <a:srgbClr val="D92E2D"/>
                </a:solidFill>
              </a:rPr>
              <a:t>Osio 2. </a:t>
            </a:r>
            <a:r>
              <a:rPr lang="es-ES" sz="2800" b="1" u="sng" dirty="0" err="1">
                <a:solidFill>
                  <a:srgbClr val="D92E2D"/>
                </a:solidFill>
              </a:rPr>
              <a:t>Miten</a:t>
            </a:r>
            <a:r>
              <a:rPr lang="es-ES" sz="2800" b="1" u="sng" dirty="0">
                <a:solidFill>
                  <a:srgbClr val="D92E2D"/>
                </a:solidFill>
              </a:rPr>
              <a:t> </a:t>
            </a:r>
            <a:r>
              <a:rPr lang="es-ES" sz="2800" b="1" u="sng" dirty="0" err="1">
                <a:solidFill>
                  <a:srgbClr val="D92E2D"/>
                </a:solidFill>
              </a:rPr>
              <a:t>päivittää</a:t>
            </a:r>
            <a:r>
              <a:rPr lang="es-ES" sz="2800" b="1" u="sng" dirty="0">
                <a:solidFill>
                  <a:srgbClr val="D92E2D"/>
                </a:solidFill>
              </a:rPr>
              <a:t> </a:t>
            </a:r>
            <a:r>
              <a:rPr lang="es-ES" sz="2800" b="1" u="sng" dirty="0" err="1">
                <a:solidFill>
                  <a:srgbClr val="D92E2D"/>
                </a:solidFill>
              </a:rPr>
              <a:t>johtamistaitoja</a:t>
            </a:r>
            <a:r>
              <a:rPr lang="es-ES" sz="2800" b="1" u="sng" dirty="0">
                <a:solidFill>
                  <a:srgbClr val="D92E2D"/>
                </a:solidFill>
              </a:rPr>
              <a:t> </a:t>
            </a:r>
            <a:r>
              <a:rPr lang="es-ES" sz="2800" b="1" u="sng" dirty="0" err="1">
                <a:solidFill>
                  <a:srgbClr val="D92E2D"/>
                </a:solidFill>
              </a:rPr>
              <a:t>yrittäjänä</a:t>
            </a:r>
            <a:r>
              <a:rPr lang="es-ES" sz="2800" b="1" u="sng" dirty="0">
                <a:solidFill>
                  <a:srgbClr val="D92E2D"/>
                </a:solidFill>
              </a:rPr>
              <a:t>?</a:t>
            </a:r>
            <a:br>
              <a:rPr lang="en-US" sz="2800" b="1" u="sng" dirty="0">
                <a:solidFill>
                  <a:srgbClr val="D92E2D"/>
                </a:solidFill>
              </a:rPr>
            </a:br>
            <a:endParaRPr lang="es-ES" sz="2800" b="1" u="sng" dirty="0">
              <a:solidFill>
                <a:srgbClr val="D92E2D"/>
              </a:solidFill>
            </a:endParaRPr>
          </a:p>
        </p:txBody>
      </p:sp>
      <p:sp>
        <p:nvSpPr>
          <p:cNvPr id="22" name="Círculo parcial 4">
            <a:extLst>
              <a:ext uri="{FF2B5EF4-FFF2-40B4-BE49-F238E27FC236}">
                <a16:creationId xmlns:a16="http://schemas.microsoft.com/office/drawing/2014/main" id="{4A619EC6-B788-43B7-B1D9-E7EB54C9EEB9}"/>
              </a:ext>
            </a:extLst>
          </p:cNvPr>
          <p:cNvSpPr txBox="1"/>
          <p:nvPr/>
        </p:nvSpPr>
        <p:spPr>
          <a:xfrm>
            <a:off x="8786904" y="1010933"/>
            <a:ext cx="1653225"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b="0" i="0" dirty="0" err="1">
                <a:solidFill>
                  <a:srgbClr val="181818"/>
                </a:solidFill>
                <a:effectLst/>
                <a:latin typeface="Trade Gothic W01 Bold 2"/>
              </a:rPr>
              <a:t>Viesti</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tehokkaammin</a:t>
            </a:r>
            <a:endParaRPr lang="en-US" sz="1600" b="0" i="0" dirty="0">
              <a:solidFill>
                <a:srgbClr val="181818"/>
              </a:solidFill>
              <a:effectLst/>
              <a:latin typeface="Trade Gothic W01 Bold 2"/>
            </a:endParaRPr>
          </a:p>
        </p:txBody>
      </p:sp>
      <p:sp>
        <p:nvSpPr>
          <p:cNvPr id="26" name="Círculo parcial 4">
            <a:extLst>
              <a:ext uri="{FF2B5EF4-FFF2-40B4-BE49-F238E27FC236}">
                <a16:creationId xmlns:a16="http://schemas.microsoft.com/office/drawing/2014/main" id="{C270780F-1E50-4F97-9304-1AA371985DE5}"/>
              </a:ext>
            </a:extLst>
          </p:cNvPr>
          <p:cNvSpPr txBox="1"/>
          <p:nvPr/>
        </p:nvSpPr>
        <p:spPr>
          <a:xfrm>
            <a:off x="8786904" y="2674929"/>
            <a:ext cx="2738325"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b="0" i="0" dirty="0">
                <a:solidFill>
                  <a:srgbClr val="181818"/>
                </a:solidFill>
                <a:effectLst/>
                <a:latin typeface="Trade Gothic W01 Bold 2"/>
              </a:rPr>
              <a:t>Ota </a:t>
            </a:r>
            <a:r>
              <a:rPr lang="en-US" sz="1600" b="0" i="0" dirty="0" err="1">
                <a:solidFill>
                  <a:srgbClr val="181818"/>
                </a:solidFill>
                <a:effectLst/>
                <a:latin typeface="Trade Gothic W01 Bold 2"/>
              </a:rPr>
              <a:t>käyttöön</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säännölliset</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tarkistukset</a:t>
            </a:r>
            <a:endParaRPr lang="en-US" sz="1600" b="0" i="0" dirty="0">
              <a:solidFill>
                <a:srgbClr val="181818"/>
              </a:solidFill>
              <a:effectLst/>
              <a:latin typeface="Trade Gothic W01 Bold 2"/>
            </a:endParaRPr>
          </a:p>
        </p:txBody>
      </p:sp>
      <p:pic>
        <p:nvPicPr>
          <p:cNvPr id="32" name="Imagen 31">
            <a:extLst>
              <a:ext uri="{FF2B5EF4-FFF2-40B4-BE49-F238E27FC236}">
                <a16:creationId xmlns:a16="http://schemas.microsoft.com/office/drawing/2014/main" id="{2CC6F2AC-3075-415B-BB96-4AB8DF08DE9B}"/>
              </a:ext>
            </a:extLst>
          </p:cNvPr>
          <p:cNvPicPr>
            <a:picLocks noChangeAspect="1"/>
          </p:cNvPicPr>
          <p:nvPr/>
        </p:nvPicPr>
        <p:blipFill rotWithShape="1">
          <a:blip r:embed="rId3">
            <a:extLst>
              <a:ext uri="{28A0092B-C50C-407E-A947-70E740481C1C}">
                <a14:useLocalDpi xmlns:a14="http://schemas.microsoft.com/office/drawing/2010/main" val="0"/>
              </a:ext>
            </a:extLst>
          </a:blip>
          <a:srcRect t="34903" r="20863"/>
          <a:stretch/>
        </p:blipFill>
        <p:spPr>
          <a:xfrm>
            <a:off x="5846608" y="4059473"/>
            <a:ext cx="1236813" cy="299234"/>
          </a:xfrm>
          <a:prstGeom prst="rect">
            <a:avLst/>
          </a:prstGeom>
        </p:spPr>
      </p:pic>
      <p:sp>
        <p:nvSpPr>
          <p:cNvPr id="33" name="Círculo parcial 4">
            <a:extLst>
              <a:ext uri="{FF2B5EF4-FFF2-40B4-BE49-F238E27FC236}">
                <a16:creationId xmlns:a16="http://schemas.microsoft.com/office/drawing/2014/main" id="{10F9AC94-70F5-44D1-8B0D-45D14E205E1B}"/>
              </a:ext>
            </a:extLst>
          </p:cNvPr>
          <p:cNvSpPr txBox="1"/>
          <p:nvPr/>
        </p:nvSpPr>
        <p:spPr>
          <a:xfrm>
            <a:off x="8637728" y="4664986"/>
            <a:ext cx="3109042"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b="0" i="0" dirty="0" err="1">
                <a:solidFill>
                  <a:srgbClr val="181818"/>
                </a:solidFill>
                <a:effectLst/>
                <a:latin typeface="Trade Gothic W01 Bold 2"/>
              </a:rPr>
              <a:t>Varaa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aikaa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pohdinnalle</a:t>
            </a:r>
            <a:endParaRPr lang="en-US" sz="1600" b="0" i="0" dirty="0">
              <a:solidFill>
                <a:srgbClr val="181818"/>
              </a:solidFill>
              <a:effectLst/>
              <a:latin typeface="Trade Gothic W01 Bold 2"/>
            </a:endParaRPr>
          </a:p>
        </p:txBody>
      </p:sp>
      <p:sp>
        <p:nvSpPr>
          <p:cNvPr id="36" name="Círculo parcial 4">
            <a:extLst>
              <a:ext uri="{FF2B5EF4-FFF2-40B4-BE49-F238E27FC236}">
                <a16:creationId xmlns:a16="http://schemas.microsoft.com/office/drawing/2014/main" id="{5087D1B3-B987-41B9-AD1B-6F950D8ADA8F}"/>
              </a:ext>
            </a:extLst>
          </p:cNvPr>
          <p:cNvSpPr txBox="1"/>
          <p:nvPr/>
        </p:nvSpPr>
        <p:spPr>
          <a:xfrm>
            <a:off x="1385177" y="2848723"/>
            <a:ext cx="2688996"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sz="1600" b="0" i="0" dirty="0" err="1">
                <a:solidFill>
                  <a:srgbClr val="181818"/>
                </a:solidFill>
                <a:effectLst/>
                <a:latin typeface="Trade Gothic W01 Bold 2"/>
              </a:rPr>
              <a:t>Kehitä</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itsetietoisuutta</a:t>
            </a:r>
            <a:endParaRPr lang="en-US" sz="1600" b="0" i="0" dirty="0">
              <a:solidFill>
                <a:srgbClr val="181818"/>
              </a:solidFill>
              <a:effectLst/>
              <a:latin typeface="Trade Gothic W01 Bold 2"/>
            </a:endParaRPr>
          </a:p>
          <a:p>
            <a:pPr algn="ctr" defTabSz="666750">
              <a:lnSpc>
                <a:spcPct val="90000"/>
              </a:lnSpc>
              <a:spcBef>
                <a:spcPct val="0"/>
              </a:spcBef>
              <a:spcAft>
                <a:spcPct val="35000"/>
              </a:spcAft>
            </a:pPr>
            <a:endParaRPr lang="en-US" sz="1600" b="0" i="0" dirty="0">
              <a:solidFill>
                <a:srgbClr val="181818"/>
              </a:solidFill>
              <a:effectLst/>
              <a:latin typeface="Trade Gothic W01 Bold 2"/>
            </a:endParaRPr>
          </a:p>
          <a:p>
            <a:pPr marL="0" lvl="0" indent="0" algn="ctr" defTabSz="666750">
              <a:lnSpc>
                <a:spcPct val="90000"/>
              </a:lnSpc>
              <a:spcBef>
                <a:spcPct val="0"/>
              </a:spcBef>
              <a:spcAft>
                <a:spcPct val="35000"/>
              </a:spcAft>
              <a:buNone/>
            </a:pPr>
            <a:endParaRPr lang="es-ES" sz="1600" kern="1200" dirty="0">
              <a:solidFill>
                <a:schemeClr val="tx1"/>
              </a:solidFill>
            </a:endParaRPr>
          </a:p>
        </p:txBody>
      </p:sp>
      <p:sp>
        <p:nvSpPr>
          <p:cNvPr id="38" name="Círculo parcial 4">
            <a:extLst>
              <a:ext uri="{FF2B5EF4-FFF2-40B4-BE49-F238E27FC236}">
                <a16:creationId xmlns:a16="http://schemas.microsoft.com/office/drawing/2014/main" id="{5678AEDA-196A-43EB-84C4-DA978A7C857A}"/>
              </a:ext>
            </a:extLst>
          </p:cNvPr>
          <p:cNvSpPr txBox="1"/>
          <p:nvPr/>
        </p:nvSpPr>
        <p:spPr>
          <a:xfrm>
            <a:off x="2734403" y="4684846"/>
            <a:ext cx="1313128"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b="0" i="0" dirty="0" err="1">
                <a:solidFill>
                  <a:srgbClr val="181818"/>
                </a:solidFill>
                <a:effectLst/>
                <a:latin typeface="Trade Gothic W01 Bold 2"/>
              </a:rPr>
              <a:t>Rakenna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luottamusta</a:t>
            </a:r>
            <a:endParaRPr lang="en-US" sz="1600" b="0" i="0" dirty="0">
              <a:solidFill>
                <a:srgbClr val="181818"/>
              </a:solidFill>
              <a:effectLst/>
              <a:latin typeface="Trade Gothic W01 Bold 2"/>
            </a:endParaRPr>
          </a:p>
        </p:txBody>
      </p:sp>
      <p:sp>
        <p:nvSpPr>
          <p:cNvPr id="40" name="Círculo parcial 4">
            <a:extLst>
              <a:ext uri="{FF2B5EF4-FFF2-40B4-BE49-F238E27FC236}">
                <a16:creationId xmlns:a16="http://schemas.microsoft.com/office/drawing/2014/main" id="{8AFA0886-CA72-433E-9692-290F226937BD}"/>
              </a:ext>
            </a:extLst>
          </p:cNvPr>
          <p:cNvSpPr txBox="1"/>
          <p:nvPr/>
        </p:nvSpPr>
        <p:spPr>
          <a:xfrm>
            <a:off x="2337692" y="938076"/>
            <a:ext cx="2182390"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n-US" sz="1600" b="0" i="0" dirty="0" err="1">
                <a:solidFill>
                  <a:srgbClr val="181818"/>
                </a:solidFill>
                <a:effectLst/>
                <a:latin typeface="Trade Gothic W01 Bold 2"/>
              </a:rPr>
              <a:t>Vahvista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päätöksentekoasi</a:t>
            </a:r>
            <a:endParaRPr lang="en-US" sz="1600" b="0" i="0" dirty="0">
              <a:solidFill>
                <a:srgbClr val="181818"/>
              </a:solidFill>
              <a:effectLst/>
              <a:latin typeface="Trade Gothic W01 Bold 2"/>
            </a:endParaRPr>
          </a:p>
        </p:txBody>
      </p:sp>
      <p:cxnSp>
        <p:nvCxnSpPr>
          <p:cNvPr id="42" name="Conector recto de flecha 41">
            <a:extLst>
              <a:ext uri="{FF2B5EF4-FFF2-40B4-BE49-F238E27FC236}">
                <a16:creationId xmlns:a16="http://schemas.microsoft.com/office/drawing/2014/main" id="{6CFFDE0F-79B9-4B5C-83BF-0B8BA17475A9}"/>
              </a:ext>
            </a:extLst>
          </p:cNvPr>
          <p:cNvCxnSpPr>
            <a:stCxn id="31" idx="1"/>
          </p:cNvCxnSpPr>
          <p:nvPr/>
        </p:nvCxnSpPr>
        <p:spPr>
          <a:xfrm flipH="1" flipV="1">
            <a:off x="4373063" y="1725800"/>
            <a:ext cx="1038037" cy="537745"/>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F02B4F7E-4A1A-4702-AABD-B375F424534B}"/>
              </a:ext>
            </a:extLst>
          </p:cNvPr>
          <p:cNvCxnSpPr>
            <a:stCxn id="31" idx="2"/>
          </p:cNvCxnSpPr>
          <p:nvPr/>
        </p:nvCxnSpPr>
        <p:spPr>
          <a:xfrm flipH="1">
            <a:off x="4304237"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940EBAF3-9425-4758-8448-48B67EF98447}"/>
              </a:ext>
            </a:extLst>
          </p:cNvPr>
          <p:cNvCxnSpPr>
            <a:stCxn id="31" idx="3"/>
          </p:cNvCxnSpPr>
          <p:nvPr/>
        </p:nvCxnSpPr>
        <p:spPr>
          <a:xfrm flipH="1">
            <a:off x="4373063" y="4358707"/>
            <a:ext cx="1038037" cy="681281"/>
          </a:xfrm>
          <a:prstGeom prst="straightConnector1">
            <a:avLst/>
          </a:prstGeom>
          <a:ln w="19050">
            <a:solidFill>
              <a:srgbClr val="FFC4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66626A40-9125-4E84-AF20-CE418688D9AC}"/>
              </a:ext>
            </a:extLst>
          </p:cNvPr>
          <p:cNvCxnSpPr>
            <a:stCxn id="31" idx="5"/>
          </p:cNvCxnSpPr>
          <p:nvPr/>
        </p:nvCxnSpPr>
        <p:spPr>
          <a:xfrm>
            <a:off x="7491618" y="4358707"/>
            <a:ext cx="951999" cy="652279"/>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5981CFC-69D6-4D4C-BACB-7FD12B493921}"/>
              </a:ext>
            </a:extLst>
          </p:cNvPr>
          <p:cNvCxnSpPr>
            <a:stCxn id="31" idx="6"/>
          </p:cNvCxnSpPr>
          <p:nvPr/>
        </p:nvCxnSpPr>
        <p:spPr>
          <a:xfrm>
            <a:off x="7922508"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0974103A-2414-4B1B-8808-F01C8A021B8A}"/>
              </a:ext>
            </a:extLst>
          </p:cNvPr>
          <p:cNvCxnSpPr>
            <a:cxnSpLocks/>
            <a:stCxn id="31" idx="7"/>
          </p:cNvCxnSpPr>
          <p:nvPr/>
        </p:nvCxnSpPr>
        <p:spPr>
          <a:xfrm flipV="1">
            <a:off x="7491618" y="1797632"/>
            <a:ext cx="1072387" cy="465913"/>
          </a:xfrm>
          <a:prstGeom prst="straightConnector1">
            <a:avLst/>
          </a:prstGeom>
          <a:ln w="19050">
            <a:solidFill>
              <a:srgbClr val="FFD13C"/>
            </a:solidFill>
            <a:tailEnd type="triangle"/>
          </a:ln>
        </p:spPr>
        <p:style>
          <a:lnRef idx="1">
            <a:schemeClr val="accent1"/>
          </a:lnRef>
          <a:fillRef idx="0">
            <a:schemeClr val="accent1"/>
          </a:fillRef>
          <a:effectRef idx="0">
            <a:schemeClr val="accent1"/>
          </a:effectRef>
          <a:fontRef idx="minor">
            <a:schemeClr val="tx1"/>
          </a:fontRef>
        </p:style>
      </p:cxnSp>
      <p:sp>
        <p:nvSpPr>
          <p:cNvPr id="43" name="Текстово поле 42">
            <a:extLst>
              <a:ext uri="{FF2B5EF4-FFF2-40B4-BE49-F238E27FC236}">
                <a16:creationId xmlns:a16="http://schemas.microsoft.com/office/drawing/2014/main" id="{A6BEC771-DBC3-4FE8-8D03-4590892D6818}"/>
              </a:ext>
            </a:extLst>
          </p:cNvPr>
          <p:cNvSpPr txBox="1"/>
          <p:nvPr/>
        </p:nvSpPr>
        <p:spPr>
          <a:xfrm>
            <a:off x="5381909" y="2650249"/>
            <a:ext cx="2109710" cy="584775"/>
          </a:xfrm>
          <a:prstGeom prst="rect">
            <a:avLst/>
          </a:prstGeom>
          <a:noFill/>
        </p:spPr>
        <p:txBody>
          <a:bodyPr wrap="square">
            <a:spAutoFit/>
          </a:bodyPr>
          <a:lstStyle/>
          <a:p>
            <a:pPr algn="ctr"/>
            <a:r>
              <a:rPr lang="en-US" sz="1600" dirty="0">
                <a:solidFill>
                  <a:srgbClr val="E6872D"/>
                </a:solidFill>
              </a:rPr>
              <a:t>KUINKA PARANTAA JOHTAMISTAITOJASI?</a:t>
            </a:r>
          </a:p>
        </p:txBody>
      </p:sp>
    </p:spTree>
    <p:extLst>
      <p:ext uri="{BB962C8B-B14F-4D97-AF65-F5344CB8AC3E}">
        <p14:creationId xmlns:p14="http://schemas.microsoft.com/office/powerpoint/2010/main" val="33379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7d87fd77-5c90-4cc5-9fa8-5251628b2ec8" xsi:nil="true"/>
    <Teachers xmlns="7d87fd77-5c90-4cc5-9fa8-5251628b2ec8">
      <UserInfo>
        <DisplayName/>
        <AccountId xsi:nil="true"/>
        <AccountType/>
      </UserInfo>
    </Teachers>
    <Templates xmlns="7d87fd77-5c90-4cc5-9fa8-5251628b2ec8" xsi:nil="true"/>
    <FolderType xmlns="7d87fd77-5c90-4cc5-9fa8-5251628b2ec8" xsi:nil="true"/>
    <Students xmlns="7d87fd77-5c90-4cc5-9fa8-5251628b2ec8">
      <UserInfo>
        <DisplayName/>
        <AccountId xsi:nil="true"/>
        <AccountType/>
      </UserInfo>
    </Students>
    <AppVersion xmlns="7d87fd77-5c90-4cc5-9fa8-5251628b2ec8" xsi:nil="true"/>
    <Invited_Teachers xmlns="7d87fd77-5c90-4cc5-9fa8-5251628b2ec8" xsi:nil="true"/>
    <DefaultSectionNames xmlns="7d87fd77-5c90-4cc5-9fa8-5251628b2ec8" xsi:nil="true"/>
    <Is_Collaboration_Space_Locked xmlns="7d87fd77-5c90-4cc5-9fa8-5251628b2ec8" xsi:nil="true"/>
    <NotebookType xmlns="7d87fd77-5c90-4cc5-9fa8-5251628b2ec8" xsi:nil="true"/>
    <Student_Groups xmlns="7d87fd77-5c90-4cc5-9fa8-5251628b2ec8">
      <UserInfo>
        <DisplayName/>
        <AccountId xsi:nil="true"/>
        <AccountType/>
      </UserInfo>
    </Student_Groups>
    <Has_Teacher_Only_SectionGroup xmlns="7d87fd77-5c90-4cc5-9fa8-5251628b2ec8" xsi:nil="true"/>
    <Self_Registration_Enabled0 xmlns="7d87fd77-5c90-4cc5-9fa8-5251628b2ec8" xsi:nil="true"/>
    <Owner xmlns="7d87fd77-5c90-4cc5-9fa8-5251628b2ec8">
      <UserInfo>
        <DisplayName/>
        <AccountId xsi:nil="true"/>
        <AccountType/>
      </UserInfo>
    </Owner>
    <Invited_Students xmlns="7d87fd77-5c90-4cc5-9fa8-5251628b2ec8" xsi:nil="true"/>
    <CultureName xmlns="7d87fd77-5c90-4cc5-9fa8-5251628b2e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0C7EC157A6C57429E66BE617180E4BA" ma:contentTypeVersion="28" ma:contentTypeDescription="Luo uusi asiakirja." ma:contentTypeScope="" ma:versionID="9aa7259a806e48fa5b467d2cdad201fd">
  <xsd:schema xmlns:xsd="http://www.w3.org/2001/XMLSchema" xmlns:xs="http://www.w3.org/2001/XMLSchema" xmlns:p="http://schemas.microsoft.com/office/2006/metadata/properties" xmlns:ns3="7d87fd77-5c90-4cc5-9fa8-5251628b2ec8" xmlns:ns4="f0a76851-186c-4e9a-ba6f-5e6e0ab93a52" targetNamespace="http://schemas.microsoft.com/office/2006/metadata/properties" ma:root="true" ma:fieldsID="dd8174678055a96e03ad5d417b477c2b" ns3:_="" ns4:_="">
    <xsd:import namespace="7d87fd77-5c90-4cc5-9fa8-5251628b2ec8"/>
    <xsd:import namespace="f0a76851-186c-4e9a-ba6f-5e6e0ab93a5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mplates" minOccurs="0"/>
                <xsd:element ref="ns3:Self_Registration_Enabled0"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7fd77-5c90-4cc5-9fa8-5251628b2ec8"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Is_Collaboration_Space_Locked" ma:index="21"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MediaServiceAutoTags" ma:internalName="MediaServiceAutoTags"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a76851-186c-4e9a-ba6f-5e6e0ab93a52" elementFormDefault="qualified">
    <xsd:import namespace="http://schemas.microsoft.com/office/2006/documentManagement/types"/>
    <xsd:import namespace="http://schemas.microsoft.com/office/infopath/2007/PartnerControls"/>
    <xsd:element name="SharedWithUsers" ma:index="22"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description="" ma:internalName="SharedWithDetails" ma:readOnly="true">
      <xsd:simpleType>
        <xsd:restriction base="dms:Note">
          <xsd:maxLength value="255"/>
        </xsd:restriction>
      </xsd:simpleType>
    </xsd:element>
    <xsd:element name="SharingHintHash" ma:index="24" nillable="true" ma:displayName="Jakamisvihjeen hajautu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B20F1A-4820-4E6B-BCA1-511CCB9B5FA0}">
  <ds:schemaRefs>
    <ds:schemaRef ds:uri="http://www.w3.org/XML/1998/namespace"/>
    <ds:schemaRef ds:uri="http://schemas.microsoft.com/office/2006/metadata/properties"/>
    <ds:schemaRef ds:uri="7d87fd77-5c90-4cc5-9fa8-5251628b2ec8"/>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f0a76851-186c-4e9a-ba6f-5e6e0ab93a52"/>
    <ds:schemaRef ds:uri="http://purl.org/dc/dcmitype/"/>
    <ds:schemaRef ds:uri="http://purl.org/dc/terms/"/>
  </ds:schemaRefs>
</ds:datastoreItem>
</file>

<file path=customXml/itemProps2.xml><?xml version="1.0" encoding="utf-8"?>
<ds:datastoreItem xmlns:ds="http://schemas.openxmlformats.org/officeDocument/2006/customXml" ds:itemID="{C96843FD-268A-4E9A-9E89-18B40569788D}">
  <ds:schemaRefs>
    <ds:schemaRef ds:uri="http://schemas.microsoft.com/sharepoint/v3/contenttype/forms"/>
  </ds:schemaRefs>
</ds:datastoreItem>
</file>

<file path=customXml/itemProps3.xml><?xml version="1.0" encoding="utf-8"?>
<ds:datastoreItem xmlns:ds="http://schemas.openxmlformats.org/officeDocument/2006/customXml" ds:itemID="{A29443C9-DF96-46E0-9DB3-139E3BA8C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87fd77-5c90-4cc5-9fa8-5251628b2ec8"/>
    <ds:schemaRef ds:uri="f0a76851-186c-4e9a-ba6f-5e6e0ab93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3247</TotalTime>
  <Words>808</Words>
  <Application>Microsoft Office PowerPoint</Application>
  <PresentationFormat>Laajakuva</PresentationFormat>
  <Paragraphs>110</Paragraphs>
  <Slides>20</Slides>
  <Notes>4</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20</vt:i4>
      </vt:variant>
    </vt:vector>
  </HeadingPairs>
  <TitlesOfParts>
    <vt:vector size="29" baseType="lpstr">
      <vt:lpstr>맑은 고딕</vt:lpstr>
      <vt:lpstr>Arial</vt:lpstr>
      <vt:lpstr>Calibri</vt:lpstr>
      <vt:lpstr>Calibri Light</vt:lpstr>
      <vt:lpstr>Tahoma</vt:lpstr>
      <vt:lpstr>Times New Roman</vt:lpstr>
      <vt:lpstr>Trade Gothic W01 Bold 2</vt:lpstr>
      <vt:lpstr>Wingdings</vt:lpstr>
      <vt:lpstr>Tema de Office</vt:lpstr>
      <vt:lpstr>Johtajuus ja itsensä johtaminen</vt:lpstr>
      <vt:lpstr>Tavoitteet ja päämäärät</vt:lpstr>
      <vt:lpstr>PowerPoint-esitys</vt:lpstr>
      <vt:lpstr>PowerPoint-esitys</vt:lpstr>
      <vt:lpstr>PowerPoint-esitys</vt:lpstr>
      <vt:lpstr>PowerPoint-esitys</vt:lpstr>
      <vt:lpstr>PowerPoint-esitys</vt:lpstr>
      <vt:lpstr>PowerPoint-esitys</vt:lpstr>
      <vt:lpstr>Osio 2. Miten päivittää johtamistaitoja yrittäjänä?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Itsearviointitesti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Mustonen Satu</cp:lastModifiedBy>
  <cp:revision>59</cp:revision>
  <dcterms:created xsi:type="dcterms:W3CDTF">2020-11-24T11:59:30Z</dcterms:created>
  <dcterms:modified xsi:type="dcterms:W3CDTF">2022-02-10T10:13:52Z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0x01010000C7EC157A6C57429E66BE617180E4BA</vt:lpwstr>
  </property>
</Properties>
</file>