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2" r:id="rId6"/>
    <p:sldId id="307" r:id="rId7"/>
    <p:sldId id="284" r:id="rId8"/>
    <p:sldId id="257" r:id="rId9"/>
    <p:sldId id="287" r:id="rId10"/>
    <p:sldId id="285" r:id="rId11"/>
    <p:sldId id="288" r:id="rId12"/>
    <p:sldId id="289" r:id="rId13"/>
    <p:sldId id="286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8" r:id="rId32"/>
    <p:sldId id="309" r:id="rId33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HF Bruxelles" initials="IB" lastIdx="0" clrIdx="0">
    <p:extLst>
      <p:ext uri="{19B8F6BF-5375-455C-9EA6-DF929625EA0E}">
        <p15:presenceInfo xmlns:p15="http://schemas.microsoft.com/office/powerpoint/2012/main" userId="IHF Bruxel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E2D"/>
    <a:srgbClr val="FFD13C"/>
    <a:srgbClr val="E6872D"/>
    <a:srgbClr val="FFC400"/>
    <a:srgbClr val="FFCD04"/>
    <a:srgbClr val="FFC300"/>
    <a:srgbClr val="FFC100"/>
    <a:srgbClr val="E5802D"/>
    <a:srgbClr val="E47A24"/>
    <a:srgbClr val="DE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EE7C5-2D0B-47BE-A9A0-A38FB7A18B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F02ACF-8716-4E46-BCE0-7AACB9F1546B}">
      <dgm:prSet phldrT="[Tes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>
              <a:ea typeface="+mn-lt"/>
              <a:cs typeface="+mn-lt"/>
            </a:rPr>
            <a:t>Proces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>
              <a:ea typeface="+mn-lt"/>
              <a:cs typeface="+mn-lt"/>
            </a:rPr>
            <a:t>ulaza</a:t>
          </a:r>
          <a:endParaRPr lang="en-GB" dirty="0">
            <a:ea typeface="+mn-lt"/>
            <a:cs typeface="+mn-lt"/>
          </a:endParaRPr>
        </a:p>
      </dgm:t>
    </dgm:pt>
    <dgm:pt modelId="{0C1C1EBA-09C5-40F0-9829-AC6FC7B298C0}" type="parTrans" cxnId="{D7BDF569-2CA0-4B1C-A668-559B89344BE6}">
      <dgm:prSet/>
      <dgm:spPr/>
      <dgm:t>
        <a:bodyPr/>
        <a:lstStyle/>
        <a:p>
          <a:endParaRPr lang="it-IT"/>
        </a:p>
      </dgm:t>
    </dgm:pt>
    <dgm:pt modelId="{2A45DC13-7CD3-4EFB-B852-50B5F234E674}" type="sibTrans" cxnId="{D7BDF569-2CA0-4B1C-A668-559B89344BE6}">
      <dgm:prSet/>
      <dgm:spPr/>
      <dgm:t>
        <a:bodyPr/>
        <a:lstStyle/>
        <a:p>
          <a:endParaRPr lang="it-IT"/>
        </a:p>
      </dgm:t>
    </dgm:pt>
    <dgm:pt modelId="{DCD401AC-45C6-4016-89F6-7ACCB9290529}">
      <dgm:prSet phldrT="[Testo]"/>
      <dgm:spPr/>
      <dgm:t>
        <a:bodyPr/>
        <a:lstStyle/>
        <a:p>
          <a:r>
            <a:rPr lang="hr-HR" dirty="0"/>
            <a:t>Ljudi</a:t>
          </a:r>
          <a:endParaRPr lang="it-IT" dirty="0"/>
        </a:p>
      </dgm:t>
    </dgm:pt>
    <dgm:pt modelId="{EE9080D2-FC25-474E-B5E3-7EE520F0796E}" type="parTrans" cxnId="{6A5C1354-7B0C-422D-AA61-51579698C0FA}">
      <dgm:prSet/>
      <dgm:spPr/>
      <dgm:t>
        <a:bodyPr/>
        <a:lstStyle/>
        <a:p>
          <a:endParaRPr lang="it-IT"/>
        </a:p>
      </dgm:t>
    </dgm:pt>
    <dgm:pt modelId="{4286E01D-1473-4C36-9105-84AA2F425D7A}" type="sibTrans" cxnId="{6A5C1354-7B0C-422D-AA61-51579698C0FA}">
      <dgm:prSet/>
      <dgm:spPr/>
      <dgm:t>
        <a:bodyPr/>
        <a:lstStyle/>
        <a:p>
          <a:endParaRPr lang="it-IT"/>
        </a:p>
      </dgm:t>
    </dgm:pt>
    <dgm:pt modelId="{2600BC8D-F011-478D-827B-E12E6442D872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dirty="0" err="1">
              <a:ea typeface="+mn-lt"/>
              <a:cs typeface="+mn-lt"/>
            </a:rPr>
            <a:t>Socio</a:t>
          </a:r>
          <a:r>
            <a:rPr lang="hr-HR" sz="1800" dirty="0">
              <a:ea typeface="+mn-lt"/>
              <a:cs typeface="+mn-lt"/>
            </a:rPr>
            <a:t>-ekonomski kontekst</a:t>
          </a:r>
          <a:endParaRPr lang="en-GB" sz="1800" dirty="0">
            <a:ea typeface="+mn-lt"/>
            <a:cs typeface="+mn-lt"/>
          </a:endParaRPr>
        </a:p>
      </dgm:t>
    </dgm:pt>
    <dgm:pt modelId="{3B06A1C8-3AB2-4814-B6D6-5C498D534D22}" type="parTrans" cxnId="{64E55805-E81B-4F97-ABBC-BB4D5A507E30}">
      <dgm:prSet/>
      <dgm:spPr/>
      <dgm:t>
        <a:bodyPr/>
        <a:lstStyle/>
        <a:p>
          <a:endParaRPr lang="it-IT"/>
        </a:p>
      </dgm:t>
    </dgm:pt>
    <dgm:pt modelId="{5EA3C033-44E3-4308-8375-3E5E16234D96}" type="sibTrans" cxnId="{64E55805-E81B-4F97-ABBC-BB4D5A507E30}">
      <dgm:prSet/>
      <dgm:spPr/>
      <dgm:t>
        <a:bodyPr/>
        <a:lstStyle/>
        <a:p>
          <a:endParaRPr lang="it-IT"/>
        </a:p>
      </dgm:t>
    </dgm:pt>
    <dgm:pt modelId="{C6CA01D7-9997-4E37-A611-47006F249750}" type="pres">
      <dgm:prSet presAssocID="{32AEE7C5-2D0B-47BE-A9A0-A38FB7A18BD0}" presName="Name0" presStyleCnt="0">
        <dgm:presLayoutVars>
          <dgm:dir/>
          <dgm:resizeHandles val="exact"/>
        </dgm:presLayoutVars>
      </dgm:prSet>
      <dgm:spPr/>
    </dgm:pt>
    <dgm:pt modelId="{3A2E9265-D401-4996-B879-D6073A6434E3}" type="pres">
      <dgm:prSet presAssocID="{58F02ACF-8716-4E46-BCE0-7AACB9F1546B}" presName="node" presStyleLbl="node1" presStyleIdx="0" presStyleCnt="3" custRadScaleRad="55754">
        <dgm:presLayoutVars>
          <dgm:bulletEnabled val="1"/>
        </dgm:presLayoutVars>
      </dgm:prSet>
      <dgm:spPr/>
    </dgm:pt>
    <dgm:pt modelId="{720E4292-B842-4DC2-9E4A-4E05A086AB31}" type="pres">
      <dgm:prSet presAssocID="{2A45DC13-7CD3-4EFB-B852-50B5F234E674}" presName="sibTrans" presStyleLbl="sibTrans2D1" presStyleIdx="0" presStyleCnt="3"/>
      <dgm:spPr/>
    </dgm:pt>
    <dgm:pt modelId="{B62A6668-4FE6-4B03-8745-F82F89356538}" type="pres">
      <dgm:prSet presAssocID="{2A45DC13-7CD3-4EFB-B852-50B5F234E674}" presName="connectorText" presStyleLbl="sibTrans2D1" presStyleIdx="0" presStyleCnt="3"/>
      <dgm:spPr/>
    </dgm:pt>
    <dgm:pt modelId="{E429200F-E9FA-4D5E-8F91-8344E65B9D7C}" type="pres">
      <dgm:prSet presAssocID="{DCD401AC-45C6-4016-89F6-7ACCB9290529}" presName="node" presStyleLbl="node1" presStyleIdx="1" presStyleCnt="3">
        <dgm:presLayoutVars>
          <dgm:bulletEnabled val="1"/>
        </dgm:presLayoutVars>
      </dgm:prSet>
      <dgm:spPr/>
    </dgm:pt>
    <dgm:pt modelId="{9FE00994-BC5F-4CAD-9B49-0E7BF69FF0B3}" type="pres">
      <dgm:prSet presAssocID="{4286E01D-1473-4C36-9105-84AA2F425D7A}" presName="sibTrans" presStyleLbl="sibTrans2D1" presStyleIdx="1" presStyleCnt="3"/>
      <dgm:spPr/>
    </dgm:pt>
    <dgm:pt modelId="{711616E6-DCA1-4B23-AA31-DEECBD10B899}" type="pres">
      <dgm:prSet presAssocID="{4286E01D-1473-4C36-9105-84AA2F425D7A}" presName="connectorText" presStyleLbl="sibTrans2D1" presStyleIdx="1" presStyleCnt="3"/>
      <dgm:spPr/>
    </dgm:pt>
    <dgm:pt modelId="{FDE75E7F-DE71-4A54-9EB4-886DA01D808D}" type="pres">
      <dgm:prSet presAssocID="{2600BC8D-F011-478D-827B-E12E6442D872}" presName="node" presStyleLbl="node1" presStyleIdx="2" presStyleCnt="3">
        <dgm:presLayoutVars>
          <dgm:bulletEnabled val="1"/>
        </dgm:presLayoutVars>
      </dgm:prSet>
      <dgm:spPr/>
    </dgm:pt>
    <dgm:pt modelId="{FFA64497-BD20-420C-B39A-E884C38EDBF4}" type="pres">
      <dgm:prSet presAssocID="{5EA3C033-44E3-4308-8375-3E5E16234D96}" presName="sibTrans" presStyleLbl="sibTrans2D1" presStyleIdx="2" presStyleCnt="3"/>
      <dgm:spPr/>
    </dgm:pt>
    <dgm:pt modelId="{B7752509-29BB-4E41-BF1C-E5B7A4502EF3}" type="pres">
      <dgm:prSet presAssocID="{5EA3C033-44E3-4308-8375-3E5E16234D96}" presName="connectorText" presStyleLbl="sibTrans2D1" presStyleIdx="2" presStyleCnt="3"/>
      <dgm:spPr/>
    </dgm:pt>
  </dgm:ptLst>
  <dgm:cxnLst>
    <dgm:cxn modelId="{64E55805-E81B-4F97-ABBC-BB4D5A507E30}" srcId="{32AEE7C5-2D0B-47BE-A9A0-A38FB7A18BD0}" destId="{2600BC8D-F011-478D-827B-E12E6442D872}" srcOrd="2" destOrd="0" parTransId="{3B06A1C8-3AB2-4814-B6D6-5C498D534D22}" sibTransId="{5EA3C033-44E3-4308-8375-3E5E16234D96}"/>
    <dgm:cxn modelId="{1E901E0D-67A4-454C-9794-7D62D9ADD354}" type="presOf" srcId="{5EA3C033-44E3-4308-8375-3E5E16234D96}" destId="{B7752509-29BB-4E41-BF1C-E5B7A4502EF3}" srcOrd="1" destOrd="0" presId="urn:microsoft.com/office/officeart/2005/8/layout/cycle7"/>
    <dgm:cxn modelId="{EBEE8512-650A-44DB-876F-6967D117DB45}" type="presOf" srcId="{2A45DC13-7CD3-4EFB-B852-50B5F234E674}" destId="{B62A6668-4FE6-4B03-8745-F82F89356538}" srcOrd="1" destOrd="0" presId="urn:microsoft.com/office/officeart/2005/8/layout/cycle7"/>
    <dgm:cxn modelId="{9664AD68-8BB6-415F-B8C8-5BB1BBD4EA5A}" type="presOf" srcId="{2600BC8D-F011-478D-827B-E12E6442D872}" destId="{FDE75E7F-DE71-4A54-9EB4-886DA01D808D}" srcOrd="0" destOrd="0" presId="urn:microsoft.com/office/officeart/2005/8/layout/cycle7"/>
    <dgm:cxn modelId="{D7BDF569-2CA0-4B1C-A668-559B89344BE6}" srcId="{32AEE7C5-2D0B-47BE-A9A0-A38FB7A18BD0}" destId="{58F02ACF-8716-4E46-BCE0-7AACB9F1546B}" srcOrd="0" destOrd="0" parTransId="{0C1C1EBA-09C5-40F0-9829-AC6FC7B298C0}" sibTransId="{2A45DC13-7CD3-4EFB-B852-50B5F234E674}"/>
    <dgm:cxn modelId="{C978AF71-FE3D-4C1D-ADDF-CD58A39EAA5F}" type="presOf" srcId="{2A45DC13-7CD3-4EFB-B852-50B5F234E674}" destId="{720E4292-B842-4DC2-9E4A-4E05A086AB31}" srcOrd="0" destOrd="0" presId="urn:microsoft.com/office/officeart/2005/8/layout/cycle7"/>
    <dgm:cxn modelId="{6A5C1354-7B0C-422D-AA61-51579698C0FA}" srcId="{32AEE7C5-2D0B-47BE-A9A0-A38FB7A18BD0}" destId="{DCD401AC-45C6-4016-89F6-7ACCB9290529}" srcOrd="1" destOrd="0" parTransId="{EE9080D2-FC25-474E-B5E3-7EE520F0796E}" sibTransId="{4286E01D-1473-4C36-9105-84AA2F425D7A}"/>
    <dgm:cxn modelId="{AEF17484-88AD-4B1B-A0BC-FEF6A263BC3C}" type="presOf" srcId="{DCD401AC-45C6-4016-89F6-7ACCB9290529}" destId="{E429200F-E9FA-4D5E-8F91-8344E65B9D7C}" srcOrd="0" destOrd="0" presId="urn:microsoft.com/office/officeart/2005/8/layout/cycle7"/>
    <dgm:cxn modelId="{03DEA998-8B16-4FC9-910F-FFE97E6ED5F4}" type="presOf" srcId="{58F02ACF-8716-4E46-BCE0-7AACB9F1546B}" destId="{3A2E9265-D401-4996-B879-D6073A6434E3}" srcOrd="0" destOrd="0" presId="urn:microsoft.com/office/officeart/2005/8/layout/cycle7"/>
    <dgm:cxn modelId="{2C0788A5-06D9-4E5D-AB1C-86D9A79A3FCD}" type="presOf" srcId="{5EA3C033-44E3-4308-8375-3E5E16234D96}" destId="{FFA64497-BD20-420C-B39A-E884C38EDBF4}" srcOrd="0" destOrd="0" presId="urn:microsoft.com/office/officeart/2005/8/layout/cycle7"/>
    <dgm:cxn modelId="{447E74C2-7D09-41AE-861E-A0DD026AB5A6}" type="presOf" srcId="{4286E01D-1473-4C36-9105-84AA2F425D7A}" destId="{711616E6-DCA1-4B23-AA31-DEECBD10B899}" srcOrd="1" destOrd="0" presId="urn:microsoft.com/office/officeart/2005/8/layout/cycle7"/>
    <dgm:cxn modelId="{7CAF6DD1-4476-4655-937A-F4BB77363135}" type="presOf" srcId="{32AEE7C5-2D0B-47BE-A9A0-A38FB7A18BD0}" destId="{C6CA01D7-9997-4E37-A611-47006F249750}" srcOrd="0" destOrd="0" presId="urn:microsoft.com/office/officeart/2005/8/layout/cycle7"/>
    <dgm:cxn modelId="{C30C1AF2-F900-4F81-99C7-5DDC2D134B23}" type="presOf" srcId="{4286E01D-1473-4C36-9105-84AA2F425D7A}" destId="{9FE00994-BC5F-4CAD-9B49-0E7BF69FF0B3}" srcOrd="0" destOrd="0" presId="urn:microsoft.com/office/officeart/2005/8/layout/cycle7"/>
    <dgm:cxn modelId="{0E106BAC-5EE2-407C-93FD-A73795176D1C}" type="presParOf" srcId="{C6CA01D7-9997-4E37-A611-47006F249750}" destId="{3A2E9265-D401-4996-B879-D6073A6434E3}" srcOrd="0" destOrd="0" presId="urn:microsoft.com/office/officeart/2005/8/layout/cycle7"/>
    <dgm:cxn modelId="{5935D6BC-2D83-4934-9FBB-6BD5E58568F4}" type="presParOf" srcId="{C6CA01D7-9997-4E37-A611-47006F249750}" destId="{720E4292-B842-4DC2-9E4A-4E05A086AB31}" srcOrd="1" destOrd="0" presId="urn:microsoft.com/office/officeart/2005/8/layout/cycle7"/>
    <dgm:cxn modelId="{EB973585-73A0-45AB-9E00-6D9D91569271}" type="presParOf" srcId="{720E4292-B842-4DC2-9E4A-4E05A086AB31}" destId="{B62A6668-4FE6-4B03-8745-F82F89356538}" srcOrd="0" destOrd="0" presId="urn:microsoft.com/office/officeart/2005/8/layout/cycle7"/>
    <dgm:cxn modelId="{A729B5C9-7F68-439E-BC07-90ADD8E4B06C}" type="presParOf" srcId="{C6CA01D7-9997-4E37-A611-47006F249750}" destId="{E429200F-E9FA-4D5E-8F91-8344E65B9D7C}" srcOrd="2" destOrd="0" presId="urn:microsoft.com/office/officeart/2005/8/layout/cycle7"/>
    <dgm:cxn modelId="{F79D2100-89B2-4B76-90BF-7F26C5C32123}" type="presParOf" srcId="{C6CA01D7-9997-4E37-A611-47006F249750}" destId="{9FE00994-BC5F-4CAD-9B49-0E7BF69FF0B3}" srcOrd="3" destOrd="0" presId="urn:microsoft.com/office/officeart/2005/8/layout/cycle7"/>
    <dgm:cxn modelId="{DEA83EB0-91AA-4E00-870B-AFE1822A47EE}" type="presParOf" srcId="{9FE00994-BC5F-4CAD-9B49-0E7BF69FF0B3}" destId="{711616E6-DCA1-4B23-AA31-DEECBD10B899}" srcOrd="0" destOrd="0" presId="urn:microsoft.com/office/officeart/2005/8/layout/cycle7"/>
    <dgm:cxn modelId="{C375F966-1C71-4813-8BE7-807F70C21DC7}" type="presParOf" srcId="{C6CA01D7-9997-4E37-A611-47006F249750}" destId="{FDE75E7F-DE71-4A54-9EB4-886DA01D808D}" srcOrd="4" destOrd="0" presId="urn:microsoft.com/office/officeart/2005/8/layout/cycle7"/>
    <dgm:cxn modelId="{34DFDDDC-6B4F-4C39-AD7F-4E5A6E682A39}" type="presParOf" srcId="{C6CA01D7-9997-4E37-A611-47006F249750}" destId="{FFA64497-BD20-420C-B39A-E884C38EDBF4}" srcOrd="5" destOrd="0" presId="urn:microsoft.com/office/officeart/2005/8/layout/cycle7"/>
    <dgm:cxn modelId="{6B2315A9-7854-423A-BAC5-073ADAB3B644}" type="presParOf" srcId="{FFA64497-BD20-420C-B39A-E884C38EDBF4}" destId="{B7752509-29BB-4E41-BF1C-E5B7A4502EF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3DDDE-B9C1-4ABD-9085-7FA30277E19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D9A96FB-BC97-49F0-8B99-F5EA4DFDC835}">
      <dgm:prSet phldrT="[Testo]"/>
      <dgm:spPr/>
      <dgm:t>
        <a:bodyPr/>
        <a:lstStyle/>
        <a:p>
          <a:r>
            <a:rPr lang="it-IT" dirty="0"/>
            <a:t>Inputs</a:t>
          </a:r>
        </a:p>
      </dgm:t>
    </dgm:pt>
    <dgm:pt modelId="{A210D56B-0311-4C32-8A6B-C63E3D04AA1E}" type="parTrans" cxnId="{64C3E4F3-662E-41EA-BAA9-AC3FAC6B67E6}">
      <dgm:prSet/>
      <dgm:spPr/>
      <dgm:t>
        <a:bodyPr/>
        <a:lstStyle/>
        <a:p>
          <a:endParaRPr lang="it-IT"/>
        </a:p>
      </dgm:t>
    </dgm:pt>
    <dgm:pt modelId="{75BBA16C-4C52-4C3D-9724-C042D5D290C8}" type="sibTrans" cxnId="{64C3E4F3-662E-41EA-BAA9-AC3FAC6B67E6}">
      <dgm:prSet/>
      <dgm:spPr/>
      <dgm:t>
        <a:bodyPr/>
        <a:lstStyle/>
        <a:p>
          <a:endParaRPr lang="it-IT"/>
        </a:p>
      </dgm:t>
    </dgm:pt>
    <dgm:pt modelId="{72C76551-1EA4-4DFF-B293-15F56ED70E5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6156FECA-12D5-404B-950B-22B74059C48C}" type="parTrans" cxnId="{33E9DD07-A3D2-42C7-8A18-67DC9B7F65EF}">
      <dgm:prSet/>
      <dgm:spPr/>
      <dgm:t>
        <a:bodyPr/>
        <a:lstStyle/>
        <a:p>
          <a:endParaRPr lang="it-IT"/>
        </a:p>
      </dgm:t>
    </dgm:pt>
    <dgm:pt modelId="{C4E0BF35-9201-4BCB-939D-FF9CA21A2A32}" type="sibTrans" cxnId="{33E9DD07-A3D2-42C7-8A18-67DC9B7F65EF}">
      <dgm:prSet/>
      <dgm:spPr/>
      <dgm:t>
        <a:bodyPr/>
        <a:lstStyle/>
        <a:p>
          <a:endParaRPr lang="it-IT"/>
        </a:p>
      </dgm:t>
    </dgm:pt>
    <dgm:pt modelId="{ECE4042A-9CBA-4B44-B24F-FC334FA16081}">
      <dgm:prSet phldrT="[Testo]"/>
      <dgm:spPr/>
      <dgm:t>
        <a:bodyPr/>
        <a:lstStyle/>
        <a:p>
          <a:r>
            <a:rPr lang="it-IT" dirty="0"/>
            <a:t>Inputs </a:t>
          </a:r>
        </a:p>
      </dgm:t>
    </dgm:pt>
    <dgm:pt modelId="{75511F6C-DBA7-4BAE-AA34-9E83E827F366}" type="parTrans" cxnId="{2828DB0B-CCAB-4E98-B664-66CA22D8E113}">
      <dgm:prSet/>
      <dgm:spPr/>
      <dgm:t>
        <a:bodyPr/>
        <a:lstStyle/>
        <a:p>
          <a:endParaRPr lang="it-IT"/>
        </a:p>
      </dgm:t>
    </dgm:pt>
    <dgm:pt modelId="{38004FFF-0296-48CF-AE30-1CEB1B966C4A}" type="sibTrans" cxnId="{2828DB0B-CCAB-4E98-B664-66CA22D8E113}">
      <dgm:prSet/>
      <dgm:spPr/>
      <dgm:t>
        <a:bodyPr/>
        <a:lstStyle/>
        <a:p>
          <a:endParaRPr lang="it-IT"/>
        </a:p>
      </dgm:t>
    </dgm:pt>
    <dgm:pt modelId="{AB3C9843-BF1D-437B-BC1B-A0ED1B435E0F}">
      <dgm:prSet phldrT="[Testo]"/>
      <dgm:spPr/>
      <dgm:t>
        <a:bodyPr/>
        <a:lstStyle/>
        <a:p>
          <a:r>
            <a:rPr lang="it-IT" dirty="0"/>
            <a:t>OUTPUT</a:t>
          </a:r>
        </a:p>
      </dgm:t>
    </dgm:pt>
    <dgm:pt modelId="{80420208-5965-4565-BB33-AFBDFB0FC1D6}" type="parTrans" cxnId="{591F3273-559A-46E9-9A92-AB219CB2F441}">
      <dgm:prSet/>
      <dgm:spPr/>
      <dgm:t>
        <a:bodyPr/>
        <a:lstStyle/>
        <a:p>
          <a:endParaRPr lang="it-IT"/>
        </a:p>
      </dgm:t>
    </dgm:pt>
    <dgm:pt modelId="{CE4860DF-351C-493C-A830-DF6D818D3838}" type="sibTrans" cxnId="{591F3273-559A-46E9-9A92-AB219CB2F441}">
      <dgm:prSet/>
      <dgm:spPr/>
      <dgm:t>
        <a:bodyPr/>
        <a:lstStyle/>
        <a:p>
          <a:endParaRPr lang="it-IT"/>
        </a:p>
      </dgm:t>
    </dgm:pt>
    <dgm:pt modelId="{C75CC4B1-6153-4A0F-968E-D2627AC8AF5F}" type="pres">
      <dgm:prSet presAssocID="{7623DDDE-B9C1-4ABD-9085-7FA30277E197}" presName="Name0" presStyleCnt="0">
        <dgm:presLayoutVars>
          <dgm:chMax val="4"/>
          <dgm:resizeHandles val="exact"/>
        </dgm:presLayoutVars>
      </dgm:prSet>
      <dgm:spPr/>
    </dgm:pt>
    <dgm:pt modelId="{41E79EC4-ED7D-419A-AF84-B39E491FA338}" type="pres">
      <dgm:prSet presAssocID="{7623DDDE-B9C1-4ABD-9085-7FA30277E197}" presName="ellipse" presStyleLbl="trBgShp" presStyleIdx="0" presStyleCnt="1"/>
      <dgm:spPr/>
    </dgm:pt>
    <dgm:pt modelId="{57CB3A3B-0C2D-443C-AC58-3DADA6D1295C}" type="pres">
      <dgm:prSet presAssocID="{7623DDDE-B9C1-4ABD-9085-7FA30277E197}" presName="arrow1" presStyleLbl="fgShp" presStyleIdx="0" presStyleCnt="1"/>
      <dgm:spPr/>
    </dgm:pt>
    <dgm:pt modelId="{A70413F9-4DFD-4D1F-BAF1-2F2400336AE9}" type="pres">
      <dgm:prSet presAssocID="{7623DDDE-B9C1-4ABD-9085-7FA30277E197}" presName="rectangle" presStyleLbl="revTx" presStyleIdx="0" presStyleCnt="1">
        <dgm:presLayoutVars>
          <dgm:bulletEnabled val="1"/>
        </dgm:presLayoutVars>
      </dgm:prSet>
      <dgm:spPr/>
    </dgm:pt>
    <dgm:pt modelId="{B7368FF6-734B-4869-9AC8-12B1F437FA1F}" type="pres">
      <dgm:prSet presAssocID="{72C76551-1EA4-4DFF-B293-15F56ED70E51}" presName="item1" presStyleLbl="node1" presStyleIdx="0" presStyleCnt="3">
        <dgm:presLayoutVars>
          <dgm:bulletEnabled val="1"/>
        </dgm:presLayoutVars>
      </dgm:prSet>
      <dgm:spPr/>
    </dgm:pt>
    <dgm:pt modelId="{4F3FE326-7111-463B-AB88-646EA789EB31}" type="pres">
      <dgm:prSet presAssocID="{ECE4042A-9CBA-4B44-B24F-FC334FA16081}" presName="item2" presStyleLbl="node1" presStyleIdx="1" presStyleCnt="3">
        <dgm:presLayoutVars>
          <dgm:bulletEnabled val="1"/>
        </dgm:presLayoutVars>
      </dgm:prSet>
      <dgm:spPr/>
    </dgm:pt>
    <dgm:pt modelId="{59C086CF-FC81-4F8B-A488-5890AA888E10}" type="pres">
      <dgm:prSet presAssocID="{AB3C9843-BF1D-437B-BC1B-A0ED1B435E0F}" presName="item3" presStyleLbl="node1" presStyleIdx="2" presStyleCnt="3">
        <dgm:presLayoutVars>
          <dgm:bulletEnabled val="1"/>
        </dgm:presLayoutVars>
      </dgm:prSet>
      <dgm:spPr/>
    </dgm:pt>
    <dgm:pt modelId="{3CF1CC02-1885-4D79-845B-CB45779319EF}" type="pres">
      <dgm:prSet presAssocID="{7623DDDE-B9C1-4ABD-9085-7FA30277E197}" presName="funnel" presStyleLbl="trAlignAcc1" presStyleIdx="0" presStyleCnt="1" custLinFactNeighborX="-1373" custLinFactNeighborY="-82"/>
      <dgm:spPr/>
    </dgm:pt>
  </dgm:ptLst>
  <dgm:cxnLst>
    <dgm:cxn modelId="{33E9DD07-A3D2-42C7-8A18-67DC9B7F65EF}" srcId="{7623DDDE-B9C1-4ABD-9085-7FA30277E197}" destId="{72C76551-1EA4-4DFF-B293-15F56ED70E51}" srcOrd="1" destOrd="0" parTransId="{6156FECA-12D5-404B-950B-22B74059C48C}" sibTransId="{C4E0BF35-9201-4BCB-939D-FF9CA21A2A32}"/>
    <dgm:cxn modelId="{98C71A09-13BA-48C5-9764-7FA4A9428106}" type="presOf" srcId="{ECE4042A-9CBA-4B44-B24F-FC334FA16081}" destId="{B7368FF6-734B-4869-9AC8-12B1F437FA1F}" srcOrd="0" destOrd="0" presId="urn:microsoft.com/office/officeart/2005/8/layout/funnel1"/>
    <dgm:cxn modelId="{2828DB0B-CCAB-4E98-B664-66CA22D8E113}" srcId="{7623DDDE-B9C1-4ABD-9085-7FA30277E197}" destId="{ECE4042A-9CBA-4B44-B24F-FC334FA16081}" srcOrd="2" destOrd="0" parTransId="{75511F6C-DBA7-4BAE-AA34-9E83E827F366}" sibTransId="{38004FFF-0296-48CF-AE30-1CEB1B966C4A}"/>
    <dgm:cxn modelId="{FAB27012-42E2-4131-905E-1E7610128ACA}" type="presOf" srcId="{5D9A96FB-BC97-49F0-8B99-F5EA4DFDC835}" destId="{59C086CF-FC81-4F8B-A488-5890AA888E10}" srcOrd="0" destOrd="0" presId="urn:microsoft.com/office/officeart/2005/8/layout/funnel1"/>
    <dgm:cxn modelId="{B2FDB028-F78B-4B17-BFD2-D79B7D3A1495}" type="presOf" srcId="{72C76551-1EA4-4DFF-B293-15F56ED70E51}" destId="{4F3FE326-7111-463B-AB88-646EA789EB31}" srcOrd="0" destOrd="0" presId="urn:microsoft.com/office/officeart/2005/8/layout/funnel1"/>
    <dgm:cxn modelId="{4435F949-8E75-492C-A5E2-741923339449}" type="presOf" srcId="{AB3C9843-BF1D-437B-BC1B-A0ED1B435E0F}" destId="{A70413F9-4DFD-4D1F-BAF1-2F2400336AE9}" srcOrd="0" destOrd="0" presId="urn:microsoft.com/office/officeart/2005/8/layout/funnel1"/>
    <dgm:cxn modelId="{591F3273-559A-46E9-9A92-AB219CB2F441}" srcId="{7623DDDE-B9C1-4ABD-9085-7FA30277E197}" destId="{AB3C9843-BF1D-437B-BC1B-A0ED1B435E0F}" srcOrd="3" destOrd="0" parTransId="{80420208-5965-4565-BB33-AFBDFB0FC1D6}" sibTransId="{CE4860DF-351C-493C-A830-DF6D818D3838}"/>
    <dgm:cxn modelId="{7239FDD0-6850-4306-AC78-08C8C6ED3859}" type="presOf" srcId="{7623DDDE-B9C1-4ABD-9085-7FA30277E197}" destId="{C75CC4B1-6153-4A0F-968E-D2627AC8AF5F}" srcOrd="0" destOrd="0" presId="urn:microsoft.com/office/officeart/2005/8/layout/funnel1"/>
    <dgm:cxn modelId="{64C3E4F3-662E-41EA-BAA9-AC3FAC6B67E6}" srcId="{7623DDDE-B9C1-4ABD-9085-7FA30277E197}" destId="{5D9A96FB-BC97-49F0-8B99-F5EA4DFDC835}" srcOrd="0" destOrd="0" parTransId="{A210D56B-0311-4C32-8A6B-C63E3D04AA1E}" sibTransId="{75BBA16C-4C52-4C3D-9724-C042D5D290C8}"/>
    <dgm:cxn modelId="{8D887BA8-1670-4F73-8DE3-A084E132980F}" type="presParOf" srcId="{C75CC4B1-6153-4A0F-968E-D2627AC8AF5F}" destId="{41E79EC4-ED7D-419A-AF84-B39E491FA338}" srcOrd="0" destOrd="0" presId="urn:microsoft.com/office/officeart/2005/8/layout/funnel1"/>
    <dgm:cxn modelId="{4A8DA41E-F0C7-49CF-B3A8-518CD417DB7B}" type="presParOf" srcId="{C75CC4B1-6153-4A0F-968E-D2627AC8AF5F}" destId="{57CB3A3B-0C2D-443C-AC58-3DADA6D1295C}" srcOrd="1" destOrd="0" presId="urn:microsoft.com/office/officeart/2005/8/layout/funnel1"/>
    <dgm:cxn modelId="{F8081221-2967-49FF-B774-05BCA395BCFE}" type="presParOf" srcId="{C75CC4B1-6153-4A0F-968E-D2627AC8AF5F}" destId="{A70413F9-4DFD-4D1F-BAF1-2F2400336AE9}" srcOrd="2" destOrd="0" presId="urn:microsoft.com/office/officeart/2005/8/layout/funnel1"/>
    <dgm:cxn modelId="{97BC3E2C-5FF2-40AE-B584-E1732D550EDB}" type="presParOf" srcId="{C75CC4B1-6153-4A0F-968E-D2627AC8AF5F}" destId="{B7368FF6-734B-4869-9AC8-12B1F437FA1F}" srcOrd="3" destOrd="0" presId="urn:microsoft.com/office/officeart/2005/8/layout/funnel1"/>
    <dgm:cxn modelId="{CE8521DA-8890-44CD-9552-C89B5B404D0F}" type="presParOf" srcId="{C75CC4B1-6153-4A0F-968E-D2627AC8AF5F}" destId="{4F3FE326-7111-463B-AB88-646EA789EB31}" srcOrd="4" destOrd="0" presId="urn:microsoft.com/office/officeart/2005/8/layout/funnel1"/>
    <dgm:cxn modelId="{E7779E2A-D8BA-4EF3-96B6-C0D93237F964}" type="presParOf" srcId="{C75CC4B1-6153-4A0F-968E-D2627AC8AF5F}" destId="{59C086CF-FC81-4F8B-A488-5890AA888E10}" srcOrd="5" destOrd="0" presId="urn:microsoft.com/office/officeart/2005/8/layout/funnel1"/>
    <dgm:cxn modelId="{26185B76-36D3-471D-82E3-2FECF53C94B4}" type="presParOf" srcId="{C75CC4B1-6153-4A0F-968E-D2627AC8AF5F}" destId="{3CF1CC02-1885-4D79-845B-CB45779319E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9265-D401-4996-B879-D6073A6434E3}">
      <dsp:nvSpPr>
        <dsp:cNvPr id="0" name=""/>
        <dsp:cNvSpPr/>
      </dsp:nvSpPr>
      <dsp:spPr>
        <a:xfrm>
          <a:off x="2241405" y="711985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>
              <a:ea typeface="+mn-lt"/>
              <a:cs typeface="+mn-lt"/>
            </a:rPr>
            <a:t>Proces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>
              <a:ea typeface="+mn-lt"/>
              <a:cs typeface="+mn-lt"/>
            </a:rPr>
            <a:t>ulaza</a:t>
          </a:r>
          <a:endParaRPr lang="en-GB" sz="2000" kern="1200" dirty="0">
            <a:ea typeface="+mn-lt"/>
            <a:cs typeface="+mn-lt"/>
          </a:endParaRPr>
        </a:p>
      </dsp:txBody>
      <dsp:txXfrm>
        <a:off x="2266111" y="736691"/>
        <a:ext cx="1637667" cy="794127"/>
      </dsp:txXfrm>
    </dsp:sp>
    <dsp:sp modelId="{720E4292-B842-4DC2-9E4A-4E05A086AB31}">
      <dsp:nvSpPr>
        <dsp:cNvPr id="0" name=""/>
        <dsp:cNvSpPr/>
      </dsp:nvSpPr>
      <dsp:spPr>
        <a:xfrm rot="3041146">
          <a:off x="3342134" y="1836138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3430705" y="1895186"/>
        <a:ext cx="700623" cy="177142"/>
      </dsp:txXfrm>
    </dsp:sp>
    <dsp:sp modelId="{E429200F-E9FA-4D5E-8F91-8344E65B9D7C}">
      <dsp:nvSpPr>
        <dsp:cNvPr id="0" name=""/>
        <dsp:cNvSpPr/>
      </dsp:nvSpPr>
      <dsp:spPr>
        <a:xfrm>
          <a:off x="3633548" y="2411990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Ljudi</a:t>
          </a:r>
          <a:endParaRPr lang="it-IT" sz="2000" kern="1200" dirty="0"/>
        </a:p>
      </dsp:txBody>
      <dsp:txXfrm>
        <a:off x="3658254" y="2436696"/>
        <a:ext cx="1637667" cy="794127"/>
      </dsp:txXfrm>
    </dsp:sp>
    <dsp:sp modelId="{9FE00994-BC5F-4CAD-9B49-0E7BF69FF0B3}">
      <dsp:nvSpPr>
        <dsp:cNvPr id="0" name=""/>
        <dsp:cNvSpPr/>
      </dsp:nvSpPr>
      <dsp:spPr>
        <a:xfrm rot="10800000">
          <a:off x="2646062" y="2686140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2734633" y="2745188"/>
        <a:ext cx="700623" cy="177142"/>
      </dsp:txXfrm>
    </dsp:sp>
    <dsp:sp modelId="{FDE75E7F-DE71-4A54-9EB4-886DA01D808D}">
      <dsp:nvSpPr>
        <dsp:cNvPr id="0" name=""/>
        <dsp:cNvSpPr/>
      </dsp:nvSpPr>
      <dsp:spPr>
        <a:xfrm>
          <a:off x="849262" y="2411990"/>
          <a:ext cx="1687079" cy="84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kern="1200" dirty="0" err="1">
              <a:ea typeface="+mn-lt"/>
              <a:cs typeface="+mn-lt"/>
            </a:rPr>
            <a:t>Socio</a:t>
          </a:r>
          <a:r>
            <a:rPr lang="hr-HR" sz="1800" kern="1200" dirty="0">
              <a:ea typeface="+mn-lt"/>
              <a:cs typeface="+mn-lt"/>
            </a:rPr>
            <a:t>-ekonomski kontekst</a:t>
          </a:r>
          <a:endParaRPr lang="en-GB" sz="1800" kern="1200" dirty="0">
            <a:ea typeface="+mn-lt"/>
            <a:cs typeface="+mn-lt"/>
          </a:endParaRPr>
        </a:p>
      </dsp:txBody>
      <dsp:txXfrm>
        <a:off x="873968" y="2436696"/>
        <a:ext cx="1637667" cy="794127"/>
      </dsp:txXfrm>
    </dsp:sp>
    <dsp:sp modelId="{FFA64497-BD20-420C-B39A-E884C38EDBF4}">
      <dsp:nvSpPr>
        <dsp:cNvPr id="0" name=""/>
        <dsp:cNvSpPr/>
      </dsp:nvSpPr>
      <dsp:spPr>
        <a:xfrm rot="18558854">
          <a:off x="1949991" y="1836138"/>
          <a:ext cx="877765" cy="2952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2038562" y="1895186"/>
        <a:ext cx="700623" cy="177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9EC4-ED7D-419A-AF84-B39E491FA338}">
      <dsp:nvSpPr>
        <dsp:cNvPr id="0" name=""/>
        <dsp:cNvSpPr/>
      </dsp:nvSpPr>
      <dsp:spPr>
        <a:xfrm>
          <a:off x="894499" y="531967"/>
          <a:ext cx="3268849" cy="11352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B3A3B-0C2D-443C-AC58-3DADA6D1295C}">
      <dsp:nvSpPr>
        <dsp:cNvPr id="0" name=""/>
        <dsp:cNvSpPr/>
      </dsp:nvSpPr>
      <dsp:spPr>
        <a:xfrm>
          <a:off x="2217243" y="3311757"/>
          <a:ext cx="633498" cy="40543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413F9-4DFD-4D1F-BAF1-2F2400336AE9}">
      <dsp:nvSpPr>
        <dsp:cNvPr id="0" name=""/>
        <dsp:cNvSpPr/>
      </dsp:nvSpPr>
      <dsp:spPr>
        <a:xfrm>
          <a:off x="1013596" y="3636108"/>
          <a:ext cx="3040790" cy="760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OUTPUT</a:t>
          </a:r>
        </a:p>
      </dsp:txBody>
      <dsp:txXfrm>
        <a:off x="1013596" y="3636108"/>
        <a:ext cx="3040790" cy="760197"/>
      </dsp:txXfrm>
    </dsp:sp>
    <dsp:sp modelId="{B7368FF6-734B-4869-9AC8-12B1F437FA1F}">
      <dsp:nvSpPr>
        <dsp:cNvPr id="0" name=""/>
        <dsp:cNvSpPr/>
      </dsp:nvSpPr>
      <dsp:spPr>
        <a:xfrm>
          <a:off x="2082941" y="1754872"/>
          <a:ext cx="1140296" cy="114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Inputs </a:t>
          </a:r>
        </a:p>
      </dsp:txBody>
      <dsp:txXfrm>
        <a:off x="2249933" y="1921864"/>
        <a:ext cx="806312" cy="806312"/>
      </dsp:txXfrm>
    </dsp:sp>
    <dsp:sp modelId="{4F3FE326-7111-463B-AB88-646EA789EB31}">
      <dsp:nvSpPr>
        <dsp:cNvPr id="0" name=""/>
        <dsp:cNvSpPr/>
      </dsp:nvSpPr>
      <dsp:spPr>
        <a:xfrm>
          <a:off x="1266996" y="899396"/>
          <a:ext cx="1140296" cy="114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Inputs </a:t>
          </a:r>
        </a:p>
      </dsp:txBody>
      <dsp:txXfrm>
        <a:off x="1433988" y="1066388"/>
        <a:ext cx="806312" cy="806312"/>
      </dsp:txXfrm>
    </dsp:sp>
    <dsp:sp modelId="{59C086CF-FC81-4F8B-A488-5890AA888E10}">
      <dsp:nvSpPr>
        <dsp:cNvPr id="0" name=""/>
        <dsp:cNvSpPr/>
      </dsp:nvSpPr>
      <dsp:spPr>
        <a:xfrm>
          <a:off x="2432632" y="623698"/>
          <a:ext cx="1140296" cy="1140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Inputs</a:t>
          </a:r>
        </a:p>
      </dsp:txBody>
      <dsp:txXfrm>
        <a:off x="2599624" y="790690"/>
        <a:ext cx="806312" cy="806312"/>
      </dsp:txXfrm>
    </dsp:sp>
    <dsp:sp modelId="{3CF1CC02-1885-4D79-845B-CB45779319EF}">
      <dsp:nvSpPr>
        <dsp:cNvPr id="0" name=""/>
        <dsp:cNvSpPr/>
      </dsp:nvSpPr>
      <dsp:spPr>
        <a:xfrm>
          <a:off x="711489" y="390271"/>
          <a:ext cx="3547588" cy="283807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2C5-E078-4EAE-B67C-F75635EB2AC1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BBAE-8268-4B75-9EA7-395FE5882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20/04/2022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rketersclub.it/site/wp-content/uploads/2015/05/Professor-Dr.-Philip-Kotler.jpg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tlib.govt.nz/records/22606639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artsdot.com/adc/Vintage.nsf/O/AC4U6U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tvjbmoDx-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juventus.com/it/news/articoli/la-juventus-entra-nel-mondo-esport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356" y="2403997"/>
            <a:ext cx="8365289" cy="2046882"/>
          </a:xfrm>
        </p:spPr>
        <p:txBody>
          <a:bodyPr anchor="ctr">
            <a:normAutofit/>
          </a:bodyPr>
          <a:lstStyle/>
          <a:p>
            <a:r>
              <a:rPr lang="es-ES" sz="3600" b="1" dirty="0">
                <a:solidFill>
                  <a:srgbClr val="D92E2D"/>
                </a:solidFill>
                <a:cs typeface="Calibri Light"/>
              </a:rPr>
              <a:t>Stvaranje i zadržavanje vrijednosti za kupce: uvod u marketing za </a:t>
            </a:r>
            <a:r>
              <a:rPr lang="hr-HR" sz="3600" b="1" dirty="0">
                <a:solidFill>
                  <a:srgbClr val="D92E2D"/>
                </a:solidFill>
                <a:cs typeface="Calibri Light"/>
              </a:rPr>
              <a:t>ambiciozne</a:t>
            </a:r>
            <a:r>
              <a:rPr lang="es-ES" sz="3600" b="1" dirty="0">
                <a:solidFill>
                  <a:srgbClr val="D92E2D"/>
                </a:solidFill>
                <a:cs typeface="Calibri Light"/>
              </a:rPr>
              <a:t> sportske poduzetnike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5342612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Varijable jednadžbe vrijednosti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Proces ulaza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Proces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stvaranja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vrijednosti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pripada zajedničkom okviru </a:t>
            </a:r>
            <a:r>
              <a:rPr lang="en-GB" dirty="0">
                <a:ea typeface="+mn-lt"/>
                <a:cs typeface="+mn-lt"/>
              </a:rPr>
              <a:t>za </a:t>
            </a:r>
            <a:r>
              <a:rPr lang="en-GB" dirty="0" err="1">
                <a:ea typeface="+mn-lt"/>
                <a:cs typeface="+mn-lt"/>
              </a:rPr>
              <a:t>sva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poduzeća</a:t>
            </a:r>
            <a:r>
              <a:rPr lang="en-GB" dirty="0">
                <a:ea typeface="+mn-lt"/>
                <a:cs typeface="+mn-lt"/>
              </a:rPr>
              <a:t>.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ea typeface="+mn-lt"/>
                <a:cs typeface="+mn-lt"/>
              </a:rPr>
              <a:t>To je tako definiran IPO model 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→ 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I</a:t>
            </a:r>
            <a:r>
              <a:rPr lang="hr-HR" b="1" dirty="0">
                <a:ea typeface="+mn-lt"/>
                <a:cs typeface="+mn-lt"/>
              </a:rPr>
              <a:t>nput (ulaz)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 → </a:t>
            </a:r>
            <a:r>
              <a:rPr lang="en-GB" b="1" dirty="0" err="1">
                <a:solidFill>
                  <a:srgbClr val="0070C0"/>
                </a:solidFill>
                <a:ea typeface="+mn-lt"/>
                <a:cs typeface="+mn-lt"/>
              </a:rPr>
              <a:t>P</a:t>
            </a:r>
            <a:r>
              <a:rPr lang="en-GB" dirty="0" err="1">
                <a:ea typeface="+mn-lt"/>
                <a:cs typeface="+mn-lt"/>
              </a:rPr>
              <a:t>roces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	 → 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O</a:t>
            </a:r>
            <a:r>
              <a:rPr lang="hr-HR" b="1" dirty="0">
                <a:ea typeface="+mn-lt"/>
                <a:cs typeface="+mn-lt"/>
              </a:rPr>
              <a:t>utput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hr-HR" b="1" dirty="0">
                <a:ea typeface="+mn-lt"/>
                <a:cs typeface="+mn-lt"/>
              </a:rPr>
              <a:t>(izlaz)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85700" y="324553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8382503" y="4793673"/>
            <a:ext cx="1283855" cy="3786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2 7"/>
          <p:cNvCxnSpPr>
            <a:endCxn id="3" idx="1"/>
          </p:cNvCxnSpPr>
          <p:nvPr/>
        </p:nvCxnSpPr>
        <p:spPr>
          <a:xfrm>
            <a:off x="7816273" y="4983018"/>
            <a:ext cx="5662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861464" y="4793673"/>
            <a:ext cx="9167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Proces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890340" y="1320500"/>
            <a:ext cx="226818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Okoliš</a:t>
            </a:r>
            <a:endParaRPr lang="en-GB" dirty="0"/>
          </a:p>
        </p:txBody>
      </p:sp>
      <p:graphicFrame>
        <p:nvGraphicFramePr>
          <p:cNvPr id="14" name="Diagramma 1">
            <a:extLst>
              <a:ext uri="{FF2B5EF4-FFF2-40B4-BE49-F238E27FC236}">
                <a16:creationId xmlns:a16="http://schemas.microsoft.com/office/drawing/2014/main" id="{E2E45C83-FDD8-4734-A91E-A02DE67B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158362"/>
              </p:ext>
            </p:extLst>
          </p:nvPr>
        </p:nvGraphicFramePr>
        <p:xfrm>
          <a:off x="6510385" y="1787131"/>
          <a:ext cx="5067984" cy="478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67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 ulaza</a:t>
            </a:r>
            <a:endParaRPr lang="en-GB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84728"/>
              </p:ext>
            </p:extLst>
          </p:nvPr>
        </p:nvGraphicFramePr>
        <p:xfrm>
          <a:off x="920449" y="2704546"/>
          <a:ext cx="11189432" cy="333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58">
                  <a:extLst>
                    <a:ext uri="{9D8B030D-6E8A-4147-A177-3AD203B41FA5}">
                      <a16:colId xmlns:a16="http://schemas.microsoft.com/office/drawing/2014/main" val="387400564"/>
                    </a:ext>
                  </a:extLst>
                </a:gridCol>
                <a:gridCol w="2797358">
                  <a:extLst>
                    <a:ext uri="{9D8B030D-6E8A-4147-A177-3AD203B41FA5}">
                      <a16:colId xmlns:a16="http://schemas.microsoft.com/office/drawing/2014/main" val="3864784937"/>
                    </a:ext>
                  </a:extLst>
                </a:gridCol>
                <a:gridCol w="2797358">
                  <a:extLst>
                    <a:ext uri="{9D8B030D-6E8A-4147-A177-3AD203B41FA5}">
                      <a16:colId xmlns:a16="http://schemas.microsoft.com/office/drawing/2014/main" val="3026934288"/>
                    </a:ext>
                  </a:extLst>
                </a:gridCol>
                <a:gridCol w="2797358">
                  <a:extLst>
                    <a:ext uri="{9D8B030D-6E8A-4147-A177-3AD203B41FA5}">
                      <a16:colId xmlns:a16="http://schemas.microsoft.com/office/drawing/2014/main" val="1410757880"/>
                    </a:ext>
                  </a:extLst>
                </a:gridCol>
              </a:tblGrid>
              <a:tr h="389450">
                <a:tc>
                  <a:txBody>
                    <a:bodyPr/>
                    <a:lstStyle/>
                    <a:p>
                      <a:pPr algn="ctr"/>
                      <a:r>
                        <a:rPr lang="hr-HR" sz="2400" b="1" noProof="0">
                          <a:solidFill>
                            <a:srgbClr val="002060"/>
                          </a:solidFill>
                        </a:rPr>
                        <a:t>INPUT (ULAZ)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noProof="0">
                          <a:solidFill>
                            <a:srgbClr val="002060"/>
                          </a:solidFill>
                        </a:rPr>
                        <a:t>PROCES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noProof="0">
                          <a:solidFill>
                            <a:srgbClr val="002060"/>
                          </a:solidFill>
                        </a:rPr>
                        <a:t>OTPUT (IZLAZ)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i="0" noProof="0">
                          <a:solidFill>
                            <a:srgbClr val="00B0F0"/>
                          </a:solidFill>
                        </a:rPr>
                        <a:t>ISHOD/REZULTAT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439742"/>
                  </a:ext>
                </a:extLst>
              </a:tr>
              <a:tr h="288193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Sirovine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Informacija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Znanje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Usluge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Izlazi iz prethodnih IPO ciklusa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Poluproizvodi</a:t>
                      </a:r>
                      <a:endParaRPr lang="hr-HR" sz="1800" noProof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Financije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Logistika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Administracija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Ljudski resursi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Ljudski menadžment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Komunikacija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noProof="0"/>
                        <a:t>Odnosi s javnošću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b="1" baseline="0" noProof="0">
                          <a:solidFill>
                            <a:srgbClr val="00B0F0"/>
                          </a:solidFill>
                        </a:rPr>
                        <a:t>   Marketing</a:t>
                      </a:r>
                      <a:endParaRPr lang="hr-HR" sz="1800" b="1" noProof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Završni </a:t>
                      </a:r>
                      <a:r>
                        <a:rPr lang="hr-HR" sz="1800" baseline="0" noProof="0"/>
                        <a:t>proizvod</a:t>
                      </a:r>
                      <a:endParaRPr lang="hr-HR" sz="1800" noProof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Završna </a:t>
                      </a:r>
                      <a:r>
                        <a:rPr lang="hr-HR" sz="1800" baseline="0" noProof="0"/>
                        <a:t>usluga</a:t>
                      </a:r>
                      <a:endParaRPr lang="hr-HR" sz="1800" noProof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/>
                        <a:t>Isporuka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hr-HR" sz="18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Know how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Vještine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Konkurentnost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Profitabilnost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Održivost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Svijest</a:t>
                      </a:r>
                      <a:r>
                        <a:rPr lang="hr-HR" sz="1800" baseline="0" noProof="0" dirty="0"/>
                        <a:t> o robnoj marki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Zadovoljstvo</a:t>
                      </a:r>
                      <a:r>
                        <a:rPr lang="hr-HR" sz="1800" baseline="0" noProof="0" dirty="0"/>
                        <a:t> klijenata</a:t>
                      </a:r>
                      <a:endParaRPr lang="hr-HR" sz="1800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Efektivnost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800" noProof="0" dirty="0"/>
                        <a:t>↑ Efikasnost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94939"/>
                  </a:ext>
                </a:extLst>
              </a:tr>
            </a:tbl>
          </a:graphicData>
        </a:graphic>
      </p:graphicFrame>
      <p:sp>
        <p:nvSpPr>
          <p:cNvPr id="4" name="Stella a 5 punte 3"/>
          <p:cNvSpPr/>
          <p:nvPr/>
        </p:nvSpPr>
        <p:spPr>
          <a:xfrm>
            <a:off x="4036292" y="5135420"/>
            <a:ext cx="230909" cy="212436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Proces ulaza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U </a:t>
            </a:r>
            <a:r>
              <a:rPr lang="en-GB" dirty="0" err="1">
                <a:ea typeface="+mn-lt"/>
                <a:cs typeface="+mn-lt"/>
              </a:rPr>
              <a:t>poslovnim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studijama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dolazimo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iskušenje</a:t>
            </a:r>
            <a:r>
              <a:rPr lang="en-GB" dirty="0">
                <a:ea typeface="+mn-lt"/>
                <a:cs typeface="+mn-lt"/>
              </a:rPr>
              <a:t> da </a:t>
            </a:r>
            <a:r>
              <a:rPr lang="hr-HR" dirty="0" err="1">
                <a:ea typeface="+mn-lt"/>
                <a:cs typeface="+mn-lt"/>
              </a:rPr>
              <a:t>razmostrimo</a:t>
            </a:r>
            <a:r>
              <a:rPr lang="hr-HR" dirty="0">
                <a:ea typeface="+mn-lt"/>
                <a:cs typeface="+mn-lt"/>
              </a:rPr>
              <a:t> M</a:t>
            </a:r>
            <a:r>
              <a:rPr lang="en-GB" dirty="0" err="1">
                <a:ea typeface="+mn-lt"/>
                <a:cs typeface="+mn-lt"/>
              </a:rPr>
              <a:t>arketing</a:t>
            </a:r>
            <a:r>
              <a:rPr lang="hr-HR" dirty="0">
                <a:ea typeface="+mn-lt"/>
                <a:cs typeface="+mn-lt"/>
              </a:rPr>
              <a:t>,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među svim aktivnostima, kao </a:t>
            </a:r>
            <a:r>
              <a:rPr lang="en-GB" dirty="0" err="1">
                <a:ea typeface="+mn-lt"/>
                <a:cs typeface="+mn-lt"/>
              </a:rPr>
              <a:t>Primarn</a:t>
            </a:r>
            <a:r>
              <a:rPr lang="hr-HR" dirty="0">
                <a:ea typeface="+mn-lt"/>
                <a:cs typeface="+mn-lt"/>
              </a:rPr>
              <a:t>u</a:t>
            </a:r>
            <a:r>
              <a:rPr lang="en-GB" dirty="0">
                <a:ea typeface="+mn-lt"/>
                <a:cs typeface="+mn-lt"/>
              </a:rPr>
              <a:t>*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	</a:t>
            </a:r>
            <a:r>
              <a:rPr lang="en-GB" dirty="0" err="1">
                <a:ea typeface="+mn-lt"/>
                <a:cs typeface="+mn-lt"/>
              </a:rPr>
              <a:t>Doprinos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prve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ruke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dosezanju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krajnjeg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klijenta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ostvarivanju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prihoda</a:t>
            </a:r>
            <a:r>
              <a:rPr lang="en-GB" dirty="0">
                <a:ea typeface="+mn-lt"/>
                <a:cs typeface="+mn-lt"/>
              </a:rPr>
              <a:t>.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Tumačenje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temeljeno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Porterovom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lancu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konkurentska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prednost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1985., str.87</a:t>
            </a:r>
            <a:endParaRPr lang="en-GB" sz="18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450109" y="3648356"/>
            <a:ext cx="831273" cy="1477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</a:t>
            </a:r>
            <a:r>
              <a:rPr lang="hr-HR" b="1" dirty="0" err="1">
                <a:ea typeface="+mn-lt"/>
                <a:cs typeface="+mn-lt"/>
              </a:rPr>
              <a:t>jable</a:t>
            </a:r>
            <a:r>
              <a:rPr lang="hr-HR" b="1" dirty="0">
                <a:ea typeface="+mn-lt"/>
                <a:cs typeface="+mn-lt"/>
              </a:rPr>
              <a:t> jednadžbe vrijednosti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Ljudi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ea typeface="+mn-lt"/>
                <a:cs typeface="+mn-lt"/>
              </a:rPr>
              <a:t>Pod </a:t>
            </a:r>
            <a:r>
              <a:rPr lang="hr-HR" dirty="0" err="1">
                <a:ea typeface="+mn-lt"/>
                <a:cs typeface="+mn-lt"/>
              </a:rPr>
              <a:t>ljdima</a:t>
            </a:r>
            <a:r>
              <a:rPr lang="hr-HR" dirty="0">
                <a:ea typeface="+mn-lt"/>
                <a:cs typeface="+mn-lt"/>
              </a:rPr>
              <a:t> podrazumijevamo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Intern</a:t>
            </a: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u radna snaga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* –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znanje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stručnost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vještine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kompetencije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!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+mn-lt"/>
                <a:cs typeface="+mn-lt"/>
              </a:rPr>
              <a:t>Oni</a:t>
            </a:r>
            <a:r>
              <a:rPr lang="it-IT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+mn-lt"/>
                <a:cs typeface="+mn-lt"/>
              </a:rPr>
              <a:t>koji</a:t>
            </a:r>
            <a:r>
              <a:rPr lang="it-IT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+mn-lt"/>
                <a:cs typeface="+mn-lt"/>
              </a:rPr>
              <a:t>čine</a:t>
            </a:r>
            <a:r>
              <a:rPr lang="it-IT" dirty="0">
                <a:latin typeface="Calibri" panose="020F0502020204030204" pitchFamily="34" charset="0"/>
                <a:ea typeface="+mn-lt"/>
                <a:cs typeface="+mn-lt"/>
              </a:rPr>
              <a:t> da se </a:t>
            </a:r>
            <a:r>
              <a:rPr lang="it-IT" dirty="0" err="1">
                <a:latin typeface="Calibri" panose="020F0502020204030204" pitchFamily="34" charset="0"/>
                <a:ea typeface="+mn-lt"/>
                <a:cs typeface="+mn-lt"/>
              </a:rPr>
              <a:t>stvari</a:t>
            </a:r>
            <a:r>
              <a:rPr lang="it-IT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+mn-lt"/>
                <a:cs typeface="+mn-lt"/>
              </a:rPr>
              <a:t>događaju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Vanjski Dionici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–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interesne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skupine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općenito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oni koji bi mogli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biti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zainteresiran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za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poslovne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aktivnosti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*Za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razliku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od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Marketinga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upravljanje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ljudskim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resursima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spada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u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aktivnosti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podrške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–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ključno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za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neometanu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provedbu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Primarnih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aktivnosti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06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…</a:t>
            </a:r>
            <a:r>
              <a:rPr lang="pl-PL" b="1" dirty="0">
                <a:ea typeface="+mn-lt"/>
                <a:cs typeface="+mn-lt"/>
              </a:rPr>
              <a:t> pa o čemu govori Marketing</a:t>
            </a:r>
            <a:r>
              <a:rPr lang="en-GB" b="1" dirty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Na </a:t>
            </a:r>
            <a:r>
              <a:rPr lang="en-GB" dirty="0" err="1">
                <a:ea typeface="+mn-lt"/>
                <a:cs typeface="+mn-lt"/>
              </a:rPr>
              <a:t>temelju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javnog mišljenja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postoji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mnogo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zabluda</a:t>
            </a:r>
            <a:r>
              <a:rPr lang="en-GB" dirty="0">
                <a:ea typeface="+mn-lt"/>
                <a:cs typeface="+mn-lt"/>
              </a:rPr>
              <a:t> o </a:t>
            </a:r>
            <a:r>
              <a:rPr lang="hr-HR" dirty="0">
                <a:ea typeface="+mn-lt"/>
                <a:cs typeface="+mn-lt"/>
              </a:rPr>
              <a:t>navedenom pojmu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latin typeface="Calibri" panose="020F0502020204030204" pitchFamily="34" charset="0"/>
                <a:ea typeface="+mn-lt"/>
                <a:cs typeface="+mn-lt"/>
              </a:rPr>
              <a:t>Je li riječ o prodaji? Komunikaciji i promociji? Javnom angažmanu? Odnosu s kupcima?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stvarnosti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uključuje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navedeno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948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8" y="1290770"/>
            <a:ext cx="973912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Nekoliko točaka</a:t>
            </a:r>
            <a:r>
              <a:rPr lang="en-GB" b="1" dirty="0">
                <a:ea typeface="+mn-lt"/>
                <a:cs typeface="+mn-lt"/>
              </a:rPr>
              <a:t>: American Marketing Association (AMA)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[Marketing je] </a:t>
            </a:r>
            <a:r>
              <a:rPr lang="hr-HR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aktivnost, skup institucija i procesa za </a:t>
            </a:r>
            <a:r>
              <a:rPr lang="hr-HR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stvaranje, komunikaciju, isporuku</a:t>
            </a:r>
            <a:r>
              <a:rPr lang="hr-HR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b="1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razmjenu</a:t>
            </a:r>
            <a:r>
              <a:rPr lang="hr-HR" i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ponuda koje imaju vrijednost za kupce, klijente, partnere i društvo u cjelini.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i="1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/>
              <a:t>AMA-ina marketinška definicija vrlo je usmjerena na tržište, uključujući širok raspon aktivnosti i zadataka usmjerenih na zadovoljstvo ne samo zadovoljstva kupaca, već i civilnog društva i šire javnosti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571" y="1034896"/>
            <a:ext cx="2117387" cy="8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69"/>
            <a:ext cx="6700357" cy="47450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Par točaka</a:t>
            </a:r>
            <a:r>
              <a:rPr lang="en-GB" b="1" dirty="0">
                <a:ea typeface="+mn-lt"/>
                <a:cs typeface="+mn-lt"/>
              </a:rPr>
              <a:t>: Philip Kotler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/>
              <a:t>Mnogi ga smatraju jednim od najreprezentativnijih stručnjaka za Marketing u cijelom svijetu, </a:t>
            </a:r>
            <a:r>
              <a:rPr lang="en-GB" dirty="0"/>
              <a:t>Philip Kotler: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70C0"/>
                </a:solidFill>
              </a:rPr>
              <a:t>[Marketing </a:t>
            </a:r>
            <a:r>
              <a:rPr lang="hr-HR" dirty="0">
                <a:solidFill>
                  <a:srgbClr val="0070C0"/>
                </a:solidFill>
              </a:rPr>
              <a:t>je</a:t>
            </a:r>
            <a:r>
              <a:rPr lang="en-GB" dirty="0">
                <a:solidFill>
                  <a:srgbClr val="0070C0"/>
                </a:solidFill>
              </a:rPr>
              <a:t>] </a:t>
            </a:r>
            <a:r>
              <a:rPr lang="en-GB" i="1" dirty="0" err="1">
                <a:solidFill>
                  <a:srgbClr val="0070C0"/>
                </a:solidFill>
              </a:rPr>
              <a:t>proces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kojim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hr-HR" i="1" dirty="0">
                <a:solidFill>
                  <a:srgbClr val="0070C0"/>
                </a:solidFill>
              </a:rPr>
              <a:t>kompanije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angažiraju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kupce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b="1" i="1" dirty="0">
                <a:solidFill>
                  <a:srgbClr val="0070C0"/>
                </a:solidFill>
              </a:rPr>
              <a:t>grade </a:t>
            </a:r>
            <a:r>
              <a:rPr lang="en-GB" b="1" i="1" dirty="0" err="1">
                <a:solidFill>
                  <a:srgbClr val="0070C0"/>
                </a:solidFill>
              </a:rPr>
              <a:t>jake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odnose</a:t>
            </a:r>
            <a:r>
              <a:rPr lang="en-GB" b="1" i="1" dirty="0">
                <a:solidFill>
                  <a:srgbClr val="0070C0"/>
                </a:solidFill>
              </a:rPr>
              <a:t> s </a:t>
            </a:r>
            <a:r>
              <a:rPr lang="en-GB" b="1" i="1" dirty="0" err="1">
                <a:solidFill>
                  <a:srgbClr val="0070C0"/>
                </a:solidFill>
              </a:rPr>
              <a:t>kupcima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i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stvaraju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b="1" i="1" dirty="0" err="1">
                <a:solidFill>
                  <a:srgbClr val="0070C0"/>
                </a:solidFill>
              </a:rPr>
              <a:t>vrijednost</a:t>
            </a:r>
            <a:r>
              <a:rPr lang="en-GB" b="1" i="1" dirty="0">
                <a:solidFill>
                  <a:srgbClr val="0070C0"/>
                </a:solidFill>
              </a:rPr>
              <a:t> za </a:t>
            </a:r>
            <a:r>
              <a:rPr lang="en-GB" b="1" i="1" dirty="0" err="1">
                <a:solidFill>
                  <a:srgbClr val="0070C0"/>
                </a:solidFill>
              </a:rPr>
              <a:t>kupce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kako</a:t>
            </a:r>
            <a:r>
              <a:rPr lang="en-GB" i="1" dirty="0">
                <a:solidFill>
                  <a:srgbClr val="0070C0"/>
                </a:solidFill>
              </a:rPr>
              <a:t> bi </a:t>
            </a:r>
            <a:r>
              <a:rPr lang="hr-HR" i="1" dirty="0">
                <a:solidFill>
                  <a:srgbClr val="0070C0"/>
                </a:solidFill>
              </a:rPr>
              <a:t>prikupile vrijednost od kupaca zauzvrat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i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usporedbi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s AMA-om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definicijom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Kotlerova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definicija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puno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usmjerena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kupca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68" y="1290770"/>
            <a:ext cx="3304537" cy="47484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44365" y="6035831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5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1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Potrebe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hr-HR" b="1" dirty="0">
                <a:ea typeface="+mn-lt"/>
                <a:cs typeface="+mn-lt"/>
              </a:rPr>
              <a:t>i želje</a:t>
            </a:r>
            <a:r>
              <a:rPr lang="en-GB" b="1" dirty="0">
                <a:ea typeface="+mn-lt"/>
                <a:cs typeface="+mn-lt"/>
              </a:rPr>
              <a:t>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/>
              <a:t>U </a:t>
            </a:r>
            <a:r>
              <a:rPr lang="en-GB" dirty="0" err="1"/>
              <a:t>sportskoj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 –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svakom</a:t>
            </a:r>
            <a:r>
              <a:rPr lang="en-GB" dirty="0"/>
              <a:t> </a:t>
            </a:r>
            <a:r>
              <a:rPr lang="en-GB" dirty="0" err="1"/>
              <a:t>drugom</a:t>
            </a:r>
            <a:r>
              <a:rPr lang="en-GB" dirty="0"/>
              <a:t> </a:t>
            </a:r>
            <a:r>
              <a:rPr lang="en-GB" dirty="0" err="1"/>
              <a:t>tržištu</a:t>
            </a:r>
            <a:r>
              <a:rPr lang="en-GB" dirty="0"/>
              <a:t> – </a:t>
            </a:r>
            <a:r>
              <a:rPr lang="en-GB" dirty="0" err="1"/>
              <a:t>marketinške</a:t>
            </a:r>
            <a:r>
              <a:rPr lang="en-GB" dirty="0"/>
              <a:t> </a:t>
            </a:r>
            <a:r>
              <a:rPr lang="en-GB" dirty="0" err="1"/>
              <a:t>prakse</a:t>
            </a:r>
            <a:r>
              <a:rPr lang="en-GB" dirty="0"/>
              <a:t> </a:t>
            </a:r>
            <a:r>
              <a:rPr lang="en-GB" dirty="0" err="1"/>
              <a:t>temeljile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(e) </a:t>
            </a:r>
            <a:r>
              <a:rPr lang="en-GB" dirty="0" err="1"/>
              <a:t>na</a:t>
            </a:r>
            <a:r>
              <a:rPr lang="en-GB" dirty="0"/>
              <a:t> tri </a:t>
            </a:r>
            <a:r>
              <a:rPr lang="en-GB" dirty="0" err="1"/>
              <a:t>vječna</a:t>
            </a:r>
            <a:r>
              <a:rPr lang="en-GB" dirty="0"/>
              <a:t> stupa 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70043"/>
              </p:ext>
            </p:extLst>
          </p:nvPr>
        </p:nvGraphicFramePr>
        <p:xfrm>
          <a:off x="1406432" y="2960946"/>
          <a:ext cx="959642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808">
                  <a:extLst>
                    <a:ext uri="{9D8B030D-6E8A-4147-A177-3AD203B41FA5}">
                      <a16:colId xmlns:a16="http://schemas.microsoft.com/office/drawing/2014/main" val="1384397794"/>
                    </a:ext>
                  </a:extLst>
                </a:gridCol>
                <a:gridCol w="3198808">
                  <a:extLst>
                    <a:ext uri="{9D8B030D-6E8A-4147-A177-3AD203B41FA5}">
                      <a16:colId xmlns:a16="http://schemas.microsoft.com/office/drawing/2014/main" val="1771829631"/>
                    </a:ext>
                  </a:extLst>
                </a:gridCol>
                <a:gridCol w="3198808">
                  <a:extLst>
                    <a:ext uri="{9D8B030D-6E8A-4147-A177-3AD203B41FA5}">
                      <a16:colId xmlns:a16="http://schemas.microsoft.com/office/drawing/2014/main" val="3533100929"/>
                    </a:ext>
                  </a:extLst>
                </a:gridCol>
              </a:tblGrid>
              <a:tr h="203307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002060"/>
                          </a:solidFill>
                        </a:rPr>
                        <a:t>TRŽIŠTE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002060"/>
                          </a:solidFill>
                        </a:rPr>
                        <a:t>POTREBE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002060"/>
                          </a:solidFill>
                        </a:rPr>
                        <a:t>POTRAŽNJA</a:t>
                      </a:r>
                      <a:endParaRPr lang="en-GB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807954"/>
                  </a:ext>
                </a:extLst>
              </a:tr>
              <a:tr h="1281534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pl-PL" sz="1800" baseline="0" dirty="0">
                          <a:solidFill>
                            <a:schemeClr val="tx1"/>
                          </a:solidFill>
                        </a:rPr>
                        <a:t>Konkurentski kontekst u kojem poslujete…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Koje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su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trenutne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(i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us</a:t>
                      </a:r>
                      <a:r>
                        <a:rPr lang="hr-HR" sz="1800" baseline="0" dirty="0">
                          <a:solidFill>
                            <a:schemeClr val="tx1"/>
                          </a:solidFill>
                        </a:rPr>
                        <a:t>postavljene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) alternative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vašoj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ponudi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hr-HR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Na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koje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se</a:t>
                      </a:r>
                      <a:r>
                        <a:rPr lang="hr-H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tehnologije</a:t>
                      </a:r>
                      <a:r>
                        <a:rPr lang="hr-H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r-H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komunikacijske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medije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oslanjaju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vaši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chemeClr val="tx1"/>
                          </a:solidFill>
                        </a:rPr>
                        <a:t>konkurenti</a:t>
                      </a:r>
                      <a:r>
                        <a:rPr lang="it-IT" sz="1800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hr-HR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Zaostajanja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sveukupne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neusklađenosti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zadovoljstvu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kupaca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koje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možete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iskoristiti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svoju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korist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hr-HR" sz="1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hr-HR" sz="1800" b="0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raditi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nešto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bolje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r-HR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nešto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novo od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onoga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što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već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učinili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vaši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</a:rPr>
                        <a:t>konkurenti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800" baseline="0" dirty="0" err="1"/>
                        <a:t>Spremnost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kupaca</a:t>
                      </a:r>
                      <a:r>
                        <a:rPr lang="en-GB" sz="1800" baseline="0" dirty="0"/>
                        <a:t> da plate </a:t>
                      </a:r>
                      <a:r>
                        <a:rPr lang="en-GB" sz="1800" baseline="0" dirty="0" err="1"/>
                        <a:t>određeni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iznos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za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kupnju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određene</a:t>
                      </a:r>
                      <a:r>
                        <a:rPr lang="en-GB" sz="1800" baseline="0" dirty="0"/>
                        <a:t> robe/</a:t>
                      </a:r>
                      <a:r>
                        <a:rPr lang="en-GB" sz="1800" baseline="0" dirty="0" err="1"/>
                        <a:t>usluge</a:t>
                      </a:r>
                      <a:r>
                        <a:rPr lang="en-GB" sz="1800" baseline="0" dirty="0"/>
                        <a:t>. </a:t>
                      </a:r>
                      <a:r>
                        <a:rPr lang="en-GB" sz="1800" baseline="0" dirty="0" err="1"/>
                        <a:t>Ovo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stvarno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 err="1"/>
                        <a:t>ovisi</a:t>
                      </a:r>
                      <a:r>
                        <a:rPr lang="en-GB" sz="1800" baseline="0" dirty="0"/>
                        <a:t> o: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800" baseline="0" dirty="0"/>
                        <a:t>Perc</a:t>
                      </a:r>
                      <a:r>
                        <a:rPr lang="hr-HR" sz="1800" baseline="0" dirty="0" err="1"/>
                        <a:t>ipiranoj</a:t>
                      </a:r>
                      <a:r>
                        <a:rPr lang="hr-HR" sz="1800" baseline="0" dirty="0"/>
                        <a:t> kvaliteti</a:t>
                      </a: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dirty="0" err="1"/>
                        <a:t>Protuponudi</a:t>
                      </a:r>
                      <a:r>
                        <a:rPr lang="hr-HR" sz="1800" baseline="0" dirty="0"/>
                        <a:t> konkurenata</a:t>
                      </a:r>
                      <a:endParaRPr lang="en-GB" sz="1800" baseline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r-HR" sz="1800" baseline="0" dirty="0"/>
                        <a:t>Uslugama </a:t>
                      </a:r>
                      <a:r>
                        <a:rPr lang="pl-PL" sz="1800" baseline="0" dirty="0"/>
                        <a:t>(tj. pomoć nakon prodaje)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537926"/>
                  </a:ext>
                </a:extLst>
              </a:tr>
            </a:tbl>
          </a:graphicData>
        </a:graphic>
      </p:graphicFrame>
      <p:sp>
        <p:nvSpPr>
          <p:cNvPr id="8" name="Stella a 5 punte 7"/>
          <p:cNvSpPr/>
          <p:nvPr/>
        </p:nvSpPr>
        <p:spPr>
          <a:xfrm>
            <a:off x="4690533" y="4571999"/>
            <a:ext cx="228600" cy="237066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nn-NO" b="1" dirty="0">
                <a:ea typeface="+mn-lt"/>
                <a:cs typeface="+mn-lt"/>
              </a:rPr>
              <a:t>Vrste marketinga na temelju operativnog konteksta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Business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(B2C)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(B2B)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(C2B)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(C2C)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2937933" y="2175933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 destra 12"/>
          <p:cNvSpPr/>
          <p:nvPr/>
        </p:nvSpPr>
        <p:spPr>
          <a:xfrm>
            <a:off x="2937933" y="3262270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ccia a destra 13"/>
          <p:cNvSpPr/>
          <p:nvPr/>
        </p:nvSpPr>
        <p:spPr>
          <a:xfrm>
            <a:off x="3023010" y="4361873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ccia a destra 15"/>
          <p:cNvSpPr/>
          <p:nvPr/>
        </p:nvSpPr>
        <p:spPr>
          <a:xfrm>
            <a:off x="3002441" y="5463878"/>
            <a:ext cx="2794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arrotondato 2"/>
          <p:cNvSpPr/>
          <p:nvPr/>
        </p:nvSpPr>
        <p:spPr>
          <a:xfrm>
            <a:off x="1701800" y="2073001"/>
            <a:ext cx="3716867" cy="14745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/>
          <p:cNvSpPr txBox="1"/>
          <p:nvPr/>
        </p:nvSpPr>
        <p:spPr>
          <a:xfrm>
            <a:off x="5630333" y="2303229"/>
            <a:ext cx="604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U </a:t>
            </a:r>
            <a:r>
              <a:rPr lang="hr-HR" sz="2000" dirty="0"/>
              <a:t>sportskim industrijama </a:t>
            </a:r>
            <a:r>
              <a:rPr lang="en-GB" sz="2000" dirty="0" err="1"/>
              <a:t>najvjerojatnije</a:t>
            </a:r>
            <a:r>
              <a:rPr lang="en-GB" sz="2000" dirty="0"/>
              <a:t> </a:t>
            </a:r>
            <a:r>
              <a:rPr lang="en-GB" sz="2000" dirty="0" err="1"/>
              <a:t>ćete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marketinške</a:t>
            </a:r>
            <a:r>
              <a:rPr lang="en-GB" sz="2000" dirty="0"/>
              <a:t> </a:t>
            </a:r>
            <a:r>
              <a:rPr lang="en-GB" sz="2000" dirty="0" err="1"/>
              <a:t>aktivnosti</a:t>
            </a:r>
            <a:r>
              <a:rPr lang="en-GB" sz="2000" dirty="0"/>
              <a:t> </a:t>
            </a:r>
            <a:r>
              <a:rPr lang="en-GB" sz="2000" dirty="0" err="1"/>
              <a:t>usmjeriti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krajnje</a:t>
            </a:r>
            <a:r>
              <a:rPr lang="en-GB" sz="2000" dirty="0"/>
              <a:t> </a:t>
            </a:r>
            <a:r>
              <a:rPr lang="en-GB" sz="2000" dirty="0" err="1"/>
              <a:t>potrošače</a:t>
            </a:r>
            <a:r>
              <a:rPr lang="en-GB" sz="2000" dirty="0"/>
              <a:t> (B2C)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trgovce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malo</a:t>
            </a:r>
            <a:r>
              <a:rPr lang="hr-HR" sz="2000" dirty="0"/>
              <a:t> </a:t>
            </a:r>
            <a:r>
              <a:rPr lang="en-GB" sz="2000" dirty="0"/>
              <a:t>/</a:t>
            </a:r>
            <a:r>
              <a:rPr lang="hr-HR" sz="2000" dirty="0"/>
              <a:t> </a:t>
            </a:r>
            <a:r>
              <a:rPr lang="en-GB" sz="2000" dirty="0" err="1"/>
              <a:t>druge</a:t>
            </a:r>
            <a:r>
              <a:rPr lang="en-GB" sz="2000" dirty="0"/>
              <a:t> </a:t>
            </a:r>
            <a:r>
              <a:rPr lang="en-GB" sz="2000" dirty="0" err="1"/>
              <a:t>aktere</a:t>
            </a:r>
            <a:r>
              <a:rPr lang="en-GB" sz="2000" dirty="0"/>
              <a:t> </a:t>
            </a:r>
            <a:r>
              <a:rPr lang="en-GB" sz="2000" dirty="0" err="1"/>
              <a:t>proizvodnog</a:t>
            </a:r>
            <a:r>
              <a:rPr lang="en-GB" sz="2000" dirty="0"/>
              <a:t> </a:t>
            </a:r>
            <a:r>
              <a:rPr lang="en-GB" sz="2000" dirty="0" err="1"/>
              <a:t>lanca</a:t>
            </a:r>
            <a:r>
              <a:rPr lang="en-GB" sz="2000" dirty="0"/>
              <a:t>.  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1701800" y="4243029"/>
            <a:ext cx="3737436" cy="4550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/>
          <p:cNvSpPr txBox="1"/>
          <p:nvPr/>
        </p:nvSpPr>
        <p:spPr>
          <a:xfrm>
            <a:off x="5630333" y="3989509"/>
            <a:ext cx="60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U </a:t>
            </a:r>
            <a:r>
              <a:rPr lang="hr-HR" sz="2000" dirty="0"/>
              <a:t>sportskim </a:t>
            </a:r>
            <a:r>
              <a:rPr lang="en-GB" sz="2000" dirty="0" err="1"/>
              <a:t>industrijama</a:t>
            </a:r>
            <a:r>
              <a:rPr lang="en-GB" sz="2000" dirty="0"/>
              <a:t>, </a:t>
            </a:r>
            <a:r>
              <a:rPr lang="en-GB" sz="2000" dirty="0" err="1"/>
              <a:t>najvjerojatnije</a:t>
            </a:r>
            <a:r>
              <a:rPr lang="en-GB" sz="2000" dirty="0"/>
              <a:t> </a:t>
            </a:r>
            <a:r>
              <a:rPr lang="en-GB" sz="2000" dirty="0" err="1"/>
              <a:t>ćete</a:t>
            </a:r>
            <a:r>
              <a:rPr lang="en-GB" sz="2000" dirty="0"/>
              <a:t> se </a:t>
            </a:r>
            <a:r>
              <a:rPr lang="en-GB" sz="2000" dirty="0" err="1"/>
              <a:t>osloniti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ovu</a:t>
            </a:r>
            <a:r>
              <a:rPr lang="en-GB" sz="2000" dirty="0"/>
              <a:t> </a:t>
            </a:r>
            <a:r>
              <a:rPr lang="en-GB" sz="2000" dirty="0" err="1"/>
              <a:t>formulu</a:t>
            </a:r>
            <a:r>
              <a:rPr lang="en-GB" sz="2000" dirty="0"/>
              <a:t> </a:t>
            </a:r>
            <a:r>
              <a:rPr lang="en-GB" sz="2000" dirty="0" err="1"/>
              <a:t>kada</a:t>
            </a:r>
            <a:r>
              <a:rPr lang="en-GB" sz="2000" dirty="0"/>
              <a:t> </a:t>
            </a:r>
            <a:r>
              <a:rPr lang="en-GB" sz="2000" dirty="0" err="1"/>
              <a:t>imate</a:t>
            </a:r>
            <a:r>
              <a:rPr lang="en-GB" sz="2000" dirty="0"/>
              <a:t> </a:t>
            </a:r>
            <a:r>
              <a:rPr lang="en-GB" sz="2000" dirty="0" err="1"/>
              <a:t>iskustva</a:t>
            </a:r>
            <a:r>
              <a:rPr lang="en-GB" sz="2000" dirty="0"/>
              <a:t> s </a:t>
            </a:r>
            <a:r>
              <a:rPr lang="en-GB" sz="2000" dirty="0" err="1"/>
              <a:t>kampanjama</a:t>
            </a:r>
            <a:r>
              <a:rPr lang="en-GB" sz="2000" dirty="0"/>
              <a:t> </a:t>
            </a:r>
            <a:r>
              <a:rPr lang="hr-HR" sz="2000" dirty="0" err="1"/>
              <a:t>influencera</a:t>
            </a:r>
            <a:r>
              <a:rPr lang="hr-HR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društvenim</a:t>
            </a:r>
            <a:r>
              <a:rPr lang="en-GB" sz="2000" dirty="0"/>
              <a:t> </a:t>
            </a:r>
            <a:r>
              <a:rPr lang="en-GB" sz="2000" dirty="0" err="1"/>
              <a:t>mrežama</a:t>
            </a:r>
            <a:r>
              <a:rPr lang="en-GB" sz="2000" dirty="0"/>
              <a:t>.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1681231" y="5323859"/>
            <a:ext cx="3737436" cy="45503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5630333" y="5197434"/>
            <a:ext cx="604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/>
              <a:t>Marketinški</a:t>
            </a:r>
            <a:r>
              <a:rPr lang="en-GB" sz="2000" dirty="0"/>
              <a:t> </a:t>
            </a:r>
            <a:r>
              <a:rPr lang="en-GB" sz="2000" dirty="0" err="1"/>
              <a:t>okvir</a:t>
            </a:r>
            <a:r>
              <a:rPr lang="en-GB" sz="2000" dirty="0"/>
              <a:t> koji se </a:t>
            </a:r>
            <a:r>
              <a:rPr lang="en-GB" sz="2000" dirty="0" err="1"/>
              <a:t>odnosi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poslovanj</a:t>
            </a:r>
            <a:r>
              <a:rPr lang="hr-HR" sz="2000" dirty="0"/>
              <a:t>u</a:t>
            </a:r>
            <a:r>
              <a:rPr lang="en-GB" sz="2000" dirty="0"/>
              <a:t> </a:t>
            </a:r>
            <a:r>
              <a:rPr lang="en-GB" sz="2000" dirty="0" err="1"/>
              <a:t>ekonomije</a:t>
            </a:r>
            <a:r>
              <a:rPr lang="en-GB" sz="2000" dirty="0"/>
              <a:t> </a:t>
            </a:r>
            <a:r>
              <a:rPr lang="en-GB" sz="2000" dirty="0" err="1"/>
              <a:t>dijeljenja</a:t>
            </a:r>
            <a:r>
              <a:rPr lang="en-GB" sz="2000" dirty="0"/>
              <a:t> – </a:t>
            </a:r>
            <a:r>
              <a:rPr lang="en-GB" sz="2000" dirty="0" err="1"/>
              <a:t>vrlo</a:t>
            </a:r>
            <a:r>
              <a:rPr lang="en-GB" sz="2000" dirty="0"/>
              <a:t> </a:t>
            </a:r>
            <a:r>
              <a:rPr lang="en-GB" sz="2000" dirty="0" err="1"/>
              <a:t>neobično</a:t>
            </a:r>
            <a:r>
              <a:rPr lang="en-GB" sz="2000" dirty="0"/>
              <a:t> za </a:t>
            </a:r>
            <a:r>
              <a:rPr lang="en-GB" sz="2000" dirty="0" err="1"/>
              <a:t>industrije</a:t>
            </a:r>
            <a:r>
              <a:rPr lang="en-GB" sz="2000" dirty="0"/>
              <a:t> </a:t>
            </a:r>
            <a:r>
              <a:rPr lang="en-GB" sz="2000" dirty="0" err="1"/>
              <a:t>povezane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sportom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4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784254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nn-NO" b="1" dirty="0">
                <a:ea typeface="+mn-lt"/>
                <a:cs typeface="+mn-lt"/>
              </a:rPr>
              <a:t>Vrste marketinga temeljene na fokusu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Fo</a:t>
            </a:r>
            <a:r>
              <a:rPr lang="hr-HR" b="1" dirty="0">
                <a:solidFill>
                  <a:srgbClr val="0070C0"/>
                </a:solidFill>
              </a:rPr>
              <a:t>kus na</a:t>
            </a:r>
            <a:r>
              <a:rPr lang="en-GB" b="1" dirty="0">
                <a:solidFill>
                  <a:srgbClr val="0070C0"/>
                </a:solidFill>
              </a:rPr>
              <a:t> PRO</a:t>
            </a:r>
            <a:r>
              <a:rPr lang="hr-HR" b="1" dirty="0">
                <a:solidFill>
                  <a:srgbClr val="0070C0"/>
                </a:solidFill>
              </a:rPr>
              <a:t>IZVOD</a:t>
            </a:r>
            <a:endParaRPr lang="en-GB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800" b="1" dirty="0">
                <a:solidFill>
                  <a:srgbClr val="0070C0"/>
                </a:solidFill>
              </a:rPr>
              <a:t>Podrijetlo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  <a:r>
              <a:rPr lang="hr-HR" sz="1800" b="1" dirty="0">
                <a:solidFill>
                  <a:srgbClr val="0070C0"/>
                </a:solidFill>
              </a:rPr>
              <a:t>rane</a:t>
            </a:r>
            <a:r>
              <a:rPr lang="en-GB" sz="1800" b="1" dirty="0">
                <a:solidFill>
                  <a:srgbClr val="0070C0"/>
                </a:solidFill>
              </a:rPr>
              <a:t> ‘900</a:t>
            </a:r>
            <a:r>
              <a:rPr lang="hr-HR" sz="1800" b="1" dirty="0">
                <a:solidFill>
                  <a:srgbClr val="0070C0"/>
                </a:solidFill>
              </a:rPr>
              <a:t>te</a:t>
            </a:r>
            <a:r>
              <a:rPr lang="en-GB" sz="1800" b="1" dirty="0">
                <a:solidFill>
                  <a:srgbClr val="0070C0"/>
                </a:solidFill>
              </a:rPr>
              <a:t>		Pioneered by: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Citirajući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Henry Ford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imate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stvarno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dobru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stvar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i="1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oglašavati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strategijama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vođenim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proizvodom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arketinški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napori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usmjereni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valorizaciju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tehnološke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tehničke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r-H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dizajnerske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konkurentnosti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robe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usluge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465" y="2088684"/>
            <a:ext cx="1100137" cy="864813"/>
          </a:xfrm>
          <a:prstGeom prst="rect">
            <a:avLst/>
          </a:prstGeom>
        </p:spPr>
      </p:pic>
      <p:pic>
        <p:nvPicPr>
          <p:cNvPr id="1026" name="Picture 2" descr="Austin Seven Vintage Advertisement: New Zealand Fine Pri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3" y="1575948"/>
            <a:ext cx="3342217" cy="45800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9744365" y="6183609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0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hr-HR" sz="2000" b="1" dirty="0">
                <a:solidFill>
                  <a:srgbClr val="FFC300"/>
                </a:solidFill>
                <a:latin typeface="+mj-lt"/>
                <a:ea typeface="Calibri" panose="020F0502020204030204" pitchFamily="34" charset="0"/>
                <a:cs typeface="Times New Roman"/>
              </a:rPr>
              <a:t>Na kraju ovog modula moći ćete</a:t>
            </a:r>
          </a:p>
          <a:p>
            <a:pPr algn="just"/>
            <a:endParaRPr lang="hr-HR" sz="2000" b="1" dirty="0">
              <a:solidFill>
                <a:srgbClr val="FFC300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endParaRPr lang="hr-HR" sz="2000" b="1" dirty="0">
              <a:solidFill>
                <a:srgbClr val="FFC300"/>
              </a:solidFill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endParaRPr lang="hr-HR" sz="2000" b="1" dirty="0">
              <a:solidFill>
                <a:srgbClr val="FFC300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  <a:p>
            <a:pPr algn="just"/>
            <a:r>
              <a:rPr lang="en-GB" sz="2000" b="1" dirty="0">
                <a:solidFill>
                  <a:srgbClr val="FFC300"/>
                </a:solidFill>
                <a:effectLst/>
                <a:latin typeface="+mj-lt"/>
                <a:ea typeface="Calibri" panose="020F0502020204030204" pitchFamily="34" charset="0"/>
                <a:cs typeface="Times New Roman"/>
              </a:rPr>
              <a:t>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1.</a:t>
            </a:r>
            <a:r>
              <a:rPr lang="hr-HR" sz="4000" b="1" spc="-85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Svrha 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&amp; </a:t>
            </a:r>
            <a:r>
              <a:rPr lang="hr-HR" sz="4000" b="1" spc="-85" dirty="0">
                <a:solidFill>
                  <a:srgbClr val="D92E2D"/>
                </a:solidFill>
                <a:cs typeface="Tahoma"/>
              </a:rPr>
              <a:t>Ciljevi</a:t>
            </a:r>
            <a:r>
              <a:rPr lang="es-ES" sz="4000" b="1" spc="-85" dirty="0">
                <a:solidFill>
                  <a:srgbClr val="D92E2D"/>
                </a:solidFill>
                <a:cs typeface="Tahoma"/>
              </a:rPr>
              <a:t> 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51249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…</a:t>
            </a:r>
            <a:r>
              <a:rPr lang="hr-HR" sz="1200" dirty="0">
                <a:ea typeface="+mn-lt"/>
                <a:cs typeface="+mn-lt"/>
              </a:rPr>
              <a:t>za klijente</a:t>
            </a:r>
            <a:r>
              <a:rPr lang="en-US" sz="1200" dirty="0">
                <a:ea typeface="+mn-lt"/>
                <a:cs typeface="+mn-lt"/>
              </a:rPr>
              <a:t>, </a:t>
            </a:r>
            <a:r>
              <a:rPr lang="hr-HR" sz="1200" dirty="0">
                <a:ea typeface="+mn-lt"/>
                <a:cs typeface="+mn-lt"/>
              </a:rPr>
              <a:t>organizacije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hr-HR" sz="1200" dirty="0">
                <a:ea typeface="+mn-lt"/>
                <a:cs typeface="+mn-lt"/>
              </a:rPr>
              <a:t>i sve uključene</a:t>
            </a:r>
            <a:r>
              <a:rPr lang="en-US" sz="1200" dirty="0">
                <a:ea typeface="+mn-lt"/>
                <a:cs typeface="+mn-lt"/>
              </a:rPr>
              <a:t>.</a:t>
            </a:r>
            <a:endParaRPr lang="en-US" sz="1200" dirty="0">
              <a:cs typeface="Calibri"/>
            </a:endParaRPr>
          </a:p>
          <a:p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978393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Bolje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razumjeti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kako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hr-HR" altLang="ko-KR" b="1" dirty="0">
                <a:latin typeface="+mj-lt"/>
                <a:ea typeface="맑은 고딕"/>
                <a:cs typeface="Arial" pitchFamily="34" charset="0"/>
              </a:rPr>
              <a:t>kompanije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stvaraju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vrijednosti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3612402"/>
            <a:ext cx="570969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200" dirty="0" err="1">
                <a:latin typeface="+mj-lt"/>
                <a:ea typeface="맑은 고딕"/>
                <a:cs typeface="Arial"/>
              </a:rPr>
              <a:t>Upoznat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ćete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se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sa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samim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osnovama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marketinške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discipline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i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definiranjem</a:t>
            </a:r>
            <a:r>
              <a:rPr lang="en-US" altLang="ko-KR" sz="1200" dirty="0">
                <a:latin typeface="+mj-lt"/>
                <a:ea typeface="맑은 고딕"/>
                <a:cs typeface="Arial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/>
              </a:rPr>
              <a:t>stupova</a:t>
            </a:r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3" y="3284286"/>
            <a:ext cx="6588683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 pitchFamily="34" charset="0"/>
              </a:rPr>
              <a:t>Oblikovati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ulogu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marketinga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u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ovom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procesu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stvaranja</a:t>
            </a:r>
            <a:r>
              <a:rPr lang="en-US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b="1" dirty="0" err="1">
                <a:latin typeface="+mj-lt"/>
                <a:ea typeface="맑은 고딕"/>
                <a:cs typeface="Arial" pitchFamily="34" charset="0"/>
              </a:rPr>
              <a:t>vrijednosti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612770"/>
            <a:ext cx="55858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Istaknut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ćemo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varijable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koje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predstavljaju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samu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srž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marketinških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strategija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za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dosezanje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klijenata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i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en-US" altLang="ko-KR" sz="1200" dirty="0" err="1">
                <a:latin typeface="+mj-lt"/>
                <a:ea typeface="맑은 고딕"/>
                <a:cs typeface="Arial" pitchFamily="34" charset="0"/>
              </a:rPr>
              <a:t>interesnih</a:t>
            </a:r>
            <a:r>
              <a:rPr lang="en-US" altLang="ko-KR" sz="1200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hr-HR" altLang="ko-KR" sz="1200" dirty="0">
                <a:latin typeface="+mj-lt"/>
                <a:ea typeface="맑은 고딕"/>
                <a:cs typeface="Arial" pitchFamily="34" charset="0"/>
              </a:rPr>
              <a:t>tržišnih segmenata.</a:t>
            </a:r>
            <a:endParaRPr lang="en-US" altLang="ko-KR" sz="1200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253340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Nave</a:t>
            </a:r>
            <a:r>
              <a:rPr lang="hr-HR" altLang="ko-KR" b="1" dirty="0" err="1">
                <a:latin typeface="+mj-lt"/>
                <a:ea typeface="맑은 고딕"/>
                <a:cs typeface="Arial" pitchFamily="34" charset="0"/>
              </a:rPr>
              <a:t>sti</a:t>
            </a:r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it-IT" altLang="ko-KR" b="1" dirty="0" err="1">
                <a:latin typeface="+mj-lt"/>
                <a:ea typeface="맑은 고딕"/>
                <a:cs typeface="Arial" pitchFamily="34" charset="0"/>
              </a:rPr>
              <a:t>osnove</a:t>
            </a:r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it-IT" altLang="ko-KR" b="1" dirty="0" err="1">
                <a:latin typeface="+mj-lt"/>
                <a:ea typeface="맑은 고딕"/>
                <a:cs typeface="Arial" pitchFamily="34" charset="0"/>
              </a:rPr>
              <a:t>svoje</a:t>
            </a:r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it-IT" altLang="ko-KR" b="1" dirty="0" err="1">
                <a:latin typeface="+mj-lt"/>
                <a:ea typeface="맑은 고딕"/>
                <a:cs typeface="Arial" pitchFamily="34" charset="0"/>
              </a:rPr>
              <a:t>marketinške</a:t>
            </a:r>
            <a:r>
              <a:rPr lang="it-IT" altLang="ko-KR" b="1" dirty="0">
                <a:latin typeface="+mj-lt"/>
                <a:ea typeface="맑은 고딕"/>
                <a:cs typeface="Arial" pitchFamily="34" charset="0"/>
              </a:rPr>
              <a:t> </a:t>
            </a:r>
            <a:r>
              <a:rPr lang="it-IT" altLang="ko-KR" b="1" dirty="0" err="1">
                <a:latin typeface="+mj-lt"/>
                <a:ea typeface="맑은 고딕"/>
                <a:cs typeface="Arial" pitchFamily="34" charset="0"/>
              </a:rPr>
              <a:t>strategije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46252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nn-NO" b="1" dirty="0">
                <a:ea typeface="+mn-lt"/>
                <a:cs typeface="+mn-lt"/>
              </a:rPr>
              <a:t>Vrste marketinga temeljene na fokusu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Fo</a:t>
            </a:r>
            <a:r>
              <a:rPr lang="hr-HR" b="1" dirty="0">
                <a:solidFill>
                  <a:srgbClr val="0070C0"/>
                </a:solidFill>
              </a:rPr>
              <a:t>kus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hr-HR" b="1" dirty="0">
                <a:solidFill>
                  <a:srgbClr val="0070C0"/>
                </a:solidFill>
              </a:rPr>
              <a:t>na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hr-HR" b="1" dirty="0">
                <a:solidFill>
                  <a:srgbClr val="0070C0"/>
                </a:solidFill>
              </a:rPr>
              <a:t>PRODAJU</a:t>
            </a:r>
            <a:endParaRPr lang="en-GB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800" b="1" dirty="0">
                <a:solidFill>
                  <a:srgbClr val="0070C0"/>
                </a:solidFill>
              </a:rPr>
              <a:t>Podrijetlo</a:t>
            </a:r>
            <a:r>
              <a:rPr lang="en-GB" sz="1800" b="1" dirty="0">
                <a:solidFill>
                  <a:srgbClr val="0070C0"/>
                </a:solidFill>
              </a:rPr>
              <a:t>: </a:t>
            </a:r>
            <a:r>
              <a:rPr lang="hr-HR" sz="1800" b="1" dirty="0">
                <a:solidFill>
                  <a:srgbClr val="0070C0"/>
                </a:solidFill>
              </a:rPr>
              <a:t>rane</a:t>
            </a:r>
            <a:r>
              <a:rPr lang="en-GB" sz="1800" b="1" dirty="0">
                <a:solidFill>
                  <a:srgbClr val="0070C0"/>
                </a:solidFill>
              </a:rPr>
              <a:t> 30</a:t>
            </a:r>
            <a:r>
              <a:rPr lang="hr-HR" sz="1800" b="1" dirty="0">
                <a:solidFill>
                  <a:srgbClr val="0070C0"/>
                </a:solidFill>
              </a:rPr>
              <a:t>te</a:t>
            </a:r>
            <a:r>
              <a:rPr lang="en-GB" sz="1800" b="1" dirty="0">
                <a:solidFill>
                  <a:srgbClr val="0070C0"/>
                </a:solidFill>
              </a:rPr>
              <a:t>	Pioneered by: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prvim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danima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Coca Cola je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također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njegovala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vodeći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proizvodom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To je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bilo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odjel marketinga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shvati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da je,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unatoč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njihovim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naporima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kompanija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doživjela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ciklički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pad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potražnje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zimskih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mjeseci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prevladali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problem?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Povezujući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prepoznatljivim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slikama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446" y="2133363"/>
            <a:ext cx="1744132" cy="6507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469" y="1344177"/>
            <a:ext cx="3732600" cy="482070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9744365" y="6183609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62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6462521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nn-NO" b="1" dirty="0">
                <a:ea typeface="+mn-lt"/>
                <a:cs typeface="+mn-lt"/>
              </a:rPr>
              <a:t>Vrste marketinga temeljene na fokusu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Fo</a:t>
            </a:r>
            <a:r>
              <a:rPr lang="hr-HR" b="1" dirty="0">
                <a:solidFill>
                  <a:srgbClr val="0070C0"/>
                </a:solidFill>
              </a:rPr>
              <a:t>kus na</a:t>
            </a:r>
            <a:r>
              <a:rPr lang="en-GB" b="1" dirty="0">
                <a:solidFill>
                  <a:srgbClr val="0070C0"/>
                </a:solidFill>
              </a:rPr>
              <a:t> MARKETING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800" b="1" dirty="0">
                <a:solidFill>
                  <a:srgbClr val="0070C0"/>
                </a:solidFill>
              </a:rPr>
              <a:t>Podrijetlo</a:t>
            </a:r>
            <a:r>
              <a:rPr lang="en-GB" sz="1800" b="1" dirty="0">
                <a:solidFill>
                  <a:srgbClr val="0070C0"/>
                </a:solidFill>
              </a:rPr>
              <a:t>: 80</a:t>
            </a:r>
            <a:r>
              <a:rPr lang="hr-HR" sz="1800" b="1" dirty="0">
                <a:solidFill>
                  <a:srgbClr val="0070C0"/>
                </a:solidFill>
              </a:rPr>
              <a:t>te</a:t>
            </a:r>
            <a:r>
              <a:rPr lang="en-GB" sz="1800" b="1" dirty="0">
                <a:solidFill>
                  <a:srgbClr val="0070C0"/>
                </a:solidFill>
              </a:rPr>
              <a:t>		Pioneered by: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Super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Bowla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1984. Apples je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lansirao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promotivni oglas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Macintosh.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Poruka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oglasa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suptilna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genijalna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Orwellov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bestseler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danas, ovaj 1-minutni spot smatra se jednim od najutjecajnijih najboljih praksi u medijima i komunikaciji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oglas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govori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proizvodu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da ga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pokazao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 </a:t>
            </a:r>
            <a:r>
              <a:rPr lang="en-GB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kamerom</a:t>
            </a:r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GB" altLang="es-ES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968" y="2187046"/>
            <a:ext cx="1811865" cy="7051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799" y="2525530"/>
            <a:ext cx="4295803" cy="245799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9456174" y="5146175"/>
            <a:ext cx="97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Image </a:t>
            </a:r>
            <a:r>
              <a:rPr lang="it-IT" sz="1100" dirty="0">
                <a:hlinkClick r:id="rId6"/>
              </a:rPr>
              <a:t>source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78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80" y="1290770"/>
            <a:ext cx="9671388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nn-NO" dirty="0">
                <a:ea typeface="+mn-lt"/>
                <a:cs typeface="+mn-lt"/>
              </a:rPr>
              <a:t>Vrste marketinga temeljene na fokusu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solidFill>
                  <a:srgbClr val="0070C0"/>
                </a:solidFill>
              </a:rPr>
              <a:t>Fo</a:t>
            </a:r>
            <a:r>
              <a:rPr lang="hr-HR" b="1" dirty="0">
                <a:solidFill>
                  <a:srgbClr val="0070C0"/>
                </a:solidFill>
              </a:rPr>
              <a:t>kus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hr-HR" b="1" dirty="0">
                <a:solidFill>
                  <a:srgbClr val="0070C0"/>
                </a:solidFill>
              </a:rPr>
              <a:t>na ODNOSIMA</a:t>
            </a:r>
            <a:endParaRPr lang="en-GB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800" b="1" dirty="0">
                <a:solidFill>
                  <a:srgbClr val="0070C0"/>
                </a:solidFill>
              </a:rPr>
              <a:t>Podrijetlo</a:t>
            </a:r>
            <a:r>
              <a:rPr lang="en-GB" sz="1800" b="1" dirty="0">
                <a:solidFill>
                  <a:srgbClr val="0070C0"/>
                </a:solidFill>
              </a:rPr>
              <a:t>: 00</a:t>
            </a:r>
            <a:r>
              <a:rPr lang="hr-HR" sz="1800" b="1" dirty="0">
                <a:solidFill>
                  <a:srgbClr val="0070C0"/>
                </a:solidFill>
              </a:rPr>
              <a:t>te</a:t>
            </a:r>
            <a:r>
              <a:rPr lang="en-GB" sz="1800" b="1" dirty="0">
                <a:solidFill>
                  <a:srgbClr val="0070C0"/>
                </a:solidFill>
              </a:rPr>
              <a:t> – </a:t>
            </a:r>
            <a:r>
              <a:rPr lang="hr-HR" sz="1800" b="1" dirty="0">
                <a:solidFill>
                  <a:srgbClr val="0070C0"/>
                </a:solidFill>
              </a:rPr>
              <a:t>sadašnjost</a:t>
            </a:r>
            <a:r>
              <a:rPr lang="en-GB" sz="1800" b="1" dirty="0">
                <a:solidFill>
                  <a:srgbClr val="0070C0"/>
                </a:solidFill>
              </a:rPr>
              <a:t> Pioneered by:		         …</a:t>
            </a:r>
            <a:r>
              <a:rPr lang="hr-HR" sz="1800" b="1" dirty="0">
                <a:solidFill>
                  <a:srgbClr val="0070C0"/>
                </a:solidFill>
              </a:rPr>
              <a:t>i mnogi drugi</a:t>
            </a:r>
            <a:r>
              <a:rPr lang="en-GB" sz="1800" b="1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b="1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Korisnici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klijenti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generiraju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sadržaj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korisnike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klijente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ciklusu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nikad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ne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prestaje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, koji se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njeguje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es-ES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sebe</a:t>
            </a:r>
            <a:r>
              <a:rPr lang="hr-HR" altLang="es-E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. Ove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povratne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sprege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ehanizmi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međusobnog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angažmana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sudionika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pomažu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ovim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brendovima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zadržavanju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baze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vjernih</a:t>
            </a:r>
            <a:r>
              <a:rPr lang="en-GB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kupaca</a:t>
            </a:r>
            <a:r>
              <a:rPr lang="hr-HR" altLang="es-E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altLang="es-ES" dirty="0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pronalaz</a:t>
            </a:r>
            <a:r>
              <a:rPr lang="hr-HR" altLang="es-E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užitak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provođenju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ovoj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platformi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...za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dobrobit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oglašivača</a:t>
            </a:r>
            <a:r>
              <a:rPr lang="en-GB" alt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199" y="2344535"/>
            <a:ext cx="632354" cy="4485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5505" y="2336068"/>
            <a:ext cx="464190" cy="4785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183" y="2336068"/>
            <a:ext cx="518701" cy="5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b="1" dirty="0">
                <a:ea typeface="+mn-lt"/>
                <a:cs typeface="+mn-lt"/>
              </a:rPr>
              <a:t>Što je najbolje za vaše poslovanje vezano uz sport</a:t>
            </a:r>
            <a:r>
              <a:rPr lang="en-GB" b="1" dirty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…ne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jednostrani</a:t>
            </a:r>
            <a:r>
              <a:rPr lang="en-GB" dirty="0"/>
              <a:t> </a:t>
            </a:r>
            <a:r>
              <a:rPr lang="en-GB" dirty="0" err="1"/>
              <a:t>odgovor</a:t>
            </a:r>
            <a:r>
              <a:rPr lang="en-GB" dirty="0"/>
              <a:t>, </a:t>
            </a:r>
            <a:r>
              <a:rPr lang="en-GB" dirty="0" err="1"/>
              <a:t>ovisi</a:t>
            </a:r>
            <a:r>
              <a:rPr lang="en-GB" dirty="0"/>
              <a:t> o tome </a:t>
            </a:r>
            <a:r>
              <a:rPr lang="en-GB" dirty="0" err="1"/>
              <a:t>koja</a:t>
            </a:r>
            <a:r>
              <a:rPr lang="en-GB" dirty="0"/>
              <a:t> je </a:t>
            </a:r>
            <a:r>
              <a:rPr lang="en-GB" dirty="0" err="1"/>
              <a:t>temeljna</a:t>
            </a:r>
            <a:r>
              <a:rPr lang="en-GB" dirty="0"/>
              <a:t> </a:t>
            </a:r>
            <a:r>
              <a:rPr lang="en-GB" dirty="0" err="1"/>
              <a:t>vrijednost</a:t>
            </a:r>
            <a:r>
              <a:rPr lang="en-GB" dirty="0"/>
              <a:t>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ponude</a:t>
            </a:r>
            <a:r>
              <a:rPr lang="en-GB" dirty="0"/>
              <a:t>.</a:t>
            </a:r>
            <a:endParaRPr lang="hr-HR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err="1"/>
              <a:t>Razvijate</a:t>
            </a:r>
            <a:r>
              <a:rPr lang="en-GB" sz="2200" dirty="0"/>
              <a:t> li high-tech </a:t>
            </a:r>
            <a:r>
              <a:rPr lang="en-GB" sz="2200" dirty="0" err="1"/>
              <a:t>tenisice</a:t>
            </a:r>
            <a:r>
              <a:rPr lang="en-GB" sz="2200" dirty="0"/>
              <a:t> </a:t>
            </a:r>
            <a:r>
              <a:rPr lang="en-GB" sz="2200" dirty="0" err="1"/>
              <a:t>za</a:t>
            </a:r>
            <a:r>
              <a:rPr lang="en-GB" sz="2200" dirty="0"/>
              <a:t> </a:t>
            </a:r>
            <a:r>
              <a:rPr lang="en-GB" sz="2200" dirty="0" err="1"/>
              <a:t>trčanje</a:t>
            </a:r>
            <a:r>
              <a:rPr lang="en-GB" sz="2200" dirty="0"/>
              <a:t>? 			Pro</a:t>
            </a:r>
            <a:r>
              <a:rPr lang="hr-HR" sz="2200" dirty="0"/>
              <a:t>izvod</a:t>
            </a:r>
            <a:endParaRPr lang="en-GB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err="1"/>
              <a:t>Razvijate</a:t>
            </a:r>
            <a:r>
              <a:rPr lang="en-GB" sz="2200" dirty="0"/>
              <a:t> li </a:t>
            </a:r>
            <a:r>
              <a:rPr lang="hr-HR" sz="2200" dirty="0"/>
              <a:t>web časopis (</a:t>
            </a:r>
            <a:r>
              <a:rPr lang="en-GB" sz="2200" dirty="0"/>
              <a:t>webzine</a:t>
            </a:r>
            <a:r>
              <a:rPr lang="hr-HR" sz="2200" dirty="0"/>
              <a:t>)</a:t>
            </a:r>
            <a:r>
              <a:rPr lang="en-GB" sz="2200" dirty="0"/>
              <a:t> za off-road </a:t>
            </a:r>
            <a:r>
              <a:rPr lang="en-GB" sz="2200" dirty="0" err="1"/>
              <a:t>bicikliste</a:t>
            </a:r>
            <a:r>
              <a:rPr lang="en-GB" sz="2200" dirty="0"/>
              <a:t>? 		</a:t>
            </a:r>
            <a:r>
              <a:rPr lang="hr-HR" sz="2200" dirty="0"/>
              <a:t>Odnos</a:t>
            </a:r>
            <a:r>
              <a:rPr lang="en-GB" sz="2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200" dirty="0" err="1"/>
              <a:t>Razvijate</a:t>
            </a:r>
            <a:r>
              <a:rPr lang="en-GB" sz="2200" dirty="0"/>
              <a:t> li </a:t>
            </a:r>
            <a:r>
              <a:rPr lang="en-GB" sz="2200" dirty="0" err="1"/>
              <a:t>novi</a:t>
            </a:r>
            <a:r>
              <a:rPr lang="en-GB" sz="2200" dirty="0"/>
              <a:t> </a:t>
            </a:r>
            <a:r>
              <a:rPr lang="en-GB" sz="2200" dirty="0" err="1"/>
              <a:t>hidrofobni</a:t>
            </a:r>
            <a:r>
              <a:rPr lang="en-GB" sz="2200" dirty="0"/>
              <a:t> </a:t>
            </a:r>
            <a:r>
              <a:rPr lang="en-GB" sz="2200" dirty="0" err="1"/>
              <a:t>kupaći</a:t>
            </a:r>
            <a:r>
              <a:rPr lang="en-GB" sz="2200" dirty="0"/>
              <a:t> </a:t>
            </a:r>
            <a:r>
              <a:rPr lang="en-GB" sz="2200" dirty="0" err="1"/>
              <a:t>kostim</a:t>
            </a:r>
            <a:r>
              <a:rPr lang="en-GB" sz="2200" dirty="0"/>
              <a:t>? </a:t>
            </a:r>
            <a:r>
              <a:rPr lang="hr-HR" sz="2200" dirty="0"/>
              <a:t>    </a:t>
            </a:r>
            <a:r>
              <a:rPr lang="en-GB" sz="2200" dirty="0"/>
              <a:t>		</a:t>
            </a:r>
            <a:r>
              <a:rPr lang="hr-HR" sz="2200" dirty="0"/>
              <a:t>              </a:t>
            </a:r>
            <a:r>
              <a:rPr lang="en-GB" sz="2200" dirty="0"/>
              <a:t>P</a:t>
            </a:r>
            <a:r>
              <a:rPr lang="hr-HR" sz="2200" dirty="0" err="1"/>
              <a:t>roizvod</a:t>
            </a:r>
            <a:r>
              <a:rPr lang="en-GB" sz="2200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dirty="0" err="1"/>
              <a:t>Razvijate</a:t>
            </a:r>
            <a:r>
              <a:rPr lang="en-GB" altLang="es-ES" sz="2200" dirty="0"/>
              <a:t> li </a:t>
            </a:r>
            <a:r>
              <a:rPr lang="en-GB" altLang="es-ES" sz="2200" dirty="0" err="1"/>
              <a:t>ekološki</a:t>
            </a:r>
            <a:r>
              <a:rPr lang="en-GB" altLang="es-ES" sz="2200" dirty="0"/>
              <a:t> </a:t>
            </a:r>
            <a:r>
              <a:rPr lang="en-GB" altLang="es-ES" sz="2200" dirty="0" err="1"/>
              <a:t>prihvatljivu</a:t>
            </a:r>
            <a:r>
              <a:rPr lang="en-GB" altLang="es-ES" sz="2200" dirty="0"/>
              <a:t> </a:t>
            </a:r>
            <a:r>
              <a:rPr lang="en-GB" altLang="es-ES" sz="2200" dirty="0" err="1"/>
              <a:t>elastičnu</a:t>
            </a:r>
            <a:r>
              <a:rPr lang="en-GB" altLang="es-ES" sz="2200" dirty="0"/>
              <a:t> </a:t>
            </a:r>
            <a:r>
              <a:rPr lang="en-GB" altLang="es-ES" sz="2200" dirty="0" err="1"/>
              <a:t>traku</a:t>
            </a:r>
            <a:r>
              <a:rPr lang="en-GB" altLang="es-ES" sz="2200" dirty="0"/>
              <a:t> </a:t>
            </a:r>
            <a:r>
              <a:rPr lang="en-GB" altLang="es-ES" sz="2200" dirty="0" err="1"/>
              <a:t>za</a:t>
            </a:r>
            <a:r>
              <a:rPr lang="en-GB" altLang="es-ES" sz="2200" dirty="0"/>
              <a:t> </a:t>
            </a:r>
            <a:r>
              <a:rPr lang="en-GB" altLang="es-ES" sz="2200" dirty="0" err="1"/>
              <a:t>teretanu</a:t>
            </a:r>
            <a:r>
              <a:rPr lang="en-GB" altLang="es-ES" sz="2200" dirty="0"/>
              <a:t>?</a:t>
            </a:r>
            <a:r>
              <a:rPr lang="hr-HR" altLang="es-ES" sz="2200" dirty="0"/>
              <a:t>         Prodaja</a:t>
            </a:r>
            <a:endParaRPr lang="en-GB" altLang="es-ES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sz="2200" dirty="0" err="1"/>
              <a:t>Razvijate</a:t>
            </a:r>
            <a:r>
              <a:rPr lang="en-GB" altLang="es-ES" sz="2200" dirty="0"/>
              <a:t> li </a:t>
            </a:r>
            <a:r>
              <a:rPr lang="en-GB" altLang="es-ES" sz="2200" dirty="0" err="1"/>
              <a:t>aplikaciju</a:t>
            </a:r>
            <a:r>
              <a:rPr lang="en-GB" altLang="es-ES" sz="2200" dirty="0"/>
              <a:t> </a:t>
            </a:r>
            <a:r>
              <a:rPr lang="en-GB" altLang="es-ES" sz="2200" dirty="0" err="1"/>
              <a:t>za</a:t>
            </a:r>
            <a:r>
              <a:rPr lang="en-GB" altLang="es-ES" sz="2200" dirty="0"/>
              <a:t> </a:t>
            </a:r>
            <a:r>
              <a:rPr lang="en-GB" altLang="es-ES" sz="2200" dirty="0" err="1"/>
              <a:t>praćenje</a:t>
            </a:r>
            <a:r>
              <a:rPr lang="en-GB" altLang="es-ES" sz="2200" dirty="0"/>
              <a:t> </a:t>
            </a:r>
            <a:r>
              <a:rPr lang="en-GB" altLang="es-ES" sz="2200" dirty="0" err="1"/>
              <a:t>atletskih</a:t>
            </a:r>
            <a:r>
              <a:rPr lang="en-GB" altLang="es-ES" sz="2200" dirty="0"/>
              <a:t> </a:t>
            </a:r>
            <a:r>
              <a:rPr lang="en-GB" altLang="es-ES" sz="2200" dirty="0" err="1"/>
              <a:t>performansi</a:t>
            </a:r>
            <a:r>
              <a:rPr lang="en-GB" altLang="es-ES" sz="2200" dirty="0"/>
              <a:t>? </a:t>
            </a:r>
            <a:r>
              <a:rPr lang="hr-HR" altLang="es-ES" sz="2200" dirty="0"/>
              <a:t>               Prodaja</a:t>
            </a:r>
            <a:endParaRPr lang="en-GB" altLang="es-ES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sz="2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s-ES" sz="2200" i="1" dirty="0" err="1"/>
              <a:t>Itd</a:t>
            </a:r>
            <a:r>
              <a:rPr lang="en-GB" altLang="es-ES" sz="2200" i="1" dirty="0"/>
              <a:t>…</a:t>
            </a: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2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07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ea typeface="+mn-lt"/>
                <a:cs typeface="+mn-lt"/>
              </a:rPr>
              <a:t>Market</a:t>
            </a:r>
            <a:r>
              <a:rPr lang="hr-HR" b="1" dirty="0" err="1">
                <a:ea typeface="+mn-lt"/>
                <a:cs typeface="+mn-lt"/>
              </a:rPr>
              <a:t>nig</a:t>
            </a:r>
            <a:r>
              <a:rPr lang="en-GB" b="1" dirty="0">
                <a:ea typeface="+mn-lt"/>
                <a:cs typeface="+mn-lt"/>
              </a:rPr>
              <a:t> Mi</a:t>
            </a:r>
            <a:r>
              <a:rPr lang="hr-HR" b="1" dirty="0" err="1">
                <a:ea typeface="+mn-lt"/>
                <a:cs typeface="+mn-lt"/>
              </a:rPr>
              <a:t>ks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altLang="es-ES" dirty="0" err="1"/>
              <a:t>Kako</a:t>
            </a:r>
            <a:r>
              <a:rPr lang="en-GB" altLang="es-ES" dirty="0"/>
              <a:t> </a:t>
            </a:r>
            <a:r>
              <a:rPr lang="en-GB" altLang="es-ES" dirty="0" err="1"/>
              <a:t>dolazite</a:t>
            </a:r>
            <a:r>
              <a:rPr lang="en-GB" altLang="es-ES" dirty="0"/>
              <a:t> do </a:t>
            </a:r>
            <a:r>
              <a:rPr lang="en-GB" altLang="es-ES" dirty="0" err="1"/>
              <a:t>marketinškog</a:t>
            </a:r>
            <a:r>
              <a:rPr lang="en-GB" altLang="es-ES" dirty="0"/>
              <a:t> </a:t>
            </a:r>
            <a:r>
              <a:rPr lang="en-GB" altLang="es-ES" dirty="0" err="1"/>
              <a:t>plana</a:t>
            </a:r>
            <a:r>
              <a:rPr lang="en-GB" altLang="es-ES" dirty="0"/>
              <a:t>? Na </a:t>
            </a:r>
            <a:r>
              <a:rPr lang="en-GB" altLang="es-ES" dirty="0" err="1"/>
              <a:t>koje</a:t>
            </a:r>
            <a:r>
              <a:rPr lang="en-GB" altLang="es-ES" dirty="0"/>
              <a:t> </a:t>
            </a:r>
            <a:r>
              <a:rPr lang="en-GB" altLang="es-ES" dirty="0" err="1"/>
              <a:t>elemente</a:t>
            </a:r>
            <a:r>
              <a:rPr lang="en-GB" altLang="es-ES" dirty="0"/>
              <a:t> </a:t>
            </a:r>
            <a:r>
              <a:rPr lang="en-GB" altLang="es-ES" dirty="0" err="1"/>
              <a:t>biste</a:t>
            </a:r>
            <a:r>
              <a:rPr lang="en-GB" altLang="es-ES" dirty="0"/>
              <a:t> se </a:t>
            </a:r>
            <a:r>
              <a:rPr lang="en-GB" altLang="es-ES" dirty="0" err="1"/>
              <a:t>trebali</a:t>
            </a:r>
            <a:r>
              <a:rPr lang="en-GB" altLang="es-ES" dirty="0"/>
              <a:t> us</a:t>
            </a:r>
            <a:r>
              <a:rPr lang="hr-HR" altLang="es-ES" dirty="0"/>
              <a:t>mjeriti</a:t>
            </a:r>
            <a:r>
              <a:rPr lang="en-GB" altLang="es-ES" dirty="0"/>
              <a:t>?...</a:t>
            </a:r>
            <a:r>
              <a:rPr lang="en-GB" altLang="es-ES" dirty="0" err="1"/>
              <a:t>Dopustite</a:t>
            </a:r>
            <a:r>
              <a:rPr lang="en-GB" altLang="es-ES" dirty="0"/>
              <a:t> da vas </a:t>
            </a:r>
            <a:r>
              <a:rPr lang="en-GB" altLang="es-ES" dirty="0" err="1"/>
              <a:t>upoznamo</a:t>
            </a:r>
            <a:r>
              <a:rPr lang="en-GB" altLang="es-ES" dirty="0"/>
              <a:t> s </a:t>
            </a:r>
            <a:r>
              <a:rPr lang="en-GB" altLang="es-ES" b="1" dirty="0"/>
              <a:t>8P </a:t>
            </a:r>
            <a:r>
              <a:rPr lang="hr-HR" altLang="es-ES" b="1" dirty="0"/>
              <a:t>modelom</a:t>
            </a:r>
            <a:r>
              <a:rPr lang="en-GB" altLang="es-ES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Pro</a:t>
            </a:r>
            <a:r>
              <a:rPr lang="hr-HR" dirty="0">
                <a:latin typeface="Calibri" panose="020F0502020204030204" pitchFamily="34" charset="0"/>
              </a:rPr>
              <a:t>izvod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Cijena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Mjesto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Promo</a:t>
            </a:r>
            <a:r>
              <a:rPr lang="hr-HR" dirty="0" err="1">
                <a:latin typeface="Calibri" panose="020F0502020204030204" pitchFamily="34" charset="0"/>
              </a:rPr>
              <a:t>cija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Ljudi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Proces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Fizički dokaz</a:t>
            </a:r>
            <a:endParaRPr lang="en-GB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Partn</a:t>
            </a:r>
            <a:r>
              <a:rPr lang="hr-HR" dirty="0" err="1">
                <a:latin typeface="Calibri" panose="020F0502020204030204" pitchFamily="34" charset="0"/>
              </a:rPr>
              <a:t>erstvo</a:t>
            </a:r>
            <a:endParaRPr lang="en-GB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3903128" y="3158067"/>
            <a:ext cx="575734" cy="2743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4792133" y="3375505"/>
            <a:ext cx="5672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/>
              <a:t>Svaki</a:t>
            </a:r>
            <a:r>
              <a:rPr lang="en-GB" sz="2400" dirty="0"/>
              <a:t> od </a:t>
            </a:r>
            <a:r>
              <a:rPr lang="en-GB" sz="2400" dirty="0" err="1"/>
              <a:t>spomenutih</a:t>
            </a:r>
            <a:r>
              <a:rPr lang="en-GB" sz="2400" dirty="0"/>
              <a:t> </a:t>
            </a:r>
            <a:r>
              <a:rPr lang="en-GB" sz="2400" dirty="0" err="1"/>
              <a:t>predstavlja</a:t>
            </a:r>
            <a:r>
              <a:rPr lang="en-GB" sz="2400" dirty="0"/>
              <a:t> </a:t>
            </a:r>
            <a:r>
              <a:rPr lang="en-GB" sz="2400" dirty="0" err="1"/>
              <a:t>prednost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koju</a:t>
            </a:r>
            <a:r>
              <a:rPr lang="en-GB" sz="2400" dirty="0"/>
              <a:t> se </a:t>
            </a:r>
            <a:r>
              <a:rPr lang="en-GB" sz="2400" dirty="0" err="1"/>
              <a:t>poduzetnici</a:t>
            </a:r>
            <a:r>
              <a:rPr lang="en-GB" sz="2400" dirty="0"/>
              <a:t> </a:t>
            </a:r>
            <a:r>
              <a:rPr lang="en-GB" sz="2400" dirty="0" err="1"/>
              <a:t>oslanjaju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bi </a:t>
            </a:r>
            <a:r>
              <a:rPr lang="en-GB" sz="2400" dirty="0" err="1"/>
              <a:t>dali</a:t>
            </a:r>
            <a:r>
              <a:rPr lang="en-GB" sz="2400" dirty="0"/>
              <a:t> </a:t>
            </a:r>
            <a:r>
              <a:rPr lang="en-GB" sz="2400" dirty="0" err="1"/>
              <a:t>sadržaj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format </a:t>
            </a:r>
            <a:r>
              <a:rPr lang="en-GB" sz="2400" dirty="0" err="1"/>
              <a:t>mnogim</a:t>
            </a:r>
            <a:r>
              <a:rPr lang="en-GB" sz="2400" dirty="0"/>
              <a:t> </a:t>
            </a:r>
            <a:r>
              <a:rPr lang="en-GB" sz="2400" dirty="0" err="1"/>
              <a:t>mogućim</a:t>
            </a:r>
            <a:r>
              <a:rPr lang="en-GB" sz="2400" dirty="0"/>
              <a:t> </a:t>
            </a:r>
            <a:r>
              <a:rPr lang="en-GB" sz="2400" dirty="0" err="1"/>
              <a:t>načinima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mogu</a:t>
            </a:r>
            <a:r>
              <a:rPr lang="en-GB" sz="2400" dirty="0"/>
              <a:t> </a:t>
            </a:r>
            <a:r>
              <a:rPr lang="en-GB" sz="2400" dirty="0" err="1"/>
              <a:t>doći</a:t>
            </a:r>
            <a:r>
              <a:rPr lang="en-GB" sz="2400" dirty="0"/>
              <a:t> do </a:t>
            </a:r>
            <a:r>
              <a:rPr lang="en-GB" sz="2400" dirty="0" err="1"/>
              <a:t>svog</a:t>
            </a:r>
            <a:r>
              <a:rPr lang="en-GB" sz="2400" dirty="0"/>
              <a:t> </a:t>
            </a:r>
            <a:r>
              <a:rPr lang="en-GB" sz="2400" dirty="0" err="1"/>
              <a:t>interesa</a:t>
            </a:r>
            <a:r>
              <a:rPr lang="en-GB" sz="2400" dirty="0"/>
              <a:t> (</a:t>
            </a:r>
            <a:r>
              <a:rPr lang="en-GB" sz="2400" dirty="0" err="1"/>
              <a:t>npr</a:t>
            </a:r>
            <a:r>
              <a:rPr lang="en-GB" sz="2400" dirty="0"/>
              <a:t>. off-road </a:t>
            </a:r>
            <a:r>
              <a:rPr lang="en-GB" sz="2400" dirty="0" err="1"/>
              <a:t>biciklisti</a:t>
            </a:r>
            <a:r>
              <a:rPr lang="en-GB" sz="2400" dirty="0"/>
              <a:t>, </a:t>
            </a:r>
            <a:r>
              <a:rPr lang="en-GB" sz="2400" dirty="0" err="1"/>
              <a:t>trkači</a:t>
            </a:r>
            <a:r>
              <a:rPr lang="en-GB" sz="2400" dirty="0"/>
              <a:t>, </a:t>
            </a:r>
            <a:r>
              <a:rPr lang="en-GB" sz="2400" dirty="0" err="1"/>
              <a:t>plivači</a:t>
            </a:r>
            <a:r>
              <a:rPr lang="en-GB" sz="2400" dirty="0"/>
              <a:t> </a:t>
            </a:r>
            <a:r>
              <a:rPr lang="en-GB" sz="2400" dirty="0" err="1"/>
              <a:t>itd</a:t>
            </a:r>
            <a:r>
              <a:rPr lang="en-GB" sz="2400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3841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1053538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Marketin</a:t>
            </a:r>
            <a:r>
              <a:rPr lang="hr-HR" b="1" dirty="0">
                <a:ea typeface="+mn-lt"/>
                <a:cs typeface="+mn-lt"/>
              </a:rPr>
              <a:t>g </a:t>
            </a:r>
            <a:r>
              <a:rPr lang="en-GB" b="1" dirty="0" err="1">
                <a:ea typeface="+mn-lt"/>
                <a:cs typeface="+mn-lt"/>
              </a:rPr>
              <a:t>miks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hr-HR" b="1" dirty="0">
                <a:ea typeface="+mn-lt"/>
                <a:cs typeface="+mn-lt"/>
              </a:rPr>
              <a:t>detaljnije</a:t>
            </a:r>
            <a:r>
              <a:rPr lang="en-GB" b="1" dirty="0">
                <a:ea typeface="+mn-lt"/>
                <a:cs typeface="+mn-lt"/>
              </a:rPr>
              <a:t>...</a:t>
            </a:r>
            <a:r>
              <a:rPr lang="en-GB" b="1" dirty="0" err="1">
                <a:ea typeface="+mn-lt"/>
                <a:cs typeface="+mn-lt"/>
              </a:rPr>
              <a:t>ali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ukratko</a:t>
            </a:r>
            <a:endParaRPr lang="en-GB" b="1" dirty="0">
              <a:ea typeface="+mn-lt"/>
              <a:cs typeface="+mn-lt"/>
            </a:endParaRPr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</a:t>
            </a:r>
            <a:r>
              <a:rPr lang="hr-HR" dirty="0" err="1">
                <a:latin typeface="Calibri" panose="020F0502020204030204" pitchFamily="34" charset="0"/>
              </a:rPr>
              <a:t>oizvod</a:t>
            </a:r>
            <a:r>
              <a:rPr lang="en-GB" dirty="0">
                <a:latin typeface="Calibri" panose="020F0502020204030204" pitchFamily="34" charset="0"/>
              </a:rPr>
              <a:t>			</a:t>
            </a:r>
            <a:r>
              <a:rPr lang="en-GB" dirty="0" err="1">
                <a:latin typeface="Calibri" panose="020F0502020204030204" pitchFamily="34" charset="0"/>
              </a:rPr>
              <a:t>Što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prodaje</a:t>
            </a:r>
            <a:r>
              <a:rPr lang="hr-HR" dirty="0">
                <a:latin typeface="Calibri" panose="020F0502020204030204" pitchFamily="34" charset="0"/>
              </a:rPr>
              <a:t>te</a:t>
            </a:r>
          </a:p>
          <a:p>
            <a:pPr marL="457200" indent="-457200" algn="just" fontAlgn="ctr">
              <a:spcBef>
                <a:spcPts val="0"/>
              </a:spcBef>
              <a:buSzPts val="2500"/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Cijena</a:t>
            </a:r>
            <a:r>
              <a:rPr lang="en-GB" dirty="0">
                <a:latin typeface="Calibri" panose="020F0502020204030204" pitchFamily="34" charset="0"/>
              </a:rPr>
              <a:t>			</a:t>
            </a:r>
            <a:r>
              <a:rPr lang="hr-HR" sz="2200" dirty="0">
                <a:latin typeface="Calibri" panose="020F0502020204030204" pitchFamily="34" charset="0"/>
              </a:rPr>
              <a:t>Po kojoj cijeni</a:t>
            </a:r>
            <a:endParaRPr lang="en-GB" sz="22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Mjesto</a:t>
            </a:r>
            <a:r>
              <a:rPr lang="en-GB" dirty="0">
                <a:latin typeface="Calibri" panose="020F0502020204030204" pitchFamily="34" charset="0"/>
              </a:rPr>
              <a:t>			</a:t>
            </a:r>
            <a:r>
              <a:rPr lang="hr-HR" sz="2200" dirty="0">
                <a:latin typeface="Calibri" panose="020F0502020204030204" pitchFamily="34" charset="0"/>
              </a:rPr>
              <a:t>Gdje</a:t>
            </a:r>
            <a:r>
              <a:rPr lang="en-GB" sz="2200" dirty="0">
                <a:latin typeface="Calibri" panose="020F0502020204030204" pitchFamily="34" charset="0"/>
              </a:rPr>
              <a:t> – </a:t>
            </a:r>
            <a:r>
              <a:rPr lang="hr-HR" sz="2200" dirty="0">
                <a:latin typeface="Calibri" panose="020F0502020204030204" pitchFamily="34" charset="0"/>
              </a:rPr>
              <a:t>fizička trgovina</a:t>
            </a:r>
            <a:r>
              <a:rPr lang="en-GB" sz="2200" dirty="0">
                <a:latin typeface="Calibri" panose="020F0502020204030204" pitchFamily="34" charset="0"/>
              </a:rPr>
              <a:t>? Online? </a:t>
            </a:r>
            <a:endParaRPr lang="en-GB" sz="22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Pro</a:t>
            </a:r>
            <a:r>
              <a:rPr lang="hr-HR" dirty="0" err="1">
                <a:latin typeface="Calibri" panose="020F0502020204030204" pitchFamily="34" charset="0"/>
              </a:rPr>
              <a:t>mocija</a:t>
            </a:r>
            <a:r>
              <a:rPr lang="hr-HR" dirty="0">
                <a:latin typeface="Calibri" panose="020F0502020204030204" pitchFamily="34" charset="0"/>
              </a:rPr>
              <a:t>   </a:t>
            </a:r>
            <a:r>
              <a:rPr lang="en-GB" dirty="0">
                <a:latin typeface="Calibri" panose="020F0502020204030204" pitchFamily="34" charset="0"/>
              </a:rPr>
              <a:t>		</a:t>
            </a:r>
            <a:r>
              <a:rPr lang="hr-HR" sz="2200" dirty="0">
                <a:latin typeface="Calibri" panose="020F0502020204030204" pitchFamily="34" charset="0"/>
              </a:rPr>
              <a:t>Kako ćete to komunicirati</a:t>
            </a:r>
            <a:r>
              <a:rPr lang="en-GB" sz="2200" dirty="0">
                <a:latin typeface="Calibri" panose="020F0502020204030204" pitchFamily="34" charset="0"/>
              </a:rPr>
              <a:t> – </a:t>
            </a:r>
            <a:r>
              <a:rPr lang="en-GB" sz="2200" dirty="0" err="1">
                <a:latin typeface="Calibri" panose="020F0502020204030204" pitchFamily="34" charset="0"/>
              </a:rPr>
              <a:t>eMedia</a:t>
            </a:r>
            <a:r>
              <a:rPr lang="en-GB" sz="2200" dirty="0">
                <a:latin typeface="Calibri" panose="020F0502020204030204" pitchFamily="34" charset="0"/>
              </a:rPr>
              <a:t>?</a:t>
            </a:r>
            <a:endParaRPr lang="en-GB" sz="22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Ljudi</a:t>
            </a:r>
            <a:r>
              <a:rPr lang="en-GB" dirty="0">
                <a:latin typeface="Calibri" panose="020F0502020204030204" pitchFamily="34" charset="0"/>
              </a:rPr>
              <a:t>			</a:t>
            </a:r>
            <a:r>
              <a:rPr lang="hr-HR" sz="2200" dirty="0">
                <a:latin typeface="Calibri" panose="020F0502020204030204" pitchFamily="34" charset="0"/>
              </a:rPr>
              <a:t>Tko surađuje s vama na ovom putovanju</a:t>
            </a:r>
            <a:r>
              <a:rPr lang="en-GB" sz="2200" dirty="0">
                <a:latin typeface="Calibri" panose="020F0502020204030204" pitchFamily="34" charset="0"/>
              </a:rPr>
              <a:t>?</a:t>
            </a:r>
            <a:endParaRPr lang="en-GB" sz="22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 err="1">
                <a:latin typeface="Calibri" panose="020F0502020204030204" pitchFamily="34" charset="0"/>
              </a:rPr>
              <a:t>Proces</a:t>
            </a:r>
            <a:r>
              <a:rPr lang="en-GB" dirty="0">
                <a:latin typeface="Calibri" panose="020F0502020204030204" pitchFamily="34" charset="0"/>
              </a:rPr>
              <a:t>			</a:t>
            </a:r>
            <a:r>
              <a:rPr lang="en-GB" dirty="0" err="1">
                <a:latin typeface="Calibri" panose="020F0502020204030204" pitchFamily="34" charset="0"/>
              </a:rPr>
              <a:t>Organizacija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primarn</a:t>
            </a:r>
            <a:r>
              <a:rPr lang="hr-HR" dirty="0">
                <a:latin typeface="Calibri" panose="020F0502020204030204" pitchFamily="34" charset="0"/>
              </a:rPr>
              <a:t>ih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sekundarn</a:t>
            </a:r>
            <a:r>
              <a:rPr lang="hr-HR" dirty="0">
                <a:latin typeface="Calibri" panose="020F0502020204030204" pitchFamily="34" charset="0"/>
              </a:rPr>
              <a:t>ih aktivnosti</a:t>
            </a: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</a:rPr>
              <a:t>Fizički dokaz</a:t>
            </a:r>
            <a:r>
              <a:rPr lang="en-GB" dirty="0">
                <a:latin typeface="Calibri" panose="020F0502020204030204" pitchFamily="34" charset="0"/>
              </a:rPr>
              <a:t>		</a:t>
            </a:r>
            <a:r>
              <a:rPr lang="hr-HR" sz="2200" dirty="0">
                <a:latin typeface="Calibri" panose="020F0502020204030204" pitchFamily="34" charset="0"/>
              </a:rPr>
              <a:t>Dizajn proizvoda i</a:t>
            </a:r>
            <a:r>
              <a:rPr lang="en-GB" sz="2200" dirty="0">
                <a:latin typeface="Calibri" panose="020F0502020204030204" pitchFamily="34" charset="0"/>
              </a:rPr>
              <a:t> b</a:t>
            </a:r>
            <a:r>
              <a:rPr lang="hr-HR" sz="2200" dirty="0" err="1">
                <a:latin typeface="Calibri" panose="020F0502020204030204" pitchFamily="34" charset="0"/>
              </a:rPr>
              <a:t>rendiranje</a:t>
            </a:r>
            <a:endParaRPr lang="en-GB" sz="2200" dirty="0">
              <a:latin typeface="Arial" panose="020B0604020202020204" pitchFamily="34" charset="0"/>
            </a:endParaRPr>
          </a:p>
          <a:p>
            <a:pPr marL="457200" indent="-457200" algn="just" fontAlgn="ctr">
              <a:spcBef>
                <a:spcPts val="0"/>
              </a:spcBef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</a:rPr>
              <a:t>Partner</a:t>
            </a:r>
            <a:r>
              <a:rPr lang="hr-HR" dirty="0" err="1">
                <a:latin typeface="Calibri" panose="020F0502020204030204" pitchFamily="34" charset="0"/>
              </a:rPr>
              <a:t>stvo</a:t>
            </a:r>
            <a:r>
              <a:rPr lang="en-GB" dirty="0">
                <a:latin typeface="Calibri" panose="020F0502020204030204" pitchFamily="34" charset="0"/>
              </a:rPr>
              <a:t>		</a:t>
            </a:r>
            <a:r>
              <a:rPr lang="hr-HR" sz="2200" dirty="0" err="1">
                <a:latin typeface="Calibri" panose="020F0502020204030204" pitchFamily="34" charset="0"/>
              </a:rPr>
              <a:t>Kogeneracijska</a:t>
            </a:r>
            <a:r>
              <a:rPr lang="hr-HR" sz="2200" dirty="0">
                <a:latin typeface="Calibri" panose="020F0502020204030204" pitchFamily="34" charset="0"/>
              </a:rPr>
              <a:t> vrijednost za cijeli proizvodni lanac</a:t>
            </a:r>
            <a:endParaRPr lang="en-GB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s-ES" sz="1800" i="1" dirty="0">
                <a:solidFill>
                  <a:srgbClr val="FF0000"/>
                </a:solidFill>
              </a:rPr>
              <a:t>Imati na umu</a:t>
            </a:r>
            <a:endParaRPr lang="en-GB" altLang="es-ES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altLang="es-ES" sz="1800" dirty="0"/>
              <a:t>Čak i najmanja promjena u jednom od gore navedenih utjecat će (barem!) na jedan od ostalih.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pl-PL" altLang="es-ES" sz="1800" dirty="0"/>
              <a:t>Obavezno uvrstite sve informacije u službeni marketinški plan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844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Marketing </a:t>
            </a:r>
            <a:r>
              <a:rPr lang="hr-HR" b="1" dirty="0" err="1">
                <a:ea typeface="+mn-lt"/>
                <a:cs typeface="+mn-lt"/>
              </a:rPr>
              <a:t>miks</a:t>
            </a:r>
            <a:r>
              <a:rPr lang="hr-HR" b="1" dirty="0">
                <a:ea typeface="+mn-lt"/>
                <a:cs typeface="+mn-lt"/>
              </a:rPr>
              <a:t> u poslovnom planu</a:t>
            </a: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hr-HR" dirty="0">
                <a:latin typeface="Calibri" panose="020F0502020204030204" pitchFamily="34" charset="0"/>
                <a:ea typeface="+mn-lt"/>
                <a:cs typeface="+mn-lt"/>
              </a:rPr>
              <a:t>Poslovni plan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je </a:t>
            </a:r>
            <a:r>
              <a:rPr lang="hr-HR" dirty="0">
                <a:latin typeface="Calibri" panose="020F0502020204030204" pitchFamily="34" charset="0"/>
                <a:ea typeface="+mn-lt"/>
                <a:cs typeface="+mn-lt"/>
              </a:rPr>
              <a:t>formalni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dokument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koji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detaljno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opisuje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glavnu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imovinu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poslovanja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, u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smislu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: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Izvršni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hr-HR" sz="2000" dirty="0">
                <a:latin typeface="Calibri" panose="020F0502020204030204" pitchFamily="34" charset="0"/>
              </a:rPr>
              <a:t>Sažetak</a:t>
            </a:r>
            <a:r>
              <a:rPr lang="en-US" sz="2000" dirty="0">
                <a:latin typeface="Calibri" panose="020F0502020204030204" pitchFamily="34" charset="0"/>
              </a:rPr>
              <a:t> – </a:t>
            </a:r>
            <a:r>
              <a:rPr lang="en-US" sz="2000" dirty="0" err="1">
                <a:latin typeface="Calibri" panose="020F0502020204030204" pitchFamily="34" charset="0"/>
              </a:rPr>
              <a:t>sažetak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poslovnog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plana</a:t>
            </a:r>
            <a:endParaRPr lang="hr-HR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Poslovno vodstvo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hr-HR" sz="2000" dirty="0">
                <a:latin typeface="Calibri" panose="020F0502020204030204" pitchFamily="34" charset="0"/>
              </a:rPr>
              <a:t>osnivači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Ponuda</a:t>
            </a:r>
            <a:r>
              <a:rPr lang="en-GB" sz="2000" dirty="0">
                <a:latin typeface="Calibri" panose="020F0502020204030204" pitchFamily="34" charset="0"/>
              </a:rPr>
              <a:t> – </a:t>
            </a:r>
            <a:r>
              <a:rPr lang="en-GB" sz="2000" dirty="0" err="1">
                <a:latin typeface="Calibri" panose="020F0502020204030204" pitchFamily="34" charset="0"/>
              </a:rPr>
              <a:t>proizvod</a:t>
            </a:r>
            <a:r>
              <a:rPr lang="en-GB" sz="2000" dirty="0">
                <a:latin typeface="Calibri" panose="020F0502020204030204" pitchFamily="34" charset="0"/>
              </a:rPr>
              <a:t>/</a:t>
            </a:r>
            <a:r>
              <a:rPr lang="en-GB" sz="2000" dirty="0" err="1">
                <a:latin typeface="Calibri" panose="020F0502020204030204" pitchFamily="34" charset="0"/>
              </a:rPr>
              <a:t>usluga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kako</a:t>
            </a:r>
            <a:r>
              <a:rPr lang="en-GB" sz="2000" dirty="0">
                <a:latin typeface="Calibri" panose="020F0502020204030204" pitchFamily="34" charset="0"/>
              </a:rPr>
              <a:t> se </a:t>
            </a:r>
            <a:r>
              <a:rPr lang="en-GB" sz="2000" dirty="0" err="1">
                <a:latin typeface="Calibri" panose="020F0502020204030204" pitchFamily="34" charset="0"/>
              </a:rPr>
              <a:t>miješaju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Pokriveno tržište</a:t>
            </a:r>
            <a:r>
              <a:rPr lang="en-GB" sz="2000" dirty="0">
                <a:latin typeface="Calibri" panose="020F0502020204030204" pitchFamily="34" charset="0"/>
              </a:rPr>
              <a:t>(</a:t>
            </a:r>
            <a:r>
              <a:rPr lang="hr-HR" sz="2000" dirty="0">
                <a:latin typeface="Calibri" panose="020F0502020204030204" pitchFamily="34" charset="0"/>
              </a:rPr>
              <a:t>a</a:t>
            </a:r>
            <a:r>
              <a:rPr lang="en-GB" sz="2000" dirty="0">
                <a:latin typeface="Calibri" panose="020F0502020204030204" pitchFamily="34" charset="0"/>
              </a:rPr>
              <a:t>) – </a:t>
            </a:r>
            <a:r>
              <a:rPr lang="hr-HR" sz="2000" dirty="0">
                <a:latin typeface="Calibri" panose="020F0502020204030204" pitchFamily="34" charset="0"/>
              </a:rPr>
              <a:t>kupci</a:t>
            </a:r>
            <a:r>
              <a:rPr lang="en-GB" sz="2000" dirty="0">
                <a:latin typeface="Calibri" panose="020F0502020204030204" pitchFamily="34" charset="0"/>
              </a:rPr>
              <a:t> &amp; </a:t>
            </a:r>
            <a:r>
              <a:rPr lang="hr-HR" sz="2000" dirty="0">
                <a:latin typeface="Calibri" panose="020F0502020204030204" pitchFamily="34" charset="0"/>
              </a:rPr>
              <a:t>konkurenti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Distribu</a:t>
            </a:r>
            <a:r>
              <a:rPr lang="hr-HR" sz="2000" dirty="0" err="1">
                <a:latin typeface="Calibri" panose="020F0502020204030204" pitchFamily="34" charset="0"/>
              </a:rPr>
              <a:t>cija</a:t>
            </a:r>
            <a:r>
              <a:rPr lang="hr-HR" sz="2000" dirty="0">
                <a:latin typeface="Calibri" panose="020F0502020204030204" pitchFamily="34" charset="0"/>
              </a:rPr>
              <a:t> i</a:t>
            </a:r>
            <a:r>
              <a:rPr lang="en-GB" sz="2000" dirty="0">
                <a:latin typeface="Calibri" panose="020F0502020204030204" pitchFamily="34" charset="0"/>
              </a:rPr>
              <a:t> Marketing</a:t>
            </a: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Poslovni model</a:t>
            </a:r>
            <a:r>
              <a:rPr lang="en-GB" sz="2000" dirty="0">
                <a:latin typeface="Calibri" panose="020F0502020204030204" pitchFamily="34" charset="0"/>
              </a:rPr>
              <a:t> –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koordinacija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aktivnosti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procesa</a:t>
            </a:r>
            <a:endParaRPr lang="hr-HR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Pravni obli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Procjena rizika</a:t>
            </a:r>
            <a:r>
              <a:rPr lang="en-GB" sz="2000" dirty="0">
                <a:latin typeface="Calibri" panose="020F0502020204030204" pitchFamily="34" charset="0"/>
              </a:rPr>
              <a:t> – map</a:t>
            </a:r>
            <a:r>
              <a:rPr lang="hr-HR" sz="2000" dirty="0" err="1">
                <a:latin typeface="Calibri" panose="020F0502020204030204" pitchFamily="34" charset="0"/>
              </a:rPr>
              <a:t>iranje</a:t>
            </a:r>
            <a:r>
              <a:rPr lang="en-GB" sz="2000" dirty="0">
                <a:latin typeface="Calibri" panose="020F0502020204030204" pitchFamily="34" charset="0"/>
              </a:rPr>
              <a:t> &amp; </a:t>
            </a:r>
            <a:r>
              <a:rPr lang="en-GB" sz="2000" dirty="0" err="1">
                <a:latin typeface="Calibri" panose="020F0502020204030204" pitchFamily="34" charset="0"/>
              </a:rPr>
              <a:t>identifi</a:t>
            </a:r>
            <a:r>
              <a:rPr lang="hr-HR" sz="2000" dirty="0" err="1">
                <a:latin typeface="Calibri" panose="020F0502020204030204" pitchFamily="34" charset="0"/>
              </a:rPr>
              <a:t>kacija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Kapitalni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zahtjevi</a:t>
            </a:r>
            <a:endParaRPr lang="en-GB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en-GB" sz="2000" dirty="0" err="1">
                <a:latin typeface="Calibri" panose="020F0502020204030204" pitchFamily="34" charset="0"/>
              </a:rPr>
              <a:t>Financi</a:t>
            </a:r>
            <a:r>
              <a:rPr lang="hr-HR" sz="2000" dirty="0" err="1">
                <a:latin typeface="Calibri" panose="020F0502020204030204" pitchFamily="34" charset="0"/>
              </a:rPr>
              <a:t>jske</a:t>
            </a:r>
            <a:r>
              <a:rPr lang="hr-HR" sz="2000" dirty="0">
                <a:latin typeface="Calibri" panose="020F0502020204030204" pitchFamily="34" charset="0"/>
              </a:rPr>
              <a:t> projekcije</a:t>
            </a:r>
            <a:r>
              <a:rPr lang="en-GB" sz="2000" dirty="0">
                <a:latin typeface="Calibri" panose="020F0502020204030204" pitchFamily="34" charset="0"/>
              </a:rPr>
              <a:t> –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</a:rPr>
              <a:t>novčani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</a:rPr>
              <a:t>tijek</a:t>
            </a:r>
            <a:r>
              <a:rPr lang="it-IT" sz="2000" dirty="0">
                <a:latin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</a:rPr>
              <a:t>bilanca</a:t>
            </a:r>
            <a:r>
              <a:rPr lang="it-IT" sz="2000" dirty="0">
                <a:latin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</a:rPr>
              <a:t>račun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</a:rPr>
              <a:t>dobiti</a:t>
            </a:r>
            <a:r>
              <a:rPr lang="it-IT" sz="2000" dirty="0">
                <a:latin typeface="Calibri" panose="020F0502020204030204" pitchFamily="34" charset="0"/>
              </a:rPr>
              <a:t> i </a:t>
            </a:r>
            <a:r>
              <a:rPr lang="it-IT" sz="2000" dirty="0" err="1">
                <a:latin typeface="Calibri" panose="020F0502020204030204" pitchFamily="34" charset="0"/>
              </a:rPr>
              <a:t>gubitka</a:t>
            </a:r>
            <a:endParaRPr lang="hr-HR" sz="2000" dirty="0">
              <a:latin typeface="Calibri" panose="020F0502020204030204" pitchFamily="34" charset="0"/>
            </a:endParaRPr>
          </a:p>
          <a:p>
            <a:pPr marL="342900" indent="-342900" algn="just" fontAlgn="ctr">
              <a:spcBef>
                <a:spcPts val="0"/>
              </a:spcBef>
              <a:buSzPts val="2500"/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</a:rPr>
              <a:t>Razno, tj. životopisi osoblja, ankete i analize itd. </a:t>
            </a:r>
            <a:endParaRPr lang="en-GB" sz="2000" dirty="0">
              <a:latin typeface="Calibri" panose="020F0502020204030204" pitchFamily="34" charset="0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>
                <a:latin typeface="Calibri" panose="020F0502020204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684867" y="3581400"/>
            <a:ext cx="4927600" cy="8297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7975600" y="3088324"/>
            <a:ext cx="4058076" cy="1169551"/>
          </a:xfrm>
          <a:prstGeom prst="rect">
            <a:avLst/>
          </a:prstGeom>
          <a:noFill/>
          <a:ln>
            <a:solidFill>
              <a:srgbClr val="D92E2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/>
              <a:t>Ovo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tipični</a:t>
            </a:r>
            <a:r>
              <a:rPr lang="en-GB" sz="1400" dirty="0"/>
              <a:t> </a:t>
            </a:r>
            <a:r>
              <a:rPr lang="en-GB" sz="1400" dirty="0" err="1"/>
              <a:t>odjeljci</a:t>
            </a:r>
            <a:r>
              <a:rPr lang="en-GB" sz="1400" dirty="0"/>
              <a:t> u </a:t>
            </a:r>
            <a:r>
              <a:rPr lang="en-GB" sz="1400" dirty="0" err="1"/>
              <a:t>kojima</a:t>
            </a:r>
            <a:r>
              <a:rPr lang="en-GB" sz="1400" dirty="0"/>
              <a:t> </a:t>
            </a:r>
            <a:r>
              <a:rPr lang="en-GB" sz="1400" dirty="0" err="1"/>
              <a:t>ćete</a:t>
            </a:r>
            <a:r>
              <a:rPr lang="en-GB" sz="1400" dirty="0"/>
              <a:t> </a:t>
            </a:r>
            <a:r>
              <a:rPr lang="en-GB" sz="1400" dirty="0" err="1"/>
              <a:t>dati</a:t>
            </a:r>
            <a:r>
              <a:rPr lang="en-GB" sz="1400" dirty="0"/>
              <a:t> </a:t>
            </a:r>
            <a:r>
              <a:rPr lang="en-GB" sz="1400" dirty="0" err="1"/>
              <a:t>vrlo</a:t>
            </a:r>
            <a:r>
              <a:rPr lang="en-GB" sz="1400" dirty="0"/>
              <a:t> </a:t>
            </a:r>
            <a:r>
              <a:rPr lang="en-GB" sz="1400" dirty="0" err="1"/>
              <a:t>precizne</a:t>
            </a:r>
            <a:r>
              <a:rPr lang="en-GB" sz="1400" dirty="0"/>
              <a:t> </a:t>
            </a:r>
            <a:r>
              <a:rPr lang="en-GB" sz="1400" dirty="0" err="1"/>
              <a:t>informacije</a:t>
            </a:r>
            <a:r>
              <a:rPr lang="en-GB" sz="1400" dirty="0"/>
              <a:t> o </a:t>
            </a:r>
            <a:r>
              <a:rPr lang="en-GB" sz="1400" dirty="0" err="1"/>
              <a:t>svom</a:t>
            </a:r>
            <a:r>
              <a:rPr lang="en-GB" sz="1400" dirty="0"/>
              <a:t> </a:t>
            </a:r>
            <a:r>
              <a:rPr lang="en-GB" sz="1400" dirty="0" err="1"/>
              <a:t>marketinškom</a:t>
            </a:r>
            <a:r>
              <a:rPr lang="en-GB" sz="1400" dirty="0"/>
              <a:t> </a:t>
            </a:r>
            <a:r>
              <a:rPr lang="en-GB" sz="1400" dirty="0" err="1"/>
              <a:t>miksu</a:t>
            </a:r>
            <a:r>
              <a:rPr lang="en-GB" sz="1400" dirty="0"/>
              <a:t>. </a:t>
            </a:r>
            <a:endParaRPr lang="hr-HR" sz="1400" dirty="0"/>
          </a:p>
          <a:p>
            <a:pPr algn="just"/>
            <a:r>
              <a:rPr lang="en-GB" sz="1400" b="1" dirty="0" err="1"/>
              <a:t>Preporuka</a:t>
            </a:r>
            <a:r>
              <a:rPr lang="en-GB" sz="1400" dirty="0"/>
              <a:t>:</a:t>
            </a:r>
            <a:endParaRPr lang="hr-HR" sz="1400" dirty="0"/>
          </a:p>
          <a:p>
            <a:pPr algn="just"/>
            <a:r>
              <a:rPr lang="en-GB" sz="1400" dirty="0" err="1"/>
              <a:t>Za</a:t>
            </a:r>
            <a:r>
              <a:rPr lang="en-GB" sz="1400" dirty="0"/>
              <a:t> </a:t>
            </a:r>
            <a:r>
              <a:rPr lang="en-GB" sz="1400" dirty="0" err="1"/>
              <a:t>bolje</a:t>
            </a:r>
            <a:r>
              <a:rPr lang="en-GB" sz="1400" dirty="0"/>
              <a:t> </a:t>
            </a:r>
            <a:r>
              <a:rPr lang="en-GB" sz="1400" dirty="0" err="1"/>
              <a:t>razumijevanje</a:t>
            </a:r>
            <a:r>
              <a:rPr lang="en-GB" sz="1400" dirty="0"/>
              <a:t> </a:t>
            </a:r>
            <a:r>
              <a:rPr lang="en-GB" sz="1400" dirty="0" err="1"/>
              <a:t>čitatelja</a:t>
            </a:r>
            <a:r>
              <a:rPr lang="en-GB" sz="1400" dirty="0"/>
              <a:t>, </a:t>
            </a:r>
            <a:r>
              <a:rPr lang="en-GB" sz="1400" dirty="0" err="1"/>
              <a:t>možete</a:t>
            </a:r>
            <a:r>
              <a:rPr lang="en-GB" sz="1400" dirty="0"/>
              <a:t> </a:t>
            </a:r>
            <a:r>
              <a:rPr lang="en-GB" sz="1400" dirty="0" err="1"/>
              <a:t>priložiti</a:t>
            </a:r>
            <a:r>
              <a:rPr lang="en-GB" sz="1400" dirty="0"/>
              <a:t> </a:t>
            </a:r>
            <a:r>
              <a:rPr lang="en-GB" sz="1400" dirty="0" err="1"/>
              <a:t>cijeli</a:t>
            </a:r>
            <a:r>
              <a:rPr lang="en-GB" sz="1400" dirty="0"/>
              <a:t> </a:t>
            </a:r>
            <a:r>
              <a:rPr lang="en-GB" sz="1400" dirty="0" err="1"/>
              <a:t>marketinški</a:t>
            </a:r>
            <a:r>
              <a:rPr lang="en-GB" sz="1400" dirty="0"/>
              <a:t> plan u </a:t>
            </a:r>
            <a:r>
              <a:rPr lang="en-GB" sz="1400" dirty="0" err="1"/>
              <a:t>prilogu</a:t>
            </a:r>
            <a:r>
              <a:rPr lang="en-GB" sz="1400" dirty="0"/>
              <a:t> </a:t>
            </a:r>
            <a:r>
              <a:rPr lang="en-GB" sz="1400" dirty="0" err="1"/>
              <a:t>poslovnom</a:t>
            </a:r>
            <a:r>
              <a:rPr lang="en-GB" sz="1400" dirty="0"/>
              <a:t> </a:t>
            </a:r>
            <a:r>
              <a:rPr lang="en-GB" sz="1400" dirty="0" err="1"/>
              <a:t>planu</a:t>
            </a:r>
            <a:endParaRPr lang="en-GB" sz="14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6612467" y="3996267"/>
            <a:ext cx="13631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10100684" cy="50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Posljednje</a:t>
            </a:r>
            <a:r>
              <a:rPr lang="en-GB" b="1" dirty="0">
                <a:ea typeface="+mn-lt"/>
                <a:cs typeface="+mn-lt"/>
              </a:rPr>
              <a:t>, </a:t>
            </a:r>
            <a:r>
              <a:rPr lang="en-GB" b="1" dirty="0" err="1">
                <a:ea typeface="+mn-lt"/>
                <a:cs typeface="+mn-lt"/>
              </a:rPr>
              <a:t>ali</a:t>
            </a:r>
            <a:r>
              <a:rPr lang="en-GB" b="1" dirty="0">
                <a:ea typeface="+mn-lt"/>
                <a:cs typeface="+mn-lt"/>
              </a:rPr>
              <a:t> ne </a:t>
            </a:r>
            <a:r>
              <a:rPr lang="en-GB" b="1" dirty="0" err="1">
                <a:ea typeface="+mn-lt"/>
                <a:cs typeface="+mn-lt"/>
              </a:rPr>
              <a:t>manje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važno</a:t>
            </a:r>
            <a:r>
              <a:rPr lang="en-GB" b="1" dirty="0">
                <a:ea typeface="+mn-lt"/>
                <a:cs typeface="+mn-lt"/>
              </a:rPr>
              <a:t> 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Usmena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predaja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prijetnja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ili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prilika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?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Zaista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ovisi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o tome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kako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klijenti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percipiraju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vašu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ponudu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.</a:t>
            </a:r>
            <a:endParaRPr lang="hr-HR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Po</a:t>
            </a:r>
            <a:r>
              <a:rPr lang="hr-HR" dirty="0" err="1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zitivne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hr-HR" dirty="0">
                <a:latin typeface="Calibri" panose="020F0502020204030204" pitchFamily="34" charset="0"/>
                <a:ea typeface="+mn-lt"/>
                <a:cs typeface="+mn-lt"/>
              </a:rPr>
              <a:t>recenzije – besplatan publicitet, kupci sami doprinose plasiranju proizvoda, a da toga nisu ni svjesni…</a:t>
            </a:r>
          </a:p>
          <a:p>
            <a:pPr algn="just" fontAlgn="ctr">
              <a:spcBef>
                <a:spcPts val="0"/>
              </a:spcBef>
              <a:buSzPts val="2500"/>
            </a:pPr>
            <a:endParaRPr lang="en-GB" sz="1000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Savjet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: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surfajte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valom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i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pustite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+mn-lt"/>
                <a:cs typeface="+mn-lt"/>
              </a:rPr>
              <a:t>zamah</a:t>
            </a:r>
            <a:r>
              <a:rPr lang="en-GB" sz="1800" i="1" dirty="0">
                <a:latin typeface="Calibri" panose="020F0502020204030204" pitchFamily="34" charset="0"/>
                <a:ea typeface="+mn-lt"/>
                <a:cs typeface="+mn-lt"/>
              </a:rPr>
              <a:t>...</a:t>
            </a:r>
            <a:endParaRPr lang="hr-HR" sz="1800" i="1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Negat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+mn-lt"/>
                <a:cs typeface="+mn-lt"/>
              </a:rPr>
              <a:t>ivne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re</a:t>
            </a:r>
            <a:r>
              <a:rPr lang="hr-HR" dirty="0" err="1">
                <a:latin typeface="Calibri" panose="020F0502020204030204" pitchFamily="34" charset="0"/>
                <a:ea typeface="+mn-lt"/>
                <a:cs typeface="+mn-lt"/>
              </a:rPr>
              <a:t>cenzije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–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iz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nekog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razloga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niste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uspjeli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zadovoljiti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kupca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Svaki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negativan-pozitivan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omjer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veći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od 1:5 (2:5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ili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još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gore)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trebao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bi vas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zabrinjavati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eksponencijalno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smanjujući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vaše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prilike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za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privlačenje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+mn-lt"/>
                <a:cs typeface="+mn-lt"/>
              </a:rPr>
              <a:t>kupaca</a:t>
            </a:r>
            <a:r>
              <a:rPr lang="en-GB" dirty="0">
                <a:latin typeface="Calibri" panose="020F0502020204030204" pitchFamily="34" charset="0"/>
                <a:ea typeface="+mn-lt"/>
                <a:cs typeface="+mn-lt"/>
              </a:rPr>
              <a:t>.</a:t>
            </a:r>
            <a:endParaRPr lang="hr-HR" dirty="0">
              <a:latin typeface="Calibri" panose="020F0502020204030204" pitchFamily="34" charset="0"/>
              <a:ea typeface="+mn-lt"/>
              <a:cs typeface="+mn-lt"/>
            </a:endParaRPr>
          </a:p>
          <a:p>
            <a:pPr algn="just" fontAlgn="ctr">
              <a:spcBef>
                <a:spcPts val="0"/>
              </a:spcBef>
              <a:buSzPts val="2500"/>
            </a:pPr>
            <a:endParaRPr lang="en-GB" sz="1000" dirty="0">
              <a:latin typeface="Calibri" panose="020F0502020204030204" pitchFamily="34" charset="0"/>
              <a:ea typeface="+mn-lt"/>
              <a:cs typeface="+mn-lt"/>
            </a:endParaRPr>
          </a:p>
          <a:p>
            <a:pPr lvl="0" algn="just" fontAlgn="ctr">
              <a:spcBef>
                <a:spcPts val="0"/>
              </a:spcBef>
              <a:buSzPts val="2500"/>
            </a:pPr>
            <a:r>
              <a:rPr lang="en-GB" sz="1800" i="1" dirty="0" err="1">
                <a:latin typeface="Calibri" panose="020F0502020204030204" pitchFamily="34" charset="0"/>
              </a:rPr>
              <a:t>Savjet</a:t>
            </a:r>
            <a:r>
              <a:rPr lang="en-GB" sz="1800" i="1" dirty="0">
                <a:latin typeface="Calibri" panose="020F0502020204030204" pitchFamily="34" charset="0"/>
              </a:rPr>
              <a:t>: </a:t>
            </a:r>
            <a:r>
              <a:rPr lang="en-GB" sz="1800" i="1" dirty="0" err="1">
                <a:latin typeface="Calibri" panose="020F0502020204030204" pitchFamily="34" charset="0"/>
              </a:rPr>
              <a:t>odmah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poduzmite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akciju</a:t>
            </a:r>
            <a:r>
              <a:rPr lang="en-GB" sz="1800" i="1" dirty="0">
                <a:latin typeface="Calibri" panose="020F0502020204030204" pitchFamily="34" charset="0"/>
              </a:rPr>
              <a:t>, </a:t>
            </a:r>
            <a:r>
              <a:rPr lang="en-GB" sz="1800" i="1" dirty="0" err="1">
                <a:latin typeface="Calibri" panose="020F0502020204030204" pitchFamily="34" charset="0"/>
              </a:rPr>
              <a:t>budite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ljubazni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tražite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preciznije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povratne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informacije</a:t>
            </a:r>
            <a:r>
              <a:rPr lang="en-GB" sz="1800" i="1" dirty="0">
                <a:latin typeface="Calibri" panose="020F0502020204030204" pitchFamily="34" charset="0"/>
              </a:rPr>
              <a:t> od </a:t>
            </a:r>
            <a:r>
              <a:rPr lang="en-GB" sz="1800" i="1" dirty="0" err="1">
                <a:latin typeface="Calibri" panose="020F0502020204030204" pitchFamily="34" charset="0"/>
              </a:rPr>
              <a:t>istih</a:t>
            </a:r>
            <a:r>
              <a:rPr lang="en-GB" sz="1800" i="1" dirty="0">
                <a:latin typeface="Calibri" panose="020F0502020204030204" pitchFamily="34" charset="0"/>
              </a:rPr>
              <a:t> "</a:t>
            </a:r>
            <a:r>
              <a:rPr lang="en-GB" sz="1800" i="1" dirty="0" err="1">
                <a:latin typeface="Calibri" panose="020F0502020204030204" pitchFamily="34" charset="0"/>
              </a:rPr>
              <a:t>ljutih</a:t>
            </a:r>
            <a:r>
              <a:rPr lang="en-GB" sz="1800" i="1" dirty="0">
                <a:latin typeface="Calibri" panose="020F0502020204030204" pitchFamily="34" charset="0"/>
              </a:rPr>
              <a:t>" </a:t>
            </a:r>
            <a:r>
              <a:rPr lang="en-GB" sz="1800" i="1" dirty="0" err="1">
                <a:latin typeface="Calibri" panose="020F0502020204030204" pitchFamily="34" charset="0"/>
              </a:rPr>
              <a:t>kupaca</a:t>
            </a:r>
            <a:r>
              <a:rPr lang="en-GB" sz="1800" i="1" dirty="0">
                <a:latin typeface="Calibri" panose="020F0502020204030204" pitchFamily="34" charset="0"/>
              </a:rPr>
              <a:t>... </a:t>
            </a:r>
            <a:r>
              <a:rPr lang="en-GB" sz="1800" i="1" dirty="0" err="1">
                <a:latin typeface="Calibri" panose="020F0502020204030204" pitchFamily="34" charset="0"/>
              </a:rPr>
              <a:t>želite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učiniti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sve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što</a:t>
            </a:r>
            <a:r>
              <a:rPr lang="en-GB" sz="1800" i="1" dirty="0">
                <a:latin typeface="Calibri" panose="020F0502020204030204" pitchFamily="34" charset="0"/>
              </a:rPr>
              <a:t> je </a:t>
            </a:r>
            <a:r>
              <a:rPr lang="en-GB" sz="1800" i="1" dirty="0" err="1">
                <a:latin typeface="Calibri" panose="020F0502020204030204" pitchFamily="34" charset="0"/>
              </a:rPr>
              <a:t>moguće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kako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biste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povećali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svoje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šanse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za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uspostavljanje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čiste</a:t>
            </a:r>
            <a:r>
              <a:rPr lang="en-GB" sz="1800" i="1" dirty="0">
                <a:latin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</a:rPr>
              <a:t>reputacije</a:t>
            </a:r>
            <a:r>
              <a:rPr lang="en-GB" sz="1800" i="1" dirty="0">
                <a:latin typeface="Calibri" panose="020F0502020204030204" pitchFamily="34" charset="0"/>
              </a:rPr>
              <a:t>. </a:t>
            </a:r>
            <a:r>
              <a:rPr lang="en-GB" dirty="0">
                <a:latin typeface="Calibri" panose="020F0502020204030204" pitchFamily="34" charset="0"/>
              </a:rPr>
              <a:t>		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altLang="es-ES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3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304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09215" y="1159241"/>
            <a:ext cx="3091969" cy="3292444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rgbClr val="D92E2D"/>
                </a:solidFill>
              </a:rPr>
              <a:t>S</a:t>
            </a:r>
            <a:r>
              <a:rPr lang="hr-HR" sz="4000" b="1" dirty="0" err="1">
                <a:solidFill>
                  <a:srgbClr val="D92E2D"/>
                </a:solidFill>
              </a:rPr>
              <a:t>ažetak</a:t>
            </a:r>
            <a:endParaRPr lang="es-ES" sz="4000" b="1" dirty="0">
              <a:solidFill>
                <a:srgbClr val="D92E2D"/>
              </a:solidFill>
            </a:endParaRP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800025" y="2645043"/>
            <a:ext cx="2819320" cy="230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400" b="1" dirty="0">
                <a:solidFill>
                  <a:srgbClr val="FF0000"/>
                </a:solidFill>
                <a:ea typeface="+mn-lt"/>
                <a:cs typeface="+mn-lt"/>
              </a:rPr>
              <a:t>Marketing </a:t>
            </a:r>
            <a:r>
              <a:rPr lang="hr-HR" altLang="ko-KR" sz="1400" b="1" dirty="0" err="1">
                <a:solidFill>
                  <a:srgbClr val="FF0000"/>
                </a:solidFill>
                <a:ea typeface="+mn-lt"/>
                <a:cs typeface="+mn-lt"/>
              </a:rPr>
              <a:t>miks</a:t>
            </a:r>
            <a:endParaRPr lang="en-US" altLang="ko-KR" sz="14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Pro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izvod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Cijena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Mjesto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Promo</a:t>
            </a: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cija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Ljudi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Proc</a:t>
            </a: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es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Fizički dokaz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Partner</a:t>
            </a: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stvo</a:t>
            </a:r>
            <a:endParaRPr lang="en-GB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90564" y="2564218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4892829" y="4925450"/>
            <a:ext cx="3321122" cy="122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lvl="0" indent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Razumijevanje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 Marketing</a:t>
            </a: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a</a:t>
            </a:r>
            <a:endParaRPr lang="en-US" altLang="ko-KR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altLang="ko-KR" sz="1200" dirty="0" err="1">
                <a:solidFill>
                  <a:schemeClr val="tx1"/>
                </a:solidFill>
                <a:cs typeface="Arial" pitchFamily="34" charset="0"/>
              </a:rPr>
              <a:t>Defin</a:t>
            </a:r>
            <a:r>
              <a:rPr lang="hr-HR" altLang="ko-KR" sz="1200" dirty="0" err="1">
                <a:solidFill>
                  <a:schemeClr val="tx1"/>
                </a:solidFill>
                <a:cs typeface="Arial" pitchFamily="34" charset="0"/>
              </a:rPr>
              <a:t>icije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Tržišno orijentirane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(AMA) 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Orijentirane na kupca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(Kotler)</a:t>
            </a:r>
          </a:p>
          <a:p>
            <a:pPr marL="171450" lvl="0" indent="-1714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nn-NO" altLang="ko-KR" sz="1200" dirty="0">
                <a:solidFill>
                  <a:schemeClr val="tx1"/>
                </a:solidFill>
                <a:cs typeface="Arial" pitchFamily="34" charset="0"/>
              </a:rPr>
              <a:t>Vrste marketinga na temelju operativnog konteksta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610660" y="4784992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51208" y="1563432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089012" y="3700706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1883578" y="4910503"/>
            <a:ext cx="15457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268065" y="1877057"/>
            <a:ext cx="1991507" cy="29630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Poslovna vrijednost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: 3 </a:t>
            </a:r>
            <a:r>
              <a:rPr lang="hr-HR" altLang="ko-KR" sz="1400" b="1" dirty="0">
                <a:solidFill>
                  <a:srgbClr val="FF0000"/>
                </a:solidFill>
                <a:cs typeface="Arial" pitchFamily="34" charset="0"/>
              </a:rPr>
              <a:t>stupa</a:t>
            </a:r>
            <a:endParaRPr lang="en-US" altLang="ko-KR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Proces ulaza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Ljudi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Društveno-ekonomski kontekst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marL="228600" indent="-22860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IPO MODEL:</a:t>
            </a:r>
            <a:r>
              <a:rPr lang="hr-HR" altLang="ko-KR" sz="1200" dirty="0">
                <a:solidFill>
                  <a:schemeClr val="tx1"/>
                </a:solidFill>
                <a:cs typeface="Arial" pitchFamily="34" charset="0"/>
              </a:rPr>
              <a:t> od ulaza (inputa)  do izlaza (outputa)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408AB97-1728-42C7-B2C0-68563D63DF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940547" y="2495707"/>
            <a:ext cx="317240" cy="48249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>
            <a:off x="3228783" y="2736952"/>
            <a:ext cx="980432" cy="0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5818246" y="4487783"/>
            <a:ext cx="0" cy="37882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>
            <a:off x="7301184" y="2741793"/>
            <a:ext cx="997159" cy="0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Test </a:t>
            </a:r>
            <a:r>
              <a:rPr lang="en-GB" sz="4000" b="1" dirty="0" err="1">
                <a:solidFill>
                  <a:srgbClr val="C00000"/>
                </a:solidFill>
              </a:rPr>
              <a:t>za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samoocjenjivanje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26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8717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ea typeface="+mn-lt"/>
                <a:cs typeface="+mn-lt"/>
              </a:rPr>
              <a:t>Pitanje</a:t>
            </a:r>
            <a:r>
              <a:rPr lang="en-GB" dirty="0">
                <a:ea typeface="+mn-lt"/>
                <a:cs typeface="+mn-lt"/>
              </a:rPr>
              <a:t> 1: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ea typeface="+mn-lt"/>
                <a:cs typeface="+mn-lt"/>
              </a:rPr>
              <a:t>Što je</a:t>
            </a:r>
            <a:r>
              <a:rPr lang="en-GB" dirty="0">
                <a:ea typeface="+mn-lt"/>
                <a:cs typeface="+mn-lt"/>
              </a:rPr>
              <a:t> IPO model?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Pitanje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2: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Na čemu se temelji tržišna potražnja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Pitanje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3: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Koja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vrsta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m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arketinga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koristi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tehničke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značajke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ponude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za po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većanje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prodaje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Pitanje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4: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Koja je vrsta marketinga najprikladnija za sportsku industriju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000" dirty="0">
              <a:solidFill>
                <a:srgbClr val="000000"/>
              </a:solidFill>
              <a:latin typeface="Calibri" panose="020F0502020204030204" pitchFamily="34" charset="0"/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Pitanje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5: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Što je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 Marketing Mi</a:t>
            </a:r>
            <a:r>
              <a:rPr lang="hr-HR" dirty="0" err="1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ks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10274830" cy="217335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Sadržaj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947669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333396" y="2683363"/>
            <a:ext cx="3487986" cy="24776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200" dirty="0">
                <a:ea typeface="+mn-lt"/>
                <a:cs typeface="+mn-lt"/>
              </a:rPr>
              <a:t>Definiranje koncepta “vrijednosti” za organizacije </a:t>
            </a:r>
            <a:r>
              <a:rPr lang="en-US" sz="1200" dirty="0">
                <a:ea typeface="+mn-lt"/>
                <a:cs typeface="+mn-lt"/>
              </a:rPr>
              <a:t>:</a:t>
            </a:r>
          </a:p>
          <a:p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Mnoga tumačenja </a:t>
            </a:r>
            <a:r>
              <a:rPr lang="en-GB" sz="1200" dirty="0">
                <a:ea typeface="+mn-lt"/>
                <a:cs typeface="+mn-lt"/>
              </a:rPr>
              <a:t>“v</a:t>
            </a:r>
            <a:r>
              <a:rPr lang="hr-HR" sz="1200" dirty="0" err="1">
                <a:ea typeface="+mn-lt"/>
                <a:cs typeface="+mn-lt"/>
              </a:rPr>
              <a:t>rijednosti</a:t>
            </a:r>
            <a:r>
              <a:rPr lang="en-GB" sz="1200" dirty="0">
                <a:ea typeface="+mn-lt"/>
                <a:cs typeface="+mn-lt"/>
              </a:rPr>
              <a:t>”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ea typeface="+mn-lt"/>
                <a:cs typeface="+mn-lt"/>
              </a:rPr>
              <a:t>Varijable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jednadžbe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vrijednosti</a:t>
            </a:r>
            <a:endParaRPr lang="hr-HR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 err="1">
                <a:ea typeface="+mn-lt"/>
                <a:cs typeface="+mn-lt"/>
              </a:rPr>
              <a:t>Društveno-ekonomski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kontekst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određenog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vremena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i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razdoblja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Proces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dirty="0" err="1">
                <a:ea typeface="+mn-lt"/>
                <a:cs typeface="+mn-lt"/>
              </a:rPr>
              <a:t>ulaza</a:t>
            </a:r>
            <a:r>
              <a:rPr lang="hr-HR" sz="1200" dirty="0">
                <a:ea typeface="+mn-lt"/>
                <a:cs typeface="+mn-lt"/>
              </a:rPr>
              <a:t> (inputa)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Ljudi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GB" sz="1200" b="1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ea typeface="맑은 고딕"/>
              <a:cs typeface="Calibri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795843" y="2283765"/>
            <a:ext cx="231209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1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4853667" y="1845222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760816" y="2683363"/>
            <a:ext cx="347232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… </a:t>
            </a:r>
            <a:r>
              <a:rPr lang="hr-HR" sz="1200" dirty="0">
                <a:ea typeface="+mn-lt"/>
                <a:cs typeface="+mn-lt"/>
              </a:rPr>
              <a:t>pa o čemu govori Marketing</a:t>
            </a:r>
            <a:r>
              <a:rPr lang="en-GB" sz="1200" dirty="0">
                <a:ea typeface="+mn-lt"/>
                <a:cs typeface="+mn-lt"/>
              </a:rPr>
              <a:t>?</a:t>
            </a:r>
          </a:p>
          <a:p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Definicija</a:t>
            </a:r>
            <a:endParaRPr lang="en-US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Potrebe i želje</a:t>
            </a:r>
            <a:r>
              <a:rPr lang="en-GB" sz="1200" dirty="0">
                <a:ea typeface="+mn-lt"/>
                <a:cs typeface="+mn-lt"/>
              </a:rPr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nn-NO" sz="1200" dirty="0">
                <a:ea typeface="+mn-lt"/>
                <a:cs typeface="+mn-lt"/>
              </a:rPr>
              <a:t>Vrste marketinga na temelju operativnog konteksta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nn-NO" sz="1200" dirty="0">
                <a:ea typeface="+mn-lt"/>
                <a:cs typeface="+mn-lt"/>
              </a:rPr>
              <a:t>Vrste marketinga temeljene na fokusu</a:t>
            </a:r>
            <a:endParaRPr lang="hr-HR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Pro</a:t>
            </a:r>
            <a:r>
              <a:rPr lang="hr-HR" sz="1200" dirty="0">
                <a:ea typeface="+mn-lt"/>
                <a:cs typeface="+mn-lt"/>
              </a:rPr>
              <a:t>izvodi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Prodaja</a:t>
            </a:r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Marketing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Odnosi</a:t>
            </a:r>
            <a:endParaRPr lang="en-GB" sz="1200" dirty="0">
              <a:ea typeface="+mn-lt"/>
              <a:cs typeface="+mn-l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821382" y="2294204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 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2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8233143" y="2310756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hr-HR" altLang="ko-KR" b="1" dirty="0">
                <a:latin typeface="+mj-lt"/>
                <a:ea typeface="맑은 고딕"/>
                <a:cs typeface="Arial"/>
              </a:rPr>
              <a:t>Poglavlje 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3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18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273845" y="1845222"/>
            <a:ext cx="317240" cy="482490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8215135" y="2637790"/>
            <a:ext cx="347232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1200" dirty="0">
                <a:ea typeface="+mn-lt"/>
                <a:cs typeface="+mn-lt"/>
              </a:rPr>
              <a:t>Marketing </a:t>
            </a:r>
            <a:r>
              <a:rPr lang="hr-HR" sz="1200" dirty="0" err="1">
                <a:ea typeface="+mn-lt"/>
                <a:cs typeface="+mn-lt"/>
              </a:rPr>
              <a:t>miks</a:t>
            </a:r>
            <a:endParaRPr lang="en-GB" sz="1200" dirty="0">
              <a:ea typeface="+mn-lt"/>
              <a:cs typeface="+mn-lt"/>
            </a:endParaRPr>
          </a:p>
          <a:p>
            <a:endParaRPr lang="en-GB" sz="1200" dirty="0"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hr-HR" sz="1200" dirty="0">
                <a:ea typeface="+mn-lt"/>
                <a:cs typeface="+mn-lt"/>
              </a:rPr>
              <a:t>Marketing </a:t>
            </a:r>
            <a:r>
              <a:rPr lang="hr-HR" sz="1200" dirty="0" err="1">
                <a:ea typeface="+mn-lt"/>
                <a:cs typeface="+mn-lt"/>
              </a:rPr>
              <a:t>miks</a:t>
            </a:r>
            <a:r>
              <a:rPr lang="en-US" sz="1200" dirty="0">
                <a:ea typeface="+mn-lt"/>
                <a:cs typeface="+mn-lt"/>
              </a:rPr>
              <a:t>: 8P Model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ea typeface="+mn-lt"/>
                <a:cs typeface="+mn-lt"/>
              </a:rPr>
              <a:t>Marketin</a:t>
            </a:r>
            <a:r>
              <a:rPr lang="hr-HR" sz="1200" dirty="0">
                <a:ea typeface="+mn-lt"/>
                <a:cs typeface="+mn-lt"/>
              </a:rPr>
              <a:t>g</a:t>
            </a:r>
            <a:r>
              <a:rPr lang="en-US" sz="1200" dirty="0">
                <a:ea typeface="+mn-lt"/>
                <a:cs typeface="+mn-lt"/>
              </a:rPr>
              <a:t> </a:t>
            </a:r>
            <a:r>
              <a:rPr lang="en-US" sz="1200" dirty="0" err="1">
                <a:ea typeface="+mn-lt"/>
                <a:cs typeface="+mn-lt"/>
              </a:rPr>
              <a:t>miks</a:t>
            </a:r>
            <a:r>
              <a:rPr lang="hr-HR" sz="1200" dirty="0">
                <a:ea typeface="+mn-lt"/>
                <a:cs typeface="+mn-lt"/>
              </a:rPr>
              <a:t> u poslovnom Planu</a:t>
            </a:r>
            <a:endParaRPr lang="en-US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1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ea typeface="+mn-lt"/>
                <a:cs typeface="+mn-lt"/>
              </a:rPr>
              <a:t>Što podrazumijevamo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hr-HR" b="1" dirty="0">
                <a:ea typeface="+mn-lt"/>
                <a:cs typeface="+mn-lt"/>
              </a:rPr>
              <a:t>pod </a:t>
            </a:r>
            <a:r>
              <a:rPr lang="hr-HR" b="1" i="1" dirty="0">
                <a:ea typeface="+mn-lt"/>
                <a:cs typeface="+mn-lt"/>
              </a:rPr>
              <a:t>vrijednošću</a:t>
            </a:r>
            <a:r>
              <a:rPr lang="en-GB" b="1" dirty="0">
                <a:ea typeface="+mn-lt"/>
                <a:cs typeface="+mn-lt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Kvantiteta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>
                <a:ea typeface="+mn-lt"/>
                <a:cs typeface="+mn-lt"/>
              </a:rPr>
              <a:t>VS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Kvaliteta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ea typeface="+mn-lt"/>
                <a:cs typeface="+mn-lt"/>
              </a:rPr>
              <a:t>Koliko je postignuto u određenom vremenskom razdoblju </a:t>
            </a:r>
            <a:r>
              <a:rPr lang="en-GB" sz="1800" b="1" dirty="0">
                <a:ea typeface="+mn-lt"/>
                <a:cs typeface="+mn-lt"/>
              </a:rPr>
              <a:t>VS</a:t>
            </a:r>
            <a:r>
              <a:rPr lang="hr-HR" sz="1800" b="1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performanse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učinkovitost</a:t>
            </a:r>
            <a:endParaRPr lang="hr-HR" sz="18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Rezultat</a:t>
            </a:r>
            <a:r>
              <a:rPr lang="en-GB" b="1" dirty="0">
                <a:ea typeface="+mn-lt"/>
                <a:cs typeface="+mn-lt"/>
              </a:rPr>
              <a:t> VS 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Ishod</a:t>
            </a:r>
            <a:endParaRPr lang="en-GB" b="1" dirty="0">
              <a:solidFill>
                <a:srgbClr val="0070C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 err="1">
                <a:ea typeface="+mn-lt"/>
                <a:cs typeface="+mn-lt"/>
              </a:rPr>
              <a:t>Opipljivi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konkretni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rezultati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b="1" dirty="0">
                <a:ea typeface="+mn-lt"/>
                <a:cs typeface="+mn-lt"/>
              </a:rPr>
              <a:t>VS</a:t>
            </a:r>
            <a:r>
              <a:rPr lang="hr-HR" sz="1800" b="1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srednjoročni</a:t>
            </a:r>
            <a:r>
              <a:rPr lang="en-GB" sz="1800" dirty="0">
                <a:ea typeface="+mn-lt"/>
                <a:cs typeface="+mn-lt"/>
              </a:rPr>
              <a:t>/</a:t>
            </a:r>
            <a:r>
              <a:rPr lang="en-GB" sz="1800" dirty="0" err="1">
                <a:ea typeface="+mn-lt"/>
                <a:cs typeface="+mn-lt"/>
              </a:rPr>
              <a:t>dugoročni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učinak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koji</a:t>
            </a:r>
            <a:r>
              <a:rPr lang="en-GB" sz="1800" dirty="0">
                <a:ea typeface="+mn-lt"/>
                <a:cs typeface="+mn-lt"/>
              </a:rPr>
              <a:t> se </a:t>
            </a:r>
            <a:r>
              <a:rPr lang="en-GB" sz="1800" dirty="0" err="1">
                <a:ea typeface="+mn-lt"/>
                <a:cs typeface="+mn-lt"/>
              </a:rPr>
              <a:t>generira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iz</a:t>
            </a:r>
            <a:r>
              <a:rPr lang="en-GB" sz="1800" dirty="0">
                <a:ea typeface="+mn-lt"/>
                <a:cs typeface="+mn-lt"/>
              </a:rPr>
              <a:t> tog </a:t>
            </a:r>
            <a:r>
              <a:rPr lang="en-GB" sz="1800" dirty="0" err="1">
                <a:ea typeface="+mn-lt"/>
                <a:cs typeface="+mn-lt"/>
              </a:rPr>
              <a:t>učinka</a:t>
            </a:r>
            <a:r>
              <a:rPr lang="en-GB" sz="1800" dirty="0">
                <a:ea typeface="+mn-lt"/>
                <a:cs typeface="+mn-lt"/>
              </a:rPr>
              <a:t> (</a:t>
            </a:r>
            <a:r>
              <a:rPr lang="en-GB" sz="1800" dirty="0" err="1">
                <a:ea typeface="+mn-lt"/>
                <a:cs typeface="+mn-lt"/>
              </a:rPr>
              <a:t>tj</a:t>
            </a:r>
            <a:r>
              <a:rPr lang="en-GB" sz="1800" dirty="0">
                <a:ea typeface="+mn-lt"/>
                <a:cs typeface="+mn-lt"/>
              </a:rPr>
              <a:t>. ↑ </a:t>
            </a:r>
            <a:r>
              <a:rPr lang="en-GB" sz="1800" dirty="0" err="1">
                <a:ea typeface="+mn-lt"/>
                <a:cs typeface="+mn-lt"/>
              </a:rPr>
              <a:t>dobit</a:t>
            </a:r>
            <a:r>
              <a:rPr lang="en-GB" sz="1800" dirty="0">
                <a:ea typeface="+mn-lt"/>
                <a:cs typeface="+mn-lt"/>
              </a:rPr>
              <a:t>)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∏</a:t>
            </a:r>
            <a:r>
              <a:rPr lang="en-GB" dirty="0">
                <a:ea typeface="+mn-lt"/>
                <a:cs typeface="+mn-lt"/>
              </a:rPr>
              <a:t> (profit) =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R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hr-HR" dirty="0">
                <a:ea typeface="+mn-lt"/>
                <a:cs typeface="+mn-lt"/>
              </a:rPr>
              <a:t>prihodi</a:t>
            </a:r>
            <a:r>
              <a:rPr lang="en-GB" dirty="0">
                <a:ea typeface="+mn-lt"/>
                <a:cs typeface="+mn-lt"/>
              </a:rPr>
              <a:t>) – </a:t>
            </a: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C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hr-HR" dirty="0">
                <a:ea typeface="+mn-lt"/>
                <a:cs typeface="+mn-lt"/>
              </a:rPr>
              <a:t>troškovi</a:t>
            </a:r>
            <a:r>
              <a:rPr lang="en-GB" dirty="0">
                <a:ea typeface="+mn-lt"/>
                <a:cs typeface="+mn-lt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18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11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Bez </a:t>
            </a:r>
            <a:r>
              <a:rPr lang="en-GB" dirty="0" err="1">
                <a:ea typeface="+mn-lt"/>
                <a:cs typeface="+mn-lt"/>
              </a:rPr>
              <a:t>obzira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stvarne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razmjere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opseg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svake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poslovne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ideje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i="1" dirty="0" err="1">
                <a:ea typeface="+mn-lt"/>
                <a:cs typeface="+mn-lt"/>
              </a:rPr>
              <a:t>vrijednost</a:t>
            </a:r>
            <a:r>
              <a:rPr lang="en-GB" i="1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se u </a:t>
            </a:r>
            <a:r>
              <a:rPr lang="en-GB" dirty="0" err="1">
                <a:ea typeface="+mn-lt"/>
                <a:cs typeface="+mn-lt"/>
              </a:rPr>
              <a:t>širem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smislu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gradi</a:t>
            </a:r>
            <a:r>
              <a:rPr lang="en-GB" dirty="0">
                <a:ea typeface="+mn-lt"/>
                <a:cs typeface="+mn-lt"/>
              </a:rPr>
              <a:t> od tri </a:t>
            </a:r>
            <a:r>
              <a:rPr lang="en-GB" dirty="0" err="1">
                <a:ea typeface="+mn-lt"/>
                <a:cs typeface="+mn-lt"/>
              </a:rPr>
              <a:t>eksplicitne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varijable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582956823"/>
              </p:ext>
            </p:extLst>
          </p:nvPr>
        </p:nvGraphicFramePr>
        <p:xfrm>
          <a:off x="3119698" y="2411853"/>
          <a:ext cx="6169891" cy="325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>
                <a:solidFill>
                  <a:srgbClr val="0070C0"/>
                </a:solidFill>
                <a:ea typeface="+mn-lt"/>
                <a:cs typeface="+mn-lt"/>
              </a:rPr>
              <a:t>Socio-e</a:t>
            </a:r>
            <a:r>
              <a:rPr lang="hr-HR" b="1" dirty="0" err="1">
                <a:solidFill>
                  <a:srgbClr val="0070C0"/>
                </a:solidFill>
                <a:ea typeface="+mn-lt"/>
                <a:cs typeface="+mn-lt"/>
              </a:rPr>
              <a:t>konomski</a:t>
            </a:r>
            <a:r>
              <a:rPr lang="hr-HR" b="1" dirty="0">
                <a:solidFill>
                  <a:srgbClr val="0070C0"/>
                </a:solidFill>
                <a:ea typeface="+mn-lt"/>
                <a:cs typeface="+mn-lt"/>
              </a:rPr>
              <a:t> kontekst određenog vremena i razdoblja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Odnosi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ukupnu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ljestvicu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pojava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koje</a:t>
            </a:r>
            <a:r>
              <a:rPr lang="en-GB" dirty="0">
                <a:ea typeface="+mn-lt"/>
                <a:cs typeface="+mn-lt"/>
              </a:rPr>
              <a:t> bi </a:t>
            </a:r>
            <a:r>
              <a:rPr lang="en-GB" dirty="0" err="1">
                <a:ea typeface="+mn-lt"/>
                <a:cs typeface="+mn-lt"/>
              </a:rPr>
              <a:t>mogle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utjecati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vašu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poslovnu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ideju</a:t>
            </a:r>
            <a:r>
              <a:rPr lang="en-GB" dirty="0">
                <a:ea typeface="+mn-lt"/>
                <a:cs typeface="+mn-lt"/>
              </a:rPr>
              <a:t>.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Tehnologije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tržišni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trendovi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predstavljaju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najutjecajnija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trenda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koje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ambiciozni</a:t>
            </a:r>
            <a:r>
              <a:rPr lang="en-GB" dirty="0">
                <a:ea typeface="+mn-lt"/>
                <a:cs typeface="+mn-lt"/>
              </a:rPr>
              <a:t>) </a:t>
            </a:r>
            <a:r>
              <a:rPr lang="en-GB" dirty="0" err="1">
                <a:ea typeface="+mn-lt"/>
                <a:cs typeface="+mn-lt"/>
              </a:rPr>
              <a:t>poduzetnici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gledaju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kako</a:t>
            </a:r>
            <a:r>
              <a:rPr lang="en-GB" dirty="0">
                <a:ea typeface="+mn-lt"/>
                <a:cs typeface="+mn-lt"/>
              </a:rPr>
              <a:t> bi </a:t>
            </a:r>
            <a:r>
              <a:rPr lang="en-GB" dirty="0" err="1">
                <a:ea typeface="+mn-lt"/>
                <a:cs typeface="+mn-lt"/>
              </a:rPr>
              <a:t>dizajnirali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proširili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svoju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poslovnu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ideju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 </a:t>
            </a:r>
            <a:endParaRPr lang="en-GB" sz="2000" b="1" dirty="0">
              <a:ea typeface="+mn-lt"/>
              <a:cs typeface="+mn-lt"/>
            </a:endParaRPr>
          </a:p>
          <a:p>
            <a:pPr algn="just">
              <a:defRPr/>
            </a:pPr>
            <a:endParaRPr lang="en-GB" sz="2000" b="1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2126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</a:t>
            </a:r>
            <a:r>
              <a:rPr lang="hr-HR" b="1" dirty="0" err="1">
                <a:ea typeface="+mn-lt"/>
                <a:cs typeface="+mn-lt"/>
              </a:rPr>
              <a:t>jabla</a:t>
            </a:r>
            <a:r>
              <a:rPr lang="hr-HR" b="1" dirty="0">
                <a:ea typeface="+mn-lt"/>
                <a:cs typeface="+mn-lt"/>
              </a:rPr>
              <a:t> jednadžbe vrijednosti</a:t>
            </a:r>
            <a:r>
              <a:rPr lang="en-GB" b="1" dirty="0">
                <a:ea typeface="+mn-lt"/>
                <a:cs typeface="+mn-lt"/>
              </a:rPr>
              <a:t> </a:t>
            </a:r>
          </a:p>
          <a:p>
            <a:pPr algn="just">
              <a:defRPr/>
            </a:pP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Društveno-ekonomski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kontekst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određenog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vremena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i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razdoblja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, </a:t>
            </a:r>
            <a:r>
              <a:rPr lang="en-GB" sz="2000" b="1" dirty="0" err="1">
                <a:solidFill>
                  <a:srgbClr val="00B0F0"/>
                </a:solidFill>
                <a:cs typeface="Calibri"/>
              </a:rPr>
              <a:t>npr</a:t>
            </a:r>
            <a:r>
              <a:rPr lang="en-GB" sz="2000" b="1" dirty="0">
                <a:solidFill>
                  <a:srgbClr val="00B0F0"/>
                </a:solidFill>
                <a:cs typeface="Calibri"/>
              </a:rPr>
              <a:t>.:</a:t>
            </a: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33" y="1783450"/>
            <a:ext cx="1009362" cy="720973"/>
          </a:xfrm>
          <a:prstGeom prst="rect">
            <a:avLst/>
          </a:prstGeom>
        </p:spPr>
      </p:pic>
      <p:pic>
        <p:nvPicPr>
          <p:cNvPr id="4" name="Immagin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614" y="2716860"/>
            <a:ext cx="5188045" cy="2999339"/>
          </a:xfrm>
          <a:prstGeom prst="rect">
            <a:avLst/>
          </a:prstGeom>
        </p:spPr>
      </p:pic>
      <p:sp>
        <p:nvSpPr>
          <p:cNvPr id="13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 txBox="1">
            <a:spLocks/>
          </p:cNvSpPr>
          <p:nvPr/>
        </p:nvSpPr>
        <p:spPr>
          <a:xfrm>
            <a:off x="1348780" y="2504423"/>
            <a:ext cx="5153620" cy="3789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Tijekom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posljednjih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nekoliko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godina</a:t>
            </a:r>
            <a:r>
              <a:rPr lang="en-GB" dirty="0">
                <a:ea typeface="+mn-lt"/>
                <a:cs typeface="+mn-lt"/>
              </a:rPr>
              <a:t>, e-</a:t>
            </a:r>
            <a:r>
              <a:rPr lang="en-GB" dirty="0" err="1">
                <a:ea typeface="+mn-lt"/>
                <a:cs typeface="+mn-lt"/>
              </a:rPr>
              <a:t>igre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postale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ogromna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stvar</a:t>
            </a:r>
            <a:r>
              <a:rPr lang="en-GB" dirty="0">
                <a:ea typeface="+mn-lt"/>
                <a:cs typeface="+mn-lt"/>
              </a:rPr>
              <a:t>, a </a:t>
            </a:r>
            <a:r>
              <a:rPr lang="en-GB" dirty="0" err="1">
                <a:ea typeface="+mn-lt"/>
                <a:cs typeface="+mn-lt"/>
              </a:rPr>
              <a:t>mnoge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uspostavljene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hr-HR" dirty="0">
                <a:ea typeface="+mn-lt"/>
                <a:cs typeface="+mn-lt"/>
              </a:rPr>
              <a:t>kompanije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povezane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sportom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iskoristile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</a:t>
            </a:r>
            <a:r>
              <a:rPr lang="en-GB" dirty="0">
                <a:ea typeface="+mn-lt"/>
                <a:cs typeface="+mn-lt"/>
              </a:rPr>
              <a:t> taj </a:t>
            </a:r>
            <a:r>
              <a:rPr lang="en-GB" dirty="0" err="1">
                <a:ea typeface="+mn-lt"/>
                <a:cs typeface="+mn-lt"/>
              </a:rPr>
              <a:t>fenomen</a:t>
            </a:r>
            <a:r>
              <a:rPr lang="en-GB" dirty="0">
                <a:ea typeface="+mn-lt"/>
                <a:cs typeface="+mn-lt"/>
              </a:rPr>
              <a:t>...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>
                <a:ea typeface="+mn-lt"/>
                <a:cs typeface="+mn-lt"/>
              </a:rPr>
              <a:t>…</a:t>
            </a:r>
            <a:r>
              <a:rPr lang="en-GB" dirty="0" err="1">
                <a:ea typeface="+mn-lt"/>
                <a:cs typeface="+mn-lt"/>
              </a:rPr>
              <a:t>kao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što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već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napravio</a:t>
            </a:r>
            <a:r>
              <a:rPr lang="en-GB" dirty="0">
                <a:ea typeface="+mn-lt"/>
                <a:cs typeface="+mn-lt"/>
              </a:rPr>
              <a:t> Juventus F.C. 2019., </a:t>
            </a:r>
            <a:r>
              <a:rPr lang="en-GB" dirty="0" err="1">
                <a:ea typeface="+mn-lt"/>
                <a:cs typeface="+mn-lt"/>
              </a:rPr>
              <a:t>uz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javnu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objavu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klupskog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vlastitog</a:t>
            </a:r>
            <a:r>
              <a:rPr lang="en-GB" dirty="0">
                <a:ea typeface="+mn-lt"/>
                <a:cs typeface="+mn-lt"/>
              </a:rPr>
              <a:t> e-sport </a:t>
            </a:r>
            <a:r>
              <a:rPr lang="en-GB" dirty="0" err="1">
                <a:ea typeface="+mn-lt"/>
                <a:cs typeface="+mn-lt"/>
              </a:rPr>
              <a:t>tima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svjetlu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Globalnog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prvenstva</a:t>
            </a:r>
            <a:r>
              <a:rPr lang="en-GB" dirty="0">
                <a:ea typeface="+mn-lt"/>
                <a:cs typeface="+mn-lt"/>
              </a:rPr>
              <a:t> eFootball.pro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Championship</a:t>
            </a:r>
            <a:endParaRPr lang="en-GB" sz="3200" b="1" dirty="0">
              <a:cs typeface="Calibri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682614" y="5845296"/>
            <a:ext cx="5269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Source: https://www.juventus.com/it/news/articoli/la-juventus-entra-nel-mondo-esports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676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Društveno-ekonomski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kontekst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određenog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vremena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i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razdoblja</a:t>
            </a:r>
            <a:endParaRPr lang="hr-HR" dirty="0">
              <a:solidFill>
                <a:srgbClr val="00B0F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Općenito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govoreći</a:t>
            </a:r>
            <a:r>
              <a:rPr lang="en-GB" dirty="0">
                <a:ea typeface="+mn-lt"/>
                <a:cs typeface="+mn-lt"/>
              </a:rPr>
              <a:t>, ova se </a:t>
            </a:r>
            <a:r>
              <a:rPr lang="en-GB" dirty="0" err="1">
                <a:ea typeface="+mn-lt"/>
                <a:cs typeface="+mn-lt"/>
              </a:rPr>
              <a:t>dimenzija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također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odnosi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ea typeface="+mn-lt"/>
                <a:cs typeface="+mn-lt"/>
              </a:rPr>
              <a:t>Konkurenciju – snage i slabosti</a:t>
            </a: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ea typeface="+mn-lt"/>
                <a:cs typeface="+mn-lt"/>
              </a:rPr>
              <a:t>Kupce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hr-HR" dirty="0">
                <a:ea typeface="+mn-lt"/>
                <a:cs typeface="+mn-lt"/>
              </a:rPr>
              <a:t>stvarni 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poten</a:t>
            </a:r>
            <a:r>
              <a:rPr lang="hr-HR" dirty="0" err="1">
                <a:ea typeface="+mn-lt"/>
                <a:cs typeface="+mn-lt"/>
              </a:rPr>
              <a:t>cijalni</a:t>
            </a:r>
            <a:endParaRPr lang="en-GB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algn="just">
              <a:defRPr/>
            </a:pPr>
            <a:r>
              <a:rPr lang="en-GB" sz="2000" dirty="0" err="1">
                <a:cs typeface="Calibri"/>
              </a:rPr>
              <a:t>Zbog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tipičn</a:t>
            </a:r>
            <a:r>
              <a:rPr lang="hr-HR" sz="2000" dirty="0">
                <a:cs typeface="Calibri"/>
              </a:rPr>
              <a:t>e ljestvice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i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opsega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poslovnih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ideja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vezanih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uz</a:t>
            </a:r>
            <a:r>
              <a:rPr lang="en-GB" sz="2000" dirty="0">
                <a:cs typeface="Calibri"/>
              </a:rPr>
              <a:t> sport, </a:t>
            </a:r>
            <a:r>
              <a:rPr lang="en-GB" sz="2000" dirty="0" err="1">
                <a:cs typeface="Calibri"/>
              </a:rPr>
              <a:t>relativno</a:t>
            </a:r>
            <a:r>
              <a:rPr lang="en-GB" sz="2000" dirty="0">
                <a:cs typeface="Calibri"/>
              </a:rPr>
              <a:t> je </a:t>
            </a:r>
            <a:r>
              <a:rPr lang="en-GB" sz="2000" dirty="0" err="1">
                <a:cs typeface="Calibri"/>
              </a:rPr>
              <a:t>lakše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pronaći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određene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tržišne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segmente</a:t>
            </a:r>
            <a:r>
              <a:rPr lang="en-GB" sz="2000" dirty="0">
                <a:cs typeface="Calibri"/>
              </a:rPr>
              <a:t> s </a:t>
            </a:r>
            <a:r>
              <a:rPr lang="en-GB" sz="2000" dirty="0" err="1">
                <a:cs typeface="Calibri"/>
              </a:rPr>
              <a:t>visokim</a:t>
            </a:r>
            <a:r>
              <a:rPr lang="en-GB" sz="2000" dirty="0">
                <a:cs typeface="Calibri"/>
              </a:rPr>
              <a:t> </a:t>
            </a:r>
            <a:r>
              <a:rPr lang="en-GB" sz="2000" dirty="0" err="1">
                <a:cs typeface="Calibri"/>
              </a:rPr>
              <a:t>profitabiln</a:t>
            </a:r>
            <a:r>
              <a:rPr lang="hr-HR" sz="2000" dirty="0">
                <a:cs typeface="Calibri"/>
              </a:rPr>
              <a:t>im maržama.</a:t>
            </a:r>
            <a:endParaRPr lang="en-GB" sz="2000" dirty="0">
              <a:cs typeface="Calibri"/>
            </a:endParaRPr>
          </a:p>
          <a:p>
            <a:pPr marL="514350" indent="-514350" algn="just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089" y="2512537"/>
            <a:ext cx="1981400" cy="1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279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b="1" dirty="0" err="1">
                <a:ea typeface="+mn-lt"/>
                <a:cs typeface="+mn-lt"/>
              </a:rPr>
              <a:t>Varijable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jednadžbe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vrijednosti</a:t>
            </a:r>
            <a:endParaRPr lang="hr-HR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b="1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Društveno-ekonomski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kontekst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određenog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vremena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i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razdoblja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–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pronalaženje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 </a:t>
            </a:r>
            <a:r>
              <a:rPr lang="en-GB" dirty="0" err="1">
                <a:solidFill>
                  <a:srgbClr val="00B0F0"/>
                </a:solidFill>
                <a:ea typeface="+mn-lt"/>
                <a:cs typeface="+mn-lt"/>
              </a:rPr>
              <a:t>niše</a:t>
            </a:r>
            <a:endParaRPr lang="hr-HR" dirty="0">
              <a:solidFill>
                <a:srgbClr val="00B0F0"/>
              </a:solidFill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 err="1">
                <a:ea typeface="+mn-lt"/>
                <a:cs typeface="+mn-lt"/>
              </a:rPr>
              <a:t>Više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nego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drugim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tržištima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klijenti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sportske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industrije</a:t>
            </a:r>
            <a:r>
              <a:rPr lang="en-GB" dirty="0">
                <a:ea typeface="+mn-lt"/>
                <a:cs typeface="+mn-lt"/>
              </a:rPr>
              <a:t>:</a:t>
            </a: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ea typeface="+mn-lt"/>
              <a:cs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ea typeface="+mn-lt"/>
                <a:cs typeface="+mn-lt"/>
              </a:rPr>
              <a:t>Vrlo su dobro informirani</a:t>
            </a: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Skloni su okupljanju u (online) zajednicama</a:t>
            </a: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Grupiraju se u dobro prepoznatljivim segmentima</a:t>
            </a:r>
          </a:p>
          <a:p>
            <a:pPr marL="342900" lvl="0" indent="-342900" algn="just">
              <a:buFont typeface="Calibri" panose="020F0502020204030204" pitchFamily="34" charset="0"/>
              <a:buChar char="•"/>
            </a:pP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 veći potencijal potrošnje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Poglavlje </a:t>
            </a:r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1800" y="1456621"/>
            <a:ext cx="873137" cy="153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FEE615-4159-482B-8537-8B554BA62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FC19E-F1A9-4F23-AF5A-A95B43BB44B2}">
  <ds:schemaRefs>
    <ds:schemaRef ds:uri="f72e2ad1-936a-41f1-a598-e84f4d1ebb13"/>
    <ds:schemaRef ds:uri="e20851b4-1139-4020-85e5-81b7cb96bc19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4228FB-21EC-4592-80FF-0EB9C7E7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2123</Words>
  <Application>Microsoft Office PowerPoint</Application>
  <PresentationFormat>Panorámica</PresentationFormat>
  <Paragraphs>478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Stvaranje i zadržavanje vrijednosti za kupce: uvod u marketing za ambiciozne sportske poduzetnike</vt:lpstr>
      <vt:lpstr>1.Svrha &amp; Ciljevi </vt:lpstr>
      <vt:lpstr>Sadržaj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Sažetak</vt:lpstr>
      <vt:lpstr>Test za samoocjenjivanje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Monia Coppola</cp:lastModifiedBy>
  <cp:revision>683</cp:revision>
  <cp:lastPrinted>2021-11-11T07:54:38Z</cp:lastPrinted>
  <dcterms:created xsi:type="dcterms:W3CDTF">2020-11-24T11:59:30Z</dcterms:created>
  <dcterms:modified xsi:type="dcterms:W3CDTF">2022-04-20T09:10:40Z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