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62" r:id="rId6"/>
    <p:sldId id="307" r:id="rId7"/>
    <p:sldId id="284" r:id="rId8"/>
    <p:sldId id="257" r:id="rId9"/>
    <p:sldId id="287" r:id="rId10"/>
    <p:sldId id="285" r:id="rId11"/>
    <p:sldId id="288" r:id="rId12"/>
    <p:sldId id="289" r:id="rId13"/>
    <p:sldId id="286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8" r:id="rId32"/>
    <p:sldId id="309" r:id="rId33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HF Bruxelles" initials="IB" lastIdx="0" clrIdx="0">
    <p:extLst>
      <p:ext uri="{19B8F6BF-5375-455C-9EA6-DF929625EA0E}">
        <p15:presenceInfo xmlns:p15="http://schemas.microsoft.com/office/powerpoint/2012/main" userId="IHF Bruxel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E2D"/>
    <a:srgbClr val="FFD13C"/>
    <a:srgbClr val="E6872D"/>
    <a:srgbClr val="FFC400"/>
    <a:srgbClr val="FFCD04"/>
    <a:srgbClr val="FFC300"/>
    <a:srgbClr val="FFC100"/>
    <a:srgbClr val="E5802D"/>
    <a:srgbClr val="E47A24"/>
    <a:srgbClr val="DE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EE7C5-2D0B-47BE-A9A0-A38FB7A18BD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8F02ACF-8716-4E46-BCE0-7AACB9F1546B}">
      <dgm:prSet phldrT="[Testo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err="1">
              <a:ea typeface="+mn-lt"/>
              <a:cs typeface="+mn-lt"/>
            </a:rPr>
            <a:t>Procesamiento</a:t>
          </a:r>
          <a:r>
            <a:rPr lang="en-GB" dirty="0">
              <a:ea typeface="+mn-lt"/>
              <a:cs typeface="+mn-lt"/>
            </a:rPr>
            <a:t> de entradas</a:t>
          </a:r>
        </a:p>
      </dgm:t>
    </dgm:pt>
    <dgm:pt modelId="{0C1C1EBA-09C5-40F0-9829-AC6FC7B298C0}" type="parTrans" cxnId="{D7BDF569-2CA0-4B1C-A668-559B89344BE6}">
      <dgm:prSet/>
      <dgm:spPr/>
      <dgm:t>
        <a:bodyPr/>
        <a:lstStyle/>
        <a:p>
          <a:endParaRPr lang="it-IT"/>
        </a:p>
      </dgm:t>
    </dgm:pt>
    <dgm:pt modelId="{2A45DC13-7CD3-4EFB-B852-50B5F234E674}" type="sibTrans" cxnId="{D7BDF569-2CA0-4B1C-A668-559B89344BE6}">
      <dgm:prSet/>
      <dgm:spPr/>
      <dgm:t>
        <a:bodyPr/>
        <a:lstStyle/>
        <a:p>
          <a:endParaRPr lang="it-IT"/>
        </a:p>
      </dgm:t>
    </dgm:pt>
    <dgm:pt modelId="{DCD401AC-45C6-4016-89F6-7ACCB9290529}">
      <dgm:prSet phldrT="[Testo]"/>
      <dgm:spPr/>
      <dgm:t>
        <a:bodyPr/>
        <a:lstStyle/>
        <a:p>
          <a:r>
            <a:rPr lang="en-GB" dirty="0">
              <a:ea typeface="+mn-lt"/>
              <a:cs typeface="+mn-lt"/>
            </a:rPr>
            <a:t>Personas</a:t>
          </a:r>
          <a:endParaRPr lang="it-IT" dirty="0"/>
        </a:p>
      </dgm:t>
    </dgm:pt>
    <dgm:pt modelId="{EE9080D2-FC25-474E-B5E3-7EE520F0796E}" type="parTrans" cxnId="{6A5C1354-7B0C-422D-AA61-51579698C0FA}">
      <dgm:prSet/>
      <dgm:spPr/>
      <dgm:t>
        <a:bodyPr/>
        <a:lstStyle/>
        <a:p>
          <a:endParaRPr lang="it-IT"/>
        </a:p>
      </dgm:t>
    </dgm:pt>
    <dgm:pt modelId="{4286E01D-1473-4C36-9105-84AA2F425D7A}" type="sibTrans" cxnId="{6A5C1354-7B0C-422D-AA61-51579698C0FA}">
      <dgm:prSet/>
      <dgm:spPr/>
      <dgm:t>
        <a:bodyPr/>
        <a:lstStyle/>
        <a:p>
          <a:endParaRPr lang="it-IT"/>
        </a:p>
      </dgm:t>
    </dgm:pt>
    <dgm:pt modelId="{2600BC8D-F011-478D-827B-E12E6442D872}">
      <dgm:prSet phldrT="[Tes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err="1">
              <a:ea typeface="+mn-lt"/>
              <a:cs typeface="+mn-lt"/>
            </a:rPr>
            <a:t>Contexto</a:t>
          </a:r>
          <a:r>
            <a:rPr lang="en-GB" sz="1800" dirty="0">
              <a:ea typeface="+mn-lt"/>
              <a:cs typeface="+mn-lt"/>
            </a:rPr>
            <a:t> socio-</a:t>
          </a:r>
          <a:r>
            <a:rPr lang="en-GB" sz="1800" dirty="0" err="1">
              <a:ea typeface="+mn-lt"/>
              <a:cs typeface="+mn-lt"/>
            </a:rPr>
            <a:t>económico</a:t>
          </a:r>
          <a:endParaRPr lang="en-GB" sz="1800" dirty="0">
            <a:ea typeface="+mn-lt"/>
            <a:cs typeface="+mn-lt"/>
          </a:endParaRPr>
        </a:p>
      </dgm:t>
    </dgm:pt>
    <dgm:pt modelId="{3B06A1C8-3AB2-4814-B6D6-5C498D534D22}" type="parTrans" cxnId="{64E55805-E81B-4F97-ABBC-BB4D5A507E30}">
      <dgm:prSet/>
      <dgm:spPr/>
      <dgm:t>
        <a:bodyPr/>
        <a:lstStyle/>
        <a:p>
          <a:endParaRPr lang="it-IT"/>
        </a:p>
      </dgm:t>
    </dgm:pt>
    <dgm:pt modelId="{5EA3C033-44E3-4308-8375-3E5E16234D96}" type="sibTrans" cxnId="{64E55805-E81B-4F97-ABBC-BB4D5A507E30}">
      <dgm:prSet/>
      <dgm:spPr/>
      <dgm:t>
        <a:bodyPr/>
        <a:lstStyle/>
        <a:p>
          <a:endParaRPr lang="it-IT"/>
        </a:p>
      </dgm:t>
    </dgm:pt>
    <dgm:pt modelId="{C6CA01D7-9997-4E37-A611-47006F249750}" type="pres">
      <dgm:prSet presAssocID="{32AEE7C5-2D0B-47BE-A9A0-A38FB7A18BD0}" presName="Name0" presStyleCnt="0">
        <dgm:presLayoutVars>
          <dgm:dir/>
          <dgm:resizeHandles val="exact"/>
        </dgm:presLayoutVars>
      </dgm:prSet>
      <dgm:spPr/>
    </dgm:pt>
    <dgm:pt modelId="{3A2E9265-D401-4996-B879-D6073A6434E3}" type="pres">
      <dgm:prSet presAssocID="{58F02ACF-8716-4E46-BCE0-7AACB9F1546B}" presName="node" presStyleLbl="node1" presStyleIdx="0" presStyleCnt="3" custRadScaleRad="55754">
        <dgm:presLayoutVars>
          <dgm:bulletEnabled val="1"/>
        </dgm:presLayoutVars>
      </dgm:prSet>
      <dgm:spPr/>
    </dgm:pt>
    <dgm:pt modelId="{720E4292-B842-4DC2-9E4A-4E05A086AB31}" type="pres">
      <dgm:prSet presAssocID="{2A45DC13-7CD3-4EFB-B852-50B5F234E674}" presName="sibTrans" presStyleLbl="sibTrans2D1" presStyleIdx="0" presStyleCnt="3"/>
      <dgm:spPr/>
    </dgm:pt>
    <dgm:pt modelId="{B62A6668-4FE6-4B03-8745-F82F89356538}" type="pres">
      <dgm:prSet presAssocID="{2A45DC13-7CD3-4EFB-B852-50B5F234E674}" presName="connectorText" presStyleLbl="sibTrans2D1" presStyleIdx="0" presStyleCnt="3"/>
      <dgm:spPr/>
    </dgm:pt>
    <dgm:pt modelId="{E429200F-E9FA-4D5E-8F91-8344E65B9D7C}" type="pres">
      <dgm:prSet presAssocID="{DCD401AC-45C6-4016-89F6-7ACCB9290529}" presName="node" presStyleLbl="node1" presStyleIdx="1" presStyleCnt="3">
        <dgm:presLayoutVars>
          <dgm:bulletEnabled val="1"/>
        </dgm:presLayoutVars>
      </dgm:prSet>
      <dgm:spPr/>
    </dgm:pt>
    <dgm:pt modelId="{9FE00994-BC5F-4CAD-9B49-0E7BF69FF0B3}" type="pres">
      <dgm:prSet presAssocID="{4286E01D-1473-4C36-9105-84AA2F425D7A}" presName="sibTrans" presStyleLbl="sibTrans2D1" presStyleIdx="1" presStyleCnt="3"/>
      <dgm:spPr/>
    </dgm:pt>
    <dgm:pt modelId="{711616E6-DCA1-4B23-AA31-DEECBD10B899}" type="pres">
      <dgm:prSet presAssocID="{4286E01D-1473-4C36-9105-84AA2F425D7A}" presName="connectorText" presStyleLbl="sibTrans2D1" presStyleIdx="1" presStyleCnt="3"/>
      <dgm:spPr/>
    </dgm:pt>
    <dgm:pt modelId="{FDE75E7F-DE71-4A54-9EB4-886DA01D808D}" type="pres">
      <dgm:prSet presAssocID="{2600BC8D-F011-478D-827B-E12E6442D872}" presName="node" presStyleLbl="node1" presStyleIdx="2" presStyleCnt="3">
        <dgm:presLayoutVars>
          <dgm:bulletEnabled val="1"/>
        </dgm:presLayoutVars>
      </dgm:prSet>
      <dgm:spPr/>
    </dgm:pt>
    <dgm:pt modelId="{FFA64497-BD20-420C-B39A-E884C38EDBF4}" type="pres">
      <dgm:prSet presAssocID="{5EA3C033-44E3-4308-8375-3E5E16234D96}" presName="sibTrans" presStyleLbl="sibTrans2D1" presStyleIdx="2" presStyleCnt="3"/>
      <dgm:spPr/>
    </dgm:pt>
    <dgm:pt modelId="{B7752509-29BB-4E41-BF1C-E5B7A4502EF3}" type="pres">
      <dgm:prSet presAssocID="{5EA3C033-44E3-4308-8375-3E5E16234D96}" presName="connectorText" presStyleLbl="sibTrans2D1" presStyleIdx="2" presStyleCnt="3"/>
      <dgm:spPr/>
    </dgm:pt>
  </dgm:ptLst>
  <dgm:cxnLst>
    <dgm:cxn modelId="{64E55805-E81B-4F97-ABBC-BB4D5A507E30}" srcId="{32AEE7C5-2D0B-47BE-A9A0-A38FB7A18BD0}" destId="{2600BC8D-F011-478D-827B-E12E6442D872}" srcOrd="2" destOrd="0" parTransId="{3B06A1C8-3AB2-4814-B6D6-5C498D534D22}" sibTransId="{5EA3C033-44E3-4308-8375-3E5E16234D96}"/>
    <dgm:cxn modelId="{1E901E0D-67A4-454C-9794-7D62D9ADD354}" type="presOf" srcId="{5EA3C033-44E3-4308-8375-3E5E16234D96}" destId="{B7752509-29BB-4E41-BF1C-E5B7A4502EF3}" srcOrd="1" destOrd="0" presId="urn:microsoft.com/office/officeart/2005/8/layout/cycle7"/>
    <dgm:cxn modelId="{EBEE8512-650A-44DB-876F-6967D117DB45}" type="presOf" srcId="{2A45DC13-7CD3-4EFB-B852-50B5F234E674}" destId="{B62A6668-4FE6-4B03-8745-F82F89356538}" srcOrd="1" destOrd="0" presId="urn:microsoft.com/office/officeart/2005/8/layout/cycle7"/>
    <dgm:cxn modelId="{9664AD68-8BB6-415F-B8C8-5BB1BBD4EA5A}" type="presOf" srcId="{2600BC8D-F011-478D-827B-E12E6442D872}" destId="{FDE75E7F-DE71-4A54-9EB4-886DA01D808D}" srcOrd="0" destOrd="0" presId="urn:microsoft.com/office/officeart/2005/8/layout/cycle7"/>
    <dgm:cxn modelId="{D7BDF569-2CA0-4B1C-A668-559B89344BE6}" srcId="{32AEE7C5-2D0B-47BE-A9A0-A38FB7A18BD0}" destId="{58F02ACF-8716-4E46-BCE0-7AACB9F1546B}" srcOrd="0" destOrd="0" parTransId="{0C1C1EBA-09C5-40F0-9829-AC6FC7B298C0}" sibTransId="{2A45DC13-7CD3-4EFB-B852-50B5F234E674}"/>
    <dgm:cxn modelId="{C978AF71-FE3D-4C1D-ADDF-CD58A39EAA5F}" type="presOf" srcId="{2A45DC13-7CD3-4EFB-B852-50B5F234E674}" destId="{720E4292-B842-4DC2-9E4A-4E05A086AB31}" srcOrd="0" destOrd="0" presId="urn:microsoft.com/office/officeart/2005/8/layout/cycle7"/>
    <dgm:cxn modelId="{6A5C1354-7B0C-422D-AA61-51579698C0FA}" srcId="{32AEE7C5-2D0B-47BE-A9A0-A38FB7A18BD0}" destId="{DCD401AC-45C6-4016-89F6-7ACCB9290529}" srcOrd="1" destOrd="0" parTransId="{EE9080D2-FC25-474E-B5E3-7EE520F0796E}" sibTransId="{4286E01D-1473-4C36-9105-84AA2F425D7A}"/>
    <dgm:cxn modelId="{AEF17484-88AD-4B1B-A0BC-FEF6A263BC3C}" type="presOf" srcId="{DCD401AC-45C6-4016-89F6-7ACCB9290529}" destId="{E429200F-E9FA-4D5E-8F91-8344E65B9D7C}" srcOrd="0" destOrd="0" presId="urn:microsoft.com/office/officeart/2005/8/layout/cycle7"/>
    <dgm:cxn modelId="{03DEA998-8B16-4FC9-910F-FFE97E6ED5F4}" type="presOf" srcId="{58F02ACF-8716-4E46-BCE0-7AACB9F1546B}" destId="{3A2E9265-D401-4996-B879-D6073A6434E3}" srcOrd="0" destOrd="0" presId="urn:microsoft.com/office/officeart/2005/8/layout/cycle7"/>
    <dgm:cxn modelId="{2C0788A5-06D9-4E5D-AB1C-86D9A79A3FCD}" type="presOf" srcId="{5EA3C033-44E3-4308-8375-3E5E16234D96}" destId="{FFA64497-BD20-420C-B39A-E884C38EDBF4}" srcOrd="0" destOrd="0" presId="urn:microsoft.com/office/officeart/2005/8/layout/cycle7"/>
    <dgm:cxn modelId="{447E74C2-7D09-41AE-861E-A0DD026AB5A6}" type="presOf" srcId="{4286E01D-1473-4C36-9105-84AA2F425D7A}" destId="{711616E6-DCA1-4B23-AA31-DEECBD10B899}" srcOrd="1" destOrd="0" presId="urn:microsoft.com/office/officeart/2005/8/layout/cycle7"/>
    <dgm:cxn modelId="{7CAF6DD1-4476-4655-937A-F4BB77363135}" type="presOf" srcId="{32AEE7C5-2D0B-47BE-A9A0-A38FB7A18BD0}" destId="{C6CA01D7-9997-4E37-A611-47006F249750}" srcOrd="0" destOrd="0" presId="urn:microsoft.com/office/officeart/2005/8/layout/cycle7"/>
    <dgm:cxn modelId="{C30C1AF2-F900-4F81-99C7-5DDC2D134B23}" type="presOf" srcId="{4286E01D-1473-4C36-9105-84AA2F425D7A}" destId="{9FE00994-BC5F-4CAD-9B49-0E7BF69FF0B3}" srcOrd="0" destOrd="0" presId="urn:microsoft.com/office/officeart/2005/8/layout/cycle7"/>
    <dgm:cxn modelId="{0E106BAC-5EE2-407C-93FD-A73795176D1C}" type="presParOf" srcId="{C6CA01D7-9997-4E37-A611-47006F249750}" destId="{3A2E9265-D401-4996-B879-D6073A6434E3}" srcOrd="0" destOrd="0" presId="urn:microsoft.com/office/officeart/2005/8/layout/cycle7"/>
    <dgm:cxn modelId="{5935D6BC-2D83-4934-9FBB-6BD5E58568F4}" type="presParOf" srcId="{C6CA01D7-9997-4E37-A611-47006F249750}" destId="{720E4292-B842-4DC2-9E4A-4E05A086AB31}" srcOrd="1" destOrd="0" presId="urn:microsoft.com/office/officeart/2005/8/layout/cycle7"/>
    <dgm:cxn modelId="{EB973585-73A0-45AB-9E00-6D9D91569271}" type="presParOf" srcId="{720E4292-B842-4DC2-9E4A-4E05A086AB31}" destId="{B62A6668-4FE6-4B03-8745-F82F89356538}" srcOrd="0" destOrd="0" presId="urn:microsoft.com/office/officeart/2005/8/layout/cycle7"/>
    <dgm:cxn modelId="{A729B5C9-7F68-439E-BC07-90ADD8E4B06C}" type="presParOf" srcId="{C6CA01D7-9997-4E37-A611-47006F249750}" destId="{E429200F-E9FA-4D5E-8F91-8344E65B9D7C}" srcOrd="2" destOrd="0" presId="urn:microsoft.com/office/officeart/2005/8/layout/cycle7"/>
    <dgm:cxn modelId="{F79D2100-89B2-4B76-90BF-7F26C5C32123}" type="presParOf" srcId="{C6CA01D7-9997-4E37-A611-47006F249750}" destId="{9FE00994-BC5F-4CAD-9B49-0E7BF69FF0B3}" srcOrd="3" destOrd="0" presId="urn:microsoft.com/office/officeart/2005/8/layout/cycle7"/>
    <dgm:cxn modelId="{DEA83EB0-91AA-4E00-870B-AFE1822A47EE}" type="presParOf" srcId="{9FE00994-BC5F-4CAD-9B49-0E7BF69FF0B3}" destId="{711616E6-DCA1-4B23-AA31-DEECBD10B899}" srcOrd="0" destOrd="0" presId="urn:microsoft.com/office/officeart/2005/8/layout/cycle7"/>
    <dgm:cxn modelId="{C375F966-1C71-4813-8BE7-807F70C21DC7}" type="presParOf" srcId="{C6CA01D7-9997-4E37-A611-47006F249750}" destId="{FDE75E7F-DE71-4A54-9EB4-886DA01D808D}" srcOrd="4" destOrd="0" presId="urn:microsoft.com/office/officeart/2005/8/layout/cycle7"/>
    <dgm:cxn modelId="{34DFDDDC-6B4F-4C39-AD7F-4E5A6E682A39}" type="presParOf" srcId="{C6CA01D7-9997-4E37-A611-47006F249750}" destId="{FFA64497-BD20-420C-B39A-E884C38EDBF4}" srcOrd="5" destOrd="0" presId="urn:microsoft.com/office/officeart/2005/8/layout/cycle7"/>
    <dgm:cxn modelId="{6B2315A9-7854-423A-BAC5-073ADAB3B644}" type="presParOf" srcId="{FFA64497-BD20-420C-B39A-E884C38EDBF4}" destId="{B7752509-29BB-4E41-BF1C-E5B7A4502EF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23DDDE-B9C1-4ABD-9085-7FA30277E19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D9A96FB-BC97-49F0-8B99-F5EA4DFDC835}">
      <dgm:prSet phldrT="[Testo]"/>
      <dgm:spPr/>
      <dgm:t>
        <a:bodyPr/>
        <a:lstStyle/>
        <a:p>
          <a:r>
            <a:rPr lang="it-IT" dirty="0"/>
            <a:t>Inputs</a:t>
          </a:r>
        </a:p>
      </dgm:t>
    </dgm:pt>
    <dgm:pt modelId="{A210D56B-0311-4C32-8A6B-C63E3D04AA1E}" type="parTrans" cxnId="{64C3E4F3-662E-41EA-BAA9-AC3FAC6B67E6}">
      <dgm:prSet/>
      <dgm:spPr/>
      <dgm:t>
        <a:bodyPr/>
        <a:lstStyle/>
        <a:p>
          <a:endParaRPr lang="it-IT"/>
        </a:p>
      </dgm:t>
    </dgm:pt>
    <dgm:pt modelId="{75BBA16C-4C52-4C3D-9724-C042D5D290C8}" type="sibTrans" cxnId="{64C3E4F3-662E-41EA-BAA9-AC3FAC6B67E6}">
      <dgm:prSet/>
      <dgm:spPr/>
      <dgm:t>
        <a:bodyPr/>
        <a:lstStyle/>
        <a:p>
          <a:endParaRPr lang="it-IT"/>
        </a:p>
      </dgm:t>
    </dgm:pt>
    <dgm:pt modelId="{72C76551-1EA4-4DFF-B293-15F56ED70E51}">
      <dgm:prSet phldrT="[Testo]"/>
      <dgm:spPr/>
      <dgm:t>
        <a:bodyPr/>
        <a:lstStyle/>
        <a:p>
          <a:r>
            <a:rPr lang="it-IT" dirty="0"/>
            <a:t>Inputs </a:t>
          </a:r>
        </a:p>
      </dgm:t>
    </dgm:pt>
    <dgm:pt modelId="{6156FECA-12D5-404B-950B-22B74059C48C}" type="parTrans" cxnId="{33E9DD07-A3D2-42C7-8A18-67DC9B7F65EF}">
      <dgm:prSet/>
      <dgm:spPr/>
      <dgm:t>
        <a:bodyPr/>
        <a:lstStyle/>
        <a:p>
          <a:endParaRPr lang="it-IT"/>
        </a:p>
      </dgm:t>
    </dgm:pt>
    <dgm:pt modelId="{C4E0BF35-9201-4BCB-939D-FF9CA21A2A32}" type="sibTrans" cxnId="{33E9DD07-A3D2-42C7-8A18-67DC9B7F65EF}">
      <dgm:prSet/>
      <dgm:spPr/>
      <dgm:t>
        <a:bodyPr/>
        <a:lstStyle/>
        <a:p>
          <a:endParaRPr lang="it-IT"/>
        </a:p>
      </dgm:t>
    </dgm:pt>
    <dgm:pt modelId="{ECE4042A-9CBA-4B44-B24F-FC334FA16081}">
      <dgm:prSet phldrT="[Testo]"/>
      <dgm:spPr/>
      <dgm:t>
        <a:bodyPr/>
        <a:lstStyle/>
        <a:p>
          <a:r>
            <a:rPr lang="it-IT" dirty="0"/>
            <a:t>Inputs </a:t>
          </a:r>
        </a:p>
      </dgm:t>
    </dgm:pt>
    <dgm:pt modelId="{75511F6C-DBA7-4BAE-AA34-9E83E827F366}" type="parTrans" cxnId="{2828DB0B-CCAB-4E98-B664-66CA22D8E113}">
      <dgm:prSet/>
      <dgm:spPr/>
      <dgm:t>
        <a:bodyPr/>
        <a:lstStyle/>
        <a:p>
          <a:endParaRPr lang="it-IT"/>
        </a:p>
      </dgm:t>
    </dgm:pt>
    <dgm:pt modelId="{38004FFF-0296-48CF-AE30-1CEB1B966C4A}" type="sibTrans" cxnId="{2828DB0B-CCAB-4E98-B664-66CA22D8E113}">
      <dgm:prSet/>
      <dgm:spPr/>
      <dgm:t>
        <a:bodyPr/>
        <a:lstStyle/>
        <a:p>
          <a:endParaRPr lang="it-IT"/>
        </a:p>
      </dgm:t>
    </dgm:pt>
    <dgm:pt modelId="{AB3C9843-BF1D-437B-BC1B-A0ED1B435E0F}">
      <dgm:prSet phldrT="[Testo]"/>
      <dgm:spPr/>
      <dgm:t>
        <a:bodyPr/>
        <a:lstStyle/>
        <a:p>
          <a:r>
            <a:rPr lang="it-IT" dirty="0"/>
            <a:t>OUTPUT</a:t>
          </a:r>
        </a:p>
      </dgm:t>
    </dgm:pt>
    <dgm:pt modelId="{80420208-5965-4565-BB33-AFBDFB0FC1D6}" type="parTrans" cxnId="{591F3273-559A-46E9-9A92-AB219CB2F441}">
      <dgm:prSet/>
      <dgm:spPr/>
      <dgm:t>
        <a:bodyPr/>
        <a:lstStyle/>
        <a:p>
          <a:endParaRPr lang="it-IT"/>
        </a:p>
      </dgm:t>
    </dgm:pt>
    <dgm:pt modelId="{CE4860DF-351C-493C-A830-DF6D818D3838}" type="sibTrans" cxnId="{591F3273-559A-46E9-9A92-AB219CB2F441}">
      <dgm:prSet/>
      <dgm:spPr/>
      <dgm:t>
        <a:bodyPr/>
        <a:lstStyle/>
        <a:p>
          <a:endParaRPr lang="it-IT"/>
        </a:p>
      </dgm:t>
    </dgm:pt>
    <dgm:pt modelId="{C75CC4B1-6153-4A0F-968E-D2627AC8AF5F}" type="pres">
      <dgm:prSet presAssocID="{7623DDDE-B9C1-4ABD-9085-7FA30277E197}" presName="Name0" presStyleCnt="0">
        <dgm:presLayoutVars>
          <dgm:chMax val="4"/>
          <dgm:resizeHandles val="exact"/>
        </dgm:presLayoutVars>
      </dgm:prSet>
      <dgm:spPr/>
    </dgm:pt>
    <dgm:pt modelId="{41E79EC4-ED7D-419A-AF84-B39E491FA338}" type="pres">
      <dgm:prSet presAssocID="{7623DDDE-B9C1-4ABD-9085-7FA30277E197}" presName="ellipse" presStyleLbl="trBgShp" presStyleIdx="0" presStyleCnt="1"/>
      <dgm:spPr/>
    </dgm:pt>
    <dgm:pt modelId="{57CB3A3B-0C2D-443C-AC58-3DADA6D1295C}" type="pres">
      <dgm:prSet presAssocID="{7623DDDE-B9C1-4ABD-9085-7FA30277E197}" presName="arrow1" presStyleLbl="fgShp" presStyleIdx="0" presStyleCnt="1"/>
      <dgm:spPr/>
    </dgm:pt>
    <dgm:pt modelId="{A70413F9-4DFD-4D1F-BAF1-2F2400336AE9}" type="pres">
      <dgm:prSet presAssocID="{7623DDDE-B9C1-4ABD-9085-7FA30277E197}" presName="rectangle" presStyleLbl="revTx" presStyleIdx="0" presStyleCnt="1">
        <dgm:presLayoutVars>
          <dgm:bulletEnabled val="1"/>
        </dgm:presLayoutVars>
      </dgm:prSet>
      <dgm:spPr/>
    </dgm:pt>
    <dgm:pt modelId="{B7368FF6-734B-4869-9AC8-12B1F437FA1F}" type="pres">
      <dgm:prSet presAssocID="{72C76551-1EA4-4DFF-B293-15F56ED70E51}" presName="item1" presStyleLbl="node1" presStyleIdx="0" presStyleCnt="3">
        <dgm:presLayoutVars>
          <dgm:bulletEnabled val="1"/>
        </dgm:presLayoutVars>
      </dgm:prSet>
      <dgm:spPr/>
    </dgm:pt>
    <dgm:pt modelId="{4F3FE326-7111-463B-AB88-646EA789EB31}" type="pres">
      <dgm:prSet presAssocID="{ECE4042A-9CBA-4B44-B24F-FC334FA16081}" presName="item2" presStyleLbl="node1" presStyleIdx="1" presStyleCnt="3">
        <dgm:presLayoutVars>
          <dgm:bulletEnabled val="1"/>
        </dgm:presLayoutVars>
      </dgm:prSet>
      <dgm:spPr/>
    </dgm:pt>
    <dgm:pt modelId="{59C086CF-FC81-4F8B-A488-5890AA888E10}" type="pres">
      <dgm:prSet presAssocID="{AB3C9843-BF1D-437B-BC1B-A0ED1B435E0F}" presName="item3" presStyleLbl="node1" presStyleIdx="2" presStyleCnt="3">
        <dgm:presLayoutVars>
          <dgm:bulletEnabled val="1"/>
        </dgm:presLayoutVars>
      </dgm:prSet>
      <dgm:spPr/>
    </dgm:pt>
    <dgm:pt modelId="{3CF1CC02-1885-4D79-845B-CB45779319EF}" type="pres">
      <dgm:prSet presAssocID="{7623DDDE-B9C1-4ABD-9085-7FA30277E197}" presName="funnel" presStyleLbl="trAlignAcc1" presStyleIdx="0" presStyleCnt="1" custLinFactNeighborX="-1373" custLinFactNeighborY="-82"/>
      <dgm:spPr/>
    </dgm:pt>
  </dgm:ptLst>
  <dgm:cxnLst>
    <dgm:cxn modelId="{33E9DD07-A3D2-42C7-8A18-67DC9B7F65EF}" srcId="{7623DDDE-B9C1-4ABD-9085-7FA30277E197}" destId="{72C76551-1EA4-4DFF-B293-15F56ED70E51}" srcOrd="1" destOrd="0" parTransId="{6156FECA-12D5-404B-950B-22B74059C48C}" sibTransId="{C4E0BF35-9201-4BCB-939D-FF9CA21A2A32}"/>
    <dgm:cxn modelId="{98C71A09-13BA-48C5-9764-7FA4A9428106}" type="presOf" srcId="{ECE4042A-9CBA-4B44-B24F-FC334FA16081}" destId="{B7368FF6-734B-4869-9AC8-12B1F437FA1F}" srcOrd="0" destOrd="0" presId="urn:microsoft.com/office/officeart/2005/8/layout/funnel1"/>
    <dgm:cxn modelId="{2828DB0B-CCAB-4E98-B664-66CA22D8E113}" srcId="{7623DDDE-B9C1-4ABD-9085-7FA30277E197}" destId="{ECE4042A-9CBA-4B44-B24F-FC334FA16081}" srcOrd="2" destOrd="0" parTransId="{75511F6C-DBA7-4BAE-AA34-9E83E827F366}" sibTransId="{38004FFF-0296-48CF-AE30-1CEB1B966C4A}"/>
    <dgm:cxn modelId="{FAB27012-42E2-4131-905E-1E7610128ACA}" type="presOf" srcId="{5D9A96FB-BC97-49F0-8B99-F5EA4DFDC835}" destId="{59C086CF-FC81-4F8B-A488-5890AA888E10}" srcOrd="0" destOrd="0" presId="urn:microsoft.com/office/officeart/2005/8/layout/funnel1"/>
    <dgm:cxn modelId="{B2FDB028-F78B-4B17-BFD2-D79B7D3A1495}" type="presOf" srcId="{72C76551-1EA4-4DFF-B293-15F56ED70E51}" destId="{4F3FE326-7111-463B-AB88-646EA789EB31}" srcOrd="0" destOrd="0" presId="urn:microsoft.com/office/officeart/2005/8/layout/funnel1"/>
    <dgm:cxn modelId="{4435F949-8E75-492C-A5E2-741923339449}" type="presOf" srcId="{AB3C9843-BF1D-437B-BC1B-A0ED1B435E0F}" destId="{A70413F9-4DFD-4D1F-BAF1-2F2400336AE9}" srcOrd="0" destOrd="0" presId="urn:microsoft.com/office/officeart/2005/8/layout/funnel1"/>
    <dgm:cxn modelId="{591F3273-559A-46E9-9A92-AB219CB2F441}" srcId="{7623DDDE-B9C1-4ABD-9085-7FA30277E197}" destId="{AB3C9843-BF1D-437B-BC1B-A0ED1B435E0F}" srcOrd="3" destOrd="0" parTransId="{80420208-5965-4565-BB33-AFBDFB0FC1D6}" sibTransId="{CE4860DF-351C-493C-A830-DF6D818D3838}"/>
    <dgm:cxn modelId="{7239FDD0-6850-4306-AC78-08C8C6ED3859}" type="presOf" srcId="{7623DDDE-B9C1-4ABD-9085-7FA30277E197}" destId="{C75CC4B1-6153-4A0F-968E-D2627AC8AF5F}" srcOrd="0" destOrd="0" presId="urn:microsoft.com/office/officeart/2005/8/layout/funnel1"/>
    <dgm:cxn modelId="{64C3E4F3-662E-41EA-BAA9-AC3FAC6B67E6}" srcId="{7623DDDE-B9C1-4ABD-9085-7FA30277E197}" destId="{5D9A96FB-BC97-49F0-8B99-F5EA4DFDC835}" srcOrd="0" destOrd="0" parTransId="{A210D56B-0311-4C32-8A6B-C63E3D04AA1E}" sibTransId="{75BBA16C-4C52-4C3D-9724-C042D5D290C8}"/>
    <dgm:cxn modelId="{8D887BA8-1670-4F73-8DE3-A084E132980F}" type="presParOf" srcId="{C75CC4B1-6153-4A0F-968E-D2627AC8AF5F}" destId="{41E79EC4-ED7D-419A-AF84-B39E491FA338}" srcOrd="0" destOrd="0" presId="urn:microsoft.com/office/officeart/2005/8/layout/funnel1"/>
    <dgm:cxn modelId="{4A8DA41E-F0C7-49CF-B3A8-518CD417DB7B}" type="presParOf" srcId="{C75CC4B1-6153-4A0F-968E-D2627AC8AF5F}" destId="{57CB3A3B-0C2D-443C-AC58-3DADA6D1295C}" srcOrd="1" destOrd="0" presId="urn:microsoft.com/office/officeart/2005/8/layout/funnel1"/>
    <dgm:cxn modelId="{F8081221-2967-49FF-B774-05BCA395BCFE}" type="presParOf" srcId="{C75CC4B1-6153-4A0F-968E-D2627AC8AF5F}" destId="{A70413F9-4DFD-4D1F-BAF1-2F2400336AE9}" srcOrd="2" destOrd="0" presId="urn:microsoft.com/office/officeart/2005/8/layout/funnel1"/>
    <dgm:cxn modelId="{97BC3E2C-5FF2-40AE-B584-E1732D550EDB}" type="presParOf" srcId="{C75CC4B1-6153-4A0F-968E-D2627AC8AF5F}" destId="{B7368FF6-734B-4869-9AC8-12B1F437FA1F}" srcOrd="3" destOrd="0" presId="urn:microsoft.com/office/officeart/2005/8/layout/funnel1"/>
    <dgm:cxn modelId="{CE8521DA-8890-44CD-9552-C89B5B404D0F}" type="presParOf" srcId="{C75CC4B1-6153-4A0F-968E-D2627AC8AF5F}" destId="{4F3FE326-7111-463B-AB88-646EA789EB31}" srcOrd="4" destOrd="0" presId="urn:microsoft.com/office/officeart/2005/8/layout/funnel1"/>
    <dgm:cxn modelId="{E7779E2A-D8BA-4EF3-96B6-C0D93237F964}" type="presParOf" srcId="{C75CC4B1-6153-4A0F-968E-D2627AC8AF5F}" destId="{59C086CF-FC81-4F8B-A488-5890AA888E10}" srcOrd="5" destOrd="0" presId="urn:microsoft.com/office/officeart/2005/8/layout/funnel1"/>
    <dgm:cxn modelId="{26185B76-36D3-471D-82E3-2FECF53C94B4}" type="presParOf" srcId="{C75CC4B1-6153-4A0F-968E-D2627AC8AF5F}" destId="{3CF1CC02-1885-4D79-845B-CB45779319E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E9265-D401-4996-B879-D6073A6434E3}">
      <dsp:nvSpPr>
        <dsp:cNvPr id="0" name=""/>
        <dsp:cNvSpPr/>
      </dsp:nvSpPr>
      <dsp:spPr>
        <a:xfrm>
          <a:off x="2241405" y="711985"/>
          <a:ext cx="1687079" cy="84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900" kern="1200" dirty="0" err="1">
              <a:ea typeface="+mn-lt"/>
              <a:cs typeface="+mn-lt"/>
            </a:rPr>
            <a:t>Procesamiento</a:t>
          </a:r>
          <a:r>
            <a:rPr lang="en-GB" sz="1900" kern="1200" dirty="0">
              <a:ea typeface="+mn-lt"/>
              <a:cs typeface="+mn-lt"/>
            </a:rPr>
            <a:t> de entradas</a:t>
          </a:r>
        </a:p>
      </dsp:txBody>
      <dsp:txXfrm>
        <a:off x="2266111" y="736691"/>
        <a:ext cx="1637667" cy="794127"/>
      </dsp:txXfrm>
    </dsp:sp>
    <dsp:sp modelId="{720E4292-B842-4DC2-9E4A-4E05A086AB31}">
      <dsp:nvSpPr>
        <dsp:cNvPr id="0" name=""/>
        <dsp:cNvSpPr/>
      </dsp:nvSpPr>
      <dsp:spPr>
        <a:xfrm rot="3041146">
          <a:off x="3342134" y="1836138"/>
          <a:ext cx="877765" cy="2952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3430705" y="1895186"/>
        <a:ext cx="700623" cy="177142"/>
      </dsp:txXfrm>
    </dsp:sp>
    <dsp:sp modelId="{E429200F-E9FA-4D5E-8F91-8344E65B9D7C}">
      <dsp:nvSpPr>
        <dsp:cNvPr id="0" name=""/>
        <dsp:cNvSpPr/>
      </dsp:nvSpPr>
      <dsp:spPr>
        <a:xfrm>
          <a:off x="3633548" y="2411990"/>
          <a:ext cx="1687079" cy="84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ea typeface="+mn-lt"/>
              <a:cs typeface="+mn-lt"/>
            </a:rPr>
            <a:t>Personas</a:t>
          </a:r>
          <a:endParaRPr lang="it-IT" sz="1900" kern="1200" dirty="0"/>
        </a:p>
      </dsp:txBody>
      <dsp:txXfrm>
        <a:off x="3658254" y="2436696"/>
        <a:ext cx="1637667" cy="794127"/>
      </dsp:txXfrm>
    </dsp:sp>
    <dsp:sp modelId="{9FE00994-BC5F-4CAD-9B49-0E7BF69FF0B3}">
      <dsp:nvSpPr>
        <dsp:cNvPr id="0" name=""/>
        <dsp:cNvSpPr/>
      </dsp:nvSpPr>
      <dsp:spPr>
        <a:xfrm rot="10800000">
          <a:off x="2646062" y="2686140"/>
          <a:ext cx="877765" cy="2952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 rot="10800000">
        <a:off x="2734633" y="2745188"/>
        <a:ext cx="700623" cy="177142"/>
      </dsp:txXfrm>
    </dsp:sp>
    <dsp:sp modelId="{FDE75E7F-DE71-4A54-9EB4-886DA01D808D}">
      <dsp:nvSpPr>
        <dsp:cNvPr id="0" name=""/>
        <dsp:cNvSpPr/>
      </dsp:nvSpPr>
      <dsp:spPr>
        <a:xfrm>
          <a:off x="849262" y="2411990"/>
          <a:ext cx="1687079" cy="84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err="1">
              <a:ea typeface="+mn-lt"/>
              <a:cs typeface="+mn-lt"/>
            </a:rPr>
            <a:t>Contexto</a:t>
          </a:r>
          <a:r>
            <a:rPr lang="en-GB" sz="1800" kern="1200" dirty="0">
              <a:ea typeface="+mn-lt"/>
              <a:cs typeface="+mn-lt"/>
            </a:rPr>
            <a:t> socio-</a:t>
          </a:r>
          <a:r>
            <a:rPr lang="en-GB" sz="1800" kern="1200" dirty="0" err="1">
              <a:ea typeface="+mn-lt"/>
              <a:cs typeface="+mn-lt"/>
            </a:rPr>
            <a:t>económico</a:t>
          </a:r>
          <a:endParaRPr lang="en-GB" sz="1800" kern="1200" dirty="0">
            <a:ea typeface="+mn-lt"/>
            <a:cs typeface="+mn-lt"/>
          </a:endParaRPr>
        </a:p>
      </dsp:txBody>
      <dsp:txXfrm>
        <a:off x="873968" y="2436696"/>
        <a:ext cx="1637667" cy="794127"/>
      </dsp:txXfrm>
    </dsp:sp>
    <dsp:sp modelId="{FFA64497-BD20-420C-B39A-E884C38EDBF4}">
      <dsp:nvSpPr>
        <dsp:cNvPr id="0" name=""/>
        <dsp:cNvSpPr/>
      </dsp:nvSpPr>
      <dsp:spPr>
        <a:xfrm rot="18558854">
          <a:off x="1949991" y="1836138"/>
          <a:ext cx="877765" cy="2952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2038562" y="1895186"/>
        <a:ext cx="700623" cy="177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79EC4-ED7D-419A-AF84-B39E491FA338}">
      <dsp:nvSpPr>
        <dsp:cNvPr id="0" name=""/>
        <dsp:cNvSpPr/>
      </dsp:nvSpPr>
      <dsp:spPr>
        <a:xfrm>
          <a:off x="958745" y="551108"/>
          <a:ext cx="3503629" cy="121676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B3A3B-0C2D-443C-AC58-3DADA6D1295C}">
      <dsp:nvSpPr>
        <dsp:cNvPr id="0" name=""/>
        <dsp:cNvSpPr/>
      </dsp:nvSpPr>
      <dsp:spPr>
        <a:xfrm>
          <a:off x="2376493" y="3530551"/>
          <a:ext cx="678998" cy="43455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413F9-4DFD-4D1F-BAF1-2F2400336AE9}">
      <dsp:nvSpPr>
        <dsp:cNvPr id="0" name=""/>
        <dsp:cNvSpPr/>
      </dsp:nvSpPr>
      <dsp:spPr>
        <a:xfrm>
          <a:off x="1086396" y="3878198"/>
          <a:ext cx="3259190" cy="814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OUTPUT</a:t>
          </a:r>
        </a:p>
      </dsp:txBody>
      <dsp:txXfrm>
        <a:off x="1086396" y="3878198"/>
        <a:ext cx="3259190" cy="814797"/>
      </dsp:txXfrm>
    </dsp:sp>
    <dsp:sp modelId="{B7368FF6-734B-4869-9AC8-12B1F437FA1F}">
      <dsp:nvSpPr>
        <dsp:cNvPr id="0" name=""/>
        <dsp:cNvSpPr/>
      </dsp:nvSpPr>
      <dsp:spPr>
        <a:xfrm>
          <a:off x="2232545" y="1861846"/>
          <a:ext cx="1222196" cy="1222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Inputs </a:t>
          </a:r>
        </a:p>
      </dsp:txBody>
      <dsp:txXfrm>
        <a:off x="2411531" y="2040832"/>
        <a:ext cx="864224" cy="864224"/>
      </dsp:txXfrm>
    </dsp:sp>
    <dsp:sp modelId="{4F3FE326-7111-463B-AB88-646EA789EB31}">
      <dsp:nvSpPr>
        <dsp:cNvPr id="0" name=""/>
        <dsp:cNvSpPr/>
      </dsp:nvSpPr>
      <dsp:spPr>
        <a:xfrm>
          <a:off x="1357996" y="944927"/>
          <a:ext cx="1222196" cy="1222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Inputs </a:t>
          </a:r>
        </a:p>
      </dsp:txBody>
      <dsp:txXfrm>
        <a:off x="1536982" y="1123913"/>
        <a:ext cx="864224" cy="864224"/>
      </dsp:txXfrm>
    </dsp:sp>
    <dsp:sp modelId="{59C086CF-FC81-4F8B-A488-5890AA888E10}">
      <dsp:nvSpPr>
        <dsp:cNvPr id="0" name=""/>
        <dsp:cNvSpPr/>
      </dsp:nvSpPr>
      <dsp:spPr>
        <a:xfrm>
          <a:off x="2607352" y="649427"/>
          <a:ext cx="1222196" cy="1222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Inputs</a:t>
          </a:r>
        </a:p>
      </dsp:txBody>
      <dsp:txXfrm>
        <a:off x="2786338" y="828413"/>
        <a:ext cx="864224" cy="864224"/>
      </dsp:txXfrm>
    </dsp:sp>
    <dsp:sp modelId="{3CF1CC02-1885-4D79-845B-CB45779319EF}">
      <dsp:nvSpPr>
        <dsp:cNvPr id="0" name=""/>
        <dsp:cNvSpPr/>
      </dsp:nvSpPr>
      <dsp:spPr>
        <a:xfrm>
          <a:off x="762590" y="399234"/>
          <a:ext cx="3802388" cy="304191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8A2C5-E078-4EAE-B67C-F75635EB2AC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6BBAE-8268-4B75-9EA7-395FE58821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87E90-0E07-4FDA-864C-0C99D2A6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C76CB-170A-487C-B6DE-5C89756A9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F76C6-0F8A-4C99-BB42-AF9E8E68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2F7B82-1B0D-4B96-87D6-9FB8F554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B5E42-C2BD-4465-AF33-FF1A368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42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CEAAE-916D-4D79-8553-6D755354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04D6BA-26EE-4D00-931D-32B61335E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67537-172B-482C-BB50-34BBD636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3DFC3-1B83-4DA8-B1CD-7BA5BFB7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2636A-9344-495E-BC6C-D22CE973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7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26EAA8-93C2-4FDC-A569-617C60100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53BC6B-E431-4C3B-9478-D70E9BE07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92728-8DC0-4A3C-8A00-4E6D1BA7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9344D-B293-4FFC-B647-B4CFC632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F3B87-03E9-47A7-AF32-8C05B0B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5CC8A-D8FC-4BFA-9A19-28D6E8D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9AB33-354F-4775-A6CF-44DE222E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B18A0-AC99-4D89-8DAC-A17021FC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EAE9DA-A0EA-48C5-9EC4-9EFDF07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A2ED96-E597-43F2-AEF8-42D1A2BE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F0957-5892-4DBD-BC5D-69A4674E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B00FE5-84F7-418E-97DD-66E08ABD3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228FC-FE42-4F8C-B76F-0500241E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09401-AD0F-4446-B69B-1CB258AC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973FA-EA50-4D29-A749-497540FF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B23D3-0B40-4538-965B-A1AC1D12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9A546-42A7-4D64-B50B-25C24D9A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B9030-0745-465C-87BA-562FA8CD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A8DD24-4417-4FF6-93FD-C72CBB33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E8D037-748A-4E6A-9442-FF211937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0AB0F1-4C40-494A-9941-FBC70F6D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47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383F7-248E-47F9-8E07-8412257D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BC1C87-4AE4-4FCB-8700-1E40953D1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37FA4-5E81-4DFC-92C2-AEA362E83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5F3C9D-3367-4215-9688-F7A505B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185E9E-240E-4A21-8B2A-C67A90B6B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E933C2-6AE9-4290-90C5-95119CC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CAE50A-0BC6-4E28-B9AE-59218C4D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BEBAF1-0F61-4121-AF6C-0CC89D9A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9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F0C70-932A-496C-ACC7-2465C5C0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D0FD90-7AEC-4EC5-9D89-C706C18A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FC46E3-D840-4171-B236-2C82EAD5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096E46-6896-44CD-8211-8E288611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9E127-9E34-417D-A088-33876287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E5F2C2-0A30-4E6B-B81B-56ED476B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420C2A-CCFC-49FB-A7D4-CD54E000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8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EB207-3FAC-4C0E-8B0A-DDC2FF75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B6B16-C7C8-4D77-B237-632417A9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50E38-0090-4364-A44A-2BF9E4C5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739644-31A0-443D-97FC-181A7EC0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4FAB6-74E8-40AA-934B-535731D2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3BAD29-685E-4CB0-8884-00A9B2F1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26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D8FBD-DD76-4F45-8707-C47476DF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4F0445-1266-416C-8A05-2EAD4DBA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94C186-B924-460A-B1FD-3BF070B6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B504B-009B-4C55-A6D0-7A5934E4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4D190D-9EC5-4230-994B-D55430DB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8DACC1-FABA-4F00-BA00-17EE0698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37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C09850-80A0-4580-BAF5-AED40BF0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80102-978E-452D-998B-FA531581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9106E-EAB7-4EBB-ABBD-C74934CE0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A19E-EFBB-46D6-940E-B9FEBB41F1A4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CD2346-DC06-4549-B63E-7F0F827F7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8689F-A519-4231-AD88-BB8B63C1B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arketersclub.it/site/wp-content/uploads/2015/05/Professor-Dr.-Philip-Kotler.jpg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tlib.govt.nz/records/22606639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artsdot.com/adc/Vintage.nsf/O/AC4U6U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tvjbmoDx-I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juventus.com/it/news/articoli/la-juventus-entra-nel-mondo-esports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6CDED-E4C5-4138-8FF0-FFACEA0A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356" y="2403997"/>
            <a:ext cx="8365289" cy="2046882"/>
          </a:xfrm>
        </p:spPr>
        <p:txBody>
          <a:bodyPr anchor="ctr">
            <a:normAutofit/>
          </a:bodyPr>
          <a:lstStyle/>
          <a:p>
            <a:r>
              <a:rPr lang="es-ES" sz="3600" b="1" dirty="0">
                <a:solidFill>
                  <a:srgbClr val="D92E2D"/>
                </a:solidFill>
                <a:cs typeface="Calibri Light"/>
              </a:rPr>
              <a:t>Crear y retener el valor para los clientes: una introducción al marketing para los aspirantes a empresarios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10" y="6294071"/>
            <a:ext cx="10100684" cy="5639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ADC5157-47E0-463F-9C8D-1781A1286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59" y="357115"/>
            <a:ext cx="6959400" cy="20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4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5342612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Variables de la </a:t>
            </a:r>
            <a:r>
              <a:rPr lang="en-GB" b="1" dirty="0" err="1">
                <a:ea typeface="+mn-lt"/>
                <a:cs typeface="+mn-lt"/>
              </a:rPr>
              <a:t>ecuación</a:t>
            </a:r>
            <a:r>
              <a:rPr lang="en-GB" b="1" dirty="0">
                <a:ea typeface="+mn-lt"/>
                <a:cs typeface="+mn-lt"/>
              </a:rPr>
              <a:t> de </a:t>
            </a:r>
            <a:r>
              <a:rPr lang="en-GB" b="1" dirty="0" err="1">
                <a:ea typeface="+mn-lt"/>
                <a:cs typeface="+mn-lt"/>
              </a:rPr>
              <a:t>valor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Proceso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de entradas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ea typeface="+mn-lt"/>
                <a:cs typeface="+mn-lt"/>
              </a:rPr>
              <a:t>El proceso de generación de valor se inscribe en un marco común a todas las empresas.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Es </a:t>
            </a:r>
            <a:r>
              <a:rPr lang="en-GB" dirty="0" err="1">
                <a:ea typeface="+mn-lt"/>
                <a:cs typeface="+mn-lt"/>
              </a:rPr>
              <a:t>el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modelo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definido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como</a:t>
            </a:r>
            <a:r>
              <a:rPr lang="en-GB" dirty="0">
                <a:ea typeface="+mn-lt"/>
                <a:cs typeface="+mn-lt"/>
              </a:rPr>
              <a:t> IPO: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→ 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nput (entradas)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	 → 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P</a:t>
            </a:r>
            <a:r>
              <a:rPr lang="en-GB" dirty="0">
                <a:ea typeface="+mn-lt"/>
                <a:cs typeface="+mn-lt"/>
              </a:rPr>
              <a:t>rocess (</a:t>
            </a:r>
            <a:r>
              <a:rPr lang="en-GB" dirty="0" err="1">
                <a:ea typeface="+mn-lt"/>
                <a:cs typeface="+mn-lt"/>
              </a:rPr>
              <a:t>proceso</a:t>
            </a:r>
            <a:r>
              <a:rPr lang="en-GB" dirty="0">
                <a:ea typeface="+mn-lt"/>
                <a:cs typeface="+mn-lt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		 → 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O</a:t>
            </a:r>
            <a:r>
              <a:rPr lang="en-GB" dirty="0">
                <a:ea typeface="+mn-lt"/>
                <a:cs typeface="+mn-lt"/>
              </a:rPr>
              <a:t>utput (</a:t>
            </a:r>
            <a:r>
              <a:rPr lang="en-GB" dirty="0" err="1">
                <a:ea typeface="+mn-lt"/>
                <a:cs typeface="+mn-lt"/>
              </a:rPr>
              <a:t>salidas</a:t>
            </a:r>
            <a:r>
              <a:rPr lang="en-GB" dirty="0">
                <a:ea typeface="+mn-lt"/>
                <a:cs typeface="+mn-lt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 </a:t>
            </a:r>
            <a:endParaRPr lang="en-GB" sz="2000" b="1" dirty="0">
              <a:ea typeface="+mn-lt"/>
              <a:cs typeface="+mn-lt"/>
            </a:endParaRPr>
          </a:p>
          <a:p>
            <a:pPr algn="just">
              <a:defRPr/>
            </a:pPr>
            <a:endParaRPr lang="en-GB" sz="2000" b="1" dirty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027215739"/>
              </p:ext>
            </p:extLst>
          </p:nvPr>
        </p:nvGraphicFramePr>
        <p:xfrm>
          <a:off x="6354619" y="1481310"/>
          <a:ext cx="5431984" cy="509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tangolo arrotondato 2"/>
          <p:cNvSpPr/>
          <p:nvPr/>
        </p:nvSpPr>
        <p:spPr>
          <a:xfrm>
            <a:off x="8382503" y="4793673"/>
            <a:ext cx="1283855" cy="3786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Connettore 2 7"/>
          <p:cNvCxnSpPr>
            <a:endCxn id="3" idx="1"/>
          </p:cNvCxnSpPr>
          <p:nvPr/>
        </p:nvCxnSpPr>
        <p:spPr>
          <a:xfrm>
            <a:off x="7816273" y="4983018"/>
            <a:ext cx="5662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677892" y="4793673"/>
            <a:ext cx="110028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Proceso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936521" y="1406506"/>
            <a:ext cx="22681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Entorno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7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8" y="1290769"/>
            <a:ext cx="10662755" cy="483472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Variables de la </a:t>
            </a:r>
            <a:r>
              <a:rPr lang="en-GB" b="1" dirty="0" err="1">
                <a:ea typeface="+mn-lt"/>
                <a:cs typeface="+mn-lt"/>
              </a:rPr>
              <a:t>ecuación</a:t>
            </a:r>
            <a:r>
              <a:rPr lang="en-GB" b="1" dirty="0">
                <a:ea typeface="+mn-lt"/>
                <a:cs typeface="+mn-lt"/>
              </a:rPr>
              <a:t> de </a:t>
            </a:r>
            <a:r>
              <a:rPr lang="en-GB" b="1" dirty="0" err="1">
                <a:ea typeface="+mn-lt"/>
                <a:cs typeface="+mn-lt"/>
              </a:rPr>
              <a:t>valor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Proceso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de entradas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2955"/>
              </p:ext>
            </p:extLst>
          </p:nvPr>
        </p:nvGraphicFramePr>
        <p:xfrm>
          <a:off x="1335278" y="2704546"/>
          <a:ext cx="1066275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689">
                  <a:extLst>
                    <a:ext uri="{9D8B030D-6E8A-4147-A177-3AD203B41FA5}">
                      <a16:colId xmlns:a16="http://schemas.microsoft.com/office/drawing/2014/main" val="387400564"/>
                    </a:ext>
                  </a:extLst>
                </a:gridCol>
                <a:gridCol w="2665689">
                  <a:extLst>
                    <a:ext uri="{9D8B030D-6E8A-4147-A177-3AD203B41FA5}">
                      <a16:colId xmlns:a16="http://schemas.microsoft.com/office/drawing/2014/main" val="3864784937"/>
                    </a:ext>
                  </a:extLst>
                </a:gridCol>
                <a:gridCol w="2388854">
                  <a:extLst>
                    <a:ext uri="{9D8B030D-6E8A-4147-A177-3AD203B41FA5}">
                      <a16:colId xmlns:a16="http://schemas.microsoft.com/office/drawing/2014/main" val="3026934288"/>
                    </a:ext>
                  </a:extLst>
                </a:gridCol>
                <a:gridCol w="2942524">
                  <a:extLst>
                    <a:ext uri="{9D8B030D-6E8A-4147-A177-3AD203B41FA5}">
                      <a16:colId xmlns:a16="http://schemas.microsoft.com/office/drawing/2014/main" val="1410757880"/>
                    </a:ext>
                  </a:extLst>
                </a:gridCol>
              </a:tblGrid>
              <a:tr h="38945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</a:rPr>
                        <a:t>ENTRADAS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</a:rPr>
                        <a:t>PROCESO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</a:rPr>
                        <a:t>SALIDAS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rgbClr val="00B0F0"/>
                          </a:solidFill>
                        </a:rPr>
                        <a:t>RESULTADOS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439742"/>
                  </a:ext>
                </a:extLst>
              </a:tr>
              <a:tr h="288193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Materias primas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Información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Conocimiento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Servicios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Productos de los ciclos anteriores de la OPI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/>
                        <a:t>Productos semiacabados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err="1"/>
                        <a:t>Finanzas</a:t>
                      </a:r>
                      <a:endParaRPr lang="en-GB" sz="18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err="1"/>
                        <a:t>Logística</a:t>
                      </a:r>
                      <a:endParaRPr lang="en-GB" sz="18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err="1"/>
                        <a:t>Administración</a:t>
                      </a:r>
                      <a:endParaRPr lang="en-GB" sz="18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 err="1"/>
                        <a:t>Recursos</a:t>
                      </a:r>
                      <a:r>
                        <a:rPr lang="en-GB" sz="1800" baseline="0" dirty="0"/>
                        <a:t> Humanos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 err="1"/>
                        <a:t>Gestión</a:t>
                      </a:r>
                      <a:r>
                        <a:rPr lang="en-GB" sz="1800" baseline="0" dirty="0"/>
                        <a:t> de personas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 err="1"/>
                        <a:t>Comunicación</a:t>
                      </a:r>
                      <a:endParaRPr lang="en-GB" sz="1800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 err="1"/>
                        <a:t>Relaciones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públicas</a:t>
                      </a:r>
                      <a:endParaRPr lang="en-GB" sz="1800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baseline="0" dirty="0">
                          <a:solidFill>
                            <a:srgbClr val="00B0F0"/>
                          </a:solidFill>
                        </a:rPr>
                        <a:t>Marketing</a:t>
                      </a:r>
                      <a:endParaRPr lang="en-GB" sz="18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err="1"/>
                        <a:t>Producto</a:t>
                      </a:r>
                      <a:r>
                        <a:rPr lang="en-GB" sz="1800" dirty="0"/>
                        <a:t> final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err="1"/>
                        <a:t>Servicio</a:t>
                      </a:r>
                      <a:r>
                        <a:rPr lang="en-GB" sz="1800" dirty="0"/>
                        <a:t> final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err="1"/>
                        <a:t>Entregables</a:t>
                      </a:r>
                      <a:endParaRPr lang="en-GB" sz="18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↑ </a:t>
                      </a:r>
                      <a:r>
                        <a:rPr lang="en-GB" sz="1800" dirty="0" err="1"/>
                        <a:t>Saber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hacer</a:t>
                      </a:r>
                      <a:endParaRPr lang="en-GB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↑ </a:t>
                      </a:r>
                      <a:r>
                        <a:rPr lang="en-GB" sz="1800" dirty="0" err="1"/>
                        <a:t>Habilidades</a:t>
                      </a:r>
                      <a:endParaRPr lang="en-GB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↑ </a:t>
                      </a:r>
                      <a:r>
                        <a:rPr lang="en-GB" sz="1800" dirty="0" err="1"/>
                        <a:t>Competitividad</a:t>
                      </a:r>
                      <a:endParaRPr lang="en-GB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↑ </a:t>
                      </a:r>
                      <a:r>
                        <a:rPr lang="en-GB" sz="1800" dirty="0" err="1"/>
                        <a:t>Rentabilidad</a:t>
                      </a:r>
                      <a:endParaRPr lang="en-GB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↑ </a:t>
                      </a:r>
                      <a:r>
                        <a:rPr lang="en-GB" sz="1800" dirty="0" err="1"/>
                        <a:t>Sostenibilidad</a:t>
                      </a:r>
                      <a:endParaRPr lang="en-GB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↑ </a:t>
                      </a:r>
                      <a:r>
                        <a:rPr lang="en-GB" sz="1800" dirty="0" err="1"/>
                        <a:t>Conocimiento</a:t>
                      </a:r>
                      <a:r>
                        <a:rPr lang="en-GB" sz="1800" dirty="0"/>
                        <a:t> de la </a:t>
                      </a:r>
                      <a:r>
                        <a:rPr lang="en-GB" sz="1800" dirty="0" err="1"/>
                        <a:t>marca</a:t>
                      </a:r>
                      <a:endParaRPr lang="en-GB" sz="18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↑ </a:t>
                      </a:r>
                      <a:r>
                        <a:rPr lang="en-GB" sz="1800" dirty="0" err="1"/>
                        <a:t>Satisfación</a:t>
                      </a:r>
                      <a:r>
                        <a:rPr lang="en-GB" sz="1800" dirty="0"/>
                        <a:t> de los </a:t>
                      </a:r>
                      <a:r>
                        <a:rPr lang="en-GB" sz="1800" dirty="0" err="1"/>
                        <a:t>clientes</a:t>
                      </a:r>
                      <a:endParaRPr lang="en-GB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↑ </a:t>
                      </a:r>
                      <a:r>
                        <a:rPr lang="en-GB" sz="1800" dirty="0" err="1"/>
                        <a:t>Eficacia</a:t>
                      </a:r>
                      <a:endParaRPr lang="en-GB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↑ </a:t>
                      </a:r>
                      <a:r>
                        <a:rPr lang="en-GB" sz="1800" dirty="0" err="1"/>
                        <a:t>Eficiencia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94939"/>
                  </a:ext>
                </a:extLst>
              </a:tr>
            </a:tbl>
          </a:graphicData>
        </a:graphic>
      </p:graphicFrame>
      <p:sp>
        <p:nvSpPr>
          <p:cNvPr id="4" name="Stella a 5 punte 3"/>
          <p:cNvSpPr/>
          <p:nvPr/>
        </p:nvSpPr>
        <p:spPr>
          <a:xfrm>
            <a:off x="4036292" y="5135420"/>
            <a:ext cx="230909" cy="212436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Variables de la </a:t>
            </a:r>
            <a:r>
              <a:rPr lang="en-GB" b="1" dirty="0" err="1">
                <a:ea typeface="+mn-lt"/>
                <a:cs typeface="+mn-lt"/>
              </a:rPr>
              <a:t>ecuación</a:t>
            </a:r>
            <a:r>
              <a:rPr lang="en-GB" b="1" dirty="0">
                <a:ea typeface="+mn-lt"/>
                <a:cs typeface="+mn-lt"/>
              </a:rPr>
              <a:t> de </a:t>
            </a:r>
            <a:r>
              <a:rPr lang="en-GB" b="1" dirty="0" err="1">
                <a:ea typeface="+mn-lt"/>
                <a:cs typeface="+mn-lt"/>
              </a:rPr>
              <a:t>valor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Proceso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de entradas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ea typeface="+mn-lt"/>
                <a:cs typeface="+mn-lt"/>
              </a:rPr>
              <a:t>En los estudios empresariales, tentamos a considerar el Marketing entre las actividades definidas como Primarias*.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	</a:t>
            </a:r>
            <a:r>
              <a:rPr lang="en-GB" dirty="0" err="1">
                <a:ea typeface="+mn-lt"/>
                <a:cs typeface="+mn-lt"/>
              </a:rPr>
              <a:t>Contribuir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primera</a:t>
            </a:r>
            <a:r>
              <a:rPr lang="en-GB" dirty="0">
                <a:ea typeface="+mn-lt"/>
                <a:cs typeface="+mn-lt"/>
              </a:rPr>
              <a:t> persona </a:t>
            </a:r>
            <a:r>
              <a:rPr lang="en-GB" dirty="0" err="1">
                <a:ea typeface="+mn-lt"/>
                <a:cs typeface="+mn-lt"/>
              </a:rPr>
              <a:t>en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llegar</a:t>
            </a:r>
            <a:r>
              <a:rPr lang="en-GB" dirty="0">
                <a:ea typeface="+mn-lt"/>
                <a:cs typeface="+mn-lt"/>
              </a:rPr>
              <a:t> al </a:t>
            </a:r>
            <a:r>
              <a:rPr lang="en-GB" dirty="0" err="1">
                <a:ea typeface="+mn-lt"/>
                <a:cs typeface="+mn-lt"/>
              </a:rPr>
              <a:t>cliente</a:t>
            </a:r>
            <a:r>
              <a:rPr lang="en-GB" dirty="0">
                <a:ea typeface="+mn-lt"/>
                <a:cs typeface="+mn-lt"/>
              </a:rPr>
              <a:t> final y </a:t>
            </a:r>
            <a:r>
              <a:rPr lang="en-GB" dirty="0" err="1">
                <a:ea typeface="+mn-lt"/>
                <a:cs typeface="+mn-lt"/>
              </a:rPr>
              <a:t>generar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ingresos</a:t>
            </a:r>
            <a:r>
              <a:rPr lang="en-GB" dirty="0">
                <a:ea typeface="+mn-lt"/>
                <a:cs typeface="+mn-lt"/>
              </a:rPr>
              <a:t>.</a:t>
            </a: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15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s-ES" sz="15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Interpretación basada en la cadena de valor de Porter: Ventaja competitiva</a:t>
            </a:r>
            <a:r>
              <a:rPr lang="en-GB" sz="15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1985, p.87</a:t>
            </a:r>
          </a:p>
          <a:p>
            <a:pPr algn="just">
              <a:defRPr/>
            </a:pPr>
            <a:endParaRPr lang="en-GB" sz="18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1450109" y="3648356"/>
            <a:ext cx="831273" cy="14778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7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507908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Variables de la </a:t>
            </a:r>
            <a:r>
              <a:rPr lang="en-GB" b="1" dirty="0" err="1">
                <a:ea typeface="+mn-lt"/>
                <a:cs typeface="+mn-lt"/>
              </a:rPr>
              <a:t>ecuación</a:t>
            </a:r>
            <a:r>
              <a:rPr lang="en-GB" b="1" dirty="0">
                <a:ea typeface="+mn-lt"/>
                <a:cs typeface="+mn-lt"/>
              </a:rPr>
              <a:t> de </a:t>
            </a:r>
            <a:r>
              <a:rPr lang="en-GB" b="1" dirty="0" err="1">
                <a:ea typeface="+mn-lt"/>
                <a:cs typeface="+mn-lt"/>
              </a:rPr>
              <a:t>valor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Personas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300" dirty="0">
                <a:ea typeface="+mn-lt"/>
                <a:cs typeface="+mn-lt"/>
              </a:rPr>
              <a:t>Con personas, </a:t>
            </a:r>
            <a:r>
              <a:rPr lang="en-GB" sz="2300" dirty="0" err="1">
                <a:ea typeface="+mn-lt"/>
                <a:cs typeface="+mn-lt"/>
              </a:rPr>
              <a:t>nos</a:t>
            </a:r>
            <a:r>
              <a:rPr lang="en-GB" sz="2300" dirty="0">
                <a:ea typeface="+mn-lt"/>
                <a:cs typeface="+mn-lt"/>
              </a:rPr>
              <a:t> </a:t>
            </a:r>
            <a:r>
              <a:rPr lang="en-GB" sz="2300" dirty="0" err="1">
                <a:ea typeface="+mn-lt"/>
                <a:cs typeface="+mn-lt"/>
              </a:rPr>
              <a:t>referimos</a:t>
            </a:r>
            <a:r>
              <a:rPr lang="en-GB" sz="2300" dirty="0">
                <a:ea typeface="+mn-lt"/>
                <a:cs typeface="+mn-lt"/>
              </a:rPr>
              <a:t> a: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23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300" b="1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Personal </a:t>
            </a:r>
            <a:r>
              <a:rPr lang="en-GB" sz="2300" b="1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interno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* –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conocimiento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,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experiencia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,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habilidades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y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competencias</a:t>
            </a:r>
            <a:endParaRPr lang="en-GB" sz="23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300" b="1" dirty="0">
                <a:solidFill>
                  <a:srgbClr val="FF0000"/>
                </a:solidFill>
                <a:latin typeface="Calibri" panose="020F0502020204030204" pitchFamily="34" charset="0"/>
                <a:ea typeface="+mn-lt"/>
                <a:cs typeface="+mn-lt"/>
              </a:rPr>
              <a:t>!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Los que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hacen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que las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cosas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sucedan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2300" b="1" dirty="0">
                <a:solidFill>
                  <a:srgbClr val="FF0000"/>
                </a:solidFill>
                <a:latin typeface="Calibri" panose="020F0502020204030204" pitchFamily="34" charset="0"/>
                <a:ea typeface="+mn-lt"/>
                <a:cs typeface="+mn-lt"/>
              </a:rPr>
              <a:t>!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23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300" b="1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Partes</a:t>
            </a:r>
            <a:r>
              <a:rPr lang="en-GB" sz="2300" b="1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2300" b="1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interesadas</a:t>
            </a:r>
            <a:r>
              <a:rPr lang="en-GB" sz="2300" b="1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2300" b="1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externas</a:t>
            </a:r>
            <a:r>
              <a:rPr lang="en-GB" sz="2300" b="1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–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grupos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de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interés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, y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más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en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general,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cualquiera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que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pueda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tener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interés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en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las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actividades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de la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empresa</a:t>
            </a:r>
            <a:endParaRPr lang="en-GB" sz="23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23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*Al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contrario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que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el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Marketing, los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Recursos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Humanos y la gestion de personal se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incluyen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en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las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actividades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de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apoyo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– que son fundamentals para una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ampliación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fluida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de las </a:t>
            </a:r>
            <a:r>
              <a:rPr lang="en-GB" sz="2300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primarias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.</a:t>
            </a:r>
          </a:p>
          <a:p>
            <a:pPr algn="just"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5066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…</a:t>
            </a:r>
            <a:r>
              <a:rPr lang="en-GB" b="1" dirty="0" err="1">
                <a:ea typeface="+mn-lt"/>
                <a:cs typeface="+mn-lt"/>
              </a:rPr>
              <a:t>entonces</a:t>
            </a:r>
            <a:r>
              <a:rPr lang="en-GB" b="1" dirty="0">
                <a:ea typeface="+mn-lt"/>
                <a:cs typeface="+mn-lt"/>
              </a:rPr>
              <a:t> ¿</a:t>
            </a:r>
            <a:r>
              <a:rPr lang="en-GB" b="1" dirty="0" err="1">
                <a:ea typeface="+mn-lt"/>
                <a:cs typeface="+mn-lt"/>
              </a:rPr>
              <a:t>Qué</a:t>
            </a:r>
            <a:r>
              <a:rPr lang="en-GB" b="1" dirty="0">
                <a:ea typeface="+mn-lt"/>
                <a:cs typeface="+mn-lt"/>
              </a:rPr>
              <a:t> es </a:t>
            </a:r>
            <a:r>
              <a:rPr lang="en-GB" b="1" dirty="0" err="1">
                <a:ea typeface="+mn-lt"/>
                <a:cs typeface="+mn-lt"/>
              </a:rPr>
              <a:t>el</a:t>
            </a:r>
            <a:r>
              <a:rPr lang="en-GB" b="1" dirty="0">
                <a:ea typeface="+mn-lt"/>
                <a:cs typeface="+mn-lt"/>
              </a:rPr>
              <a:t> Marketing?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ea typeface="+mn-lt"/>
                <a:cs typeface="+mn-lt"/>
              </a:rPr>
              <a:t>Según la opinión pública, hay muchas ideas erróneas sobre lo que es el marketing.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s-ES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ea typeface="+mn-lt"/>
                <a:cs typeface="+mn-lt"/>
              </a:rPr>
              <a:t>¿Se trata de ventas? ¿Comunicación y promoción? ¿Compromiso con el público? ¿Relación con el cliente?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s-ES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ea typeface="+mn-lt"/>
                <a:cs typeface="+mn-lt"/>
              </a:rPr>
              <a:t>En realidad, incluye todo lo anterior, e incluso más.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8948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07" y="2056528"/>
            <a:ext cx="9739121" cy="350853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Un par de puntos de </a:t>
            </a:r>
            <a:r>
              <a:rPr lang="en-GB" b="1" dirty="0" err="1">
                <a:ea typeface="+mn-lt"/>
                <a:cs typeface="+mn-lt"/>
              </a:rPr>
              <a:t>referencia</a:t>
            </a:r>
            <a:r>
              <a:rPr lang="en-GB" b="1" dirty="0">
                <a:ea typeface="+mn-lt"/>
                <a:cs typeface="+mn-lt"/>
              </a:rPr>
              <a:t>: American Marketing Association (AMA)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solidFill>
                  <a:srgbClr val="0070C0"/>
                </a:solidFill>
              </a:rPr>
              <a:t>[Marketing es] </a:t>
            </a:r>
            <a:r>
              <a:rPr lang="en-GB" i="1" dirty="0">
                <a:solidFill>
                  <a:srgbClr val="0070C0"/>
                </a:solidFill>
              </a:rPr>
              <a:t>la </a:t>
            </a:r>
            <a:r>
              <a:rPr lang="en-GB" i="1" dirty="0" err="1">
                <a:solidFill>
                  <a:srgbClr val="0070C0"/>
                </a:solidFill>
              </a:rPr>
              <a:t>actividad</a:t>
            </a:r>
            <a:r>
              <a:rPr lang="en-GB" i="1" dirty="0">
                <a:solidFill>
                  <a:srgbClr val="0070C0"/>
                </a:solidFill>
              </a:rPr>
              <a:t>, </a:t>
            </a:r>
            <a:r>
              <a:rPr lang="en-GB" i="1" dirty="0" err="1">
                <a:solidFill>
                  <a:srgbClr val="0070C0"/>
                </a:solidFill>
              </a:rPr>
              <a:t>el</a:t>
            </a:r>
            <a:r>
              <a:rPr lang="en-GB" i="1" dirty="0">
                <a:solidFill>
                  <a:srgbClr val="0070C0"/>
                </a:solidFill>
              </a:rPr>
              <a:t> conjunto de </a:t>
            </a:r>
            <a:r>
              <a:rPr lang="en-GB" i="1" dirty="0" err="1">
                <a:solidFill>
                  <a:srgbClr val="0070C0"/>
                </a:solidFill>
              </a:rPr>
              <a:t>instituciones</a:t>
            </a:r>
            <a:r>
              <a:rPr lang="en-GB" i="1" dirty="0">
                <a:solidFill>
                  <a:srgbClr val="0070C0"/>
                </a:solidFill>
              </a:rPr>
              <a:t> y </a:t>
            </a:r>
            <a:r>
              <a:rPr lang="en-GB" i="1" dirty="0" err="1">
                <a:solidFill>
                  <a:srgbClr val="0070C0"/>
                </a:solidFill>
              </a:rPr>
              <a:t>procesos</a:t>
            </a:r>
            <a:r>
              <a:rPr lang="en-GB" i="1" dirty="0">
                <a:solidFill>
                  <a:srgbClr val="0070C0"/>
                </a:solidFill>
              </a:rPr>
              <a:t> para  </a:t>
            </a:r>
            <a:r>
              <a:rPr lang="en-GB" b="1" i="1" dirty="0" err="1">
                <a:solidFill>
                  <a:srgbClr val="0070C0"/>
                </a:solidFill>
              </a:rPr>
              <a:t>crear</a:t>
            </a:r>
            <a:r>
              <a:rPr lang="en-GB" i="1" dirty="0">
                <a:solidFill>
                  <a:srgbClr val="0070C0"/>
                </a:solidFill>
              </a:rPr>
              <a:t>, </a:t>
            </a:r>
            <a:r>
              <a:rPr lang="en-GB" b="1" i="1" dirty="0" err="1">
                <a:solidFill>
                  <a:srgbClr val="0070C0"/>
                </a:solidFill>
              </a:rPr>
              <a:t>comunicar</a:t>
            </a:r>
            <a:r>
              <a:rPr lang="en-GB" i="1" dirty="0">
                <a:solidFill>
                  <a:srgbClr val="0070C0"/>
                </a:solidFill>
              </a:rPr>
              <a:t>, </a:t>
            </a:r>
            <a:r>
              <a:rPr lang="en-GB" b="1" i="1" dirty="0" err="1">
                <a:solidFill>
                  <a:srgbClr val="0070C0"/>
                </a:solidFill>
              </a:rPr>
              <a:t>entregar</a:t>
            </a:r>
            <a:r>
              <a:rPr lang="en-GB" i="1" dirty="0">
                <a:solidFill>
                  <a:srgbClr val="0070C0"/>
                </a:solidFill>
              </a:rPr>
              <a:t>, e </a:t>
            </a:r>
            <a:r>
              <a:rPr lang="en-GB" b="1" i="1" dirty="0" err="1">
                <a:solidFill>
                  <a:srgbClr val="0070C0"/>
                </a:solidFill>
              </a:rPr>
              <a:t>intercambiar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ofertas</a:t>
            </a:r>
            <a:r>
              <a:rPr lang="en-GB" i="1" dirty="0">
                <a:solidFill>
                  <a:srgbClr val="0070C0"/>
                </a:solidFill>
              </a:rPr>
              <a:t> que </a:t>
            </a:r>
            <a:r>
              <a:rPr lang="en-GB" i="1" dirty="0" err="1">
                <a:solidFill>
                  <a:srgbClr val="0070C0"/>
                </a:solidFill>
              </a:rPr>
              <a:t>tengan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valor</a:t>
            </a:r>
            <a:r>
              <a:rPr lang="en-GB" i="1" dirty="0">
                <a:solidFill>
                  <a:srgbClr val="0070C0"/>
                </a:solidFill>
              </a:rPr>
              <a:t> para los </a:t>
            </a:r>
            <a:r>
              <a:rPr lang="en-GB" i="1" dirty="0" err="1">
                <a:solidFill>
                  <a:srgbClr val="0070C0"/>
                </a:solidFill>
              </a:rPr>
              <a:t>clientes</a:t>
            </a:r>
            <a:r>
              <a:rPr lang="en-GB" i="1" dirty="0">
                <a:solidFill>
                  <a:srgbClr val="0070C0"/>
                </a:solidFill>
              </a:rPr>
              <a:t>, los </a:t>
            </a:r>
            <a:r>
              <a:rPr lang="en-GB" i="1" dirty="0" err="1">
                <a:solidFill>
                  <a:srgbClr val="0070C0"/>
                </a:solidFill>
              </a:rPr>
              <a:t>socios</a:t>
            </a:r>
            <a:r>
              <a:rPr lang="en-GB" i="1" dirty="0">
                <a:solidFill>
                  <a:srgbClr val="0070C0"/>
                </a:solidFill>
              </a:rPr>
              <a:t> y la </a:t>
            </a:r>
            <a:r>
              <a:rPr lang="en-GB" i="1" dirty="0" err="1">
                <a:solidFill>
                  <a:srgbClr val="0070C0"/>
                </a:solidFill>
              </a:rPr>
              <a:t>sociedad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en</a:t>
            </a:r>
            <a:r>
              <a:rPr lang="en-GB" i="1" dirty="0">
                <a:solidFill>
                  <a:srgbClr val="0070C0"/>
                </a:solidFill>
              </a:rPr>
              <a:t> general.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i="1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La </a:t>
            </a:r>
            <a:r>
              <a:rPr lang="en-GB" dirty="0" err="1"/>
              <a:t>definición</a:t>
            </a:r>
            <a:r>
              <a:rPr lang="en-GB" dirty="0"/>
              <a:t> de Marketing de AMA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muy</a:t>
            </a:r>
            <a:r>
              <a:rPr lang="en-GB" dirty="0"/>
              <a:t> </a:t>
            </a:r>
            <a:r>
              <a:rPr lang="en-GB" dirty="0" err="1"/>
              <a:t>centrada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mercado, </a:t>
            </a:r>
            <a:r>
              <a:rPr lang="en-GB" dirty="0" err="1"/>
              <a:t>incluyendo</a:t>
            </a:r>
            <a:r>
              <a:rPr lang="en-GB" dirty="0"/>
              <a:t> una </a:t>
            </a:r>
            <a:r>
              <a:rPr lang="en-GB" dirty="0" err="1"/>
              <a:t>amplia</a:t>
            </a:r>
            <a:r>
              <a:rPr lang="en-GB" dirty="0"/>
              <a:t> </a:t>
            </a:r>
            <a:r>
              <a:rPr lang="en-GB" dirty="0" err="1"/>
              <a:t>gana</a:t>
            </a:r>
            <a:r>
              <a:rPr lang="en-GB" dirty="0"/>
              <a:t> de </a:t>
            </a:r>
            <a:r>
              <a:rPr lang="en-GB" dirty="0" err="1"/>
              <a:t>actividades</a:t>
            </a:r>
            <a:r>
              <a:rPr lang="en-GB" dirty="0"/>
              <a:t> y </a:t>
            </a:r>
            <a:r>
              <a:rPr lang="en-GB" dirty="0" err="1"/>
              <a:t>tareas</a:t>
            </a:r>
            <a:r>
              <a:rPr lang="en-GB" dirty="0"/>
              <a:t> </a:t>
            </a:r>
            <a:r>
              <a:rPr lang="en-GB" dirty="0" err="1"/>
              <a:t>destinadas</a:t>
            </a:r>
            <a:r>
              <a:rPr lang="en-GB" dirty="0"/>
              <a:t> a </a:t>
            </a:r>
            <a:r>
              <a:rPr lang="en-GB" dirty="0" err="1"/>
              <a:t>satisfacer</a:t>
            </a:r>
            <a:r>
              <a:rPr lang="en-GB" dirty="0"/>
              <a:t> no solo a los clients </a:t>
            </a:r>
            <a:r>
              <a:rPr lang="en-GB" dirty="0" err="1"/>
              <a:t>sino</a:t>
            </a:r>
            <a:r>
              <a:rPr lang="en-GB" dirty="0"/>
              <a:t> </a:t>
            </a:r>
            <a:r>
              <a:rPr lang="en-GB" dirty="0" err="1"/>
              <a:t>también</a:t>
            </a:r>
            <a:r>
              <a:rPr lang="en-GB" dirty="0"/>
              <a:t> a la </a:t>
            </a:r>
            <a:r>
              <a:rPr lang="en-GB" dirty="0" err="1"/>
              <a:t>sociedad</a:t>
            </a:r>
            <a:r>
              <a:rPr lang="en-GB" dirty="0"/>
              <a:t> civil y al </a:t>
            </a:r>
            <a:r>
              <a:rPr lang="en-GB" dirty="0" err="1"/>
              <a:t>público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general. </a:t>
            </a: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782" y="1034896"/>
            <a:ext cx="2117387" cy="8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69"/>
            <a:ext cx="6700357" cy="485439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Un par de puntos de </a:t>
            </a:r>
            <a:r>
              <a:rPr lang="en-GB" b="1" dirty="0" err="1">
                <a:ea typeface="+mn-lt"/>
                <a:cs typeface="+mn-lt"/>
              </a:rPr>
              <a:t>referencia</a:t>
            </a:r>
            <a:r>
              <a:rPr lang="en-GB" b="1" dirty="0">
                <a:ea typeface="+mn-lt"/>
                <a:cs typeface="+mn-lt"/>
              </a:rPr>
              <a:t>: Philip Kotler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/>
              <a:t>Considerado</a:t>
            </a:r>
            <a:r>
              <a:rPr lang="en-GB" dirty="0"/>
              <a:t> por </a:t>
            </a:r>
            <a:r>
              <a:rPr lang="en-GB" dirty="0" err="1"/>
              <a:t>muchos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uno de los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representativos</a:t>
            </a:r>
            <a:r>
              <a:rPr lang="en-GB" dirty="0"/>
              <a:t> </a:t>
            </a:r>
            <a:r>
              <a:rPr lang="en-GB" dirty="0" err="1"/>
              <a:t>expertos</a:t>
            </a:r>
            <a:r>
              <a:rPr lang="en-GB" dirty="0"/>
              <a:t> del </a:t>
            </a:r>
            <a:r>
              <a:rPr lang="en-GB" dirty="0" err="1"/>
              <a:t>mundo</a:t>
            </a:r>
            <a:r>
              <a:rPr lang="en-GB" dirty="0"/>
              <a:t> del Marketing, </a:t>
            </a:r>
            <a:r>
              <a:rPr lang="en-GB" dirty="0" err="1"/>
              <a:t>según</a:t>
            </a:r>
            <a:r>
              <a:rPr lang="en-GB" dirty="0"/>
              <a:t> Philip Kotler: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solidFill>
                  <a:srgbClr val="0070C0"/>
                </a:solidFill>
              </a:rPr>
              <a:t>[Marketing es] </a:t>
            </a:r>
            <a:r>
              <a:rPr lang="en-GB" i="1" dirty="0" err="1">
                <a:solidFill>
                  <a:srgbClr val="0070C0"/>
                </a:solidFill>
              </a:rPr>
              <a:t>el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proceso</a:t>
            </a:r>
            <a:r>
              <a:rPr lang="en-GB" i="1" dirty="0">
                <a:solidFill>
                  <a:srgbClr val="0070C0"/>
                </a:solidFill>
              </a:rPr>
              <a:t> por </a:t>
            </a:r>
            <a:r>
              <a:rPr lang="en-GB" i="1" dirty="0" err="1">
                <a:solidFill>
                  <a:srgbClr val="0070C0"/>
                </a:solidFill>
              </a:rPr>
              <a:t>el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cual</a:t>
            </a:r>
            <a:r>
              <a:rPr lang="en-GB" i="1" dirty="0">
                <a:solidFill>
                  <a:srgbClr val="0070C0"/>
                </a:solidFill>
              </a:rPr>
              <a:t> las </a:t>
            </a:r>
            <a:r>
              <a:rPr lang="en-GB" i="1" dirty="0" err="1">
                <a:solidFill>
                  <a:srgbClr val="0070C0"/>
                </a:solidFill>
              </a:rPr>
              <a:t>empresas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b="1" i="1" dirty="0" err="1">
                <a:solidFill>
                  <a:srgbClr val="0070C0"/>
                </a:solidFill>
              </a:rPr>
              <a:t>captan</a:t>
            </a:r>
            <a:r>
              <a:rPr lang="en-GB" b="1" i="1" dirty="0">
                <a:solidFill>
                  <a:srgbClr val="0070C0"/>
                </a:solidFill>
              </a:rPr>
              <a:t> </a:t>
            </a:r>
            <a:r>
              <a:rPr lang="en-GB" b="1" i="1" dirty="0" err="1">
                <a:solidFill>
                  <a:srgbClr val="0070C0"/>
                </a:solidFill>
              </a:rPr>
              <a:t>clientes</a:t>
            </a:r>
            <a:r>
              <a:rPr lang="en-GB" i="1" dirty="0">
                <a:solidFill>
                  <a:srgbClr val="0070C0"/>
                </a:solidFill>
              </a:rPr>
              <a:t>, </a:t>
            </a:r>
            <a:r>
              <a:rPr lang="en-GB" b="1" i="1" dirty="0" err="1">
                <a:solidFill>
                  <a:srgbClr val="0070C0"/>
                </a:solidFill>
              </a:rPr>
              <a:t>construyen</a:t>
            </a:r>
            <a:r>
              <a:rPr lang="en-GB" b="1" i="1" dirty="0">
                <a:solidFill>
                  <a:srgbClr val="0070C0"/>
                </a:solidFill>
              </a:rPr>
              <a:t> una </a:t>
            </a:r>
            <a:r>
              <a:rPr lang="en-GB" b="1" i="1" dirty="0" err="1">
                <a:solidFill>
                  <a:srgbClr val="0070C0"/>
                </a:solidFill>
              </a:rPr>
              <a:t>fuerte</a:t>
            </a:r>
            <a:r>
              <a:rPr lang="en-GB" b="1" i="1" dirty="0">
                <a:solidFill>
                  <a:srgbClr val="0070C0"/>
                </a:solidFill>
              </a:rPr>
              <a:t> </a:t>
            </a:r>
            <a:r>
              <a:rPr lang="en-GB" b="1" i="1" dirty="0" err="1">
                <a:solidFill>
                  <a:srgbClr val="0070C0"/>
                </a:solidFill>
              </a:rPr>
              <a:t>relación</a:t>
            </a:r>
            <a:r>
              <a:rPr lang="en-GB" b="1" i="1" dirty="0">
                <a:solidFill>
                  <a:srgbClr val="0070C0"/>
                </a:solidFill>
              </a:rPr>
              <a:t> con los </a:t>
            </a:r>
            <a:r>
              <a:rPr lang="en-GB" b="1" i="1" dirty="0" err="1">
                <a:solidFill>
                  <a:srgbClr val="0070C0"/>
                </a:solidFill>
              </a:rPr>
              <a:t>clientes</a:t>
            </a:r>
            <a:r>
              <a:rPr lang="en-GB" i="1" dirty="0">
                <a:solidFill>
                  <a:srgbClr val="0070C0"/>
                </a:solidFill>
              </a:rPr>
              <a:t>, y </a:t>
            </a:r>
            <a:r>
              <a:rPr lang="en-GB" b="1" i="1" dirty="0" err="1">
                <a:solidFill>
                  <a:srgbClr val="0070C0"/>
                </a:solidFill>
              </a:rPr>
              <a:t>crean</a:t>
            </a:r>
            <a:r>
              <a:rPr lang="en-GB" b="1" i="1" dirty="0">
                <a:solidFill>
                  <a:srgbClr val="0070C0"/>
                </a:solidFill>
              </a:rPr>
              <a:t> </a:t>
            </a:r>
            <a:r>
              <a:rPr lang="en-GB" b="1" i="1" dirty="0" err="1">
                <a:solidFill>
                  <a:srgbClr val="0070C0"/>
                </a:solidFill>
              </a:rPr>
              <a:t>valor</a:t>
            </a:r>
            <a:r>
              <a:rPr lang="en-GB" b="1" i="1" dirty="0">
                <a:solidFill>
                  <a:srgbClr val="0070C0"/>
                </a:solidFill>
              </a:rPr>
              <a:t> para los </a:t>
            </a:r>
            <a:r>
              <a:rPr lang="en-GB" b="1" i="1" dirty="0" err="1">
                <a:solidFill>
                  <a:srgbClr val="0070C0"/>
                </a:solidFill>
              </a:rPr>
              <a:t>clientes</a:t>
            </a:r>
            <a:r>
              <a:rPr lang="en-GB" i="1" dirty="0">
                <a:solidFill>
                  <a:srgbClr val="0070C0"/>
                </a:solidFill>
              </a:rPr>
              <a:t> para  </a:t>
            </a:r>
            <a:r>
              <a:rPr lang="en-GB" i="1" dirty="0" err="1">
                <a:solidFill>
                  <a:srgbClr val="0070C0"/>
                </a:solidFill>
              </a:rPr>
              <a:t>captar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el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valor</a:t>
            </a:r>
            <a:r>
              <a:rPr lang="en-GB" i="1" dirty="0">
                <a:solidFill>
                  <a:srgbClr val="0070C0"/>
                </a:solidFill>
              </a:rPr>
              <a:t> de los clients a </a:t>
            </a:r>
            <a:r>
              <a:rPr lang="en-GB" i="1" dirty="0" err="1">
                <a:solidFill>
                  <a:srgbClr val="0070C0"/>
                </a:solidFill>
              </a:rPr>
              <a:t>cambio</a:t>
            </a:r>
            <a:r>
              <a:rPr lang="en-GB" i="1" dirty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i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/>
              <a:t>Comparado</a:t>
            </a:r>
            <a:r>
              <a:rPr lang="en-GB" dirty="0"/>
              <a:t> con AMA, la </a:t>
            </a:r>
            <a:r>
              <a:rPr lang="en-GB" dirty="0" err="1"/>
              <a:t>definicíón</a:t>
            </a:r>
            <a:r>
              <a:rPr lang="en-GB" dirty="0"/>
              <a:t> de Kotler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mucho</a:t>
            </a:r>
            <a:r>
              <a:rPr lang="en-GB" dirty="0"/>
              <a:t>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centrada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cliente</a:t>
            </a:r>
            <a:r>
              <a:rPr lang="en-GB" dirty="0"/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668" y="1290770"/>
            <a:ext cx="3304537" cy="474843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744365" y="6035831"/>
            <a:ext cx="979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Image </a:t>
            </a:r>
            <a:r>
              <a:rPr lang="it-IT" sz="1100" dirty="0">
                <a:hlinkClick r:id="rId5"/>
              </a:rPr>
              <a:t>source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11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ea typeface="+mn-lt"/>
                <a:cs typeface="+mn-lt"/>
              </a:rPr>
              <a:t>Necesidades</a:t>
            </a:r>
            <a:r>
              <a:rPr lang="en-GB" b="1" dirty="0">
                <a:ea typeface="+mn-lt"/>
                <a:cs typeface="+mn-lt"/>
              </a:rPr>
              <a:t> y </a:t>
            </a:r>
            <a:r>
              <a:rPr lang="en-GB" b="1" dirty="0" err="1">
                <a:ea typeface="+mn-lt"/>
                <a:cs typeface="+mn-lt"/>
              </a:rPr>
              <a:t>deseos</a:t>
            </a:r>
            <a:r>
              <a:rPr lang="en-GB" b="1" dirty="0">
                <a:ea typeface="+mn-lt"/>
                <a:cs typeface="+mn-lt"/>
              </a:rPr>
              <a:t>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industria</a:t>
            </a:r>
            <a:r>
              <a:rPr lang="en-GB" dirty="0"/>
              <a:t> del </a:t>
            </a:r>
            <a:r>
              <a:rPr lang="en-GB" dirty="0" err="1"/>
              <a:t>deporte</a:t>
            </a:r>
            <a:r>
              <a:rPr lang="en-GB" dirty="0"/>
              <a:t> –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cualquier</a:t>
            </a:r>
            <a:r>
              <a:rPr lang="en-GB" dirty="0"/>
              <a:t> </a:t>
            </a:r>
            <a:r>
              <a:rPr lang="en-GB" dirty="0" err="1"/>
              <a:t>otro</a:t>
            </a:r>
            <a:r>
              <a:rPr lang="en-GB" dirty="0"/>
              <a:t> mercado – Las practices del Marketing </a:t>
            </a:r>
            <a:r>
              <a:rPr lang="en-GB" dirty="0" err="1"/>
              <a:t>basan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enfoque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tres</a:t>
            </a:r>
            <a:r>
              <a:rPr lang="en-GB" dirty="0"/>
              <a:t> </a:t>
            </a:r>
            <a:r>
              <a:rPr lang="en-GB" dirty="0" err="1"/>
              <a:t>pilares</a:t>
            </a:r>
            <a:r>
              <a:rPr lang="en-GB" dirty="0"/>
              <a:t> </a:t>
            </a:r>
            <a:r>
              <a:rPr lang="en-GB" dirty="0" err="1"/>
              <a:t>perdurables</a:t>
            </a:r>
            <a:r>
              <a:rPr lang="en-GB" dirty="0"/>
              <a:t>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80021"/>
              </p:ext>
            </p:extLst>
          </p:nvPr>
        </p:nvGraphicFramePr>
        <p:xfrm>
          <a:off x="1312462" y="2803696"/>
          <a:ext cx="959642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808">
                  <a:extLst>
                    <a:ext uri="{9D8B030D-6E8A-4147-A177-3AD203B41FA5}">
                      <a16:colId xmlns:a16="http://schemas.microsoft.com/office/drawing/2014/main" val="1384397794"/>
                    </a:ext>
                  </a:extLst>
                </a:gridCol>
                <a:gridCol w="3198808">
                  <a:extLst>
                    <a:ext uri="{9D8B030D-6E8A-4147-A177-3AD203B41FA5}">
                      <a16:colId xmlns:a16="http://schemas.microsoft.com/office/drawing/2014/main" val="1771829631"/>
                    </a:ext>
                  </a:extLst>
                </a:gridCol>
                <a:gridCol w="3198808">
                  <a:extLst>
                    <a:ext uri="{9D8B030D-6E8A-4147-A177-3AD203B41FA5}">
                      <a16:colId xmlns:a16="http://schemas.microsoft.com/office/drawing/2014/main" val="3533100929"/>
                    </a:ext>
                  </a:extLst>
                </a:gridCol>
              </a:tblGrid>
              <a:tr h="20330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</a:rPr>
                        <a:t>MERCADO(S)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</a:rPr>
                        <a:t>NECESIDADES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</a:rPr>
                        <a:t>DEMANDA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807954"/>
                  </a:ext>
                </a:extLst>
              </a:tr>
              <a:tr h="1281534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El contexto competitivo en el que opera tu empresa...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¿Cuáles son las alternativas actuales (y establecidas) a tu oferta?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¿En qué tecnologías / medios de comunicación se basan tus competidores?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</a:rPr>
                        <a:t>Retrasos y desajustes generales en la satisfacción de los clientes que puede explotar a tu favor: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E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</a:rPr>
                        <a:t>     haciendo algo mejor / algo nuevo que lo que ya hacen tus competidores.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800" dirty="0"/>
                        <a:t>La </a:t>
                      </a:r>
                      <a:r>
                        <a:rPr lang="en-GB" sz="1800" dirty="0" err="1"/>
                        <a:t>disposición</a:t>
                      </a:r>
                      <a:r>
                        <a:rPr lang="en-GB" sz="1800" dirty="0"/>
                        <a:t> de los clients a </a:t>
                      </a:r>
                      <a:r>
                        <a:rPr lang="en-GB" sz="1800" dirty="0" err="1"/>
                        <a:t>pagar</a:t>
                      </a:r>
                      <a:r>
                        <a:rPr lang="en-GB" sz="1800" dirty="0"/>
                        <a:t> una </a:t>
                      </a:r>
                      <a:r>
                        <a:rPr lang="en-GB" sz="1800" dirty="0" err="1"/>
                        <a:t>determinada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cantidad</a:t>
                      </a:r>
                      <a:r>
                        <a:rPr lang="en-GB" sz="1800" dirty="0"/>
                        <a:t> para </a:t>
                      </a:r>
                      <a:r>
                        <a:rPr lang="en-GB" sz="1800" dirty="0" err="1"/>
                        <a:t>adquirir</a:t>
                      </a:r>
                      <a:r>
                        <a:rPr lang="en-GB" sz="1800" dirty="0"/>
                        <a:t>  un </a:t>
                      </a:r>
                      <a:r>
                        <a:rPr lang="en-GB" sz="1800" dirty="0" err="1"/>
                        <a:t>determinado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producto</a:t>
                      </a:r>
                      <a:r>
                        <a:rPr lang="en-GB" sz="1800" dirty="0"/>
                        <a:t>/ </a:t>
                      </a:r>
                      <a:r>
                        <a:rPr lang="en-GB" sz="1800" dirty="0" err="1"/>
                        <a:t>servicio</a:t>
                      </a:r>
                      <a:r>
                        <a:rPr lang="en-GB" sz="1800" baseline="0" dirty="0"/>
                        <a:t>. </a:t>
                      </a:r>
                      <a:r>
                        <a:rPr lang="en-GB" sz="1800" baseline="0" dirty="0" err="1"/>
                        <a:t>Esto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depende</a:t>
                      </a:r>
                      <a:r>
                        <a:rPr lang="en-GB" sz="1800" baseline="0" dirty="0"/>
                        <a:t> de: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GB" sz="1800" baseline="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/>
                        <a:t>La </a:t>
                      </a:r>
                      <a:r>
                        <a:rPr lang="en-GB" sz="1800" baseline="0" dirty="0" err="1"/>
                        <a:t>calidad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percibida</a:t>
                      </a:r>
                      <a:endParaRPr lang="en-GB" sz="1800" baseline="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/>
                        <a:t>La </a:t>
                      </a:r>
                      <a:r>
                        <a:rPr lang="en-GB" sz="1800" baseline="0" dirty="0" err="1"/>
                        <a:t>contraoferta</a:t>
                      </a:r>
                      <a:r>
                        <a:rPr lang="en-GB" sz="1800" baseline="0" dirty="0"/>
                        <a:t> de los </a:t>
                      </a:r>
                      <a:r>
                        <a:rPr lang="en-GB" sz="1800" baseline="0" dirty="0" err="1"/>
                        <a:t>competidores</a:t>
                      </a:r>
                      <a:endParaRPr lang="en-GB" sz="1800" baseline="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/>
                        <a:t>Los </a:t>
                      </a:r>
                      <a:r>
                        <a:rPr lang="en-GB" sz="1800" baseline="0" dirty="0" err="1"/>
                        <a:t>servicios</a:t>
                      </a:r>
                      <a:r>
                        <a:rPr lang="en-GB" sz="1800" baseline="0" dirty="0"/>
                        <a:t> (</a:t>
                      </a:r>
                      <a:r>
                        <a:rPr lang="en-GB" sz="1800" baseline="0" dirty="0" err="1"/>
                        <a:t>p.e.</a:t>
                      </a:r>
                      <a:r>
                        <a:rPr lang="en-GB" sz="1800" baseline="0" dirty="0"/>
                        <a:t>, la </a:t>
                      </a:r>
                      <a:r>
                        <a:rPr lang="en-GB" sz="1800" baseline="0" dirty="0" err="1"/>
                        <a:t>asistencia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postventa</a:t>
                      </a:r>
                      <a:r>
                        <a:rPr lang="en-GB" sz="1800" baseline="0" dirty="0"/>
                        <a:t>)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537926"/>
                  </a:ext>
                </a:extLst>
              </a:tr>
            </a:tbl>
          </a:graphicData>
        </a:graphic>
      </p:graphicFrame>
      <p:sp>
        <p:nvSpPr>
          <p:cNvPr id="8" name="Stella a 5 punte 7"/>
          <p:cNvSpPr/>
          <p:nvPr/>
        </p:nvSpPr>
        <p:spPr>
          <a:xfrm>
            <a:off x="4641373" y="4424514"/>
            <a:ext cx="228600" cy="23706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ea typeface="+mn-lt"/>
                <a:cs typeface="+mn-lt"/>
              </a:rPr>
              <a:t>Tipos</a:t>
            </a:r>
            <a:r>
              <a:rPr lang="en-GB" b="1" dirty="0">
                <a:ea typeface="+mn-lt"/>
                <a:cs typeface="+mn-lt"/>
              </a:rPr>
              <a:t> de Marketing </a:t>
            </a:r>
            <a:r>
              <a:rPr lang="en-GB" b="1" dirty="0" err="1">
                <a:ea typeface="+mn-lt"/>
                <a:cs typeface="+mn-lt"/>
              </a:rPr>
              <a:t>basados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en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el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contexto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operativo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Empresas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	   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Clientes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(B2C)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Empresas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  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Empresas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(B2B)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Clientes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  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Empresas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(C2B)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Clientes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 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Clientes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(C2C)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3074125" y="2175933"/>
            <a:ext cx="2794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3083853" y="3262270"/>
            <a:ext cx="2794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ccia a destra 13"/>
          <p:cNvSpPr/>
          <p:nvPr/>
        </p:nvSpPr>
        <p:spPr>
          <a:xfrm>
            <a:off x="3023010" y="4361873"/>
            <a:ext cx="2794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ccia a destra 15"/>
          <p:cNvSpPr/>
          <p:nvPr/>
        </p:nvSpPr>
        <p:spPr>
          <a:xfrm>
            <a:off x="3002441" y="5463878"/>
            <a:ext cx="2794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arrotondato 2"/>
          <p:cNvSpPr/>
          <p:nvPr/>
        </p:nvSpPr>
        <p:spPr>
          <a:xfrm>
            <a:off x="1701800" y="2073001"/>
            <a:ext cx="3716867" cy="14745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sellaDiTesto 16"/>
          <p:cNvSpPr txBox="1"/>
          <p:nvPr/>
        </p:nvSpPr>
        <p:spPr>
          <a:xfrm>
            <a:off x="5548315" y="2148546"/>
            <a:ext cx="604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En</a:t>
            </a:r>
            <a:r>
              <a:rPr lang="en-GB" sz="2000" dirty="0"/>
              <a:t> los </a:t>
            </a:r>
            <a:r>
              <a:rPr lang="en-GB" sz="2000" dirty="0" err="1"/>
              <a:t>sectores</a:t>
            </a:r>
            <a:r>
              <a:rPr lang="en-GB" sz="2000" dirty="0"/>
              <a:t> con </a:t>
            </a:r>
            <a:r>
              <a:rPr lang="en-GB" sz="2000" dirty="0" err="1"/>
              <a:t>el</a:t>
            </a:r>
            <a:r>
              <a:rPr lang="en-GB" sz="2000" dirty="0"/>
              <a:t> </a:t>
            </a:r>
            <a:r>
              <a:rPr lang="en-GB" sz="2000" dirty="0" err="1"/>
              <a:t>deporte</a:t>
            </a:r>
            <a:r>
              <a:rPr lang="en-GB" sz="2000" dirty="0"/>
              <a:t>, es </a:t>
            </a:r>
            <a:r>
              <a:rPr lang="en-GB" sz="2000" dirty="0" err="1"/>
              <a:t>más</a:t>
            </a:r>
            <a:r>
              <a:rPr lang="en-GB" sz="2000" dirty="0"/>
              <a:t> </a:t>
            </a:r>
            <a:r>
              <a:rPr lang="en-GB" sz="2000" dirty="0" err="1"/>
              <a:t>probables</a:t>
            </a:r>
            <a:r>
              <a:rPr lang="en-GB" sz="2000" dirty="0"/>
              <a:t> que </a:t>
            </a:r>
            <a:r>
              <a:rPr lang="en-GB" sz="2000" dirty="0" err="1"/>
              <a:t>orientes</a:t>
            </a:r>
            <a:r>
              <a:rPr lang="en-GB" sz="2000" dirty="0"/>
              <a:t> </a:t>
            </a:r>
            <a:r>
              <a:rPr lang="en-GB" sz="2000" dirty="0" err="1"/>
              <a:t>tus</a:t>
            </a:r>
            <a:r>
              <a:rPr lang="en-GB" sz="2000" dirty="0"/>
              <a:t> </a:t>
            </a:r>
            <a:r>
              <a:rPr lang="en-GB" sz="2000" dirty="0" err="1"/>
              <a:t>actividades</a:t>
            </a:r>
            <a:r>
              <a:rPr lang="en-GB" sz="2000" dirty="0"/>
              <a:t> de marketing al </a:t>
            </a:r>
            <a:r>
              <a:rPr lang="en-GB" sz="2000" dirty="0" err="1"/>
              <a:t>cliente</a:t>
            </a:r>
            <a:r>
              <a:rPr lang="en-GB" sz="2000" dirty="0"/>
              <a:t> final (B2C) o </a:t>
            </a:r>
            <a:r>
              <a:rPr lang="en-GB" sz="2000" dirty="0" err="1"/>
              <a:t>minoristas</a:t>
            </a:r>
            <a:r>
              <a:rPr lang="en-GB" sz="2000" dirty="0"/>
              <a:t> / </a:t>
            </a:r>
            <a:r>
              <a:rPr lang="en-GB" sz="2000" dirty="0" err="1"/>
              <a:t>otros</a:t>
            </a:r>
            <a:r>
              <a:rPr lang="en-GB" sz="2000" dirty="0"/>
              <a:t> </a:t>
            </a:r>
            <a:r>
              <a:rPr lang="en-GB" sz="2000" dirty="0" err="1"/>
              <a:t>actores</a:t>
            </a:r>
            <a:r>
              <a:rPr lang="en-GB" sz="2000" dirty="0"/>
              <a:t> de la </a:t>
            </a:r>
            <a:r>
              <a:rPr lang="en-GB" sz="2000" dirty="0" err="1"/>
              <a:t>cadena</a:t>
            </a:r>
            <a:r>
              <a:rPr lang="en-GB" sz="2000" dirty="0"/>
              <a:t> de </a:t>
            </a:r>
            <a:r>
              <a:rPr lang="en-GB" sz="2000" dirty="0" err="1"/>
              <a:t>producción</a:t>
            </a:r>
            <a:endParaRPr lang="en-GB" sz="2000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1701800" y="4243029"/>
            <a:ext cx="3737436" cy="4550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sellaDiTesto 18"/>
          <p:cNvSpPr txBox="1"/>
          <p:nvPr/>
        </p:nvSpPr>
        <p:spPr>
          <a:xfrm>
            <a:off x="5572775" y="3749465"/>
            <a:ext cx="604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En los sectores relacionados con el deporte, lo más probable es que se recurra a este tipo de fórmula a la hora de experimentar con las campañas en redes sociales de los </a:t>
            </a:r>
            <a:r>
              <a:rPr lang="es-ES" sz="2000" dirty="0" err="1"/>
              <a:t>influencers</a:t>
            </a:r>
            <a:r>
              <a:rPr lang="es-ES" sz="2000" dirty="0"/>
              <a:t>.</a:t>
            </a:r>
            <a:endParaRPr lang="en-GB" sz="2000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1681231" y="5323859"/>
            <a:ext cx="3737436" cy="455036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sellaDiTesto 20"/>
          <p:cNvSpPr txBox="1"/>
          <p:nvPr/>
        </p:nvSpPr>
        <p:spPr>
          <a:xfrm>
            <a:off x="5630333" y="5197434"/>
            <a:ext cx="604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Marco de marketing que se aplica a los negocios de la economía colaborativa, muy poco habitual en los sectores relacionados con el deporte.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084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69"/>
            <a:ext cx="6784254" cy="47890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ea typeface="+mn-lt"/>
                <a:cs typeface="+mn-lt"/>
              </a:rPr>
              <a:t>Tipos</a:t>
            </a:r>
            <a:r>
              <a:rPr lang="en-GB" b="1" dirty="0">
                <a:ea typeface="+mn-lt"/>
                <a:cs typeface="+mn-lt"/>
              </a:rPr>
              <a:t> de Marketing </a:t>
            </a:r>
            <a:r>
              <a:rPr lang="en-GB" b="1" dirty="0" err="1">
                <a:ea typeface="+mn-lt"/>
                <a:cs typeface="+mn-lt"/>
              </a:rPr>
              <a:t>basados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en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el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enfoque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solidFill>
                  <a:srgbClr val="0070C0"/>
                </a:solidFill>
              </a:rPr>
              <a:t>Enfocado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en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el</a:t>
            </a:r>
            <a:r>
              <a:rPr lang="en-GB" b="1" dirty="0">
                <a:solidFill>
                  <a:srgbClr val="0070C0"/>
                </a:solidFill>
              </a:rPr>
              <a:t> PRODUCTO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b="1" dirty="0">
                <a:solidFill>
                  <a:srgbClr val="0070C0"/>
                </a:solidFill>
              </a:rPr>
              <a:t>Origen: </a:t>
            </a:r>
            <a:r>
              <a:rPr lang="en-GB" sz="1800" b="1" dirty="0" err="1">
                <a:solidFill>
                  <a:srgbClr val="0070C0"/>
                </a:solidFill>
              </a:rPr>
              <a:t>principios</a:t>
            </a:r>
            <a:r>
              <a:rPr lang="en-GB" sz="1800" b="1" dirty="0">
                <a:solidFill>
                  <a:srgbClr val="0070C0"/>
                </a:solidFill>
              </a:rPr>
              <a:t> s. XX                   </a:t>
            </a:r>
            <a:r>
              <a:rPr lang="en-GB" sz="1800" b="1" dirty="0" err="1">
                <a:solidFill>
                  <a:srgbClr val="0070C0"/>
                </a:solidFill>
              </a:rPr>
              <a:t>Pionero</a:t>
            </a:r>
            <a:r>
              <a:rPr lang="en-GB" sz="1800" b="1" dirty="0">
                <a:solidFill>
                  <a:srgbClr val="0070C0"/>
                </a:solidFill>
              </a:rPr>
              <a:t>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8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Citando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a Henry Ford: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GB" i="1" dirty="0" err="1">
                <a:latin typeface="Calibri" panose="020F0502020204030204" pitchFamily="34" charset="0"/>
                <a:cs typeface="Calibri" panose="020F0502020204030204" pitchFamily="34" charset="0"/>
              </a:rPr>
              <a:t>tienes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 algo </a:t>
            </a:r>
            <a:r>
              <a:rPr lang="en-GB" i="1" dirty="0" err="1">
                <a:latin typeface="Calibri" panose="020F0502020204030204" pitchFamily="34" charset="0"/>
                <a:cs typeface="Calibri" panose="020F0502020204030204" pitchFamily="34" charset="0"/>
              </a:rPr>
              <a:t>realmente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 bueno, se </a:t>
            </a:r>
            <a:r>
              <a:rPr lang="en-GB" i="1" dirty="0" err="1">
                <a:latin typeface="Calibri" panose="020F0502020204030204" pitchFamily="34" charset="0"/>
                <a:cs typeface="Calibri" panose="020F0502020204030204" pitchFamily="34" charset="0"/>
              </a:rPr>
              <a:t>anunciará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GB" i="1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cs typeface="Calibri" panose="020F0502020204030204" pitchFamily="34" charset="0"/>
              </a:rPr>
              <a:t>mismo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estrategias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basadas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producto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esfuerzos de marketing se dirigen a valorar la competitividad tecnológica/técnica/diseño del producto o servicio en cuestión.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599" y="2112747"/>
            <a:ext cx="1100137" cy="864813"/>
          </a:xfrm>
          <a:prstGeom prst="rect">
            <a:avLst/>
          </a:prstGeom>
        </p:spPr>
      </p:pic>
      <p:pic>
        <p:nvPicPr>
          <p:cNvPr id="1026" name="Picture 2" descr="Austin Seven Vintage Advertisement: New Zealand Fine Pri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33" y="1575948"/>
            <a:ext cx="3342217" cy="45800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9744365" y="6183609"/>
            <a:ext cx="979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Image </a:t>
            </a:r>
            <a:r>
              <a:rPr lang="it-IT" sz="1100" dirty="0">
                <a:hlinkClick r:id="rId6"/>
              </a:rPr>
              <a:t>source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000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132" y="1196400"/>
            <a:ext cx="6026935" cy="4595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s-ES" dirty="0">
              <a:solidFill>
                <a:srgbClr val="E47A24"/>
              </a:solidFill>
              <a:latin typeface="+mj-lt"/>
            </a:endParaRPr>
          </a:p>
          <a:p>
            <a:pPr algn="just"/>
            <a:r>
              <a:rPr lang="en-GB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Al final de </a:t>
            </a:r>
            <a:r>
              <a:rPr lang="en-GB" sz="2000" b="1" dirty="0" err="1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este</a:t>
            </a:r>
            <a:r>
              <a:rPr lang="en-GB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modulo </a:t>
            </a:r>
            <a:r>
              <a:rPr lang="en-GB" sz="2000" b="1" dirty="0" err="1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serás</a:t>
            </a:r>
            <a:r>
              <a:rPr lang="en-GB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000" b="1" dirty="0" err="1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capaz</a:t>
            </a:r>
            <a:r>
              <a:rPr lang="en-GB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de: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976" y="553541"/>
            <a:ext cx="3811683" cy="642859"/>
          </a:xfrm>
        </p:spPr>
        <p:txBody>
          <a:bodyPr>
            <a:normAutofit fontScale="90000"/>
          </a:bodyPr>
          <a:lstStyle/>
          <a:p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1.O</a:t>
            </a:r>
            <a:r>
              <a:rPr lang="es-ES" sz="4000" b="1" spc="-85" dirty="0">
                <a:solidFill>
                  <a:srgbClr val="D92E2D"/>
                </a:solidFill>
                <a:cs typeface="Tahoma"/>
              </a:rPr>
              <a:t>bjetivos y metas 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2317483"/>
            <a:ext cx="317240" cy="4824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B7E19A7-1F68-40D8-B67E-BD6163E7B4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3300003"/>
            <a:ext cx="317240" cy="48249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D1E64DD-D47E-458E-A38C-F604DB11DC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4282523"/>
            <a:ext cx="317240" cy="48249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5C1FC63-CF05-4D85-9742-411CF5AE3D86}"/>
              </a:ext>
            </a:extLst>
          </p:cNvPr>
          <p:cNvSpPr txBox="1"/>
          <p:nvPr/>
        </p:nvSpPr>
        <p:spPr>
          <a:xfrm>
            <a:off x="1900225" y="2632758"/>
            <a:ext cx="512492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…por los </a:t>
            </a:r>
            <a:r>
              <a:rPr lang="en-US" sz="1200" dirty="0" err="1">
                <a:ea typeface="+mn-lt"/>
                <a:cs typeface="+mn-lt"/>
              </a:rPr>
              <a:t>clientes</a:t>
            </a:r>
            <a:r>
              <a:rPr lang="en-US" sz="1200" dirty="0">
                <a:ea typeface="+mn-lt"/>
                <a:cs typeface="+mn-lt"/>
              </a:rPr>
              <a:t>, la </a:t>
            </a:r>
            <a:r>
              <a:rPr lang="en-US" sz="1200" dirty="0" err="1">
                <a:ea typeface="+mn-lt"/>
                <a:cs typeface="+mn-lt"/>
              </a:rPr>
              <a:t>organización</a:t>
            </a:r>
            <a:r>
              <a:rPr lang="en-US" sz="1200" dirty="0">
                <a:ea typeface="+mn-lt"/>
                <a:cs typeface="+mn-lt"/>
              </a:rPr>
              <a:t> y </a:t>
            </a:r>
            <a:r>
              <a:rPr lang="en-US" sz="1200" dirty="0" err="1">
                <a:ea typeface="+mn-lt"/>
                <a:cs typeface="+mn-lt"/>
              </a:rPr>
              <a:t>todas</a:t>
            </a:r>
            <a:r>
              <a:rPr lang="en-US" sz="1200" dirty="0">
                <a:ea typeface="+mn-lt"/>
                <a:cs typeface="+mn-lt"/>
              </a:rPr>
              <a:t> las personas </a:t>
            </a:r>
            <a:r>
              <a:rPr lang="en-US" sz="1200" dirty="0" err="1">
                <a:ea typeface="+mn-lt"/>
                <a:cs typeface="+mn-lt"/>
              </a:rPr>
              <a:t>involucradas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sz="1200" dirty="0">
              <a:cs typeface="Calibri"/>
            </a:endParaRPr>
          </a:p>
          <a:p>
            <a:endParaRPr lang="en-US" altLang="ko-KR" sz="1200" dirty="0">
              <a:latin typeface="+mj-lt"/>
              <a:ea typeface="맑은 고딕"/>
              <a:cs typeface="Arial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06589D8-892A-4191-BF65-8E3960D7DC65}"/>
              </a:ext>
            </a:extLst>
          </p:cNvPr>
          <p:cNvSpPr txBox="1"/>
          <p:nvPr/>
        </p:nvSpPr>
        <p:spPr>
          <a:xfrm>
            <a:off x="1900225" y="2294204"/>
            <a:ext cx="5978393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en-US" altLang="ko-KR" b="1" dirty="0" err="1">
                <a:latin typeface="+mj-lt"/>
                <a:ea typeface="맑은 고딕"/>
                <a:cs typeface="Arial"/>
              </a:rPr>
              <a:t>Entender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b="1" dirty="0" err="1">
                <a:latin typeface="+mj-lt"/>
                <a:ea typeface="맑은 고딕"/>
                <a:cs typeface="Arial"/>
              </a:rPr>
              <a:t>mejor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b="1" dirty="0" err="1">
                <a:latin typeface="+mj-lt"/>
                <a:ea typeface="맑은 고딕"/>
                <a:cs typeface="Arial"/>
              </a:rPr>
              <a:t>cómo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b="1" dirty="0" err="1">
                <a:latin typeface="+mj-lt"/>
                <a:ea typeface="맑은 고딕"/>
                <a:cs typeface="Arial"/>
              </a:rPr>
              <a:t>generan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 valor las </a:t>
            </a:r>
            <a:r>
              <a:rPr lang="en-US" altLang="ko-KR" b="1" dirty="0" err="1">
                <a:latin typeface="+mj-lt"/>
                <a:ea typeface="맑은 고딕"/>
                <a:cs typeface="Arial"/>
              </a:rPr>
              <a:t>empresas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D2699A28-3E26-4FD4-8143-27494C6E64F0}"/>
              </a:ext>
            </a:extLst>
          </p:cNvPr>
          <p:cNvSpPr txBox="1"/>
          <p:nvPr/>
        </p:nvSpPr>
        <p:spPr>
          <a:xfrm>
            <a:off x="1900225" y="3612402"/>
            <a:ext cx="570969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altLang="ko-KR" sz="1200" dirty="0">
                <a:latin typeface="+mj-lt"/>
                <a:ea typeface="맑은 고딕"/>
                <a:cs typeface="Arial"/>
              </a:rPr>
              <a:t>Se te presentará lo más esencial de la disciplina del marketing y los pilares que lo definen</a:t>
            </a:r>
            <a:endParaRPr lang="en-US" altLang="ko-KR" sz="1200" strike="sngStrike" dirty="0">
              <a:latin typeface="+mj-lt"/>
              <a:ea typeface="맑은 고딕"/>
              <a:cs typeface="Arial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A554AB94-BBE5-4DF1-B75D-FE12DF2146A2}"/>
              </a:ext>
            </a:extLst>
          </p:cNvPr>
          <p:cNvSpPr txBox="1"/>
          <p:nvPr/>
        </p:nvSpPr>
        <p:spPr>
          <a:xfrm>
            <a:off x="1900223" y="3284286"/>
            <a:ext cx="7224112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es-ES" altLang="ko-KR" b="1" dirty="0">
                <a:latin typeface="+mj-lt"/>
                <a:cs typeface="Calibri Light"/>
              </a:rPr>
              <a:t>Enmarcar el papel del marketing en este proceso de generación de valor 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2DE19CFF-303F-491E-99BB-D2AB3183AEDD}"/>
              </a:ext>
            </a:extLst>
          </p:cNvPr>
          <p:cNvSpPr txBox="1"/>
          <p:nvPr/>
        </p:nvSpPr>
        <p:spPr>
          <a:xfrm>
            <a:off x="1900225" y="4612770"/>
            <a:ext cx="558584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altLang="ko-KR" sz="1200" dirty="0">
                <a:latin typeface="+mj-lt"/>
                <a:ea typeface="맑은 고딕"/>
                <a:cs typeface="Arial"/>
              </a:rPr>
              <a:t>Destacaremos las variables que representan el núcleo de las estrategias de Marketing para llegar a los clientes y segmentos de mercado de interés</a:t>
            </a:r>
            <a:endParaRPr lang="en-US" altLang="ko-KR" sz="1200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AC73C74C-0A3C-43BB-B07A-42699E1AB031}"/>
              </a:ext>
            </a:extLst>
          </p:cNvPr>
          <p:cNvSpPr txBox="1"/>
          <p:nvPr/>
        </p:nvSpPr>
        <p:spPr>
          <a:xfrm>
            <a:off x="1900225" y="4253340"/>
            <a:ext cx="5124925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en-US" altLang="ko-KR" b="1" dirty="0" err="1">
                <a:latin typeface="+mj-lt"/>
                <a:ea typeface="맑은 고딕"/>
                <a:cs typeface="Arial"/>
              </a:rPr>
              <a:t>Esbozar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 lo </a:t>
            </a:r>
            <a:r>
              <a:rPr lang="en-US" altLang="ko-KR" b="1" dirty="0" err="1">
                <a:latin typeface="+mj-lt"/>
                <a:ea typeface="맑은 고딕"/>
                <a:cs typeface="Arial"/>
              </a:rPr>
              <a:t>esencial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 de </a:t>
            </a:r>
            <a:r>
              <a:rPr lang="en-US" altLang="ko-KR" b="1" dirty="0" err="1">
                <a:latin typeface="+mj-lt"/>
                <a:ea typeface="맑은 고딕"/>
                <a:cs typeface="Arial"/>
              </a:rPr>
              <a:t>tu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b="1" dirty="0" err="1">
                <a:latin typeface="+mj-lt"/>
                <a:ea typeface="맑은 고딕"/>
                <a:cs typeface="Arial"/>
              </a:rPr>
              <a:t>estrategia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 de Marketing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6462521" cy="48207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ea typeface="+mn-lt"/>
                <a:cs typeface="+mn-lt"/>
              </a:rPr>
              <a:t>Tipos</a:t>
            </a:r>
            <a:r>
              <a:rPr lang="en-GB" b="1" dirty="0">
                <a:ea typeface="+mn-lt"/>
                <a:cs typeface="+mn-lt"/>
              </a:rPr>
              <a:t> de Marketing </a:t>
            </a:r>
            <a:r>
              <a:rPr lang="en-GB" b="1" dirty="0" err="1">
                <a:ea typeface="+mn-lt"/>
                <a:cs typeface="+mn-lt"/>
              </a:rPr>
              <a:t>basados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en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el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enfoque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solidFill>
                  <a:srgbClr val="0070C0"/>
                </a:solidFill>
              </a:rPr>
              <a:t>Enfoque</a:t>
            </a:r>
            <a:r>
              <a:rPr lang="en-GB" b="1" dirty="0">
                <a:solidFill>
                  <a:srgbClr val="0070C0"/>
                </a:solidFill>
              </a:rPr>
              <a:t> de VENTAS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b="1" dirty="0">
                <a:solidFill>
                  <a:srgbClr val="0070C0"/>
                </a:solidFill>
              </a:rPr>
              <a:t>Origen: </a:t>
            </a:r>
            <a:r>
              <a:rPr lang="en-GB" sz="1800" b="1" dirty="0" err="1">
                <a:solidFill>
                  <a:srgbClr val="0070C0"/>
                </a:solidFill>
              </a:rPr>
              <a:t>años</a:t>
            </a:r>
            <a:r>
              <a:rPr lang="en-GB" sz="1800" b="1" dirty="0">
                <a:solidFill>
                  <a:srgbClr val="0070C0"/>
                </a:solidFill>
              </a:rPr>
              <a:t> 30		</a:t>
            </a:r>
            <a:r>
              <a:rPr lang="en-GB" sz="1800" b="1" dirty="0" err="1">
                <a:solidFill>
                  <a:srgbClr val="0070C0"/>
                </a:solidFill>
              </a:rPr>
              <a:t>Pionera</a:t>
            </a:r>
            <a:r>
              <a:rPr lang="en-GB" sz="1800" b="1" dirty="0">
                <a:solidFill>
                  <a:srgbClr val="0070C0"/>
                </a:solidFill>
              </a:rPr>
              <a:t>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8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Al principio, Coca Cola también fomentaba un enfoque basado en el producto. Esto fue así hasta que la Unidad de Marketing se dio cuenta de que, a pesar de sus esfuerzos, la empresa experimentaba caídas cíclicas de la demanda durante los meses de invierno... ¿cómo superaron este problema? </a:t>
            </a:r>
            <a:r>
              <a:rPr lang="es-E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asociar la marca a imágenes reconocibles...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067" y="2253679"/>
            <a:ext cx="1744132" cy="65074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7469" y="1344177"/>
            <a:ext cx="3732600" cy="482070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3" name="CasellaDiTesto 12"/>
          <p:cNvSpPr txBox="1"/>
          <p:nvPr/>
        </p:nvSpPr>
        <p:spPr>
          <a:xfrm>
            <a:off x="9744365" y="6183609"/>
            <a:ext cx="979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Image </a:t>
            </a:r>
            <a:r>
              <a:rPr lang="it-IT" sz="1100" dirty="0">
                <a:hlinkClick r:id="rId6"/>
              </a:rPr>
              <a:t>source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624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303" y="1290769"/>
            <a:ext cx="6462521" cy="501368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ea typeface="+mn-lt"/>
                <a:cs typeface="+mn-lt"/>
              </a:rPr>
              <a:t>Tipos</a:t>
            </a:r>
            <a:r>
              <a:rPr lang="en-GB" b="1" dirty="0">
                <a:ea typeface="+mn-lt"/>
                <a:cs typeface="+mn-lt"/>
              </a:rPr>
              <a:t> de Marketing </a:t>
            </a:r>
            <a:r>
              <a:rPr lang="en-GB" b="1" dirty="0" err="1">
                <a:ea typeface="+mn-lt"/>
                <a:cs typeface="+mn-lt"/>
              </a:rPr>
              <a:t>basados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en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el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enfoque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solidFill>
                  <a:srgbClr val="0070C0"/>
                </a:solidFill>
              </a:rPr>
              <a:t>Enfocado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en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el</a:t>
            </a:r>
            <a:r>
              <a:rPr lang="en-GB" b="1" dirty="0">
                <a:solidFill>
                  <a:srgbClr val="0070C0"/>
                </a:solidFill>
              </a:rPr>
              <a:t> MARKETING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b="1" dirty="0">
                <a:solidFill>
                  <a:srgbClr val="0070C0"/>
                </a:solidFill>
              </a:rPr>
              <a:t>Origen:  </a:t>
            </a:r>
            <a:r>
              <a:rPr lang="en-GB" sz="1800" b="1" dirty="0" err="1">
                <a:solidFill>
                  <a:srgbClr val="0070C0"/>
                </a:solidFill>
              </a:rPr>
              <a:t>años</a:t>
            </a:r>
            <a:r>
              <a:rPr lang="en-GB" sz="1800" b="1" dirty="0">
                <a:solidFill>
                  <a:srgbClr val="0070C0"/>
                </a:solidFill>
              </a:rPr>
              <a:t> 80		         </a:t>
            </a:r>
            <a:r>
              <a:rPr lang="en-GB" sz="1800" b="1" dirty="0" err="1">
                <a:solidFill>
                  <a:srgbClr val="0070C0"/>
                </a:solidFill>
              </a:rPr>
              <a:t>Pionero</a:t>
            </a:r>
            <a:r>
              <a:rPr lang="en-GB" sz="1800" b="1" dirty="0">
                <a:solidFill>
                  <a:srgbClr val="0070C0"/>
                </a:solidFill>
              </a:rPr>
              <a:t>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8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Durante la Super Bowl de 1984, Apple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lanzó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primer Macintosh </a:t>
            </a:r>
            <a:r>
              <a:rPr lang="en-GB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Comercial</a:t>
            </a: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2300" dirty="0">
                <a:latin typeface="Calibri" panose="020F0502020204030204" pitchFamily="34" charset="0"/>
                <a:cs typeface="Calibri" panose="020F0502020204030204" pitchFamily="34" charset="0"/>
              </a:rPr>
              <a:t>El mensaje del anuncio es una sutil pero genial referencia al </a:t>
            </a:r>
            <a:r>
              <a:rPr lang="es-E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r>
              <a:rPr lang="es-E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seller</a:t>
            </a:r>
            <a:r>
              <a:rPr lang="es-ES" sz="2300" dirty="0">
                <a:latin typeface="Calibri" panose="020F0502020204030204" pitchFamily="34" charset="0"/>
                <a:cs typeface="Calibri" panose="020F0502020204030204" pitchFamily="34" charset="0"/>
              </a:rPr>
              <a:t> de Orwell.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día de hoy, este spot de 1 minuto está considerado como una de las mejores prácticas de impacto en medios y comunicación </a:t>
            </a: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s-ES" sz="2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anuncio habla por el producto, sin siquiera mostrarlo en cámara...</a:t>
            </a: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968" y="2187046"/>
            <a:ext cx="1811865" cy="70511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800" y="2539605"/>
            <a:ext cx="4295803" cy="245799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3" name="CasellaDiTesto 12"/>
          <p:cNvSpPr txBox="1"/>
          <p:nvPr/>
        </p:nvSpPr>
        <p:spPr>
          <a:xfrm>
            <a:off x="9456174" y="5146175"/>
            <a:ext cx="979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Image </a:t>
            </a:r>
            <a:r>
              <a:rPr lang="it-IT" sz="1100" dirty="0">
                <a:hlinkClick r:id="rId6"/>
              </a:rPr>
              <a:t>source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478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80" y="1290770"/>
            <a:ext cx="9671388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ea typeface="+mn-lt"/>
                <a:cs typeface="+mn-lt"/>
              </a:rPr>
              <a:t>Tipos</a:t>
            </a:r>
            <a:r>
              <a:rPr lang="en-GB" b="1" dirty="0">
                <a:ea typeface="+mn-lt"/>
                <a:cs typeface="+mn-lt"/>
              </a:rPr>
              <a:t> de Marketing </a:t>
            </a:r>
            <a:r>
              <a:rPr lang="en-GB" b="1" dirty="0" err="1">
                <a:ea typeface="+mn-lt"/>
                <a:cs typeface="+mn-lt"/>
              </a:rPr>
              <a:t>basados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en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el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enfoque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solidFill>
                  <a:srgbClr val="0070C0"/>
                </a:solidFill>
              </a:rPr>
              <a:t>Enfoque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en</a:t>
            </a:r>
            <a:r>
              <a:rPr lang="en-GB" b="1" dirty="0">
                <a:solidFill>
                  <a:srgbClr val="0070C0"/>
                </a:solidFill>
              </a:rPr>
              <a:t> RELACIONES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b="1" dirty="0" err="1">
                <a:solidFill>
                  <a:srgbClr val="0070C0"/>
                </a:solidFill>
              </a:rPr>
              <a:t>Originen</a:t>
            </a:r>
            <a:r>
              <a:rPr lang="en-GB" sz="1800" b="1" dirty="0">
                <a:solidFill>
                  <a:srgbClr val="0070C0"/>
                </a:solidFill>
              </a:rPr>
              <a:t>: </a:t>
            </a:r>
            <a:r>
              <a:rPr lang="en-GB" sz="1800" b="1" dirty="0" err="1">
                <a:solidFill>
                  <a:srgbClr val="0070C0"/>
                </a:solidFill>
              </a:rPr>
              <a:t>año</a:t>
            </a:r>
            <a:r>
              <a:rPr lang="en-GB" sz="1800" b="1" dirty="0">
                <a:solidFill>
                  <a:srgbClr val="0070C0"/>
                </a:solidFill>
              </a:rPr>
              <a:t> 2000 – </a:t>
            </a:r>
            <a:r>
              <a:rPr lang="en-GB" sz="1800" b="1" dirty="0" err="1">
                <a:solidFill>
                  <a:srgbClr val="0070C0"/>
                </a:solidFill>
              </a:rPr>
              <a:t>actualidad</a:t>
            </a:r>
            <a:r>
              <a:rPr lang="en-GB" sz="1800" b="1" dirty="0">
                <a:solidFill>
                  <a:srgbClr val="0070C0"/>
                </a:solidFill>
              </a:rPr>
              <a:t>   </a:t>
            </a:r>
            <a:r>
              <a:rPr lang="en-GB" sz="1800" b="1" dirty="0" err="1">
                <a:solidFill>
                  <a:srgbClr val="0070C0"/>
                </a:solidFill>
              </a:rPr>
              <a:t>Pioneros</a:t>
            </a:r>
            <a:r>
              <a:rPr lang="en-GB" sz="1800" b="1" dirty="0">
                <a:solidFill>
                  <a:srgbClr val="0070C0"/>
                </a:solidFill>
              </a:rPr>
              <a:t>:		         …y </a:t>
            </a:r>
            <a:r>
              <a:rPr lang="en-GB" sz="1800" b="1" dirty="0" err="1">
                <a:solidFill>
                  <a:srgbClr val="0070C0"/>
                </a:solidFill>
              </a:rPr>
              <a:t>muchos</a:t>
            </a:r>
            <a:r>
              <a:rPr lang="en-GB" sz="1800" b="1" dirty="0">
                <a:solidFill>
                  <a:srgbClr val="0070C0"/>
                </a:solidFill>
              </a:rPr>
              <a:t> </a:t>
            </a:r>
            <a:r>
              <a:rPr lang="en-GB" sz="1800" b="1" dirty="0" err="1">
                <a:solidFill>
                  <a:srgbClr val="0070C0"/>
                </a:solidFill>
              </a:rPr>
              <a:t>otros</a:t>
            </a:r>
            <a:r>
              <a:rPr lang="en-GB" sz="1800" b="1" dirty="0">
                <a:solidFill>
                  <a:srgbClr val="0070C0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8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altLang="es-ES" dirty="0">
                <a:latin typeface="Calibri" panose="020F0502020204030204" pitchFamily="34" charset="0"/>
                <a:cs typeface="Calibri" panose="020F0502020204030204" pitchFamily="34" charset="0"/>
              </a:rPr>
              <a:t>Los usuarios y clientes generan contenidos para otros usuarios y clientes en un ciclo ininterrumpido que se nutre por sí mismo. Estos bucles de </a:t>
            </a:r>
            <a:r>
              <a:rPr lang="es-ES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feedbacks</a:t>
            </a:r>
            <a:r>
              <a:rPr lang="es-ES" altLang="es-ES" dirty="0">
                <a:latin typeface="Calibri" panose="020F0502020204030204" pitchFamily="34" charset="0"/>
                <a:cs typeface="Calibri" panose="020F0502020204030204" pitchFamily="34" charset="0"/>
              </a:rPr>
              <a:t> y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n-GB" altLang="es-E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mecanismos</a:t>
            </a:r>
            <a:r>
              <a:rPr lang="en-GB" altLang="es-E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altLang="es-E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compromiso</a:t>
            </a:r>
            <a:r>
              <a:rPr lang="en-GB" altLang="es-E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mutuos</a:t>
            </a:r>
            <a:r>
              <a:rPr lang="en-GB" altLang="es-E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los </a:t>
            </a:r>
            <a:r>
              <a:rPr lang="en-GB" altLang="es-E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participantes</a:t>
            </a:r>
            <a:r>
              <a:rPr lang="en-GB" altLang="es-E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ayudan</a:t>
            </a:r>
            <a:r>
              <a:rPr lang="en-GB" altLang="es-E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altLang="es-E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estas</a:t>
            </a:r>
            <a:r>
              <a:rPr lang="en-GB" altLang="es-E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marcas</a:t>
            </a:r>
            <a:r>
              <a:rPr lang="en-GB" altLang="es-E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conserver una base de </a:t>
            </a:r>
            <a:r>
              <a:rPr lang="en-GB" altLang="es-E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clientes</a:t>
            </a:r>
            <a:r>
              <a:rPr lang="en-GB" altLang="es-E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fieles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disfrutan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pasando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tiempo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estas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plataformas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beneficio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de los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anunciantes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.  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199" y="2344535"/>
            <a:ext cx="632354" cy="4485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505" y="2336068"/>
            <a:ext cx="464190" cy="4785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183" y="2336068"/>
            <a:ext cx="518701" cy="52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3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b="1" dirty="0">
                <a:ea typeface="+mn-lt"/>
                <a:cs typeface="+mn-lt"/>
              </a:rPr>
              <a:t>¿Qué es lo mejor para tu negocio relacionado con el deporte</a:t>
            </a:r>
            <a:r>
              <a:rPr lang="en-GB" b="1" dirty="0">
                <a:ea typeface="+mn-lt"/>
                <a:cs typeface="+mn-lt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…</a:t>
            </a:r>
            <a:r>
              <a:rPr lang="es-ES" dirty="0"/>
              <a:t> no hay una respuesta unilateral, realmente depende de cuál es el valor subyacente de tu oferta</a:t>
            </a:r>
            <a:r>
              <a:rPr lang="en-GB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dirty="0"/>
              <a:t>¿</a:t>
            </a:r>
            <a:r>
              <a:rPr lang="en-GB" sz="2200" dirty="0" err="1"/>
              <a:t>Estás</a:t>
            </a:r>
            <a:r>
              <a:rPr lang="en-GB" sz="2200" dirty="0"/>
              <a:t> </a:t>
            </a:r>
            <a:r>
              <a:rPr lang="en-GB" sz="2200" dirty="0" err="1"/>
              <a:t>desarrollando</a:t>
            </a:r>
            <a:r>
              <a:rPr lang="en-GB" sz="2200" dirty="0"/>
              <a:t> </a:t>
            </a:r>
            <a:r>
              <a:rPr lang="en-GB" sz="2200" dirty="0" err="1"/>
              <a:t>zapatillas</a:t>
            </a:r>
            <a:r>
              <a:rPr lang="en-GB" sz="2200" dirty="0"/>
              <a:t> de </a:t>
            </a:r>
            <a:r>
              <a:rPr lang="en-GB" sz="2200" dirty="0" err="1"/>
              <a:t>deporte</a:t>
            </a:r>
            <a:r>
              <a:rPr lang="en-GB" sz="2200" dirty="0"/>
              <a:t> de </a:t>
            </a:r>
            <a:r>
              <a:rPr lang="en-GB" sz="2200" dirty="0" err="1"/>
              <a:t>alta</a:t>
            </a:r>
            <a:r>
              <a:rPr lang="en-GB" sz="2200" dirty="0"/>
              <a:t> </a:t>
            </a:r>
            <a:r>
              <a:rPr lang="en-GB" sz="2200" dirty="0" err="1"/>
              <a:t>tecnología</a:t>
            </a:r>
            <a:r>
              <a:rPr lang="en-GB" sz="2200" dirty="0"/>
              <a:t>?		</a:t>
            </a:r>
            <a:r>
              <a:rPr lang="en-GB" sz="2200" dirty="0" err="1"/>
              <a:t>Producto</a:t>
            </a:r>
            <a:endParaRPr lang="en-GB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dirty="0"/>
              <a:t>¿</a:t>
            </a:r>
            <a:r>
              <a:rPr lang="en-GB" sz="2200" dirty="0" err="1"/>
              <a:t>Estás</a:t>
            </a:r>
            <a:r>
              <a:rPr lang="en-GB" sz="2200" dirty="0"/>
              <a:t> </a:t>
            </a:r>
            <a:r>
              <a:rPr lang="en-GB" sz="2200" dirty="0" err="1"/>
              <a:t>desarrollando</a:t>
            </a:r>
            <a:r>
              <a:rPr lang="en-GB" sz="2200" dirty="0"/>
              <a:t> una </a:t>
            </a:r>
            <a:r>
              <a:rPr lang="en-GB" sz="2200" dirty="0" err="1"/>
              <a:t>revista</a:t>
            </a:r>
            <a:r>
              <a:rPr lang="en-GB" sz="2200" dirty="0"/>
              <a:t> web para </a:t>
            </a:r>
            <a:r>
              <a:rPr lang="en-GB" sz="2200" dirty="0" err="1"/>
              <a:t>ciclistas</a:t>
            </a:r>
            <a:r>
              <a:rPr lang="en-GB" sz="2200" dirty="0"/>
              <a:t> </a:t>
            </a:r>
            <a:r>
              <a:rPr lang="en-GB" sz="2200" dirty="0" err="1"/>
              <a:t>todoterreno</a:t>
            </a:r>
            <a:r>
              <a:rPr lang="en-GB" sz="2200" dirty="0"/>
              <a:t>?		</a:t>
            </a:r>
            <a:r>
              <a:rPr lang="en-GB" sz="2200" dirty="0" err="1"/>
              <a:t>Relación</a:t>
            </a:r>
            <a:r>
              <a:rPr lang="en-GB" sz="2200" dirty="0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dirty="0"/>
              <a:t>¿</a:t>
            </a:r>
            <a:r>
              <a:rPr lang="en-GB" sz="2200" dirty="0" err="1"/>
              <a:t>Estás</a:t>
            </a:r>
            <a:r>
              <a:rPr lang="en-GB" sz="2200" dirty="0"/>
              <a:t> </a:t>
            </a:r>
            <a:r>
              <a:rPr lang="en-GB" sz="2200" dirty="0" err="1"/>
              <a:t>desarrollando</a:t>
            </a:r>
            <a:r>
              <a:rPr lang="en-GB" sz="2200" dirty="0"/>
              <a:t> un nuevo </a:t>
            </a:r>
            <a:r>
              <a:rPr lang="en-GB" sz="2200" dirty="0" err="1"/>
              <a:t>traje</a:t>
            </a:r>
            <a:r>
              <a:rPr lang="en-GB" sz="2200" dirty="0"/>
              <a:t> de </a:t>
            </a:r>
            <a:r>
              <a:rPr lang="en-GB" sz="2200" dirty="0" err="1"/>
              <a:t>baño</a:t>
            </a:r>
            <a:r>
              <a:rPr lang="en-GB" sz="2200" dirty="0"/>
              <a:t> </a:t>
            </a:r>
            <a:r>
              <a:rPr lang="en-GB" sz="2200" dirty="0" err="1"/>
              <a:t>hidrofóbico</a:t>
            </a:r>
            <a:r>
              <a:rPr lang="en-GB" sz="2200" dirty="0"/>
              <a:t>?		</a:t>
            </a:r>
            <a:r>
              <a:rPr lang="en-GB" sz="2200" dirty="0" err="1"/>
              <a:t>Producto</a:t>
            </a:r>
            <a:r>
              <a:rPr lang="en-GB" sz="2200" dirty="0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s-ES" sz="2200" dirty="0"/>
              <a:t>¿</a:t>
            </a:r>
            <a:r>
              <a:rPr lang="en-GB" altLang="es-ES" sz="2200" dirty="0" err="1"/>
              <a:t>Estás</a:t>
            </a:r>
            <a:r>
              <a:rPr lang="en-GB" altLang="es-ES" sz="2200" dirty="0"/>
              <a:t> </a:t>
            </a:r>
            <a:r>
              <a:rPr lang="en-GB" altLang="es-ES" sz="2200" dirty="0" err="1"/>
              <a:t>desarrollando</a:t>
            </a:r>
            <a:r>
              <a:rPr lang="en-GB" altLang="es-ES" sz="2200" dirty="0"/>
              <a:t> una </a:t>
            </a:r>
            <a:r>
              <a:rPr lang="en-GB" altLang="es-ES" sz="2200" dirty="0" err="1"/>
              <a:t>banda</a:t>
            </a:r>
            <a:r>
              <a:rPr lang="en-GB" altLang="es-ES" sz="2200" dirty="0"/>
              <a:t> </a:t>
            </a:r>
            <a:r>
              <a:rPr lang="en-GB" altLang="es-ES" sz="2200" dirty="0" err="1"/>
              <a:t>elástica</a:t>
            </a:r>
            <a:r>
              <a:rPr lang="en-GB" altLang="es-ES" sz="2200" dirty="0"/>
              <a:t> </a:t>
            </a:r>
            <a:r>
              <a:rPr lang="en-GB" altLang="es-ES" sz="2200" dirty="0" err="1"/>
              <a:t>ecológica</a:t>
            </a:r>
            <a:r>
              <a:rPr lang="en-GB" altLang="es-ES" sz="2200" dirty="0"/>
              <a:t> de </a:t>
            </a:r>
            <a:r>
              <a:rPr lang="en-GB" altLang="es-ES" sz="2200" dirty="0" err="1"/>
              <a:t>gimnasia</a:t>
            </a:r>
            <a:r>
              <a:rPr lang="en-GB" altLang="es-ES" sz="2200" dirty="0"/>
              <a:t>?		Ventas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s-ES" sz="2200" dirty="0"/>
              <a:t>¿</a:t>
            </a:r>
            <a:r>
              <a:rPr lang="en-GB" altLang="es-ES" sz="2200" dirty="0" err="1"/>
              <a:t>Estás</a:t>
            </a:r>
            <a:r>
              <a:rPr lang="en-GB" altLang="es-ES" sz="2200" dirty="0"/>
              <a:t> </a:t>
            </a:r>
            <a:r>
              <a:rPr lang="en-GB" altLang="es-ES" sz="2200" dirty="0" err="1"/>
              <a:t>desarrollando</a:t>
            </a:r>
            <a:r>
              <a:rPr lang="en-GB" altLang="es-ES" sz="2200" dirty="0"/>
              <a:t> una </a:t>
            </a:r>
            <a:r>
              <a:rPr lang="en-GB" altLang="es-ES" sz="2200" dirty="0" err="1"/>
              <a:t>aplicación</a:t>
            </a:r>
            <a:r>
              <a:rPr lang="en-GB" altLang="es-ES" sz="2200" dirty="0"/>
              <a:t> para </a:t>
            </a:r>
            <a:r>
              <a:rPr lang="en-GB" altLang="es-ES" sz="2200" dirty="0" err="1"/>
              <a:t>controlar</a:t>
            </a:r>
            <a:r>
              <a:rPr lang="en-GB" altLang="es-ES" sz="2200" dirty="0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s-ES" sz="2200" dirty="0" err="1"/>
              <a:t>el</a:t>
            </a:r>
            <a:r>
              <a:rPr lang="en-GB" altLang="es-ES" sz="2200" dirty="0"/>
              <a:t> </a:t>
            </a:r>
            <a:r>
              <a:rPr lang="en-GB" altLang="es-ES" sz="2200" dirty="0" err="1"/>
              <a:t>rendimiento</a:t>
            </a:r>
            <a:r>
              <a:rPr lang="en-GB" altLang="es-ES" sz="2200" dirty="0"/>
              <a:t> </a:t>
            </a:r>
            <a:r>
              <a:rPr lang="en-GB" altLang="es-ES" sz="2200" dirty="0" err="1"/>
              <a:t>deportivo</a:t>
            </a:r>
            <a:r>
              <a:rPr lang="en-GB" altLang="es-ES" sz="2200" dirty="0"/>
              <a:t>?	                                                                        Ventas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altLang="es-ES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s-ES" sz="2200" i="1" dirty="0"/>
              <a:t>Etc…</a:t>
            </a: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207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El Marketing Mix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altLang="es-ES" dirty="0"/>
              <a:t>¿Cómo se elabora un plan de marketing? ¿En qué elementos debe centrarse? </a:t>
            </a:r>
            <a:r>
              <a:rPr lang="en-GB" altLang="es-ES" dirty="0" err="1"/>
              <a:t>Te</a:t>
            </a:r>
            <a:r>
              <a:rPr lang="en-GB" altLang="es-ES" dirty="0"/>
              <a:t> </a:t>
            </a:r>
            <a:r>
              <a:rPr lang="en-GB" altLang="es-ES" dirty="0" err="1"/>
              <a:t>introducimos</a:t>
            </a:r>
            <a:r>
              <a:rPr lang="en-GB" altLang="es-ES" dirty="0"/>
              <a:t> </a:t>
            </a:r>
            <a:r>
              <a:rPr lang="en-GB" altLang="es-ES" dirty="0" err="1"/>
              <a:t>en</a:t>
            </a:r>
            <a:r>
              <a:rPr lang="en-GB" altLang="es-ES" dirty="0"/>
              <a:t> </a:t>
            </a:r>
            <a:r>
              <a:rPr lang="en-GB" altLang="es-ES" dirty="0" err="1"/>
              <a:t>el</a:t>
            </a:r>
            <a:r>
              <a:rPr lang="en-GB" altLang="es-ES" dirty="0"/>
              <a:t> </a:t>
            </a:r>
            <a:r>
              <a:rPr lang="en-GB" altLang="es-ES" b="1" dirty="0" err="1"/>
              <a:t>modelo</a:t>
            </a:r>
            <a:r>
              <a:rPr lang="en-GB" altLang="es-ES" b="1" dirty="0"/>
              <a:t> de las 8P</a:t>
            </a:r>
            <a:r>
              <a:rPr lang="en-GB" altLang="es-ES" dirty="0"/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altLang="es-ES" dirty="0"/>
          </a:p>
          <a:p>
            <a:pPr marL="457200" indent="-457200" algn="just" fontAlgn="ctr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</a:rPr>
              <a:t>Producto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</a:rPr>
              <a:t>Precio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Place (</a:t>
            </a:r>
            <a:r>
              <a:rPr lang="en-GB" dirty="0" err="1">
                <a:latin typeface="Calibri" panose="020F0502020204030204" pitchFamily="34" charset="0"/>
              </a:rPr>
              <a:t>lugar</a:t>
            </a:r>
            <a:r>
              <a:rPr lang="en-GB" dirty="0">
                <a:latin typeface="Calibri" panose="020F0502020204030204" pitchFamily="34" charset="0"/>
              </a:rPr>
              <a:t>)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</a:rPr>
              <a:t>Promoción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Personas 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</a:rPr>
              <a:t>Procesos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</a:rPr>
              <a:t>Pruebas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físicas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Partnership (</a:t>
            </a:r>
            <a:r>
              <a:rPr lang="en-GB" dirty="0" err="1">
                <a:latin typeface="Calibri" panose="020F0502020204030204" pitchFamily="34" charset="0"/>
              </a:rPr>
              <a:t>colaboracones</a:t>
            </a:r>
            <a:r>
              <a:rPr lang="en-GB" dirty="0">
                <a:latin typeface="Calibri" panose="020F0502020204030204" pitchFamily="34" charset="0"/>
              </a:rPr>
              <a:t>)</a:t>
            </a:r>
            <a:endParaRPr lang="en-GB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altLang="es-ES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3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2" name="Parentesi graffa chiusa 1"/>
          <p:cNvSpPr/>
          <p:nvPr/>
        </p:nvSpPr>
        <p:spPr>
          <a:xfrm>
            <a:off x="5146194" y="3074770"/>
            <a:ext cx="575734" cy="2743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/>
          <p:cNvSpPr txBox="1"/>
          <p:nvPr/>
        </p:nvSpPr>
        <p:spPr>
          <a:xfrm>
            <a:off x="5721928" y="3177732"/>
            <a:ext cx="5672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Cada uno de los mencionados representa un activo en el que los empresarios se apoyan para dar contenido y formato a las muchas formas posibles de llegar a su mercado de interés (por ejemplo, ciclistas todoterreno, corredores, nadadores, etc.).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18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556" y="1167867"/>
            <a:ext cx="9738730" cy="53248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El Marketing Mix </a:t>
            </a:r>
            <a:r>
              <a:rPr lang="en-GB" b="1" dirty="0" err="1">
                <a:ea typeface="+mn-lt"/>
                <a:cs typeface="+mn-lt"/>
              </a:rPr>
              <a:t>en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detalle</a:t>
            </a:r>
            <a:r>
              <a:rPr lang="en-GB" b="1" dirty="0">
                <a:ea typeface="+mn-lt"/>
                <a:cs typeface="+mn-lt"/>
              </a:rPr>
              <a:t>…</a:t>
            </a:r>
            <a:r>
              <a:rPr lang="en-GB" b="1" dirty="0" err="1">
                <a:ea typeface="+mn-lt"/>
                <a:cs typeface="+mn-lt"/>
              </a:rPr>
              <a:t>pero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en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resumen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2100" b="1" dirty="0">
              <a:ea typeface="+mn-lt"/>
              <a:cs typeface="+mn-lt"/>
            </a:endParaRPr>
          </a:p>
          <a:p>
            <a:pPr marL="457200" indent="-457200" algn="just" fontAlgn="ctr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en-GB" sz="2100" dirty="0" err="1">
                <a:latin typeface="Calibri" panose="020F0502020204030204" pitchFamily="34" charset="0"/>
              </a:rPr>
              <a:t>Producto</a:t>
            </a:r>
            <a:r>
              <a:rPr lang="en-GB" sz="2100" dirty="0">
                <a:latin typeface="Calibri" panose="020F0502020204030204" pitchFamily="34" charset="0"/>
              </a:rPr>
              <a:t>			Lo que </a:t>
            </a:r>
            <a:r>
              <a:rPr lang="en-GB" sz="2100" dirty="0" err="1">
                <a:latin typeface="Calibri" panose="020F0502020204030204" pitchFamily="34" charset="0"/>
              </a:rPr>
              <a:t>vendes</a:t>
            </a:r>
            <a:endParaRPr lang="en-GB" sz="2100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sz="2100" dirty="0" err="1">
                <a:latin typeface="Calibri" panose="020F0502020204030204" pitchFamily="34" charset="0"/>
              </a:rPr>
              <a:t>Precio</a:t>
            </a:r>
            <a:r>
              <a:rPr lang="en-GB" sz="2100" dirty="0">
                <a:latin typeface="Calibri" panose="020F0502020204030204" pitchFamily="34" charset="0"/>
              </a:rPr>
              <a:t>			A </a:t>
            </a:r>
            <a:r>
              <a:rPr lang="en-GB" sz="2100" dirty="0" err="1">
                <a:latin typeface="Calibri" panose="020F0502020204030204" pitchFamily="34" charset="0"/>
              </a:rPr>
              <a:t>qué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precio</a:t>
            </a:r>
            <a:endParaRPr lang="en-GB" sz="2100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sz="2100" dirty="0">
                <a:latin typeface="Calibri" panose="020F0502020204030204" pitchFamily="34" charset="0"/>
              </a:rPr>
              <a:t>Place (</a:t>
            </a:r>
            <a:r>
              <a:rPr lang="en-GB" sz="2100" dirty="0" err="1">
                <a:latin typeface="Calibri" panose="020F0502020204030204" pitchFamily="34" charset="0"/>
              </a:rPr>
              <a:t>lugar</a:t>
            </a:r>
            <a:r>
              <a:rPr lang="en-GB" sz="2100" dirty="0">
                <a:latin typeface="Calibri" panose="020F0502020204030204" pitchFamily="34" charset="0"/>
              </a:rPr>
              <a:t>)		               </a:t>
            </a:r>
            <a:r>
              <a:rPr lang="en-GB" sz="2100" dirty="0" err="1">
                <a:latin typeface="Calibri" panose="020F0502020204030204" pitchFamily="34" charset="0"/>
              </a:rPr>
              <a:t>Dónde</a:t>
            </a:r>
            <a:r>
              <a:rPr lang="en-GB" sz="2100" dirty="0">
                <a:latin typeface="Calibri" panose="020F0502020204030204" pitchFamily="34" charset="0"/>
              </a:rPr>
              <a:t> – ¿tienda </a:t>
            </a:r>
            <a:r>
              <a:rPr lang="en-GB" sz="2100" dirty="0" err="1">
                <a:latin typeface="Calibri" panose="020F0502020204030204" pitchFamily="34" charset="0"/>
              </a:rPr>
              <a:t>física</a:t>
            </a:r>
            <a:r>
              <a:rPr lang="en-GB" sz="2100" dirty="0">
                <a:latin typeface="Calibri" panose="020F0502020204030204" pitchFamily="34" charset="0"/>
              </a:rPr>
              <a:t>? ¿Online? </a:t>
            </a:r>
            <a:endParaRPr lang="en-GB" sz="2100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sz="2100" dirty="0" err="1">
                <a:latin typeface="Calibri" panose="020F0502020204030204" pitchFamily="34" charset="0"/>
              </a:rPr>
              <a:t>Promoción</a:t>
            </a:r>
            <a:r>
              <a:rPr lang="en-GB" sz="2100" dirty="0">
                <a:latin typeface="Calibri" panose="020F0502020204030204" pitchFamily="34" charset="0"/>
              </a:rPr>
              <a:t>			¿</a:t>
            </a:r>
            <a:r>
              <a:rPr lang="en-GB" sz="2100" dirty="0" err="1">
                <a:latin typeface="Calibri" panose="020F0502020204030204" pitchFamily="34" charset="0"/>
              </a:rPr>
              <a:t>Cómo</a:t>
            </a:r>
            <a:r>
              <a:rPr lang="en-GB" sz="2100" dirty="0">
                <a:latin typeface="Calibri" panose="020F0502020204030204" pitchFamily="34" charset="0"/>
              </a:rPr>
              <a:t> vas a </a:t>
            </a:r>
            <a:r>
              <a:rPr lang="en-GB" sz="2100" dirty="0" err="1">
                <a:latin typeface="Calibri" panose="020F0502020204030204" pitchFamily="34" charset="0"/>
              </a:rPr>
              <a:t>comunicarlo</a:t>
            </a:r>
            <a:r>
              <a:rPr lang="en-GB" sz="2100" dirty="0">
                <a:latin typeface="Calibri" panose="020F0502020204030204" pitchFamily="34" charset="0"/>
              </a:rPr>
              <a:t>? – ¿Social Media?</a:t>
            </a:r>
            <a:endParaRPr lang="en-GB" sz="2100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sz="2100" dirty="0">
                <a:latin typeface="Calibri" panose="020F0502020204030204" pitchFamily="34" charset="0"/>
              </a:rPr>
              <a:t>Personas			¿</a:t>
            </a:r>
            <a:r>
              <a:rPr lang="en-GB" sz="2100" dirty="0" err="1">
                <a:latin typeface="Calibri" panose="020F0502020204030204" pitchFamily="34" charset="0"/>
              </a:rPr>
              <a:t>Quien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va</a:t>
            </a:r>
            <a:r>
              <a:rPr lang="en-GB" sz="2100" dirty="0">
                <a:latin typeface="Calibri" panose="020F0502020204030204" pitchFamily="34" charset="0"/>
              </a:rPr>
              <a:t> a </a:t>
            </a:r>
            <a:r>
              <a:rPr lang="en-GB" sz="2100" dirty="0" err="1">
                <a:latin typeface="Calibri" panose="020F0502020204030204" pitchFamily="34" charset="0"/>
              </a:rPr>
              <a:t>colaborar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contigo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en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tu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viaje</a:t>
            </a:r>
            <a:r>
              <a:rPr lang="en-GB" sz="2100" dirty="0">
                <a:latin typeface="Calibri" panose="020F0502020204030204" pitchFamily="34" charset="0"/>
              </a:rPr>
              <a:t>?</a:t>
            </a:r>
            <a:endParaRPr lang="en-GB" sz="2100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sz="2100" dirty="0" err="1">
                <a:latin typeface="Calibri" panose="020F0502020204030204" pitchFamily="34" charset="0"/>
              </a:rPr>
              <a:t>Procesos</a:t>
            </a:r>
            <a:r>
              <a:rPr lang="en-GB" sz="2100" dirty="0">
                <a:latin typeface="Calibri" panose="020F0502020204030204" pitchFamily="34" charset="0"/>
              </a:rPr>
              <a:t>			</a:t>
            </a:r>
            <a:r>
              <a:rPr lang="en-GB" sz="2100" dirty="0" err="1">
                <a:latin typeface="Calibri" panose="020F0502020204030204" pitchFamily="34" charset="0"/>
              </a:rPr>
              <a:t>Organización</a:t>
            </a:r>
            <a:r>
              <a:rPr lang="en-GB" sz="2100" dirty="0">
                <a:latin typeface="Calibri" panose="020F0502020204030204" pitchFamily="34" charset="0"/>
              </a:rPr>
              <a:t> de </a:t>
            </a:r>
            <a:r>
              <a:rPr lang="en-GB" sz="2100" dirty="0" err="1">
                <a:latin typeface="Calibri" panose="020F0502020204030204" pitchFamily="34" charset="0"/>
              </a:rPr>
              <a:t>actividades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primarias</a:t>
            </a:r>
            <a:r>
              <a:rPr lang="en-GB" sz="2100" dirty="0">
                <a:latin typeface="Calibri" panose="020F0502020204030204" pitchFamily="34" charset="0"/>
              </a:rPr>
              <a:t> y </a:t>
            </a:r>
            <a:r>
              <a:rPr lang="en-GB" sz="2100" dirty="0" err="1">
                <a:latin typeface="Calibri" panose="020F0502020204030204" pitchFamily="34" charset="0"/>
              </a:rPr>
              <a:t>secundarias</a:t>
            </a:r>
            <a:endParaRPr lang="en-GB" sz="2100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sz="2100" dirty="0" err="1">
                <a:latin typeface="Calibri" panose="020F0502020204030204" pitchFamily="34" charset="0"/>
              </a:rPr>
              <a:t>Pruebas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físicas</a:t>
            </a:r>
            <a:r>
              <a:rPr lang="en-GB" sz="2100" dirty="0">
                <a:latin typeface="Calibri" panose="020F0502020204030204" pitchFamily="34" charset="0"/>
              </a:rPr>
              <a:t>		</a:t>
            </a:r>
            <a:r>
              <a:rPr lang="en-GB" sz="2100" dirty="0" err="1">
                <a:latin typeface="Calibri" panose="020F0502020204030204" pitchFamily="34" charset="0"/>
              </a:rPr>
              <a:t>Diseño</a:t>
            </a:r>
            <a:r>
              <a:rPr lang="en-GB" sz="2100" dirty="0">
                <a:latin typeface="Calibri" panose="020F0502020204030204" pitchFamily="34" charset="0"/>
              </a:rPr>
              <a:t> de product y branding</a:t>
            </a:r>
            <a:endParaRPr lang="en-GB" sz="2100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sz="2100" dirty="0">
                <a:latin typeface="Calibri" panose="020F0502020204030204" pitchFamily="34" charset="0"/>
              </a:rPr>
              <a:t>Partnership (</a:t>
            </a:r>
            <a:r>
              <a:rPr lang="en-GB" sz="2100" dirty="0" err="1">
                <a:latin typeface="Calibri" panose="020F0502020204030204" pitchFamily="34" charset="0"/>
              </a:rPr>
              <a:t>colaboración</a:t>
            </a:r>
            <a:r>
              <a:rPr lang="en-GB" sz="2100" dirty="0">
                <a:latin typeface="Calibri" panose="020F0502020204030204" pitchFamily="34" charset="0"/>
              </a:rPr>
              <a:t>)     </a:t>
            </a:r>
            <a:r>
              <a:rPr lang="en-GB" sz="2100" dirty="0" err="1">
                <a:latin typeface="Calibri" panose="020F0502020204030204" pitchFamily="34" charset="0"/>
              </a:rPr>
              <a:t>Cogenerando</a:t>
            </a:r>
            <a:r>
              <a:rPr lang="en-GB" sz="2100" dirty="0">
                <a:latin typeface="Calibri" panose="020F0502020204030204" pitchFamily="34" charset="0"/>
              </a:rPr>
              <a:t> </a:t>
            </a:r>
            <a:r>
              <a:rPr lang="en-GB" sz="2100" dirty="0" err="1">
                <a:latin typeface="Calibri" panose="020F0502020204030204" pitchFamily="34" charset="0"/>
              </a:rPr>
              <a:t>valor</a:t>
            </a:r>
            <a:r>
              <a:rPr lang="en-GB" sz="2100" dirty="0">
                <a:latin typeface="Calibri" panose="020F0502020204030204" pitchFamily="34" charset="0"/>
              </a:rPr>
              <a:t> para </a:t>
            </a:r>
            <a:r>
              <a:rPr lang="en-GB" sz="2100" dirty="0" err="1">
                <a:latin typeface="Calibri" panose="020F0502020204030204" pitchFamily="34" charset="0"/>
              </a:rPr>
              <a:t>toda</a:t>
            </a:r>
            <a:r>
              <a:rPr lang="en-GB" sz="2100" dirty="0">
                <a:latin typeface="Calibri" panose="020F0502020204030204" pitchFamily="34" charset="0"/>
              </a:rPr>
              <a:t> la </a:t>
            </a:r>
            <a:r>
              <a:rPr lang="en-GB" sz="2100" dirty="0" err="1">
                <a:latin typeface="Calibri" panose="020F0502020204030204" pitchFamily="34" charset="0"/>
              </a:rPr>
              <a:t>cadena</a:t>
            </a:r>
            <a:r>
              <a:rPr lang="en-GB" sz="2100" dirty="0">
                <a:latin typeface="Calibri" panose="020F0502020204030204" pitchFamily="34" charset="0"/>
              </a:rPr>
              <a:t> de </a:t>
            </a:r>
            <a:r>
              <a:rPr lang="en-GB" sz="2100" dirty="0" err="1">
                <a:latin typeface="Calibri" panose="020F0502020204030204" pitchFamily="34" charset="0"/>
              </a:rPr>
              <a:t>producción</a:t>
            </a:r>
            <a:endParaRPr lang="en-GB" sz="21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altLang="es-ES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s-ES" sz="1800" i="1" dirty="0">
                <a:solidFill>
                  <a:srgbClr val="FF0000"/>
                </a:solidFill>
              </a:rPr>
              <a:t>Tener </a:t>
            </a:r>
            <a:r>
              <a:rPr lang="en-GB" altLang="es-ES" sz="1800" i="1" dirty="0" err="1">
                <a:solidFill>
                  <a:srgbClr val="FF0000"/>
                </a:solidFill>
              </a:rPr>
              <a:t>en</a:t>
            </a:r>
            <a:r>
              <a:rPr lang="en-GB" altLang="es-ES" sz="1800" i="1" dirty="0">
                <a:solidFill>
                  <a:srgbClr val="FF0000"/>
                </a:solidFill>
              </a:rPr>
              <a:t> </a:t>
            </a:r>
            <a:r>
              <a:rPr lang="en-GB" altLang="es-ES" sz="1800" i="1" dirty="0" err="1">
                <a:solidFill>
                  <a:srgbClr val="FF0000"/>
                </a:solidFill>
              </a:rPr>
              <a:t>cuenta</a:t>
            </a:r>
            <a:endParaRPr lang="en-GB" altLang="es-ES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altLang="es-ES" sz="1800" dirty="0"/>
              <a:t>Hasta </a:t>
            </a:r>
            <a:r>
              <a:rPr lang="en-GB" altLang="es-ES" sz="1800" dirty="0" err="1"/>
              <a:t>el</a:t>
            </a:r>
            <a:r>
              <a:rPr lang="en-GB" altLang="es-ES" sz="1800" dirty="0"/>
              <a:t> </a:t>
            </a:r>
            <a:r>
              <a:rPr lang="en-GB" altLang="es-ES" sz="1800" dirty="0" err="1"/>
              <a:t>más</a:t>
            </a:r>
            <a:r>
              <a:rPr lang="en-GB" altLang="es-ES" sz="1800" dirty="0"/>
              <a:t> </a:t>
            </a:r>
            <a:r>
              <a:rPr lang="en-GB" altLang="es-ES" sz="1800" dirty="0" err="1"/>
              <a:t>mínimo</a:t>
            </a:r>
            <a:r>
              <a:rPr lang="en-GB" altLang="es-ES" sz="1800" dirty="0"/>
              <a:t> </a:t>
            </a:r>
            <a:r>
              <a:rPr lang="en-GB" altLang="es-ES" sz="1800" dirty="0" err="1"/>
              <a:t>cambio</a:t>
            </a:r>
            <a:r>
              <a:rPr lang="en-GB" altLang="es-ES" sz="1800" dirty="0"/>
              <a:t> </a:t>
            </a:r>
            <a:r>
              <a:rPr lang="en-GB" altLang="es-ES" sz="1800" dirty="0" err="1"/>
              <a:t>en</a:t>
            </a:r>
            <a:r>
              <a:rPr lang="en-GB" altLang="es-ES" sz="1800" dirty="0"/>
              <a:t> uno de los </a:t>
            </a:r>
            <a:r>
              <a:rPr lang="en-GB" altLang="es-ES" sz="1800" dirty="0" err="1"/>
              <a:t>mencionados</a:t>
            </a:r>
            <a:r>
              <a:rPr lang="en-GB" altLang="es-ES" sz="1800" dirty="0"/>
              <a:t> </a:t>
            </a:r>
            <a:r>
              <a:rPr lang="en-GB" altLang="es-ES" sz="1800" dirty="0" err="1"/>
              <a:t>repercutirá</a:t>
            </a:r>
            <a:r>
              <a:rPr lang="en-GB" altLang="es-ES" sz="1800" dirty="0"/>
              <a:t>  (¡al </a:t>
            </a:r>
            <a:r>
              <a:rPr lang="en-GB" altLang="es-ES" sz="1800" dirty="0" err="1"/>
              <a:t>menos</a:t>
            </a:r>
            <a:r>
              <a:rPr lang="en-GB" altLang="es-ES" sz="1800" dirty="0"/>
              <a:t>!) </a:t>
            </a:r>
            <a:r>
              <a:rPr lang="en-GB" altLang="es-ES" sz="1800" dirty="0" err="1"/>
              <a:t>en</a:t>
            </a:r>
            <a:r>
              <a:rPr lang="en-GB" altLang="es-ES" sz="1800" dirty="0"/>
              <a:t> uno de los </a:t>
            </a:r>
            <a:r>
              <a:rPr lang="en-GB" altLang="es-ES" sz="1800" dirty="0" err="1"/>
              <a:t>otros</a:t>
            </a:r>
            <a:r>
              <a:rPr lang="en-GB" altLang="es-ES" sz="1800" dirty="0"/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altLang="es-ES" sz="1800" dirty="0" err="1"/>
              <a:t>Asegúrate</a:t>
            </a:r>
            <a:r>
              <a:rPr lang="en-GB" altLang="es-ES" sz="1800" dirty="0"/>
              <a:t> de </a:t>
            </a:r>
            <a:r>
              <a:rPr lang="en-GB" altLang="es-ES" sz="1800" dirty="0" err="1"/>
              <a:t>recopilar</a:t>
            </a:r>
            <a:r>
              <a:rPr lang="en-GB" altLang="es-ES" sz="1800" dirty="0"/>
              <a:t> </a:t>
            </a:r>
            <a:r>
              <a:rPr lang="en-GB" altLang="es-ES" sz="1800" dirty="0" err="1"/>
              <a:t>toda</a:t>
            </a:r>
            <a:r>
              <a:rPr lang="en-GB" altLang="es-ES" sz="1800" dirty="0"/>
              <a:t> la </a:t>
            </a:r>
            <a:r>
              <a:rPr lang="en-GB" altLang="es-ES" sz="1800" dirty="0" err="1"/>
              <a:t>información</a:t>
            </a:r>
            <a:r>
              <a:rPr lang="en-GB" altLang="es-ES" sz="1800" dirty="0"/>
              <a:t> </a:t>
            </a:r>
            <a:r>
              <a:rPr lang="en-GB" altLang="es-ES" sz="1800" dirty="0" err="1"/>
              <a:t>en</a:t>
            </a:r>
            <a:r>
              <a:rPr lang="en-GB" altLang="es-ES" sz="1800" dirty="0"/>
              <a:t> un Plan de Marketing formal. 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3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844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94729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El Marketing Mix y </a:t>
            </a:r>
            <a:r>
              <a:rPr lang="en-GB" b="1" dirty="0" err="1">
                <a:ea typeface="+mn-lt"/>
                <a:cs typeface="+mn-lt"/>
              </a:rPr>
              <a:t>el</a:t>
            </a:r>
            <a:r>
              <a:rPr lang="en-GB" b="1" dirty="0">
                <a:ea typeface="+mn-lt"/>
                <a:cs typeface="+mn-lt"/>
              </a:rPr>
              <a:t> Plan de </a:t>
            </a:r>
            <a:r>
              <a:rPr lang="en-GB" b="1" dirty="0" err="1">
                <a:ea typeface="+mn-lt"/>
                <a:cs typeface="+mn-lt"/>
              </a:rPr>
              <a:t>empresa</a:t>
            </a:r>
            <a:endParaRPr lang="en-GB" b="1" dirty="0"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endParaRPr lang="en-GB" b="1" dirty="0"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El plan de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negocios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es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el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documento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formal que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detalla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los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principales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activos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de la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empresa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en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términos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de:</a:t>
            </a:r>
          </a:p>
          <a:p>
            <a:pPr algn="just" fontAlgn="ctr">
              <a:spcBef>
                <a:spcPts val="0"/>
              </a:spcBef>
              <a:buSzPts val="2500"/>
            </a:pPr>
            <a:endParaRPr lang="en-GB" dirty="0">
              <a:latin typeface="Calibri" panose="020F0502020204030204" pitchFamily="34" charset="0"/>
              <a:ea typeface="+mn-lt"/>
              <a:cs typeface="+mn-lt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Calibri" panose="020F0502020204030204" pitchFamily="34" charset="0"/>
              </a:rPr>
              <a:t>Resumen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ejecutivo</a:t>
            </a:r>
            <a:r>
              <a:rPr lang="en-GB" sz="2000" dirty="0">
                <a:latin typeface="Calibri" panose="020F0502020204030204" pitchFamily="34" charset="0"/>
              </a:rPr>
              <a:t> – </a:t>
            </a:r>
            <a:r>
              <a:rPr lang="en-GB" sz="2000" dirty="0" err="1">
                <a:latin typeface="Calibri" panose="020F0502020204030204" pitchFamily="34" charset="0"/>
              </a:rPr>
              <a:t>resumen</a:t>
            </a:r>
            <a:r>
              <a:rPr lang="en-GB" sz="2000" dirty="0">
                <a:latin typeface="Calibri" panose="020F0502020204030204" pitchFamily="34" charset="0"/>
              </a:rPr>
              <a:t> del plan de </a:t>
            </a:r>
            <a:r>
              <a:rPr lang="en-GB" sz="2000" dirty="0" err="1">
                <a:latin typeface="Calibri" panose="020F0502020204030204" pitchFamily="34" charset="0"/>
              </a:rPr>
              <a:t>empresa</a:t>
            </a:r>
            <a:endParaRPr lang="en-GB" sz="2000" dirty="0">
              <a:latin typeface="Calibri" panose="020F0502020204030204" pitchFamily="34" charset="0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Calibri" panose="020F0502020204030204" pitchFamily="34" charset="0"/>
              </a:rPr>
              <a:t>Liderazgo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empresarial</a:t>
            </a:r>
            <a:r>
              <a:rPr lang="en-GB" sz="2000" dirty="0">
                <a:latin typeface="Calibri" panose="020F0502020204030204" pitchFamily="34" charset="0"/>
              </a:rPr>
              <a:t>– </a:t>
            </a:r>
            <a:r>
              <a:rPr lang="en-GB" sz="2000" dirty="0" err="1">
                <a:latin typeface="Calibri" panose="020F0502020204030204" pitchFamily="34" charset="0"/>
              </a:rPr>
              <a:t>fundadores</a:t>
            </a:r>
            <a:endParaRPr lang="en-GB" sz="2000" dirty="0">
              <a:latin typeface="Calibri" panose="020F0502020204030204" pitchFamily="34" charset="0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Calibri" panose="020F0502020204030204" pitchFamily="34" charset="0"/>
              </a:rPr>
              <a:t>Oferta</a:t>
            </a:r>
            <a:r>
              <a:rPr lang="en-GB" sz="2000" dirty="0">
                <a:latin typeface="Calibri" panose="020F0502020204030204" pitchFamily="34" charset="0"/>
              </a:rPr>
              <a:t> – </a:t>
            </a:r>
            <a:r>
              <a:rPr lang="en-GB" sz="2000" dirty="0" err="1">
                <a:latin typeface="Calibri" panose="020F0502020204030204" pitchFamily="34" charset="0"/>
              </a:rPr>
              <a:t>producto</a:t>
            </a:r>
            <a:r>
              <a:rPr lang="en-GB" sz="2000" dirty="0">
                <a:latin typeface="Calibri" panose="020F0502020204030204" pitchFamily="34" charset="0"/>
              </a:rPr>
              <a:t> / </a:t>
            </a:r>
            <a:r>
              <a:rPr lang="en-GB" sz="2000" dirty="0" err="1">
                <a:latin typeface="Calibri" panose="020F0502020204030204" pitchFamily="34" charset="0"/>
              </a:rPr>
              <a:t>servicio</a:t>
            </a:r>
            <a:r>
              <a:rPr lang="en-GB" sz="2000" dirty="0">
                <a:latin typeface="Calibri" panose="020F0502020204030204" pitchFamily="34" charset="0"/>
              </a:rPr>
              <a:t>, y </a:t>
            </a:r>
            <a:r>
              <a:rPr lang="en-GB" sz="2000" dirty="0" err="1">
                <a:latin typeface="Calibri" panose="020F0502020204030204" pitchFamily="34" charset="0"/>
              </a:rPr>
              <a:t>cómo</a:t>
            </a:r>
            <a:r>
              <a:rPr lang="en-GB" sz="2000" dirty="0">
                <a:latin typeface="Calibri" panose="020F0502020204030204" pitchFamily="34" charset="0"/>
              </a:rPr>
              <a:t> se </a:t>
            </a:r>
            <a:r>
              <a:rPr lang="en-GB" sz="2000" dirty="0" err="1">
                <a:latin typeface="Calibri" panose="020F0502020204030204" pitchFamily="34" charset="0"/>
              </a:rPr>
              <a:t>mezclan</a:t>
            </a:r>
            <a:endParaRPr lang="en-GB" sz="2000" dirty="0">
              <a:latin typeface="Calibri" panose="020F0502020204030204" pitchFamily="34" charset="0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Covered market(s) – customers &amp; competitors</a:t>
            </a: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Distribution and Marketing</a:t>
            </a: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Calibri" panose="020F0502020204030204" pitchFamily="34" charset="0"/>
              </a:rPr>
              <a:t>Modelo</a:t>
            </a:r>
            <a:r>
              <a:rPr lang="en-GB" sz="2000" dirty="0">
                <a:latin typeface="Calibri" panose="020F0502020204030204" pitchFamily="34" charset="0"/>
              </a:rPr>
              <a:t> de </a:t>
            </a:r>
            <a:r>
              <a:rPr lang="en-GB" sz="2000" dirty="0" err="1">
                <a:latin typeface="Calibri" panose="020F0502020204030204" pitchFamily="34" charset="0"/>
              </a:rPr>
              <a:t>negocios</a:t>
            </a:r>
            <a:r>
              <a:rPr lang="en-GB" sz="2000" dirty="0">
                <a:latin typeface="Calibri" panose="020F0502020204030204" pitchFamily="34" charset="0"/>
              </a:rPr>
              <a:t> – </a:t>
            </a:r>
            <a:r>
              <a:rPr lang="en-GB" sz="2000" dirty="0" err="1">
                <a:latin typeface="Calibri" panose="020F0502020204030204" pitchFamily="34" charset="0"/>
              </a:rPr>
              <a:t>coordinación</a:t>
            </a:r>
            <a:r>
              <a:rPr lang="en-GB" sz="2000" dirty="0">
                <a:latin typeface="Calibri" panose="020F0502020204030204" pitchFamily="34" charset="0"/>
              </a:rPr>
              <a:t> de </a:t>
            </a:r>
            <a:r>
              <a:rPr lang="en-GB" sz="2000" dirty="0" err="1">
                <a:latin typeface="Calibri" panose="020F0502020204030204" pitchFamily="34" charset="0"/>
              </a:rPr>
              <a:t>actividades</a:t>
            </a:r>
            <a:r>
              <a:rPr lang="en-GB" sz="2000" dirty="0">
                <a:latin typeface="Calibri" panose="020F0502020204030204" pitchFamily="34" charset="0"/>
              </a:rPr>
              <a:t> y </a:t>
            </a:r>
            <a:r>
              <a:rPr lang="en-GB" sz="2000" dirty="0" err="1">
                <a:latin typeface="Calibri" panose="020F0502020204030204" pitchFamily="34" charset="0"/>
              </a:rPr>
              <a:t>procesos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Forma </a:t>
            </a:r>
            <a:r>
              <a:rPr lang="en-GB" sz="2000" dirty="0" err="1">
                <a:latin typeface="Calibri" panose="020F0502020204030204" pitchFamily="34" charset="0"/>
              </a:rPr>
              <a:t>jurídica</a:t>
            </a:r>
            <a:endParaRPr lang="en-GB" sz="2000" dirty="0">
              <a:latin typeface="Calibri" panose="020F0502020204030204" pitchFamily="34" charset="0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Calibri" panose="020F0502020204030204" pitchFamily="34" charset="0"/>
              </a:rPr>
              <a:t>Evaluación</a:t>
            </a:r>
            <a:r>
              <a:rPr lang="en-GB" sz="2000" dirty="0">
                <a:latin typeface="Calibri" panose="020F0502020204030204" pitchFamily="34" charset="0"/>
              </a:rPr>
              <a:t> de </a:t>
            </a:r>
            <a:r>
              <a:rPr lang="en-GB" sz="2000" dirty="0" err="1">
                <a:latin typeface="Calibri" panose="020F0502020204030204" pitchFamily="34" charset="0"/>
              </a:rPr>
              <a:t>riesgos</a:t>
            </a:r>
            <a:r>
              <a:rPr lang="en-GB" sz="2000" dirty="0">
                <a:latin typeface="Calibri" panose="020F0502020204030204" pitchFamily="34" charset="0"/>
              </a:rPr>
              <a:t> – </a:t>
            </a:r>
            <a:r>
              <a:rPr lang="en-GB" sz="2000" dirty="0" err="1">
                <a:latin typeface="Calibri" panose="020F0502020204030204" pitchFamily="34" charset="0"/>
              </a:rPr>
              <a:t>mapeo</a:t>
            </a:r>
            <a:r>
              <a:rPr lang="en-GB" sz="2000" dirty="0">
                <a:latin typeface="Calibri" panose="020F0502020204030204" pitchFamily="34" charset="0"/>
              </a:rPr>
              <a:t> e </a:t>
            </a:r>
            <a:r>
              <a:rPr lang="en-GB" sz="2000" dirty="0" err="1">
                <a:latin typeface="Calibri" panose="020F0502020204030204" pitchFamily="34" charset="0"/>
              </a:rPr>
              <a:t>identificación</a:t>
            </a:r>
            <a:endParaRPr lang="en-GB" sz="2000" dirty="0">
              <a:latin typeface="Calibri" panose="020F0502020204030204" pitchFamily="34" charset="0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Capital </a:t>
            </a:r>
            <a:r>
              <a:rPr lang="en-GB" sz="2000" dirty="0" err="1">
                <a:latin typeface="Calibri" panose="020F0502020204030204" pitchFamily="34" charset="0"/>
              </a:rPr>
              <a:t>requerido</a:t>
            </a:r>
            <a:endParaRPr lang="en-GB" sz="2000" dirty="0">
              <a:latin typeface="Calibri" panose="020F0502020204030204" pitchFamily="34" charset="0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Calibri" panose="020F0502020204030204" pitchFamily="34" charset="0"/>
              </a:rPr>
              <a:t>Proyección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financiera</a:t>
            </a:r>
            <a:r>
              <a:rPr lang="en-GB" sz="2000" dirty="0">
                <a:latin typeface="Calibri" panose="020F0502020204030204" pitchFamily="34" charset="0"/>
              </a:rPr>
              <a:t> – </a:t>
            </a:r>
            <a:r>
              <a:rPr lang="en-GB" sz="2000" dirty="0" err="1">
                <a:latin typeface="Calibri" panose="020F0502020204030204" pitchFamily="34" charset="0"/>
              </a:rPr>
              <a:t>flujo</a:t>
            </a:r>
            <a:r>
              <a:rPr lang="en-GB" sz="2000" dirty="0">
                <a:latin typeface="Calibri" panose="020F0502020204030204" pitchFamily="34" charset="0"/>
              </a:rPr>
              <a:t> de </a:t>
            </a:r>
            <a:r>
              <a:rPr lang="en-GB" sz="2000" dirty="0" err="1">
                <a:latin typeface="Calibri" panose="020F0502020204030204" pitchFamily="34" charset="0"/>
              </a:rPr>
              <a:t>caja</a:t>
            </a:r>
            <a:r>
              <a:rPr lang="en-GB" sz="2000" dirty="0">
                <a:latin typeface="Calibri" panose="020F0502020204030204" pitchFamily="34" charset="0"/>
              </a:rPr>
              <a:t>, balance, </a:t>
            </a:r>
            <a:r>
              <a:rPr lang="en-GB" sz="2000" dirty="0" err="1">
                <a:latin typeface="Calibri" panose="020F0502020204030204" pitchFamily="34" charset="0"/>
              </a:rPr>
              <a:t>cuenta</a:t>
            </a:r>
            <a:r>
              <a:rPr lang="en-GB" sz="2000" dirty="0">
                <a:latin typeface="Calibri" panose="020F0502020204030204" pitchFamily="34" charset="0"/>
              </a:rPr>
              <a:t> de </a:t>
            </a:r>
            <a:r>
              <a:rPr lang="en-GB" sz="2000" dirty="0" err="1">
                <a:latin typeface="Calibri" panose="020F0502020204030204" pitchFamily="34" charset="0"/>
              </a:rPr>
              <a:t>resultados</a:t>
            </a:r>
            <a:endParaRPr lang="en-GB" sz="2000" dirty="0">
              <a:latin typeface="Calibri" panose="020F0502020204030204" pitchFamily="34" charset="0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Calibri" panose="020F0502020204030204" pitchFamily="34" charset="0"/>
              </a:rPr>
              <a:t>Varios</a:t>
            </a:r>
            <a:r>
              <a:rPr lang="en-GB" sz="2000" dirty="0">
                <a:latin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</a:rPr>
              <a:t>p.e.</a:t>
            </a:r>
            <a:r>
              <a:rPr lang="en-GB" sz="2000" dirty="0">
                <a:latin typeface="Calibri" panose="020F0502020204030204" pitchFamily="34" charset="0"/>
              </a:rPr>
              <a:t> “personal” CVs, </a:t>
            </a:r>
            <a:r>
              <a:rPr lang="en-GB" sz="2000" dirty="0" err="1">
                <a:latin typeface="Calibri" panose="020F0502020204030204" pitchFamily="34" charset="0"/>
              </a:rPr>
              <a:t>encuestas</a:t>
            </a:r>
            <a:r>
              <a:rPr lang="en-GB" sz="2000" dirty="0">
                <a:latin typeface="Calibri" panose="020F0502020204030204" pitchFamily="34" charset="0"/>
              </a:rPr>
              <a:t> y </a:t>
            </a:r>
            <a:r>
              <a:rPr lang="en-GB" sz="2000" dirty="0" err="1">
                <a:latin typeface="Calibri" panose="020F0502020204030204" pitchFamily="34" charset="0"/>
              </a:rPr>
              <a:t>análisis</a:t>
            </a:r>
            <a:r>
              <a:rPr lang="en-GB" sz="2000" dirty="0">
                <a:latin typeface="Calibri" panose="020F0502020204030204" pitchFamily="34" charset="0"/>
              </a:rPr>
              <a:t>, etc.</a:t>
            </a:r>
          </a:p>
          <a:p>
            <a:pPr algn="just" fontAlgn="ctr">
              <a:spcBef>
                <a:spcPts val="0"/>
              </a:spcBef>
              <a:buSzPts val="2500"/>
            </a:pPr>
            <a:r>
              <a:rPr lang="en-GB" dirty="0">
                <a:latin typeface="Calibri" panose="020F0502020204030204" pitchFamily="34" charset="0"/>
              </a:rPr>
              <a:t>	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altLang="es-ES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3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1684867" y="3581400"/>
            <a:ext cx="5060062" cy="8297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8276094" y="3088324"/>
            <a:ext cx="3440625" cy="1815882"/>
          </a:xfrm>
          <a:prstGeom prst="rect">
            <a:avLst/>
          </a:prstGeom>
          <a:noFill/>
          <a:ln>
            <a:solidFill>
              <a:srgbClr val="D92E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Estas son las secciones típicas en las que se proporciona información muy precisa sobre tu marketing </a:t>
            </a:r>
            <a:r>
              <a:rPr lang="es-ES" sz="1400" dirty="0" err="1"/>
              <a:t>mix</a:t>
            </a:r>
            <a:r>
              <a:rPr lang="es-ES" sz="1400" dirty="0"/>
              <a:t>.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b="1" dirty="0" err="1"/>
              <a:t>Recomendación</a:t>
            </a:r>
            <a:r>
              <a:rPr lang="en-GB" sz="1400" dirty="0"/>
              <a:t>: </a:t>
            </a:r>
          </a:p>
          <a:p>
            <a:pPr algn="just"/>
            <a:r>
              <a:rPr lang="en-GB" sz="1400" dirty="0"/>
              <a:t>Para una </a:t>
            </a:r>
            <a:r>
              <a:rPr lang="en-GB" sz="1400" dirty="0" err="1"/>
              <a:t>mejor</a:t>
            </a:r>
            <a:r>
              <a:rPr lang="en-GB" sz="1400" dirty="0"/>
              <a:t> </a:t>
            </a:r>
            <a:r>
              <a:rPr lang="en-GB" sz="1400" dirty="0" err="1"/>
              <a:t>comprensión</a:t>
            </a:r>
            <a:r>
              <a:rPr lang="en-GB" sz="1400" dirty="0"/>
              <a:t> de los </a:t>
            </a:r>
            <a:r>
              <a:rPr lang="en-GB" sz="1400" dirty="0" err="1"/>
              <a:t>lectores</a:t>
            </a:r>
            <a:r>
              <a:rPr lang="en-GB" sz="1400" dirty="0"/>
              <a:t>, </a:t>
            </a:r>
            <a:r>
              <a:rPr lang="en-GB" sz="1400" dirty="0" err="1"/>
              <a:t>puedes</a:t>
            </a:r>
            <a:r>
              <a:rPr lang="en-GB" sz="1400" dirty="0"/>
              <a:t> </a:t>
            </a:r>
            <a:r>
              <a:rPr lang="en-GB" sz="1400" dirty="0" err="1"/>
              <a:t>adjuntar</a:t>
            </a:r>
            <a:r>
              <a:rPr lang="en-GB" sz="1400" dirty="0"/>
              <a:t> </a:t>
            </a:r>
            <a:r>
              <a:rPr lang="en-GB" sz="1400" dirty="0" err="1"/>
              <a:t>tu</a:t>
            </a:r>
            <a:r>
              <a:rPr lang="en-GB" sz="1400" dirty="0"/>
              <a:t> plan de marketing </a:t>
            </a:r>
            <a:r>
              <a:rPr lang="en-GB" sz="1400" dirty="0" err="1"/>
              <a:t>completo</a:t>
            </a:r>
            <a:r>
              <a:rPr lang="en-GB" sz="1400" dirty="0"/>
              <a:t>  al plan de </a:t>
            </a:r>
            <a:r>
              <a:rPr lang="en-GB" sz="1400" dirty="0" err="1"/>
              <a:t>empresa</a:t>
            </a:r>
            <a:r>
              <a:rPr lang="en-GB" sz="1400" dirty="0"/>
              <a:t>.</a:t>
            </a:r>
          </a:p>
        </p:txBody>
      </p:sp>
      <p:cxnSp>
        <p:nvCxnSpPr>
          <p:cNvPr id="14" name="Connettore 2 13"/>
          <p:cNvCxnSpPr>
            <a:cxnSpLocks/>
            <a:stCxn id="9" idx="3"/>
          </p:cNvCxnSpPr>
          <p:nvPr/>
        </p:nvCxnSpPr>
        <p:spPr>
          <a:xfrm>
            <a:off x="6744929" y="3996266"/>
            <a:ext cx="1531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4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507908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Por </a:t>
            </a:r>
            <a:r>
              <a:rPr lang="en-GB" b="1" dirty="0" err="1">
                <a:ea typeface="+mn-lt"/>
                <a:cs typeface="+mn-lt"/>
              </a:rPr>
              <a:t>último</a:t>
            </a:r>
            <a:r>
              <a:rPr lang="en-GB" b="1" dirty="0">
                <a:ea typeface="+mn-lt"/>
                <a:cs typeface="+mn-lt"/>
              </a:rPr>
              <a:t>, </a:t>
            </a:r>
            <a:r>
              <a:rPr lang="en-GB" b="1" dirty="0" err="1">
                <a:ea typeface="+mn-lt"/>
                <a:cs typeface="+mn-lt"/>
              </a:rPr>
              <a:t>pero</a:t>
            </a:r>
            <a:r>
              <a:rPr lang="en-GB" b="1" dirty="0">
                <a:ea typeface="+mn-lt"/>
                <a:cs typeface="+mn-lt"/>
              </a:rPr>
              <a:t> no lo </a:t>
            </a:r>
            <a:r>
              <a:rPr lang="en-GB" b="1" dirty="0" err="1">
                <a:ea typeface="+mn-lt"/>
                <a:cs typeface="+mn-lt"/>
              </a:rPr>
              <a:t>menos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importante</a:t>
            </a:r>
            <a:r>
              <a:rPr lang="en-GB" b="1" dirty="0">
                <a:ea typeface="+mn-lt"/>
                <a:cs typeface="+mn-lt"/>
              </a:rPr>
              <a:t>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Boca a boca: ¿una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amenaza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o una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oportunidad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?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Depende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realmente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de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cómo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es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percibida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tu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oferta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por los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clientes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.</a:t>
            </a:r>
          </a:p>
          <a:p>
            <a:pPr algn="just" fontAlgn="ctr">
              <a:spcBef>
                <a:spcPts val="0"/>
              </a:spcBef>
              <a:buSzPts val="2500"/>
            </a:pPr>
            <a:endParaRPr lang="en-GB" dirty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r>
              <a:rPr lang="en-GB" dirty="0" err="1">
                <a:solidFill>
                  <a:srgbClr val="00B050"/>
                </a:solidFill>
                <a:latin typeface="Calibri" panose="020F0502020204030204" pitchFamily="34" charset="0"/>
                <a:ea typeface="+mn-lt"/>
                <a:cs typeface="+mn-lt"/>
              </a:rPr>
              <a:t>Reseñas</a:t>
            </a: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Calibri" panose="020F0502020204030204" pitchFamily="34" charset="0"/>
                <a:ea typeface="+mn-lt"/>
                <a:cs typeface="+mn-lt"/>
              </a:rPr>
              <a:t>positivas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– es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publicidad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gratis, los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clientes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contribuyen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a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comercializar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los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productos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ellos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mismos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, sin ser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conscientes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de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ello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…</a:t>
            </a:r>
          </a:p>
          <a:p>
            <a:pPr algn="just" fontAlgn="ctr">
              <a:spcBef>
                <a:spcPts val="0"/>
              </a:spcBef>
              <a:buSzPts val="2500"/>
            </a:pPr>
            <a:endParaRPr lang="en-GB" sz="1000" dirty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r>
              <a:rPr lang="en-GB" sz="1800" i="1" dirty="0" err="1">
                <a:latin typeface="Calibri" panose="020F0502020204030204" pitchFamily="34" charset="0"/>
                <a:ea typeface="+mn-lt"/>
                <a:cs typeface="+mn-lt"/>
              </a:rPr>
              <a:t>Consejo</a:t>
            </a:r>
            <a:r>
              <a:rPr lang="en-GB" sz="1800" i="1" dirty="0">
                <a:latin typeface="Calibri" panose="020F0502020204030204" pitchFamily="34" charset="0"/>
                <a:ea typeface="+mn-lt"/>
                <a:cs typeface="+mn-lt"/>
              </a:rPr>
              <a:t>: </a:t>
            </a:r>
            <a:r>
              <a:rPr lang="en-GB" sz="1800" i="1" dirty="0" err="1">
                <a:latin typeface="Calibri" panose="020F0502020204030204" pitchFamily="34" charset="0"/>
                <a:ea typeface="+mn-lt"/>
                <a:cs typeface="+mn-lt"/>
              </a:rPr>
              <a:t>surfea</a:t>
            </a:r>
            <a:r>
              <a:rPr lang="en-GB" sz="1800" i="1" dirty="0">
                <a:latin typeface="Calibri" panose="020F0502020204030204" pitchFamily="34" charset="0"/>
                <a:ea typeface="+mn-lt"/>
                <a:cs typeface="+mn-lt"/>
              </a:rPr>
              <a:t> la ola y </a:t>
            </a:r>
            <a:r>
              <a:rPr lang="en-GB" sz="1800" i="1" dirty="0" err="1">
                <a:latin typeface="Calibri" panose="020F0502020204030204" pitchFamily="34" charset="0"/>
                <a:ea typeface="+mn-lt"/>
                <a:cs typeface="+mn-lt"/>
              </a:rPr>
              <a:t>deja</a:t>
            </a:r>
            <a:r>
              <a:rPr lang="en-GB" sz="1800" i="1" dirty="0">
                <a:latin typeface="Calibri" panose="020F0502020204030204" pitchFamily="34" charset="0"/>
                <a:ea typeface="+mn-lt"/>
                <a:cs typeface="+mn-lt"/>
              </a:rPr>
              <a:t> que </a:t>
            </a:r>
            <a:r>
              <a:rPr lang="en-GB" sz="1800" i="1" dirty="0" err="1">
                <a:latin typeface="Calibri" panose="020F0502020204030204" pitchFamily="34" charset="0"/>
                <a:ea typeface="+mn-lt"/>
                <a:cs typeface="+mn-lt"/>
              </a:rPr>
              <a:t>el</a:t>
            </a:r>
            <a:r>
              <a:rPr lang="en-GB" sz="1800" i="1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+mn-lt"/>
                <a:cs typeface="+mn-lt"/>
              </a:rPr>
              <a:t>impulso</a:t>
            </a:r>
            <a:r>
              <a:rPr lang="en-GB" sz="1800" i="1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+mn-lt"/>
                <a:cs typeface="+mn-lt"/>
              </a:rPr>
              <a:t>continúe</a:t>
            </a:r>
            <a:r>
              <a:rPr lang="en-GB" sz="1800" i="1" dirty="0">
                <a:latin typeface="Calibri" panose="020F0502020204030204" pitchFamily="34" charset="0"/>
                <a:ea typeface="+mn-lt"/>
                <a:cs typeface="+mn-lt"/>
              </a:rPr>
              <a:t>…</a:t>
            </a:r>
          </a:p>
          <a:p>
            <a:pPr algn="just" fontAlgn="ctr">
              <a:spcBef>
                <a:spcPts val="0"/>
              </a:spcBef>
              <a:buSzPts val="2500"/>
            </a:pPr>
            <a:endParaRPr lang="en-GB" dirty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r>
              <a:rPr lang="en-GB" dirty="0" err="1">
                <a:solidFill>
                  <a:srgbClr val="FF0000"/>
                </a:solidFill>
                <a:latin typeface="Calibri" panose="020F0502020204030204" pitchFamily="34" charset="0"/>
                <a:ea typeface="+mn-lt"/>
                <a:cs typeface="+mn-lt"/>
              </a:rPr>
              <a:t>Reseñas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alibri" panose="020F0502020204030204" pitchFamily="34" charset="0"/>
                <a:ea typeface="+mn-lt"/>
                <a:cs typeface="+mn-lt"/>
              </a:rPr>
              <a:t>negativas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– por una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razón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u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otra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, no has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conseguido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satisfacer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a los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clientes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Cualquier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proporción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negative-positive superior a 1:5 (2:5 o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peor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)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debería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preocuparte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, 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ya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que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disminuyen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exponencialmente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tus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oportunidades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de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captar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clients.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ctr">
              <a:spcBef>
                <a:spcPts val="0"/>
              </a:spcBef>
              <a:buSzPts val="2500"/>
            </a:pPr>
            <a:endParaRPr lang="en-GB" dirty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endParaRPr lang="en-GB" sz="1000" dirty="0">
              <a:latin typeface="Calibri" panose="020F0502020204030204" pitchFamily="34" charset="0"/>
              <a:ea typeface="+mn-lt"/>
              <a:cs typeface="+mn-lt"/>
            </a:endParaRPr>
          </a:p>
          <a:p>
            <a:pPr lvl="0" algn="just" fontAlgn="ctr">
              <a:spcBef>
                <a:spcPts val="0"/>
              </a:spcBef>
              <a:buSzPts val="2500"/>
            </a:pPr>
            <a:r>
              <a:rPr lang="en-GB" sz="1800" i="1" dirty="0">
                <a:solidFill>
                  <a:prstClr val="black"/>
                </a:solidFill>
                <a:latin typeface="Calibri" panose="020F0502020204030204" pitchFamily="34" charset="0"/>
                <a:ea typeface="+mn-lt"/>
                <a:cs typeface="Calibri" panose="020F0502020204030204"/>
              </a:rPr>
              <a:t>Tip: take action immediately, be polite and seek for more precise feedbacks from the very same “angry” customers…you want to do whatever possible to increase your chances to establish a clean reputation.</a:t>
            </a:r>
            <a:r>
              <a:rPr lang="en-GB" dirty="0">
                <a:latin typeface="Calibri" panose="020F0502020204030204" pitchFamily="34" charset="0"/>
              </a:rPr>
              <a:t>	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altLang="es-ES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3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304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id="{806EFDD2-B016-428A-BA84-A2E5E9B57D88}"/>
              </a:ext>
            </a:extLst>
          </p:cNvPr>
          <p:cNvSpPr/>
          <p:nvPr/>
        </p:nvSpPr>
        <p:spPr>
          <a:xfrm>
            <a:off x="4209215" y="1159241"/>
            <a:ext cx="3091969" cy="3292444"/>
          </a:xfrm>
          <a:prstGeom prst="ellipse">
            <a:avLst/>
          </a:prstGeom>
          <a:solidFill>
            <a:schemeClr val="bg1"/>
          </a:solidFill>
          <a:ln>
            <a:solidFill>
              <a:srgbClr val="D92E2D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46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8" y="111354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825" y="488131"/>
            <a:ext cx="3091969" cy="671109"/>
          </a:xfrm>
        </p:spPr>
        <p:txBody>
          <a:bodyPr>
            <a:normAutofit/>
          </a:bodyPr>
          <a:lstStyle/>
          <a:p>
            <a:pPr algn="l"/>
            <a:r>
              <a:rPr lang="es-ES" sz="4000" b="1">
                <a:solidFill>
                  <a:srgbClr val="D92E2D"/>
                </a:solidFill>
              </a:rPr>
              <a:t>Resumen</a:t>
            </a:r>
            <a:endParaRPr lang="es-ES" sz="4000" b="1" dirty="0">
              <a:solidFill>
                <a:srgbClr val="D92E2D"/>
              </a:solidFill>
            </a:endParaRPr>
          </a:p>
        </p:txBody>
      </p:sp>
      <p:sp>
        <p:nvSpPr>
          <p:cNvPr id="22" name="Círculo parcial 4">
            <a:extLst>
              <a:ext uri="{FF2B5EF4-FFF2-40B4-BE49-F238E27FC236}">
                <a16:creationId xmlns:a16="http://schemas.microsoft.com/office/drawing/2014/main" id="{4A619EC6-B788-43B7-B1D9-E7EB54C9EEB9}"/>
              </a:ext>
            </a:extLst>
          </p:cNvPr>
          <p:cNvSpPr txBox="1"/>
          <p:nvPr/>
        </p:nvSpPr>
        <p:spPr>
          <a:xfrm>
            <a:off x="8800025" y="2645043"/>
            <a:ext cx="2819320" cy="2306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400" b="1" dirty="0">
                <a:solidFill>
                  <a:srgbClr val="FF0000"/>
                </a:solidFill>
                <a:ea typeface="+mn-lt"/>
                <a:cs typeface="+mn-lt"/>
              </a:rPr>
              <a:t>El Marketing Mix</a:t>
            </a: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ko-KR" sz="1200" dirty="0" err="1">
                <a:solidFill>
                  <a:schemeClr val="tx1"/>
                </a:solidFill>
                <a:cs typeface="Arial" pitchFamily="34" charset="0"/>
              </a:rPr>
              <a:t>Producto</a:t>
            </a:r>
            <a:endParaRPr lang="en-GB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ko-KR" sz="1200" dirty="0" err="1">
                <a:solidFill>
                  <a:schemeClr val="tx1"/>
                </a:solidFill>
                <a:cs typeface="Arial" pitchFamily="34" charset="0"/>
              </a:rPr>
              <a:t>Precio</a:t>
            </a:r>
            <a:endParaRPr lang="en-GB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Place (</a:t>
            </a:r>
            <a:r>
              <a:rPr lang="en-GB" altLang="ko-KR" sz="1200" dirty="0" err="1">
                <a:solidFill>
                  <a:schemeClr val="tx1"/>
                </a:solidFill>
                <a:cs typeface="Arial" pitchFamily="34" charset="0"/>
              </a:rPr>
              <a:t>lugar</a:t>
            </a:r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)</a:t>
            </a: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ko-KR" sz="1200" dirty="0" err="1">
                <a:solidFill>
                  <a:schemeClr val="tx1"/>
                </a:solidFill>
                <a:cs typeface="Arial" pitchFamily="34" charset="0"/>
              </a:rPr>
              <a:t>Promoción</a:t>
            </a:r>
            <a:endParaRPr lang="en-GB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Personas</a:t>
            </a: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ko-KR" sz="1200" dirty="0" err="1">
                <a:solidFill>
                  <a:schemeClr val="tx1"/>
                </a:solidFill>
                <a:cs typeface="Arial" pitchFamily="34" charset="0"/>
              </a:rPr>
              <a:t>Procesos</a:t>
            </a:r>
            <a:endParaRPr lang="en-GB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ko-KR" sz="1200" dirty="0" err="1">
                <a:solidFill>
                  <a:schemeClr val="tx1"/>
                </a:solidFill>
                <a:cs typeface="Arial" pitchFamily="34" charset="0"/>
              </a:rPr>
              <a:t>Pruebas</a:t>
            </a:r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altLang="ko-KR" sz="1200" dirty="0" err="1">
                <a:solidFill>
                  <a:schemeClr val="tx1"/>
                </a:solidFill>
                <a:cs typeface="Arial" pitchFamily="34" charset="0"/>
              </a:rPr>
              <a:t>físicas</a:t>
            </a:r>
            <a:endParaRPr lang="en-GB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Partnership (</a:t>
            </a:r>
            <a:r>
              <a:rPr lang="en-GB" altLang="ko-KR" sz="1200" dirty="0" err="1">
                <a:solidFill>
                  <a:schemeClr val="tx1"/>
                </a:solidFill>
                <a:cs typeface="Arial" pitchFamily="34" charset="0"/>
              </a:rPr>
              <a:t>colaboración</a:t>
            </a:r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)</a:t>
            </a: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A156D70-A195-436E-9A17-8D54E37EDF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390564" y="2564218"/>
            <a:ext cx="317240" cy="482490"/>
          </a:xfrm>
          <a:prstGeom prst="rect">
            <a:avLst/>
          </a:prstGeom>
        </p:spPr>
      </p:pic>
      <p:sp>
        <p:nvSpPr>
          <p:cNvPr id="26" name="Círculo parcial 4">
            <a:extLst>
              <a:ext uri="{FF2B5EF4-FFF2-40B4-BE49-F238E27FC236}">
                <a16:creationId xmlns:a16="http://schemas.microsoft.com/office/drawing/2014/main" id="{C270780F-1E50-4F97-9304-1AA371985DE5}"/>
              </a:ext>
            </a:extLst>
          </p:cNvPr>
          <p:cNvSpPr txBox="1"/>
          <p:nvPr/>
        </p:nvSpPr>
        <p:spPr>
          <a:xfrm>
            <a:off x="4892829" y="4925450"/>
            <a:ext cx="3321122" cy="12290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1400" b="1" dirty="0" err="1">
                <a:solidFill>
                  <a:srgbClr val="FF0000"/>
                </a:solidFill>
                <a:cs typeface="Arial" pitchFamily="34" charset="0"/>
              </a:rPr>
              <a:t>Entender</a:t>
            </a:r>
            <a:r>
              <a:rPr lang="en-US" altLang="ko-KR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rgbClr val="FF0000"/>
                </a:solidFill>
                <a:cs typeface="Arial" pitchFamily="34" charset="0"/>
              </a:rPr>
              <a:t>el</a:t>
            </a:r>
            <a:r>
              <a:rPr lang="en-US" altLang="ko-KR" sz="1400" b="1" dirty="0">
                <a:solidFill>
                  <a:srgbClr val="FF0000"/>
                </a:solidFill>
                <a:cs typeface="Arial" pitchFamily="34" charset="0"/>
              </a:rPr>
              <a:t> Marketing</a:t>
            </a:r>
          </a:p>
          <a:p>
            <a:pPr marL="171450" lvl="0" indent="-17145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Definiciones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Centrado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en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el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Mercado (AMA) y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Centrado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en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el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cliente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(Kotler)</a:t>
            </a:r>
          </a:p>
          <a:p>
            <a:pPr marL="171450" lvl="0" indent="-17145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Tipos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de Marketing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basados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en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contexto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operativo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y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enfoque</a:t>
            </a:r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marL="171450" lvl="0" indent="-17145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41E436B-121B-48E1-A2DE-F4AEA918ED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4610660" y="4784992"/>
            <a:ext cx="317240" cy="48249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4927C93-6B6D-4139-9E79-D01250405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5051208" y="1563432"/>
            <a:ext cx="1422332" cy="216322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CC6F2AC-3075-415B-BB96-4AB8DF08DE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 r="20863"/>
          <a:stretch/>
        </p:blipFill>
        <p:spPr>
          <a:xfrm>
            <a:off x="5089012" y="3700706"/>
            <a:ext cx="1236813" cy="299234"/>
          </a:xfrm>
          <a:prstGeom prst="rect">
            <a:avLst/>
          </a:prstGeom>
        </p:spPr>
      </p:pic>
      <p:sp>
        <p:nvSpPr>
          <p:cNvPr id="33" name="Círculo parcial 4">
            <a:extLst>
              <a:ext uri="{FF2B5EF4-FFF2-40B4-BE49-F238E27FC236}">
                <a16:creationId xmlns:a16="http://schemas.microsoft.com/office/drawing/2014/main" id="{10F9AC94-70F5-44D1-8B0D-45D14E205E1B}"/>
              </a:ext>
            </a:extLst>
          </p:cNvPr>
          <p:cNvSpPr txBox="1"/>
          <p:nvPr/>
        </p:nvSpPr>
        <p:spPr>
          <a:xfrm>
            <a:off x="1883578" y="4910503"/>
            <a:ext cx="1545798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kern="1200" dirty="0">
              <a:solidFill>
                <a:schemeClr val="tx1"/>
              </a:solidFill>
            </a:endParaRPr>
          </a:p>
        </p:txBody>
      </p:sp>
      <p:sp>
        <p:nvSpPr>
          <p:cNvPr id="36" name="Círculo parcial 4">
            <a:extLst>
              <a:ext uri="{FF2B5EF4-FFF2-40B4-BE49-F238E27FC236}">
                <a16:creationId xmlns:a16="http://schemas.microsoft.com/office/drawing/2014/main" id="{5087D1B3-B987-41B9-AD1B-6F950D8ADA8F}"/>
              </a:ext>
            </a:extLst>
          </p:cNvPr>
          <p:cNvSpPr txBox="1"/>
          <p:nvPr/>
        </p:nvSpPr>
        <p:spPr>
          <a:xfrm>
            <a:off x="1268065" y="1877057"/>
            <a:ext cx="1991507" cy="29630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400" b="1" dirty="0" err="1">
                <a:solidFill>
                  <a:srgbClr val="FF0000"/>
                </a:solidFill>
                <a:cs typeface="Arial" pitchFamily="34" charset="0"/>
              </a:rPr>
              <a:t>Valores</a:t>
            </a:r>
            <a:r>
              <a:rPr lang="en-US" altLang="ko-KR" sz="1400" b="1" dirty="0">
                <a:solidFill>
                  <a:srgbClr val="FF0000"/>
                </a:solidFill>
                <a:cs typeface="Arial" pitchFamily="34" charset="0"/>
              </a:rPr>
              <a:t> la </a:t>
            </a:r>
            <a:r>
              <a:rPr lang="en-US" altLang="ko-KR" sz="1400" b="1" dirty="0" err="1">
                <a:solidFill>
                  <a:srgbClr val="FF0000"/>
                </a:solidFill>
                <a:cs typeface="Arial" pitchFamily="34" charset="0"/>
              </a:rPr>
              <a:t>empresa</a:t>
            </a:r>
            <a:r>
              <a:rPr lang="en-US" altLang="ko-KR" sz="1400" b="1" dirty="0">
                <a:solidFill>
                  <a:srgbClr val="FF0000"/>
                </a:solidFill>
                <a:cs typeface="Arial" pitchFamily="34" charset="0"/>
              </a:rPr>
              <a:t>: 3 </a:t>
            </a:r>
            <a:r>
              <a:rPr lang="en-US" altLang="ko-KR" sz="1400" b="1" dirty="0" err="1">
                <a:solidFill>
                  <a:srgbClr val="FF0000"/>
                </a:solidFill>
                <a:cs typeface="Arial" pitchFamily="34" charset="0"/>
              </a:rPr>
              <a:t>pilares</a:t>
            </a:r>
            <a:endParaRPr lang="en-US" altLang="ko-KR" sz="1400" b="1" dirty="0">
              <a:solidFill>
                <a:srgbClr val="FF0000"/>
              </a:solidFill>
              <a:cs typeface="Arial" pitchFamily="34" charset="0"/>
            </a:endParaRPr>
          </a:p>
          <a:p>
            <a:pPr marL="228600" indent="-22860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Proceso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de entradas</a:t>
            </a:r>
          </a:p>
          <a:p>
            <a:pPr marL="228600" indent="-22860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Personas </a:t>
            </a:r>
          </a:p>
          <a:p>
            <a:pPr marL="228600" indent="-22860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Contexto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socio-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económico</a:t>
            </a:r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marL="228600" indent="-22860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MODELO IPO: de input(s) a outcomes(s) 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2408AB97-1728-42C7-B2C0-68563D63DF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940547" y="2495707"/>
            <a:ext cx="317240" cy="482490"/>
          </a:xfrm>
          <a:prstGeom prst="rect">
            <a:avLst/>
          </a:prstGeom>
        </p:spPr>
      </p:pic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6CFFDE0F-79B9-4B5C-83BF-0B8BA17475A9}"/>
              </a:ext>
            </a:extLst>
          </p:cNvPr>
          <p:cNvCxnSpPr>
            <a:cxnSpLocks/>
          </p:cNvCxnSpPr>
          <p:nvPr/>
        </p:nvCxnSpPr>
        <p:spPr>
          <a:xfrm flipH="1">
            <a:off x="3228783" y="2736952"/>
            <a:ext cx="980432" cy="0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5981CFC-69D6-4D4C-BACB-7FD12B493921}"/>
              </a:ext>
            </a:extLst>
          </p:cNvPr>
          <p:cNvCxnSpPr>
            <a:cxnSpLocks/>
          </p:cNvCxnSpPr>
          <p:nvPr/>
        </p:nvCxnSpPr>
        <p:spPr>
          <a:xfrm>
            <a:off x="5818246" y="4487783"/>
            <a:ext cx="0" cy="378828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974103A-2414-4B1B-8808-F01C8A021B8A}"/>
              </a:ext>
            </a:extLst>
          </p:cNvPr>
          <p:cNvCxnSpPr>
            <a:cxnSpLocks/>
          </p:cNvCxnSpPr>
          <p:nvPr/>
        </p:nvCxnSpPr>
        <p:spPr>
          <a:xfrm>
            <a:off x="7301184" y="2741793"/>
            <a:ext cx="997159" cy="0"/>
          </a:xfrm>
          <a:prstGeom prst="straightConnector1">
            <a:avLst/>
          </a:prstGeom>
          <a:ln w="19050">
            <a:solidFill>
              <a:srgbClr val="FFD1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9064" y="488131"/>
            <a:ext cx="5709731" cy="671109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 Test de </a:t>
            </a:r>
            <a:r>
              <a:rPr lang="en-GB" sz="4000" b="1" dirty="0" err="1">
                <a:solidFill>
                  <a:srgbClr val="C00000"/>
                </a:solidFill>
              </a:rPr>
              <a:t>autoevaluación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26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87177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ea typeface="+mn-lt"/>
                <a:cs typeface="+mn-lt"/>
              </a:rPr>
              <a:t>Pregunta</a:t>
            </a:r>
            <a:r>
              <a:rPr lang="en-GB" dirty="0">
                <a:ea typeface="+mn-lt"/>
                <a:cs typeface="+mn-lt"/>
              </a:rPr>
              <a:t> 1: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ea typeface="+mn-lt"/>
                <a:cs typeface="+mn-lt"/>
              </a:rPr>
              <a:t>Qué</a:t>
            </a:r>
            <a:r>
              <a:rPr lang="en-GB" dirty="0">
                <a:ea typeface="+mn-lt"/>
                <a:cs typeface="+mn-lt"/>
              </a:rPr>
              <a:t> es </a:t>
            </a:r>
            <a:r>
              <a:rPr lang="en-GB" dirty="0" err="1">
                <a:ea typeface="+mn-lt"/>
                <a:cs typeface="+mn-lt"/>
              </a:rPr>
              <a:t>el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modelo</a:t>
            </a:r>
            <a:r>
              <a:rPr lang="en-GB" dirty="0">
                <a:ea typeface="+mn-lt"/>
                <a:cs typeface="+mn-lt"/>
              </a:rPr>
              <a:t> IPO?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000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Pregunta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2: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¿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Cuál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es al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definición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común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demanda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de mercado?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0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Pregunta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3: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¿Qué tipo de marketing aprovecha las características técnicas de la oferta para impulsar las ventas?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0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Pregunta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4: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¿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Qué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tipo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de Marketing es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el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más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adecuado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para la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industria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del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deporte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0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Pregunta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5: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Qué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es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el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Marketing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Mix?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AEDCF4D-E318-41BA-B105-9369AC1C05A7}"/>
              </a:ext>
            </a:extLst>
          </p:cNvPr>
          <p:cNvSpPr/>
          <p:nvPr/>
        </p:nvSpPr>
        <p:spPr>
          <a:xfrm>
            <a:off x="1335279" y="2371658"/>
            <a:ext cx="10274830" cy="217335"/>
          </a:xfrm>
          <a:prstGeom prst="rect">
            <a:avLst/>
          </a:prstGeom>
          <a:solidFill>
            <a:srgbClr val="FFD13C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976" y="553541"/>
            <a:ext cx="3811683" cy="642859"/>
          </a:xfrm>
        </p:spPr>
        <p:txBody>
          <a:bodyPr>
            <a:normAutofit/>
          </a:bodyPr>
          <a:lstStyle/>
          <a:p>
            <a:r>
              <a:rPr lang="es-ES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Indice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947669" y="1811714"/>
            <a:ext cx="317240" cy="48249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5C1FC63-CF05-4D85-9742-411CF5AE3D86}"/>
              </a:ext>
            </a:extLst>
          </p:cNvPr>
          <p:cNvSpPr txBox="1"/>
          <p:nvPr/>
        </p:nvSpPr>
        <p:spPr>
          <a:xfrm>
            <a:off x="1333396" y="2683363"/>
            <a:ext cx="3487986" cy="2477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 err="1">
                <a:ea typeface="+mn-lt"/>
                <a:cs typeface="+mn-lt"/>
              </a:rPr>
              <a:t>Enmarcando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el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concepto</a:t>
            </a:r>
            <a:r>
              <a:rPr lang="en-US" sz="1200" dirty="0">
                <a:ea typeface="+mn-lt"/>
                <a:cs typeface="+mn-lt"/>
              </a:rPr>
              <a:t> de “valor” para las </a:t>
            </a:r>
            <a:r>
              <a:rPr lang="en-US" sz="1200" dirty="0" err="1">
                <a:ea typeface="+mn-lt"/>
                <a:cs typeface="+mn-lt"/>
              </a:rPr>
              <a:t>organizaciones</a:t>
            </a:r>
            <a:r>
              <a:rPr lang="en-US" sz="1200" dirty="0">
                <a:ea typeface="+mn-lt"/>
                <a:cs typeface="+mn-lt"/>
              </a:rPr>
              <a:t>:</a:t>
            </a:r>
          </a:p>
          <a:p>
            <a:endParaRPr lang="en-US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ea typeface="+mn-lt"/>
                <a:cs typeface="+mn-lt"/>
              </a:rPr>
              <a:t>Las múltiples interpretaciones del "valor"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ea typeface="+mn-lt"/>
                <a:cs typeface="+mn-lt"/>
              </a:rPr>
              <a:t>Variables de la ecuación del valor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ea typeface="+mn-lt"/>
                <a:cs typeface="+mn-lt"/>
              </a:rPr>
              <a:t>Contexto socioeconómico de una época y un período determinados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ea typeface="+mn-lt"/>
                <a:cs typeface="+mn-lt"/>
              </a:rPr>
              <a:t>Procesamiento de entradas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ea typeface="+mn-lt"/>
                <a:cs typeface="+mn-lt"/>
              </a:rPr>
              <a:t>Personas</a:t>
            </a:r>
            <a:endParaRPr lang="en-GB" sz="1200" b="1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ea typeface="맑은 고딕"/>
              <a:cs typeface="Calibri"/>
            </a:endParaRPr>
          </a:p>
          <a:p>
            <a:endParaRPr lang="en-US" altLang="ko-KR" sz="1200" dirty="0">
              <a:latin typeface="Calibri"/>
              <a:ea typeface="맑은 고딕"/>
              <a:cs typeface="Arial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06589D8-892A-4191-BF65-8E3960D7DC65}"/>
              </a:ext>
            </a:extLst>
          </p:cNvPr>
          <p:cNvSpPr txBox="1"/>
          <p:nvPr/>
        </p:nvSpPr>
        <p:spPr>
          <a:xfrm>
            <a:off x="1795843" y="2283765"/>
            <a:ext cx="2312095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en-US" altLang="ko-KR" b="1" dirty="0">
                <a:latin typeface="+mj-lt"/>
                <a:ea typeface="맑은 고딕"/>
                <a:cs typeface="Arial"/>
              </a:rPr>
              <a:t>Unidad 1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CA66825-C19B-4FC4-97F1-DF2455EE2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4853667" y="1845222"/>
            <a:ext cx="317240" cy="482490"/>
          </a:xfrm>
          <a:prstGeom prst="rect">
            <a:avLst/>
          </a:prstGeom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56366EB9-2D22-4CD6-B844-8967B389876D}"/>
              </a:ext>
            </a:extLst>
          </p:cNvPr>
          <p:cNvSpPr txBox="1"/>
          <p:nvPr/>
        </p:nvSpPr>
        <p:spPr>
          <a:xfrm>
            <a:off x="4760816" y="2683363"/>
            <a:ext cx="347232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>
                <a:ea typeface="+mn-lt"/>
                <a:cs typeface="+mn-lt"/>
              </a:rPr>
              <a:t>…</a:t>
            </a:r>
            <a:r>
              <a:rPr lang="en-GB" sz="1200" dirty="0" err="1">
                <a:ea typeface="+mn-lt"/>
                <a:cs typeface="+mn-lt"/>
              </a:rPr>
              <a:t>entonces</a:t>
            </a:r>
            <a:r>
              <a:rPr lang="en-GB" sz="1200" dirty="0">
                <a:ea typeface="+mn-lt"/>
                <a:cs typeface="+mn-lt"/>
              </a:rPr>
              <a:t>, ¿</a:t>
            </a:r>
            <a:r>
              <a:rPr lang="en-GB" sz="1200" dirty="0" err="1">
                <a:ea typeface="+mn-lt"/>
                <a:cs typeface="+mn-lt"/>
              </a:rPr>
              <a:t>Qué</a:t>
            </a:r>
            <a:r>
              <a:rPr lang="en-GB" sz="1200" dirty="0">
                <a:ea typeface="+mn-lt"/>
                <a:cs typeface="+mn-lt"/>
              </a:rPr>
              <a:t> es </a:t>
            </a:r>
            <a:r>
              <a:rPr lang="en-GB" sz="1200" dirty="0" err="1">
                <a:ea typeface="+mn-lt"/>
                <a:cs typeface="+mn-lt"/>
              </a:rPr>
              <a:t>el</a:t>
            </a:r>
            <a:r>
              <a:rPr lang="en-GB" sz="1200" dirty="0">
                <a:ea typeface="+mn-lt"/>
                <a:cs typeface="+mn-lt"/>
              </a:rPr>
              <a:t> Marketing?</a:t>
            </a:r>
          </a:p>
          <a:p>
            <a:endParaRPr lang="en-GB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ea typeface="+mn-lt"/>
                <a:cs typeface="+mn-lt"/>
              </a:rPr>
              <a:t>Una definición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ea typeface="+mn-lt"/>
                <a:cs typeface="+mn-lt"/>
              </a:rPr>
              <a:t>Necesidades y deseos...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ea typeface="+mn-lt"/>
                <a:cs typeface="+mn-lt"/>
              </a:rPr>
              <a:t>Tipos de marketing basados en el contexto operativo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ea typeface="+mn-lt"/>
                <a:cs typeface="+mn-lt"/>
              </a:rPr>
              <a:t>Tipos de marketing basados en el enfoque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ea typeface="+mn-lt"/>
                <a:cs typeface="+mn-lt"/>
              </a:rPr>
              <a:t>Productos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ea typeface="+mn-lt"/>
                <a:cs typeface="+mn-lt"/>
              </a:rPr>
              <a:t>Ventas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ea typeface="+mn-lt"/>
                <a:cs typeface="+mn-lt"/>
              </a:rPr>
              <a:t>Marketing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ea typeface="+mn-lt"/>
                <a:cs typeface="+mn-lt"/>
              </a:rPr>
              <a:t>Relaciones</a:t>
            </a:r>
            <a:endParaRPr lang="en-GB" sz="1200" dirty="0">
              <a:ea typeface="+mn-lt"/>
              <a:cs typeface="+mn-lt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AA1CCC6C-69EA-4A83-96E5-7CCC41658666}"/>
              </a:ext>
            </a:extLst>
          </p:cNvPr>
          <p:cNvSpPr txBox="1"/>
          <p:nvPr/>
        </p:nvSpPr>
        <p:spPr>
          <a:xfrm>
            <a:off x="4821382" y="2294204"/>
            <a:ext cx="2698317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en-US" altLang="ko-KR" b="1" dirty="0">
                <a:latin typeface="+mj-lt"/>
                <a:ea typeface="맑은 고딕"/>
                <a:cs typeface="Arial"/>
              </a:rPr>
              <a:t>Unidad 2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AA1CCC6C-69EA-4A83-96E5-7CCC41658666}"/>
              </a:ext>
            </a:extLst>
          </p:cNvPr>
          <p:cNvSpPr txBox="1"/>
          <p:nvPr/>
        </p:nvSpPr>
        <p:spPr>
          <a:xfrm>
            <a:off x="8233143" y="2310756"/>
            <a:ext cx="2698317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en-US" altLang="ko-KR" b="1" dirty="0">
                <a:latin typeface="+mj-lt"/>
                <a:ea typeface="맑은 고딕"/>
                <a:cs typeface="Arial"/>
              </a:rPr>
              <a:t>Unidad 3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pic>
        <p:nvPicPr>
          <p:cNvPr id="18" name="Imagen 24">
            <a:extLst>
              <a:ext uri="{FF2B5EF4-FFF2-40B4-BE49-F238E27FC236}">
                <a16:creationId xmlns:a16="http://schemas.microsoft.com/office/drawing/2014/main" id="{1CA66825-C19B-4FC4-97F1-DF2455EE2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273845" y="1845222"/>
            <a:ext cx="317240" cy="482490"/>
          </a:xfrm>
          <a:prstGeom prst="rect">
            <a:avLst/>
          </a:prstGeom>
        </p:spPr>
      </p:pic>
      <p:sp>
        <p:nvSpPr>
          <p:cNvPr id="21" name="TextBox 7">
            <a:extLst>
              <a:ext uri="{FF2B5EF4-FFF2-40B4-BE49-F238E27FC236}">
                <a16:creationId xmlns:a16="http://schemas.microsoft.com/office/drawing/2014/main" id="{56366EB9-2D22-4CD6-B844-8967B389876D}"/>
              </a:ext>
            </a:extLst>
          </p:cNvPr>
          <p:cNvSpPr txBox="1"/>
          <p:nvPr/>
        </p:nvSpPr>
        <p:spPr>
          <a:xfrm>
            <a:off x="8188236" y="2649895"/>
            <a:ext cx="347232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>
                <a:ea typeface="+mn-lt"/>
                <a:cs typeface="+mn-lt"/>
              </a:rPr>
              <a:t>El Marketing Mix</a:t>
            </a:r>
          </a:p>
          <a:p>
            <a:endParaRPr lang="en-GB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ea typeface="+mn-lt"/>
                <a:cs typeface="+mn-lt"/>
              </a:rPr>
              <a:t>La mezcla de marketing: Modelo de las 8P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ea typeface="+mn-lt"/>
                <a:cs typeface="+mn-lt"/>
              </a:rPr>
              <a:t>El marketing </a:t>
            </a:r>
            <a:r>
              <a:rPr lang="es-ES" sz="1200" dirty="0" err="1">
                <a:ea typeface="+mn-lt"/>
                <a:cs typeface="+mn-lt"/>
              </a:rPr>
              <a:t>mix</a:t>
            </a:r>
            <a:r>
              <a:rPr lang="es-ES" sz="1200" dirty="0">
                <a:ea typeface="+mn-lt"/>
                <a:cs typeface="+mn-lt"/>
              </a:rPr>
              <a:t> en el plan de empresa</a:t>
            </a:r>
            <a:endParaRPr lang="en-US" sz="1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61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¿</a:t>
            </a:r>
            <a:r>
              <a:rPr lang="en-GB" b="1" dirty="0" err="1">
                <a:ea typeface="+mn-lt"/>
                <a:cs typeface="+mn-lt"/>
              </a:rPr>
              <a:t>Qué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entendemos</a:t>
            </a:r>
            <a:r>
              <a:rPr lang="en-GB" b="1" dirty="0">
                <a:ea typeface="+mn-lt"/>
                <a:cs typeface="+mn-lt"/>
              </a:rPr>
              <a:t> por </a:t>
            </a:r>
            <a:r>
              <a:rPr lang="en-GB" b="1" i="1" dirty="0" err="1">
                <a:solidFill>
                  <a:srgbClr val="0070C0"/>
                </a:solidFill>
                <a:ea typeface="+mn-lt"/>
                <a:cs typeface="+mn-lt"/>
              </a:rPr>
              <a:t>valor</a:t>
            </a:r>
            <a:r>
              <a:rPr lang="en-GB" b="1" dirty="0">
                <a:ea typeface="+mn-lt"/>
                <a:cs typeface="+mn-lt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Cuantitativo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>
                <a:ea typeface="+mn-lt"/>
                <a:cs typeface="+mn-lt"/>
              </a:rPr>
              <a:t>VS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Cualitativo</a:t>
            </a:r>
            <a:endParaRPr lang="en-GB" b="1" dirty="0">
              <a:solidFill>
                <a:srgbClr val="0070C0"/>
              </a:solidFill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800" dirty="0">
                <a:ea typeface="+mn-lt"/>
                <a:cs typeface="+mn-lt"/>
              </a:rPr>
              <a:t>Cuánto se ha conseguido en un periodo de tiempo determinado Estándares de "rendimiento" y eficiencia</a:t>
            </a: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Salidas</a:t>
            </a:r>
            <a:r>
              <a:rPr lang="en-GB" b="1" dirty="0">
                <a:ea typeface="+mn-lt"/>
                <a:cs typeface="+mn-lt"/>
              </a:rPr>
              <a:t> VS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Resultados</a:t>
            </a:r>
            <a:endParaRPr lang="en-GB" b="1" dirty="0">
              <a:solidFill>
                <a:srgbClr val="0070C0"/>
              </a:solidFill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dirty="0" err="1">
                <a:ea typeface="+mn-lt"/>
                <a:cs typeface="+mn-lt"/>
              </a:rPr>
              <a:t>Resultados</a:t>
            </a:r>
            <a:r>
              <a:rPr lang="en-GB" sz="1800" dirty="0">
                <a:ea typeface="+mn-lt"/>
                <a:cs typeface="+mn-lt"/>
              </a:rPr>
              <a:t> tangibles y </a:t>
            </a:r>
            <a:r>
              <a:rPr lang="en-GB" sz="1800" dirty="0" err="1">
                <a:ea typeface="+mn-lt"/>
                <a:cs typeface="+mn-lt"/>
              </a:rPr>
              <a:t>concretos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b="1" dirty="0">
                <a:ea typeface="+mn-lt"/>
                <a:cs typeface="+mn-lt"/>
              </a:rPr>
              <a:t>VS </a:t>
            </a:r>
            <a:r>
              <a:rPr lang="en-GB" sz="1800" dirty="0" err="1">
                <a:ea typeface="+mn-lt"/>
                <a:cs typeface="+mn-lt"/>
              </a:rPr>
              <a:t>impacto</a:t>
            </a:r>
            <a:r>
              <a:rPr lang="en-GB" sz="1800" dirty="0">
                <a:ea typeface="+mn-lt"/>
                <a:cs typeface="+mn-lt"/>
              </a:rPr>
              <a:t> a medio/largo </a:t>
            </a:r>
            <a:r>
              <a:rPr lang="en-GB" sz="1800" dirty="0" err="1">
                <a:ea typeface="+mn-lt"/>
                <a:cs typeface="+mn-lt"/>
              </a:rPr>
              <a:t>plazo</a:t>
            </a:r>
            <a:r>
              <a:rPr lang="en-GB" sz="1800" dirty="0">
                <a:ea typeface="+mn-lt"/>
                <a:cs typeface="+mn-lt"/>
              </a:rPr>
              <a:t> que genera </a:t>
            </a:r>
            <a:r>
              <a:rPr lang="en-GB" sz="1800" dirty="0" err="1">
                <a:ea typeface="+mn-lt"/>
                <a:cs typeface="+mn-lt"/>
              </a:rPr>
              <a:t>esa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producción</a:t>
            </a:r>
            <a:r>
              <a:rPr lang="en-GB" sz="1800" dirty="0">
                <a:ea typeface="+mn-lt"/>
                <a:cs typeface="+mn-lt"/>
              </a:rPr>
              <a:t> (</a:t>
            </a:r>
            <a:r>
              <a:rPr lang="en-GB" sz="1800" dirty="0" err="1">
                <a:ea typeface="+mn-lt"/>
                <a:cs typeface="+mn-lt"/>
              </a:rPr>
              <a:t>p.e.</a:t>
            </a:r>
            <a:r>
              <a:rPr lang="en-GB" sz="1800" dirty="0">
                <a:ea typeface="+mn-lt"/>
                <a:cs typeface="+mn-lt"/>
              </a:rPr>
              <a:t>,↑ </a:t>
            </a:r>
            <a:r>
              <a:rPr lang="en-GB" sz="1800" dirty="0" err="1">
                <a:ea typeface="+mn-lt"/>
                <a:cs typeface="+mn-lt"/>
              </a:rPr>
              <a:t>beneficio</a:t>
            </a:r>
            <a:r>
              <a:rPr lang="en-GB" sz="1800" dirty="0">
                <a:ea typeface="+mn-lt"/>
                <a:cs typeface="+mn-lt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∏</a:t>
            </a:r>
            <a:r>
              <a:rPr lang="en-GB" dirty="0">
                <a:ea typeface="+mn-lt"/>
                <a:cs typeface="+mn-lt"/>
              </a:rPr>
              <a:t> (</a:t>
            </a:r>
            <a:r>
              <a:rPr lang="en-GB" dirty="0" err="1">
                <a:ea typeface="+mn-lt"/>
                <a:cs typeface="+mn-lt"/>
              </a:rPr>
              <a:t>beneficio</a:t>
            </a:r>
            <a:r>
              <a:rPr lang="en-GB" dirty="0">
                <a:ea typeface="+mn-lt"/>
                <a:cs typeface="+mn-lt"/>
              </a:rPr>
              <a:t>) = 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R</a:t>
            </a:r>
            <a:r>
              <a:rPr lang="en-GB" dirty="0">
                <a:ea typeface="+mn-lt"/>
                <a:cs typeface="+mn-lt"/>
              </a:rPr>
              <a:t> (</a:t>
            </a:r>
            <a:r>
              <a:rPr lang="en-GB" dirty="0" err="1">
                <a:ea typeface="+mn-lt"/>
                <a:cs typeface="+mn-lt"/>
              </a:rPr>
              <a:t>ingresos</a:t>
            </a:r>
            <a:r>
              <a:rPr lang="en-GB" dirty="0">
                <a:ea typeface="+mn-lt"/>
                <a:cs typeface="+mn-lt"/>
              </a:rPr>
              <a:t>) – 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C</a:t>
            </a:r>
            <a:r>
              <a:rPr lang="en-GB" dirty="0">
                <a:ea typeface="+mn-lt"/>
                <a:cs typeface="+mn-lt"/>
              </a:rPr>
              <a:t> (costs)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800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 </a:t>
            </a:r>
            <a:endParaRPr lang="en-GB" sz="2000" b="1" dirty="0">
              <a:ea typeface="+mn-lt"/>
              <a:cs typeface="+mn-lt"/>
            </a:endParaRPr>
          </a:p>
          <a:p>
            <a:pPr algn="just">
              <a:defRPr/>
            </a:pPr>
            <a:endParaRPr lang="en-GB" sz="2000" b="1" dirty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3117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Variables de la </a:t>
            </a:r>
            <a:r>
              <a:rPr lang="en-GB" b="1" dirty="0" err="1">
                <a:ea typeface="+mn-lt"/>
                <a:cs typeface="+mn-lt"/>
              </a:rPr>
              <a:t>ecuación</a:t>
            </a:r>
            <a:r>
              <a:rPr lang="en-GB" b="1" dirty="0">
                <a:ea typeface="+mn-lt"/>
                <a:cs typeface="+mn-lt"/>
              </a:rPr>
              <a:t> de </a:t>
            </a:r>
            <a:r>
              <a:rPr lang="en-GB" b="1" dirty="0" err="1">
                <a:ea typeface="+mn-lt"/>
                <a:cs typeface="+mn-lt"/>
              </a:rPr>
              <a:t>valor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ea typeface="+mn-lt"/>
                <a:cs typeface="+mn-lt"/>
              </a:rPr>
              <a:t>Independientemente de la escala y el alcance reales de cualquier idea de negocio, el valor en su sentido más amplio se construye a partir de tres variables explícitas</a:t>
            </a:r>
            <a:r>
              <a:rPr lang="en-GB" dirty="0">
                <a:ea typeface="+mn-lt"/>
                <a:cs typeface="+mn-lt"/>
              </a:rPr>
              <a:t>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 </a:t>
            </a:r>
            <a:endParaRPr lang="en-GB" sz="2000" b="1" dirty="0">
              <a:ea typeface="+mn-lt"/>
              <a:cs typeface="+mn-lt"/>
            </a:endParaRPr>
          </a:p>
          <a:p>
            <a:pPr algn="just">
              <a:defRPr/>
            </a:pPr>
            <a:endParaRPr lang="en-GB" sz="2000" b="1" dirty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00064704"/>
              </p:ext>
            </p:extLst>
          </p:nvPr>
        </p:nvGraphicFramePr>
        <p:xfrm>
          <a:off x="3119698" y="2799763"/>
          <a:ext cx="6169891" cy="3256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28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Variables de la </a:t>
            </a:r>
            <a:r>
              <a:rPr lang="en-GB" b="1" dirty="0" err="1">
                <a:ea typeface="+mn-lt"/>
                <a:cs typeface="+mn-lt"/>
              </a:rPr>
              <a:t>ecuación</a:t>
            </a:r>
            <a:r>
              <a:rPr lang="en-GB" b="1" dirty="0">
                <a:ea typeface="+mn-lt"/>
                <a:cs typeface="+mn-lt"/>
              </a:rPr>
              <a:t> de </a:t>
            </a:r>
            <a:r>
              <a:rPr lang="en-GB" b="1" dirty="0" err="1">
                <a:ea typeface="+mn-lt"/>
                <a:cs typeface="+mn-lt"/>
              </a:rPr>
              <a:t>valor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El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contexto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Socio-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económico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de un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tiempo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y un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periodo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determinado</a:t>
            </a:r>
            <a:endParaRPr lang="en-GB" b="1" dirty="0">
              <a:solidFill>
                <a:srgbClr val="0070C0"/>
              </a:solidFill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Se </a:t>
            </a:r>
            <a:r>
              <a:rPr lang="en-GB" dirty="0" err="1">
                <a:ea typeface="+mn-lt"/>
                <a:cs typeface="+mn-lt"/>
              </a:rPr>
              <a:t>refiere</a:t>
            </a:r>
            <a:r>
              <a:rPr lang="en-GB" dirty="0">
                <a:ea typeface="+mn-lt"/>
                <a:cs typeface="+mn-lt"/>
              </a:rPr>
              <a:t> a la </a:t>
            </a:r>
            <a:r>
              <a:rPr lang="en-GB" dirty="0" err="1">
                <a:ea typeface="+mn-lt"/>
                <a:cs typeface="+mn-lt"/>
              </a:rPr>
              <a:t>escala</a:t>
            </a:r>
            <a:r>
              <a:rPr lang="en-GB" dirty="0">
                <a:ea typeface="+mn-lt"/>
                <a:cs typeface="+mn-lt"/>
              </a:rPr>
              <a:t> global de los </a:t>
            </a:r>
            <a:r>
              <a:rPr lang="en-GB" dirty="0" err="1">
                <a:ea typeface="+mn-lt"/>
                <a:cs typeface="+mn-lt"/>
              </a:rPr>
              <a:t>fenómenos</a:t>
            </a:r>
            <a:r>
              <a:rPr lang="en-GB" dirty="0">
                <a:ea typeface="+mn-lt"/>
                <a:cs typeface="+mn-lt"/>
              </a:rPr>
              <a:t> que  </a:t>
            </a:r>
            <a:r>
              <a:rPr lang="en-GB" dirty="0" err="1">
                <a:ea typeface="+mn-lt"/>
                <a:cs typeface="+mn-lt"/>
              </a:rPr>
              <a:t>pueden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influir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tu</a:t>
            </a:r>
            <a:r>
              <a:rPr lang="en-GB" dirty="0">
                <a:ea typeface="+mn-lt"/>
                <a:cs typeface="+mn-lt"/>
              </a:rPr>
              <a:t> idea de </a:t>
            </a:r>
            <a:r>
              <a:rPr lang="en-GB" dirty="0" err="1">
                <a:ea typeface="+mn-lt"/>
                <a:cs typeface="+mn-lt"/>
              </a:rPr>
              <a:t>negocio</a:t>
            </a:r>
            <a:r>
              <a:rPr lang="en-GB" dirty="0">
                <a:ea typeface="+mn-lt"/>
                <a:cs typeface="+mn-lt"/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Las </a:t>
            </a:r>
            <a:r>
              <a:rPr lang="en-GB" dirty="0" err="1">
                <a:ea typeface="+mn-lt"/>
                <a:cs typeface="+mn-lt"/>
              </a:rPr>
              <a:t>tecnologías</a:t>
            </a:r>
            <a:r>
              <a:rPr lang="en-GB" dirty="0">
                <a:ea typeface="+mn-lt"/>
                <a:cs typeface="+mn-lt"/>
              </a:rPr>
              <a:t> y las </a:t>
            </a:r>
            <a:r>
              <a:rPr lang="en-GB" dirty="0" err="1">
                <a:ea typeface="+mn-lt"/>
                <a:cs typeface="+mn-lt"/>
              </a:rPr>
              <a:t>tendencias</a:t>
            </a:r>
            <a:r>
              <a:rPr lang="en-GB" dirty="0">
                <a:ea typeface="+mn-lt"/>
                <a:cs typeface="+mn-lt"/>
              </a:rPr>
              <a:t> del mercado </a:t>
            </a:r>
            <a:r>
              <a:rPr lang="en-GB" dirty="0" err="1">
                <a:ea typeface="+mn-lt"/>
                <a:cs typeface="+mn-lt"/>
              </a:rPr>
              <a:t>representan</a:t>
            </a:r>
            <a:r>
              <a:rPr lang="en-GB" dirty="0">
                <a:ea typeface="+mn-lt"/>
                <a:cs typeface="+mn-lt"/>
              </a:rPr>
              <a:t> dos de las </a:t>
            </a:r>
            <a:r>
              <a:rPr lang="en-GB" dirty="0" err="1">
                <a:ea typeface="+mn-lt"/>
                <a:cs typeface="+mn-lt"/>
              </a:rPr>
              <a:t>tendencias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más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impactantes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en</a:t>
            </a:r>
            <a:r>
              <a:rPr lang="en-GB" dirty="0">
                <a:ea typeface="+mn-lt"/>
                <a:cs typeface="+mn-lt"/>
              </a:rPr>
              <a:t> las que se </a:t>
            </a:r>
            <a:r>
              <a:rPr lang="en-GB" dirty="0" err="1">
                <a:ea typeface="+mn-lt"/>
                <a:cs typeface="+mn-lt"/>
              </a:rPr>
              <a:t>fijan</a:t>
            </a:r>
            <a:r>
              <a:rPr lang="en-GB" dirty="0">
                <a:ea typeface="+mn-lt"/>
                <a:cs typeface="+mn-lt"/>
              </a:rPr>
              <a:t> los (</a:t>
            </a:r>
            <a:r>
              <a:rPr lang="en-GB" dirty="0" err="1">
                <a:ea typeface="+mn-lt"/>
                <a:cs typeface="+mn-lt"/>
              </a:rPr>
              <a:t>aspirantes</a:t>
            </a:r>
            <a:r>
              <a:rPr lang="en-GB" dirty="0">
                <a:ea typeface="+mn-lt"/>
                <a:cs typeface="+mn-lt"/>
              </a:rPr>
              <a:t> a) empresarios para </a:t>
            </a:r>
            <a:r>
              <a:rPr lang="en-GB" dirty="0" err="1">
                <a:ea typeface="+mn-lt"/>
                <a:cs typeface="+mn-lt"/>
              </a:rPr>
              <a:t>diseñar</a:t>
            </a:r>
            <a:r>
              <a:rPr lang="en-GB" dirty="0">
                <a:ea typeface="+mn-lt"/>
                <a:cs typeface="+mn-lt"/>
              </a:rPr>
              <a:t> y </a:t>
            </a:r>
            <a:r>
              <a:rPr lang="en-GB" dirty="0" err="1">
                <a:ea typeface="+mn-lt"/>
                <a:cs typeface="+mn-lt"/>
              </a:rPr>
              <a:t>ampliar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su</a:t>
            </a:r>
            <a:r>
              <a:rPr lang="en-GB" dirty="0">
                <a:ea typeface="+mn-lt"/>
                <a:cs typeface="+mn-lt"/>
              </a:rPr>
              <a:t> idea de </a:t>
            </a:r>
            <a:r>
              <a:rPr lang="en-GB" dirty="0" err="1">
                <a:ea typeface="+mn-lt"/>
                <a:cs typeface="+mn-lt"/>
              </a:rPr>
              <a:t>negocio</a:t>
            </a:r>
            <a:r>
              <a:rPr lang="en-GB" dirty="0">
                <a:ea typeface="+mn-lt"/>
                <a:cs typeface="+mn-lt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 </a:t>
            </a:r>
            <a:endParaRPr lang="en-GB" sz="2000" b="1" dirty="0">
              <a:ea typeface="+mn-lt"/>
              <a:cs typeface="+mn-lt"/>
            </a:endParaRPr>
          </a:p>
          <a:p>
            <a:pPr algn="just">
              <a:defRPr/>
            </a:pPr>
            <a:endParaRPr lang="en-GB" sz="2000" b="1" dirty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2126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507908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Variables de la </a:t>
            </a:r>
            <a:r>
              <a:rPr lang="en-GB" b="1" dirty="0" err="1">
                <a:ea typeface="+mn-lt"/>
                <a:cs typeface="+mn-lt"/>
              </a:rPr>
              <a:t>ecuación</a:t>
            </a:r>
            <a:r>
              <a:rPr lang="en-GB" b="1" dirty="0">
                <a:ea typeface="+mn-lt"/>
                <a:cs typeface="+mn-lt"/>
              </a:rPr>
              <a:t> de </a:t>
            </a:r>
            <a:r>
              <a:rPr lang="en-GB" b="1" dirty="0" err="1">
                <a:ea typeface="+mn-lt"/>
                <a:cs typeface="+mn-lt"/>
              </a:rPr>
              <a:t>valor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Contexto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socioeconómico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de una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época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y un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período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determinados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,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p.e.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: </a:t>
            </a:r>
          </a:p>
          <a:p>
            <a:pPr algn="just">
              <a:defRPr/>
            </a:pPr>
            <a:endParaRPr lang="en-GB" sz="2000" b="1" dirty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291" y="1397350"/>
            <a:ext cx="1009362" cy="720973"/>
          </a:xfrm>
          <a:prstGeom prst="rect">
            <a:avLst/>
          </a:prstGeom>
        </p:spPr>
      </p:pic>
      <p:pic>
        <p:nvPicPr>
          <p:cNvPr id="4" name="Immagine 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614" y="2716860"/>
            <a:ext cx="5188045" cy="2999339"/>
          </a:xfrm>
          <a:prstGeom prst="rect">
            <a:avLst/>
          </a:prstGeom>
        </p:spPr>
      </p:pic>
      <p:sp>
        <p:nvSpPr>
          <p:cNvPr id="13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 txBox="1">
            <a:spLocks/>
          </p:cNvSpPr>
          <p:nvPr/>
        </p:nvSpPr>
        <p:spPr>
          <a:xfrm>
            <a:off x="1348780" y="2504423"/>
            <a:ext cx="5153620" cy="37896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2300" dirty="0">
                <a:ea typeface="+mn-lt"/>
                <a:cs typeface="+mn-lt"/>
              </a:rPr>
              <a:t>En los últimos dos años, el juego electrónico se ha convertido en algo muy importante, y muchas empresas establecidas relacionadas con el deporte han aprovechado el fenómeno...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ea typeface="+mn-lt"/>
                <a:cs typeface="+mn-lt"/>
              </a:rPr>
              <a:t>...como ya hizo la Juventus F.C. en 2019, con el anuncio público del propio equipo de e-sport del Club en vista del </a:t>
            </a:r>
            <a:r>
              <a:rPr lang="es-ES" dirty="0" err="1">
                <a:ea typeface="+mn-lt"/>
                <a:cs typeface="+mn-lt"/>
              </a:rPr>
              <a:t>Championship</a:t>
            </a:r>
            <a:r>
              <a:rPr lang="es-ES" dirty="0">
                <a:ea typeface="+mn-lt"/>
                <a:cs typeface="+mn-lt"/>
              </a:rPr>
              <a:t> Global eFootball.pro</a:t>
            </a:r>
            <a:r>
              <a:rPr lang="en-GB" dirty="0">
                <a:ea typeface="+mn-lt"/>
                <a:cs typeface="+mn-lt"/>
              </a:rPr>
              <a:t>.</a:t>
            </a:r>
            <a:endParaRPr lang="en-GB" sz="2000" b="1" dirty="0">
              <a:cs typeface="Calibri"/>
            </a:endParaRPr>
          </a:p>
          <a:p>
            <a:pPr marL="514350" indent="-514350" algn="just">
              <a:buFont typeface="Arial" panose="020B0604020202020204" pitchFamily="34" charset="0"/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682614" y="5845296"/>
            <a:ext cx="5269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Source: https://www.juventus.com/it/news/articoli/la-juventus-entra-nel-mondo-esports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676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69"/>
            <a:ext cx="9738730" cy="500330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Variables de la </a:t>
            </a:r>
            <a:r>
              <a:rPr lang="en-GB" b="1" dirty="0" err="1">
                <a:ea typeface="+mn-lt"/>
                <a:cs typeface="+mn-lt"/>
              </a:rPr>
              <a:t>ecuación</a:t>
            </a:r>
            <a:r>
              <a:rPr lang="en-GB" b="1" dirty="0">
                <a:ea typeface="+mn-lt"/>
                <a:cs typeface="+mn-lt"/>
              </a:rPr>
              <a:t> de </a:t>
            </a:r>
            <a:r>
              <a:rPr lang="en-GB" b="1" dirty="0" err="1">
                <a:ea typeface="+mn-lt"/>
                <a:cs typeface="+mn-lt"/>
              </a:rPr>
              <a:t>valor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Contexto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socioeconómico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de una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época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y un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período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determinados</a:t>
            </a:r>
            <a:endParaRPr lang="en-GB" b="1" dirty="0">
              <a:solidFill>
                <a:srgbClr val="0070C0"/>
              </a:solidFill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ea typeface="+mn-lt"/>
                <a:cs typeface="+mn-lt"/>
              </a:rPr>
              <a:t>En</a:t>
            </a:r>
            <a:r>
              <a:rPr lang="en-GB" dirty="0">
                <a:ea typeface="+mn-lt"/>
                <a:cs typeface="+mn-lt"/>
              </a:rPr>
              <a:t> general, </a:t>
            </a:r>
            <a:r>
              <a:rPr lang="en-GB" dirty="0" err="1">
                <a:ea typeface="+mn-lt"/>
                <a:cs typeface="+mn-lt"/>
              </a:rPr>
              <a:t>esta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dimensión</a:t>
            </a:r>
            <a:r>
              <a:rPr lang="en-GB" dirty="0">
                <a:ea typeface="+mn-lt"/>
                <a:cs typeface="+mn-lt"/>
              </a:rPr>
              <a:t> se </a:t>
            </a:r>
            <a:r>
              <a:rPr lang="en-GB" dirty="0" err="1">
                <a:ea typeface="+mn-lt"/>
                <a:cs typeface="+mn-lt"/>
              </a:rPr>
              <a:t>refiere</a:t>
            </a:r>
            <a:r>
              <a:rPr lang="en-GB" dirty="0">
                <a:ea typeface="+mn-lt"/>
                <a:cs typeface="+mn-lt"/>
              </a:rPr>
              <a:t> a: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 err="1">
                <a:ea typeface="+mn-lt"/>
                <a:cs typeface="+mn-lt"/>
              </a:rPr>
              <a:t>Competidores</a:t>
            </a:r>
            <a:r>
              <a:rPr lang="en-GB" dirty="0">
                <a:ea typeface="+mn-lt"/>
                <a:cs typeface="+mn-lt"/>
              </a:rPr>
              <a:t> – </a:t>
            </a:r>
            <a:r>
              <a:rPr lang="en-GB" dirty="0" err="1">
                <a:ea typeface="+mn-lt"/>
                <a:cs typeface="+mn-lt"/>
              </a:rPr>
              <a:t>fortelezas</a:t>
            </a:r>
            <a:r>
              <a:rPr lang="en-GB" dirty="0">
                <a:ea typeface="+mn-lt"/>
                <a:cs typeface="+mn-lt"/>
              </a:rPr>
              <a:t> y </a:t>
            </a:r>
            <a:r>
              <a:rPr lang="en-GB" dirty="0" err="1">
                <a:ea typeface="+mn-lt"/>
                <a:cs typeface="+mn-lt"/>
              </a:rPr>
              <a:t>debilidades</a:t>
            </a:r>
            <a:endParaRPr lang="en-GB" dirty="0"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 err="1">
                <a:ea typeface="+mn-lt"/>
                <a:cs typeface="+mn-lt"/>
              </a:rPr>
              <a:t>Clientes</a:t>
            </a:r>
            <a:r>
              <a:rPr lang="en-GB" dirty="0">
                <a:ea typeface="+mn-lt"/>
                <a:cs typeface="+mn-lt"/>
              </a:rPr>
              <a:t> – real y </a:t>
            </a:r>
            <a:r>
              <a:rPr lang="en-GB" dirty="0" err="1">
                <a:ea typeface="+mn-lt"/>
                <a:cs typeface="+mn-lt"/>
              </a:rPr>
              <a:t>potencial</a:t>
            </a: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ES" dirty="0">
                <a:ea typeface="+mn-lt"/>
                <a:cs typeface="+mn-lt"/>
              </a:rPr>
              <a:t>Debido a la escala y el alcance típicos de las ideas de negocio relacionadas con el deporte, es relativamente más fácil encontrar segmentos de mercado específicos con altos márgenes de rentabilidad. </a:t>
            </a:r>
            <a:endParaRPr lang="en-GB" sz="2000" b="1" dirty="0">
              <a:ea typeface="+mn-lt"/>
              <a:cs typeface="+mn-lt"/>
            </a:endParaRPr>
          </a:p>
          <a:p>
            <a:pPr algn="just">
              <a:defRPr/>
            </a:pPr>
            <a:endParaRPr lang="en-GB" sz="2000" b="1" dirty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181" y="2908082"/>
            <a:ext cx="1981400" cy="10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Variables de la </a:t>
            </a:r>
            <a:r>
              <a:rPr lang="en-GB" b="1" dirty="0" err="1">
                <a:ea typeface="+mn-lt"/>
                <a:cs typeface="+mn-lt"/>
              </a:rPr>
              <a:t>ecuación</a:t>
            </a:r>
            <a:r>
              <a:rPr lang="en-GB" b="1" dirty="0">
                <a:ea typeface="+mn-lt"/>
                <a:cs typeface="+mn-lt"/>
              </a:rPr>
              <a:t> de </a:t>
            </a:r>
            <a:r>
              <a:rPr lang="en-GB" b="1" dirty="0" err="1">
                <a:ea typeface="+mn-lt"/>
                <a:cs typeface="+mn-lt"/>
              </a:rPr>
              <a:t>valor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Contexto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socioeconómico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de una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época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y un period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determinado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–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encontrar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 un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nicho</a:t>
            </a:r>
            <a:endParaRPr lang="en-GB" b="1" dirty="0">
              <a:solidFill>
                <a:srgbClr val="0070C0"/>
              </a:solidFill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Más que </a:t>
            </a:r>
            <a:r>
              <a:rPr lang="en-GB" dirty="0" err="1">
                <a:ea typeface="+mn-lt"/>
                <a:cs typeface="+mn-lt"/>
              </a:rPr>
              <a:t>en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otros</a:t>
            </a:r>
            <a:r>
              <a:rPr lang="en-GB" dirty="0">
                <a:ea typeface="+mn-lt"/>
                <a:cs typeface="+mn-lt"/>
              </a:rPr>
              <a:t> mercados, los </a:t>
            </a:r>
            <a:r>
              <a:rPr lang="en-GB" dirty="0" err="1">
                <a:ea typeface="+mn-lt"/>
                <a:cs typeface="+mn-lt"/>
              </a:rPr>
              <a:t>clientes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en</a:t>
            </a:r>
            <a:r>
              <a:rPr lang="en-GB" dirty="0">
                <a:ea typeface="+mn-lt"/>
                <a:cs typeface="+mn-lt"/>
              </a:rPr>
              <a:t> la </a:t>
            </a:r>
            <a:r>
              <a:rPr lang="en-GB" dirty="0" err="1">
                <a:ea typeface="+mn-lt"/>
                <a:cs typeface="+mn-lt"/>
              </a:rPr>
              <a:t>industria</a:t>
            </a:r>
            <a:r>
              <a:rPr lang="en-GB" dirty="0">
                <a:ea typeface="+mn-lt"/>
                <a:cs typeface="+mn-lt"/>
              </a:rPr>
              <a:t> del </a:t>
            </a:r>
            <a:r>
              <a:rPr lang="en-GB" dirty="0" err="1">
                <a:ea typeface="+mn-lt"/>
                <a:cs typeface="+mn-lt"/>
              </a:rPr>
              <a:t>deporte</a:t>
            </a:r>
            <a:r>
              <a:rPr lang="en-GB" dirty="0">
                <a:ea typeface="+mn-lt"/>
                <a:cs typeface="+mn-lt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 err="1">
                <a:ea typeface="+mn-lt"/>
                <a:cs typeface="+mn-lt"/>
              </a:rPr>
              <a:t>Están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muy</a:t>
            </a:r>
            <a:r>
              <a:rPr lang="en-GB" dirty="0">
                <a:ea typeface="+mn-lt"/>
                <a:cs typeface="+mn-lt"/>
              </a:rPr>
              <a:t> bien </a:t>
            </a:r>
            <a:r>
              <a:rPr lang="en-GB" dirty="0" err="1">
                <a:ea typeface="+mn-lt"/>
                <a:cs typeface="+mn-lt"/>
              </a:rPr>
              <a:t>informados</a:t>
            </a:r>
            <a:endParaRPr lang="en-GB" dirty="0"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+mn-lt"/>
                <a:cs typeface="+mn-lt"/>
              </a:rPr>
              <a:t>Les </a:t>
            </a:r>
            <a:r>
              <a:rPr lang="en-GB" dirty="0" err="1">
                <a:ea typeface="+mn-lt"/>
                <a:cs typeface="+mn-lt"/>
              </a:rPr>
              <a:t>atrae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agregar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comunidades</a:t>
            </a:r>
            <a:r>
              <a:rPr lang="en-GB" dirty="0">
                <a:ea typeface="+mn-lt"/>
                <a:cs typeface="+mn-lt"/>
              </a:rPr>
              <a:t> online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+mn-lt"/>
                <a:cs typeface="+mn-lt"/>
              </a:rPr>
              <a:t>Se </a:t>
            </a:r>
            <a:r>
              <a:rPr lang="en-GB" dirty="0" err="1">
                <a:ea typeface="+mn-lt"/>
                <a:cs typeface="+mn-lt"/>
              </a:rPr>
              <a:t>agrupan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segmentos</a:t>
            </a:r>
            <a:r>
              <a:rPr lang="en-GB" dirty="0">
                <a:ea typeface="+mn-lt"/>
                <a:cs typeface="+mn-lt"/>
              </a:rPr>
              <a:t> bien </a:t>
            </a:r>
            <a:r>
              <a:rPr lang="en-GB" dirty="0" err="1">
                <a:ea typeface="+mn-lt"/>
                <a:cs typeface="+mn-lt"/>
              </a:rPr>
              <a:t>reconocibles</a:t>
            </a:r>
            <a:endParaRPr lang="en-GB" dirty="0"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+mn-lt"/>
                <a:cs typeface="+mn-lt"/>
              </a:rPr>
              <a:t>Tienen un mayor </a:t>
            </a:r>
            <a:r>
              <a:rPr lang="en-GB" dirty="0" err="1">
                <a:ea typeface="+mn-lt"/>
                <a:cs typeface="+mn-lt"/>
              </a:rPr>
              <a:t>potencial</a:t>
            </a:r>
            <a:r>
              <a:rPr lang="en-GB" dirty="0">
                <a:ea typeface="+mn-lt"/>
                <a:cs typeface="+mn-lt"/>
              </a:rPr>
              <a:t> de </a:t>
            </a:r>
            <a:r>
              <a:rPr lang="en-GB" dirty="0" err="1">
                <a:ea typeface="+mn-lt"/>
                <a:cs typeface="+mn-lt"/>
              </a:rPr>
              <a:t>gastos</a:t>
            </a:r>
            <a:endParaRPr lang="en-GB" dirty="0">
              <a:ea typeface="+mn-lt"/>
              <a:cs typeface="+mn-lt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Unidad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761" y="2788401"/>
            <a:ext cx="873137" cy="15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F7E5129145C1D4796D0CCED5DFBDE02" ma:contentTypeVersion="13" ma:contentTypeDescription="Luo uusi asiakirja." ma:contentTypeScope="" ma:versionID="118419fb119b9c1e9913f3298a077b54">
  <xsd:schema xmlns:xsd="http://www.w3.org/2001/XMLSchema" xmlns:xs="http://www.w3.org/2001/XMLSchema" xmlns:p="http://schemas.microsoft.com/office/2006/metadata/properties" xmlns:ns3="f72e2ad1-936a-41f1-a598-e84f4d1ebb13" xmlns:ns4="e20851b4-1139-4020-85e5-81b7cb96bc19" targetNamespace="http://schemas.microsoft.com/office/2006/metadata/properties" ma:root="true" ma:fieldsID="bbe855feaae0f8c5a9d6d7a97e2567cc" ns3:_="" ns4:_="">
    <xsd:import namespace="f72e2ad1-936a-41f1-a598-e84f4d1ebb13"/>
    <xsd:import namespace="e20851b4-1139-4020-85e5-81b7cb96bc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e2ad1-936a-41f1-a598-e84f4d1ebb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851b4-1139-4020-85e5-81b7cb96b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4228FB-21EC-4592-80FF-0EB9C7E73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2e2ad1-936a-41f1-a598-e84f4d1ebb13"/>
    <ds:schemaRef ds:uri="e20851b4-1139-4020-85e5-81b7cb96bc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1FC19E-F1A9-4F23-AF5A-A95B43BB44B2}">
  <ds:schemaRefs>
    <ds:schemaRef ds:uri="f72e2ad1-936a-41f1-a598-e84f4d1ebb13"/>
    <ds:schemaRef ds:uri="e20851b4-1139-4020-85e5-81b7cb96bc19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2FEE615-4159-482B-8537-8B554BA62E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2549</Words>
  <Application>Microsoft Office PowerPoint</Application>
  <PresentationFormat>Panorámica</PresentationFormat>
  <Paragraphs>492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Crear y retener el valor para los clientes: una introducción al marketing para los aspirantes a empresarios del deporte</vt:lpstr>
      <vt:lpstr>1.Objetivos y metas </vt:lpstr>
      <vt:lpstr>Indice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Resumen</vt:lpstr>
      <vt:lpstr> Test de autoevaluación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Cristina</dc:creator>
  <cp:lastModifiedBy>María del  Mar Castillo</cp:lastModifiedBy>
  <cp:revision>675</cp:revision>
  <cp:lastPrinted>2021-11-11T07:54:38Z</cp:lastPrinted>
  <dcterms:created xsi:type="dcterms:W3CDTF">2020-11-24T11:59:30Z</dcterms:created>
  <dcterms:modified xsi:type="dcterms:W3CDTF">2022-01-31T11:30:49Z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0x0101005F7E5129145C1D4796D0CCED5DFBDE02</vt:lpwstr>
  </property>
</Properties>
</file>