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5" r:id="rId7"/>
    <p:sldId id="267" r:id="rId8"/>
    <p:sldId id="268" r:id="rId9"/>
    <p:sldId id="266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8" r:id="rId19"/>
    <p:sldId id="277" r:id="rId2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300"/>
    <a:srgbClr val="E47A24"/>
    <a:srgbClr val="DE5630"/>
    <a:srgbClr val="FFD13C"/>
    <a:srgbClr val="FFC100"/>
    <a:srgbClr val="FFC400"/>
    <a:srgbClr val="D92E2D"/>
    <a:srgbClr val="E5802D"/>
    <a:srgbClr val="E6872D"/>
    <a:srgbClr val="FFCD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B887E90-0E07-4FDA-864C-0C99D2A63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DEC76CB-170A-487C-B6DE-5C89756A9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C9F76C6-0F8A-4C99-BB42-AF9E8E68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24/12/2021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52F7B82-1B0D-4B96-87D6-9FB8F554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4DB5E42-C2BD-4465-AF33-FF1A3687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42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6CEAAE-916D-4D79-8553-6D755354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1904D6BA-26EE-4D00-931D-32B61335E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5567537-172B-482C-BB50-34BBD636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24/12/2021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373DFC3-1B83-4DA8-B1CD-7BA5BFB7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022636A-9344-495E-BC6C-D22CE973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79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8A26EAA8-93C2-4FDC-A569-617C60100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753BC6B-E431-4C3B-9478-D70E9BE07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5392728-8DC0-4A3C-8A00-4E6D1BA7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24/12/2021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249344D-B293-4FFC-B647-B4CFC632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9FF3B87-03E9-47A7-AF32-8C05B0B3D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708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75CC8A-D8FC-4BFA-9A19-28D6E8D7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089AB33-354F-4775-A6CF-44DE222EF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3DB18A0-AC99-4D89-8DAC-A17021FCD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24/12/2021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4EAE9DA-A0EA-48C5-9EC4-9EFDF0778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FA2ED96-E597-43F2-AEF8-42D1A2BE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08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53F0957-5892-4DBD-BC5D-69A4674E1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7B00FE5-84F7-418E-97DD-66E08ABD3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A1228FC-FE42-4F8C-B76F-0500241EF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24/12/2021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B109401-AD0F-4446-B69B-1CB258AC8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36973FA-EA50-4D29-A749-497540FFE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1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56B23D3-0B40-4538-965B-A1AC1D12D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449A546-42A7-4D64-B50B-25C24D9ABC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DB2B9030-0745-465C-87BA-562FA8CD8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8A8DD24-4417-4FF6-93FD-C72CBB33F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24/12/2021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3E8D037-748A-4E6A-9442-FF211937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00AB0F1-4C40-494A-9941-FBC70F6D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47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EE383F7-248E-47F9-8E07-8412257DD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DBC1C87-4AE4-4FCB-8700-1E40953D1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1537FA4-5E81-4DFC-92C2-AEA362E83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665F3C9D-3367-4215-9688-F7A505B20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5B185E9E-240E-4A21-8B2A-C67A90B6B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11E933C2-6AE9-4290-90C5-95119CCA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24/12/2021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70CAE50A-0BC6-4E28-B9AE-59218C4D4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8CBEBAF1-0F61-4121-AF6C-0CC89D9A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90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2F0C70-932A-496C-ACC7-2465C5C0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14D0FD90-7AEC-4EC5-9D89-C706C18A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24/12/2021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F2FC46E3-D840-4171-B236-2C82EAD5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9096E46-6896-44CD-8211-8E288611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98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76F9E127-9E34-417D-A088-338762879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24/12/2021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3E5F2C2-0A30-4E6B-B81B-56ED476B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95420C2A-CCFC-49FB-A7D4-CD54E000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80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2AEB207-3FAC-4C0E-8B0A-DDC2FF75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28B6B16-C7C8-4D77-B237-632417A97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DEF50E38-0090-4364-A44A-2BF9E4C5E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5739644-31A0-443D-97FC-181A7EC0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24/12/2021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304FAB6-74E8-40AA-934B-535731D2C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03BAD29-685E-4CB0-8884-00A9B2F1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26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CAD8FBD-DD76-4F45-8707-C47476DFC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5D4F0445-1266-416C-8A05-2EAD4DBAE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194C186-B924-460A-B1FD-3BF070B67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5DB504B-009B-4C55-A6D0-7A5934E46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24/12/2021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44D190D-9EC5-4230-994B-D55430DB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08DACC1-FABA-4F00-BA00-17EE0698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137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A3C09850-80A0-4580-BAF5-AED40BF03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4780102-978E-452D-998B-FA531581C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AD9106E-EAB7-4EBB-ABBD-C74934CE0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2A19E-EFBB-46D6-940E-B9FEBB41F1A4}" type="datetimeFigureOut">
              <a:rPr lang="es-ES" smtClean="0"/>
              <a:t>24/12/2021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FCD2346-DC06-4549-B63E-7F0F827F7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8D8689F-A519-4231-AD88-BB8B63C1BA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02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RlAzZmh9-j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6443" y="2667411"/>
            <a:ext cx="5576595" cy="955356"/>
          </a:xfrm>
        </p:spPr>
        <p:txBody>
          <a:bodyPr>
            <a:normAutofit fontScale="90000"/>
          </a:bodyPr>
          <a:lstStyle/>
          <a:p>
            <a:r>
              <a:rPr lang="hr-HR" sz="4000" b="1" dirty="0" smtClean="0">
                <a:solidFill>
                  <a:srgbClr val="D92E2D"/>
                </a:solidFill>
              </a:rPr>
              <a:t>ECONOMICS AND FINANCE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0ADC5157-47E0-463F-9C8D-1781A12865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059" y="357115"/>
            <a:ext cx="6959400" cy="204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34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7463" y="412954"/>
            <a:ext cx="7341326" cy="858252"/>
          </a:xfrm>
        </p:spPr>
        <p:txBody>
          <a:bodyPr anchor="ctr">
            <a:normAutofit fontScale="90000"/>
          </a:bodyPr>
          <a:lstStyle/>
          <a:p>
            <a:r>
              <a:rPr lang="en-US" sz="3600" dirty="0">
                <a:solidFill>
                  <a:srgbClr val="D92E2D"/>
                </a:solidFill>
              </a:rPr>
              <a:t/>
            </a:r>
            <a:br>
              <a:rPr lang="en-US" sz="3600" dirty="0">
                <a:solidFill>
                  <a:srgbClr val="D92E2D"/>
                </a:solidFill>
              </a:rPr>
            </a:br>
            <a:r>
              <a:rPr lang="hr-HR" sz="3100" dirty="0" smtClean="0">
                <a:solidFill>
                  <a:srgbClr val="D92E2D"/>
                </a:solidFill>
              </a:rPr>
              <a:t>3.</a:t>
            </a:r>
            <a:r>
              <a:rPr lang="en-US" sz="3100" dirty="0" smtClean="0">
                <a:solidFill>
                  <a:srgbClr val="D92E2D"/>
                </a:solidFill>
              </a:rPr>
              <a:t>METHODS </a:t>
            </a:r>
            <a:r>
              <a:rPr lang="en-US" sz="3100" dirty="0">
                <a:solidFill>
                  <a:srgbClr val="D92E2D"/>
                </a:solidFill>
              </a:rPr>
              <a:t>OF FINANCING / COLLECTING FUNDS</a:t>
            </a:r>
            <a:r>
              <a:rPr lang="en-US" sz="3600" dirty="0">
                <a:solidFill>
                  <a:srgbClr val="D92E2D"/>
                </a:solidFill>
              </a:rPr>
              <a:t/>
            </a:r>
            <a:br>
              <a:rPr lang="en-US" sz="3600" dirty="0">
                <a:solidFill>
                  <a:srgbClr val="D92E2D"/>
                </a:solidFill>
              </a:rPr>
            </a:b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69416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dirty="0">
                <a:solidFill>
                  <a:srgbClr val="DE5630"/>
                </a:solidFill>
              </a:rPr>
              <a:t>3.1.	Possible ways of financing and raising </a:t>
            </a:r>
            <a:r>
              <a:rPr lang="en-US" dirty="0" smtClean="0">
                <a:solidFill>
                  <a:srgbClr val="DE5630"/>
                </a:solidFill>
              </a:rPr>
              <a:t>funds</a:t>
            </a:r>
            <a:endParaRPr lang="hr-HR" dirty="0" smtClean="0">
              <a:solidFill>
                <a:srgbClr val="DE5630"/>
              </a:solidFill>
            </a:endParaRPr>
          </a:p>
          <a:p>
            <a:pPr algn="l"/>
            <a:endParaRPr lang="hr-HR" sz="2000" dirty="0">
              <a:solidFill>
                <a:srgbClr val="DE5630"/>
              </a:solidFill>
            </a:endParaRPr>
          </a:p>
          <a:p>
            <a:pPr algn="l"/>
            <a:endParaRPr lang="hr-HR" sz="2000" dirty="0" smtClean="0"/>
          </a:p>
          <a:p>
            <a:pPr algn="l"/>
            <a:endParaRPr lang="hr-HR" sz="2000" dirty="0"/>
          </a:p>
          <a:p>
            <a:pPr algn="l"/>
            <a:endParaRPr lang="hr-HR" sz="2000" dirty="0" smtClean="0"/>
          </a:p>
          <a:p>
            <a:pPr algn="l"/>
            <a:endParaRPr lang="hr-HR" sz="2000" dirty="0"/>
          </a:p>
          <a:p>
            <a:pPr algn="l"/>
            <a:endParaRPr lang="hr-HR" sz="2000" dirty="0" smtClean="0"/>
          </a:p>
          <a:p>
            <a:pPr algn="l"/>
            <a:endParaRPr lang="hr-HR" sz="2000" dirty="0"/>
          </a:p>
          <a:p>
            <a:pPr algn="l"/>
            <a:endParaRPr lang="hr-HR" sz="2000" dirty="0" smtClean="0"/>
          </a:p>
          <a:p>
            <a:pPr algn="l"/>
            <a:r>
              <a:rPr lang="en-US" sz="2000" dirty="0" smtClean="0"/>
              <a:t>CROWDFUNDING </a:t>
            </a:r>
            <a:r>
              <a:rPr lang="en-US" sz="2000" dirty="0"/>
              <a:t>- this is a great tool for raising funds to start new business through groups of small investors with fewer restrictions. Many crowdfunding platforms are available such as kickstarter.com, indiegogo.com, funderbeam.com, crowdcube.com</a:t>
            </a:r>
          </a:p>
          <a:p>
            <a:pPr algn="l"/>
            <a:endParaRPr lang="hr-HR" sz="2000" dirty="0"/>
          </a:p>
          <a:p>
            <a:pPr algn="l"/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xmlns="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xmlns="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xmlns="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xmlns="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sp>
        <p:nvSpPr>
          <p:cNvPr id="20" name="Elipsa 19"/>
          <p:cNvSpPr/>
          <p:nvPr/>
        </p:nvSpPr>
        <p:spPr>
          <a:xfrm>
            <a:off x="1265372" y="1833150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OWN MONEY</a:t>
            </a:r>
            <a:endParaRPr lang="hr-HR" sz="1600" dirty="0"/>
          </a:p>
        </p:txBody>
      </p:sp>
      <p:sp>
        <p:nvSpPr>
          <p:cNvPr id="21" name="Elipsa 20"/>
          <p:cNvSpPr/>
          <p:nvPr/>
        </p:nvSpPr>
        <p:spPr>
          <a:xfrm>
            <a:off x="3939425" y="1822933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FAMILY AND FRIENDS</a:t>
            </a:r>
            <a:endParaRPr lang="hr-HR" sz="1600" dirty="0"/>
          </a:p>
        </p:txBody>
      </p:sp>
      <p:sp>
        <p:nvSpPr>
          <p:cNvPr id="22" name="Elipsa 21"/>
          <p:cNvSpPr/>
          <p:nvPr/>
        </p:nvSpPr>
        <p:spPr>
          <a:xfrm>
            <a:off x="9447144" y="3851207"/>
            <a:ext cx="2352970" cy="88648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CROWDFUNDING</a:t>
            </a:r>
            <a:endParaRPr lang="hr-HR" sz="1600" dirty="0"/>
          </a:p>
        </p:txBody>
      </p:sp>
      <p:sp>
        <p:nvSpPr>
          <p:cNvPr id="23" name="Elipsa 22"/>
          <p:cNvSpPr/>
          <p:nvPr/>
        </p:nvSpPr>
        <p:spPr>
          <a:xfrm>
            <a:off x="8784767" y="1839290"/>
            <a:ext cx="1586313" cy="136110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ANGEL INVESTORS</a:t>
            </a:r>
            <a:endParaRPr lang="hr-HR" sz="1600" dirty="0"/>
          </a:p>
        </p:txBody>
      </p:sp>
      <p:sp>
        <p:nvSpPr>
          <p:cNvPr id="24" name="Elipsa 23"/>
          <p:cNvSpPr/>
          <p:nvPr/>
        </p:nvSpPr>
        <p:spPr>
          <a:xfrm>
            <a:off x="7650480" y="3453730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BANKS</a:t>
            </a:r>
            <a:endParaRPr lang="hr-HR" sz="1600" dirty="0"/>
          </a:p>
        </p:txBody>
      </p:sp>
      <p:sp>
        <p:nvSpPr>
          <p:cNvPr id="25" name="Elipsa 24"/>
          <p:cNvSpPr/>
          <p:nvPr/>
        </p:nvSpPr>
        <p:spPr>
          <a:xfrm>
            <a:off x="3060722" y="3121404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GRANTS</a:t>
            </a:r>
            <a:endParaRPr lang="hr-HR" sz="1600" dirty="0"/>
          </a:p>
        </p:txBody>
      </p:sp>
      <p:pic>
        <p:nvPicPr>
          <p:cNvPr id="5122" name="Picture 2" descr="PP Sevice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710" y="2308759"/>
            <a:ext cx="2180739" cy="2031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92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7463" y="412954"/>
            <a:ext cx="7341326" cy="858252"/>
          </a:xfrm>
        </p:spPr>
        <p:txBody>
          <a:bodyPr anchor="ctr">
            <a:normAutofit fontScale="90000"/>
          </a:bodyPr>
          <a:lstStyle/>
          <a:p>
            <a:r>
              <a:rPr lang="en-US" sz="3600" dirty="0">
                <a:solidFill>
                  <a:srgbClr val="D92E2D"/>
                </a:solidFill>
              </a:rPr>
              <a:t/>
            </a:r>
            <a:br>
              <a:rPr lang="en-US" sz="3600" dirty="0">
                <a:solidFill>
                  <a:srgbClr val="D92E2D"/>
                </a:solidFill>
              </a:rPr>
            </a:br>
            <a:r>
              <a:rPr lang="hr-HR" sz="3100" dirty="0" smtClean="0">
                <a:solidFill>
                  <a:srgbClr val="D92E2D"/>
                </a:solidFill>
              </a:rPr>
              <a:t>3.</a:t>
            </a:r>
            <a:r>
              <a:rPr lang="en-US" sz="3100" dirty="0" smtClean="0">
                <a:solidFill>
                  <a:srgbClr val="D92E2D"/>
                </a:solidFill>
              </a:rPr>
              <a:t>METHODS </a:t>
            </a:r>
            <a:r>
              <a:rPr lang="en-US" sz="3100" dirty="0">
                <a:solidFill>
                  <a:srgbClr val="D92E2D"/>
                </a:solidFill>
              </a:rPr>
              <a:t>OF FINANCING / COLLECTING FUNDS</a:t>
            </a:r>
            <a:r>
              <a:rPr lang="en-US" sz="3600" dirty="0">
                <a:solidFill>
                  <a:srgbClr val="D92E2D"/>
                </a:solidFill>
              </a:rPr>
              <a:t/>
            </a:r>
            <a:br>
              <a:rPr lang="en-US" sz="3600" dirty="0">
                <a:solidFill>
                  <a:srgbClr val="D92E2D"/>
                </a:solidFill>
              </a:rPr>
            </a:b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69416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dirty="0">
                <a:solidFill>
                  <a:srgbClr val="DE5630"/>
                </a:solidFill>
              </a:rPr>
              <a:t>3.1.</a:t>
            </a:r>
            <a:r>
              <a:rPr lang="en-US" sz="2800" dirty="0">
                <a:solidFill>
                  <a:srgbClr val="DE5630"/>
                </a:solidFill>
              </a:rPr>
              <a:t>	Possible ways of financing and raising </a:t>
            </a:r>
            <a:r>
              <a:rPr lang="en-US" sz="2800" dirty="0" smtClean="0">
                <a:solidFill>
                  <a:srgbClr val="DE5630"/>
                </a:solidFill>
              </a:rPr>
              <a:t>funds</a:t>
            </a:r>
            <a:endParaRPr lang="hr-HR" sz="2800" dirty="0" smtClean="0">
              <a:solidFill>
                <a:srgbClr val="DE5630"/>
              </a:solidFill>
            </a:endParaRPr>
          </a:p>
          <a:p>
            <a:pPr algn="l"/>
            <a:endParaRPr lang="hr-HR" sz="2000" dirty="0">
              <a:solidFill>
                <a:srgbClr val="DE5630"/>
              </a:solidFill>
            </a:endParaRPr>
          </a:p>
          <a:p>
            <a:pPr algn="l"/>
            <a:r>
              <a:rPr lang="en-US" sz="2000" dirty="0" smtClean="0"/>
              <a:t>ANGEL </a:t>
            </a:r>
            <a:r>
              <a:rPr lang="en-US" sz="2000" dirty="0"/>
              <a:t>INVESTORS - at a stage where the future entrepreneur predicts a solid income he can access angel investors who as individuals or groups of individuals can provide capital to start his business in exchange for ownership or a capital share</a:t>
            </a:r>
            <a:endParaRPr lang="hr-HR" sz="2000" dirty="0"/>
          </a:p>
          <a:p>
            <a:pPr algn="l"/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hr-HR" sz="2000" dirty="0" smtClean="0">
              <a:solidFill>
                <a:srgbClr val="E47A24"/>
              </a:solidFill>
            </a:endParaRPr>
          </a:p>
          <a:p>
            <a:pPr algn="l"/>
            <a:r>
              <a:rPr lang="en-US" sz="2000" dirty="0" smtClean="0">
                <a:solidFill>
                  <a:srgbClr val="E47A24"/>
                </a:solidFill>
              </a:rPr>
              <a:t>GRANTS </a:t>
            </a:r>
            <a:r>
              <a:rPr lang="en-US" sz="2000" dirty="0">
                <a:solidFill>
                  <a:srgbClr val="E47A24"/>
                </a:solidFill>
              </a:rPr>
              <a:t>(GOVERNMENT, CITY, MUNICIPAL SUPPORT) - certain countries, cities and municipalities have programs to help entrepreneurs who can co-finance the costs of equipment, business premises, contributions, marketing or allocate funds for self-employment. This source of funding is not standardized and depends on the state, city, municipality.</a:t>
            </a:r>
            <a:endParaRPr lang="es-ES" sz="2000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xmlns="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xmlns="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xmlns="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xmlns="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pic>
        <p:nvPicPr>
          <p:cNvPr id="4100" name="Picture 4" descr="https://i.pinimg.com/564x/ed/93/ae/ed93ae03317fffcf9ea8a3604be1212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507" y="2728913"/>
            <a:ext cx="1838999" cy="122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35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929297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sz="2800" dirty="0">
                <a:solidFill>
                  <a:srgbClr val="DE5630"/>
                </a:solidFill>
              </a:rPr>
              <a:t>Presenting the business idea to investors / </a:t>
            </a:r>
            <a:r>
              <a:rPr lang="en-US" sz="2800" dirty="0" smtClean="0">
                <a:solidFill>
                  <a:srgbClr val="DE5630"/>
                </a:solidFill>
              </a:rPr>
              <a:t>banks</a:t>
            </a:r>
            <a:endParaRPr lang="hr-HR" sz="2800" dirty="0" smtClean="0">
              <a:solidFill>
                <a:srgbClr val="DE5630"/>
              </a:solidFill>
            </a:endParaRPr>
          </a:p>
          <a:p>
            <a:pPr algn="l"/>
            <a:endParaRPr lang="hr-HR" sz="2800" dirty="0" smtClean="0">
              <a:solidFill>
                <a:srgbClr val="DE563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Presenting </a:t>
            </a:r>
            <a:r>
              <a:rPr lang="en-US" sz="2000" dirty="0"/>
              <a:t>a business idea to investors / banks is the transmission of information and it must be </a:t>
            </a:r>
            <a:r>
              <a:rPr lang="en-US" sz="2000" b="1" dirty="0"/>
              <a:t>clear and simply </a:t>
            </a:r>
            <a:r>
              <a:rPr lang="en-US" sz="2000" dirty="0"/>
              <a:t>structured depending on who the </a:t>
            </a:r>
            <a:r>
              <a:rPr lang="en-US" sz="2000" dirty="0" smtClean="0"/>
              <a:t>entrepreneur </a:t>
            </a:r>
            <a:r>
              <a:rPr lang="en-US" sz="2000" dirty="0"/>
              <a:t>is presenting and in what </a:t>
            </a:r>
            <a:r>
              <a:rPr lang="en-US" sz="2000" dirty="0" smtClean="0"/>
              <a:t>way</a:t>
            </a:r>
            <a:endParaRPr lang="hr-HR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 smtClean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emphasis is on the information on the basis of which investors should make an investment decision. </a:t>
            </a:r>
            <a:endParaRPr lang="hr-HR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It </a:t>
            </a:r>
            <a:r>
              <a:rPr lang="en-US" sz="2000" dirty="0"/>
              <a:t>can be in the form of a presentation or in writing, it describes the entrepreneur and gives a detailed overview of the entrepreneur's business.</a:t>
            </a:r>
            <a:endParaRPr lang="hr-HR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>
              <a:solidFill>
                <a:srgbClr val="DE563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xmlns="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xmlns="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xmlns="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xmlns="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pic>
        <p:nvPicPr>
          <p:cNvPr id="10244" name="Picture 4" descr="Man in a presentation of business - Free people ico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509" y="4342506"/>
            <a:ext cx="3378545" cy="1773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8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929297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sz="2800" dirty="0">
                <a:solidFill>
                  <a:srgbClr val="DE5630"/>
                </a:solidFill>
              </a:rPr>
              <a:t>Presenting the business idea to investors / </a:t>
            </a:r>
            <a:r>
              <a:rPr lang="en-US" sz="2800" dirty="0" smtClean="0">
                <a:solidFill>
                  <a:srgbClr val="DE5630"/>
                </a:solidFill>
              </a:rPr>
              <a:t>banks</a:t>
            </a:r>
            <a:endParaRPr lang="hr-HR" sz="2800" dirty="0" smtClean="0">
              <a:solidFill>
                <a:srgbClr val="DE5630"/>
              </a:solidFill>
            </a:endParaRPr>
          </a:p>
          <a:p>
            <a:pPr algn="l"/>
            <a:endParaRPr lang="hr-HR" sz="2000" dirty="0" smtClean="0">
              <a:solidFill>
                <a:srgbClr val="DE5630"/>
              </a:solidFill>
            </a:endParaRPr>
          </a:p>
          <a:p>
            <a:pPr algn="l"/>
            <a:r>
              <a:rPr lang="en-US" sz="2000" dirty="0" smtClean="0">
                <a:solidFill>
                  <a:srgbClr val="DE5630"/>
                </a:solidFill>
              </a:rPr>
              <a:t>Key </a:t>
            </a:r>
            <a:r>
              <a:rPr lang="en-US" sz="2000" dirty="0">
                <a:solidFill>
                  <a:srgbClr val="DE5630"/>
                </a:solidFill>
              </a:rPr>
              <a:t>parts:</a:t>
            </a:r>
          </a:p>
          <a:p>
            <a:pPr algn="l"/>
            <a:r>
              <a:rPr lang="en-US" sz="2000" dirty="0">
                <a:solidFill>
                  <a:srgbClr val="DE5630"/>
                </a:solidFill>
              </a:rPr>
              <a:t>• Problem, problem solving and added value</a:t>
            </a:r>
          </a:p>
          <a:p>
            <a:pPr algn="l"/>
            <a:r>
              <a:rPr lang="en-US" sz="2000" dirty="0">
                <a:solidFill>
                  <a:srgbClr val="DE5630"/>
                </a:solidFill>
              </a:rPr>
              <a:t>• Mission and vision</a:t>
            </a:r>
          </a:p>
          <a:p>
            <a:pPr algn="l"/>
            <a:r>
              <a:rPr lang="en-US" sz="2000" dirty="0">
                <a:solidFill>
                  <a:srgbClr val="DE5630"/>
                </a:solidFill>
              </a:rPr>
              <a:t>• Market size and market opportunities</a:t>
            </a:r>
          </a:p>
          <a:p>
            <a:pPr algn="l"/>
            <a:r>
              <a:rPr lang="en-US" sz="2000" dirty="0">
                <a:solidFill>
                  <a:srgbClr val="DE5630"/>
                </a:solidFill>
              </a:rPr>
              <a:t>• Business model and financial projections</a:t>
            </a:r>
          </a:p>
          <a:p>
            <a:pPr algn="l"/>
            <a:r>
              <a:rPr lang="en-US" sz="2000" dirty="0">
                <a:solidFill>
                  <a:srgbClr val="DE5630"/>
                </a:solidFill>
              </a:rPr>
              <a:t>• Market entry strategy and planned market share</a:t>
            </a:r>
          </a:p>
          <a:p>
            <a:pPr algn="l"/>
            <a:r>
              <a:rPr lang="en-US" sz="2000" dirty="0">
                <a:solidFill>
                  <a:srgbClr val="DE5630"/>
                </a:solidFill>
              </a:rPr>
              <a:t>• Team members, their qualifications and motivation</a:t>
            </a:r>
          </a:p>
          <a:p>
            <a:pPr algn="l"/>
            <a:r>
              <a:rPr lang="en-US" sz="2000" dirty="0">
                <a:solidFill>
                  <a:srgbClr val="DE5630"/>
                </a:solidFill>
              </a:rPr>
              <a:t>• Money invest plan within the time frame</a:t>
            </a:r>
          </a:p>
          <a:p>
            <a:pPr algn="l"/>
            <a:endParaRPr lang="hr-HR" sz="2800" dirty="0" smtClean="0">
              <a:solidFill>
                <a:srgbClr val="DE563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xmlns="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xmlns="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xmlns="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xmlns="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pic>
        <p:nvPicPr>
          <p:cNvPr id="11268" name="Picture 4" descr="Auto, automobile, guard, key, lock, parts, security icon - Download on Iconfind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426" y="2664823"/>
            <a:ext cx="2294573" cy="2294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84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929297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sz="2800" dirty="0">
                <a:solidFill>
                  <a:srgbClr val="DE5630"/>
                </a:solidFill>
              </a:rPr>
              <a:t>Presenting the business idea to investors / </a:t>
            </a:r>
            <a:r>
              <a:rPr lang="en-US" sz="2800" dirty="0" smtClean="0">
                <a:solidFill>
                  <a:srgbClr val="DE5630"/>
                </a:solidFill>
              </a:rPr>
              <a:t>banks</a:t>
            </a:r>
            <a:endParaRPr lang="hr-HR" sz="2800" dirty="0" smtClean="0">
              <a:solidFill>
                <a:srgbClr val="DE5630"/>
              </a:solidFill>
            </a:endParaRPr>
          </a:p>
          <a:p>
            <a:pPr algn="l"/>
            <a:endParaRPr lang="hr-HR" sz="2000" dirty="0" smtClean="0">
              <a:solidFill>
                <a:srgbClr val="DE563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Task: make a presentation of the your business idea to the investor in </a:t>
            </a:r>
            <a:r>
              <a:rPr lang="en-US" u="sng" dirty="0"/>
              <a:t>ppt. slides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Take care to present the business idea to the investor and answer the important question: </a:t>
            </a:r>
            <a:endParaRPr lang="hr-H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why </a:t>
            </a:r>
            <a:r>
              <a:rPr lang="en-US" dirty="0"/>
              <a:t>do investors need to invest money in the realization of your idea? </a:t>
            </a:r>
            <a:endParaRPr lang="hr-H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Consider </a:t>
            </a:r>
            <a:r>
              <a:rPr lang="en-US" dirty="0"/>
              <a:t>conveying important information (follow the key sections above), </a:t>
            </a:r>
            <a:endParaRPr lang="hr-H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and </a:t>
            </a:r>
            <a:r>
              <a:rPr lang="en-US" dirty="0"/>
              <a:t>keep the presentation clear and carefully structured.</a:t>
            </a:r>
          </a:p>
          <a:p>
            <a:pPr algn="l"/>
            <a:endParaRPr lang="hr-HR" sz="2800" dirty="0" smtClean="0">
              <a:solidFill>
                <a:srgbClr val="DE563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xmlns="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xmlns="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xmlns="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xmlns="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21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929297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/>
            <a:r>
              <a:rPr lang="hr-HR" sz="2800" dirty="0" smtClean="0">
                <a:solidFill>
                  <a:srgbClr val="DE5630"/>
                </a:solidFill>
              </a:rPr>
              <a:t>SUMMING UP</a:t>
            </a:r>
          </a:p>
          <a:p>
            <a:pPr algn="l"/>
            <a:endParaRPr lang="hr-HR" sz="2000" dirty="0" smtClean="0">
              <a:solidFill>
                <a:srgbClr val="DE5630"/>
              </a:solidFill>
            </a:endParaRPr>
          </a:p>
          <a:p>
            <a:pPr marL="514350" indent="-514350" algn="l">
              <a:buAutoNum type="arabicParenR"/>
            </a:pPr>
            <a:r>
              <a:rPr lang="en-US" sz="2800" dirty="0" smtClean="0">
                <a:solidFill>
                  <a:srgbClr val="DE5630"/>
                </a:solidFill>
              </a:rPr>
              <a:t>Survival </a:t>
            </a:r>
            <a:r>
              <a:rPr lang="en-US" sz="2800" dirty="0">
                <a:solidFill>
                  <a:srgbClr val="DE5630"/>
                </a:solidFill>
              </a:rPr>
              <a:t>budget - the amount that the future entrepreneur should cover his personal expenses, not counting the inflow of money from sources other than his trade / company for the next 12 months. </a:t>
            </a:r>
            <a:endParaRPr lang="hr-HR" sz="2800" dirty="0" smtClean="0">
              <a:solidFill>
                <a:srgbClr val="DE5630"/>
              </a:solidFill>
            </a:endParaRPr>
          </a:p>
          <a:p>
            <a:pPr marL="514350" indent="-514350" algn="l">
              <a:buAutoNum type="arabicParenR"/>
            </a:pPr>
            <a:r>
              <a:rPr lang="en-US" sz="2800" dirty="0" smtClean="0">
                <a:solidFill>
                  <a:srgbClr val="DE5630"/>
                </a:solidFill>
              </a:rPr>
              <a:t>The </a:t>
            </a:r>
            <a:r>
              <a:rPr lang="en-US" sz="2800" dirty="0">
                <a:solidFill>
                  <a:srgbClr val="DE5630"/>
                </a:solidFill>
              </a:rPr>
              <a:t>costs of starting a business can be divided into: fixed and variable costs. Fixed costs: costs that the future entrepreneur has and do not depend on the products produced or services provided. Variable costs: costs directly related to the </a:t>
            </a:r>
            <a:r>
              <a:rPr lang="en-US" sz="2800" dirty="0" smtClean="0">
                <a:solidFill>
                  <a:srgbClr val="DE5630"/>
                </a:solidFill>
              </a:rPr>
              <a:t>business</a:t>
            </a:r>
            <a:endParaRPr lang="hr-HR" sz="2800" dirty="0">
              <a:solidFill>
                <a:srgbClr val="DE5630"/>
              </a:solidFill>
            </a:endParaRPr>
          </a:p>
          <a:p>
            <a:pPr marL="514350" indent="-514350" algn="l">
              <a:buAutoNum type="arabicParenR"/>
            </a:pPr>
            <a:r>
              <a:rPr lang="en-US" sz="2800" dirty="0" smtClean="0">
                <a:solidFill>
                  <a:srgbClr val="DE5630"/>
                </a:solidFill>
              </a:rPr>
              <a:t>Financial </a:t>
            </a:r>
            <a:r>
              <a:rPr lang="en-US" sz="2800" dirty="0">
                <a:solidFill>
                  <a:srgbClr val="DE5630"/>
                </a:solidFill>
              </a:rPr>
              <a:t>plan is a plan of business spending based on revenues and expenses for a certain period (month, quarter, year). Identifies available capital, estimates consumption, and helps predict revenue. It is an aid in planning business activities and serves to set financial </a:t>
            </a:r>
            <a:r>
              <a:rPr lang="en-US" sz="2800" dirty="0" smtClean="0">
                <a:solidFill>
                  <a:srgbClr val="DE5630"/>
                </a:solidFill>
              </a:rPr>
              <a:t>goals.</a:t>
            </a:r>
            <a:endParaRPr lang="hr-HR" sz="2800" dirty="0" smtClean="0">
              <a:solidFill>
                <a:srgbClr val="DE5630"/>
              </a:solidFill>
            </a:endParaRPr>
          </a:p>
          <a:p>
            <a:pPr marL="514350" indent="-514350" algn="l">
              <a:buAutoNum type="arabicParenR"/>
            </a:pPr>
            <a:r>
              <a:rPr lang="en-US" sz="2800" dirty="0" smtClean="0">
                <a:solidFill>
                  <a:srgbClr val="DE5630"/>
                </a:solidFill>
              </a:rPr>
              <a:t>The </a:t>
            </a:r>
            <a:r>
              <a:rPr lang="en-US" sz="2800" dirty="0">
                <a:solidFill>
                  <a:srgbClr val="DE5630"/>
                </a:solidFill>
              </a:rPr>
              <a:t>components of the financial plan are: Estimated revenue, Fixed cost, Variable cost, One-time cost, Cash flow, Planned financial </a:t>
            </a:r>
            <a:r>
              <a:rPr lang="en-US" sz="2800" dirty="0" smtClean="0">
                <a:solidFill>
                  <a:srgbClr val="DE5630"/>
                </a:solidFill>
              </a:rPr>
              <a:t>result.</a:t>
            </a:r>
            <a:endParaRPr lang="hr-HR" sz="2800" dirty="0" smtClean="0">
              <a:solidFill>
                <a:srgbClr val="DE5630"/>
              </a:solidFill>
            </a:endParaRPr>
          </a:p>
          <a:p>
            <a:pPr marL="514350" indent="-514350" algn="l">
              <a:buAutoNum type="arabicParenR"/>
            </a:pPr>
            <a:r>
              <a:rPr lang="en-US" sz="2800" dirty="0" smtClean="0">
                <a:solidFill>
                  <a:srgbClr val="DE5630"/>
                </a:solidFill>
              </a:rPr>
              <a:t>Possible </a:t>
            </a:r>
            <a:r>
              <a:rPr lang="en-US" sz="2800" dirty="0">
                <a:solidFill>
                  <a:srgbClr val="DE5630"/>
                </a:solidFill>
              </a:rPr>
              <a:t>ways of financing and raising funds are own money, family and friends, crowdfunding, angel investors, banks / credit lines, grants</a:t>
            </a:r>
          </a:p>
          <a:p>
            <a:pPr algn="l"/>
            <a:endParaRPr lang="hr-HR" sz="2800" dirty="0" smtClean="0">
              <a:solidFill>
                <a:srgbClr val="DE563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xmlns="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xmlns="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xmlns="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xmlns="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57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628503"/>
            <a:ext cx="10824754" cy="4572000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hr-HR" sz="3200" dirty="0" err="1">
                <a:solidFill>
                  <a:srgbClr val="DE5630"/>
                </a:solidFill>
              </a:rPr>
              <a:t>Self-assessment</a:t>
            </a:r>
            <a:r>
              <a:rPr lang="hr-HR" sz="3200" dirty="0">
                <a:solidFill>
                  <a:srgbClr val="DE5630"/>
                </a:solidFill>
              </a:rPr>
              <a:t> </a:t>
            </a:r>
            <a:r>
              <a:rPr lang="hr-HR" sz="3200" dirty="0" smtClean="0">
                <a:solidFill>
                  <a:srgbClr val="DE5630"/>
                </a:solidFill>
              </a:rPr>
              <a:t>test</a:t>
            </a:r>
          </a:p>
          <a:p>
            <a:pPr marL="514350" indent="-514350" algn="l">
              <a:buAutoNum type="arabicParenR"/>
            </a:pPr>
            <a:r>
              <a:rPr lang="en-US" dirty="0" smtClean="0">
                <a:solidFill>
                  <a:srgbClr val="DE5630"/>
                </a:solidFill>
              </a:rPr>
              <a:t>What </a:t>
            </a:r>
            <a:r>
              <a:rPr lang="en-US" dirty="0">
                <a:solidFill>
                  <a:srgbClr val="DE5630"/>
                </a:solidFill>
              </a:rPr>
              <a:t>do fixed costs mean</a:t>
            </a:r>
            <a:r>
              <a:rPr lang="en-US" dirty="0" smtClean="0">
                <a:solidFill>
                  <a:srgbClr val="DE5630"/>
                </a:solidFill>
              </a:rPr>
              <a:t>?</a:t>
            </a:r>
            <a:endParaRPr lang="hr-HR" dirty="0" smtClean="0">
              <a:solidFill>
                <a:srgbClr val="DE5630"/>
              </a:solidFill>
            </a:endParaRPr>
          </a:p>
          <a:p>
            <a:pPr marL="514350" indent="-514350" algn="l">
              <a:buAutoNum type="arabicParenR"/>
            </a:pPr>
            <a:r>
              <a:rPr lang="en-US" dirty="0"/>
              <a:t>What is a financial plan</a:t>
            </a:r>
            <a:r>
              <a:rPr lang="en-US" dirty="0" smtClean="0"/>
              <a:t>?</a:t>
            </a:r>
            <a:endParaRPr lang="hr-HR" dirty="0" smtClean="0"/>
          </a:p>
          <a:p>
            <a:pPr marL="514350" indent="-514350" algn="l">
              <a:buAutoNum type="arabicParenR"/>
            </a:pPr>
            <a:r>
              <a:rPr lang="en-US" dirty="0">
                <a:solidFill>
                  <a:srgbClr val="FFC300"/>
                </a:solidFill>
              </a:rPr>
              <a:t>What are the components of a financial plan</a:t>
            </a:r>
            <a:r>
              <a:rPr lang="en-US" dirty="0" smtClean="0">
                <a:solidFill>
                  <a:srgbClr val="FFC300"/>
                </a:solidFill>
              </a:rPr>
              <a:t>?</a:t>
            </a:r>
            <a:endParaRPr lang="hr-HR" dirty="0" smtClean="0">
              <a:solidFill>
                <a:srgbClr val="FFC300"/>
              </a:solidFill>
            </a:endParaRPr>
          </a:p>
          <a:p>
            <a:pPr marL="514350" indent="-514350" algn="l">
              <a:buAutoNum type="arabicParenR"/>
            </a:pPr>
            <a:r>
              <a:rPr lang="hr-HR" dirty="0">
                <a:solidFill>
                  <a:srgbClr val="DE5630"/>
                </a:solidFill>
              </a:rPr>
              <a:t>Who are </a:t>
            </a:r>
            <a:r>
              <a:rPr lang="hr-HR" dirty="0" err="1">
                <a:solidFill>
                  <a:srgbClr val="DE5630"/>
                </a:solidFill>
              </a:rPr>
              <a:t>angel</a:t>
            </a:r>
            <a:r>
              <a:rPr lang="hr-HR" dirty="0">
                <a:solidFill>
                  <a:srgbClr val="DE5630"/>
                </a:solidFill>
              </a:rPr>
              <a:t> </a:t>
            </a:r>
            <a:r>
              <a:rPr lang="hr-HR" dirty="0" err="1">
                <a:solidFill>
                  <a:srgbClr val="DE5630"/>
                </a:solidFill>
              </a:rPr>
              <a:t>investors</a:t>
            </a:r>
            <a:r>
              <a:rPr lang="hr-HR" dirty="0" smtClean="0">
                <a:solidFill>
                  <a:srgbClr val="DE5630"/>
                </a:solidFill>
              </a:rPr>
              <a:t>?</a:t>
            </a:r>
          </a:p>
          <a:p>
            <a:pPr marL="514350" indent="-514350" algn="l">
              <a:buAutoNum type="arabicParenR"/>
            </a:pPr>
            <a:r>
              <a:rPr lang="en-US" dirty="0"/>
              <a:t>When creating a presentation of the presentation of your idea to investors, you need to ask yourself the following question</a:t>
            </a:r>
            <a:endParaRPr lang="hr-HR" dirty="0" smtClean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xmlns="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xmlns="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xmlns="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xmlns="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grpSp>
        <p:nvGrpSpPr>
          <p:cNvPr id="8" name="Grupo 6">
            <a:extLst>
              <a:ext uri="{FF2B5EF4-FFF2-40B4-BE49-F238E27FC236}">
                <a16:creationId xmlns="" xmlns:a16="http://schemas.microsoft.com/office/drawing/2014/main" id="{6DADA11D-773C-41AA-98A8-4A921B31191E}"/>
              </a:ext>
            </a:extLst>
          </p:cNvPr>
          <p:cNvGrpSpPr/>
          <p:nvPr/>
        </p:nvGrpSpPr>
        <p:grpSpPr>
          <a:xfrm>
            <a:off x="9898393" y="2551613"/>
            <a:ext cx="1178910" cy="1071154"/>
            <a:chOff x="4523418" y="3490010"/>
            <a:chExt cx="1061896" cy="965383"/>
          </a:xfrm>
        </p:grpSpPr>
        <p:sp>
          <p:nvSpPr>
            <p:cNvPr id="10" name="Rectángulo 26">
              <a:extLst>
                <a:ext uri="{FF2B5EF4-FFF2-40B4-BE49-F238E27FC236}">
                  <a16:creationId xmlns="" xmlns:a16="http://schemas.microsoft.com/office/drawing/2014/main" id="{9D836CD2-502D-4B8F-AE6C-6C607D277D97}"/>
                </a:ext>
              </a:extLst>
            </p:cNvPr>
            <p:cNvSpPr/>
            <p:nvPr/>
          </p:nvSpPr>
          <p:spPr>
            <a:xfrm>
              <a:off x="4523418" y="3490010"/>
              <a:ext cx="1061896" cy="965383"/>
            </a:xfrm>
            <a:prstGeom prst="rect">
              <a:avLst/>
            </a:prstGeom>
            <a:solidFill>
              <a:srgbClr val="E6872D"/>
            </a:solidFill>
            <a:ln>
              <a:solidFill>
                <a:srgbClr val="E687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2" name="Donut 39">
              <a:extLst>
                <a:ext uri="{FF2B5EF4-FFF2-40B4-BE49-F238E27FC236}">
                  <a16:creationId xmlns="" xmlns:a16="http://schemas.microsoft.com/office/drawing/2014/main" id="{1334B0C0-290D-4995-B6C4-A157746FF673}"/>
                </a:ext>
              </a:extLst>
            </p:cNvPr>
            <p:cNvSpPr/>
            <p:nvPr/>
          </p:nvSpPr>
          <p:spPr>
            <a:xfrm flipV="1">
              <a:off x="4832324" y="3760491"/>
              <a:ext cx="444083" cy="417474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1152300" y="922782"/>
                  </a:moveTo>
                  <a:lnTo>
                    <a:pt x="2354400" y="1620000"/>
                  </a:lnTo>
                  <a:lnTo>
                    <a:pt x="1152300" y="2317218"/>
                  </a:lnTo>
                  <a:close/>
                  <a:moveTo>
                    <a:pt x="1620000" y="342403"/>
                  </a:moveTo>
                  <a:cubicBezTo>
                    <a:pt x="914403" y="342403"/>
                    <a:pt x="342403" y="914403"/>
                    <a:pt x="342403" y="1620000"/>
                  </a:cubicBezTo>
                  <a:cubicBezTo>
                    <a:pt x="342403" y="2325597"/>
                    <a:pt x="914403" y="2897597"/>
                    <a:pt x="1620000" y="2897597"/>
                  </a:cubicBezTo>
                  <a:cubicBezTo>
                    <a:pt x="2325597" y="2897597"/>
                    <a:pt x="2897597" y="2325597"/>
                    <a:pt x="2897597" y="1620000"/>
                  </a:cubicBezTo>
                  <a:cubicBezTo>
                    <a:pt x="2897597" y="914403"/>
                    <a:pt x="2325597" y="342403"/>
                    <a:pt x="1620000" y="342403"/>
                  </a:cubicBezTo>
                  <a:close/>
                  <a:moveTo>
                    <a:pt x="1620000" y="0"/>
                  </a:moveTo>
                  <a:cubicBezTo>
                    <a:pt x="2514701" y="0"/>
                    <a:pt x="3240000" y="725299"/>
                    <a:pt x="3240000" y="1620000"/>
                  </a:cubicBezTo>
                  <a:cubicBezTo>
                    <a:pt x="3240000" y="2514701"/>
                    <a:pt x="2514701" y="3240000"/>
                    <a:pt x="1620000" y="3240000"/>
                  </a:cubicBezTo>
                  <a:cubicBezTo>
                    <a:pt x="725299" y="3240000"/>
                    <a:pt x="0" y="2514701"/>
                    <a:pt x="0" y="1620000"/>
                  </a:cubicBezTo>
                  <a:cubicBezTo>
                    <a:pt x="0" y="725299"/>
                    <a:pt x="725299" y="0"/>
                    <a:pt x="1620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816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hr-HR" sz="4000" dirty="0" smtClean="0">
                <a:solidFill>
                  <a:srgbClr val="D92E2D"/>
                </a:solidFill>
              </a:rPr>
              <a:t>CONTENTS</a:t>
            </a:r>
            <a:endParaRPr lang="es-ES" sz="40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2339158"/>
            <a:ext cx="3327316" cy="2938236"/>
          </a:xfrm>
          <a:ln>
            <a:solidFill>
              <a:srgbClr val="E47A24"/>
            </a:solidFill>
          </a:ln>
        </p:spPr>
        <p:txBody>
          <a:bodyPr/>
          <a:lstStyle/>
          <a:p>
            <a:pPr marL="457200" indent="-457200" algn="l">
              <a:buAutoNum type="arabicPeriod"/>
            </a:pPr>
            <a:r>
              <a:rPr lang="en-GB" dirty="0" smtClean="0">
                <a:solidFill>
                  <a:srgbClr val="DE5630"/>
                </a:solidFill>
              </a:rPr>
              <a:t>BASIC </a:t>
            </a:r>
            <a:r>
              <a:rPr lang="en-GB" dirty="0">
                <a:solidFill>
                  <a:srgbClr val="DE5630"/>
                </a:solidFill>
              </a:rPr>
              <a:t>COSTS </a:t>
            </a:r>
            <a:r>
              <a:rPr lang="en-GB" dirty="0" smtClean="0">
                <a:solidFill>
                  <a:srgbClr val="DE5630"/>
                </a:solidFill>
              </a:rPr>
              <a:t>FORECASTING</a:t>
            </a:r>
            <a:endParaRPr lang="hr-HR" dirty="0" smtClean="0">
              <a:solidFill>
                <a:srgbClr val="DE5630"/>
              </a:solidFill>
            </a:endParaRPr>
          </a:p>
          <a:p>
            <a:pPr algn="l"/>
            <a:endParaRPr lang="hr-HR" dirty="0" smtClean="0">
              <a:solidFill>
                <a:srgbClr val="DE5630"/>
              </a:solidFill>
            </a:endParaRPr>
          </a:p>
          <a:p>
            <a:pPr algn="l"/>
            <a:r>
              <a:rPr lang="en-US" sz="2000" dirty="0"/>
              <a:t>1.1.	Personal budget for survival  </a:t>
            </a:r>
          </a:p>
          <a:p>
            <a:pPr algn="l"/>
            <a:r>
              <a:rPr lang="en-US" sz="2000" dirty="0"/>
              <a:t>1.2.	Initial costs - start up costs</a:t>
            </a:r>
          </a:p>
          <a:p>
            <a:pPr algn="l"/>
            <a:endParaRPr lang="hr-HR" dirty="0"/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xmlns="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xmlns="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xmlns="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xmlns="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sp>
        <p:nvSpPr>
          <p:cNvPr id="10" name="Subtítulo 2">
            <a:extLst>
              <a:ext uri="{FF2B5EF4-FFF2-40B4-BE49-F238E27FC236}">
                <a16:creationId xmlns:a16="http://schemas.microsoft.com/office/drawing/2014/main" xmlns="" id="{34697EA5-F919-4E2B-8A99-C1467FF21115}"/>
              </a:ext>
            </a:extLst>
          </p:cNvPr>
          <p:cNvSpPr txBox="1">
            <a:spLocks/>
          </p:cNvSpPr>
          <p:nvPr/>
        </p:nvSpPr>
        <p:spPr>
          <a:xfrm>
            <a:off x="4723780" y="2339158"/>
            <a:ext cx="3322939" cy="2938236"/>
          </a:xfrm>
          <a:prstGeom prst="rect">
            <a:avLst/>
          </a:prstGeom>
          <a:ln>
            <a:solidFill>
              <a:srgbClr val="E47A24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dirty="0" smtClean="0">
                <a:solidFill>
                  <a:srgbClr val="DE5630"/>
                </a:solidFill>
              </a:rPr>
              <a:t>2. </a:t>
            </a:r>
            <a:r>
              <a:rPr lang="en-GB" dirty="0" smtClean="0">
                <a:solidFill>
                  <a:srgbClr val="DE5630"/>
                </a:solidFill>
              </a:rPr>
              <a:t>FINANCIAL PLAN</a:t>
            </a:r>
            <a:endParaRPr lang="hr-HR" dirty="0" smtClean="0">
              <a:solidFill>
                <a:srgbClr val="DE5630"/>
              </a:solidFill>
            </a:endParaRPr>
          </a:p>
          <a:p>
            <a:pPr algn="l"/>
            <a:endParaRPr lang="hr-HR" dirty="0" smtClean="0">
              <a:solidFill>
                <a:srgbClr val="DE5630"/>
              </a:solidFill>
            </a:endParaRPr>
          </a:p>
          <a:p>
            <a:pPr algn="l"/>
            <a:r>
              <a:rPr lang="en-US" sz="2000" dirty="0"/>
              <a:t>2.1.	Introduction to basic financial concepts </a:t>
            </a:r>
            <a:r>
              <a:rPr lang="en-US" sz="2000" dirty="0" smtClean="0"/>
              <a:t>2.2</a:t>
            </a:r>
            <a:r>
              <a:rPr lang="en-US" sz="2000" dirty="0"/>
              <a:t>.	Creating your own financial plan</a:t>
            </a: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xmlns="" id="{34697EA5-F919-4E2B-8A99-C1467FF21115}"/>
              </a:ext>
            </a:extLst>
          </p:cNvPr>
          <p:cNvSpPr txBox="1">
            <a:spLocks/>
          </p:cNvSpPr>
          <p:nvPr/>
        </p:nvSpPr>
        <p:spPr>
          <a:xfrm>
            <a:off x="8177349" y="2339158"/>
            <a:ext cx="3387633" cy="2938236"/>
          </a:xfrm>
          <a:prstGeom prst="rect">
            <a:avLst/>
          </a:prstGeom>
          <a:ln>
            <a:solidFill>
              <a:srgbClr val="E47A24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rgbClr val="DE5630"/>
                </a:solidFill>
              </a:rPr>
              <a:t>3.</a:t>
            </a:r>
            <a:r>
              <a:rPr lang="hr-HR" dirty="0" smtClean="0">
                <a:solidFill>
                  <a:srgbClr val="DE5630"/>
                </a:solidFill>
              </a:rPr>
              <a:t> </a:t>
            </a:r>
            <a:r>
              <a:rPr lang="en-US" dirty="0" smtClean="0">
                <a:solidFill>
                  <a:srgbClr val="DE5630"/>
                </a:solidFill>
              </a:rPr>
              <a:t>METHODS OF FINANCING / COLLECTING FUNDS</a:t>
            </a:r>
            <a:endParaRPr lang="hr-HR" dirty="0" smtClean="0">
              <a:solidFill>
                <a:srgbClr val="DE5630"/>
              </a:solidFill>
            </a:endParaRPr>
          </a:p>
          <a:p>
            <a:pPr algn="l"/>
            <a:r>
              <a:rPr lang="en-US" sz="2000" dirty="0"/>
              <a:t>3.1.	Possible ways of financing and raising </a:t>
            </a:r>
            <a:r>
              <a:rPr lang="en-US" sz="2000" dirty="0" smtClean="0"/>
              <a:t>funds</a:t>
            </a:r>
            <a:endParaRPr lang="hr-HR" sz="2000" dirty="0" smtClean="0"/>
          </a:p>
          <a:p>
            <a:pPr algn="l"/>
            <a:r>
              <a:rPr lang="en-US" sz="2000" dirty="0" smtClean="0"/>
              <a:t>3.2</a:t>
            </a:r>
            <a:r>
              <a:rPr lang="en-US" sz="2000" dirty="0"/>
              <a:t>. Presenting the business idea to investors / banks</a:t>
            </a: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=""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2576756" y="1271207"/>
            <a:ext cx="628337" cy="955637"/>
          </a:xfrm>
          <a:prstGeom prst="rect">
            <a:avLst/>
          </a:prstGeom>
        </p:spPr>
      </p:pic>
      <p:pic>
        <p:nvPicPr>
          <p:cNvPr id="17" name="Imagen 15">
            <a:extLst>
              <a:ext uri="{FF2B5EF4-FFF2-40B4-BE49-F238E27FC236}">
                <a16:creationId xmlns=""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5989694" y="1271206"/>
            <a:ext cx="628337" cy="955637"/>
          </a:xfrm>
          <a:prstGeom prst="rect">
            <a:avLst/>
          </a:prstGeom>
        </p:spPr>
      </p:pic>
      <p:pic>
        <p:nvPicPr>
          <p:cNvPr id="18" name="Imagen 15">
            <a:extLst>
              <a:ext uri="{FF2B5EF4-FFF2-40B4-BE49-F238E27FC236}">
                <a16:creationId xmlns=""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9494893" y="1271206"/>
            <a:ext cx="628337" cy="95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83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hr-HR" sz="3600" dirty="0" smtClean="0">
                <a:solidFill>
                  <a:srgbClr val="D92E2D"/>
                </a:solidFill>
              </a:rPr>
              <a:t>1. </a:t>
            </a:r>
            <a:r>
              <a:rPr lang="es-ES" sz="3600" dirty="0" smtClean="0">
                <a:solidFill>
                  <a:srgbClr val="D92E2D"/>
                </a:solidFill>
              </a:rPr>
              <a:t>BASIC </a:t>
            </a:r>
            <a:r>
              <a:rPr lang="es-ES" sz="3600" dirty="0">
                <a:solidFill>
                  <a:srgbClr val="D92E2D"/>
                </a:solidFill>
              </a:rPr>
              <a:t>COSTS FORECASTING</a:t>
            </a: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672046"/>
            <a:ext cx="10059042" cy="429332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hr-HR" dirty="0" smtClean="0">
                <a:solidFill>
                  <a:srgbClr val="DE5630"/>
                </a:solidFill>
              </a:rPr>
              <a:t>1.1. Personal </a:t>
            </a:r>
            <a:r>
              <a:rPr lang="hr-HR" dirty="0" err="1">
                <a:solidFill>
                  <a:srgbClr val="DE5630"/>
                </a:solidFill>
              </a:rPr>
              <a:t>budget</a:t>
            </a:r>
            <a:r>
              <a:rPr lang="hr-HR" dirty="0">
                <a:solidFill>
                  <a:srgbClr val="DE5630"/>
                </a:solidFill>
              </a:rPr>
              <a:t> for </a:t>
            </a:r>
            <a:r>
              <a:rPr lang="hr-HR" dirty="0" err="1">
                <a:solidFill>
                  <a:srgbClr val="DE5630"/>
                </a:solidFill>
              </a:rPr>
              <a:t>survival</a:t>
            </a:r>
            <a:r>
              <a:rPr lang="hr-HR" dirty="0">
                <a:solidFill>
                  <a:srgbClr val="DE5630"/>
                </a:solidFill>
              </a:rPr>
              <a:t> </a:t>
            </a:r>
            <a:endParaRPr lang="hr-HR" dirty="0" smtClean="0">
              <a:solidFill>
                <a:srgbClr val="DE5630"/>
              </a:solidFill>
            </a:endParaRPr>
          </a:p>
          <a:p>
            <a:pPr algn="l"/>
            <a:r>
              <a:rPr lang="en-US" sz="2000" dirty="0"/>
              <a:t>It is important that future entrepreneurs:</a:t>
            </a:r>
          </a:p>
          <a:p>
            <a:pPr algn="l"/>
            <a:r>
              <a:rPr lang="en-US" sz="2000" dirty="0"/>
              <a:t>• Be honest with yourself, and don`t underestimate costs</a:t>
            </a:r>
          </a:p>
          <a:p>
            <a:pPr algn="l"/>
            <a:r>
              <a:rPr lang="en-US" sz="2000" dirty="0"/>
              <a:t>• To include in the calculation "luxury" costs (outings, travel, restaurants)</a:t>
            </a:r>
          </a:p>
          <a:p>
            <a:pPr algn="l"/>
            <a:endParaRPr lang="hr-H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amount </a:t>
            </a:r>
            <a:r>
              <a:rPr lang="hr-HR" sz="2000" dirty="0" err="1" smtClean="0"/>
              <a:t>that</a:t>
            </a:r>
            <a:r>
              <a:rPr lang="en-US" sz="2000" dirty="0" smtClean="0"/>
              <a:t> </a:t>
            </a:r>
            <a:r>
              <a:rPr lang="hr-HR" sz="2000" dirty="0" err="1" smtClean="0"/>
              <a:t>you</a:t>
            </a:r>
            <a:r>
              <a:rPr lang="hr-HR" sz="2000" dirty="0" smtClean="0"/>
              <a:t> </a:t>
            </a:r>
            <a:r>
              <a:rPr lang="en-US" sz="2000" dirty="0" smtClean="0"/>
              <a:t>need </a:t>
            </a:r>
            <a:r>
              <a:rPr lang="en-US" sz="2000" dirty="0"/>
              <a:t>to cover his personal expenses, not counting the inflow of money from sources other than his company over the next 12 </a:t>
            </a:r>
            <a:r>
              <a:rPr lang="en-US" sz="2000" dirty="0" smtClean="0"/>
              <a:t>months</a:t>
            </a:r>
            <a:endParaRPr lang="hr-HR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fill in the personal budget </a:t>
            </a:r>
            <a:r>
              <a:rPr lang="en-US" sz="2000" dirty="0" smtClean="0"/>
              <a:t>table</a:t>
            </a:r>
            <a:r>
              <a:rPr lang="hr-HR" sz="2000" dirty="0" smtClean="0"/>
              <a:t>!</a:t>
            </a:r>
            <a:endParaRPr lang="hr-HR" sz="2000" dirty="0"/>
          </a:p>
          <a:p>
            <a:pPr algn="l"/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xmlns="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xmlns="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xmlns="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xmlns="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6705600" y="4493622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TOTAL PERSONAL COSTS</a:t>
            </a:r>
            <a:endParaRPr lang="hr-HR" sz="1600" dirty="0"/>
          </a:p>
        </p:txBody>
      </p:sp>
      <p:sp>
        <p:nvSpPr>
          <p:cNvPr id="19" name="Elipsa 18"/>
          <p:cNvSpPr/>
          <p:nvPr/>
        </p:nvSpPr>
        <p:spPr>
          <a:xfrm>
            <a:off x="9200606" y="4493621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TOTAL PERSONAL REVENUES</a:t>
            </a:r>
            <a:endParaRPr lang="hr-HR" sz="1600" dirty="0"/>
          </a:p>
        </p:txBody>
      </p:sp>
      <p:pic>
        <p:nvPicPr>
          <p:cNvPr id="1028" name="Picture 4" descr="Box, boxing gloves, gloves, sport icon - Download on Iconfind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730" y="4725668"/>
            <a:ext cx="936036" cy="93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7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es-ES" sz="3600" dirty="0">
                <a:solidFill>
                  <a:srgbClr val="D92E2D"/>
                </a:solidFill>
              </a:rPr>
              <a:t>BASIC COSTS FORECASTING</a:t>
            </a: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271206"/>
            <a:ext cx="10433510" cy="5022865"/>
          </a:xfrm>
          <a:ln>
            <a:solidFill>
              <a:srgbClr val="E47A24"/>
            </a:solidFill>
          </a:ln>
        </p:spPr>
        <p:txBody>
          <a:bodyPr>
            <a:normAutofit/>
          </a:bodyPr>
          <a:lstStyle/>
          <a:p>
            <a:pPr algn="l"/>
            <a:r>
              <a:rPr lang="hr-HR" dirty="0" smtClean="0">
                <a:solidFill>
                  <a:srgbClr val="DE5630"/>
                </a:solidFill>
              </a:rPr>
              <a:t>1.2. </a:t>
            </a:r>
            <a:r>
              <a:rPr lang="en-US" dirty="0">
                <a:solidFill>
                  <a:srgbClr val="DE5630"/>
                </a:solidFill>
              </a:rPr>
              <a:t>Initial costs - start up </a:t>
            </a:r>
            <a:r>
              <a:rPr lang="en-US" dirty="0" smtClean="0">
                <a:solidFill>
                  <a:srgbClr val="DE5630"/>
                </a:solidFill>
              </a:rPr>
              <a:t>costs</a:t>
            </a:r>
            <a:endParaRPr lang="hr-HR" dirty="0" smtClean="0">
              <a:solidFill>
                <a:srgbClr val="DE563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amount that </a:t>
            </a:r>
            <a:r>
              <a:rPr lang="hr-HR" sz="2000" dirty="0" err="1" smtClean="0"/>
              <a:t>you</a:t>
            </a:r>
            <a:r>
              <a:rPr lang="hr-HR" sz="2000" dirty="0" smtClean="0"/>
              <a:t> </a:t>
            </a:r>
            <a:r>
              <a:rPr lang="en-US" sz="2000" dirty="0" smtClean="0"/>
              <a:t>need </a:t>
            </a:r>
            <a:r>
              <a:rPr lang="en-US" sz="2000" dirty="0"/>
              <a:t>to prepare before starting a </a:t>
            </a:r>
            <a:r>
              <a:rPr lang="en-US" sz="2000" dirty="0" smtClean="0"/>
              <a:t>business</a:t>
            </a:r>
            <a:endParaRPr lang="hr-HR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How much money do I have to invest to start my own business</a:t>
            </a:r>
            <a:r>
              <a:rPr lang="en-US" sz="2000" dirty="0" smtClean="0"/>
              <a:t>?</a:t>
            </a:r>
            <a:endParaRPr lang="hr-HR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 err="1" smtClean="0"/>
              <a:t>Calculate</a:t>
            </a:r>
            <a:r>
              <a:rPr lang="hr-HR" sz="2000" dirty="0" smtClean="0"/>
              <a:t> </a:t>
            </a:r>
          </a:p>
          <a:p>
            <a:pPr algn="l"/>
            <a:r>
              <a:rPr lang="hr-HR" sz="2000" dirty="0"/>
              <a:t> </a:t>
            </a:r>
            <a:r>
              <a:rPr lang="hr-HR" sz="2000" dirty="0" smtClean="0"/>
              <a:t>     </a:t>
            </a:r>
            <a:r>
              <a:rPr lang="hr-HR" sz="2000" dirty="0" err="1" smtClean="0"/>
              <a:t>your</a:t>
            </a:r>
            <a:r>
              <a:rPr lang="hr-HR" sz="2000" dirty="0" smtClean="0"/>
              <a:t> </a:t>
            </a:r>
          </a:p>
          <a:p>
            <a:pPr algn="l"/>
            <a:r>
              <a:rPr lang="hr-HR" sz="2000" dirty="0" smtClean="0"/>
              <a:t>     </a:t>
            </a:r>
            <a:r>
              <a:rPr lang="hr-HR" sz="2000" dirty="0" err="1" smtClean="0"/>
              <a:t>company</a:t>
            </a:r>
            <a:r>
              <a:rPr lang="hr-HR" sz="2000" dirty="0" smtClean="0"/>
              <a:t> </a:t>
            </a:r>
            <a:r>
              <a:rPr lang="hr-HR" sz="2000" dirty="0" err="1" smtClean="0"/>
              <a:t>costs</a:t>
            </a:r>
            <a:r>
              <a:rPr lang="hr-HR" sz="2000" dirty="0" smtClean="0"/>
              <a:t>!</a:t>
            </a:r>
          </a:p>
          <a:p>
            <a:pPr algn="l"/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xmlns="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xmlns="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xmlns="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xmlns="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313714"/>
            <a:ext cx="7991564" cy="509874"/>
          </a:xfrm>
          <a:prstGeom prst="rect">
            <a:avLst/>
          </a:prstGeom>
        </p:spPr>
      </p:pic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004030"/>
              </p:ext>
            </p:extLst>
          </p:nvPr>
        </p:nvGraphicFramePr>
        <p:xfrm>
          <a:off x="3428274" y="2472460"/>
          <a:ext cx="8128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2731"/>
                <a:gridCol w="16952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COMPANY COSTS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AMOUNT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INITIAL INVENTORY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RENT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INSTALLATION COSTS IN OFFICE SPACE (GAS, ELECTRICITY, WATER)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COSTS OF INTERNET AND TELEPHONE LINES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MAINTENANCE OF PROPERTY AND EQUIPMENT (RENOVATION)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INSURANCE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POSTAGE AND STATIONERY (MEMORANDUM, BUSINESS CARDS)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MARKETING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ADD COSTS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27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es-ES" sz="3600" dirty="0">
                <a:solidFill>
                  <a:srgbClr val="D92E2D"/>
                </a:solidFill>
              </a:rPr>
              <a:t>2.	FINANCIAL PLAN</a:t>
            </a: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271206"/>
            <a:ext cx="10059042" cy="469416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hr-HR" sz="2000" dirty="0" smtClean="0"/>
              <a:t>A </a:t>
            </a:r>
            <a:r>
              <a:rPr lang="en-US" sz="2000" dirty="0" smtClean="0"/>
              <a:t>plan </a:t>
            </a:r>
            <a:r>
              <a:rPr lang="en-US" sz="2000" dirty="0"/>
              <a:t>of business spending based on </a:t>
            </a:r>
            <a:r>
              <a:rPr lang="en-US" sz="2000" u="sng" dirty="0"/>
              <a:t>revenues and expenses </a:t>
            </a:r>
            <a:r>
              <a:rPr lang="en-US" sz="2000" dirty="0"/>
              <a:t>for a </a:t>
            </a:r>
            <a:r>
              <a:rPr lang="en-US" sz="2000" u="sng" dirty="0"/>
              <a:t>certain period</a:t>
            </a:r>
            <a:r>
              <a:rPr lang="en-US" sz="2000" dirty="0"/>
              <a:t> (month, quarter, year). </a:t>
            </a:r>
            <a:endParaRPr lang="hr-HR" sz="2000" dirty="0" smtClean="0"/>
          </a:p>
          <a:p>
            <a:pPr algn="l"/>
            <a:r>
              <a:rPr lang="en-US" sz="2000" dirty="0" smtClean="0"/>
              <a:t>Identifies </a:t>
            </a:r>
            <a:r>
              <a:rPr lang="en-US" sz="2000" dirty="0"/>
              <a:t>available capital, estimates consumption, and helps predict revenue. It is an aid in planning business activities and serves to set financial goals. </a:t>
            </a:r>
            <a:endParaRPr lang="hr-HR" sz="2000" dirty="0" smtClean="0"/>
          </a:p>
          <a:p>
            <a:pPr algn="l"/>
            <a:r>
              <a:rPr lang="en-US" sz="2000" dirty="0" smtClean="0"/>
              <a:t>The </a:t>
            </a:r>
            <a:r>
              <a:rPr lang="en-US" sz="2000" dirty="0"/>
              <a:t>components of the financial plan </a:t>
            </a:r>
            <a:r>
              <a:rPr lang="en-US" sz="2000" dirty="0" smtClean="0"/>
              <a:t>are</a:t>
            </a:r>
            <a:r>
              <a:rPr lang="hr-HR" sz="2000" dirty="0" smtClean="0"/>
              <a:t>:</a:t>
            </a:r>
            <a:endParaRPr lang="hr-HR" sz="2000" dirty="0"/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xmlns="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xmlns="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xmlns="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xmlns="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3523659" y="4420799"/>
            <a:ext cx="1515291" cy="136724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FIXED COST</a:t>
            </a:r>
            <a:endParaRPr lang="hr-HR" sz="1600" dirty="0"/>
          </a:p>
        </p:txBody>
      </p:sp>
      <p:sp>
        <p:nvSpPr>
          <p:cNvPr id="19" name="Elipsa 18"/>
          <p:cNvSpPr/>
          <p:nvPr/>
        </p:nvSpPr>
        <p:spPr>
          <a:xfrm>
            <a:off x="5214503" y="2934664"/>
            <a:ext cx="1515291" cy="136724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VARIABLE COST</a:t>
            </a:r>
            <a:endParaRPr lang="hr-HR" sz="1600" dirty="0"/>
          </a:p>
        </p:txBody>
      </p:sp>
      <p:sp>
        <p:nvSpPr>
          <p:cNvPr id="16" name="Elipsa 15"/>
          <p:cNvSpPr/>
          <p:nvPr/>
        </p:nvSpPr>
        <p:spPr>
          <a:xfrm>
            <a:off x="1712442" y="2970820"/>
            <a:ext cx="1682247" cy="14499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ESTIMATED REVENUE</a:t>
            </a:r>
            <a:endParaRPr lang="hr-HR" sz="1600" dirty="0"/>
          </a:p>
        </p:txBody>
      </p:sp>
      <p:sp>
        <p:nvSpPr>
          <p:cNvPr id="17" name="Elipsa 16"/>
          <p:cNvSpPr/>
          <p:nvPr/>
        </p:nvSpPr>
        <p:spPr>
          <a:xfrm>
            <a:off x="6806764" y="4420799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ONE-TIME COST</a:t>
            </a:r>
            <a:endParaRPr lang="hr-HR" sz="1600" dirty="0"/>
          </a:p>
        </p:txBody>
      </p:sp>
      <p:sp>
        <p:nvSpPr>
          <p:cNvPr id="18" name="Elipsa 17"/>
          <p:cNvSpPr/>
          <p:nvPr/>
        </p:nvSpPr>
        <p:spPr>
          <a:xfrm>
            <a:off x="8224828" y="2934665"/>
            <a:ext cx="1515291" cy="13672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CASH FLOW</a:t>
            </a:r>
            <a:endParaRPr lang="hr-HR" sz="1600" dirty="0"/>
          </a:p>
        </p:txBody>
      </p:sp>
      <p:sp>
        <p:nvSpPr>
          <p:cNvPr id="20" name="Elipsa 19"/>
          <p:cNvSpPr/>
          <p:nvPr/>
        </p:nvSpPr>
        <p:spPr>
          <a:xfrm>
            <a:off x="9606504" y="4301910"/>
            <a:ext cx="1515291" cy="13672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PLANNED FINANCIAL RESULT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387873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hr-HR" sz="3600" dirty="0" smtClean="0">
                <a:solidFill>
                  <a:srgbClr val="D92E2D"/>
                </a:solidFill>
              </a:rPr>
              <a:t>2. FINANCIAL PLAN</a:t>
            </a: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271206"/>
            <a:ext cx="10059042" cy="5022866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dirty="0">
                <a:solidFill>
                  <a:srgbClr val="DE5630"/>
                </a:solidFill>
              </a:rPr>
              <a:t>2.1.	Introduction to basic financial concepts - Revenue / Expenses, Receipt / Outlay, Profit / Loss / Financial result</a:t>
            </a:r>
            <a:endParaRPr lang="hr-HR" dirty="0">
              <a:solidFill>
                <a:srgbClr val="DE563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ort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out the exact concepts</a:t>
            </a: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xmlns="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xmlns="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xmlns="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xmlns="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333738"/>
            <a:ext cx="7991564" cy="489849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5744874" y="2112677"/>
            <a:ext cx="5343105" cy="82155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money you expect your business to make from selling goods and services</a:t>
            </a:r>
            <a:endParaRPr lang="hr-HR" sz="1600" dirty="0"/>
          </a:p>
        </p:txBody>
      </p:sp>
      <p:sp>
        <p:nvSpPr>
          <p:cNvPr id="21" name="Elipsa 20"/>
          <p:cNvSpPr/>
          <p:nvPr/>
        </p:nvSpPr>
        <p:spPr>
          <a:xfrm>
            <a:off x="1300849" y="2391744"/>
            <a:ext cx="1682247" cy="14499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ESTIMATED REVENUE</a:t>
            </a:r>
            <a:endParaRPr lang="hr-HR" sz="1600" dirty="0"/>
          </a:p>
        </p:txBody>
      </p:sp>
      <p:sp>
        <p:nvSpPr>
          <p:cNvPr id="22" name="Elipsa 21"/>
          <p:cNvSpPr/>
          <p:nvPr/>
        </p:nvSpPr>
        <p:spPr>
          <a:xfrm>
            <a:off x="9429635" y="4810361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ONE-TIME COST</a:t>
            </a:r>
            <a:endParaRPr lang="hr-HR" sz="1600" dirty="0"/>
          </a:p>
        </p:txBody>
      </p:sp>
      <p:sp>
        <p:nvSpPr>
          <p:cNvPr id="23" name="Elipsa 22"/>
          <p:cNvSpPr/>
          <p:nvPr/>
        </p:nvSpPr>
        <p:spPr>
          <a:xfrm>
            <a:off x="1300849" y="4246347"/>
            <a:ext cx="5343105" cy="82155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unexpected costs that your business could incur in any year</a:t>
            </a:r>
            <a:endParaRPr lang="hr-HR" sz="1600" dirty="0"/>
          </a:p>
        </p:txBody>
      </p:sp>
      <p:sp>
        <p:nvSpPr>
          <p:cNvPr id="24" name="Elipsa 23"/>
          <p:cNvSpPr/>
          <p:nvPr/>
        </p:nvSpPr>
        <p:spPr>
          <a:xfrm>
            <a:off x="7556251" y="3940488"/>
            <a:ext cx="1515291" cy="13672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CASH FLOW</a:t>
            </a:r>
            <a:endParaRPr lang="hr-HR" sz="1600" dirty="0"/>
          </a:p>
        </p:txBody>
      </p:sp>
      <p:sp>
        <p:nvSpPr>
          <p:cNvPr id="25" name="Elipsa 24"/>
          <p:cNvSpPr/>
          <p:nvPr/>
        </p:nvSpPr>
        <p:spPr>
          <a:xfrm>
            <a:off x="3088590" y="3045391"/>
            <a:ext cx="6255816" cy="93194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s</a:t>
            </a:r>
            <a:r>
              <a:rPr lang="en-US" sz="1600" dirty="0" err="1" smtClean="0"/>
              <a:t>ystematized</a:t>
            </a:r>
            <a:r>
              <a:rPr lang="en-US" sz="1600" dirty="0" smtClean="0"/>
              <a:t> </a:t>
            </a:r>
            <a:r>
              <a:rPr lang="en-US" sz="1600" dirty="0"/>
              <a:t>presentation of receipts and outlays of money in a certain period of time</a:t>
            </a:r>
            <a:endParaRPr lang="hr-HR" sz="1600" dirty="0"/>
          </a:p>
        </p:txBody>
      </p:sp>
      <p:sp>
        <p:nvSpPr>
          <p:cNvPr id="26" name="Elipsa 25"/>
          <p:cNvSpPr/>
          <p:nvPr/>
        </p:nvSpPr>
        <p:spPr>
          <a:xfrm>
            <a:off x="9516756" y="3099016"/>
            <a:ext cx="1515291" cy="13672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PLANNED FINANCIAL RESULT</a:t>
            </a:r>
            <a:endParaRPr lang="hr-HR" sz="1600" dirty="0"/>
          </a:p>
        </p:txBody>
      </p:sp>
      <p:sp>
        <p:nvSpPr>
          <p:cNvPr id="27" name="Elipsa 26"/>
          <p:cNvSpPr/>
          <p:nvPr/>
        </p:nvSpPr>
        <p:spPr>
          <a:xfrm>
            <a:off x="1802726" y="5234043"/>
            <a:ext cx="6255816" cy="93194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amount incurred by deducting estimated costs from </a:t>
            </a:r>
            <a:r>
              <a:rPr lang="en-US" sz="1600" dirty="0" smtClean="0"/>
              <a:t>revenues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48381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hr-HR" sz="3600" dirty="0" smtClean="0">
                <a:solidFill>
                  <a:srgbClr val="D92E2D"/>
                </a:solidFill>
              </a:rPr>
              <a:t>2. FINANCIAL PLAN</a:t>
            </a: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271206"/>
            <a:ext cx="10059042" cy="469416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dirty="0">
                <a:solidFill>
                  <a:srgbClr val="DE5630"/>
                </a:solidFill>
              </a:rPr>
              <a:t>2.1.	Introduction to basic financial concepts - Revenue / Expenses, Receipt / Outlay, Profit / Loss / Financial result</a:t>
            </a:r>
            <a:endParaRPr lang="hr-HR" dirty="0">
              <a:solidFill>
                <a:srgbClr val="DE563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ort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out the exact concepts</a:t>
            </a: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xmlns="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xmlns="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xmlns="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xmlns="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2527521" y="3346949"/>
            <a:ext cx="1850371" cy="154842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FIXED COSTS</a:t>
            </a:r>
            <a:endParaRPr lang="hr-HR" sz="1600" dirty="0"/>
          </a:p>
        </p:txBody>
      </p:sp>
      <p:sp>
        <p:nvSpPr>
          <p:cNvPr id="19" name="Elipsa 18"/>
          <p:cNvSpPr/>
          <p:nvPr/>
        </p:nvSpPr>
        <p:spPr>
          <a:xfrm>
            <a:off x="8473842" y="3358421"/>
            <a:ext cx="1833917" cy="154842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VARIABLE COSTS</a:t>
            </a:r>
            <a:endParaRPr lang="hr-HR" sz="1600" dirty="0"/>
          </a:p>
        </p:txBody>
      </p:sp>
      <p:sp>
        <p:nvSpPr>
          <p:cNvPr id="12" name="Elipsa 11"/>
          <p:cNvSpPr/>
          <p:nvPr/>
        </p:nvSpPr>
        <p:spPr>
          <a:xfrm>
            <a:off x="6285630" y="3428999"/>
            <a:ext cx="1209662" cy="10929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Rent</a:t>
            </a:r>
            <a:endParaRPr lang="hr-HR" sz="1600" dirty="0"/>
          </a:p>
        </p:txBody>
      </p:sp>
      <p:sp>
        <p:nvSpPr>
          <p:cNvPr id="16" name="Elipsa 15"/>
          <p:cNvSpPr/>
          <p:nvPr/>
        </p:nvSpPr>
        <p:spPr>
          <a:xfrm>
            <a:off x="7576517" y="4761228"/>
            <a:ext cx="1209662" cy="10929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Internet</a:t>
            </a:r>
            <a:endParaRPr lang="hr-HR" sz="1600" dirty="0"/>
          </a:p>
        </p:txBody>
      </p:sp>
      <p:sp>
        <p:nvSpPr>
          <p:cNvPr id="17" name="Elipsa 16"/>
          <p:cNvSpPr/>
          <p:nvPr/>
        </p:nvSpPr>
        <p:spPr>
          <a:xfrm>
            <a:off x="9803122" y="2422400"/>
            <a:ext cx="1401962" cy="10987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Insurance</a:t>
            </a:r>
            <a:endParaRPr lang="hr-HR" sz="1600" dirty="0"/>
          </a:p>
        </p:txBody>
      </p:sp>
      <p:sp>
        <p:nvSpPr>
          <p:cNvPr id="18" name="Elipsa 17"/>
          <p:cNvSpPr/>
          <p:nvPr/>
        </p:nvSpPr>
        <p:spPr>
          <a:xfrm>
            <a:off x="1381435" y="4794287"/>
            <a:ext cx="1209662" cy="10929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err="1" smtClean="0"/>
              <a:t>Travel</a:t>
            </a:r>
            <a:r>
              <a:rPr lang="hr-HR" sz="1600" dirty="0" smtClean="0"/>
              <a:t> </a:t>
            </a:r>
            <a:r>
              <a:rPr lang="hr-HR" sz="1600" dirty="0" err="1" smtClean="0"/>
              <a:t>costs</a:t>
            </a:r>
            <a:endParaRPr lang="hr-HR" sz="1600" dirty="0"/>
          </a:p>
        </p:txBody>
      </p:sp>
      <p:sp>
        <p:nvSpPr>
          <p:cNvPr id="20" name="Elipsa 19"/>
          <p:cNvSpPr/>
          <p:nvPr/>
        </p:nvSpPr>
        <p:spPr>
          <a:xfrm>
            <a:off x="9743199" y="4672367"/>
            <a:ext cx="1492547" cy="12148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Marketing</a:t>
            </a:r>
            <a:endParaRPr lang="hr-HR" sz="1600" dirty="0"/>
          </a:p>
        </p:txBody>
      </p:sp>
      <p:sp>
        <p:nvSpPr>
          <p:cNvPr id="21" name="Elipsa 20"/>
          <p:cNvSpPr/>
          <p:nvPr/>
        </p:nvSpPr>
        <p:spPr>
          <a:xfrm>
            <a:off x="1423822" y="2458619"/>
            <a:ext cx="1209662" cy="10929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Bank </a:t>
            </a:r>
            <a:r>
              <a:rPr lang="hr-HR" sz="1600" dirty="0" err="1" smtClean="0"/>
              <a:t>fees</a:t>
            </a:r>
            <a:endParaRPr lang="hr-HR" sz="1600" dirty="0"/>
          </a:p>
        </p:txBody>
      </p:sp>
      <p:sp>
        <p:nvSpPr>
          <p:cNvPr id="22" name="Elipsa 21"/>
          <p:cNvSpPr/>
          <p:nvPr/>
        </p:nvSpPr>
        <p:spPr>
          <a:xfrm>
            <a:off x="7863764" y="2129458"/>
            <a:ext cx="1527036" cy="12338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err="1" smtClean="0"/>
              <a:t>Costs</a:t>
            </a:r>
            <a:r>
              <a:rPr lang="hr-HR" sz="1600" dirty="0" smtClean="0"/>
              <a:t> </a:t>
            </a:r>
            <a:r>
              <a:rPr lang="hr-HR" sz="1600" dirty="0" err="1" smtClean="0"/>
              <a:t>of</a:t>
            </a:r>
            <a:r>
              <a:rPr lang="hr-HR" sz="1600" dirty="0" smtClean="0"/>
              <a:t> </a:t>
            </a:r>
            <a:r>
              <a:rPr lang="hr-HR" sz="1600" dirty="0" err="1" smtClean="0"/>
              <a:t>raw</a:t>
            </a:r>
            <a:r>
              <a:rPr lang="hr-HR" sz="1600" dirty="0" smtClean="0"/>
              <a:t> </a:t>
            </a:r>
            <a:r>
              <a:rPr lang="hr-HR" sz="1600" dirty="0" err="1" smtClean="0"/>
              <a:t>materials</a:t>
            </a:r>
            <a:endParaRPr lang="hr-HR" sz="1600" dirty="0"/>
          </a:p>
        </p:txBody>
      </p:sp>
      <p:sp>
        <p:nvSpPr>
          <p:cNvPr id="23" name="Elipsa 22"/>
          <p:cNvSpPr/>
          <p:nvPr/>
        </p:nvSpPr>
        <p:spPr>
          <a:xfrm>
            <a:off x="4248484" y="4663407"/>
            <a:ext cx="1737790" cy="1288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Energy </a:t>
            </a:r>
            <a:r>
              <a:rPr lang="hr-HR" sz="1600" dirty="0" err="1" smtClean="0"/>
              <a:t>costs</a:t>
            </a:r>
            <a:r>
              <a:rPr lang="hr-HR" sz="1600" dirty="0" smtClean="0"/>
              <a:t> – </a:t>
            </a:r>
            <a:r>
              <a:rPr lang="hr-HR" sz="1600" dirty="0" err="1" smtClean="0"/>
              <a:t>increased</a:t>
            </a:r>
            <a:r>
              <a:rPr lang="hr-HR" sz="1600" dirty="0" smtClean="0"/>
              <a:t> </a:t>
            </a:r>
            <a:r>
              <a:rPr lang="hr-HR" sz="1600" dirty="0" err="1" smtClean="0"/>
              <a:t>production</a:t>
            </a:r>
            <a:endParaRPr lang="hr-HR" sz="1600" dirty="0"/>
          </a:p>
        </p:txBody>
      </p:sp>
      <p:sp>
        <p:nvSpPr>
          <p:cNvPr id="24" name="Elipsa 23"/>
          <p:cNvSpPr/>
          <p:nvPr/>
        </p:nvSpPr>
        <p:spPr>
          <a:xfrm>
            <a:off x="4119075" y="2429762"/>
            <a:ext cx="1737790" cy="1288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err="1" smtClean="0"/>
              <a:t>Labor</a:t>
            </a:r>
            <a:r>
              <a:rPr lang="hr-HR" sz="1600" dirty="0" smtClean="0"/>
              <a:t> </a:t>
            </a:r>
            <a:r>
              <a:rPr lang="hr-HR" sz="1600" dirty="0" err="1" smtClean="0"/>
              <a:t>costs</a:t>
            </a:r>
            <a:r>
              <a:rPr lang="hr-HR" sz="1600" dirty="0" smtClean="0"/>
              <a:t> – </a:t>
            </a:r>
            <a:r>
              <a:rPr lang="hr-HR" sz="1600" dirty="0" err="1" smtClean="0"/>
              <a:t>increased</a:t>
            </a:r>
            <a:r>
              <a:rPr lang="hr-HR" sz="1600" dirty="0" smtClean="0"/>
              <a:t> </a:t>
            </a:r>
            <a:r>
              <a:rPr lang="hr-HR" sz="1600" dirty="0" err="1" smtClean="0"/>
              <a:t>production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422889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8496" y="1364777"/>
            <a:ext cx="4949781" cy="547213"/>
          </a:xfrm>
        </p:spPr>
        <p:txBody>
          <a:bodyPr anchor="ctr">
            <a:normAutofit fontScale="90000"/>
          </a:bodyPr>
          <a:lstStyle/>
          <a:p>
            <a:r>
              <a:rPr lang="hr-HR" sz="3600" dirty="0" smtClean="0">
                <a:solidFill>
                  <a:srgbClr val="D92E2D"/>
                </a:solidFill>
              </a:rPr>
              <a:t>2. FINANCIAL PLAN</a:t>
            </a: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2055223"/>
            <a:ext cx="6157602" cy="4145279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endParaRPr lang="hr-HR" dirty="0" smtClean="0">
              <a:solidFill>
                <a:srgbClr val="DE5630"/>
              </a:solidFill>
            </a:endParaRPr>
          </a:p>
          <a:p>
            <a:pPr algn="l"/>
            <a:r>
              <a:rPr lang="hr-HR" dirty="0" smtClean="0">
                <a:solidFill>
                  <a:srgbClr val="DE5630"/>
                </a:solidFill>
              </a:rPr>
              <a:t>2.2. </a:t>
            </a:r>
            <a:r>
              <a:rPr lang="hr-HR" dirty="0" err="1" smtClean="0">
                <a:solidFill>
                  <a:srgbClr val="DE5630"/>
                </a:solidFill>
              </a:rPr>
              <a:t>Create</a:t>
            </a:r>
            <a:r>
              <a:rPr lang="hr-HR" dirty="0" smtClean="0">
                <a:solidFill>
                  <a:srgbClr val="DE5630"/>
                </a:solidFill>
              </a:rPr>
              <a:t> </a:t>
            </a:r>
            <a:r>
              <a:rPr lang="hr-HR" dirty="0" err="1" smtClean="0">
                <a:solidFill>
                  <a:srgbClr val="DE5630"/>
                </a:solidFill>
              </a:rPr>
              <a:t>your</a:t>
            </a:r>
            <a:r>
              <a:rPr lang="hr-HR" dirty="0" smtClean="0">
                <a:solidFill>
                  <a:srgbClr val="DE5630"/>
                </a:solidFill>
              </a:rPr>
              <a:t> </a:t>
            </a:r>
            <a:r>
              <a:rPr lang="hr-HR" dirty="0" err="1" smtClean="0">
                <a:solidFill>
                  <a:srgbClr val="DE5630"/>
                </a:solidFill>
              </a:rPr>
              <a:t>own</a:t>
            </a:r>
            <a:r>
              <a:rPr lang="hr-HR" dirty="0" smtClean="0">
                <a:solidFill>
                  <a:srgbClr val="DE5630"/>
                </a:solidFill>
              </a:rPr>
              <a:t> </a:t>
            </a:r>
            <a:r>
              <a:rPr lang="hr-HR" dirty="0" err="1" smtClean="0">
                <a:solidFill>
                  <a:srgbClr val="DE5630"/>
                </a:solidFill>
              </a:rPr>
              <a:t>financial</a:t>
            </a:r>
            <a:r>
              <a:rPr lang="hr-HR" dirty="0" smtClean="0">
                <a:solidFill>
                  <a:srgbClr val="DE5630"/>
                </a:solidFill>
              </a:rPr>
              <a:t> plan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Watch </a:t>
            </a:r>
            <a:r>
              <a:rPr lang="en-US" sz="2000" dirty="0"/>
              <a:t>the video 5 reasons why you need a financial plan: </a:t>
            </a:r>
            <a:r>
              <a:rPr lang="hr-HR" sz="2000" dirty="0" smtClean="0">
                <a:hlinkClick r:id="rId2"/>
              </a:rPr>
              <a:t>https</a:t>
            </a:r>
            <a:r>
              <a:rPr lang="hr-HR" sz="2000" dirty="0">
                <a:hlinkClick r:id="rId2"/>
              </a:rPr>
              <a:t>://www.youtube.com/watch?v=RlAzZmh9-jE</a:t>
            </a:r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Fill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the table of planned revenues and </a:t>
            </a:r>
            <a:r>
              <a:rPr lang="hr-H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expenses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xmlns="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xmlns="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xmlns="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xmlns="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5"/>
          <a:srcRect l="36856" t="16508" r="36573" b="7810"/>
          <a:stretch/>
        </p:blipFill>
        <p:spPr>
          <a:xfrm>
            <a:off x="7524206" y="505097"/>
            <a:ext cx="4328160" cy="573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6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hr-HR" sz="3600" dirty="0" smtClean="0">
                <a:solidFill>
                  <a:srgbClr val="D92E2D"/>
                </a:solidFill>
              </a:rPr>
              <a:t>1. FINANCIAL PLAN</a:t>
            </a: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271206"/>
            <a:ext cx="10059042" cy="469416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sz="2000" dirty="0"/>
              <a:t>It is certainly important to include in the financial plan a systematic presentation of cash receipts and outlays, </a:t>
            </a:r>
            <a:r>
              <a:rPr lang="en-US" sz="2000" dirty="0" err="1"/>
              <a:t>ie</a:t>
            </a:r>
            <a:r>
              <a:rPr lang="en-US" sz="2000" dirty="0"/>
              <a:t> cash flow. </a:t>
            </a:r>
            <a:endParaRPr lang="hr-HR" sz="2000" dirty="0" smtClean="0"/>
          </a:p>
          <a:p>
            <a:pPr algn="l"/>
            <a:r>
              <a:rPr lang="en-US" sz="2000" dirty="0"/>
              <a:t>• What is the difference between revenue and receipt? </a:t>
            </a:r>
            <a:endParaRPr lang="hr-HR" sz="2000" dirty="0" smtClean="0"/>
          </a:p>
          <a:p>
            <a:pPr algn="l"/>
            <a:r>
              <a:rPr lang="en-US" sz="2000" dirty="0"/>
              <a:t>•What is the difference between expense and outlay? </a:t>
            </a:r>
            <a:endParaRPr lang="hr-HR" dirty="0" smtClean="0"/>
          </a:p>
          <a:p>
            <a:pPr algn="l"/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xmlns="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xmlns="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xmlns="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xmlns="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3523659" y="2747550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REVENUE</a:t>
            </a:r>
            <a:endParaRPr lang="hr-HR" sz="1600" dirty="0"/>
          </a:p>
        </p:txBody>
      </p:sp>
      <p:sp>
        <p:nvSpPr>
          <p:cNvPr id="19" name="Elipsa 18"/>
          <p:cNvSpPr/>
          <p:nvPr/>
        </p:nvSpPr>
        <p:spPr>
          <a:xfrm>
            <a:off x="6502846" y="2745376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RECEIPT</a:t>
            </a:r>
            <a:endParaRPr lang="hr-HR" sz="1600" dirty="0"/>
          </a:p>
        </p:txBody>
      </p:sp>
      <p:sp>
        <p:nvSpPr>
          <p:cNvPr id="6" name="Nije jednako 5"/>
          <p:cNvSpPr/>
          <p:nvPr/>
        </p:nvSpPr>
        <p:spPr>
          <a:xfrm>
            <a:off x="5377259" y="3261236"/>
            <a:ext cx="814252" cy="357052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6" name="Elipsa 15"/>
          <p:cNvSpPr/>
          <p:nvPr/>
        </p:nvSpPr>
        <p:spPr>
          <a:xfrm>
            <a:off x="3457685" y="4289424"/>
            <a:ext cx="1515291" cy="13672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EXPENSE</a:t>
            </a:r>
            <a:endParaRPr lang="hr-HR" sz="1600" dirty="0"/>
          </a:p>
        </p:txBody>
      </p:sp>
      <p:sp>
        <p:nvSpPr>
          <p:cNvPr id="17" name="Elipsa 16"/>
          <p:cNvSpPr/>
          <p:nvPr/>
        </p:nvSpPr>
        <p:spPr>
          <a:xfrm>
            <a:off x="6502845" y="4289424"/>
            <a:ext cx="1515291" cy="13672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OUTLAY</a:t>
            </a:r>
            <a:endParaRPr lang="hr-HR" sz="1600" dirty="0"/>
          </a:p>
        </p:txBody>
      </p:sp>
      <p:sp>
        <p:nvSpPr>
          <p:cNvPr id="18" name="Nije jednako 17"/>
          <p:cNvSpPr/>
          <p:nvPr/>
        </p:nvSpPr>
        <p:spPr>
          <a:xfrm>
            <a:off x="5385684" y="4794520"/>
            <a:ext cx="814252" cy="357052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25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A0D6D781023E647836D653A8CDC7605" ma:contentTypeVersion="13" ma:contentTypeDescription="Umožňuje vytvoriť nový dokument." ma:contentTypeScope="" ma:versionID="b08c6486e843726aa500a91eaed3127c">
  <xsd:schema xmlns:xsd="http://www.w3.org/2001/XMLSchema" xmlns:xs="http://www.w3.org/2001/XMLSchema" xmlns:p="http://schemas.microsoft.com/office/2006/metadata/properties" xmlns:ns3="d4132698-efcf-4421-bf31-6b81d1623da4" xmlns:ns4="f9647583-738d-48e6-8986-a68e5780fd24" targetNamespace="http://schemas.microsoft.com/office/2006/metadata/properties" ma:root="true" ma:fieldsID="2cfc256d34264556fcfdc3863d3b4a58" ns3:_="" ns4:_="">
    <xsd:import namespace="d4132698-efcf-4421-bf31-6b81d1623da4"/>
    <xsd:import namespace="f9647583-738d-48e6-8986-a68e5780fd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32698-efcf-4421-bf31-6b81d1623d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647583-738d-48e6-8986-a68e5780fd2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Príkaz hash indikátora zdieľ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B44BB9-1B8C-405C-8852-FB3D9B4CC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132698-efcf-4421-bf31-6b81d1623da4"/>
    <ds:schemaRef ds:uri="f9647583-738d-48e6-8986-a68e5780fd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EF88D9-02B0-4870-A4A3-3B8B1B7B5A7D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d4132698-efcf-4421-bf31-6b81d1623da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f9647583-738d-48e6-8986-a68e5780fd2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A40322-6E6B-4F60-8711-10DBDB7CB4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920</Words>
  <Application>Microsoft Office PowerPoint</Application>
  <PresentationFormat>Široki zaslon</PresentationFormat>
  <Paragraphs>152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1" baseType="lpstr">
      <vt:lpstr>Malgun Gothic</vt:lpstr>
      <vt:lpstr>Arial</vt:lpstr>
      <vt:lpstr>Calibri</vt:lpstr>
      <vt:lpstr>Calibri Light</vt:lpstr>
      <vt:lpstr>Tema de Office</vt:lpstr>
      <vt:lpstr>ECONOMICS AND FINANCE</vt:lpstr>
      <vt:lpstr>CONTENTS</vt:lpstr>
      <vt:lpstr>1. BASIC COSTS FORECASTING</vt:lpstr>
      <vt:lpstr>BASIC COSTS FORECASTING</vt:lpstr>
      <vt:lpstr>2. FINANCIAL PLAN</vt:lpstr>
      <vt:lpstr>2. FINANCIAL PLAN</vt:lpstr>
      <vt:lpstr>2. FINANCIAL PLAN</vt:lpstr>
      <vt:lpstr>2. FINANCIAL PLAN</vt:lpstr>
      <vt:lpstr>1. FINANCIAL PLAN</vt:lpstr>
      <vt:lpstr> 3.METHODS OF FINANCING / COLLECTING FUNDS </vt:lpstr>
      <vt:lpstr> 3.METHODS OF FINANCING / COLLECTING FUNDS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Cristina</dc:creator>
  <cp:lastModifiedBy>Irena Šker</cp:lastModifiedBy>
  <cp:revision>37</cp:revision>
  <dcterms:created xsi:type="dcterms:W3CDTF">2020-11-24T11:59:30Z</dcterms:created>
  <dcterms:modified xsi:type="dcterms:W3CDTF">2021-12-24T10:06:14Z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0x0101003A0D6D781023E647836D653A8CDC7605</vt:lpwstr>
  </property>
</Properties>
</file>