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62" r:id="rId6"/>
    <p:sldId id="283" r:id="rId7"/>
    <p:sldId id="257" r:id="rId8"/>
    <p:sldId id="286" r:id="rId9"/>
    <p:sldId id="284" r:id="rId10"/>
    <p:sldId id="285" r:id="rId11"/>
    <p:sldId id="269" r:id="rId12"/>
    <p:sldId id="277" r:id="rId13"/>
    <p:sldId id="274" r:id="rId14"/>
    <p:sldId id="280" r:id="rId15"/>
    <p:sldId id="281" r:id="rId16"/>
    <p:sldId id="279" r:id="rId17"/>
    <p:sldId id="270" r:id="rId18"/>
    <p:sldId id="287" r:id="rId19"/>
    <p:sldId id="278" r:id="rId20"/>
    <p:sldId id="265" r:id="rId21"/>
    <p:sldId id="267" r:id="rId22"/>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13C"/>
    <a:srgbClr val="E6872D"/>
    <a:srgbClr val="D92E2D"/>
    <a:srgbClr val="FFC400"/>
    <a:srgbClr val="FFCD04"/>
    <a:srgbClr val="FFC300"/>
    <a:srgbClr val="FFC100"/>
    <a:srgbClr val="E5802D"/>
    <a:srgbClr val="E47A24"/>
    <a:srgbClr val="DE56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0" d="100"/>
          <a:sy n="50" d="100"/>
        </p:scale>
        <p:origin x="799" y="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Päivämäärän paikkamerkki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248A2C5-E078-4EAE-B67C-F75635EB2AC1}" type="datetimeFigureOut">
              <a:rPr lang="en-US" smtClean="0"/>
              <a:t>12/16/2021</a:t>
            </a:fld>
            <a:endParaRPr lang="en-US"/>
          </a:p>
        </p:txBody>
      </p:sp>
      <p:sp>
        <p:nvSpPr>
          <p:cNvPr id="4" name="Dian kuvan paikkamerkki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Huomautusten paikkamerkki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6" name="Alatunnisteen paikkamerkki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Dian numeron paikkamerkki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836BBAE-8268-4B75-9EA7-395FE588218C}" type="slidenum">
              <a:rPr lang="en-US" smtClean="0"/>
              <a:t>‹#›</a:t>
            </a:fld>
            <a:endParaRPr lang="en-US"/>
          </a:p>
        </p:txBody>
      </p:sp>
    </p:spTree>
    <p:extLst>
      <p:ext uri="{BB962C8B-B14F-4D97-AF65-F5344CB8AC3E}">
        <p14:creationId xmlns:p14="http://schemas.microsoft.com/office/powerpoint/2010/main" val="3077567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p>
        </p:txBody>
      </p:sp>
      <p:sp>
        <p:nvSpPr>
          <p:cNvPr id="4" name="Dian numeron paikkamerkki 3"/>
          <p:cNvSpPr>
            <a:spLocks noGrp="1"/>
          </p:cNvSpPr>
          <p:nvPr>
            <p:ph type="sldNum" sz="quarter" idx="5"/>
          </p:nvPr>
        </p:nvSpPr>
        <p:spPr/>
        <p:txBody>
          <a:bodyPr/>
          <a:lstStyle/>
          <a:p>
            <a:fld id="{8836BBAE-8268-4B75-9EA7-395FE588218C}" type="slidenum">
              <a:rPr lang="en-US" smtClean="0"/>
              <a:t>7</a:t>
            </a:fld>
            <a:endParaRPr lang="en-US"/>
          </a:p>
        </p:txBody>
      </p:sp>
    </p:spTree>
    <p:extLst>
      <p:ext uri="{BB962C8B-B14F-4D97-AF65-F5344CB8AC3E}">
        <p14:creationId xmlns:p14="http://schemas.microsoft.com/office/powerpoint/2010/main" val="3494153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887E90-0E07-4FDA-864C-0C99D2A63EB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DEC76CB-170A-487C-B6DE-5C89756A9D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C9F76C6-0F8A-4C99-BB42-AF9E8E6880C3}"/>
              </a:ext>
            </a:extLst>
          </p:cNvPr>
          <p:cNvSpPr>
            <a:spLocks noGrp="1"/>
          </p:cNvSpPr>
          <p:nvPr>
            <p:ph type="dt" sz="half" idx="10"/>
          </p:nvPr>
        </p:nvSpPr>
        <p:spPr/>
        <p:txBody>
          <a:bodyPr/>
          <a:lstStyle/>
          <a:p>
            <a:fld id="{FE22A19E-EFBB-46D6-940E-B9FEBB41F1A4}" type="datetimeFigureOut">
              <a:rPr lang="es-ES" smtClean="0"/>
              <a:t>16/12/2021</a:t>
            </a:fld>
            <a:endParaRPr lang="es-ES"/>
          </a:p>
        </p:txBody>
      </p:sp>
      <p:sp>
        <p:nvSpPr>
          <p:cNvPr id="5" name="Marcador de pie de página 4">
            <a:extLst>
              <a:ext uri="{FF2B5EF4-FFF2-40B4-BE49-F238E27FC236}">
                <a16:creationId xmlns:a16="http://schemas.microsoft.com/office/drawing/2014/main" id="{A52F7B82-1B0D-4B96-87D6-9FB8F554EA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4DB5E42-C2BD-4465-AF33-FF1A3687CAC8}"/>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4082422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6CEAAE-916D-4D79-8553-6D755354F11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904D6BA-26EE-4D00-931D-32B61335E65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5567537-172B-482C-BB50-34BBD6366E9C}"/>
              </a:ext>
            </a:extLst>
          </p:cNvPr>
          <p:cNvSpPr>
            <a:spLocks noGrp="1"/>
          </p:cNvSpPr>
          <p:nvPr>
            <p:ph type="dt" sz="half" idx="10"/>
          </p:nvPr>
        </p:nvSpPr>
        <p:spPr/>
        <p:txBody>
          <a:bodyPr/>
          <a:lstStyle/>
          <a:p>
            <a:fld id="{FE22A19E-EFBB-46D6-940E-B9FEBB41F1A4}" type="datetimeFigureOut">
              <a:rPr lang="es-ES" smtClean="0"/>
              <a:t>16/12/2021</a:t>
            </a:fld>
            <a:endParaRPr lang="es-ES"/>
          </a:p>
        </p:txBody>
      </p:sp>
      <p:sp>
        <p:nvSpPr>
          <p:cNvPr id="5" name="Marcador de pie de página 4">
            <a:extLst>
              <a:ext uri="{FF2B5EF4-FFF2-40B4-BE49-F238E27FC236}">
                <a16:creationId xmlns:a16="http://schemas.microsoft.com/office/drawing/2014/main" id="{4373DFC3-1B83-4DA8-B1CD-7BA5BFB7258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22636A-9344-495E-BC6C-D22CE97362EB}"/>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2008794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A26EAA8-93C2-4FDC-A569-617C60100FC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753BC6B-E431-4C3B-9478-D70E9BE07C5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392728-8DC0-4A3C-8A00-4E6D1BA7D6E3}"/>
              </a:ext>
            </a:extLst>
          </p:cNvPr>
          <p:cNvSpPr>
            <a:spLocks noGrp="1"/>
          </p:cNvSpPr>
          <p:nvPr>
            <p:ph type="dt" sz="half" idx="10"/>
          </p:nvPr>
        </p:nvSpPr>
        <p:spPr/>
        <p:txBody>
          <a:bodyPr/>
          <a:lstStyle/>
          <a:p>
            <a:fld id="{FE22A19E-EFBB-46D6-940E-B9FEBB41F1A4}" type="datetimeFigureOut">
              <a:rPr lang="es-ES" smtClean="0"/>
              <a:t>16/12/2021</a:t>
            </a:fld>
            <a:endParaRPr lang="es-ES"/>
          </a:p>
        </p:txBody>
      </p:sp>
      <p:sp>
        <p:nvSpPr>
          <p:cNvPr id="5" name="Marcador de pie de página 4">
            <a:extLst>
              <a:ext uri="{FF2B5EF4-FFF2-40B4-BE49-F238E27FC236}">
                <a16:creationId xmlns:a16="http://schemas.microsoft.com/office/drawing/2014/main" id="{C249344D-B293-4FFC-B647-B4CFC632B7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FF3B87-03E9-47A7-AF32-8C05B0B3D887}"/>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1087086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75CC8A-D8FC-4BFA-9A19-28D6E8D7932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089AB33-354F-4775-A6CF-44DE222EF43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3DB18A0-AC99-4D89-8DAC-A17021FCDD2A}"/>
              </a:ext>
            </a:extLst>
          </p:cNvPr>
          <p:cNvSpPr>
            <a:spLocks noGrp="1"/>
          </p:cNvSpPr>
          <p:nvPr>
            <p:ph type="dt" sz="half" idx="10"/>
          </p:nvPr>
        </p:nvSpPr>
        <p:spPr/>
        <p:txBody>
          <a:bodyPr/>
          <a:lstStyle/>
          <a:p>
            <a:fld id="{FE22A19E-EFBB-46D6-940E-B9FEBB41F1A4}" type="datetimeFigureOut">
              <a:rPr lang="es-ES" smtClean="0"/>
              <a:t>16/12/2021</a:t>
            </a:fld>
            <a:endParaRPr lang="es-ES"/>
          </a:p>
        </p:txBody>
      </p:sp>
      <p:sp>
        <p:nvSpPr>
          <p:cNvPr id="5" name="Marcador de pie de página 4">
            <a:extLst>
              <a:ext uri="{FF2B5EF4-FFF2-40B4-BE49-F238E27FC236}">
                <a16:creationId xmlns:a16="http://schemas.microsoft.com/office/drawing/2014/main" id="{E4EAE9DA-A0EA-48C5-9EC4-9EFDF07782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FA2ED96-E597-43F2-AEF8-42D1A2BEFC4B}"/>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1904081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3F0957-5892-4DBD-BC5D-69A4674E19C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7B00FE5-84F7-418E-97DD-66E08ABD35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A1228FC-FE42-4F8C-B76F-0500241EFD31}"/>
              </a:ext>
            </a:extLst>
          </p:cNvPr>
          <p:cNvSpPr>
            <a:spLocks noGrp="1"/>
          </p:cNvSpPr>
          <p:nvPr>
            <p:ph type="dt" sz="half" idx="10"/>
          </p:nvPr>
        </p:nvSpPr>
        <p:spPr/>
        <p:txBody>
          <a:bodyPr/>
          <a:lstStyle/>
          <a:p>
            <a:fld id="{FE22A19E-EFBB-46D6-940E-B9FEBB41F1A4}" type="datetimeFigureOut">
              <a:rPr lang="es-ES" smtClean="0"/>
              <a:t>16/12/2021</a:t>
            </a:fld>
            <a:endParaRPr lang="es-ES"/>
          </a:p>
        </p:txBody>
      </p:sp>
      <p:sp>
        <p:nvSpPr>
          <p:cNvPr id="5" name="Marcador de pie de página 4">
            <a:extLst>
              <a:ext uri="{FF2B5EF4-FFF2-40B4-BE49-F238E27FC236}">
                <a16:creationId xmlns:a16="http://schemas.microsoft.com/office/drawing/2014/main" id="{2B109401-AD0F-4446-B69B-1CB258AC804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36973FA-EA50-4D29-A749-497540FFEC28}"/>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531157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6B23D3-0B40-4538-965B-A1AC1D12D52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449A546-42A7-4D64-B50B-25C24D9ABC3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B2B9030-0745-465C-87BA-562FA8CD86A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8A8DD24-4417-4FF6-93FD-C72CBB33FB67}"/>
              </a:ext>
            </a:extLst>
          </p:cNvPr>
          <p:cNvSpPr>
            <a:spLocks noGrp="1"/>
          </p:cNvSpPr>
          <p:nvPr>
            <p:ph type="dt" sz="half" idx="10"/>
          </p:nvPr>
        </p:nvSpPr>
        <p:spPr/>
        <p:txBody>
          <a:bodyPr/>
          <a:lstStyle/>
          <a:p>
            <a:fld id="{FE22A19E-EFBB-46D6-940E-B9FEBB41F1A4}" type="datetimeFigureOut">
              <a:rPr lang="es-ES" smtClean="0"/>
              <a:t>16/12/2021</a:t>
            </a:fld>
            <a:endParaRPr lang="es-ES"/>
          </a:p>
        </p:txBody>
      </p:sp>
      <p:sp>
        <p:nvSpPr>
          <p:cNvPr id="6" name="Marcador de pie de página 5">
            <a:extLst>
              <a:ext uri="{FF2B5EF4-FFF2-40B4-BE49-F238E27FC236}">
                <a16:creationId xmlns:a16="http://schemas.microsoft.com/office/drawing/2014/main" id="{33E8D037-748A-4E6A-9442-FF211937A55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00AB0F1-4C40-494A-9941-FBC70F6D139A}"/>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1700470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E383F7-248E-47F9-8E07-8412257DD07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DBC1C87-4AE4-4FCB-8700-1E40953D17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1537FA4-5E81-4DFC-92C2-AEA362E832F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65F3C9D-3367-4215-9688-F7A505B20B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B185E9E-240E-4A21-8B2A-C67A90B6B62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1E933C2-6AE9-4290-90C5-95119CCAD4FE}"/>
              </a:ext>
            </a:extLst>
          </p:cNvPr>
          <p:cNvSpPr>
            <a:spLocks noGrp="1"/>
          </p:cNvSpPr>
          <p:nvPr>
            <p:ph type="dt" sz="half" idx="10"/>
          </p:nvPr>
        </p:nvSpPr>
        <p:spPr/>
        <p:txBody>
          <a:bodyPr/>
          <a:lstStyle/>
          <a:p>
            <a:fld id="{FE22A19E-EFBB-46D6-940E-B9FEBB41F1A4}" type="datetimeFigureOut">
              <a:rPr lang="es-ES" smtClean="0"/>
              <a:t>16/12/2021</a:t>
            </a:fld>
            <a:endParaRPr lang="es-ES"/>
          </a:p>
        </p:txBody>
      </p:sp>
      <p:sp>
        <p:nvSpPr>
          <p:cNvPr id="8" name="Marcador de pie de página 7">
            <a:extLst>
              <a:ext uri="{FF2B5EF4-FFF2-40B4-BE49-F238E27FC236}">
                <a16:creationId xmlns:a16="http://schemas.microsoft.com/office/drawing/2014/main" id="{70CAE50A-0BC6-4E28-B9AE-59218C4D4E9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CBEBAF1-0F61-4121-AF6C-0CC89D9A0D3C}"/>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3922903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2F0C70-932A-496C-ACC7-2465C5C013D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D0FD90-7AEC-4EC5-9D89-C706C18AA4C5}"/>
              </a:ext>
            </a:extLst>
          </p:cNvPr>
          <p:cNvSpPr>
            <a:spLocks noGrp="1"/>
          </p:cNvSpPr>
          <p:nvPr>
            <p:ph type="dt" sz="half" idx="10"/>
          </p:nvPr>
        </p:nvSpPr>
        <p:spPr/>
        <p:txBody>
          <a:bodyPr/>
          <a:lstStyle/>
          <a:p>
            <a:fld id="{FE22A19E-EFBB-46D6-940E-B9FEBB41F1A4}" type="datetimeFigureOut">
              <a:rPr lang="es-ES" smtClean="0"/>
              <a:t>16/12/2021</a:t>
            </a:fld>
            <a:endParaRPr lang="es-ES"/>
          </a:p>
        </p:txBody>
      </p:sp>
      <p:sp>
        <p:nvSpPr>
          <p:cNvPr id="4" name="Marcador de pie de página 3">
            <a:extLst>
              <a:ext uri="{FF2B5EF4-FFF2-40B4-BE49-F238E27FC236}">
                <a16:creationId xmlns:a16="http://schemas.microsoft.com/office/drawing/2014/main" id="{F2FC46E3-D840-4171-B236-2C82EAD5C21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9096E46-6896-44CD-8211-8E288611D5BA}"/>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1355989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6F9E127-9E34-417D-A088-338762879816}"/>
              </a:ext>
            </a:extLst>
          </p:cNvPr>
          <p:cNvSpPr>
            <a:spLocks noGrp="1"/>
          </p:cNvSpPr>
          <p:nvPr>
            <p:ph type="dt" sz="half" idx="10"/>
          </p:nvPr>
        </p:nvSpPr>
        <p:spPr/>
        <p:txBody>
          <a:bodyPr/>
          <a:lstStyle/>
          <a:p>
            <a:fld id="{FE22A19E-EFBB-46D6-940E-B9FEBB41F1A4}" type="datetimeFigureOut">
              <a:rPr lang="es-ES" smtClean="0"/>
              <a:t>16/12/2021</a:t>
            </a:fld>
            <a:endParaRPr lang="es-ES"/>
          </a:p>
        </p:txBody>
      </p:sp>
      <p:sp>
        <p:nvSpPr>
          <p:cNvPr id="3" name="Marcador de pie de página 2">
            <a:extLst>
              <a:ext uri="{FF2B5EF4-FFF2-40B4-BE49-F238E27FC236}">
                <a16:creationId xmlns:a16="http://schemas.microsoft.com/office/drawing/2014/main" id="{F3E5F2C2-0A30-4E6B-B81B-56ED476B8BD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5420C2A-CCFC-49FB-A7D4-CD54E000F507}"/>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978806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AEB207-3FAC-4C0E-8B0A-DDC2FF75940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8B6B16-C7C8-4D77-B237-632417A971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EF50E38-0090-4364-A44A-2BF9E4C5E5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5739644-31A0-443D-97FC-181A7EC011FD}"/>
              </a:ext>
            </a:extLst>
          </p:cNvPr>
          <p:cNvSpPr>
            <a:spLocks noGrp="1"/>
          </p:cNvSpPr>
          <p:nvPr>
            <p:ph type="dt" sz="half" idx="10"/>
          </p:nvPr>
        </p:nvSpPr>
        <p:spPr/>
        <p:txBody>
          <a:bodyPr/>
          <a:lstStyle/>
          <a:p>
            <a:fld id="{FE22A19E-EFBB-46D6-940E-B9FEBB41F1A4}" type="datetimeFigureOut">
              <a:rPr lang="es-ES" smtClean="0"/>
              <a:t>16/12/2021</a:t>
            </a:fld>
            <a:endParaRPr lang="es-ES"/>
          </a:p>
        </p:txBody>
      </p:sp>
      <p:sp>
        <p:nvSpPr>
          <p:cNvPr id="6" name="Marcador de pie de página 5">
            <a:extLst>
              <a:ext uri="{FF2B5EF4-FFF2-40B4-BE49-F238E27FC236}">
                <a16:creationId xmlns:a16="http://schemas.microsoft.com/office/drawing/2014/main" id="{A304FAB6-74E8-40AA-934B-535731D2CCF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03BAD29-685E-4CB0-8884-00A9B2F1DD5B}"/>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3866269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AD8FBD-DD76-4F45-8707-C47476DFC7F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D4F0445-1266-416C-8A05-2EAD4DBAE4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194C186-B924-460A-B1FD-3BF070B675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5DB504B-009B-4C55-A6D0-7A5934E46945}"/>
              </a:ext>
            </a:extLst>
          </p:cNvPr>
          <p:cNvSpPr>
            <a:spLocks noGrp="1"/>
          </p:cNvSpPr>
          <p:nvPr>
            <p:ph type="dt" sz="half" idx="10"/>
          </p:nvPr>
        </p:nvSpPr>
        <p:spPr/>
        <p:txBody>
          <a:bodyPr/>
          <a:lstStyle/>
          <a:p>
            <a:fld id="{FE22A19E-EFBB-46D6-940E-B9FEBB41F1A4}" type="datetimeFigureOut">
              <a:rPr lang="es-ES" smtClean="0"/>
              <a:t>16/12/2021</a:t>
            </a:fld>
            <a:endParaRPr lang="es-ES"/>
          </a:p>
        </p:txBody>
      </p:sp>
      <p:sp>
        <p:nvSpPr>
          <p:cNvPr id="6" name="Marcador de pie de página 5">
            <a:extLst>
              <a:ext uri="{FF2B5EF4-FFF2-40B4-BE49-F238E27FC236}">
                <a16:creationId xmlns:a16="http://schemas.microsoft.com/office/drawing/2014/main" id="{E44D190D-9EC5-4230-994B-D55430DB6F4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08DACC1-FABA-4F00-BA00-17EE06980C72}"/>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1041374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3C09850-80A0-4580-BAF5-AED40BF034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780102-978E-452D-998B-FA531581C2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AD9106E-EAB7-4EBB-ABBD-C74934CE03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2A19E-EFBB-46D6-940E-B9FEBB41F1A4}" type="datetimeFigureOut">
              <a:rPr lang="es-ES" smtClean="0"/>
              <a:t>16/12/2021</a:t>
            </a:fld>
            <a:endParaRPr lang="es-ES"/>
          </a:p>
        </p:txBody>
      </p:sp>
      <p:sp>
        <p:nvSpPr>
          <p:cNvPr id="5" name="Marcador de pie de página 4">
            <a:extLst>
              <a:ext uri="{FF2B5EF4-FFF2-40B4-BE49-F238E27FC236}">
                <a16:creationId xmlns:a16="http://schemas.microsoft.com/office/drawing/2014/main" id="{3FCD2346-DC06-4549-B63E-7F0F827F77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18D8689F-A519-4231-AD88-BB8B63C1BA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FAAC35-5C40-4781-8654-89605ADC15F4}" type="slidenum">
              <a:rPr lang="es-ES" smtClean="0"/>
              <a:t>‹#›</a:t>
            </a:fld>
            <a:endParaRPr lang="es-ES"/>
          </a:p>
        </p:txBody>
      </p:sp>
    </p:spTree>
    <p:extLst>
      <p:ext uri="{BB962C8B-B14F-4D97-AF65-F5344CB8AC3E}">
        <p14:creationId xmlns:p14="http://schemas.microsoft.com/office/powerpoint/2010/main" val="896022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miro.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mindtools.com/pages/article/newTMC_5W.htm" TargetMode="External"/><Relationship Id="rId4" Type="http://schemas.openxmlformats.org/officeDocument/2006/relationships/hyperlink" Target="https://youtu.be/B-M3YlA2KD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youtu.be/oHiwpz7r4wY"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youtu.be/NUWKiC2Jg-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hyperlink" Target="https://www.blueoceanstrategy.com/tools/four-actions-framewor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D6CDED-E4C5-4138-8FF0-FFACEA0A839C}"/>
              </a:ext>
            </a:extLst>
          </p:cNvPr>
          <p:cNvSpPr>
            <a:spLocks noGrp="1"/>
          </p:cNvSpPr>
          <p:nvPr>
            <p:ph type="ctrTitle"/>
          </p:nvPr>
        </p:nvSpPr>
        <p:spPr>
          <a:xfrm>
            <a:off x="2942059" y="2563414"/>
            <a:ext cx="5942236" cy="2046882"/>
          </a:xfrm>
        </p:spPr>
        <p:txBody>
          <a:bodyPr>
            <a:normAutofit/>
          </a:bodyPr>
          <a:lstStyle/>
          <a:p>
            <a:r>
              <a:rPr lang="es-ES" sz="4000" b="1" dirty="0">
                <a:solidFill>
                  <a:srgbClr val="D92E2D"/>
                </a:solidFill>
              </a:rPr>
              <a:t>INNOVATION SKILLS </a:t>
            </a:r>
            <a:br>
              <a:rPr lang="es-ES" sz="4000" b="1" dirty="0">
                <a:solidFill>
                  <a:srgbClr val="D92E2D"/>
                </a:solidFill>
              </a:rPr>
            </a:br>
            <a:r>
              <a:rPr lang="es-ES" sz="4000" b="1" dirty="0">
                <a:solidFill>
                  <a:srgbClr val="D92E2D"/>
                </a:solidFill>
              </a:rPr>
              <a:t>- </a:t>
            </a:r>
            <a:r>
              <a:rPr lang="es-ES" sz="3600" b="1" dirty="0" err="1">
                <a:solidFill>
                  <a:srgbClr val="D92E2D"/>
                </a:solidFill>
              </a:rPr>
              <a:t>how</a:t>
            </a:r>
            <a:r>
              <a:rPr lang="es-ES" sz="3600" b="1" dirty="0">
                <a:solidFill>
                  <a:srgbClr val="D92E2D"/>
                </a:solidFill>
              </a:rPr>
              <a:t> </a:t>
            </a:r>
            <a:r>
              <a:rPr lang="es-ES" sz="3600" b="1" dirty="0" err="1">
                <a:solidFill>
                  <a:srgbClr val="D92E2D"/>
                </a:solidFill>
              </a:rPr>
              <a:t>to</a:t>
            </a:r>
            <a:r>
              <a:rPr lang="es-ES" sz="3600" b="1" dirty="0">
                <a:solidFill>
                  <a:srgbClr val="D92E2D"/>
                </a:solidFill>
              </a:rPr>
              <a:t> </a:t>
            </a:r>
            <a:r>
              <a:rPr lang="es-ES" sz="3600" b="1" dirty="0" err="1">
                <a:solidFill>
                  <a:srgbClr val="D92E2D"/>
                </a:solidFill>
              </a:rPr>
              <a:t>harness</a:t>
            </a:r>
            <a:r>
              <a:rPr lang="es-ES" sz="3600" b="1" dirty="0">
                <a:solidFill>
                  <a:srgbClr val="D92E2D"/>
                </a:solidFill>
              </a:rPr>
              <a:t> </a:t>
            </a:r>
            <a:r>
              <a:rPr lang="es-ES" sz="3600" b="1" dirty="0" err="1">
                <a:solidFill>
                  <a:srgbClr val="D92E2D"/>
                </a:solidFill>
              </a:rPr>
              <a:t>innovation</a:t>
            </a:r>
            <a:r>
              <a:rPr lang="es-ES" sz="3600" b="1" dirty="0">
                <a:solidFill>
                  <a:srgbClr val="D92E2D"/>
                </a:solidFill>
              </a:rPr>
              <a:t> in </a:t>
            </a:r>
            <a:r>
              <a:rPr lang="es-ES" sz="3600" b="1" dirty="0" err="1">
                <a:solidFill>
                  <a:srgbClr val="D92E2D"/>
                </a:solidFill>
              </a:rPr>
              <a:t>sports</a:t>
            </a:r>
            <a:r>
              <a:rPr lang="es-ES" sz="3600" b="1" dirty="0">
                <a:solidFill>
                  <a:srgbClr val="D92E2D"/>
                </a:solidFill>
              </a:rPr>
              <a:t> </a:t>
            </a:r>
            <a:r>
              <a:rPr lang="es-ES" sz="3600" b="1" dirty="0" err="1">
                <a:solidFill>
                  <a:srgbClr val="D92E2D"/>
                </a:solidFill>
              </a:rPr>
              <a:t>to</a:t>
            </a:r>
            <a:r>
              <a:rPr lang="es-ES" sz="3600" b="1" dirty="0">
                <a:solidFill>
                  <a:srgbClr val="D92E2D"/>
                </a:solidFill>
              </a:rPr>
              <a:t> </a:t>
            </a:r>
            <a:r>
              <a:rPr lang="es-ES" sz="3600" b="1" dirty="0" err="1">
                <a:solidFill>
                  <a:srgbClr val="D92E2D"/>
                </a:solidFill>
              </a:rPr>
              <a:t>business</a:t>
            </a:r>
            <a:r>
              <a:rPr lang="es-ES" sz="3600" b="1" dirty="0">
                <a:solidFill>
                  <a:srgbClr val="D92E2D"/>
                </a:solidFill>
              </a:rPr>
              <a:t>?</a:t>
            </a:r>
            <a:endParaRPr lang="es-ES" sz="3600" b="1" dirty="0">
              <a:solidFill>
                <a:srgbClr val="D92E2D"/>
              </a:solidFill>
              <a:cs typeface="Calibri Light"/>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8010" y="6294071"/>
            <a:ext cx="10100684" cy="563929"/>
          </a:xfrm>
          <a:prstGeom prst="rect">
            <a:avLst/>
          </a:prstGeom>
        </p:spPr>
      </p:pic>
      <p:pic>
        <p:nvPicPr>
          <p:cNvPr id="16" name="Imagen 15">
            <a:extLst>
              <a:ext uri="{FF2B5EF4-FFF2-40B4-BE49-F238E27FC236}">
                <a16:creationId xmlns:a16="http://schemas.microsoft.com/office/drawing/2014/main" id="{0ADC5157-47E0-463F-9C8D-1781A12865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2059" y="357115"/>
            <a:ext cx="6959400" cy="2046882"/>
          </a:xfrm>
          <a:prstGeom prst="rect">
            <a:avLst/>
          </a:prstGeom>
        </p:spPr>
      </p:pic>
    </p:spTree>
    <p:extLst>
      <p:ext uri="{BB962C8B-B14F-4D97-AF65-F5344CB8AC3E}">
        <p14:creationId xmlns:p14="http://schemas.microsoft.com/office/powerpoint/2010/main" val="2809345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524000" y="1433884"/>
            <a:ext cx="9144000" cy="4852443"/>
          </a:xfrm>
        </p:spPr>
        <p:txBody>
          <a:bodyPr vert="horz" lIns="91440" tIns="45720" rIns="91440" bIns="45720" rtlCol="0" anchor="t">
            <a:normAutofit/>
          </a:bodyPr>
          <a:lstStyle/>
          <a:p>
            <a:pPr algn="l">
              <a:defRPr/>
            </a:pPr>
            <a:r>
              <a:rPr lang="it" b="1" dirty="0">
                <a:ea typeface="+mn-lt"/>
                <a:cs typeface="+mn-lt"/>
              </a:rPr>
              <a:t>Brainwriting</a:t>
            </a:r>
            <a:r>
              <a:rPr lang="en-GB" b="1" dirty="0">
                <a:ea typeface="+mn-lt"/>
                <a:cs typeface="+mn-lt"/>
              </a:rPr>
              <a:t> exercise in class</a:t>
            </a:r>
          </a:p>
          <a:p>
            <a:pPr algn="l">
              <a:defRPr/>
            </a:pPr>
            <a:endParaRPr lang="en-GB" b="1" dirty="0">
              <a:ea typeface="+mn-lt"/>
              <a:cs typeface="+mn-lt"/>
            </a:endParaRPr>
          </a:p>
          <a:p>
            <a:pPr marL="457200" indent="-457200" algn="l">
              <a:buFont typeface="Arial" panose="020B0604020202020204" pitchFamily="34" charset="0"/>
              <a:buChar char="•"/>
              <a:defRPr/>
            </a:pPr>
            <a:r>
              <a:rPr lang="en-GB" dirty="0">
                <a:cs typeface="Calibri"/>
              </a:rPr>
              <a:t>Find information and study the 6-3-5 technique. Organise a brainwriting session in class.</a:t>
            </a:r>
          </a:p>
          <a:p>
            <a:pPr algn="l">
              <a:defRPr/>
            </a:pPr>
            <a:endParaRPr lang="en-GB" altLang="es-ES" sz="2600" dirty="0">
              <a:latin typeface="+mj-lt"/>
              <a:cs typeface="Calibri" panose="020F0502020204030204" pitchFamily="34" charset="0"/>
            </a:endParaRPr>
          </a:p>
          <a:p>
            <a:pPr algn="l">
              <a:defRPr/>
            </a:pPr>
            <a:endParaRPr lang="en-GB" altLang="es-ES" sz="2900" dirty="0">
              <a:latin typeface="+mj-lt"/>
              <a:cs typeface="Calibri" panose="020F0502020204030204" pitchFamily="34" charset="0"/>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5308343" y="404858"/>
            <a:ext cx="6599487" cy="66144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900" b="1" i="0" u="none" strike="noStrike" dirty="0" err="1">
                <a:solidFill>
                  <a:srgbClr val="D92E2D"/>
                </a:solidFill>
                <a:latin typeface="Calibri Light"/>
              </a:rPr>
              <a:t>Unit</a:t>
            </a:r>
            <a:r>
              <a:rPr lang="es-ES" sz="3900" b="1" i="0" u="none" strike="noStrike" dirty="0">
                <a:solidFill>
                  <a:srgbClr val="D92E2D"/>
                </a:solidFill>
                <a:latin typeface="Calibri Light"/>
              </a:rPr>
              <a:t> 2</a:t>
            </a:r>
            <a:r>
              <a:rPr lang="en-US" sz="3900" b="0" i="0" dirty="0">
                <a:latin typeface="Calibri Light"/>
              </a:rPr>
              <a:t>​</a:t>
            </a:r>
            <a:endParaRPr lang="es-ES" sz="3900" b="1" spc="-85" dirty="0">
              <a:solidFill>
                <a:srgbClr val="FF0000"/>
              </a:solidFill>
              <a:cs typeface="Tahoma"/>
            </a:endParaRPr>
          </a:p>
        </p:txBody>
      </p:sp>
      <p:pic>
        <p:nvPicPr>
          <p:cNvPr id="3" name="Kuva 2">
            <a:extLst>
              <a:ext uri="{FF2B5EF4-FFF2-40B4-BE49-F238E27FC236}">
                <a16:creationId xmlns:a16="http://schemas.microsoft.com/office/drawing/2014/main" id="{DBC87636-0003-4E32-B36B-27DD770FE4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1717" y="3133813"/>
            <a:ext cx="3441923" cy="2290302"/>
          </a:xfrm>
          <a:prstGeom prst="rect">
            <a:avLst/>
          </a:prstGeom>
        </p:spPr>
      </p:pic>
      <p:sp>
        <p:nvSpPr>
          <p:cNvPr id="4" name="Suorakulmio 3">
            <a:extLst>
              <a:ext uri="{FF2B5EF4-FFF2-40B4-BE49-F238E27FC236}">
                <a16:creationId xmlns:a16="http://schemas.microsoft.com/office/drawing/2014/main" id="{DFD8B6F2-1113-4E18-8708-6BE99003906B}"/>
              </a:ext>
            </a:extLst>
          </p:cNvPr>
          <p:cNvSpPr/>
          <p:nvPr/>
        </p:nvSpPr>
        <p:spPr>
          <a:xfrm>
            <a:off x="4551717" y="5485889"/>
            <a:ext cx="2310248" cy="246221"/>
          </a:xfrm>
          <a:prstGeom prst="rect">
            <a:avLst/>
          </a:prstGeom>
        </p:spPr>
        <p:txBody>
          <a:bodyPr wrap="none">
            <a:spAutoFit/>
          </a:bodyPr>
          <a:lstStyle/>
          <a:p>
            <a:r>
              <a:rPr lang="nl-NL" sz="1000" dirty="0"/>
              <a:t>Photo by Frans Van Heerden from Pexels</a:t>
            </a:r>
            <a:endParaRPr lang="en-US" sz="1000" dirty="0"/>
          </a:p>
        </p:txBody>
      </p:sp>
    </p:spTree>
    <p:extLst>
      <p:ext uri="{BB962C8B-B14F-4D97-AF65-F5344CB8AC3E}">
        <p14:creationId xmlns:p14="http://schemas.microsoft.com/office/powerpoint/2010/main" val="198693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524000" y="1433884"/>
            <a:ext cx="9144000" cy="4852443"/>
          </a:xfrm>
        </p:spPr>
        <p:txBody>
          <a:bodyPr vert="horz" lIns="91440" tIns="45720" rIns="91440" bIns="45720" rtlCol="0" anchor="t">
            <a:normAutofit/>
          </a:bodyPr>
          <a:lstStyle/>
          <a:p>
            <a:pPr algn="l">
              <a:defRPr/>
            </a:pPr>
            <a:endParaRPr lang="en-GB" sz="3200" dirty="0">
              <a:cs typeface="Calibri"/>
            </a:endParaRPr>
          </a:p>
          <a:p>
            <a:pPr algn="l">
              <a:defRPr/>
            </a:pPr>
            <a:endParaRPr lang="en-GB" altLang="es-ES" sz="2600" dirty="0">
              <a:latin typeface="+mj-lt"/>
              <a:cs typeface="Calibri" panose="020F0502020204030204" pitchFamily="34" charset="0"/>
            </a:endParaRPr>
          </a:p>
          <a:p>
            <a:pPr algn="l">
              <a:defRPr/>
            </a:pPr>
            <a:endParaRPr lang="en-GB" altLang="es-ES" sz="2900" dirty="0">
              <a:latin typeface="+mj-lt"/>
              <a:cs typeface="Calibri" panose="020F0502020204030204" pitchFamily="34" charset="0"/>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5271172" y="553541"/>
            <a:ext cx="6599487" cy="66144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900" b="1" i="0" u="none" strike="noStrike" dirty="0" err="1">
                <a:solidFill>
                  <a:srgbClr val="D92E2D"/>
                </a:solidFill>
                <a:latin typeface="Calibri Light"/>
              </a:rPr>
              <a:t>Uni</a:t>
            </a:r>
            <a:r>
              <a:rPr lang="es-ES" sz="3900" b="1" dirty="0" err="1">
                <a:solidFill>
                  <a:srgbClr val="D92E2D"/>
                </a:solidFill>
                <a:latin typeface="Calibri Light"/>
              </a:rPr>
              <a:t>t</a:t>
            </a:r>
            <a:r>
              <a:rPr lang="es-ES" sz="3900" b="1" dirty="0">
                <a:solidFill>
                  <a:srgbClr val="D92E2D"/>
                </a:solidFill>
                <a:latin typeface="Calibri Light"/>
              </a:rPr>
              <a:t> 2</a:t>
            </a:r>
            <a:r>
              <a:rPr lang="en-US" sz="3900" b="0" i="0" dirty="0">
                <a:latin typeface="Calibri Light"/>
              </a:rPr>
              <a:t>​</a:t>
            </a:r>
            <a:endParaRPr lang="es-ES" sz="3900" b="1" spc="-85" dirty="0">
              <a:solidFill>
                <a:srgbClr val="FF0000"/>
              </a:solidFill>
              <a:cs typeface="Tahoma"/>
            </a:endParaRPr>
          </a:p>
        </p:txBody>
      </p:sp>
      <p:sp>
        <p:nvSpPr>
          <p:cNvPr id="2" name="Tekstiruutu 1">
            <a:extLst>
              <a:ext uri="{FF2B5EF4-FFF2-40B4-BE49-F238E27FC236}">
                <a16:creationId xmlns:a16="http://schemas.microsoft.com/office/drawing/2014/main" id="{C157A4C9-68D1-4BA6-88DD-D36F4DC329D7}"/>
              </a:ext>
            </a:extLst>
          </p:cNvPr>
          <p:cNvSpPr txBox="1"/>
          <p:nvPr/>
        </p:nvSpPr>
        <p:spPr>
          <a:xfrm>
            <a:off x="1583474" y="1704279"/>
            <a:ext cx="9619784"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400" b="1" dirty="0"/>
              <a:t>Test Brainwriting Online</a:t>
            </a:r>
            <a:endParaRPr lang="it-IT" sz="2400" b="1" dirty="0">
              <a:cs typeface="Calibri" panose="020F0502020204030204"/>
            </a:endParaRPr>
          </a:p>
          <a:p>
            <a:pPr marL="457200" indent="-457200">
              <a:buFont typeface="Arial" panose="020B0604020202020204" pitchFamily="34" charset="0"/>
              <a:buChar char="•"/>
            </a:pPr>
            <a:endParaRPr lang="it-IT" sz="2400" b="1" dirty="0">
              <a:cs typeface="Calibri" panose="020F0502020204030204"/>
            </a:endParaRPr>
          </a:p>
          <a:p>
            <a:pPr marL="457200" indent="-457200">
              <a:buFont typeface="Arial" panose="020B0604020202020204" pitchFamily="34" charset="0"/>
              <a:buChar char="•"/>
            </a:pPr>
            <a:r>
              <a:rPr lang="it-IT" sz="2400" dirty="0"/>
              <a:t>Brainwriting sessions can also be hosted online in a remote or virtual meeting; for example: Online whiteboard for Visual Collaboration </a:t>
            </a:r>
            <a:r>
              <a:rPr lang="it-IT" sz="2400" dirty="0">
                <a:hlinkClick r:id="rId4"/>
              </a:rPr>
              <a:t>www.miro.com</a:t>
            </a:r>
            <a:r>
              <a:rPr lang="it-IT" sz="2400" dirty="0"/>
              <a:t>. </a:t>
            </a:r>
          </a:p>
          <a:p>
            <a:pPr marL="457200" indent="-457200">
              <a:buFont typeface="Arial" panose="020B0604020202020204" pitchFamily="34" charset="0"/>
              <a:buChar char="•"/>
            </a:pPr>
            <a:endParaRPr lang="it-IT" sz="2400" dirty="0"/>
          </a:p>
          <a:p>
            <a:pPr marL="457200" indent="-457200">
              <a:buFont typeface="Arial" panose="020B0604020202020204" pitchFamily="34" charset="0"/>
              <a:buChar char="•"/>
            </a:pPr>
            <a:r>
              <a:rPr lang="it-IT" sz="2400" dirty="0"/>
              <a:t>OPTIONAL: </a:t>
            </a:r>
            <a:r>
              <a:rPr lang="it-IT" sz="2400" dirty="0">
                <a:cs typeface="Calibri"/>
              </a:rPr>
              <a:t>Find other online software for brainwriting.</a:t>
            </a:r>
          </a:p>
        </p:txBody>
      </p:sp>
    </p:spTree>
    <p:extLst>
      <p:ext uri="{BB962C8B-B14F-4D97-AF65-F5344CB8AC3E}">
        <p14:creationId xmlns:p14="http://schemas.microsoft.com/office/powerpoint/2010/main" val="67987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524000" y="1721957"/>
            <a:ext cx="9144000" cy="4564370"/>
          </a:xfrm>
        </p:spPr>
        <p:txBody>
          <a:bodyPr vert="horz" lIns="91440" tIns="45720" rIns="91440" bIns="45720" rtlCol="0" anchor="t">
            <a:normAutofit/>
          </a:bodyPr>
          <a:lstStyle/>
          <a:p>
            <a:pPr algn="l">
              <a:defRPr/>
            </a:pPr>
            <a:endParaRPr lang="it" sz="3200" b="1" dirty="0">
              <a:cs typeface="Calibri"/>
            </a:endParaRPr>
          </a:p>
          <a:p>
            <a:pPr algn="l">
              <a:defRPr/>
            </a:pPr>
            <a:endParaRPr lang="en-GB" altLang="es-ES" sz="2600" dirty="0">
              <a:latin typeface="+mj-lt"/>
              <a:cs typeface="Calibri" panose="020F0502020204030204" pitchFamily="34" charset="0"/>
            </a:endParaRPr>
          </a:p>
          <a:p>
            <a:pPr algn="l">
              <a:defRPr/>
            </a:pPr>
            <a:endParaRPr lang="en-GB" altLang="es-ES" sz="2900" dirty="0">
              <a:latin typeface="+mj-lt"/>
              <a:cs typeface="Calibri" panose="020F0502020204030204" pitchFamily="34" charset="0"/>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5271172" y="553541"/>
            <a:ext cx="6599487" cy="66144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900" b="1" i="0" u="none" strike="noStrike" dirty="0" err="1">
                <a:solidFill>
                  <a:srgbClr val="D92E2D"/>
                </a:solidFill>
                <a:latin typeface="Calibri Light"/>
              </a:rPr>
              <a:t>Unit</a:t>
            </a:r>
            <a:r>
              <a:rPr lang="es-ES" sz="3900" b="1" i="0" u="none" strike="noStrike" dirty="0">
                <a:solidFill>
                  <a:srgbClr val="D92E2D"/>
                </a:solidFill>
                <a:latin typeface="Calibri Light"/>
              </a:rPr>
              <a:t> 2</a:t>
            </a:r>
            <a:r>
              <a:rPr lang="en-US" sz="3900" b="0" i="0" dirty="0">
                <a:latin typeface="Calibri Light"/>
              </a:rPr>
              <a:t>​</a:t>
            </a:r>
            <a:endParaRPr lang="es-ES" sz="3900" b="1" spc="-85" dirty="0">
              <a:solidFill>
                <a:srgbClr val="FF0000"/>
              </a:solidFill>
              <a:cs typeface="Tahoma"/>
            </a:endParaRPr>
          </a:p>
        </p:txBody>
      </p:sp>
      <p:sp>
        <p:nvSpPr>
          <p:cNvPr id="2" name="Tekstiruutu 1">
            <a:extLst>
              <a:ext uri="{FF2B5EF4-FFF2-40B4-BE49-F238E27FC236}">
                <a16:creationId xmlns:a16="http://schemas.microsoft.com/office/drawing/2014/main" id="{E2025E70-9084-49EE-9D98-68B1601DF72C}"/>
              </a:ext>
            </a:extLst>
          </p:cNvPr>
          <p:cNvSpPr txBox="1"/>
          <p:nvPr/>
        </p:nvSpPr>
        <p:spPr>
          <a:xfrm>
            <a:off x="1239645" y="1462669"/>
            <a:ext cx="10037955" cy="4616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400" b="1" dirty="0"/>
              <a:t>Problem Solving Method: 5Y/The 5 Whys </a:t>
            </a:r>
            <a:endParaRPr lang="fi-FI" sz="2400" dirty="0"/>
          </a:p>
          <a:p>
            <a:endParaRPr lang="it-IT" sz="2000" dirty="0">
              <a:cs typeface="Calibri"/>
            </a:endParaRPr>
          </a:p>
          <a:p>
            <a:pPr marL="342900" indent="-342900">
              <a:buFont typeface="Arial"/>
              <a:buChar char="•"/>
            </a:pPr>
            <a:r>
              <a:rPr lang="it-IT" sz="2000" dirty="0"/>
              <a:t> </a:t>
            </a:r>
            <a:r>
              <a:rPr lang="it-IT" sz="2000" dirty="0">
                <a:hlinkClick r:id="rId4"/>
              </a:rPr>
              <a:t>https://youtu.be/B-M3YlA2KDg</a:t>
            </a:r>
            <a:r>
              <a:rPr lang="it-IT" sz="2000" dirty="0"/>
              <a:t>  </a:t>
            </a:r>
            <a:r>
              <a:rPr lang="it-IT" sz="2000" dirty="0" err="1"/>
              <a:t>gets</a:t>
            </a:r>
            <a:r>
              <a:rPr lang="it-IT" sz="2000" dirty="0"/>
              <a:t> </a:t>
            </a:r>
            <a:r>
              <a:rPr lang="it-IT" sz="2000" dirty="0" err="1"/>
              <a:t>you</a:t>
            </a:r>
            <a:r>
              <a:rPr lang="it-IT" sz="2000" dirty="0"/>
              <a:t> to the root of a </a:t>
            </a:r>
            <a:r>
              <a:rPr lang="it-IT" sz="2000" dirty="0" err="1"/>
              <a:t>problem</a:t>
            </a:r>
            <a:r>
              <a:rPr lang="it-IT" sz="2000" dirty="0"/>
              <a:t> </a:t>
            </a:r>
            <a:r>
              <a:rPr lang="it-IT" sz="2000" dirty="0" err="1"/>
              <a:t>quickly</a:t>
            </a:r>
            <a:r>
              <a:rPr lang="it-IT" sz="2000" dirty="0"/>
              <a:t>. </a:t>
            </a:r>
            <a:endParaRPr lang="it-IT" sz="2000" dirty="0">
              <a:cs typeface="Calibri"/>
            </a:endParaRPr>
          </a:p>
          <a:p>
            <a:endParaRPr lang="it-IT" sz="2000" dirty="0">
              <a:cs typeface="Calibri"/>
            </a:endParaRPr>
          </a:p>
          <a:p>
            <a:pPr marL="285750" indent="-285750">
              <a:buFont typeface="Arial"/>
              <a:buChar char="•"/>
            </a:pPr>
            <a:r>
              <a:rPr lang="it-IT" sz="2000" dirty="0"/>
              <a:t>The 5 Whys technique is true to this tradition, and it is most effective when the answers come from people who have hands-on experience</a:t>
            </a:r>
            <a:r>
              <a:rPr lang="it-IT" sz="2000" dirty="0">
                <a:solidFill>
                  <a:srgbClr val="333333"/>
                </a:solidFill>
                <a:latin typeface="Arial"/>
                <a:cs typeface="Arial"/>
              </a:rPr>
              <a:t> </a:t>
            </a:r>
            <a:r>
              <a:rPr lang="it-IT" sz="2000" dirty="0"/>
              <a:t>of the process or problem in question.</a:t>
            </a:r>
            <a:endParaRPr lang="it-IT" sz="2000" dirty="0">
              <a:cs typeface="Calibri"/>
            </a:endParaRPr>
          </a:p>
          <a:p>
            <a:pPr marL="285750" indent="-285750">
              <a:buFont typeface="Arial"/>
              <a:buChar char="•"/>
            </a:pPr>
            <a:endParaRPr lang="it-IT" sz="2000" dirty="0">
              <a:cs typeface="Calibri"/>
            </a:endParaRPr>
          </a:p>
          <a:p>
            <a:pPr marL="285750" indent="-285750">
              <a:buFont typeface="Arial"/>
              <a:buChar char="•"/>
            </a:pPr>
            <a:r>
              <a:rPr lang="it-IT" sz="2000" dirty="0"/>
              <a:t>The method is remarkably simple: when a problem occurs, you drill down to its root cause by asking "Why?" five times. </a:t>
            </a:r>
          </a:p>
          <a:p>
            <a:pPr marL="285750" indent="-285750">
              <a:buFont typeface="Arial"/>
              <a:buChar char="•"/>
            </a:pPr>
            <a:endParaRPr lang="it-IT" sz="2000" dirty="0">
              <a:cs typeface="Calibri"/>
            </a:endParaRPr>
          </a:p>
          <a:p>
            <a:pPr marL="285750" indent="-285750">
              <a:buFont typeface="Arial"/>
              <a:buChar char="•"/>
            </a:pPr>
            <a:r>
              <a:rPr lang="it-IT" sz="2000" dirty="0"/>
              <a:t>Then, when a counter-measure becomes apparent, you follow it through to prevent the issue from recurring. </a:t>
            </a:r>
          </a:p>
          <a:p>
            <a:pPr marL="285750" indent="-285750">
              <a:buFont typeface="Arial"/>
              <a:buChar char="•"/>
            </a:pPr>
            <a:endParaRPr lang="it-IT" sz="2000" dirty="0"/>
          </a:p>
          <a:p>
            <a:pPr marL="285750" indent="-285750">
              <a:buFont typeface="Arial"/>
              <a:buChar char="•"/>
            </a:pPr>
            <a:r>
              <a:rPr lang="it-IT" sz="2000" b="1" dirty="0"/>
              <a:t>OPTIONAL ASSIGNMENT</a:t>
            </a:r>
            <a:r>
              <a:rPr lang="it-IT" sz="2000" dirty="0"/>
              <a:t>: Test this method in class. </a:t>
            </a:r>
            <a:r>
              <a:rPr lang="it-IT" sz="1000" dirty="0">
                <a:hlinkClick r:id="rId5"/>
              </a:rPr>
              <a:t>https://www.mindtools.com/pages/article/newTMC_5W.htm</a:t>
            </a:r>
            <a:r>
              <a:rPr lang="it-IT" sz="1000" dirty="0"/>
              <a:t>)</a:t>
            </a:r>
            <a:endParaRPr lang="it-IT" sz="1000" dirty="0">
              <a:cs typeface="Calibri"/>
            </a:endParaRPr>
          </a:p>
        </p:txBody>
      </p:sp>
    </p:spTree>
    <p:extLst>
      <p:ext uri="{BB962C8B-B14F-4D97-AF65-F5344CB8AC3E}">
        <p14:creationId xmlns:p14="http://schemas.microsoft.com/office/powerpoint/2010/main" val="204519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524000" y="1433884"/>
            <a:ext cx="9144000" cy="4852443"/>
          </a:xfrm>
        </p:spPr>
        <p:txBody>
          <a:bodyPr vert="horz" lIns="91440" tIns="45720" rIns="91440" bIns="45720" rtlCol="0" anchor="t">
            <a:normAutofit/>
          </a:bodyPr>
          <a:lstStyle/>
          <a:p>
            <a:pPr algn="l">
              <a:defRPr/>
            </a:pPr>
            <a:endParaRPr lang="en-GB" sz="3200" dirty="0">
              <a:cs typeface="Calibri"/>
            </a:endParaRPr>
          </a:p>
          <a:p>
            <a:pPr algn="l">
              <a:defRPr/>
            </a:pPr>
            <a:endParaRPr lang="en-GB" altLang="es-ES" sz="2600" dirty="0">
              <a:latin typeface="+mj-lt"/>
              <a:cs typeface="Calibri" panose="020F0502020204030204" pitchFamily="34" charset="0"/>
            </a:endParaRPr>
          </a:p>
          <a:p>
            <a:pPr algn="l">
              <a:defRPr/>
            </a:pPr>
            <a:endParaRPr lang="en-GB" altLang="es-ES" sz="2900" dirty="0">
              <a:latin typeface="+mj-lt"/>
              <a:cs typeface="Calibri" panose="020F0502020204030204" pitchFamily="34" charset="0"/>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5271172" y="553541"/>
            <a:ext cx="6599487" cy="66144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ES" sz="4000" b="1" spc="-85">
              <a:solidFill>
                <a:srgbClr val="FF0000"/>
              </a:solidFill>
              <a:cs typeface="Tahoma"/>
            </a:endParaRPr>
          </a:p>
        </p:txBody>
      </p:sp>
      <p:sp>
        <p:nvSpPr>
          <p:cNvPr id="2" name="Tekstiruutu 1">
            <a:extLst>
              <a:ext uri="{FF2B5EF4-FFF2-40B4-BE49-F238E27FC236}">
                <a16:creationId xmlns:a16="http://schemas.microsoft.com/office/drawing/2014/main" id="{C157A4C9-68D1-4BA6-88DD-D36F4DC329D7}"/>
              </a:ext>
            </a:extLst>
          </p:cNvPr>
          <p:cNvSpPr txBox="1"/>
          <p:nvPr/>
        </p:nvSpPr>
        <p:spPr>
          <a:xfrm>
            <a:off x="1351156" y="1509134"/>
            <a:ext cx="9972906"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ea typeface="+mn-lt"/>
                <a:cs typeface="+mn-lt"/>
              </a:rPr>
              <a:t>Idea Generation </a:t>
            </a:r>
            <a:r>
              <a:rPr lang="it" sz="2000" b="1" dirty="0">
                <a:ea typeface="+mn-lt"/>
                <a:cs typeface="+mn-lt"/>
              </a:rPr>
              <a:t>Method:</a:t>
            </a:r>
            <a:r>
              <a:rPr lang="it" sz="2000" dirty="0">
                <a:ea typeface="+mn-lt"/>
                <a:cs typeface="+mn-lt"/>
              </a:rPr>
              <a:t> </a:t>
            </a:r>
            <a:r>
              <a:rPr lang="it" sz="2000" b="1" dirty="0">
                <a:ea typeface="+mn-lt"/>
                <a:cs typeface="+mn-lt"/>
              </a:rPr>
              <a:t>Six Thinking Hats(R)</a:t>
            </a:r>
            <a:endParaRPr lang="it" sz="2000" dirty="0">
              <a:ea typeface="+mn-lt"/>
              <a:cs typeface="+mn-lt"/>
            </a:endParaRPr>
          </a:p>
          <a:p>
            <a:endParaRPr lang="it" sz="2000" dirty="0">
              <a:ea typeface="+mn-lt"/>
              <a:cs typeface="+mn-lt"/>
            </a:endParaRPr>
          </a:p>
          <a:p>
            <a:pPr marL="285750" indent="-285750">
              <a:buFont typeface="Arial"/>
              <a:buChar char="•"/>
            </a:pPr>
            <a:r>
              <a:rPr lang="it" sz="2000" dirty="0">
                <a:ea typeface="+mn-lt"/>
                <a:cs typeface="+mn-lt"/>
              </a:rPr>
              <a:t>helps you to look at a decision in different ways with a role-playing model developed by Edward de Bono in 1986. </a:t>
            </a:r>
          </a:p>
          <a:p>
            <a:pPr marL="285750" indent="-285750">
              <a:buFont typeface="Arial"/>
              <a:buChar char="•"/>
            </a:pPr>
            <a:endParaRPr lang="fi-FI" sz="2000" dirty="0">
              <a:ea typeface="+mn-lt"/>
              <a:cs typeface="+mn-lt"/>
            </a:endParaRPr>
          </a:p>
          <a:p>
            <a:pPr marL="285750" indent="-285750">
              <a:buFont typeface="Arial"/>
              <a:buChar char="•"/>
            </a:pPr>
            <a:r>
              <a:rPr lang="it" sz="2000" dirty="0">
                <a:ea typeface="+mn-lt"/>
                <a:cs typeface="+mn-lt"/>
              </a:rPr>
              <a:t>Each has represents a different lens or pespective on a particular issue and is an insightful activity that prevents narrow thinking. </a:t>
            </a:r>
          </a:p>
          <a:p>
            <a:pPr marL="285750" indent="-285750">
              <a:buFont typeface="Arial"/>
              <a:buChar char="•"/>
            </a:pPr>
            <a:endParaRPr lang="fi-FI" sz="2000" dirty="0">
              <a:ea typeface="+mn-lt"/>
              <a:cs typeface="+mn-lt"/>
            </a:endParaRPr>
          </a:p>
          <a:p>
            <a:pPr marL="285750" indent="-285750">
              <a:buFont typeface="Arial"/>
              <a:buChar char="•"/>
            </a:pPr>
            <a:r>
              <a:rPr lang="it" sz="2000" dirty="0">
                <a:ea typeface="+mn-lt"/>
                <a:cs typeface="+mn-lt"/>
              </a:rPr>
              <a:t>It serves as a team-based problem solving and brainstorming technique that can be used to explore problems through various perspectives in order to uncover options that might otherwise be overlooked. </a:t>
            </a:r>
          </a:p>
          <a:p>
            <a:pPr marL="285750" indent="-285750">
              <a:buFont typeface="Arial"/>
              <a:buChar char="•"/>
            </a:pPr>
            <a:endParaRPr lang="it" sz="2000" dirty="0">
              <a:ea typeface="+mn-lt"/>
              <a:cs typeface="+mn-lt"/>
            </a:endParaRPr>
          </a:p>
          <a:p>
            <a:pPr marL="285750" indent="-285750">
              <a:buFont typeface="Arial"/>
              <a:buChar char="•"/>
            </a:pPr>
            <a:r>
              <a:rPr lang="it" sz="2000" dirty="0">
                <a:cs typeface="Calibri"/>
                <a:hlinkClick r:id="rId4"/>
              </a:rPr>
              <a:t>https://youtu.be/oHiwpz7r4wY</a:t>
            </a:r>
            <a:r>
              <a:rPr lang="it" sz="2000" dirty="0">
                <a:cs typeface="Calibri"/>
              </a:rPr>
              <a:t> </a:t>
            </a:r>
          </a:p>
          <a:p>
            <a:pPr marL="285750" indent="-285750">
              <a:buFont typeface="Arial"/>
              <a:buChar char="•"/>
            </a:pPr>
            <a:endParaRPr lang="it" sz="2000" dirty="0">
              <a:cs typeface="Calibri"/>
            </a:endParaRPr>
          </a:p>
          <a:p>
            <a:pPr marL="285750" indent="-285750">
              <a:buFont typeface="Arial"/>
              <a:buChar char="•"/>
            </a:pPr>
            <a:r>
              <a:rPr lang="it-IT" sz="2000" b="1" dirty="0"/>
              <a:t>OPTIONAL ASSIGNMENT </a:t>
            </a:r>
            <a:r>
              <a:rPr lang="it-IT" sz="2000" dirty="0"/>
              <a:t>: Generate new ideas by using this method in class.</a:t>
            </a:r>
            <a:endParaRPr lang="it" sz="2000" dirty="0">
              <a:ea typeface="+mn-lt"/>
              <a:cs typeface="+mn-lt"/>
            </a:endParaRPr>
          </a:p>
          <a:p>
            <a:pPr marL="285750" indent="-285750">
              <a:buFont typeface="Arial"/>
              <a:buChar char="•"/>
            </a:pPr>
            <a:endParaRPr lang="it" sz="2000" i="1" dirty="0">
              <a:ea typeface="+mn-lt"/>
              <a:cs typeface="+mn-lt"/>
            </a:endParaRPr>
          </a:p>
          <a:p>
            <a:pPr marL="285750" indent="-285750">
              <a:buFont typeface="Arial"/>
              <a:buChar char="•"/>
            </a:pPr>
            <a:endParaRPr lang="it" sz="2000" dirty="0">
              <a:cs typeface="Calibri"/>
            </a:endParaRPr>
          </a:p>
        </p:txBody>
      </p:sp>
      <p:sp>
        <p:nvSpPr>
          <p:cNvPr id="4" name="Tekstiruutu 3">
            <a:extLst>
              <a:ext uri="{FF2B5EF4-FFF2-40B4-BE49-F238E27FC236}">
                <a16:creationId xmlns:a16="http://schemas.microsoft.com/office/drawing/2014/main" id="{2C02C861-6407-454D-A48F-34C702B0A848}"/>
              </a:ext>
            </a:extLst>
          </p:cNvPr>
          <p:cNvSpPr txBox="1"/>
          <p:nvPr/>
        </p:nvSpPr>
        <p:spPr>
          <a:xfrm>
            <a:off x="6332033" y="496230"/>
            <a:ext cx="5670395" cy="6924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3900" b="1" dirty="0" err="1">
                <a:solidFill>
                  <a:srgbClr val="D92E2D"/>
                </a:solidFill>
                <a:latin typeface="Calibri Light"/>
              </a:rPr>
              <a:t>Unit</a:t>
            </a:r>
            <a:r>
              <a:rPr lang="es-ES" sz="3900" b="1" dirty="0">
                <a:solidFill>
                  <a:srgbClr val="D92E2D"/>
                </a:solidFill>
                <a:latin typeface="Calibri Light"/>
              </a:rPr>
              <a:t> 2</a:t>
            </a:r>
            <a:r>
              <a:rPr lang="en-US" sz="3900" dirty="0">
                <a:latin typeface="Calibri Light"/>
              </a:rPr>
              <a:t>​</a:t>
            </a:r>
            <a:endParaRPr lang="en-US" sz="3900" dirty="0">
              <a:latin typeface="Calibri Light"/>
              <a:cs typeface="Calibri Light"/>
            </a:endParaRPr>
          </a:p>
        </p:txBody>
      </p:sp>
    </p:spTree>
    <p:extLst>
      <p:ext uri="{BB962C8B-B14F-4D97-AF65-F5344CB8AC3E}">
        <p14:creationId xmlns:p14="http://schemas.microsoft.com/office/powerpoint/2010/main" val="184339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603066" y="1468418"/>
            <a:ext cx="9329853" cy="4648005"/>
          </a:xfrm>
        </p:spPr>
        <p:txBody>
          <a:bodyPr vert="horz" lIns="91440" tIns="45720" rIns="91440" bIns="45720" rtlCol="0" anchor="t">
            <a:normAutofit/>
          </a:bodyPr>
          <a:lstStyle/>
          <a:p>
            <a:pPr algn="l">
              <a:defRPr/>
            </a:pPr>
            <a:r>
              <a:rPr lang="en-GB" b="1" dirty="0">
                <a:ea typeface="+mn-lt"/>
                <a:cs typeface="+mn-lt"/>
              </a:rPr>
              <a:t>Blue Ocean Strategy</a:t>
            </a:r>
            <a:r>
              <a:rPr lang="en-GB" dirty="0">
                <a:ea typeface="+mn-lt"/>
                <a:cs typeface="+mn-lt"/>
              </a:rPr>
              <a:t> </a:t>
            </a:r>
          </a:p>
          <a:p>
            <a:pPr algn="l">
              <a:defRPr/>
            </a:pPr>
            <a:endParaRPr lang="en-GB" dirty="0">
              <a:cs typeface="Calibri"/>
            </a:endParaRPr>
          </a:p>
          <a:p>
            <a:pPr marL="342900" indent="-342900" algn="l">
              <a:buFont typeface="Arial" panose="020B0604020202020204" pitchFamily="34" charset="0"/>
              <a:buChar char="•"/>
              <a:defRPr/>
            </a:pPr>
            <a:r>
              <a:rPr lang="en-US" sz="2000" dirty="0">
                <a:ea typeface="+mn-lt"/>
                <a:cs typeface="+mn-lt"/>
              </a:rPr>
              <a:t>Do you want to create game-changing ideas? Here are six ways to create your blue ocean ideas and strategy </a:t>
            </a:r>
            <a:r>
              <a:rPr lang="fi-FI" sz="2000" dirty="0">
                <a:ea typeface="+mn-lt"/>
                <a:cs typeface="+mn-lt"/>
                <a:hlinkClick r:id="rId4">
                  <a:extLst>
                    <a:ext uri="{A12FA001-AC4F-418D-AE19-62706E023703}">
                      <ahyp:hlinkClr xmlns:ahyp="http://schemas.microsoft.com/office/drawing/2018/hyperlinkcolor" val="tx"/>
                    </a:ext>
                  </a:extLst>
                </a:hlinkClick>
              </a:rPr>
              <a:t>https://youtu.be/NUWKiC2Jg-A</a:t>
            </a:r>
            <a:r>
              <a:rPr lang="fi-FI" sz="2000" dirty="0">
                <a:ea typeface="+mn-lt"/>
                <a:cs typeface="+mn-lt"/>
              </a:rPr>
              <a:t> </a:t>
            </a:r>
            <a:endParaRPr lang="en-GB" sz="2000" dirty="0">
              <a:ea typeface="+mn-lt"/>
              <a:cs typeface="+mn-lt"/>
            </a:endParaRPr>
          </a:p>
          <a:p>
            <a:pPr marL="457200" indent="-457200" algn="l">
              <a:buChar char="•"/>
              <a:defRPr/>
            </a:pPr>
            <a:r>
              <a:rPr lang="it" sz="2000" dirty="0">
                <a:ea typeface="+mn-lt"/>
                <a:cs typeface="+mn-lt"/>
              </a:rPr>
              <a:t>Blue </a:t>
            </a:r>
            <a:r>
              <a:rPr lang="it" sz="2000" dirty="0" err="1">
                <a:ea typeface="+mn-lt"/>
                <a:cs typeface="+mn-lt"/>
              </a:rPr>
              <a:t>ocean</a:t>
            </a:r>
            <a:r>
              <a:rPr lang="it" sz="2000" dirty="0">
                <a:ea typeface="+mn-lt"/>
                <a:cs typeface="+mn-lt"/>
              </a:rPr>
              <a:t> strategy </a:t>
            </a:r>
            <a:r>
              <a:rPr lang="it" sz="2000" dirty="0" err="1">
                <a:ea typeface="+mn-lt"/>
                <a:cs typeface="+mn-lt"/>
              </a:rPr>
              <a:t>is</a:t>
            </a:r>
            <a:r>
              <a:rPr lang="it" sz="2000" dirty="0">
                <a:ea typeface="+mn-lt"/>
                <a:cs typeface="+mn-lt"/>
              </a:rPr>
              <a:t> the </a:t>
            </a:r>
            <a:r>
              <a:rPr lang="it" sz="2000" dirty="0" err="1">
                <a:ea typeface="+mn-lt"/>
                <a:cs typeface="+mn-lt"/>
              </a:rPr>
              <a:t>simultaneous</a:t>
            </a:r>
            <a:r>
              <a:rPr lang="it" sz="2000" dirty="0">
                <a:ea typeface="+mn-lt"/>
                <a:cs typeface="+mn-lt"/>
              </a:rPr>
              <a:t> </a:t>
            </a:r>
            <a:r>
              <a:rPr lang="it" sz="2000" dirty="0" err="1">
                <a:ea typeface="+mn-lt"/>
                <a:cs typeface="+mn-lt"/>
              </a:rPr>
              <a:t>pursuit</a:t>
            </a:r>
            <a:r>
              <a:rPr lang="it" sz="2000" dirty="0">
                <a:ea typeface="+mn-lt"/>
                <a:cs typeface="+mn-lt"/>
              </a:rPr>
              <a:t> of </a:t>
            </a:r>
            <a:r>
              <a:rPr lang="it" sz="2000" dirty="0" err="1">
                <a:ea typeface="+mn-lt"/>
                <a:cs typeface="+mn-lt"/>
              </a:rPr>
              <a:t>differentiation</a:t>
            </a:r>
            <a:r>
              <a:rPr lang="it" sz="2000" dirty="0">
                <a:ea typeface="+mn-lt"/>
                <a:cs typeface="+mn-lt"/>
              </a:rPr>
              <a:t> and low cost to open up a new market </a:t>
            </a:r>
            <a:r>
              <a:rPr lang="it" sz="2000" dirty="0" err="1">
                <a:ea typeface="+mn-lt"/>
                <a:cs typeface="+mn-lt"/>
              </a:rPr>
              <a:t>space</a:t>
            </a:r>
            <a:r>
              <a:rPr lang="it" sz="2000" dirty="0">
                <a:ea typeface="+mn-lt"/>
                <a:cs typeface="+mn-lt"/>
              </a:rPr>
              <a:t> and create new demand. </a:t>
            </a:r>
            <a:endParaRPr lang="en-GB" sz="2000" dirty="0">
              <a:ea typeface="+mn-lt"/>
              <a:cs typeface="+mn-lt"/>
            </a:endParaRPr>
          </a:p>
          <a:p>
            <a:pPr marL="457200" indent="-457200" algn="l">
              <a:buChar char="•"/>
              <a:defRPr/>
            </a:pPr>
            <a:r>
              <a:rPr lang="it" sz="2000" dirty="0" err="1">
                <a:ea typeface="+mn-lt"/>
                <a:cs typeface="+mn-lt"/>
              </a:rPr>
              <a:t>It</a:t>
            </a:r>
            <a:r>
              <a:rPr lang="it" sz="2000" dirty="0">
                <a:ea typeface="+mn-lt"/>
                <a:cs typeface="+mn-lt"/>
              </a:rPr>
              <a:t> </a:t>
            </a:r>
            <a:r>
              <a:rPr lang="it" sz="2000" dirty="0" err="1">
                <a:ea typeface="+mn-lt"/>
                <a:cs typeface="+mn-lt"/>
              </a:rPr>
              <a:t>is</a:t>
            </a:r>
            <a:r>
              <a:rPr lang="it" sz="2000" dirty="0">
                <a:ea typeface="+mn-lt"/>
                <a:cs typeface="+mn-lt"/>
              </a:rPr>
              <a:t> </a:t>
            </a:r>
            <a:r>
              <a:rPr lang="it" sz="2000" dirty="0" err="1">
                <a:ea typeface="+mn-lt"/>
                <a:cs typeface="+mn-lt"/>
              </a:rPr>
              <a:t>about</a:t>
            </a:r>
            <a:r>
              <a:rPr lang="it" sz="2000" dirty="0">
                <a:ea typeface="+mn-lt"/>
                <a:cs typeface="+mn-lt"/>
              </a:rPr>
              <a:t> </a:t>
            </a:r>
            <a:r>
              <a:rPr lang="it" sz="2000" dirty="0" err="1">
                <a:ea typeface="+mn-lt"/>
                <a:cs typeface="+mn-lt"/>
              </a:rPr>
              <a:t>creating</a:t>
            </a:r>
            <a:r>
              <a:rPr lang="it" sz="2000" dirty="0">
                <a:ea typeface="+mn-lt"/>
                <a:cs typeface="+mn-lt"/>
              </a:rPr>
              <a:t> and </a:t>
            </a:r>
            <a:r>
              <a:rPr lang="it" sz="2000" dirty="0" err="1">
                <a:ea typeface="+mn-lt"/>
                <a:cs typeface="+mn-lt"/>
              </a:rPr>
              <a:t>capturing</a:t>
            </a:r>
            <a:r>
              <a:rPr lang="it" sz="2000" dirty="0">
                <a:ea typeface="+mn-lt"/>
                <a:cs typeface="+mn-lt"/>
              </a:rPr>
              <a:t> </a:t>
            </a:r>
            <a:r>
              <a:rPr lang="it" sz="2000" dirty="0" err="1">
                <a:ea typeface="+mn-lt"/>
                <a:cs typeface="+mn-lt"/>
              </a:rPr>
              <a:t>uncontested</a:t>
            </a:r>
            <a:r>
              <a:rPr lang="it" sz="2000" dirty="0">
                <a:ea typeface="+mn-lt"/>
                <a:cs typeface="+mn-lt"/>
              </a:rPr>
              <a:t> market </a:t>
            </a:r>
            <a:r>
              <a:rPr lang="it" sz="2000" dirty="0" err="1">
                <a:ea typeface="+mn-lt"/>
                <a:cs typeface="+mn-lt"/>
              </a:rPr>
              <a:t>space</a:t>
            </a:r>
            <a:r>
              <a:rPr lang="it" sz="2000" dirty="0">
                <a:ea typeface="+mn-lt"/>
                <a:cs typeface="+mn-lt"/>
              </a:rPr>
              <a:t>, </a:t>
            </a:r>
            <a:r>
              <a:rPr lang="it" sz="2000" dirty="0" err="1">
                <a:ea typeface="+mn-lt"/>
                <a:cs typeface="+mn-lt"/>
              </a:rPr>
              <a:t>thereby</a:t>
            </a:r>
            <a:r>
              <a:rPr lang="it" sz="2000" dirty="0">
                <a:ea typeface="+mn-lt"/>
                <a:cs typeface="+mn-lt"/>
              </a:rPr>
              <a:t> making the </a:t>
            </a:r>
            <a:r>
              <a:rPr lang="it" sz="2000" dirty="0" err="1">
                <a:ea typeface="+mn-lt"/>
                <a:cs typeface="+mn-lt"/>
              </a:rPr>
              <a:t>competition</a:t>
            </a:r>
            <a:r>
              <a:rPr lang="it" sz="2000" dirty="0">
                <a:ea typeface="+mn-lt"/>
                <a:cs typeface="+mn-lt"/>
              </a:rPr>
              <a:t> </a:t>
            </a:r>
            <a:r>
              <a:rPr lang="it" sz="2000" dirty="0" err="1">
                <a:ea typeface="+mn-lt"/>
                <a:cs typeface="+mn-lt"/>
              </a:rPr>
              <a:t>irrelevant</a:t>
            </a:r>
            <a:r>
              <a:rPr lang="it" sz="2000" dirty="0">
                <a:ea typeface="+mn-lt"/>
                <a:cs typeface="+mn-lt"/>
              </a:rPr>
              <a:t>. (</a:t>
            </a:r>
            <a:r>
              <a:rPr lang="it" sz="2000" dirty="0" err="1">
                <a:ea typeface="+mn-lt"/>
                <a:cs typeface="+mn-lt"/>
              </a:rPr>
              <a:t>https</a:t>
            </a:r>
            <a:r>
              <a:rPr lang="it" sz="2000" dirty="0">
                <a:ea typeface="+mn-lt"/>
                <a:cs typeface="+mn-lt"/>
              </a:rPr>
              <a:t>://www.blueoceanstrategy.com/</a:t>
            </a:r>
            <a:r>
              <a:rPr lang="it" sz="2000" dirty="0" err="1">
                <a:ea typeface="+mn-lt"/>
                <a:cs typeface="+mn-lt"/>
              </a:rPr>
              <a:t>what</a:t>
            </a:r>
            <a:r>
              <a:rPr lang="it" sz="2000" dirty="0">
                <a:ea typeface="+mn-lt"/>
                <a:cs typeface="+mn-lt"/>
              </a:rPr>
              <a:t>-</a:t>
            </a:r>
            <a:r>
              <a:rPr lang="it" sz="2000" dirty="0" err="1">
                <a:ea typeface="+mn-lt"/>
                <a:cs typeface="+mn-lt"/>
              </a:rPr>
              <a:t>is</a:t>
            </a:r>
            <a:r>
              <a:rPr lang="it" sz="2000" dirty="0">
                <a:ea typeface="+mn-lt"/>
                <a:cs typeface="+mn-lt"/>
              </a:rPr>
              <a:t>-blue-</a:t>
            </a:r>
            <a:r>
              <a:rPr lang="it" sz="2000" dirty="0" err="1">
                <a:ea typeface="+mn-lt"/>
                <a:cs typeface="+mn-lt"/>
              </a:rPr>
              <a:t>ocean</a:t>
            </a:r>
            <a:r>
              <a:rPr lang="it" sz="2000" dirty="0">
                <a:ea typeface="+mn-lt"/>
                <a:cs typeface="+mn-lt"/>
              </a:rPr>
              <a:t>-strategy/)</a:t>
            </a:r>
            <a:r>
              <a:rPr lang="en-GB" sz="2000" dirty="0">
                <a:ea typeface="+mn-lt"/>
                <a:cs typeface="+mn-lt"/>
              </a:rPr>
              <a:t> </a:t>
            </a:r>
            <a:endParaRPr lang="en-GB" sz="2000" dirty="0">
              <a:cs typeface="Calibri" panose="020F0502020204030204"/>
            </a:endParaRPr>
          </a:p>
          <a:p>
            <a:pPr algn="l">
              <a:defRPr/>
            </a:pPr>
            <a:endParaRPr lang="en-GB" altLang="es-ES" sz="2600" dirty="0">
              <a:latin typeface="+mj-lt"/>
              <a:cs typeface="Calibri" panose="020F0502020204030204" pitchFamily="34" charset="0"/>
            </a:endParaRPr>
          </a:p>
          <a:p>
            <a:pPr algn="l">
              <a:defRPr/>
            </a:pPr>
            <a:endParaRPr lang="en-GB" altLang="es-ES" sz="2900" dirty="0">
              <a:latin typeface="+mj-lt"/>
              <a:cs typeface="Calibri" panose="020F0502020204030204" pitchFamily="34" charset="0"/>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5271172" y="553541"/>
            <a:ext cx="6599487" cy="66144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000" b="1" spc="-85" dirty="0" err="1">
                <a:solidFill>
                  <a:srgbClr val="D92E2D"/>
                </a:solidFill>
                <a:ea typeface="Calibri" panose="020F0502020204030204" pitchFamily="34" charset="0"/>
                <a:cs typeface="Tahoma"/>
              </a:rPr>
              <a:t>Unit</a:t>
            </a:r>
            <a:r>
              <a:rPr lang="es-ES" sz="4000" b="1" spc="-85" dirty="0">
                <a:solidFill>
                  <a:srgbClr val="D92E2D"/>
                </a:solidFill>
                <a:ea typeface="Calibri" panose="020F0502020204030204" pitchFamily="34" charset="0"/>
                <a:cs typeface="Tahoma"/>
              </a:rPr>
              <a:t> 3 </a:t>
            </a:r>
            <a:endParaRPr lang="es-ES" sz="4000" b="1" spc="-85" dirty="0">
              <a:solidFill>
                <a:srgbClr val="FF0000"/>
              </a:solidFill>
              <a:cs typeface="Tahoma"/>
            </a:endParaRPr>
          </a:p>
        </p:txBody>
      </p:sp>
    </p:spTree>
    <p:extLst>
      <p:ext uri="{BB962C8B-B14F-4D97-AF65-F5344CB8AC3E}">
        <p14:creationId xmlns:p14="http://schemas.microsoft.com/office/powerpoint/2010/main" val="182478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603066" y="1379594"/>
            <a:ext cx="9329853" cy="4736829"/>
          </a:xfrm>
        </p:spPr>
        <p:txBody>
          <a:bodyPr vert="horz" lIns="91440" tIns="45720" rIns="91440" bIns="45720" rtlCol="0" anchor="t">
            <a:normAutofit/>
          </a:bodyPr>
          <a:lstStyle/>
          <a:p>
            <a:pPr algn="l">
              <a:defRPr/>
            </a:pPr>
            <a:r>
              <a:rPr lang="en-GB" b="1" dirty="0">
                <a:ea typeface="+mn-lt"/>
                <a:cs typeface="+mn-lt"/>
              </a:rPr>
              <a:t>Differences between Red and Blue Ocean</a:t>
            </a:r>
            <a:r>
              <a:rPr lang="en-GB" dirty="0">
                <a:ea typeface="+mn-lt"/>
                <a:cs typeface="+mn-lt"/>
              </a:rPr>
              <a:t> </a:t>
            </a:r>
          </a:p>
          <a:p>
            <a:pPr algn="l">
              <a:defRPr/>
            </a:pPr>
            <a:endParaRPr lang="en-GB" dirty="0">
              <a:cs typeface="Calibri"/>
            </a:endParaRPr>
          </a:p>
          <a:p>
            <a:pPr algn="l">
              <a:defRPr/>
            </a:pPr>
            <a:endParaRPr lang="en-GB" altLang="es-ES" sz="2600" dirty="0">
              <a:latin typeface="+mj-lt"/>
              <a:cs typeface="Calibri" panose="020F0502020204030204" pitchFamily="34" charset="0"/>
            </a:endParaRPr>
          </a:p>
          <a:p>
            <a:pPr algn="l">
              <a:defRPr/>
            </a:pPr>
            <a:endParaRPr lang="en-GB" altLang="es-ES" sz="2900" dirty="0">
              <a:latin typeface="+mj-lt"/>
              <a:cs typeface="Calibri" panose="020F0502020204030204" pitchFamily="34" charset="0"/>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5271172" y="553541"/>
            <a:ext cx="6599487" cy="66144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000" b="1" spc="-85" dirty="0" err="1">
                <a:solidFill>
                  <a:srgbClr val="D92E2D"/>
                </a:solidFill>
                <a:ea typeface="Calibri" panose="020F0502020204030204" pitchFamily="34" charset="0"/>
                <a:cs typeface="Tahoma"/>
              </a:rPr>
              <a:t>Unit</a:t>
            </a:r>
            <a:r>
              <a:rPr lang="es-ES" sz="4000" b="1" spc="-85" dirty="0">
                <a:solidFill>
                  <a:srgbClr val="D92E2D"/>
                </a:solidFill>
                <a:ea typeface="Calibri" panose="020F0502020204030204" pitchFamily="34" charset="0"/>
                <a:cs typeface="Tahoma"/>
              </a:rPr>
              <a:t> 3 </a:t>
            </a:r>
            <a:endParaRPr lang="es-ES" sz="4000" b="1" spc="-85" dirty="0">
              <a:solidFill>
                <a:srgbClr val="FF0000"/>
              </a:solidFill>
              <a:cs typeface="Tahoma"/>
            </a:endParaRPr>
          </a:p>
        </p:txBody>
      </p:sp>
      <p:pic>
        <p:nvPicPr>
          <p:cNvPr id="3" name="Kuva 2">
            <a:extLst>
              <a:ext uri="{FF2B5EF4-FFF2-40B4-BE49-F238E27FC236}">
                <a16:creationId xmlns:a16="http://schemas.microsoft.com/office/drawing/2014/main" id="{CBFF479B-A81F-44B7-A146-9127199EDC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2314" y="1865033"/>
            <a:ext cx="7703410" cy="4340214"/>
          </a:xfrm>
          <a:prstGeom prst="rect">
            <a:avLst/>
          </a:prstGeom>
        </p:spPr>
      </p:pic>
    </p:spTree>
    <p:extLst>
      <p:ext uri="{BB962C8B-B14F-4D97-AF65-F5344CB8AC3E}">
        <p14:creationId xmlns:p14="http://schemas.microsoft.com/office/powerpoint/2010/main" val="368076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174597" y="1721195"/>
            <a:ext cx="9144000" cy="4564370"/>
          </a:xfrm>
        </p:spPr>
        <p:txBody>
          <a:bodyPr vert="horz" lIns="91440" tIns="45720" rIns="91440" bIns="45720" rtlCol="0" anchor="t">
            <a:normAutofit/>
          </a:bodyPr>
          <a:lstStyle/>
          <a:p>
            <a:pPr algn="l">
              <a:defRPr/>
            </a:pPr>
            <a:r>
              <a:rPr lang="fi-FI" b="1" dirty="0" err="1">
                <a:cs typeface="Calibri"/>
              </a:rPr>
              <a:t>Hands-on</a:t>
            </a:r>
            <a:r>
              <a:rPr lang="fi-FI" b="1" dirty="0">
                <a:cs typeface="Calibri"/>
              </a:rPr>
              <a:t> </a:t>
            </a:r>
            <a:r>
              <a:rPr lang="fi-FI" b="1" dirty="0" err="1">
                <a:cs typeface="Calibri"/>
              </a:rPr>
              <a:t>task</a:t>
            </a:r>
            <a:r>
              <a:rPr lang="fi-FI" b="1" dirty="0">
                <a:cs typeface="Calibri"/>
              </a:rPr>
              <a:t>: </a:t>
            </a:r>
            <a:r>
              <a:rPr lang="fi-FI" b="1" dirty="0" err="1">
                <a:cs typeface="Calibri"/>
              </a:rPr>
              <a:t>Four-actions-framework</a:t>
            </a:r>
            <a:endParaRPr lang="fi-FI" b="1" dirty="0">
              <a:cs typeface="Calibri"/>
            </a:endParaRPr>
          </a:p>
          <a:p>
            <a:pPr algn="l">
              <a:defRPr/>
            </a:pPr>
            <a:endParaRPr lang="fi-FI" b="1" dirty="0">
              <a:cs typeface="Calibri"/>
            </a:endParaRPr>
          </a:p>
          <a:p>
            <a:pPr marL="342900" indent="-342900" algn="l">
              <a:buFont typeface="Arial" panose="020B0604020202020204" pitchFamily="34" charset="0"/>
              <a:buChar char="•"/>
              <a:defRPr/>
            </a:pPr>
            <a:r>
              <a:rPr lang="fi-FI" sz="2000" dirty="0" err="1"/>
              <a:t>First</a:t>
            </a:r>
            <a:r>
              <a:rPr lang="fi-FI" sz="2000" dirty="0"/>
              <a:t>, </a:t>
            </a:r>
            <a:r>
              <a:rPr lang="fi-FI" sz="2000" dirty="0" err="1"/>
              <a:t>study</a:t>
            </a:r>
            <a:r>
              <a:rPr lang="fi-FI" sz="2000" dirty="0"/>
              <a:t> </a:t>
            </a:r>
            <a:r>
              <a:rPr lang="fi-FI" sz="2000" dirty="0" err="1"/>
              <a:t>this</a:t>
            </a:r>
            <a:r>
              <a:rPr lang="fi-FI" sz="2000" dirty="0"/>
              <a:t> </a:t>
            </a:r>
            <a:r>
              <a:rPr lang="fi-FI" sz="2000" dirty="0" err="1"/>
              <a:t>material</a:t>
            </a:r>
            <a:r>
              <a:rPr lang="fi-FI" sz="2000" dirty="0"/>
              <a:t>:</a:t>
            </a:r>
            <a:endParaRPr lang="en-US" sz="2000" dirty="0">
              <a:hlinkClick r:id="rId4" tooltip="https://www.blueoceanstrategy.com/tools/four-actions-framework/">
                <a:extLst>
                  <a:ext uri="{A12FA001-AC4F-418D-AE19-62706E023703}">
                    <ahyp:hlinkClr xmlns:ahyp="http://schemas.microsoft.com/office/drawing/2018/hyperlinkcolor" val="tx"/>
                  </a:ext>
                </a:extLst>
              </a:hlinkClick>
            </a:endParaRPr>
          </a:p>
          <a:p>
            <a:pPr algn="l">
              <a:defRPr/>
            </a:pPr>
            <a:r>
              <a:rPr lang="en-US" sz="2000" dirty="0">
                <a:hlinkClick r:id="rId4" tooltip="https://www.blueoceanstrategy.com/tools/four-actions-framework/">
                  <a:extLst>
                    <a:ext uri="{A12FA001-AC4F-418D-AE19-62706E023703}">
                      <ahyp:hlinkClr xmlns:ahyp="http://schemas.microsoft.com/office/drawing/2018/hyperlinkcolor" val="tx"/>
                    </a:ext>
                  </a:extLst>
                </a:hlinkClick>
              </a:rPr>
              <a:t>https://www.blueoceanstrategy.com/tools/four-actions-framework/</a:t>
            </a:r>
            <a:endParaRPr lang="en-US" sz="2000" b="1" dirty="0">
              <a:cs typeface="Calibri"/>
            </a:endParaRPr>
          </a:p>
          <a:p>
            <a:pPr marL="342900" indent="-342900" algn="l">
              <a:buFont typeface="Arial" panose="020B0604020202020204" pitchFamily="34" charset="0"/>
              <a:buChar char="•"/>
              <a:defRPr/>
            </a:pPr>
            <a:r>
              <a:rPr lang="fi-FI" sz="2000" dirty="0">
                <a:cs typeface="Calibri"/>
              </a:rPr>
              <a:t>P</a:t>
            </a:r>
            <a:r>
              <a:rPr lang="en-US" sz="2000" dirty="0" err="1">
                <a:cs typeface="Calibri"/>
              </a:rPr>
              <a:t>repare</a:t>
            </a:r>
            <a:r>
              <a:rPr lang="en-US" sz="2000" dirty="0">
                <a:cs typeface="Calibri"/>
              </a:rPr>
              <a:t> your four actions framework and present it in class.</a:t>
            </a:r>
          </a:p>
          <a:p>
            <a:pPr algn="l">
              <a:defRPr/>
            </a:pPr>
            <a:endParaRPr lang="en-US" sz="2000" dirty="0">
              <a:cs typeface="Calibri"/>
            </a:endParaRPr>
          </a:p>
          <a:p>
            <a:pPr marL="342900" indent="-342900" algn="l">
              <a:buFont typeface="Arial" panose="020B0604020202020204" pitchFamily="34" charset="0"/>
              <a:buChar char="•"/>
              <a:defRPr/>
            </a:pPr>
            <a:endParaRPr lang="fi-FI" sz="2000" dirty="0">
              <a:cs typeface="Calibri"/>
            </a:endParaRPr>
          </a:p>
          <a:p>
            <a:pPr marL="342900" indent="-342900" algn="l">
              <a:buFont typeface="Arial" panose="020B0604020202020204" pitchFamily="34" charset="0"/>
              <a:buChar char="•"/>
              <a:defRPr/>
            </a:pPr>
            <a:endParaRPr lang="en-US" sz="2000" dirty="0">
              <a:cs typeface="Calibri"/>
            </a:endParaRPr>
          </a:p>
          <a:p>
            <a:pPr algn="l">
              <a:defRPr/>
            </a:pPr>
            <a:endParaRPr lang="it" sz="3200" b="1" dirty="0">
              <a:cs typeface="Calibri"/>
            </a:endParaRPr>
          </a:p>
          <a:p>
            <a:pPr algn="l">
              <a:defRPr/>
            </a:pPr>
            <a:endParaRPr lang="en-GB" altLang="es-ES" sz="2600" dirty="0">
              <a:latin typeface="+mj-lt"/>
              <a:cs typeface="Calibri" panose="020F0502020204030204" pitchFamily="34" charset="0"/>
            </a:endParaRPr>
          </a:p>
          <a:p>
            <a:pPr algn="l">
              <a:defRPr/>
            </a:pPr>
            <a:endParaRPr lang="en-GB" altLang="es-ES" sz="2900" dirty="0">
              <a:latin typeface="+mj-lt"/>
              <a:cs typeface="Calibri" panose="020F0502020204030204" pitchFamily="34" charset="0"/>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5271172" y="553541"/>
            <a:ext cx="6599487" cy="66144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3900" b="1" i="0" u="none" strike="noStrike" dirty="0" err="1">
                <a:solidFill>
                  <a:srgbClr val="D92E2D"/>
                </a:solidFill>
                <a:latin typeface="Calibri Light"/>
              </a:rPr>
              <a:t>Unit</a:t>
            </a:r>
            <a:r>
              <a:rPr lang="fi-FI" sz="3900" b="1" i="0" u="none" strike="noStrike" dirty="0">
                <a:solidFill>
                  <a:srgbClr val="D92E2D"/>
                </a:solidFill>
                <a:latin typeface="Calibri Light"/>
              </a:rPr>
              <a:t> 3</a:t>
            </a:r>
            <a:endParaRPr lang="es-ES" sz="3900" b="1" spc="-85" dirty="0">
              <a:solidFill>
                <a:srgbClr val="FF0000"/>
              </a:solidFill>
              <a:cs typeface="Tahoma"/>
            </a:endParaRPr>
          </a:p>
        </p:txBody>
      </p:sp>
      <p:pic>
        <p:nvPicPr>
          <p:cNvPr id="9" name="Imagen 16">
            <a:extLst>
              <a:ext uri="{FF2B5EF4-FFF2-40B4-BE49-F238E27FC236}">
                <a16:creationId xmlns:a16="http://schemas.microsoft.com/office/drawing/2014/main" id="{72133306-28C8-4689-BEFF-7E7903230A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9789" y="4003380"/>
            <a:ext cx="3698488" cy="1928497"/>
          </a:xfrm>
          <a:prstGeom prst="rect">
            <a:avLst/>
          </a:prstGeom>
        </p:spPr>
      </p:pic>
    </p:spTree>
    <p:extLst>
      <p:ext uri="{BB962C8B-B14F-4D97-AF65-F5344CB8AC3E}">
        <p14:creationId xmlns:p14="http://schemas.microsoft.com/office/powerpoint/2010/main" val="1666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lipse 30">
            <a:extLst>
              <a:ext uri="{FF2B5EF4-FFF2-40B4-BE49-F238E27FC236}">
                <a16:creationId xmlns:a16="http://schemas.microsoft.com/office/drawing/2014/main" id="{806EFDD2-B016-428A-BA84-A2E5E9B57D88}"/>
              </a:ext>
            </a:extLst>
          </p:cNvPr>
          <p:cNvSpPr/>
          <p:nvPr/>
        </p:nvSpPr>
        <p:spPr>
          <a:xfrm>
            <a:off x="4209215" y="1159241"/>
            <a:ext cx="3091969" cy="3292444"/>
          </a:xfrm>
          <a:prstGeom prst="ellipse">
            <a:avLst/>
          </a:prstGeom>
          <a:solidFill>
            <a:schemeClr val="bg1"/>
          </a:solidFill>
          <a:ln>
            <a:solidFill>
              <a:srgbClr val="D92E2D"/>
            </a:solidFill>
          </a:ln>
          <a:effectLst>
            <a:glow rad="63500">
              <a:schemeClr val="accent2">
                <a:satMod val="175000"/>
                <a:alpha val="40000"/>
              </a:schemeClr>
            </a:glow>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746"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79070" y="3300411"/>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7289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8" y="111354"/>
            <a:ext cx="3811683" cy="1121083"/>
          </a:xfrm>
          <a:prstGeom prst="rect">
            <a:avLst/>
          </a:prstGeom>
        </p:spPr>
      </p:pic>
      <p:sp>
        <p:nvSpPr>
          <p:cNvPr id="13" name="Título 1">
            <a:extLst>
              <a:ext uri="{FF2B5EF4-FFF2-40B4-BE49-F238E27FC236}">
                <a16:creationId xmlns:a16="http://schemas.microsoft.com/office/drawing/2014/main" id="{8BA08B80-7111-4A3D-A333-5A675D2129B1}"/>
              </a:ext>
            </a:extLst>
          </p:cNvPr>
          <p:cNvSpPr>
            <a:spLocks noGrp="1"/>
          </p:cNvSpPr>
          <p:nvPr>
            <p:ph type="ctrTitle"/>
          </p:nvPr>
        </p:nvSpPr>
        <p:spPr>
          <a:xfrm>
            <a:off x="8886825" y="488131"/>
            <a:ext cx="3091969" cy="671109"/>
          </a:xfrm>
        </p:spPr>
        <p:txBody>
          <a:bodyPr>
            <a:normAutofit/>
          </a:bodyPr>
          <a:lstStyle/>
          <a:p>
            <a:pPr algn="l"/>
            <a:r>
              <a:rPr lang="es-ES" sz="4000" b="1" dirty="0" err="1">
                <a:solidFill>
                  <a:srgbClr val="D92E2D"/>
                </a:solidFill>
              </a:rPr>
              <a:t>Summing</a:t>
            </a:r>
            <a:r>
              <a:rPr lang="es-ES" sz="4000" b="1" dirty="0">
                <a:solidFill>
                  <a:srgbClr val="D92E2D"/>
                </a:solidFill>
              </a:rPr>
              <a:t> up</a:t>
            </a:r>
          </a:p>
        </p:txBody>
      </p:sp>
      <p:sp>
        <p:nvSpPr>
          <p:cNvPr id="22" name="Círculo parcial 4">
            <a:extLst>
              <a:ext uri="{FF2B5EF4-FFF2-40B4-BE49-F238E27FC236}">
                <a16:creationId xmlns:a16="http://schemas.microsoft.com/office/drawing/2014/main" id="{4A619EC6-B788-43B7-B1D9-E7EB54C9EEB9}"/>
              </a:ext>
            </a:extLst>
          </p:cNvPr>
          <p:cNvSpPr txBox="1"/>
          <p:nvPr/>
        </p:nvSpPr>
        <p:spPr>
          <a:xfrm>
            <a:off x="8925104" y="2066796"/>
            <a:ext cx="2312278" cy="23068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666750">
              <a:lnSpc>
                <a:spcPct val="90000"/>
              </a:lnSpc>
              <a:spcBef>
                <a:spcPct val="0"/>
              </a:spcBef>
              <a:spcAft>
                <a:spcPct val="35000"/>
              </a:spcAft>
            </a:pPr>
            <a:r>
              <a:rPr lang="en-US" altLang="ko-KR" sz="1400" b="1" kern="1200" dirty="0">
                <a:solidFill>
                  <a:srgbClr val="FF0000"/>
                </a:solidFill>
                <a:ea typeface="+mn-lt"/>
                <a:cs typeface="+mn-lt"/>
              </a:rPr>
              <a:t>Introduction to Design Thinking</a:t>
            </a:r>
            <a:endParaRPr lang="en-US" altLang="ko-KR" sz="1400" b="1" dirty="0">
              <a:solidFill>
                <a:srgbClr val="FF0000"/>
              </a:solidFill>
              <a:ea typeface="+mn-lt"/>
              <a:cs typeface="Arial" pitchFamily="34" charset="0"/>
            </a:endParaRPr>
          </a:p>
          <a:p>
            <a:pPr marL="171450" indent="-171450" algn="ctr" defTabSz="666750">
              <a:lnSpc>
                <a:spcPct val="90000"/>
              </a:lnSpc>
              <a:spcBef>
                <a:spcPct val="0"/>
              </a:spcBef>
              <a:spcAft>
                <a:spcPct val="35000"/>
              </a:spcAft>
              <a:buFont typeface="Arial" panose="020B0604020202020204" pitchFamily="34" charset="0"/>
              <a:buChar char="•"/>
            </a:pPr>
            <a:r>
              <a:rPr lang="en-US" altLang="ko-KR" sz="1200" kern="1200" dirty="0">
                <a:solidFill>
                  <a:schemeClr val="tx1"/>
                </a:solidFill>
                <a:cs typeface="Arial" pitchFamily="34" charset="0"/>
              </a:rPr>
              <a:t>Understand and define customer problem</a:t>
            </a:r>
          </a:p>
          <a:p>
            <a:pPr marL="171450" indent="-171450" algn="ctr" defTabSz="666750">
              <a:lnSpc>
                <a:spcPct val="90000"/>
              </a:lnSpc>
              <a:spcBef>
                <a:spcPct val="0"/>
              </a:spcBef>
              <a:spcAft>
                <a:spcPct val="35000"/>
              </a:spcAft>
              <a:buFont typeface="Arial" panose="020B0604020202020204" pitchFamily="34" charset="0"/>
              <a:buChar char="•"/>
            </a:pPr>
            <a:r>
              <a:rPr lang="en-US" altLang="ko-KR" sz="1200" kern="1200" dirty="0">
                <a:solidFill>
                  <a:schemeClr val="tx1"/>
                </a:solidFill>
                <a:cs typeface="Arial" pitchFamily="34" charset="0"/>
              </a:rPr>
              <a:t>Benchmarking and data collection</a:t>
            </a:r>
          </a:p>
          <a:p>
            <a:pPr marL="171450" indent="-171450" algn="ctr" defTabSz="666750">
              <a:lnSpc>
                <a:spcPct val="90000"/>
              </a:lnSpc>
              <a:spcBef>
                <a:spcPct val="0"/>
              </a:spcBef>
              <a:spcAft>
                <a:spcPct val="35000"/>
              </a:spcAft>
              <a:buFont typeface="Arial" panose="020B0604020202020204" pitchFamily="34" charset="0"/>
              <a:buChar char="•"/>
            </a:pPr>
            <a:r>
              <a:rPr lang="en-US" altLang="ko-KR" sz="1200" dirty="0">
                <a:solidFill>
                  <a:schemeClr val="tx1"/>
                </a:solidFill>
                <a:cs typeface="Arial" pitchFamily="34" charset="0"/>
              </a:rPr>
              <a:t>Design multiple solutions</a:t>
            </a:r>
          </a:p>
          <a:p>
            <a:pPr marL="171450" indent="-171450" algn="ctr" defTabSz="666750">
              <a:lnSpc>
                <a:spcPct val="90000"/>
              </a:lnSpc>
              <a:spcBef>
                <a:spcPct val="0"/>
              </a:spcBef>
              <a:spcAft>
                <a:spcPct val="35000"/>
              </a:spcAft>
              <a:buFont typeface="Arial" panose="020B0604020202020204" pitchFamily="34" charset="0"/>
              <a:buChar char="•"/>
            </a:pPr>
            <a:r>
              <a:rPr lang="en-US" altLang="ko-KR" sz="1200" kern="1200" dirty="0">
                <a:solidFill>
                  <a:schemeClr val="tx1"/>
                </a:solidFill>
                <a:cs typeface="Arial" pitchFamily="34" charset="0"/>
              </a:rPr>
              <a:t>Do cheap and fast experimentation</a:t>
            </a:r>
          </a:p>
        </p:txBody>
      </p:sp>
      <p:pic>
        <p:nvPicPr>
          <p:cNvPr id="23" name="Imagen 22">
            <a:extLst>
              <a:ext uri="{FF2B5EF4-FFF2-40B4-BE49-F238E27FC236}">
                <a16:creationId xmlns:a16="http://schemas.microsoft.com/office/drawing/2014/main" id="{BA156D70-A195-436E-9A17-8D54E37EDF72}"/>
              </a:ext>
            </a:extLst>
          </p:cNvPr>
          <p:cNvPicPr>
            <a:picLocks noChangeAspect="1"/>
          </p:cNvPicPr>
          <p:nvPr/>
        </p:nvPicPr>
        <p:blipFill rotWithShape="1">
          <a:blip r:embed="rId3">
            <a:extLst>
              <a:ext uri="{28A0092B-C50C-407E-A947-70E740481C1C}">
                <a14:useLocalDpi xmlns:a14="http://schemas.microsoft.com/office/drawing/2010/main" val="0"/>
              </a:ext>
            </a:extLst>
          </a:blip>
          <a:srcRect l="77490" r="3171"/>
          <a:stretch/>
        </p:blipFill>
        <p:spPr>
          <a:xfrm>
            <a:off x="8390564" y="2564218"/>
            <a:ext cx="317240" cy="482490"/>
          </a:xfrm>
          <a:prstGeom prst="rect">
            <a:avLst/>
          </a:prstGeom>
        </p:spPr>
      </p:pic>
      <p:sp>
        <p:nvSpPr>
          <p:cNvPr id="26" name="Círculo parcial 4">
            <a:extLst>
              <a:ext uri="{FF2B5EF4-FFF2-40B4-BE49-F238E27FC236}">
                <a16:creationId xmlns:a16="http://schemas.microsoft.com/office/drawing/2014/main" id="{C270780F-1E50-4F97-9304-1AA371985DE5}"/>
              </a:ext>
            </a:extLst>
          </p:cNvPr>
          <p:cNvSpPr txBox="1"/>
          <p:nvPr/>
        </p:nvSpPr>
        <p:spPr>
          <a:xfrm>
            <a:off x="4234710" y="4894105"/>
            <a:ext cx="3321122" cy="12290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altLang="ko-KR" sz="1400" b="1" kern="1200" dirty="0">
                <a:solidFill>
                  <a:srgbClr val="FF0000"/>
                </a:solidFill>
                <a:cs typeface="Arial" pitchFamily="34" charset="0"/>
              </a:rPr>
              <a:t>Introduction to Idea generation m</a:t>
            </a:r>
            <a:r>
              <a:rPr lang="en-US" altLang="ko-KR" sz="1400" b="1" dirty="0">
                <a:solidFill>
                  <a:srgbClr val="FF0000"/>
                </a:solidFill>
                <a:cs typeface="Arial" pitchFamily="34" charset="0"/>
              </a:rPr>
              <a:t>ethods</a:t>
            </a:r>
          </a:p>
          <a:p>
            <a:pPr marL="171450" lvl="0" indent="-171450" algn="ctr" defTabSz="666750">
              <a:lnSpc>
                <a:spcPct val="90000"/>
              </a:lnSpc>
              <a:spcBef>
                <a:spcPct val="0"/>
              </a:spcBef>
              <a:spcAft>
                <a:spcPct val="35000"/>
              </a:spcAft>
              <a:buFont typeface="Arial" panose="020B0604020202020204" pitchFamily="34" charset="0"/>
              <a:buChar char="•"/>
            </a:pPr>
            <a:r>
              <a:rPr lang="en-US" altLang="ko-KR" sz="1200" kern="1200" dirty="0">
                <a:solidFill>
                  <a:schemeClr val="tx1"/>
                </a:solidFill>
                <a:cs typeface="Arial" pitchFamily="34" charset="0"/>
              </a:rPr>
              <a:t>Brainstorming</a:t>
            </a:r>
            <a:endParaRPr lang="en-US" altLang="ko-KR" sz="1200" dirty="0">
              <a:solidFill>
                <a:schemeClr val="tx1"/>
              </a:solidFill>
              <a:cs typeface="Arial" pitchFamily="34" charset="0"/>
            </a:endParaRPr>
          </a:p>
          <a:p>
            <a:pPr marL="171450" lvl="0" indent="-171450" algn="ctr" defTabSz="666750">
              <a:lnSpc>
                <a:spcPct val="90000"/>
              </a:lnSpc>
              <a:spcBef>
                <a:spcPct val="0"/>
              </a:spcBef>
              <a:spcAft>
                <a:spcPct val="35000"/>
              </a:spcAft>
              <a:buFont typeface="Arial" panose="020B0604020202020204" pitchFamily="34" charset="0"/>
              <a:buChar char="•"/>
            </a:pPr>
            <a:r>
              <a:rPr lang="en-US" altLang="ko-KR" sz="1200" dirty="0">
                <a:solidFill>
                  <a:schemeClr val="tx1"/>
                </a:solidFill>
                <a:cs typeface="Arial" pitchFamily="34" charset="0"/>
              </a:rPr>
              <a:t>Brainwriting</a:t>
            </a:r>
          </a:p>
          <a:p>
            <a:pPr marL="171450" lvl="0" indent="-171450" algn="ctr" defTabSz="666750">
              <a:lnSpc>
                <a:spcPct val="90000"/>
              </a:lnSpc>
              <a:spcBef>
                <a:spcPct val="0"/>
              </a:spcBef>
              <a:spcAft>
                <a:spcPct val="35000"/>
              </a:spcAft>
              <a:buFont typeface="Arial" panose="020B0604020202020204" pitchFamily="34" charset="0"/>
              <a:buChar char="•"/>
            </a:pPr>
            <a:r>
              <a:rPr lang="en-US" altLang="ko-KR" sz="1200" kern="1200" dirty="0">
                <a:solidFill>
                  <a:schemeClr val="tx1"/>
                </a:solidFill>
                <a:cs typeface="Arial" pitchFamily="34" charset="0"/>
              </a:rPr>
              <a:t>The Five Whys Problem Solving Method</a:t>
            </a:r>
          </a:p>
          <a:p>
            <a:pPr marL="171450" lvl="0" indent="-171450" algn="ctr" defTabSz="666750">
              <a:lnSpc>
                <a:spcPct val="90000"/>
              </a:lnSpc>
              <a:spcBef>
                <a:spcPct val="0"/>
              </a:spcBef>
              <a:spcAft>
                <a:spcPct val="35000"/>
              </a:spcAft>
              <a:buFont typeface="Arial" panose="020B0604020202020204" pitchFamily="34" charset="0"/>
              <a:buChar char="•"/>
            </a:pPr>
            <a:r>
              <a:rPr lang="en-US" altLang="ko-KR" sz="1200" dirty="0">
                <a:solidFill>
                  <a:schemeClr val="tx1"/>
                </a:solidFill>
                <a:cs typeface="Arial" pitchFamily="34" charset="0"/>
              </a:rPr>
              <a:t>6 Thinking hats Method</a:t>
            </a:r>
            <a:endParaRPr lang="en-US" altLang="ko-KR" sz="1200" kern="1200" dirty="0">
              <a:solidFill>
                <a:schemeClr val="tx1"/>
              </a:solidFill>
              <a:cs typeface="Arial" pitchFamily="34" charset="0"/>
            </a:endParaRPr>
          </a:p>
        </p:txBody>
      </p:sp>
      <p:pic>
        <p:nvPicPr>
          <p:cNvPr id="27" name="Imagen 26">
            <a:extLst>
              <a:ext uri="{FF2B5EF4-FFF2-40B4-BE49-F238E27FC236}">
                <a16:creationId xmlns:a16="http://schemas.microsoft.com/office/drawing/2014/main" id="{841E436B-121B-48E1-A2DE-F4AEA918ED3D}"/>
              </a:ext>
            </a:extLst>
          </p:cNvPr>
          <p:cNvPicPr>
            <a:picLocks noChangeAspect="1"/>
          </p:cNvPicPr>
          <p:nvPr/>
        </p:nvPicPr>
        <p:blipFill rotWithShape="1">
          <a:blip r:embed="rId3">
            <a:extLst>
              <a:ext uri="{28A0092B-C50C-407E-A947-70E740481C1C}">
                <a14:useLocalDpi xmlns:a14="http://schemas.microsoft.com/office/drawing/2010/main" val="0"/>
              </a:ext>
            </a:extLst>
          </a:blip>
          <a:srcRect l="77490" r="3171"/>
          <a:stretch/>
        </p:blipFill>
        <p:spPr>
          <a:xfrm>
            <a:off x="3852600" y="5242141"/>
            <a:ext cx="317240" cy="482490"/>
          </a:xfrm>
          <a:prstGeom prst="rect">
            <a:avLst/>
          </a:prstGeom>
        </p:spPr>
      </p:pic>
      <p:pic>
        <p:nvPicPr>
          <p:cNvPr id="30" name="Imagen 29">
            <a:extLst>
              <a:ext uri="{FF2B5EF4-FFF2-40B4-BE49-F238E27FC236}">
                <a16:creationId xmlns:a16="http://schemas.microsoft.com/office/drawing/2014/main" id="{F4927C93-6B6D-4139-9E79-D01250405EB4}"/>
              </a:ext>
            </a:extLst>
          </p:cNvPr>
          <p:cNvPicPr>
            <a:picLocks noChangeAspect="1"/>
          </p:cNvPicPr>
          <p:nvPr/>
        </p:nvPicPr>
        <p:blipFill rotWithShape="1">
          <a:blip r:embed="rId3">
            <a:extLst>
              <a:ext uri="{28A0092B-C50C-407E-A947-70E740481C1C}">
                <a14:useLocalDpi xmlns:a14="http://schemas.microsoft.com/office/drawing/2010/main" val="0"/>
              </a:ext>
            </a:extLst>
          </a:blip>
          <a:srcRect l="77490" r="3171"/>
          <a:stretch/>
        </p:blipFill>
        <p:spPr>
          <a:xfrm>
            <a:off x="5051208" y="1563432"/>
            <a:ext cx="1422332" cy="2163223"/>
          </a:xfrm>
          <a:prstGeom prst="rect">
            <a:avLst/>
          </a:prstGeom>
        </p:spPr>
      </p:pic>
      <p:pic>
        <p:nvPicPr>
          <p:cNvPr id="32" name="Imagen 31">
            <a:extLst>
              <a:ext uri="{FF2B5EF4-FFF2-40B4-BE49-F238E27FC236}">
                <a16:creationId xmlns:a16="http://schemas.microsoft.com/office/drawing/2014/main" id="{2CC6F2AC-3075-415B-BB96-4AB8DF08DE9B}"/>
              </a:ext>
            </a:extLst>
          </p:cNvPr>
          <p:cNvPicPr>
            <a:picLocks noChangeAspect="1"/>
          </p:cNvPicPr>
          <p:nvPr/>
        </p:nvPicPr>
        <p:blipFill rotWithShape="1">
          <a:blip r:embed="rId3">
            <a:extLst>
              <a:ext uri="{28A0092B-C50C-407E-A947-70E740481C1C}">
                <a14:useLocalDpi xmlns:a14="http://schemas.microsoft.com/office/drawing/2010/main" val="0"/>
              </a:ext>
            </a:extLst>
          </a:blip>
          <a:srcRect t="34903" r="20863"/>
          <a:stretch/>
        </p:blipFill>
        <p:spPr>
          <a:xfrm>
            <a:off x="5089012" y="3700706"/>
            <a:ext cx="1236813" cy="299234"/>
          </a:xfrm>
          <a:prstGeom prst="rect">
            <a:avLst/>
          </a:prstGeom>
        </p:spPr>
      </p:pic>
      <p:sp>
        <p:nvSpPr>
          <p:cNvPr id="33" name="Círculo parcial 4">
            <a:extLst>
              <a:ext uri="{FF2B5EF4-FFF2-40B4-BE49-F238E27FC236}">
                <a16:creationId xmlns:a16="http://schemas.microsoft.com/office/drawing/2014/main" id="{10F9AC94-70F5-44D1-8B0D-45D14E205E1B}"/>
              </a:ext>
            </a:extLst>
          </p:cNvPr>
          <p:cNvSpPr txBox="1"/>
          <p:nvPr/>
        </p:nvSpPr>
        <p:spPr>
          <a:xfrm>
            <a:off x="3328842" y="5068067"/>
            <a:ext cx="1545798" cy="13131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666750">
              <a:lnSpc>
                <a:spcPct val="90000"/>
              </a:lnSpc>
              <a:spcBef>
                <a:spcPct val="0"/>
              </a:spcBef>
              <a:spcAft>
                <a:spcPct val="35000"/>
              </a:spcAft>
            </a:pPr>
            <a:endParaRPr lang="es-ES" sz="1600" kern="1200" dirty="0">
              <a:solidFill>
                <a:schemeClr val="tx1"/>
              </a:solidFill>
            </a:endParaRPr>
          </a:p>
        </p:txBody>
      </p:sp>
      <p:sp>
        <p:nvSpPr>
          <p:cNvPr id="36" name="Círculo parcial 4">
            <a:extLst>
              <a:ext uri="{FF2B5EF4-FFF2-40B4-BE49-F238E27FC236}">
                <a16:creationId xmlns:a16="http://schemas.microsoft.com/office/drawing/2014/main" id="{5087D1B3-B987-41B9-AD1B-6F950D8ADA8F}"/>
              </a:ext>
            </a:extLst>
          </p:cNvPr>
          <p:cNvSpPr txBox="1"/>
          <p:nvPr/>
        </p:nvSpPr>
        <p:spPr>
          <a:xfrm>
            <a:off x="1267844" y="1714191"/>
            <a:ext cx="1851991" cy="29630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666750">
              <a:lnSpc>
                <a:spcPct val="90000"/>
              </a:lnSpc>
              <a:spcBef>
                <a:spcPct val="0"/>
              </a:spcBef>
              <a:spcAft>
                <a:spcPct val="35000"/>
              </a:spcAft>
            </a:pPr>
            <a:r>
              <a:rPr lang="en-US" altLang="ko-KR" sz="1400" b="1" dirty="0">
                <a:solidFill>
                  <a:srgbClr val="FF0000"/>
                </a:solidFill>
                <a:cs typeface="Arial" pitchFamily="34" charset="0"/>
              </a:rPr>
              <a:t>Introduction to Blue Ocean Strategy</a:t>
            </a:r>
          </a:p>
          <a:p>
            <a:pPr marL="171450" indent="-171450" algn="ctr" defTabSz="666750">
              <a:lnSpc>
                <a:spcPct val="90000"/>
              </a:lnSpc>
              <a:spcBef>
                <a:spcPct val="0"/>
              </a:spcBef>
              <a:spcAft>
                <a:spcPct val="35000"/>
              </a:spcAft>
              <a:buFont typeface="Arial" panose="020B0604020202020204" pitchFamily="34" charset="0"/>
              <a:buChar char="•"/>
            </a:pPr>
            <a:r>
              <a:rPr lang="en-US" altLang="ko-KR" sz="1200" dirty="0">
                <a:solidFill>
                  <a:schemeClr val="tx1"/>
                </a:solidFill>
                <a:cs typeface="Arial" pitchFamily="34" charset="0"/>
              </a:rPr>
              <a:t>A way to pursuit a differentiation and low cost  to open up a new market space and demand</a:t>
            </a:r>
          </a:p>
          <a:p>
            <a:pPr marL="171450" indent="-171450" algn="ctr" defTabSz="666750">
              <a:lnSpc>
                <a:spcPct val="90000"/>
              </a:lnSpc>
              <a:spcBef>
                <a:spcPct val="0"/>
              </a:spcBef>
              <a:spcAft>
                <a:spcPct val="35000"/>
              </a:spcAft>
              <a:buFont typeface="Arial" panose="020B0604020202020204" pitchFamily="34" charset="0"/>
              <a:buChar char="•"/>
            </a:pPr>
            <a:r>
              <a:rPr lang="en-US" altLang="ko-KR" sz="1200" dirty="0">
                <a:solidFill>
                  <a:schemeClr val="tx1"/>
                </a:solidFill>
                <a:cs typeface="Arial" pitchFamily="34" charset="0"/>
              </a:rPr>
              <a:t>A way to create and capture </a:t>
            </a:r>
            <a:r>
              <a:rPr lang="en-US" altLang="ko-KR" sz="1200" dirty="0" err="1">
                <a:solidFill>
                  <a:schemeClr val="tx1"/>
                </a:solidFill>
                <a:cs typeface="Arial" pitchFamily="34" charset="0"/>
              </a:rPr>
              <a:t>uncosted</a:t>
            </a:r>
            <a:r>
              <a:rPr lang="en-US" altLang="ko-KR" sz="1200" dirty="0">
                <a:solidFill>
                  <a:schemeClr val="tx1"/>
                </a:solidFill>
                <a:cs typeface="Arial" pitchFamily="34" charset="0"/>
              </a:rPr>
              <a:t> market place to make competition irrelevant. </a:t>
            </a:r>
          </a:p>
        </p:txBody>
      </p:sp>
      <p:pic>
        <p:nvPicPr>
          <p:cNvPr id="37" name="Imagen 36">
            <a:extLst>
              <a:ext uri="{FF2B5EF4-FFF2-40B4-BE49-F238E27FC236}">
                <a16:creationId xmlns:a16="http://schemas.microsoft.com/office/drawing/2014/main" id="{2408AB97-1728-42C7-B2C0-68563D63DF07}"/>
              </a:ext>
            </a:extLst>
          </p:cNvPr>
          <p:cNvPicPr>
            <a:picLocks noChangeAspect="1"/>
          </p:cNvPicPr>
          <p:nvPr/>
        </p:nvPicPr>
        <p:blipFill rotWithShape="1">
          <a:blip r:embed="rId3">
            <a:extLst>
              <a:ext uri="{28A0092B-C50C-407E-A947-70E740481C1C}">
                <a14:useLocalDpi xmlns:a14="http://schemas.microsoft.com/office/drawing/2010/main" val="0"/>
              </a:ext>
            </a:extLst>
          </a:blip>
          <a:srcRect l="77490" r="3171"/>
          <a:stretch/>
        </p:blipFill>
        <p:spPr>
          <a:xfrm>
            <a:off x="937807" y="2805463"/>
            <a:ext cx="317240" cy="482490"/>
          </a:xfrm>
          <a:prstGeom prst="rect">
            <a:avLst/>
          </a:prstGeom>
        </p:spPr>
      </p:pic>
      <p:cxnSp>
        <p:nvCxnSpPr>
          <p:cNvPr id="42" name="Conector recto de flecha 41">
            <a:extLst>
              <a:ext uri="{FF2B5EF4-FFF2-40B4-BE49-F238E27FC236}">
                <a16:creationId xmlns:a16="http://schemas.microsoft.com/office/drawing/2014/main" id="{6CFFDE0F-79B9-4B5C-83BF-0B8BA17475A9}"/>
              </a:ext>
            </a:extLst>
          </p:cNvPr>
          <p:cNvCxnSpPr>
            <a:cxnSpLocks/>
          </p:cNvCxnSpPr>
          <p:nvPr/>
        </p:nvCxnSpPr>
        <p:spPr>
          <a:xfrm flipH="1">
            <a:off x="3228783" y="2736952"/>
            <a:ext cx="980432" cy="0"/>
          </a:xfrm>
          <a:prstGeom prst="straightConnector1">
            <a:avLst/>
          </a:prstGeom>
          <a:ln w="19050">
            <a:solidFill>
              <a:srgbClr val="D92E2D"/>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ector recto de flecha 49">
            <a:extLst>
              <a:ext uri="{FF2B5EF4-FFF2-40B4-BE49-F238E27FC236}">
                <a16:creationId xmlns:a16="http://schemas.microsoft.com/office/drawing/2014/main" id="{B5981CFC-69D6-4D4C-BACB-7FD12B493921}"/>
              </a:ext>
            </a:extLst>
          </p:cNvPr>
          <p:cNvCxnSpPr>
            <a:cxnSpLocks/>
          </p:cNvCxnSpPr>
          <p:nvPr/>
        </p:nvCxnSpPr>
        <p:spPr>
          <a:xfrm>
            <a:off x="5818246" y="4487783"/>
            <a:ext cx="0" cy="378828"/>
          </a:xfrm>
          <a:prstGeom prst="straightConnector1">
            <a:avLst/>
          </a:prstGeom>
          <a:ln w="19050">
            <a:solidFill>
              <a:srgbClr val="E6872D"/>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ector recto de flecha 51">
            <a:extLst>
              <a:ext uri="{FF2B5EF4-FFF2-40B4-BE49-F238E27FC236}">
                <a16:creationId xmlns:a16="http://schemas.microsoft.com/office/drawing/2014/main" id="{0974103A-2414-4B1B-8808-F01C8A021B8A}"/>
              </a:ext>
            </a:extLst>
          </p:cNvPr>
          <p:cNvCxnSpPr>
            <a:cxnSpLocks/>
          </p:cNvCxnSpPr>
          <p:nvPr/>
        </p:nvCxnSpPr>
        <p:spPr>
          <a:xfrm>
            <a:off x="7301184" y="2741793"/>
            <a:ext cx="997159" cy="0"/>
          </a:xfrm>
          <a:prstGeom prst="straightConnector1">
            <a:avLst/>
          </a:prstGeom>
          <a:ln w="19050">
            <a:solidFill>
              <a:srgbClr val="FFD13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791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79070" y="3300411"/>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7289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3" name="Título 1">
            <a:extLst>
              <a:ext uri="{FF2B5EF4-FFF2-40B4-BE49-F238E27FC236}">
                <a16:creationId xmlns:a16="http://schemas.microsoft.com/office/drawing/2014/main" id="{8BA08B80-7111-4A3D-A333-5A675D2129B1}"/>
              </a:ext>
            </a:extLst>
          </p:cNvPr>
          <p:cNvSpPr>
            <a:spLocks noGrp="1"/>
          </p:cNvSpPr>
          <p:nvPr>
            <p:ph type="ctrTitle"/>
          </p:nvPr>
        </p:nvSpPr>
        <p:spPr>
          <a:xfrm>
            <a:off x="7651102" y="488131"/>
            <a:ext cx="4327693" cy="671109"/>
          </a:xfrm>
        </p:spPr>
        <p:txBody>
          <a:bodyPr>
            <a:noAutofit/>
          </a:bodyPr>
          <a:lstStyle/>
          <a:p>
            <a:r>
              <a:rPr lang="en-GB" sz="4000" b="1" dirty="0">
                <a:solidFill>
                  <a:srgbClr val="C00000"/>
                </a:solidFill>
              </a:rPr>
              <a:t>Self-assessment test</a:t>
            </a:r>
          </a:p>
        </p:txBody>
      </p:sp>
      <p:sp>
        <p:nvSpPr>
          <p:cNvPr id="11" name="Text Placeholder 4">
            <a:extLst>
              <a:ext uri="{FF2B5EF4-FFF2-40B4-BE49-F238E27FC236}">
                <a16:creationId xmlns:a16="http://schemas.microsoft.com/office/drawing/2014/main" id="{1CEE6CFB-652F-401E-AD86-77644B3FAE51}"/>
              </a:ext>
            </a:extLst>
          </p:cNvPr>
          <p:cNvSpPr txBox="1">
            <a:spLocks/>
          </p:cNvSpPr>
          <p:nvPr/>
        </p:nvSpPr>
        <p:spPr>
          <a:xfrm>
            <a:off x="2494218" y="2232580"/>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b="1" dirty="0">
                <a:latin typeface="Arial" panose="020B0604020202020204" pitchFamily="34" charset="0"/>
                <a:cs typeface="Arial" panose="020B0604020202020204" pitchFamily="34" charset="0"/>
              </a:rPr>
              <a:t>Question</a:t>
            </a:r>
            <a:r>
              <a:rPr lang="en-US" altLang="ko-KR" sz="1600" b="1" dirty="0">
                <a:latin typeface="+mj-lt"/>
                <a:cs typeface="Arial" pitchFamily="34" charset="0"/>
              </a:rPr>
              <a:t> 1:</a:t>
            </a:r>
          </a:p>
          <a:p>
            <a:r>
              <a:rPr lang="it-IT" b="1" dirty="0"/>
              <a:t>What is innovation and w</a:t>
            </a:r>
            <a:r>
              <a:rPr lang="en-US" b="1" dirty="0" err="1"/>
              <a:t>hy</a:t>
            </a:r>
            <a:r>
              <a:rPr lang="en-US" b="1" dirty="0"/>
              <a:t> is it important in business?</a:t>
            </a:r>
            <a:endParaRPr lang="ko-KR" altLang="en-US" sz="1600" b="1" dirty="0">
              <a:latin typeface="+mj-lt"/>
              <a:cs typeface="Arial" pitchFamily="34" charset="0"/>
            </a:endParaRPr>
          </a:p>
        </p:txBody>
      </p:sp>
      <p:grpSp>
        <p:nvGrpSpPr>
          <p:cNvPr id="3" name="Grupo 2">
            <a:extLst>
              <a:ext uri="{FF2B5EF4-FFF2-40B4-BE49-F238E27FC236}">
                <a16:creationId xmlns:a16="http://schemas.microsoft.com/office/drawing/2014/main" id="{3ABA6387-F2E0-4F54-A8C6-C1448A54B76F}"/>
              </a:ext>
            </a:extLst>
          </p:cNvPr>
          <p:cNvGrpSpPr/>
          <p:nvPr/>
        </p:nvGrpSpPr>
        <p:grpSpPr>
          <a:xfrm>
            <a:off x="8330291" y="2275106"/>
            <a:ext cx="1061896" cy="965383"/>
            <a:chOff x="1647104" y="1683715"/>
            <a:chExt cx="724176" cy="586547"/>
          </a:xfrm>
        </p:grpSpPr>
        <p:sp>
          <p:nvSpPr>
            <p:cNvPr id="2" name="Rectángulo 1">
              <a:extLst>
                <a:ext uri="{FF2B5EF4-FFF2-40B4-BE49-F238E27FC236}">
                  <a16:creationId xmlns:a16="http://schemas.microsoft.com/office/drawing/2014/main" id="{A1E00100-DE37-4138-ADCC-C4752FCEB8FD}"/>
                </a:ext>
              </a:extLst>
            </p:cNvPr>
            <p:cNvSpPr/>
            <p:nvPr/>
          </p:nvSpPr>
          <p:spPr>
            <a:xfrm>
              <a:off x="1647104" y="1683715"/>
              <a:ext cx="724176" cy="586547"/>
            </a:xfrm>
            <a:prstGeom prst="rect">
              <a:avLst/>
            </a:prstGeom>
            <a:solidFill>
              <a:srgbClr val="FFC400"/>
            </a:solidFill>
            <a:ln>
              <a:solidFill>
                <a:srgbClr val="FFC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angle 16">
              <a:extLst>
                <a:ext uri="{FF2B5EF4-FFF2-40B4-BE49-F238E27FC236}">
                  <a16:creationId xmlns:a16="http://schemas.microsoft.com/office/drawing/2014/main" id="{278C3459-CABC-4D17-B45C-C4DDA3D55D77}"/>
                </a:ext>
              </a:extLst>
            </p:cNvPr>
            <p:cNvSpPr/>
            <p:nvPr/>
          </p:nvSpPr>
          <p:spPr>
            <a:xfrm>
              <a:off x="1793124" y="1807904"/>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grpSp>
      <p:grpSp>
        <p:nvGrpSpPr>
          <p:cNvPr id="4" name="Grupo 3">
            <a:extLst>
              <a:ext uri="{FF2B5EF4-FFF2-40B4-BE49-F238E27FC236}">
                <a16:creationId xmlns:a16="http://schemas.microsoft.com/office/drawing/2014/main" id="{C4DC21D7-03C9-4E6D-81DF-052482C04255}"/>
              </a:ext>
            </a:extLst>
          </p:cNvPr>
          <p:cNvGrpSpPr/>
          <p:nvPr/>
        </p:nvGrpSpPr>
        <p:grpSpPr>
          <a:xfrm>
            <a:off x="1276760" y="2278581"/>
            <a:ext cx="1061896" cy="965383"/>
            <a:chOff x="5146962" y="2232411"/>
            <a:chExt cx="1061896" cy="965383"/>
          </a:xfrm>
        </p:grpSpPr>
        <p:sp>
          <p:nvSpPr>
            <p:cNvPr id="18" name="Rectángulo 17">
              <a:extLst>
                <a:ext uri="{FF2B5EF4-FFF2-40B4-BE49-F238E27FC236}">
                  <a16:creationId xmlns:a16="http://schemas.microsoft.com/office/drawing/2014/main" id="{40D34F12-CA7C-425C-889A-FA960573DC9D}"/>
                </a:ext>
              </a:extLst>
            </p:cNvPr>
            <p:cNvSpPr/>
            <p:nvPr/>
          </p:nvSpPr>
          <p:spPr>
            <a:xfrm>
              <a:off x="5146962" y="2232411"/>
              <a:ext cx="1061896" cy="965383"/>
            </a:xfrm>
            <a:prstGeom prst="rect">
              <a:avLst/>
            </a:prstGeom>
            <a:solidFill>
              <a:srgbClr val="D92E2D"/>
            </a:solidFill>
            <a:ln>
              <a:solidFill>
                <a:srgbClr val="D92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angle 36">
              <a:extLst>
                <a:ext uri="{FF2B5EF4-FFF2-40B4-BE49-F238E27FC236}">
                  <a16:creationId xmlns:a16="http://schemas.microsoft.com/office/drawing/2014/main" id="{ABA4606A-6E66-41DA-B489-E8F965CD99EE}"/>
                </a:ext>
              </a:extLst>
            </p:cNvPr>
            <p:cNvSpPr/>
            <p:nvPr/>
          </p:nvSpPr>
          <p:spPr>
            <a:xfrm>
              <a:off x="5407868" y="2436812"/>
              <a:ext cx="554394" cy="467437"/>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dirty="0"/>
            </a:p>
          </p:txBody>
        </p:sp>
      </p:grpSp>
      <p:sp>
        <p:nvSpPr>
          <p:cNvPr id="21" name="Text Placeholder 4">
            <a:extLst>
              <a:ext uri="{FF2B5EF4-FFF2-40B4-BE49-F238E27FC236}">
                <a16:creationId xmlns:a16="http://schemas.microsoft.com/office/drawing/2014/main" id="{3F9D470A-BF01-4D7C-864E-03F03E038D13}"/>
              </a:ext>
            </a:extLst>
          </p:cNvPr>
          <p:cNvSpPr txBox="1">
            <a:spLocks/>
          </p:cNvSpPr>
          <p:nvPr/>
        </p:nvSpPr>
        <p:spPr>
          <a:xfrm>
            <a:off x="5961534" y="2202306"/>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b="1" dirty="0">
                <a:latin typeface="Arial" panose="020B0604020202020204" pitchFamily="34" charset="0"/>
                <a:cs typeface="Arial" panose="020B0604020202020204" pitchFamily="34" charset="0"/>
              </a:rPr>
              <a:t>Question 2</a:t>
            </a:r>
            <a:endParaRPr lang="ko-KR" altLang="en-US" sz="1600" b="1" dirty="0">
              <a:latin typeface="Arial" panose="020B0604020202020204" pitchFamily="34" charset="0"/>
              <a:cs typeface="Arial" panose="020B0604020202020204" pitchFamily="34" charset="0"/>
            </a:endParaRPr>
          </a:p>
        </p:txBody>
      </p:sp>
      <p:sp>
        <p:nvSpPr>
          <p:cNvPr id="22" name="Text Placeholder 5">
            <a:extLst>
              <a:ext uri="{FF2B5EF4-FFF2-40B4-BE49-F238E27FC236}">
                <a16:creationId xmlns:a16="http://schemas.microsoft.com/office/drawing/2014/main" id="{7C8D88BE-7943-4B45-971A-B6E4EFEA82C8}"/>
              </a:ext>
            </a:extLst>
          </p:cNvPr>
          <p:cNvSpPr txBox="1">
            <a:spLocks/>
          </p:cNvSpPr>
          <p:nvPr/>
        </p:nvSpPr>
        <p:spPr>
          <a:xfrm>
            <a:off x="5961534" y="2509612"/>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What are the phases of the design thinking process?</a:t>
            </a:r>
            <a:endParaRPr lang="en-US" altLang="ko-KR" sz="1600" dirty="0">
              <a:latin typeface="Arial" panose="020B0604020202020204" pitchFamily="34" charset="0"/>
              <a:cs typeface="Arial" panose="020B0604020202020204" pitchFamily="34" charset="0"/>
            </a:endParaRPr>
          </a:p>
        </p:txBody>
      </p:sp>
      <p:sp>
        <p:nvSpPr>
          <p:cNvPr id="24" name="Text Placeholder 4">
            <a:extLst>
              <a:ext uri="{FF2B5EF4-FFF2-40B4-BE49-F238E27FC236}">
                <a16:creationId xmlns:a16="http://schemas.microsoft.com/office/drawing/2014/main" id="{C437ABDA-AED3-4F33-AE14-55ECEF96F665}"/>
              </a:ext>
            </a:extLst>
          </p:cNvPr>
          <p:cNvSpPr txBox="1">
            <a:spLocks/>
          </p:cNvSpPr>
          <p:nvPr/>
        </p:nvSpPr>
        <p:spPr>
          <a:xfrm>
            <a:off x="9494341" y="2244491"/>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b="1" dirty="0">
                <a:latin typeface="Arial" panose="020B0604020202020204" pitchFamily="34" charset="0"/>
                <a:cs typeface="Arial" panose="020B0604020202020204" pitchFamily="34" charset="0"/>
              </a:rPr>
              <a:t>Question 3</a:t>
            </a:r>
            <a:endParaRPr lang="ko-KR" altLang="en-US" sz="1600" b="1" dirty="0">
              <a:latin typeface="Arial" panose="020B0604020202020204" pitchFamily="34" charset="0"/>
              <a:cs typeface="Arial" panose="020B0604020202020204" pitchFamily="34" charset="0"/>
            </a:endParaRPr>
          </a:p>
        </p:txBody>
      </p:sp>
      <p:sp>
        <p:nvSpPr>
          <p:cNvPr id="25" name="Text Placeholder 5">
            <a:extLst>
              <a:ext uri="{FF2B5EF4-FFF2-40B4-BE49-F238E27FC236}">
                <a16:creationId xmlns:a16="http://schemas.microsoft.com/office/drawing/2014/main" id="{220CD748-A25E-4A63-BD61-B6BA5E2A3466}"/>
              </a:ext>
            </a:extLst>
          </p:cNvPr>
          <p:cNvSpPr txBox="1">
            <a:spLocks/>
          </p:cNvSpPr>
          <p:nvPr/>
        </p:nvSpPr>
        <p:spPr>
          <a:xfrm>
            <a:off x="9494341" y="2551970"/>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Tell basic principles of brainstorming.</a:t>
            </a:r>
            <a:endParaRPr lang="en-US" altLang="ko-KR" sz="1600" dirty="0">
              <a:latin typeface="Arial" panose="020B0604020202020204" pitchFamily="34" charset="0"/>
              <a:cs typeface="Arial" panose="020B0604020202020204" pitchFamily="34" charset="0"/>
            </a:endParaRPr>
          </a:p>
        </p:txBody>
      </p:sp>
      <p:grpSp>
        <p:nvGrpSpPr>
          <p:cNvPr id="7" name="Grupo 6">
            <a:extLst>
              <a:ext uri="{FF2B5EF4-FFF2-40B4-BE49-F238E27FC236}">
                <a16:creationId xmlns:a16="http://schemas.microsoft.com/office/drawing/2014/main" id="{6DADA11D-773C-41AA-98A8-4A921B31191E}"/>
              </a:ext>
            </a:extLst>
          </p:cNvPr>
          <p:cNvGrpSpPr/>
          <p:nvPr/>
        </p:nvGrpSpPr>
        <p:grpSpPr>
          <a:xfrm>
            <a:off x="4862975" y="2278580"/>
            <a:ext cx="1061896" cy="965383"/>
            <a:chOff x="4523418" y="3490010"/>
            <a:chExt cx="1061896" cy="965383"/>
          </a:xfrm>
        </p:grpSpPr>
        <p:sp>
          <p:nvSpPr>
            <p:cNvPr id="27" name="Rectángulo 26">
              <a:extLst>
                <a:ext uri="{FF2B5EF4-FFF2-40B4-BE49-F238E27FC236}">
                  <a16:creationId xmlns:a16="http://schemas.microsoft.com/office/drawing/2014/main" id="{9D836CD2-502D-4B8F-AE6C-6C607D277D97}"/>
                </a:ext>
              </a:extLst>
            </p:cNvPr>
            <p:cNvSpPr/>
            <p:nvPr/>
          </p:nvSpPr>
          <p:spPr>
            <a:xfrm>
              <a:off x="4523418" y="3490010"/>
              <a:ext cx="1061896" cy="965383"/>
            </a:xfrm>
            <a:prstGeom prst="rect">
              <a:avLst/>
            </a:prstGeom>
            <a:solidFill>
              <a:srgbClr val="E6872D"/>
            </a:solidFill>
            <a:ln>
              <a:solidFill>
                <a:srgbClr val="E687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3" name="Donut 39">
              <a:extLst>
                <a:ext uri="{FF2B5EF4-FFF2-40B4-BE49-F238E27FC236}">
                  <a16:creationId xmlns:a16="http://schemas.microsoft.com/office/drawing/2014/main" id="{1334B0C0-290D-4995-B6C4-A157746FF673}"/>
                </a:ext>
              </a:extLst>
            </p:cNvPr>
            <p:cNvSpPr/>
            <p:nvPr/>
          </p:nvSpPr>
          <p:spPr>
            <a:xfrm flipV="1">
              <a:off x="4832324" y="3760491"/>
              <a:ext cx="444083" cy="417474"/>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grpSp>
      <p:sp>
        <p:nvSpPr>
          <p:cNvPr id="29" name="Text Placeholder 4">
            <a:extLst>
              <a:ext uri="{FF2B5EF4-FFF2-40B4-BE49-F238E27FC236}">
                <a16:creationId xmlns:a16="http://schemas.microsoft.com/office/drawing/2014/main" id="{06AF3D80-07B6-4861-AFD2-D114D66325BC}"/>
              </a:ext>
            </a:extLst>
          </p:cNvPr>
          <p:cNvSpPr txBox="1">
            <a:spLocks/>
          </p:cNvSpPr>
          <p:nvPr/>
        </p:nvSpPr>
        <p:spPr>
          <a:xfrm>
            <a:off x="2371280" y="3970029"/>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b="1" dirty="0">
                <a:latin typeface="Arial" panose="020B0604020202020204" pitchFamily="34" charset="0"/>
                <a:cs typeface="Arial" panose="020B0604020202020204" pitchFamily="34" charset="0"/>
              </a:rPr>
              <a:t>Question 4</a:t>
            </a:r>
            <a:endParaRPr lang="ko-KR" altLang="en-US" sz="1600" b="1" dirty="0">
              <a:latin typeface="Arial" panose="020B0604020202020204" pitchFamily="34" charset="0"/>
              <a:cs typeface="Arial" panose="020B0604020202020204" pitchFamily="34" charset="0"/>
            </a:endParaRPr>
          </a:p>
        </p:txBody>
      </p:sp>
      <p:sp>
        <p:nvSpPr>
          <p:cNvPr id="30" name="Text Placeholder 5">
            <a:extLst>
              <a:ext uri="{FF2B5EF4-FFF2-40B4-BE49-F238E27FC236}">
                <a16:creationId xmlns:a16="http://schemas.microsoft.com/office/drawing/2014/main" id="{ECDCB232-E9E6-43BF-B205-DF4BE1023D04}"/>
              </a:ext>
            </a:extLst>
          </p:cNvPr>
          <p:cNvSpPr txBox="1">
            <a:spLocks/>
          </p:cNvSpPr>
          <p:nvPr/>
        </p:nvSpPr>
        <p:spPr>
          <a:xfrm>
            <a:off x="2371280" y="4277508"/>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Describe an idea- generation method. When it could be used?</a:t>
            </a:r>
            <a:endParaRPr lang="en-US" altLang="ko-KR" sz="1600" dirty="0">
              <a:latin typeface="Arial" panose="020B0604020202020204" pitchFamily="34" charset="0"/>
              <a:cs typeface="Arial" panose="020B0604020202020204" pitchFamily="34" charset="0"/>
            </a:endParaRPr>
          </a:p>
        </p:txBody>
      </p:sp>
      <p:grpSp>
        <p:nvGrpSpPr>
          <p:cNvPr id="31" name="Grupo 30">
            <a:extLst>
              <a:ext uri="{FF2B5EF4-FFF2-40B4-BE49-F238E27FC236}">
                <a16:creationId xmlns:a16="http://schemas.microsoft.com/office/drawing/2014/main" id="{0E88218E-E57C-4098-AF1A-77220D2E19C3}"/>
              </a:ext>
            </a:extLst>
          </p:cNvPr>
          <p:cNvGrpSpPr/>
          <p:nvPr/>
        </p:nvGrpSpPr>
        <p:grpSpPr>
          <a:xfrm>
            <a:off x="8330291" y="4012723"/>
            <a:ext cx="1061896" cy="965383"/>
            <a:chOff x="1647104" y="1683715"/>
            <a:chExt cx="724176" cy="586547"/>
          </a:xfrm>
        </p:grpSpPr>
        <p:sp>
          <p:nvSpPr>
            <p:cNvPr id="32" name="Rectángulo 31">
              <a:extLst>
                <a:ext uri="{FF2B5EF4-FFF2-40B4-BE49-F238E27FC236}">
                  <a16:creationId xmlns:a16="http://schemas.microsoft.com/office/drawing/2014/main" id="{72561DF8-F6C1-495C-B9F1-494C045E5820}"/>
                </a:ext>
              </a:extLst>
            </p:cNvPr>
            <p:cNvSpPr/>
            <p:nvPr/>
          </p:nvSpPr>
          <p:spPr>
            <a:xfrm>
              <a:off x="1647104" y="1683715"/>
              <a:ext cx="724176" cy="586547"/>
            </a:xfrm>
            <a:prstGeom prst="rect">
              <a:avLst/>
            </a:prstGeom>
            <a:solidFill>
              <a:srgbClr val="FFC400"/>
            </a:solidFill>
            <a:ln>
              <a:solidFill>
                <a:srgbClr val="FFC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16">
              <a:extLst>
                <a:ext uri="{FF2B5EF4-FFF2-40B4-BE49-F238E27FC236}">
                  <a16:creationId xmlns:a16="http://schemas.microsoft.com/office/drawing/2014/main" id="{DB3F2BFE-F9C6-425A-BF84-99A376D662AB}"/>
                </a:ext>
              </a:extLst>
            </p:cNvPr>
            <p:cNvSpPr/>
            <p:nvPr/>
          </p:nvSpPr>
          <p:spPr>
            <a:xfrm>
              <a:off x="1793124" y="1807904"/>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grpSp>
      <p:grpSp>
        <p:nvGrpSpPr>
          <p:cNvPr id="34" name="Grupo 33">
            <a:extLst>
              <a:ext uri="{FF2B5EF4-FFF2-40B4-BE49-F238E27FC236}">
                <a16:creationId xmlns:a16="http://schemas.microsoft.com/office/drawing/2014/main" id="{B9477452-4E36-4AE6-9961-382FF033C8FE}"/>
              </a:ext>
            </a:extLst>
          </p:cNvPr>
          <p:cNvGrpSpPr/>
          <p:nvPr/>
        </p:nvGrpSpPr>
        <p:grpSpPr>
          <a:xfrm>
            <a:off x="1276760" y="4016198"/>
            <a:ext cx="1061896" cy="965383"/>
            <a:chOff x="5146962" y="2232411"/>
            <a:chExt cx="1061896" cy="965383"/>
          </a:xfrm>
        </p:grpSpPr>
        <p:sp>
          <p:nvSpPr>
            <p:cNvPr id="35" name="Rectángulo 34">
              <a:extLst>
                <a:ext uri="{FF2B5EF4-FFF2-40B4-BE49-F238E27FC236}">
                  <a16:creationId xmlns:a16="http://schemas.microsoft.com/office/drawing/2014/main" id="{3CAE64E8-A90A-4C86-A35F-CE5EB41ECD02}"/>
                </a:ext>
              </a:extLst>
            </p:cNvPr>
            <p:cNvSpPr/>
            <p:nvPr/>
          </p:nvSpPr>
          <p:spPr>
            <a:xfrm>
              <a:off x="5146962" y="2232411"/>
              <a:ext cx="1061896" cy="965383"/>
            </a:xfrm>
            <a:prstGeom prst="rect">
              <a:avLst/>
            </a:prstGeom>
            <a:solidFill>
              <a:srgbClr val="D92E2D"/>
            </a:solidFill>
            <a:ln>
              <a:solidFill>
                <a:srgbClr val="D92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angle 36">
              <a:extLst>
                <a:ext uri="{FF2B5EF4-FFF2-40B4-BE49-F238E27FC236}">
                  <a16:creationId xmlns:a16="http://schemas.microsoft.com/office/drawing/2014/main" id="{1D72B47C-0E9C-438E-A88A-38A1071127DC}"/>
                </a:ext>
              </a:extLst>
            </p:cNvPr>
            <p:cNvSpPr/>
            <p:nvPr/>
          </p:nvSpPr>
          <p:spPr>
            <a:xfrm>
              <a:off x="5407868" y="2436812"/>
              <a:ext cx="554394" cy="467437"/>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dirty="0"/>
            </a:p>
          </p:txBody>
        </p:sp>
      </p:grpSp>
      <p:sp>
        <p:nvSpPr>
          <p:cNvPr id="37" name="Text Placeholder 4">
            <a:extLst>
              <a:ext uri="{FF2B5EF4-FFF2-40B4-BE49-F238E27FC236}">
                <a16:creationId xmlns:a16="http://schemas.microsoft.com/office/drawing/2014/main" id="{66FD3A1E-A57E-4C83-A668-0354E0D79189}"/>
              </a:ext>
            </a:extLst>
          </p:cNvPr>
          <p:cNvSpPr txBox="1">
            <a:spLocks/>
          </p:cNvSpPr>
          <p:nvPr/>
        </p:nvSpPr>
        <p:spPr>
          <a:xfrm>
            <a:off x="5961534" y="3939750"/>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b="1" dirty="0">
                <a:latin typeface="Arial" panose="020B0604020202020204" pitchFamily="34" charset="0"/>
                <a:cs typeface="Arial" panose="020B0604020202020204" pitchFamily="34" charset="0"/>
              </a:rPr>
              <a:t>Question 5</a:t>
            </a:r>
            <a:endParaRPr lang="ko-KR" altLang="en-US" sz="1600" b="1" dirty="0">
              <a:latin typeface="Arial" panose="020B0604020202020204" pitchFamily="34" charset="0"/>
              <a:cs typeface="Arial" panose="020B0604020202020204" pitchFamily="34" charset="0"/>
            </a:endParaRPr>
          </a:p>
        </p:txBody>
      </p:sp>
      <p:sp>
        <p:nvSpPr>
          <p:cNvPr id="38" name="Text Placeholder 5">
            <a:extLst>
              <a:ext uri="{FF2B5EF4-FFF2-40B4-BE49-F238E27FC236}">
                <a16:creationId xmlns:a16="http://schemas.microsoft.com/office/drawing/2014/main" id="{8B57C654-1CB6-4596-9FFD-8CEFA6EF9320}"/>
              </a:ext>
            </a:extLst>
          </p:cNvPr>
          <p:cNvSpPr txBox="1">
            <a:spLocks/>
          </p:cNvSpPr>
          <p:nvPr/>
        </p:nvSpPr>
        <p:spPr>
          <a:xfrm>
            <a:off x="5961534" y="4247229"/>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Explain basic ideas of the Blue Ocean Strategy.</a:t>
            </a:r>
            <a:r>
              <a:rPr lang="en-US" dirty="0"/>
              <a:t> </a:t>
            </a:r>
            <a:endParaRPr lang="en-US" altLang="ko-KR" sz="1600" dirty="0">
              <a:latin typeface="Arial" panose="020B0604020202020204" pitchFamily="34" charset="0"/>
              <a:cs typeface="Arial" panose="020B0604020202020204" pitchFamily="34" charset="0"/>
            </a:endParaRPr>
          </a:p>
        </p:txBody>
      </p:sp>
      <p:sp>
        <p:nvSpPr>
          <p:cNvPr id="39" name="Text Placeholder 4">
            <a:extLst>
              <a:ext uri="{FF2B5EF4-FFF2-40B4-BE49-F238E27FC236}">
                <a16:creationId xmlns:a16="http://schemas.microsoft.com/office/drawing/2014/main" id="{9B483733-5021-4087-92C9-D5F95DD38512}"/>
              </a:ext>
            </a:extLst>
          </p:cNvPr>
          <p:cNvSpPr txBox="1">
            <a:spLocks/>
          </p:cNvSpPr>
          <p:nvPr/>
        </p:nvSpPr>
        <p:spPr>
          <a:xfrm>
            <a:off x="9494341" y="3982108"/>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b="1" dirty="0">
                <a:latin typeface="Arial" panose="020B0604020202020204" pitchFamily="34" charset="0"/>
                <a:cs typeface="Arial" panose="020B0604020202020204" pitchFamily="34" charset="0"/>
              </a:rPr>
              <a:t>Question 6</a:t>
            </a:r>
            <a:endParaRPr lang="ko-KR" altLang="en-US" sz="1600" b="1" dirty="0">
              <a:latin typeface="Arial" panose="020B0604020202020204" pitchFamily="34" charset="0"/>
              <a:cs typeface="Arial" panose="020B0604020202020204" pitchFamily="34" charset="0"/>
            </a:endParaRPr>
          </a:p>
        </p:txBody>
      </p:sp>
      <p:sp>
        <p:nvSpPr>
          <p:cNvPr id="40" name="Text Placeholder 5">
            <a:extLst>
              <a:ext uri="{FF2B5EF4-FFF2-40B4-BE49-F238E27FC236}">
                <a16:creationId xmlns:a16="http://schemas.microsoft.com/office/drawing/2014/main" id="{7DD015C3-AAD3-441E-BA07-59C7C289F7E1}"/>
              </a:ext>
            </a:extLst>
          </p:cNvPr>
          <p:cNvSpPr txBox="1">
            <a:spLocks/>
          </p:cNvSpPr>
          <p:nvPr/>
        </p:nvSpPr>
        <p:spPr>
          <a:xfrm>
            <a:off x="9494341" y="4289587"/>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What are the    advantages of the Blue Ocean Strategy for business development?  </a:t>
            </a:r>
            <a:endParaRPr lang="en-US" altLang="ko-KR" sz="1600" dirty="0">
              <a:latin typeface="Arial" panose="020B0604020202020204" pitchFamily="34" charset="0"/>
              <a:cs typeface="Arial" panose="020B0604020202020204" pitchFamily="34" charset="0"/>
            </a:endParaRPr>
          </a:p>
        </p:txBody>
      </p:sp>
      <p:grpSp>
        <p:nvGrpSpPr>
          <p:cNvPr id="41" name="Grupo 40">
            <a:extLst>
              <a:ext uri="{FF2B5EF4-FFF2-40B4-BE49-F238E27FC236}">
                <a16:creationId xmlns:a16="http://schemas.microsoft.com/office/drawing/2014/main" id="{E08D0167-7F5A-4885-8852-61C2174E62E4}"/>
              </a:ext>
            </a:extLst>
          </p:cNvPr>
          <p:cNvGrpSpPr/>
          <p:nvPr/>
        </p:nvGrpSpPr>
        <p:grpSpPr>
          <a:xfrm>
            <a:off x="4862975" y="4016197"/>
            <a:ext cx="1061896" cy="965383"/>
            <a:chOff x="4523418" y="3490010"/>
            <a:chExt cx="1061896" cy="965383"/>
          </a:xfrm>
        </p:grpSpPr>
        <p:sp>
          <p:nvSpPr>
            <p:cNvPr id="42" name="Rectángulo 41">
              <a:extLst>
                <a:ext uri="{FF2B5EF4-FFF2-40B4-BE49-F238E27FC236}">
                  <a16:creationId xmlns:a16="http://schemas.microsoft.com/office/drawing/2014/main" id="{05AD4410-11B2-443C-AE32-90B520A14AB7}"/>
                </a:ext>
              </a:extLst>
            </p:cNvPr>
            <p:cNvSpPr/>
            <p:nvPr/>
          </p:nvSpPr>
          <p:spPr>
            <a:xfrm>
              <a:off x="4523418" y="3490010"/>
              <a:ext cx="1061896" cy="965383"/>
            </a:xfrm>
            <a:prstGeom prst="rect">
              <a:avLst/>
            </a:prstGeom>
            <a:solidFill>
              <a:srgbClr val="E6872D"/>
            </a:solidFill>
            <a:ln>
              <a:solidFill>
                <a:srgbClr val="E687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3" name="Donut 39">
              <a:extLst>
                <a:ext uri="{FF2B5EF4-FFF2-40B4-BE49-F238E27FC236}">
                  <a16:creationId xmlns:a16="http://schemas.microsoft.com/office/drawing/2014/main" id="{47B65D10-ED4E-477A-B5F0-6981EE105C2A}"/>
                </a:ext>
              </a:extLst>
            </p:cNvPr>
            <p:cNvSpPr/>
            <p:nvPr/>
          </p:nvSpPr>
          <p:spPr>
            <a:xfrm flipV="1">
              <a:off x="4832324" y="3760491"/>
              <a:ext cx="444083" cy="417474"/>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grpSp>
    </p:spTree>
    <p:extLst>
      <p:ext uri="{BB962C8B-B14F-4D97-AF65-F5344CB8AC3E}">
        <p14:creationId xmlns:p14="http://schemas.microsoft.com/office/powerpoint/2010/main" val="101654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459132" y="1196400"/>
            <a:ext cx="6026935" cy="4595327"/>
          </a:xfrm>
        </p:spPr>
        <p:txBody>
          <a:bodyPr vert="horz" lIns="91440" tIns="45720" rIns="91440" bIns="45720" rtlCol="0" anchor="t">
            <a:normAutofit/>
          </a:bodyPr>
          <a:lstStyle/>
          <a:p>
            <a:pPr algn="l"/>
            <a:endParaRPr lang="es-ES" dirty="0">
              <a:solidFill>
                <a:srgbClr val="E47A24"/>
              </a:solidFill>
              <a:latin typeface="+mj-lt"/>
            </a:endParaRPr>
          </a:p>
          <a:p>
            <a:pPr algn="just"/>
            <a:r>
              <a:rPr lang="en-GB" sz="2000" b="1" dirty="0">
                <a:solidFill>
                  <a:srgbClr val="FFC300"/>
                </a:solidFill>
                <a:effectLst/>
                <a:latin typeface="+mj-lt"/>
                <a:ea typeface="Calibri" panose="020F0502020204030204" pitchFamily="34" charset="0"/>
                <a:cs typeface="Times New Roman"/>
              </a:rPr>
              <a:t>At the end of this module</a:t>
            </a:r>
            <a:r>
              <a:rPr lang="en-GB" sz="2000" b="1" dirty="0">
                <a:solidFill>
                  <a:srgbClr val="FFC300"/>
                </a:solidFill>
                <a:latin typeface="+mj-lt"/>
                <a:ea typeface="Calibri" panose="020F0502020204030204" pitchFamily="34" charset="0"/>
                <a:cs typeface="Times New Roman"/>
              </a:rPr>
              <a:t>,</a:t>
            </a:r>
            <a:r>
              <a:rPr lang="en-GB" sz="2000" b="1" dirty="0">
                <a:solidFill>
                  <a:srgbClr val="FFC300"/>
                </a:solidFill>
                <a:effectLst/>
                <a:latin typeface="+mj-lt"/>
                <a:ea typeface="Calibri" panose="020F0502020204030204" pitchFamily="34" charset="0"/>
                <a:cs typeface="Times New Roman"/>
              </a:rPr>
              <a:t> you will be able to:</a:t>
            </a: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79070" y="3300411"/>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7289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4" name="Título 3">
            <a:extLst>
              <a:ext uri="{FF2B5EF4-FFF2-40B4-BE49-F238E27FC236}">
                <a16:creationId xmlns:a16="http://schemas.microsoft.com/office/drawing/2014/main" id="{C1CC14E4-70FB-426E-8FAD-6F47CAB6EB41}"/>
              </a:ext>
            </a:extLst>
          </p:cNvPr>
          <p:cNvSpPr>
            <a:spLocks noGrp="1"/>
          </p:cNvSpPr>
          <p:nvPr>
            <p:ph type="ctrTitle"/>
          </p:nvPr>
        </p:nvSpPr>
        <p:spPr>
          <a:xfrm>
            <a:off x="8058976" y="553541"/>
            <a:ext cx="3811683" cy="642859"/>
          </a:xfrm>
        </p:spPr>
        <p:txBody>
          <a:bodyPr>
            <a:normAutofit fontScale="90000"/>
          </a:bodyPr>
          <a:lstStyle/>
          <a:p>
            <a:r>
              <a:rPr lang="es-ES" sz="4000" b="1" spc="-85" dirty="0">
                <a:solidFill>
                  <a:srgbClr val="D92E2D"/>
                </a:solidFill>
                <a:ea typeface="Calibri" panose="020F0502020204030204" pitchFamily="34" charset="0"/>
                <a:cs typeface="Tahoma"/>
              </a:rPr>
              <a:t>1.O</a:t>
            </a:r>
            <a:r>
              <a:rPr lang="es-ES" sz="4000" b="1" spc="-85" dirty="0">
                <a:solidFill>
                  <a:srgbClr val="D92E2D"/>
                </a:solidFill>
                <a:cs typeface="Tahoma"/>
              </a:rPr>
              <a:t>bjectives &amp; </a:t>
            </a:r>
            <a:r>
              <a:rPr lang="es-ES" sz="4000" b="1" spc="-85" dirty="0" err="1">
                <a:solidFill>
                  <a:srgbClr val="D92E2D"/>
                </a:solidFill>
                <a:cs typeface="Tahoma"/>
              </a:rPr>
              <a:t>Goals</a:t>
            </a:r>
            <a:r>
              <a:rPr lang="es-ES" sz="4000" b="1" spc="-85" dirty="0">
                <a:solidFill>
                  <a:srgbClr val="D92E2D"/>
                </a:solidFill>
                <a:cs typeface="Tahoma"/>
              </a:rPr>
              <a:t> </a:t>
            </a:r>
            <a:endParaRPr lang="es-ES" sz="4000" b="1" dirty="0">
              <a:solidFill>
                <a:srgbClr val="D92E2D"/>
              </a:solidFill>
            </a:endParaRPr>
          </a:p>
        </p:txBody>
      </p:sp>
      <p:pic>
        <p:nvPicPr>
          <p:cNvPr id="16" name="Imagen 15">
            <a:extLst>
              <a:ext uri="{FF2B5EF4-FFF2-40B4-BE49-F238E27FC236}">
                <a16:creationId xmlns:a16="http://schemas.microsoft.com/office/drawing/2014/main" id="{C59FFB22-1CA2-42FC-9C89-A2FA93EBF026}"/>
              </a:ext>
            </a:extLst>
          </p:cNvPr>
          <p:cNvPicPr>
            <a:picLocks noChangeAspect="1"/>
          </p:cNvPicPr>
          <p:nvPr/>
        </p:nvPicPr>
        <p:blipFill rotWithShape="1">
          <a:blip r:embed="rId3">
            <a:extLst>
              <a:ext uri="{28A0092B-C50C-407E-A947-70E740481C1C}">
                <a14:useLocalDpi xmlns:a14="http://schemas.microsoft.com/office/drawing/2010/main" val="0"/>
              </a:ext>
            </a:extLst>
          </a:blip>
          <a:srcRect l="77490" r="3171"/>
          <a:stretch/>
        </p:blipFill>
        <p:spPr>
          <a:xfrm>
            <a:off x="1459132" y="2317483"/>
            <a:ext cx="317240" cy="482490"/>
          </a:xfrm>
          <a:prstGeom prst="rect">
            <a:avLst/>
          </a:prstGeom>
        </p:spPr>
      </p:pic>
      <p:pic>
        <p:nvPicPr>
          <p:cNvPr id="17" name="Imagen 16">
            <a:extLst>
              <a:ext uri="{FF2B5EF4-FFF2-40B4-BE49-F238E27FC236}">
                <a16:creationId xmlns:a16="http://schemas.microsoft.com/office/drawing/2014/main" id="{EB7E19A7-1F68-40D8-B67E-BD6163E7B49B}"/>
              </a:ext>
            </a:extLst>
          </p:cNvPr>
          <p:cNvPicPr>
            <a:picLocks noChangeAspect="1"/>
          </p:cNvPicPr>
          <p:nvPr/>
        </p:nvPicPr>
        <p:blipFill rotWithShape="1">
          <a:blip r:embed="rId3">
            <a:extLst>
              <a:ext uri="{28A0092B-C50C-407E-A947-70E740481C1C}">
                <a14:useLocalDpi xmlns:a14="http://schemas.microsoft.com/office/drawing/2010/main" val="0"/>
              </a:ext>
            </a:extLst>
          </a:blip>
          <a:srcRect l="77490" r="3171"/>
          <a:stretch/>
        </p:blipFill>
        <p:spPr>
          <a:xfrm>
            <a:off x="1459132" y="3300003"/>
            <a:ext cx="317240" cy="482490"/>
          </a:xfrm>
          <a:prstGeom prst="rect">
            <a:avLst/>
          </a:prstGeom>
        </p:spPr>
      </p:pic>
      <p:pic>
        <p:nvPicPr>
          <p:cNvPr id="18" name="Imagen 17">
            <a:extLst>
              <a:ext uri="{FF2B5EF4-FFF2-40B4-BE49-F238E27FC236}">
                <a16:creationId xmlns:a16="http://schemas.microsoft.com/office/drawing/2014/main" id="{3D1E64DD-D47E-458E-A38C-F604DB11DCDC}"/>
              </a:ext>
            </a:extLst>
          </p:cNvPr>
          <p:cNvPicPr>
            <a:picLocks noChangeAspect="1"/>
          </p:cNvPicPr>
          <p:nvPr/>
        </p:nvPicPr>
        <p:blipFill rotWithShape="1">
          <a:blip r:embed="rId3">
            <a:extLst>
              <a:ext uri="{28A0092B-C50C-407E-A947-70E740481C1C}">
                <a14:useLocalDpi xmlns:a14="http://schemas.microsoft.com/office/drawing/2010/main" val="0"/>
              </a:ext>
            </a:extLst>
          </a:blip>
          <a:srcRect l="77490" r="3171"/>
          <a:stretch/>
        </p:blipFill>
        <p:spPr>
          <a:xfrm>
            <a:off x="1459132" y="4282523"/>
            <a:ext cx="317240" cy="482490"/>
          </a:xfrm>
          <a:prstGeom prst="rect">
            <a:avLst/>
          </a:prstGeom>
        </p:spPr>
      </p:pic>
      <p:sp>
        <p:nvSpPr>
          <p:cNvPr id="19" name="TextBox 7">
            <a:extLst>
              <a:ext uri="{FF2B5EF4-FFF2-40B4-BE49-F238E27FC236}">
                <a16:creationId xmlns:a16="http://schemas.microsoft.com/office/drawing/2014/main" id="{B5C1FC63-CF05-4D85-9742-411CF5AE3D86}"/>
              </a:ext>
            </a:extLst>
          </p:cNvPr>
          <p:cNvSpPr txBox="1"/>
          <p:nvPr/>
        </p:nvSpPr>
        <p:spPr>
          <a:xfrm>
            <a:off x="1900225" y="2632758"/>
            <a:ext cx="5124925" cy="646331"/>
          </a:xfrm>
          <a:prstGeom prst="rect">
            <a:avLst/>
          </a:prstGeom>
          <a:noFill/>
        </p:spPr>
        <p:txBody>
          <a:bodyPr wrap="square" lIns="91440" tIns="45720" rIns="91440" bIns="45720" rtlCol="0" anchor="t">
            <a:spAutoFit/>
          </a:bodyPr>
          <a:lstStyle/>
          <a:p>
            <a:r>
              <a:rPr lang="en-US" sz="1200" dirty="0">
                <a:ea typeface="+mn-lt"/>
                <a:cs typeface="+mn-lt"/>
              </a:rPr>
              <a:t>After studying this unit, you can define the concept innovation and list the phases of an innovation process.</a:t>
            </a:r>
            <a:endParaRPr lang="en-US" sz="1200" dirty="0">
              <a:cs typeface="Calibri"/>
            </a:endParaRPr>
          </a:p>
          <a:p>
            <a:endParaRPr lang="en-US" altLang="ko-KR" sz="1200" dirty="0">
              <a:latin typeface="+mj-lt"/>
              <a:ea typeface="맑은 고딕"/>
              <a:cs typeface="Arial"/>
            </a:endParaRPr>
          </a:p>
        </p:txBody>
      </p:sp>
      <p:sp>
        <p:nvSpPr>
          <p:cNvPr id="20" name="TextBox 8">
            <a:extLst>
              <a:ext uri="{FF2B5EF4-FFF2-40B4-BE49-F238E27FC236}">
                <a16:creationId xmlns:a16="http://schemas.microsoft.com/office/drawing/2014/main" id="{006589D8-892A-4191-BF65-8E3960D7DC65}"/>
              </a:ext>
            </a:extLst>
          </p:cNvPr>
          <p:cNvSpPr txBox="1"/>
          <p:nvPr/>
        </p:nvSpPr>
        <p:spPr>
          <a:xfrm>
            <a:off x="1900225" y="2294204"/>
            <a:ext cx="5124925" cy="369332"/>
          </a:xfrm>
          <a:prstGeom prst="rect">
            <a:avLst/>
          </a:prstGeom>
          <a:noFill/>
        </p:spPr>
        <p:txBody>
          <a:bodyPr wrap="square" lIns="108000" tIns="45720" rIns="108000" bIns="45720" rtlCol="0" anchor="t">
            <a:spAutoFit/>
          </a:bodyPr>
          <a:lstStyle/>
          <a:p>
            <a:r>
              <a:rPr lang="en-US" altLang="ko-KR" b="1" dirty="0">
                <a:latin typeface="+mj-lt"/>
                <a:ea typeface="맑은 고딕"/>
                <a:cs typeface="Arial"/>
              </a:rPr>
              <a:t>Innovation process</a:t>
            </a:r>
            <a:endParaRPr lang="en-US" altLang="ko-KR" b="1" dirty="0">
              <a:latin typeface="+mj-lt"/>
              <a:ea typeface="맑은 고딕"/>
              <a:cs typeface="Arial" pitchFamily="34" charset="0"/>
            </a:endParaRPr>
          </a:p>
        </p:txBody>
      </p:sp>
      <p:sp>
        <p:nvSpPr>
          <p:cNvPr id="21" name="TextBox 7">
            <a:extLst>
              <a:ext uri="{FF2B5EF4-FFF2-40B4-BE49-F238E27FC236}">
                <a16:creationId xmlns:a16="http://schemas.microsoft.com/office/drawing/2014/main" id="{D2699A28-3E26-4FD4-8143-27494C6E64F0}"/>
              </a:ext>
            </a:extLst>
          </p:cNvPr>
          <p:cNvSpPr txBox="1"/>
          <p:nvPr/>
        </p:nvSpPr>
        <p:spPr>
          <a:xfrm>
            <a:off x="1900225" y="3612402"/>
            <a:ext cx="5135363" cy="646331"/>
          </a:xfrm>
          <a:prstGeom prst="rect">
            <a:avLst/>
          </a:prstGeom>
          <a:noFill/>
        </p:spPr>
        <p:txBody>
          <a:bodyPr wrap="square" lIns="91440" tIns="45720" rIns="91440" bIns="45720" rtlCol="0" anchor="t">
            <a:spAutoFit/>
          </a:bodyPr>
          <a:lstStyle/>
          <a:p>
            <a:r>
              <a:rPr lang="en-US" altLang="ko-KR" sz="1200" dirty="0">
                <a:latin typeface="+mj-lt"/>
                <a:ea typeface="맑은 고딕"/>
                <a:cs typeface="Arial"/>
              </a:rPr>
              <a:t>After studying this unit, </a:t>
            </a:r>
            <a:r>
              <a:rPr lang="en-US" altLang="ko-KR" sz="1200">
                <a:latin typeface="+mj-lt"/>
                <a:ea typeface="맑은 고딕"/>
                <a:cs typeface="Arial"/>
              </a:rPr>
              <a:t>you will </a:t>
            </a:r>
            <a:r>
              <a:rPr lang="en-US" altLang="ko-KR" sz="1200" dirty="0">
                <a:latin typeface="+mj-lt"/>
                <a:ea typeface="맑은 고딕"/>
                <a:cs typeface="Arial"/>
              </a:rPr>
              <a:t>understand the meaning of structured idea generation methods and in addition you have a possibility to test a couple of methods.</a:t>
            </a:r>
            <a:endParaRPr lang="en-US" altLang="ko-KR" sz="1200" strike="sngStrike" dirty="0">
              <a:latin typeface="+mj-lt"/>
              <a:ea typeface="맑은 고딕"/>
              <a:cs typeface="Arial"/>
            </a:endParaRPr>
          </a:p>
        </p:txBody>
      </p:sp>
      <p:sp>
        <p:nvSpPr>
          <p:cNvPr id="22" name="TextBox 8">
            <a:extLst>
              <a:ext uri="{FF2B5EF4-FFF2-40B4-BE49-F238E27FC236}">
                <a16:creationId xmlns:a16="http://schemas.microsoft.com/office/drawing/2014/main" id="{A554AB94-BBE5-4DF1-B75D-FE12DF2146A2}"/>
              </a:ext>
            </a:extLst>
          </p:cNvPr>
          <p:cNvSpPr txBox="1"/>
          <p:nvPr/>
        </p:nvSpPr>
        <p:spPr>
          <a:xfrm>
            <a:off x="1900224" y="3284286"/>
            <a:ext cx="4728268" cy="369332"/>
          </a:xfrm>
          <a:prstGeom prst="rect">
            <a:avLst/>
          </a:prstGeom>
          <a:noFill/>
        </p:spPr>
        <p:txBody>
          <a:bodyPr wrap="square" lIns="108000" tIns="45720" rIns="108000" bIns="45720" rtlCol="0" anchor="t">
            <a:spAutoFit/>
          </a:bodyPr>
          <a:lstStyle/>
          <a:p>
            <a:r>
              <a:rPr lang="en-US" b="1" dirty="0">
                <a:latin typeface="+mj-lt"/>
                <a:cs typeface="Calibri Light"/>
              </a:rPr>
              <a:t>Idea generation methods</a:t>
            </a:r>
            <a:endParaRPr lang="en-US" altLang="ko-KR" b="1" dirty="0">
              <a:latin typeface="+mj-lt"/>
              <a:ea typeface="맑은 고딕"/>
              <a:cs typeface="Arial" pitchFamily="34" charset="0"/>
            </a:endParaRPr>
          </a:p>
        </p:txBody>
      </p:sp>
      <p:sp>
        <p:nvSpPr>
          <p:cNvPr id="23" name="TextBox 7">
            <a:extLst>
              <a:ext uri="{FF2B5EF4-FFF2-40B4-BE49-F238E27FC236}">
                <a16:creationId xmlns:a16="http://schemas.microsoft.com/office/drawing/2014/main" id="{2DE19CFF-303F-491E-99BB-D2AB3183AEDD}"/>
              </a:ext>
            </a:extLst>
          </p:cNvPr>
          <p:cNvSpPr txBox="1"/>
          <p:nvPr/>
        </p:nvSpPr>
        <p:spPr>
          <a:xfrm>
            <a:off x="1900225" y="4612770"/>
            <a:ext cx="5145801" cy="646331"/>
          </a:xfrm>
          <a:prstGeom prst="rect">
            <a:avLst/>
          </a:prstGeom>
          <a:noFill/>
        </p:spPr>
        <p:txBody>
          <a:bodyPr wrap="square" lIns="91440" tIns="45720" rIns="91440" bIns="45720" rtlCol="0" anchor="t">
            <a:spAutoFit/>
          </a:bodyPr>
          <a:lstStyle/>
          <a:p>
            <a:r>
              <a:rPr lang="en-US" altLang="ko-KR" sz="1200" dirty="0">
                <a:latin typeface="+mj-lt"/>
                <a:ea typeface="맑은 고딕"/>
                <a:cs typeface="Arial"/>
              </a:rPr>
              <a:t>After studying this unit, you will understand the idea of the Blue Ocean Strategy when creating new markets for your company. A</a:t>
            </a:r>
            <a:r>
              <a:rPr lang="en-US" altLang="ko-KR" sz="1200" dirty="0">
                <a:ea typeface="맑은 고딕"/>
                <a:cs typeface="Arial"/>
              </a:rPr>
              <a:t>nd in addition you can prepare a four-actions-framework for your own business idea.</a:t>
            </a:r>
            <a:endParaRPr lang="en-US" altLang="ko-KR" sz="1200" dirty="0">
              <a:latin typeface="+mj-lt"/>
              <a:ea typeface="맑은 고딕"/>
              <a:cs typeface="Arial" pitchFamily="34" charset="0"/>
            </a:endParaRPr>
          </a:p>
        </p:txBody>
      </p:sp>
      <p:sp>
        <p:nvSpPr>
          <p:cNvPr id="24" name="TextBox 8">
            <a:extLst>
              <a:ext uri="{FF2B5EF4-FFF2-40B4-BE49-F238E27FC236}">
                <a16:creationId xmlns:a16="http://schemas.microsoft.com/office/drawing/2014/main" id="{AC73C74C-0A3C-43BB-B07A-42699E1AB031}"/>
              </a:ext>
            </a:extLst>
          </p:cNvPr>
          <p:cNvSpPr txBox="1"/>
          <p:nvPr/>
        </p:nvSpPr>
        <p:spPr>
          <a:xfrm>
            <a:off x="1900225" y="4253340"/>
            <a:ext cx="5124925" cy="369332"/>
          </a:xfrm>
          <a:prstGeom prst="rect">
            <a:avLst/>
          </a:prstGeom>
          <a:noFill/>
        </p:spPr>
        <p:txBody>
          <a:bodyPr wrap="square" lIns="108000" tIns="45720" rIns="108000" bIns="45720" rtlCol="0" anchor="t">
            <a:spAutoFit/>
          </a:bodyPr>
          <a:lstStyle/>
          <a:p>
            <a:r>
              <a:rPr lang="en-US" altLang="ko-KR" b="1" dirty="0">
                <a:latin typeface="+mj-lt"/>
                <a:ea typeface="맑은 고딕"/>
                <a:cs typeface="Arial"/>
              </a:rPr>
              <a:t>Blue Ocean Strategy</a:t>
            </a:r>
            <a:endParaRPr lang="en-US" altLang="ko-KR" b="1" dirty="0">
              <a:latin typeface="+mj-lt"/>
              <a:ea typeface="맑은 고딕"/>
              <a:cs typeface="Arial" pitchFamily="34" charset="0"/>
            </a:endParaRPr>
          </a:p>
        </p:txBody>
      </p:sp>
    </p:spTree>
    <p:extLst>
      <p:ext uri="{BB962C8B-B14F-4D97-AF65-F5344CB8AC3E}">
        <p14:creationId xmlns:p14="http://schemas.microsoft.com/office/powerpoint/2010/main" val="302803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AEDCF4D-E318-41BA-B105-9369AC1C05A7}"/>
              </a:ext>
            </a:extLst>
          </p:cNvPr>
          <p:cNvSpPr/>
          <p:nvPr/>
        </p:nvSpPr>
        <p:spPr>
          <a:xfrm>
            <a:off x="1335279" y="2371658"/>
            <a:ext cx="8548033" cy="214423"/>
          </a:xfrm>
          <a:prstGeom prst="rect">
            <a:avLst/>
          </a:prstGeom>
          <a:solidFill>
            <a:srgbClr val="FFD13C"/>
          </a:solidFill>
          <a:ln>
            <a:solidFill>
              <a:srgbClr val="FFC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79070" y="3300411"/>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7289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4" name="Título 3">
            <a:extLst>
              <a:ext uri="{FF2B5EF4-FFF2-40B4-BE49-F238E27FC236}">
                <a16:creationId xmlns:a16="http://schemas.microsoft.com/office/drawing/2014/main" id="{C1CC14E4-70FB-426E-8FAD-6F47CAB6EB41}"/>
              </a:ext>
            </a:extLst>
          </p:cNvPr>
          <p:cNvSpPr>
            <a:spLocks noGrp="1"/>
          </p:cNvSpPr>
          <p:nvPr>
            <p:ph type="ctrTitle"/>
          </p:nvPr>
        </p:nvSpPr>
        <p:spPr>
          <a:xfrm>
            <a:off x="8058976" y="553541"/>
            <a:ext cx="3811683" cy="642859"/>
          </a:xfrm>
        </p:spPr>
        <p:txBody>
          <a:bodyPr>
            <a:normAutofit/>
          </a:bodyPr>
          <a:lstStyle/>
          <a:p>
            <a:r>
              <a:rPr lang="es-ES" sz="4000" b="1" spc="-85" dirty="0" err="1">
                <a:solidFill>
                  <a:srgbClr val="D92E2D"/>
                </a:solidFill>
                <a:ea typeface="Calibri" panose="020F0502020204030204" pitchFamily="34" charset="0"/>
                <a:cs typeface="Tahoma"/>
              </a:rPr>
              <a:t>Index</a:t>
            </a:r>
            <a:endParaRPr lang="es-ES" sz="4000" b="1" dirty="0">
              <a:solidFill>
                <a:srgbClr val="D92E2D"/>
              </a:solidFill>
            </a:endParaRPr>
          </a:p>
        </p:txBody>
      </p:sp>
      <p:pic>
        <p:nvPicPr>
          <p:cNvPr id="16" name="Imagen 15">
            <a:extLst>
              <a:ext uri="{FF2B5EF4-FFF2-40B4-BE49-F238E27FC236}">
                <a16:creationId xmlns:a16="http://schemas.microsoft.com/office/drawing/2014/main" id="{C59FFB22-1CA2-42FC-9C89-A2FA93EBF026}"/>
              </a:ext>
            </a:extLst>
          </p:cNvPr>
          <p:cNvPicPr>
            <a:picLocks noChangeAspect="1"/>
          </p:cNvPicPr>
          <p:nvPr/>
        </p:nvPicPr>
        <p:blipFill rotWithShape="1">
          <a:blip r:embed="rId3">
            <a:extLst>
              <a:ext uri="{28A0092B-C50C-407E-A947-70E740481C1C}">
                <a14:useLocalDpi xmlns:a14="http://schemas.microsoft.com/office/drawing/2010/main" val="0"/>
              </a:ext>
            </a:extLst>
          </a:blip>
          <a:srcRect l="77490" r="3171"/>
          <a:stretch/>
        </p:blipFill>
        <p:spPr>
          <a:xfrm>
            <a:off x="2892435" y="1811714"/>
            <a:ext cx="317240" cy="482490"/>
          </a:xfrm>
          <a:prstGeom prst="rect">
            <a:avLst/>
          </a:prstGeom>
        </p:spPr>
      </p:pic>
      <p:sp>
        <p:nvSpPr>
          <p:cNvPr id="19" name="TextBox 7">
            <a:extLst>
              <a:ext uri="{FF2B5EF4-FFF2-40B4-BE49-F238E27FC236}">
                <a16:creationId xmlns:a16="http://schemas.microsoft.com/office/drawing/2014/main" id="{B5C1FC63-CF05-4D85-9742-411CF5AE3D86}"/>
              </a:ext>
            </a:extLst>
          </p:cNvPr>
          <p:cNvSpPr txBox="1"/>
          <p:nvPr/>
        </p:nvSpPr>
        <p:spPr>
          <a:xfrm>
            <a:off x="1333396" y="2683363"/>
            <a:ext cx="3093449" cy="3216265"/>
          </a:xfrm>
          <a:prstGeom prst="rect">
            <a:avLst/>
          </a:prstGeom>
          <a:noFill/>
        </p:spPr>
        <p:txBody>
          <a:bodyPr wrap="square" lIns="91440" tIns="45720" rIns="91440" bIns="45720" rtlCol="0" anchor="t">
            <a:spAutoFit/>
          </a:bodyPr>
          <a:lstStyle/>
          <a:p>
            <a:r>
              <a:rPr lang="en-US" sz="1200" dirty="0">
                <a:ea typeface="+mn-lt"/>
                <a:cs typeface="+mn-lt"/>
              </a:rPr>
              <a:t>Introduction to Design Thinking process:</a:t>
            </a:r>
          </a:p>
          <a:p>
            <a:endParaRPr lang="en-US" sz="1200" dirty="0">
              <a:ea typeface="+mn-lt"/>
              <a:cs typeface="+mn-lt"/>
            </a:endParaRPr>
          </a:p>
          <a:p>
            <a:pPr marL="228600" indent="-228600">
              <a:buFont typeface="+mj-lt"/>
              <a:buAutoNum type="arabicPeriod"/>
            </a:pPr>
            <a:r>
              <a:rPr lang="en-US" sz="1200" dirty="0">
                <a:ea typeface="+mn-lt"/>
                <a:cs typeface="+mn-lt"/>
              </a:rPr>
              <a:t>Take the users’ perspective and empathize with the problem they experience.</a:t>
            </a:r>
          </a:p>
          <a:p>
            <a:pPr marL="228600" indent="-228600">
              <a:buFont typeface="+mj-lt"/>
              <a:buAutoNum type="arabicPeriod"/>
            </a:pPr>
            <a:r>
              <a:rPr lang="en-US" sz="1200" dirty="0">
                <a:ea typeface="+mn-lt"/>
                <a:cs typeface="+mn-lt"/>
              </a:rPr>
              <a:t>Define the problem in detail by aggregating the available dispersed information. </a:t>
            </a:r>
          </a:p>
          <a:p>
            <a:pPr marL="228600" indent="-228600">
              <a:buFont typeface="+mj-lt"/>
              <a:buAutoNum type="arabicPeriod"/>
            </a:pPr>
            <a:r>
              <a:rPr lang="en-US" sz="1200" dirty="0">
                <a:ea typeface="+mn-lt"/>
                <a:cs typeface="+mn-lt"/>
              </a:rPr>
              <a:t>Brainstorm various possible solutions for the problem by combining imaginative insights and generate the broadest possible range of ideas. </a:t>
            </a:r>
          </a:p>
          <a:p>
            <a:pPr marL="228600" indent="-228600">
              <a:buFont typeface="+mj-lt"/>
              <a:buAutoNum type="arabicPeriod"/>
            </a:pPr>
            <a:r>
              <a:rPr lang="en-US" sz="1200" dirty="0">
                <a:ea typeface="+mn-lt"/>
                <a:cs typeface="+mn-lt"/>
              </a:rPr>
              <a:t>Prototype the solution to identify new paths and highlight strengths and weaknesses.</a:t>
            </a:r>
          </a:p>
          <a:p>
            <a:pPr marL="228600" indent="-228600">
              <a:buFont typeface="+mj-lt"/>
              <a:buAutoNum type="arabicPeriod"/>
            </a:pPr>
            <a:r>
              <a:rPr lang="en-US" sz="1200" dirty="0">
                <a:ea typeface="+mn-lt"/>
                <a:cs typeface="+mn-lt"/>
              </a:rPr>
              <a:t>Test the prototype by soliciting feedback from the final users</a:t>
            </a:r>
            <a:endParaRPr lang="fi-FI" sz="1200" dirty="0">
              <a:ea typeface="+mn-lt"/>
              <a:cs typeface="+mn-lt"/>
            </a:endParaRPr>
          </a:p>
          <a:p>
            <a:endParaRPr lang="en-US" sz="1100" dirty="0">
              <a:ea typeface="맑은 고딕"/>
              <a:cs typeface="Calibri"/>
            </a:endParaRPr>
          </a:p>
          <a:p>
            <a:endParaRPr lang="en-US" altLang="ko-KR" sz="1200" dirty="0">
              <a:latin typeface="Calibri"/>
              <a:ea typeface="맑은 고딕"/>
              <a:cs typeface="Arial" pitchFamily="34" charset="0"/>
            </a:endParaRPr>
          </a:p>
        </p:txBody>
      </p:sp>
      <p:sp>
        <p:nvSpPr>
          <p:cNvPr id="20" name="TextBox 8">
            <a:extLst>
              <a:ext uri="{FF2B5EF4-FFF2-40B4-BE49-F238E27FC236}">
                <a16:creationId xmlns:a16="http://schemas.microsoft.com/office/drawing/2014/main" id="{006589D8-892A-4191-BF65-8E3960D7DC65}"/>
              </a:ext>
            </a:extLst>
          </p:cNvPr>
          <p:cNvSpPr txBox="1"/>
          <p:nvPr/>
        </p:nvSpPr>
        <p:spPr>
          <a:xfrm>
            <a:off x="1795843" y="2283765"/>
            <a:ext cx="2312095" cy="369332"/>
          </a:xfrm>
          <a:prstGeom prst="rect">
            <a:avLst/>
          </a:prstGeom>
          <a:noFill/>
        </p:spPr>
        <p:txBody>
          <a:bodyPr wrap="square" lIns="108000" tIns="45720" rIns="108000" bIns="45720" rtlCol="0" anchor="t">
            <a:spAutoFit/>
          </a:bodyPr>
          <a:lstStyle/>
          <a:p>
            <a:r>
              <a:rPr lang="en-US" altLang="ko-KR" b="1" dirty="0">
                <a:latin typeface="+mj-lt"/>
                <a:ea typeface="맑은 고딕"/>
                <a:cs typeface="Arial"/>
              </a:rPr>
              <a:t>Unit 1</a:t>
            </a:r>
            <a:endParaRPr lang="en-US" altLang="ko-KR" b="1" dirty="0">
              <a:latin typeface="+mj-lt"/>
              <a:ea typeface="맑은 고딕"/>
              <a:cs typeface="Arial" pitchFamily="34" charset="0"/>
            </a:endParaRPr>
          </a:p>
        </p:txBody>
      </p:sp>
      <p:pic>
        <p:nvPicPr>
          <p:cNvPr id="25" name="Imagen 24">
            <a:extLst>
              <a:ext uri="{FF2B5EF4-FFF2-40B4-BE49-F238E27FC236}">
                <a16:creationId xmlns:a16="http://schemas.microsoft.com/office/drawing/2014/main" id="{1CA66825-C19B-4FC4-97F1-DF2455EE26AF}"/>
              </a:ext>
            </a:extLst>
          </p:cNvPr>
          <p:cNvPicPr>
            <a:picLocks noChangeAspect="1"/>
          </p:cNvPicPr>
          <p:nvPr/>
        </p:nvPicPr>
        <p:blipFill rotWithShape="1">
          <a:blip r:embed="rId3">
            <a:extLst>
              <a:ext uri="{28A0092B-C50C-407E-A947-70E740481C1C}">
                <a14:useLocalDpi xmlns:a14="http://schemas.microsoft.com/office/drawing/2010/main" val="0"/>
              </a:ext>
            </a:extLst>
          </a:blip>
          <a:srcRect l="77490" r="3171"/>
          <a:stretch/>
        </p:blipFill>
        <p:spPr>
          <a:xfrm>
            <a:off x="5607096" y="1811714"/>
            <a:ext cx="317240" cy="482490"/>
          </a:xfrm>
          <a:prstGeom prst="rect">
            <a:avLst/>
          </a:prstGeom>
        </p:spPr>
      </p:pic>
      <p:sp>
        <p:nvSpPr>
          <p:cNvPr id="26" name="TextBox 7">
            <a:extLst>
              <a:ext uri="{FF2B5EF4-FFF2-40B4-BE49-F238E27FC236}">
                <a16:creationId xmlns:a16="http://schemas.microsoft.com/office/drawing/2014/main" id="{56366EB9-2D22-4CD6-B844-8967B389876D}"/>
              </a:ext>
            </a:extLst>
          </p:cNvPr>
          <p:cNvSpPr txBox="1"/>
          <p:nvPr/>
        </p:nvSpPr>
        <p:spPr>
          <a:xfrm>
            <a:off x="4586748" y="2674070"/>
            <a:ext cx="2563386" cy="2677656"/>
          </a:xfrm>
          <a:prstGeom prst="rect">
            <a:avLst/>
          </a:prstGeom>
          <a:noFill/>
        </p:spPr>
        <p:txBody>
          <a:bodyPr wrap="square" lIns="91440" tIns="45720" rIns="91440" bIns="45720" rtlCol="0" anchor="t">
            <a:spAutoFit/>
          </a:bodyPr>
          <a:lstStyle/>
          <a:p>
            <a:r>
              <a:rPr lang="fi-FI" sz="1200" dirty="0">
                <a:ea typeface="+mn-lt"/>
                <a:cs typeface="+mn-lt"/>
              </a:rPr>
              <a:t>Introduction to </a:t>
            </a:r>
            <a:r>
              <a:rPr lang="en-GB" sz="1200" dirty="0">
                <a:ea typeface="+mn-lt"/>
                <a:cs typeface="+mn-lt"/>
              </a:rPr>
              <a:t>Idea generation methods:</a:t>
            </a:r>
          </a:p>
          <a:p>
            <a:endParaRPr lang="en-GB" sz="1200" dirty="0">
              <a:ea typeface="+mn-lt"/>
              <a:cs typeface="+mn-lt"/>
            </a:endParaRPr>
          </a:p>
          <a:p>
            <a:r>
              <a:rPr lang="en-US" sz="1200" dirty="0">
                <a:ea typeface="+mn-lt"/>
                <a:cs typeface="+mn-lt"/>
              </a:rPr>
              <a:t>1. Brainstorming</a:t>
            </a:r>
            <a:endParaRPr lang="fi-FI" dirty="0">
              <a:ea typeface="+mn-lt"/>
              <a:cs typeface="+mn-lt"/>
            </a:endParaRPr>
          </a:p>
          <a:p>
            <a:pPr marL="171450" indent="-171450">
              <a:buFont typeface="Arial"/>
              <a:buChar char="•"/>
            </a:pPr>
            <a:r>
              <a:rPr lang="en-US" sz="1200" dirty="0">
                <a:ea typeface="+mn-lt"/>
                <a:cs typeface="+mn-lt"/>
              </a:rPr>
              <a:t>Introduction to Brainstorming</a:t>
            </a:r>
            <a:endParaRPr lang="fi-FI" dirty="0">
              <a:cs typeface="Calibri"/>
            </a:endParaRPr>
          </a:p>
          <a:p>
            <a:pPr marL="171450" indent="-171450">
              <a:buFont typeface="Arial" panose="020B0604020202020204" pitchFamily="34" charset="0"/>
              <a:buChar char="•"/>
            </a:pPr>
            <a:r>
              <a:rPr lang="en-US" sz="1200" dirty="0">
                <a:ea typeface="+mn-lt"/>
                <a:cs typeface="+mn-lt"/>
              </a:rPr>
              <a:t>RULES for Brainstorming </a:t>
            </a:r>
            <a:endParaRPr lang="en-US" dirty="0">
              <a:cs typeface="Calibri" panose="020F0502020204030204"/>
            </a:endParaRPr>
          </a:p>
          <a:p>
            <a:pPr marL="171450" indent="-171450">
              <a:buFont typeface="Arial" panose="020B0604020202020204" pitchFamily="34" charset="0"/>
              <a:buChar char="•"/>
            </a:pPr>
            <a:r>
              <a:rPr lang="en-US" sz="1200" dirty="0">
                <a:ea typeface="+mn-lt"/>
                <a:cs typeface="+mn-lt"/>
              </a:rPr>
              <a:t>STEPS for Brainstorming</a:t>
            </a:r>
            <a:endParaRPr lang="en-US" dirty="0">
              <a:cs typeface="Calibri" panose="020F0502020204030204"/>
            </a:endParaRPr>
          </a:p>
          <a:p>
            <a:r>
              <a:rPr lang="en-US" sz="1200" dirty="0">
                <a:ea typeface="+mn-lt"/>
                <a:cs typeface="+mn-lt"/>
              </a:rPr>
              <a:t>2. Brainwriting</a:t>
            </a:r>
            <a:endParaRPr lang="en-US" dirty="0">
              <a:cs typeface="Calibri" panose="020F0502020204030204"/>
            </a:endParaRPr>
          </a:p>
          <a:p>
            <a:pPr marL="171450" indent="-171450">
              <a:buFont typeface="Arial"/>
              <a:buChar char="•"/>
            </a:pPr>
            <a:r>
              <a:rPr lang="en-US" sz="1200" dirty="0">
                <a:ea typeface="+mn-lt"/>
                <a:cs typeface="+mn-lt"/>
              </a:rPr>
              <a:t>6-3-5 Brainwriting</a:t>
            </a:r>
          </a:p>
          <a:p>
            <a:pPr marL="171450" indent="-171450">
              <a:buFont typeface="Arial" panose="020B0604020202020204" pitchFamily="34" charset="0"/>
              <a:buChar char="•"/>
            </a:pPr>
            <a:r>
              <a:rPr lang="en-US" sz="1200" dirty="0">
                <a:ea typeface="+mn-lt"/>
                <a:cs typeface="+mn-lt"/>
              </a:rPr>
              <a:t>Brainwriting Online</a:t>
            </a:r>
            <a:endParaRPr lang="en-US" dirty="0">
              <a:cs typeface="Calibri" panose="020F0502020204030204"/>
            </a:endParaRPr>
          </a:p>
          <a:p>
            <a:r>
              <a:rPr lang="en-US" sz="1200" dirty="0">
                <a:ea typeface="+mn-lt"/>
                <a:cs typeface="+mn-lt"/>
              </a:rPr>
              <a:t>3. 5Y/The 5 Whys Problem Solving Method</a:t>
            </a:r>
            <a:endParaRPr lang="en-US" dirty="0">
              <a:cs typeface="Calibri" panose="020F0502020204030204"/>
            </a:endParaRPr>
          </a:p>
          <a:p>
            <a:r>
              <a:rPr lang="en-US" sz="1200" dirty="0">
                <a:ea typeface="+mn-lt"/>
                <a:cs typeface="+mn-lt"/>
              </a:rPr>
              <a:t>4. Six Thinking Hats(R) Metho</a:t>
            </a:r>
            <a:endParaRPr lang="en-US" dirty="0">
              <a:cs typeface="Calibri" panose="020F0502020204030204"/>
            </a:endParaRPr>
          </a:p>
          <a:p>
            <a:endParaRPr lang="en-US" altLang="ko-KR" sz="1200" dirty="0">
              <a:latin typeface="Calibri"/>
              <a:ea typeface="맑은 고딕"/>
              <a:cs typeface="Arial" pitchFamily="34" charset="0"/>
            </a:endParaRPr>
          </a:p>
        </p:txBody>
      </p:sp>
      <p:sp>
        <p:nvSpPr>
          <p:cNvPr id="27" name="TextBox 8">
            <a:extLst>
              <a:ext uri="{FF2B5EF4-FFF2-40B4-BE49-F238E27FC236}">
                <a16:creationId xmlns:a16="http://schemas.microsoft.com/office/drawing/2014/main" id="{AA1CCC6C-69EA-4A83-96E5-7CCC41658666}"/>
              </a:ext>
            </a:extLst>
          </p:cNvPr>
          <p:cNvSpPr txBox="1"/>
          <p:nvPr/>
        </p:nvSpPr>
        <p:spPr>
          <a:xfrm>
            <a:off x="4458311" y="2283766"/>
            <a:ext cx="2698317" cy="369332"/>
          </a:xfrm>
          <a:prstGeom prst="rect">
            <a:avLst/>
          </a:prstGeom>
          <a:noFill/>
        </p:spPr>
        <p:txBody>
          <a:bodyPr wrap="square" lIns="108000" tIns="45720" rIns="108000" bIns="45720" rtlCol="0" anchor="t">
            <a:spAutoFit/>
          </a:bodyPr>
          <a:lstStyle/>
          <a:p>
            <a:r>
              <a:rPr lang="en-US" altLang="ko-KR" b="1" dirty="0">
                <a:latin typeface="+mj-lt"/>
                <a:ea typeface="맑은 고딕"/>
                <a:cs typeface="Arial"/>
              </a:rPr>
              <a:t>Unit 2</a:t>
            </a:r>
            <a:endParaRPr lang="en-US" altLang="ko-KR" b="1" dirty="0">
              <a:latin typeface="+mj-lt"/>
              <a:ea typeface="맑은 고딕"/>
              <a:cs typeface="Arial" pitchFamily="34" charset="0"/>
            </a:endParaRPr>
          </a:p>
        </p:txBody>
      </p:sp>
      <p:pic>
        <p:nvPicPr>
          <p:cNvPr id="28" name="Imagen 27">
            <a:extLst>
              <a:ext uri="{FF2B5EF4-FFF2-40B4-BE49-F238E27FC236}">
                <a16:creationId xmlns:a16="http://schemas.microsoft.com/office/drawing/2014/main" id="{978411E0-3CA6-4CED-B4B0-574165B4DD68}"/>
              </a:ext>
            </a:extLst>
          </p:cNvPr>
          <p:cNvPicPr>
            <a:picLocks noChangeAspect="1"/>
          </p:cNvPicPr>
          <p:nvPr/>
        </p:nvPicPr>
        <p:blipFill rotWithShape="1">
          <a:blip r:embed="rId3">
            <a:extLst>
              <a:ext uri="{28A0092B-C50C-407E-A947-70E740481C1C}">
                <a14:useLocalDpi xmlns:a14="http://schemas.microsoft.com/office/drawing/2010/main" val="0"/>
              </a:ext>
            </a:extLst>
          </a:blip>
          <a:srcRect l="77490" r="3171"/>
          <a:stretch/>
        </p:blipFill>
        <p:spPr>
          <a:xfrm>
            <a:off x="8055130" y="1813436"/>
            <a:ext cx="317240" cy="482490"/>
          </a:xfrm>
          <a:prstGeom prst="rect">
            <a:avLst/>
          </a:prstGeom>
        </p:spPr>
      </p:pic>
      <p:sp>
        <p:nvSpPr>
          <p:cNvPr id="29" name="TextBox 7">
            <a:extLst>
              <a:ext uri="{FF2B5EF4-FFF2-40B4-BE49-F238E27FC236}">
                <a16:creationId xmlns:a16="http://schemas.microsoft.com/office/drawing/2014/main" id="{1D02D23A-1EC6-4DDE-8238-C7BD8FE6BCAA}"/>
              </a:ext>
            </a:extLst>
          </p:cNvPr>
          <p:cNvSpPr txBox="1"/>
          <p:nvPr/>
        </p:nvSpPr>
        <p:spPr>
          <a:xfrm>
            <a:off x="7399320" y="2665258"/>
            <a:ext cx="2239797" cy="1200329"/>
          </a:xfrm>
          <a:prstGeom prst="rect">
            <a:avLst/>
          </a:prstGeom>
          <a:noFill/>
        </p:spPr>
        <p:txBody>
          <a:bodyPr wrap="square" lIns="91440" tIns="45720" rIns="91440" bIns="45720" rtlCol="0" anchor="t">
            <a:spAutoFit/>
          </a:bodyPr>
          <a:lstStyle/>
          <a:p>
            <a:r>
              <a:rPr lang="en-US" sz="1200" dirty="0">
                <a:ea typeface="+mn-lt"/>
                <a:cs typeface="+mn-lt"/>
              </a:rPr>
              <a:t>Introduction to Blue Ocean Strategy:</a:t>
            </a:r>
          </a:p>
          <a:p>
            <a:endParaRPr lang="en-US" sz="1200" dirty="0">
              <a:ea typeface="+mn-lt"/>
              <a:cs typeface="+mn-lt"/>
            </a:endParaRPr>
          </a:p>
          <a:p>
            <a:pPr marL="171450" indent="-171450">
              <a:buFont typeface="Arial" panose="020B0604020202020204" pitchFamily="34" charset="0"/>
              <a:buChar char="•"/>
            </a:pPr>
            <a:r>
              <a:rPr lang="en-US" sz="1200" dirty="0">
                <a:ea typeface="+mn-lt"/>
                <a:cs typeface="+mn-lt"/>
              </a:rPr>
              <a:t>Implement your ideas in four-action-framework</a:t>
            </a:r>
            <a:endParaRPr lang="fi-FI" dirty="0"/>
          </a:p>
          <a:p>
            <a:endParaRPr lang="en-US" altLang="ko-KR" sz="1200" dirty="0">
              <a:ea typeface="맑은 고딕"/>
              <a:cs typeface="Arial"/>
            </a:endParaRPr>
          </a:p>
        </p:txBody>
      </p:sp>
      <p:sp>
        <p:nvSpPr>
          <p:cNvPr id="30" name="TextBox 8">
            <a:extLst>
              <a:ext uri="{FF2B5EF4-FFF2-40B4-BE49-F238E27FC236}">
                <a16:creationId xmlns:a16="http://schemas.microsoft.com/office/drawing/2014/main" id="{349A0A3B-C66E-42A6-92D4-1720842ED1EC}"/>
              </a:ext>
            </a:extLst>
          </p:cNvPr>
          <p:cNvSpPr txBox="1"/>
          <p:nvPr/>
        </p:nvSpPr>
        <p:spPr>
          <a:xfrm>
            <a:off x="7219495" y="2295926"/>
            <a:ext cx="2426921" cy="369332"/>
          </a:xfrm>
          <a:prstGeom prst="rect">
            <a:avLst/>
          </a:prstGeom>
          <a:noFill/>
        </p:spPr>
        <p:txBody>
          <a:bodyPr wrap="square" lIns="108000" tIns="45720" rIns="108000" bIns="45720" rtlCol="0" anchor="t">
            <a:spAutoFit/>
          </a:bodyPr>
          <a:lstStyle/>
          <a:p>
            <a:r>
              <a:rPr lang="en-US" altLang="ko-KR" b="1" dirty="0">
                <a:latin typeface="+mj-lt"/>
                <a:ea typeface="맑은 고딕"/>
                <a:cs typeface="Arial"/>
              </a:rPr>
              <a:t>Unit 3</a:t>
            </a:r>
            <a:endParaRPr lang="en-US" altLang="ko-KR" b="1" dirty="0">
              <a:latin typeface="+mj-lt"/>
              <a:ea typeface="맑은 고딕"/>
              <a:cs typeface="Arial" pitchFamily="34" charset="0"/>
            </a:endParaRPr>
          </a:p>
        </p:txBody>
      </p:sp>
    </p:spTree>
    <p:extLst>
      <p:ext uri="{BB962C8B-B14F-4D97-AF65-F5344CB8AC3E}">
        <p14:creationId xmlns:p14="http://schemas.microsoft.com/office/powerpoint/2010/main" val="41769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273099" y="1712664"/>
            <a:ext cx="9738730" cy="4527200"/>
          </a:xfrm>
        </p:spPr>
        <p:txBody>
          <a:bodyPr vert="horz" lIns="91440" tIns="45720" rIns="91440" bIns="45720" rtlCol="0" anchor="t">
            <a:noAutofit/>
          </a:bodyPr>
          <a:lstStyle/>
          <a:p>
            <a:pPr algn="l">
              <a:defRPr/>
            </a:pPr>
            <a:r>
              <a:rPr lang="en-GB" b="1" dirty="0">
                <a:ea typeface="+mn-lt"/>
                <a:cs typeface="+mn-lt"/>
              </a:rPr>
              <a:t>Definition</a:t>
            </a:r>
          </a:p>
          <a:p>
            <a:pPr algn="l">
              <a:defRPr/>
            </a:pPr>
            <a:endParaRPr lang="en-GB" b="1" dirty="0">
              <a:ea typeface="+mn-lt"/>
              <a:cs typeface="+mn-lt"/>
            </a:endParaRPr>
          </a:p>
          <a:p>
            <a:pPr marL="342900" indent="-342900" algn="l">
              <a:buFont typeface="Arial" panose="020B0604020202020204" pitchFamily="34" charset="0"/>
              <a:buChar char="•"/>
              <a:defRPr/>
            </a:pPr>
            <a:r>
              <a:rPr lang="it-IT" dirty="0"/>
              <a:t>Athletes often have to be innovative, both in training and in competition. Innovation skills are an important part of sports. The same skills are a vital part of business, when planning your business and thinking about competitive advantage. </a:t>
            </a:r>
            <a:endParaRPr lang="en-GB" b="1" dirty="0">
              <a:ea typeface="+mn-lt"/>
              <a:cs typeface="+mn-lt"/>
            </a:endParaRPr>
          </a:p>
          <a:p>
            <a:pPr marL="342900" indent="-342900" algn="l">
              <a:buFont typeface="Arial" panose="020B0604020202020204" pitchFamily="34" charset="0"/>
              <a:buChar char="•"/>
              <a:defRPr/>
            </a:pPr>
            <a:r>
              <a:rPr lang="it-IT" dirty="0"/>
              <a:t>Innovation is the commercialization of an idea (the ability to create value through new ideas and improved solutions).</a:t>
            </a:r>
          </a:p>
          <a:p>
            <a:pPr marL="342900" indent="-342900" algn="l">
              <a:buFont typeface="Arial" panose="020B0604020202020204" pitchFamily="34" charset="0"/>
              <a:buChar char="•"/>
              <a:defRPr/>
            </a:pPr>
            <a:r>
              <a:rPr lang="it-IT" dirty="0"/>
              <a:t>Innovation skills are essential for entrepreneurs and for those planning to start their own businesses. Entrepreneurs have to be able to keep up with the changes in the market and the operating environment. </a:t>
            </a:r>
            <a:endParaRPr lang="en-GB" b="1" dirty="0">
              <a:ea typeface="+mn-lt"/>
              <a:cs typeface="+mn-lt"/>
            </a:endParaRPr>
          </a:p>
          <a:p>
            <a:pPr algn="l">
              <a:defRPr/>
            </a:pPr>
            <a:endParaRPr lang="en-GB" sz="2000" b="1" dirty="0">
              <a:ea typeface="+mn-lt"/>
              <a:cs typeface="+mn-lt"/>
            </a:endParaRPr>
          </a:p>
          <a:p>
            <a:pPr algn="l">
              <a:defRPr/>
            </a:pPr>
            <a:endParaRPr lang="en-GB" sz="2000" b="1" dirty="0">
              <a:ea typeface="+mn-lt"/>
              <a:cs typeface="+mn-lt"/>
            </a:endParaRPr>
          </a:p>
          <a:p>
            <a:pPr algn="l">
              <a:defRPr/>
            </a:pPr>
            <a:endParaRPr lang="en-GB" sz="2000" b="1" dirty="0">
              <a:cs typeface="Calibri"/>
            </a:endParaRPr>
          </a:p>
          <a:p>
            <a:pPr marL="514350" indent="-514350" algn="l">
              <a:buChar char="•"/>
              <a:defRPr/>
            </a:pPr>
            <a:endParaRPr lang="en-GB" sz="3200" b="1" dirty="0">
              <a:cs typeface="Calibri"/>
            </a:endParaRPr>
          </a:p>
          <a:p>
            <a:pPr marL="514350" indent="-514350" algn="l">
              <a:buAutoNum type="arabicPeriod"/>
              <a:defRPr/>
            </a:pPr>
            <a:endParaRPr lang="en-GB" sz="3200" b="1" dirty="0">
              <a:solidFill>
                <a:srgbClr val="000000"/>
              </a:solidFill>
              <a:latin typeface="Calibri" panose="020F0502020204030204" pitchFamily="34" charset="0"/>
              <a:cs typeface="Calibri" panose="020F0502020204030204" pitchFamily="34" charset="0"/>
            </a:endParaRPr>
          </a:p>
          <a:p>
            <a:pPr marL="514350" indent="-514350" algn="l">
              <a:buAutoNum type="arabicPeriod"/>
              <a:defRPr/>
            </a:pPr>
            <a:endParaRPr lang="en-GB" sz="3200" b="1" dirty="0">
              <a:solidFill>
                <a:srgbClr val="000000"/>
              </a:solidFill>
              <a:latin typeface="Calibri" panose="020F0502020204030204" pitchFamily="34" charset="0"/>
              <a:cs typeface="Calibri" panose="020F0502020204030204" pitchFamily="34" charset="0"/>
            </a:endParaRPr>
          </a:p>
          <a:p>
            <a:pPr marL="514350" indent="-514350" algn="l">
              <a:buAutoNum type="arabicPeriod"/>
              <a:defRPr/>
            </a:pPr>
            <a:endParaRPr lang="en-GB" sz="3200" b="1" dirty="0">
              <a:solidFill>
                <a:srgbClr val="000000"/>
              </a:solidFill>
              <a:latin typeface="Calibri" panose="020F0502020204030204" pitchFamily="34" charset="0"/>
              <a:cs typeface="Calibri" panose="020F0502020204030204" pitchFamily="34" charset="0"/>
            </a:endParaRPr>
          </a:p>
          <a:p>
            <a:pPr marL="514350" indent="-514350" algn="l">
              <a:buAutoNum type="arabicPeriod"/>
              <a:defRPr/>
            </a:pPr>
            <a:endParaRPr lang="en-GB" sz="3200" b="1" dirty="0">
              <a:latin typeface="Calibri" panose="020F0502020204030204" pitchFamily="34" charset="0"/>
              <a:cs typeface="Calibri" panose="020F0502020204030204" pitchFamily="34" charset="0"/>
            </a:endParaRPr>
          </a:p>
          <a:p>
            <a:pPr algn="l">
              <a:defRPr/>
            </a:pPr>
            <a:endParaRPr lang="en-GB" sz="3200" b="1" dirty="0">
              <a:solidFill>
                <a:srgbClr val="000000"/>
              </a:solidFill>
              <a:latin typeface="Calibri" panose="020F0502020204030204" pitchFamily="34" charset="0"/>
              <a:cs typeface="Calibri" panose="020F0502020204030204" pitchFamily="34" charset="0"/>
            </a:endParaRPr>
          </a:p>
          <a:p>
            <a:pPr algn="l">
              <a:defRPr/>
            </a:pPr>
            <a:endParaRPr lang="en-GB" sz="3200" dirty="0">
              <a:solidFill>
                <a:srgbClr val="000000"/>
              </a:solidFill>
              <a:latin typeface="Calibri" panose="020F0502020204030204" pitchFamily="34" charset="0"/>
              <a:cs typeface="Calibri" panose="020F0502020204030204" pitchFamily="34" charset="0"/>
            </a:endParaRPr>
          </a:p>
          <a:p>
            <a:pPr algn="l">
              <a:defRPr/>
            </a:pPr>
            <a:endParaRPr lang="en-GB" altLang="es-ES" sz="3200" b="1" dirty="0">
              <a:solidFill>
                <a:srgbClr val="D92E2D"/>
              </a:solidFill>
              <a:latin typeface="Calibri" panose="020F0502020204030204" pitchFamily="34" charset="0"/>
              <a:cs typeface="Calibri" panose="020F0502020204030204" pitchFamily="34" charset="0"/>
            </a:endParaRPr>
          </a:p>
          <a:p>
            <a:pPr algn="l">
              <a:defRPr/>
            </a:pPr>
            <a:endParaRPr lang="en-GB" altLang="es-ES" sz="2600" dirty="0">
              <a:latin typeface="+mj-lt"/>
              <a:cs typeface="Calibri" panose="020F0502020204030204" pitchFamily="34" charset="0"/>
            </a:endParaRPr>
          </a:p>
          <a:p>
            <a:pPr algn="l">
              <a:defRPr/>
            </a:pPr>
            <a:endParaRPr lang="en-GB" altLang="es-ES" sz="2900" dirty="0">
              <a:latin typeface="+mj-lt"/>
              <a:cs typeface="Calibri" panose="020F0502020204030204" pitchFamily="34" charset="0"/>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5271172" y="553541"/>
            <a:ext cx="6599487" cy="66144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4000" b="1" spc="-85" dirty="0" err="1">
                <a:solidFill>
                  <a:srgbClr val="D92E2D"/>
                </a:solidFill>
                <a:ea typeface="Calibri" panose="020F0502020204030204" pitchFamily="34" charset="0"/>
                <a:cs typeface="Tahoma"/>
              </a:rPr>
              <a:t>Unit</a:t>
            </a:r>
            <a:r>
              <a:rPr lang="fi-FI" sz="4000" b="1" spc="-85" dirty="0">
                <a:solidFill>
                  <a:srgbClr val="D92E2D"/>
                </a:solidFill>
                <a:ea typeface="Calibri" panose="020F0502020204030204" pitchFamily="34" charset="0"/>
                <a:cs typeface="Tahoma"/>
              </a:rPr>
              <a:t> 1</a:t>
            </a:r>
            <a:r>
              <a:rPr lang="es-ES" sz="4000" b="1" spc="-85" dirty="0">
                <a:solidFill>
                  <a:srgbClr val="FF0000"/>
                </a:solidFill>
                <a:ea typeface="Calibri" panose="020F0502020204030204" pitchFamily="34" charset="0"/>
                <a:cs typeface="Tahoma"/>
              </a:rPr>
              <a:t> </a:t>
            </a:r>
            <a:endParaRPr lang="es-ES" sz="4000" b="1" spc="-85" dirty="0">
              <a:solidFill>
                <a:srgbClr val="FF0000"/>
              </a:solidFill>
              <a:cs typeface="Tahoma"/>
            </a:endParaRPr>
          </a:p>
        </p:txBody>
      </p:sp>
      <p:pic>
        <p:nvPicPr>
          <p:cNvPr id="3" name="Kuva 2" descr="Raketti">
            <a:extLst>
              <a:ext uri="{FF2B5EF4-FFF2-40B4-BE49-F238E27FC236}">
                <a16:creationId xmlns:a16="http://schemas.microsoft.com/office/drawing/2014/main" id="{D91CA6A4-A432-4838-8426-1069192531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16853" y="412180"/>
            <a:ext cx="1959445" cy="1959445"/>
          </a:xfrm>
          <a:prstGeom prst="rect">
            <a:avLst/>
          </a:prstGeom>
        </p:spPr>
      </p:pic>
    </p:spTree>
    <p:extLst>
      <p:ext uri="{BB962C8B-B14F-4D97-AF65-F5344CB8AC3E}">
        <p14:creationId xmlns:p14="http://schemas.microsoft.com/office/powerpoint/2010/main" val="302283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226635" y="1290770"/>
            <a:ext cx="9738730" cy="4527200"/>
          </a:xfrm>
        </p:spPr>
        <p:txBody>
          <a:bodyPr vert="horz" lIns="91440" tIns="45720" rIns="91440" bIns="45720" rtlCol="0" anchor="t">
            <a:noAutofit/>
          </a:bodyPr>
          <a:lstStyle/>
          <a:p>
            <a:pPr algn="l">
              <a:defRPr/>
            </a:pPr>
            <a:r>
              <a:rPr lang="en-GB" b="1" dirty="0">
                <a:ea typeface="+mn-lt"/>
                <a:cs typeface="+mn-lt"/>
              </a:rPr>
              <a:t>Design Thinking process.</a:t>
            </a:r>
          </a:p>
          <a:p>
            <a:pPr algn="l">
              <a:defRPr/>
            </a:pPr>
            <a:endParaRPr lang="en-GB" b="1" dirty="0">
              <a:ea typeface="+mn-lt"/>
              <a:cs typeface="+mn-lt"/>
            </a:endParaRPr>
          </a:p>
          <a:p>
            <a:pPr algn="l">
              <a:defRPr/>
            </a:pPr>
            <a:r>
              <a:rPr lang="en-US" sz="2000" dirty="0">
                <a:ea typeface="+mn-lt"/>
                <a:cs typeface="+mn-lt"/>
              </a:rPr>
              <a:t>1. Take the users’ perspective and empathize with the problem they</a:t>
            </a:r>
          </a:p>
          <a:p>
            <a:pPr algn="l">
              <a:defRPr/>
            </a:pPr>
            <a:r>
              <a:rPr lang="en-US" sz="2000" dirty="0">
                <a:ea typeface="+mn-lt"/>
                <a:cs typeface="+mn-lt"/>
              </a:rPr>
              <a:t>experience.</a:t>
            </a:r>
          </a:p>
          <a:p>
            <a:pPr algn="l">
              <a:defRPr/>
            </a:pPr>
            <a:r>
              <a:rPr lang="en-US" sz="2000" dirty="0">
                <a:ea typeface="+mn-lt"/>
                <a:cs typeface="+mn-lt"/>
              </a:rPr>
              <a:t>2. Define the problem in detail by aggregating the available dispersed</a:t>
            </a:r>
          </a:p>
          <a:p>
            <a:pPr algn="l">
              <a:defRPr/>
            </a:pPr>
            <a:r>
              <a:rPr lang="en-US" sz="2000" dirty="0">
                <a:ea typeface="+mn-lt"/>
                <a:cs typeface="+mn-lt"/>
              </a:rPr>
              <a:t>information.</a:t>
            </a:r>
          </a:p>
          <a:p>
            <a:pPr algn="l">
              <a:defRPr/>
            </a:pPr>
            <a:r>
              <a:rPr lang="en-US" sz="2000" dirty="0">
                <a:ea typeface="+mn-lt"/>
                <a:cs typeface="+mn-lt"/>
              </a:rPr>
              <a:t>3. Brainstorm various possible solutions for the problem by combining</a:t>
            </a:r>
          </a:p>
          <a:p>
            <a:pPr algn="l">
              <a:defRPr/>
            </a:pPr>
            <a:r>
              <a:rPr lang="en-US" sz="2000" dirty="0">
                <a:ea typeface="+mn-lt"/>
                <a:cs typeface="+mn-lt"/>
              </a:rPr>
              <a:t>imaginative insights and generate the broadest possible range of</a:t>
            </a:r>
          </a:p>
          <a:p>
            <a:pPr algn="l">
              <a:defRPr/>
            </a:pPr>
            <a:r>
              <a:rPr lang="en-US" sz="2000" dirty="0">
                <a:ea typeface="+mn-lt"/>
                <a:cs typeface="+mn-lt"/>
              </a:rPr>
              <a:t>ideas.</a:t>
            </a:r>
          </a:p>
          <a:p>
            <a:pPr algn="l">
              <a:defRPr/>
            </a:pPr>
            <a:r>
              <a:rPr lang="en-US" sz="2000" dirty="0">
                <a:ea typeface="+mn-lt"/>
                <a:cs typeface="+mn-lt"/>
              </a:rPr>
              <a:t>4. Prototype the solution to identify new paths and highlight strengths</a:t>
            </a:r>
          </a:p>
          <a:p>
            <a:pPr algn="l">
              <a:defRPr/>
            </a:pPr>
            <a:r>
              <a:rPr lang="en-US" sz="2000" dirty="0">
                <a:ea typeface="+mn-lt"/>
                <a:cs typeface="+mn-lt"/>
              </a:rPr>
              <a:t>and weaknesses.</a:t>
            </a:r>
          </a:p>
          <a:p>
            <a:pPr algn="l">
              <a:defRPr/>
            </a:pPr>
            <a:r>
              <a:rPr lang="en-US" sz="2000" dirty="0">
                <a:ea typeface="+mn-lt"/>
                <a:cs typeface="+mn-lt"/>
              </a:rPr>
              <a:t>5. Test the prototype by soliciting feedback from the final users</a:t>
            </a:r>
            <a:endParaRPr lang="en-GB" sz="2000" dirty="0">
              <a:ea typeface="+mn-lt"/>
              <a:cs typeface="+mn-lt"/>
            </a:endParaRPr>
          </a:p>
          <a:p>
            <a:pPr algn="l">
              <a:defRPr/>
            </a:pPr>
            <a:endParaRPr lang="en-GB" sz="2000" b="1" dirty="0">
              <a:ea typeface="+mn-lt"/>
              <a:cs typeface="+mn-lt"/>
            </a:endParaRPr>
          </a:p>
          <a:p>
            <a:pPr algn="l">
              <a:defRPr/>
            </a:pPr>
            <a:endParaRPr lang="en-GB" sz="2000" b="1" dirty="0">
              <a:ea typeface="+mn-lt"/>
              <a:cs typeface="+mn-lt"/>
            </a:endParaRPr>
          </a:p>
          <a:p>
            <a:pPr algn="l">
              <a:defRPr/>
            </a:pPr>
            <a:endParaRPr lang="en-GB" sz="2000" b="1" dirty="0">
              <a:cs typeface="Calibri"/>
            </a:endParaRPr>
          </a:p>
          <a:p>
            <a:pPr marL="514350" indent="-514350" algn="l">
              <a:buChar char="•"/>
              <a:defRPr/>
            </a:pPr>
            <a:endParaRPr lang="en-GB" sz="3200" b="1" dirty="0">
              <a:cs typeface="Calibri"/>
            </a:endParaRPr>
          </a:p>
          <a:p>
            <a:pPr marL="514350" indent="-514350" algn="l">
              <a:buAutoNum type="arabicPeriod"/>
              <a:defRPr/>
            </a:pPr>
            <a:endParaRPr lang="en-GB" sz="3200" b="1" dirty="0">
              <a:solidFill>
                <a:srgbClr val="000000"/>
              </a:solidFill>
              <a:latin typeface="Calibri" panose="020F0502020204030204" pitchFamily="34" charset="0"/>
              <a:cs typeface="Calibri" panose="020F0502020204030204" pitchFamily="34" charset="0"/>
            </a:endParaRPr>
          </a:p>
          <a:p>
            <a:pPr marL="514350" indent="-514350" algn="l">
              <a:buAutoNum type="arabicPeriod"/>
              <a:defRPr/>
            </a:pPr>
            <a:endParaRPr lang="en-GB" sz="3200" b="1" dirty="0">
              <a:solidFill>
                <a:srgbClr val="000000"/>
              </a:solidFill>
              <a:latin typeface="Calibri" panose="020F0502020204030204" pitchFamily="34" charset="0"/>
              <a:cs typeface="Calibri" panose="020F0502020204030204" pitchFamily="34" charset="0"/>
            </a:endParaRPr>
          </a:p>
          <a:p>
            <a:pPr marL="514350" indent="-514350" algn="l">
              <a:buAutoNum type="arabicPeriod"/>
              <a:defRPr/>
            </a:pPr>
            <a:endParaRPr lang="en-GB" sz="3200" b="1" dirty="0">
              <a:solidFill>
                <a:srgbClr val="000000"/>
              </a:solidFill>
              <a:latin typeface="Calibri" panose="020F0502020204030204" pitchFamily="34" charset="0"/>
              <a:cs typeface="Calibri" panose="020F0502020204030204" pitchFamily="34" charset="0"/>
            </a:endParaRPr>
          </a:p>
          <a:p>
            <a:pPr marL="514350" indent="-514350" algn="l">
              <a:buAutoNum type="arabicPeriod"/>
              <a:defRPr/>
            </a:pPr>
            <a:endParaRPr lang="en-GB" sz="3200" b="1" dirty="0">
              <a:latin typeface="Calibri" panose="020F0502020204030204" pitchFamily="34" charset="0"/>
              <a:cs typeface="Calibri" panose="020F0502020204030204" pitchFamily="34" charset="0"/>
            </a:endParaRPr>
          </a:p>
          <a:p>
            <a:pPr algn="l">
              <a:defRPr/>
            </a:pPr>
            <a:endParaRPr lang="en-GB" sz="3200" b="1" dirty="0">
              <a:solidFill>
                <a:srgbClr val="000000"/>
              </a:solidFill>
              <a:latin typeface="Calibri" panose="020F0502020204030204" pitchFamily="34" charset="0"/>
              <a:cs typeface="Calibri" panose="020F0502020204030204" pitchFamily="34" charset="0"/>
            </a:endParaRPr>
          </a:p>
          <a:p>
            <a:pPr algn="l">
              <a:defRPr/>
            </a:pPr>
            <a:endParaRPr lang="en-GB" sz="3200" dirty="0">
              <a:solidFill>
                <a:srgbClr val="000000"/>
              </a:solidFill>
              <a:latin typeface="Calibri" panose="020F0502020204030204" pitchFamily="34" charset="0"/>
              <a:cs typeface="Calibri" panose="020F0502020204030204" pitchFamily="34" charset="0"/>
            </a:endParaRPr>
          </a:p>
          <a:p>
            <a:pPr algn="l">
              <a:defRPr/>
            </a:pPr>
            <a:endParaRPr lang="en-GB" altLang="es-ES" sz="3200" b="1" dirty="0">
              <a:solidFill>
                <a:srgbClr val="D92E2D"/>
              </a:solidFill>
              <a:latin typeface="Calibri" panose="020F0502020204030204" pitchFamily="34" charset="0"/>
              <a:cs typeface="Calibri" panose="020F0502020204030204" pitchFamily="34" charset="0"/>
            </a:endParaRPr>
          </a:p>
          <a:p>
            <a:pPr algn="l">
              <a:defRPr/>
            </a:pPr>
            <a:endParaRPr lang="en-GB" altLang="es-ES" sz="2600" dirty="0">
              <a:latin typeface="+mj-lt"/>
              <a:cs typeface="Calibri" panose="020F0502020204030204" pitchFamily="34" charset="0"/>
            </a:endParaRPr>
          </a:p>
          <a:p>
            <a:pPr algn="l">
              <a:defRPr/>
            </a:pPr>
            <a:endParaRPr lang="en-GB" altLang="es-ES" sz="2900" dirty="0">
              <a:latin typeface="+mj-lt"/>
              <a:cs typeface="Calibri" panose="020F0502020204030204" pitchFamily="34" charset="0"/>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5271172" y="553541"/>
            <a:ext cx="6599487" cy="66144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4000" b="1" spc="-85" dirty="0" err="1">
                <a:solidFill>
                  <a:srgbClr val="D92E2D"/>
                </a:solidFill>
                <a:ea typeface="Calibri" panose="020F0502020204030204" pitchFamily="34" charset="0"/>
                <a:cs typeface="Tahoma"/>
              </a:rPr>
              <a:t>Unit</a:t>
            </a:r>
            <a:r>
              <a:rPr lang="fi-FI" sz="4000" b="1" spc="-85" dirty="0">
                <a:solidFill>
                  <a:srgbClr val="D92E2D"/>
                </a:solidFill>
                <a:ea typeface="Calibri" panose="020F0502020204030204" pitchFamily="34" charset="0"/>
                <a:cs typeface="Tahoma"/>
              </a:rPr>
              <a:t> 1</a:t>
            </a:r>
            <a:r>
              <a:rPr lang="es-ES" sz="4000" b="1" spc="-85" dirty="0">
                <a:solidFill>
                  <a:srgbClr val="FF0000"/>
                </a:solidFill>
                <a:ea typeface="Calibri" panose="020F0502020204030204" pitchFamily="34" charset="0"/>
                <a:cs typeface="Tahoma"/>
              </a:rPr>
              <a:t> </a:t>
            </a:r>
            <a:endParaRPr lang="es-ES" sz="4000" b="1" spc="-85" dirty="0">
              <a:solidFill>
                <a:srgbClr val="FF0000"/>
              </a:solidFill>
              <a:cs typeface="Tahoma"/>
            </a:endParaRPr>
          </a:p>
        </p:txBody>
      </p:sp>
    </p:spTree>
    <p:extLst>
      <p:ext uri="{BB962C8B-B14F-4D97-AF65-F5344CB8AC3E}">
        <p14:creationId xmlns:p14="http://schemas.microsoft.com/office/powerpoint/2010/main" val="179301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273099" y="1712664"/>
            <a:ext cx="9738730" cy="4527200"/>
          </a:xfrm>
        </p:spPr>
        <p:txBody>
          <a:bodyPr vert="horz" lIns="91440" tIns="45720" rIns="91440" bIns="45720" rtlCol="0" anchor="t">
            <a:noAutofit/>
          </a:bodyPr>
          <a:lstStyle/>
          <a:p>
            <a:pPr algn="l">
              <a:defRPr/>
            </a:pPr>
            <a:endParaRPr lang="en-GB" sz="2000" b="1" dirty="0">
              <a:ea typeface="+mn-lt"/>
              <a:cs typeface="+mn-lt"/>
            </a:endParaRPr>
          </a:p>
          <a:p>
            <a:pPr algn="l">
              <a:defRPr/>
            </a:pPr>
            <a:endParaRPr lang="en-GB" sz="2000" b="1" dirty="0">
              <a:ea typeface="+mn-lt"/>
              <a:cs typeface="+mn-lt"/>
            </a:endParaRPr>
          </a:p>
          <a:p>
            <a:pPr algn="l">
              <a:defRPr/>
            </a:pPr>
            <a:endParaRPr lang="en-GB" sz="2000" b="1" dirty="0">
              <a:ea typeface="+mn-lt"/>
              <a:cs typeface="+mn-lt"/>
            </a:endParaRPr>
          </a:p>
          <a:p>
            <a:pPr algn="l">
              <a:defRPr/>
            </a:pPr>
            <a:endParaRPr lang="en-GB" sz="2000" b="1" dirty="0">
              <a:cs typeface="Calibri"/>
            </a:endParaRPr>
          </a:p>
          <a:p>
            <a:pPr marL="514350" indent="-514350" algn="l">
              <a:buChar char="•"/>
              <a:defRPr/>
            </a:pPr>
            <a:endParaRPr lang="en-GB" sz="3200" b="1" dirty="0">
              <a:cs typeface="Calibri"/>
            </a:endParaRPr>
          </a:p>
          <a:p>
            <a:pPr marL="514350" indent="-514350" algn="l">
              <a:buAutoNum type="arabicPeriod"/>
              <a:defRPr/>
            </a:pPr>
            <a:endParaRPr lang="en-GB" sz="3200" b="1" dirty="0">
              <a:solidFill>
                <a:srgbClr val="000000"/>
              </a:solidFill>
              <a:latin typeface="Calibri" panose="020F0502020204030204" pitchFamily="34" charset="0"/>
              <a:cs typeface="Calibri" panose="020F0502020204030204" pitchFamily="34" charset="0"/>
            </a:endParaRPr>
          </a:p>
          <a:p>
            <a:pPr marL="514350" indent="-514350" algn="l">
              <a:buAutoNum type="arabicPeriod"/>
              <a:defRPr/>
            </a:pPr>
            <a:endParaRPr lang="en-GB" sz="3200" b="1" dirty="0">
              <a:solidFill>
                <a:srgbClr val="000000"/>
              </a:solidFill>
              <a:latin typeface="Calibri" panose="020F0502020204030204" pitchFamily="34" charset="0"/>
              <a:cs typeface="Calibri" panose="020F0502020204030204" pitchFamily="34" charset="0"/>
            </a:endParaRPr>
          </a:p>
          <a:p>
            <a:pPr marL="514350" indent="-514350" algn="l">
              <a:buAutoNum type="arabicPeriod"/>
              <a:defRPr/>
            </a:pPr>
            <a:endParaRPr lang="en-GB" sz="3200" b="1" dirty="0">
              <a:solidFill>
                <a:srgbClr val="000000"/>
              </a:solidFill>
              <a:latin typeface="Calibri" panose="020F0502020204030204" pitchFamily="34" charset="0"/>
              <a:cs typeface="Calibri" panose="020F0502020204030204" pitchFamily="34" charset="0"/>
            </a:endParaRPr>
          </a:p>
          <a:p>
            <a:pPr marL="514350" indent="-514350" algn="l">
              <a:buAutoNum type="arabicPeriod"/>
              <a:defRPr/>
            </a:pPr>
            <a:endParaRPr lang="en-GB" sz="3200" b="1" dirty="0">
              <a:latin typeface="Calibri" panose="020F0502020204030204" pitchFamily="34" charset="0"/>
              <a:cs typeface="Calibri" panose="020F0502020204030204" pitchFamily="34" charset="0"/>
            </a:endParaRPr>
          </a:p>
          <a:p>
            <a:pPr algn="l">
              <a:defRPr/>
            </a:pPr>
            <a:endParaRPr lang="en-GB" sz="3200" b="1" dirty="0">
              <a:solidFill>
                <a:srgbClr val="000000"/>
              </a:solidFill>
              <a:latin typeface="Calibri" panose="020F0502020204030204" pitchFamily="34" charset="0"/>
              <a:cs typeface="Calibri" panose="020F0502020204030204" pitchFamily="34" charset="0"/>
            </a:endParaRPr>
          </a:p>
          <a:p>
            <a:pPr algn="l">
              <a:defRPr/>
            </a:pPr>
            <a:endParaRPr lang="en-GB" sz="3200" dirty="0">
              <a:solidFill>
                <a:srgbClr val="000000"/>
              </a:solidFill>
              <a:latin typeface="Calibri" panose="020F0502020204030204" pitchFamily="34" charset="0"/>
              <a:cs typeface="Calibri" panose="020F0502020204030204" pitchFamily="34" charset="0"/>
            </a:endParaRPr>
          </a:p>
          <a:p>
            <a:pPr algn="l">
              <a:defRPr/>
            </a:pPr>
            <a:endParaRPr lang="en-GB" altLang="es-ES" sz="3200" b="1" dirty="0">
              <a:solidFill>
                <a:srgbClr val="D92E2D"/>
              </a:solidFill>
              <a:latin typeface="Calibri" panose="020F0502020204030204" pitchFamily="34" charset="0"/>
              <a:cs typeface="Calibri" panose="020F0502020204030204" pitchFamily="34" charset="0"/>
            </a:endParaRPr>
          </a:p>
          <a:p>
            <a:pPr algn="l">
              <a:defRPr/>
            </a:pPr>
            <a:endParaRPr lang="en-GB" altLang="es-ES" sz="2600" dirty="0">
              <a:latin typeface="+mj-lt"/>
              <a:cs typeface="Calibri" panose="020F0502020204030204" pitchFamily="34" charset="0"/>
            </a:endParaRPr>
          </a:p>
          <a:p>
            <a:pPr algn="l">
              <a:defRPr/>
            </a:pPr>
            <a:endParaRPr lang="en-GB" altLang="es-ES" sz="2900" dirty="0">
              <a:latin typeface="+mj-lt"/>
              <a:cs typeface="Calibri" panose="020F0502020204030204" pitchFamily="34" charset="0"/>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5271172" y="553541"/>
            <a:ext cx="6599487" cy="66144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4000" b="1" spc="-85" dirty="0" err="1">
                <a:solidFill>
                  <a:srgbClr val="D92E2D"/>
                </a:solidFill>
                <a:ea typeface="Calibri" panose="020F0502020204030204" pitchFamily="34" charset="0"/>
                <a:cs typeface="Tahoma"/>
              </a:rPr>
              <a:t>Unit</a:t>
            </a:r>
            <a:r>
              <a:rPr lang="fi-FI" sz="4000" b="1" spc="-85" dirty="0">
                <a:solidFill>
                  <a:srgbClr val="D92E2D"/>
                </a:solidFill>
                <a:ea typeface="Calibri" panose="020F0502020204030204" pitchFamily="34" charset="0"/>
                <a:cs typeface="Tahoma"/>
              </a:rPr>
              <a:t> 1 </a:t>
            </a:r>
            <a:r>
              <a:rPr lang="es-ES" sz="4000" b="1" spc="-85" dirty="0">
                <a:solidFill>
                  <a:srgbClr val="FF0000"/>
                </a:solidFill>
                <a:ea typeface="Calibri" panose="020F0502020204030204" pitchFamily="34" charset="0"/>
                <a:cs typeface="Tahoma"/>
              </a:rPr>
              <a:t> </a:t>
            </a:r>
            <a:endParaRPr lang="es-ES" sz="4000" b="1" spc="-85" dirty="0">
              <a:solidFill>
                <a:srgbClr val="FF0000"/>
              </a:solidFill>
              <a:cs typeface="Tahoma"/>
            </a:endParaRPr>
          </a:p>
        </p:txBody>
      </p:sp>
      <p:pic>
        <p:nvPicPr>
          <p:cNvPr id="2" name="Kuva 1">
            <a:extLst>
              <a:ext uri="{FF2B5EF4-FFF2-40B4-BE49-F238E27FC236}">
                <a16:creationId xmlns:a16="http://schemas.microsoft.com/office/drawing/2014/main" id="{E775835B-7ED7-491B-BC81-05CAE730C47E}"/>
              </a:ext>
            </a:extLst>
          </p:cNvPr>
          <p:cNvPicPr>
            <a:picLocks noChangeAspect="1"/>
          </p:cNvPicPr>
          <p:nvPr/>
        </p:nvPicPr>
        <p:blipFill>
          <a:blip r:embed="rId4"/>
          <a:stretch>
            <a:fillRect/>
          </a:stretch>
        </p:blipFill>
        <p:spPr>
          <a:xfrm>
            <a:off x="2009192" y="1151152"/>
            <a:ext cx="7460873" cy="4860194"/>
          </a:xfrm>
          <a:prstGeom prst="rect">
            <a:avLst/>
          </a:prstGeom>
        </p:spPr>
      </p:pic>
      <p:sp>
        <p:nvSpPr>
          <p:cNvPr id="3" name="Suorakulmio 2">
            <a:extLst>
              <a:ext uri="{FF2B5EF4-FFF2-40B4-BE49-F238E27FC236}">
                <a16:creationId xmlns:a16="http://schemas.microsoft.com/office/drawing/2014/main" id="{573AD761-E214-490D-9709-EA957188AF6B}"/>
              </a:ext>
            </a:extLst>
          </p:cNvPr>
          <p:cNvSpPr/>
          <p:nvPr/>
        </p:nvSpPr>
        <p:spPr>
          <a:xfrm>
            <a:off x="5435574" y="5940939"/>
            <a:ext cx="3451586" cy="246221"/>
          </a:xfrm>
          <a:prstGeom prst="rect">
            <a:avLst/>
          </a:prstGeom>
        </p:spPr>
        <p:txBody>
          <a:bodyPr wrap="none">
            <a:spAutoFit/>
          </a:bodyPr>
          <a:lstStyle/>
          <a:p>
            <a:r>
              <a:rPr lang="en-US" sz="1000" dirty="0"/>
              <a:t>https://commons.wikimedia.org/wiki/File:Design_thinking.png</a:t>
            </a:r>
          </a:p>
        </p:txBody>
      </p:sp>
    </p:spTree>
    <p:extLst>
      <p:ext uri="{BB962C8B-B14F-4D97-AF65-F5344CB8AC3E}">
        <p14:creationId xmlns:p14="http://schemas.microsoft.com/office/powerpoint/2010/main" val="132902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273099" y="1712664"/>
            <a:ext cx="9738730" cy="4527200"/>
          </a:xfrm>
        </p:spPr>
        <p:txBody>
          <a:bodyPr vert="horz" lIns="91440" tIns="45720" rIns="91440" bIns="45720" rtlCol="0" anchor="t">
            <a:noAutofit/>
          </a:bodyPr>
          <a:lstStyle/>
          <a:p>
            <a:pPr algn="l"/>
            <a:r>
              <a:rPr lang="fi-FI" b="1" dirty="0">
                <a:ea typeface="+mn-lt"/>
                <a:cs typeface="+mn-lt"/>
              </a:rPr>
              <a:t>Introduction to </a:t>
            </a:r>
            <a:r>
              <a:rPr lang="en-GB" b="1" dirty="0">
                <a:ea typeface="+mn-lt"/>
                <a:cs typeface="+mn-lt"/>
              </a:rPr>
              <a:t>Idea generation methods</a:t>
            </a:r>
          </a:p>
          <a:p>
            <a:endParaRPr lang="en-US" b="1" dirty="0">
              <a:ea typeface="+mn-lt"/>
              <a:cs typeface="+mn-lt"/>
            </a:endParaRPr>
          </a:p>
          <a:p>
            <a:pPr algn="l"/>
            <a:r>
              <a:rPr lang="en-US" sz="2000" dirty="0">
                <a:ea typeface="+mn-lt"/>
                <a:cs typeface="+mn-lt"/>
              </a:rPr>
              <a:t>1. Brainstorming</a:t>
            </a:r>
          </a:p>
          <a:p>
            <a:pPr algn="l"/>
            <a:r>
              <a:rPr lang="en-US" sz="2000" dirty="0">
                <a:ea typeface="+mn-lt"/>
                <a:cs typeface="+mn-lt"/>
              </a:rPr>
              <a:t>2. Problem Solving</a:t>
            </a:r>
            <a:endParaRPr lang="en-US" sz="2000" dirty="0">
              <a:cs typeface="Calibri" panose="020F0502020204030204"/>
            </a:endParaRPr>
          </a:p>
          <a:p>
            <a:pPr algn="l"/>
            <a:r>
              <a:rPr lang="en-US" sz="2000" dirty="0">
                <a:ea typeface="+mn-lt"/>
                <a:cs typeface="+mn-lt"/>
              </a:rPr>
              <a:t>3. Idea generation		</a:t>
            </a:r>
            <a:endParaRPr lang="en-GB" sz="2000" b="1" dirty="0">
              <a:ea typeface="+mn-lt"/>
              <a:cs typeface="+mn-lt"/>
            </a:endParaRPr>
          </a:p>
          <a:p>
            <a:pPr algn="l">
              <a:defRPr/>
            </a:pPr>
            <a:endParaRPr lang="en-GB" sz="2000" b="1" dirty="0">
              <a:ea typeface="+mn-lt"/>
              <a:cs typeface="+mn-lt"/>
            </a:endParaRPr>
          </a:p>
          <a:p>
            <a:pPr algn="l">
              <a:defRPr/>
            </a:pPr>
            <a:endParaRPr lang="en-GB" sz="2000" b="1" dirty="0">
              <a:cs typeface="Calibri"/>
            </a:endParaRPr>
          </a:p>
          <a:p>
            <a:pPr marL="514350" indent="-514350" algn="l">
              <a:buChar char="•"/>
              <a:defRPr/>
            </a:pPr>
            <a:endParaRPr lang="en-GB" sz="3200" b="1" dirty="0">
              <a:cs typeface="Calibri"/>
            </a:endParaRPr>
          </a:p>
          <a:p>
            <a:pPr marL="514350" indent="-514350" algn="l">
              <a:buAutoNum type="arabicPeriod"/>
              <a:defRPr/>
            </a:pPr>
            <a:endParaRPr lang="en-GB" sz="3200" b="1" dirty="0">
              <a:solidFill>
                <a:srgbClr val="000000"/>
              </a:solidFill>
              <a:latin typeface="Calibri" panose="020F0502020204030204" pitchFamily="34" charset="0"/>
              <a:cs typeface="Calibri" panose="020F0502020204030204" pitchFamily="34" charset="0"/>
            </a:endParaRPr>
          </a:p>
          <a:p>
            <a:pPr marL="514350" indent="-514350" algn="l">
              <a:buAutoNum type="arabicPeriod"/>
              <a:defRPr/>
            </a:pPr>
            <a:endParaRPr lang="en-GB" sz="3200" b="1" dirty="0">
              <a:solidFill>
                <a:srgbClr val="000000"/>
              </a:solidFill>
              <a:latin typeface="Calibri" panose="020F0502020204030204" pitchFamily="34" charset="0"/>
              <a:cs typeface="Calibri" panose="020F0502020204030204" pitchFamily="34" charset="0"/>
            </a:endParaRPr>
          </a:p>
          <a:p>
            <a:pPr marL="514350" indent="-514350" algn="l">
              <a:buAutoNum type="arabicPeriod"/>
              <a:defRPr/>
            </a:pPr>
            <a:endParaRPr lang="en-GB" sz="3200" b="1" dirty="0">
              <a:solidFill>
                <a:srgbClr val="000000"/>
              </a:solidFill>
              <a:latin typeface="Calibri" panose="020F0502020204030204" pitchFamily="34" charset="0"/>
              <a:cs typeface="Calibri" panose="020F0502020204030204" pitchFamily="34" charset="0"/>
            </a:endParaRPr>
          </a:p>
          <a:p>
            <a:pPr marL="514350" indent="-514350" algn="l">
              <a:buAutoNum type="arabicPeriod"/>
              <a:defRPr/>
            </a:pPr>
            <a:endParaRPr lang="en-GB" sz="3200" b="1" dirty="0">
              <a:latin typeface="Calibri" panose="020F0502020204030204" pitchFamily="34" charset="0"/>
              <a:cs typeface="Calibri" panose="020F0502020204030204" pitchFamily="34" charset="0"/>
            </a:endParaRPr>
          </a:p>
          <a:p>
            <a:pPr algn="l">
              <a:defRPr/>
            </a:pPr>
            <a:endParaRPr lang="en-GB" sz="3200" b="1" dirty="0">
              <a:solidFill>
                <a:srgbClr val="000000"/>
              </a:solidFill>
              <a:latin typeface="Calibri" panose="020F0502020204030204" pitchFamily="34" charset="0"/>
              <a:cs typeface="Calibri" panose="020F0502020204030204" pitchFamily="34" charset="0"/>
            </a:endParaRPr>
          </a:p>
          <a:p>
            <a:pPr algn="l">
              <a:defRPr/>
            </a:pPr>
            <a:endParaRPr lang="en-GB" sz="3200" dirty="0">
              <a:solidFill>
                <a:srgbClr val="000000"/>
              </a:solidFill>
              <a:latin typeface="Calibri" panose="020F0502020204030204" pitchFamily="34" charset="0"/>
              <a:cs typeface="Calibri" panose="020F0502020204030204" pitchFamily="34" charset="0"/>
            </a:endParaRPr>
          </a:p>
          <a:p>
            <a:pPr algn="l">
              <a:defRPr/>
            </a:pPr>
            <a:endParaRPr lang="en-GB" altLang="es-ES" sz="3200" b="1" dirty="0">
              <a:solidFill>
                <a:srgbClr val="D92E2D"/>
              </a:solidFill>
              <a:latin typeface="Calibri" panose="020F0502020204030204" pitchFamily="34" charset="0"/>
              <a:cs typeface="Calibri" panose="020F0502020204030204" pitchFamily="34" charset="0"/>
            </a:endParaRPr>
          </a:p>
          <a:p>
            <a:pPr algn="l">
              <a:defRPr/>
            </a:pPr>
            <a:endParaRPr lang="en-GB" altLang="es-ES" sz="2600" dirty="0">
              <a:latin typeface="+mj-lt"/>
              <a:cs typeface="Calibri" panose="020F0502020204030204" pitchFamily="34" charset="0"/>
            </a:endParaRPr>
          </a:p>
          <a:p>
            <a:pPr algn="l">
              <a:defRPr/>
            </a:pPr>
            <a:endParaRPr lang="en-GB" altLang="es-ES" sz="2900" dirty="0">
              <a:latin typeface="+mj-lt"/>
              <a:cs typeface="Calibri" panose="020F0502020204030204" pitchFamily="34" charset="0"/>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5271172" y="553541"/>
            <a:ext cx="6599487" cy="66144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4000" b="1" spc="-85" dirty="0" err="1">
                <a:solidFill>
                  <a:srgbClr val="D92E2D"/>
                </a:solidFill>
                <a:ea typeface="Calibri" panose="020F0502020204030204" pitchFamily="34" charset="0"/>
                <a:cs typeface="Tahoma"/>
              </a:rPr>
              <a:t>Unit</a:t>
            </a:r>
            <a:r>
              <a:rPr lang="fi-FI" sz="4000" b="1" spc="-85" dirty="0">
                <a:solidFill>
                  <a:srgbClr val="D92E2D"/>
                </a:solidFill>
                <a:ea typeface="Calibri" panose="020F0502020204030204" pitchFamily="34" charset="0"/>
                <a:cs typeface="Tahoma"/>
              </a:rPr>
              <a:t> 1</a:t>
            </a:r>
            <a:r>
              <a:rPr lang="es-ES" sz="4000" b="1" spc="-85" dirty="0">
                <a:solidFill>
                  <a:srgbClr val="FF0000"/>
                </a:solidFill>
                <a:ea typeface="Calibri" panose="020F0502020204030204" pitchFamily="34" charset="0"/>
                <a:cs typeface="Tahoma"/>
              </a:rPr>
              <a:t> </a:t>
            </a:r>
            <a:endParaRPr lang="es-ES" sz="4000" b="1" spc="-85" dirty="0">
              <a:solidFill>
                <a:srgbClr val="FF0000"/>
              </a:solidFill>
              <a:cs typeface="Tahoma"/>
            </a:endParaRPr>
          </a:p>
        </p:txBody>
      </p:sp>
      <p:pic>
        <p:nvPicPr>
          <p:cNvPr id="9" name="Imagen 28">
            <a:extLst>
              <a:ext uri="{FF2B5EF4-FFF2-40B4-BE49-F238E27FC236}">
                <a16:creationId xmlns:a16="http://schemas.microsoft.com/office/drawing/2014/main" id="{9F27EAF1-A314-46A8-8ACD-FC85742790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6404" y="2277512"/>
            <a:ext cx="4142497" cy="2758967"/>
          </a:xfrm>
          <a:prstGeom prst="rect">
            <a:avLst/>
          </a:prstGeom>
        </p:spPr>
      </p:pic>
    </p:spTree>
    <p:extLst>
      <p:ext uri="{BB962C8B-B14F-4D97-AF65-F5344CB8AC3E}">
        <p14:creationId xmlns:p14="http://schemas.microsoft.com/office/powerpoint/2010/main" val="95186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524000" y="1824176"/>
            <a:ext cx="9682975" cy="4043981"/>
          </a:xfrm>
        </p:spPr>
        <p:txBody>
          <a:bodyPr vert="horz" lIns="91440" tIns="45720" rIns="91440" bIns="45720" rtlCol="0" anchor="t">
            <a:normAutofit/>
          </a:bodyPr>
          <a:lstStyle/>
          <a:p>
            <a:pPr algn="l">
              <a:defRPr/>
            </a:pPr>
            <a:r>
              <a:rPr lang="it" b="1" dirty="0">
                <a:ea typeface="+mn-lt"/>
                <a:cs typeface="+mn-lt"/>
              </a:rPr>
              <a:t>Brainstorming</a:t>
            </a:r>
          </a:p>
          <a:p>
            <a:pPr algn="l">
              <a:defRPr/>
            </a:pPr>
            <a:endParaRPr lang="en-GB" b="1" dirty="0">
              <a:ea typeface="+mn-lt"/>
              <a:cs typeface="+mn-lt"/>
            </a:endParaRPr>
          </a:p>
          <a:p>
            <a:pPr marL="457200" indent="-457200" algn="l">
              <a:buChar char="•"/>
              <a:defRPr/>
            </a:pPr>
            <a:r>
              <a:rPr lang="it" sz="2000" dirty="0">
                <a:ea typeface="+mn-lt"/>
                <a:cs typeface="+mn-lt"/>
              </a:rPr>
              <a:t>Brainstorming is about generating lots of ideas, about collaboration and openness to wild solutions.</a:t>
            </a:r>
            <a:endParaRPr lang="en-GB" sz="2000" dirty="0">
              <a:ea typeface="+mn-lt"/>
              <a:cs typeface="+mn-lt"/>
            </a:endParaRPr>
          </a:p>
          <a:p>
            <a:pPr marL="457200" indent="-457200" algn="l">
              <a:buChar char="•"/>
              <a:defRPr/>
            </a:pPr>
            <a:r>
              <a:rPr lang="it" sz="2000" dirty="0" err="1">
                <a:ea typeface="+mn-lt"/>
                <a:cs typeface="+mn-lt"/>
              </a:rPr>
              <a:t>Avoid</a:t>
            </a:r>
            <a:r>
              <a:rPr lang="it" sz="2000" dirty="0">
                <a:ea typeface="+mn-lt"/>
                <a:cs typeface="+mn-lt"/>
              </a:rPr>
              <a:t> </a:t>
            </a:r>
            <a:r>
              <a:rPr lang="it" sz="2000" dirty="0" err="1">
                <a:ea typeface="+mn-lt"/>
                <a:cs typeface="+mn-lt"/>
              </a:rPr>
              <a:t>discussions</a:t>
            </a:r>
            <a:r>
              <a:rPr lang="it" sz="2000" dirty="0">
                <a:ea typeface="+mn-lt"/>
                <a:cs typeface="+mn-lt"/>
              </a:rPr>
              <a:t> of </a:t>
            </a:r>
            <a:r>
              <a:rPr lang="it" sz="2000" dirty="0" err="1">
                <a:ea typeface="+mn-lt"/>
                <a:cs typeface="+mn-lt"/>
              </a:rPr>
              <a:t>why</a:t>
            </a:r>
            <a:r>
              <a:rPr lang="it" sz="2000" dirty="0">
                <a:ea typeface="+mn-lt"/>
                <a:cs typeface="+mn-lt"/>
              </a:rPr>
              <a:t> </a:t>
            </a:r>
            <a:r>
              <a:rPr lang="it" sz="2000" dirty="0" err="1">
                <a:ea typeface="+mn-lt"/>
                <a:cs typeface="+mn-lt"/>
              </a:rPr>
              <a:t>ideas</a:t>
            </a:r>
            <a:r>
              <a:rPr lang="it" sz="2000" dirty="0">
                <a:ea typeface="+mn-lt"/>
                <a:cs typeface="+mn-lt"/>
              </a:rPr>
              <a:t> </a:t>
            </a:r>
            <a:r>
              <a:rPr lang="it" sz="2000" dirty="0" err="1">
                <a:ea typeface="+mn-lt"/>
                <a:cs typeface="+mn-lt"/>
              </a:rPr>
              <a:t>may</a:t>
            </a:r>
            <a:r>
              <a:rPr lang="it" sz="2000" dirty="0">
                <a:ea typeface="+mn-lt"/>
                <a:cs typeface="+mn-lt"/>
              </a:rPr>
              <a:t> </a:t>
            </a:r>
            <a:r>
              <a:rPr lang="it" sz="2000" dirty="0" err="1">
                <a:ea typeface="+mn-lt"/>
                <a:cs typeface="+mn-lt"/>
              </a:rPr>
              <a:t>not</a:t>
            </a:r>
            <a:r>
              <a:rPr lang="it" sz="2000" dirty="0">
                <a:ea typeface="+mn-lt"/>
                <a:cs typeface="+mn-lt"/>
              </a:rPr>
              <a:t> work. </a:t>
            </a:r>
            <a:r>
              <a:rPr lang="it" sz="2000" dirty="0" err="1">
                <a:ea typeface="+mn-lt"/>
                <a:cs typeface="+mn-lt"/>
              </a:rPr>
              <a:t>This</a:t>
            </a:r>
            <a:r>
              <a:rPr lang="it" sz="2000" dirty="0">
                <a:ea typeface="+mn-lt"/>
                <a:cs typeface="+mn-lt"/>
              </a:rPr>
              <a:t> </a:t>
            </a:r>
            <a:r>
              <a:rPr lang="it" sz="2000" dirty="0" err="1">
                <a:ea typeface="+mn-lt"/>
                <a:cs typeface="+mn-lt"/>
              </a:rPr>
              <a:t>behaviour</a:t>
            </a:r>
            <a:r>
              <a:rPr lang="it" sz="2000" dirty="0">
                <a:ea typeface="+mn-lt"/>
                <a:cs typeface="+mn-lt"/>
              </a:rPr>
              <a:t> </a:t>
            </a:r>
            <a:r>
              <a:rPr lang="it" sz="2000" dirty="0" err="1">
                <a:ea typeface="+mn-lt"/>
                <a:cs typeface="+mn-lt"/>
              </a:rPr>
              <a:t>kills</a:t>
            </a:r>
            <a:r>
              <a:rPr lang="it" sz="2000" dirty="0">
                <a:ea typeface="+mn-lt"/>
                <a:cs typeface="+mn-lt"/>
              </a:rPr>
              <a:t> </a:t>
            </a:r>
            <a:r>
              <a:rPr lang="it" sz="2000" dirty="0" err="1">
                <a:ea typeface="+mn-lt"/>
                <a:cs typeface="+mn-lt"/>
              </a:rPr>
              <a:t>creativity</a:t>
            </a:r>
            <a:r>
              <a:rPr lang="it" sz="2000" dirty="0">
                <a:ea typeface="+mn-lt"/>
                <a:cs typeface="+mn-lt"/>
              </a:rPr>
              <a:t> and shifts the group </a:t>
            </a:r>
            <a:r>
              <a:rPr lang="it" sz="2000" dirty="0" err="1">
                <a:ea typeface="+mn-lt"/>
                <a:cs typeface="+mn-lt"/>
              </a:rPr>
              <a:t>mindset</a:t>
            </a:r>
            <a:r>
              <a:rPr lang="it" sz="2000" dirty="0">
                <a:ea typeface="+mn-lt"/>
                <a:cs typeface="+mn-lt"/>
              </a:rPr>
              <a:t> from a generative one to a </a:t>
            </a:r>
            <a:r>
              <a:rPr lang="it" sz="2000" dirty="0" err="1">
                <a:ea typeface="+mn-lt"/>
                <a:cs typeface="+mn-lt"/>
              </a:rPr>
              <a:t>critical</a:t>
            </a:r>
            <a:r>
              <a:rPr lang="it" sz="2000" dirty="0">
                <a:ea typeface="+mn-lt"/>
                <a:cs typeface="+mn-lt"/>
              </a:rPr>
              <a:t> one. The </a:t>
            </a:r>
            <a:r>
              <a:rPr lang="it" sz="2000" dirty="0" err="1">
                <a:ea typeface="+mn-lt"/>
                <a:cs typeface="+mn-lt"/>
              </a:rPr>
              <a:t>only</a:t>
            </a:r>
            <a:r>
              <a:rPr lang="it" sz="2000" dirty="0">
                <a:ea typeface="+mn-lt"/>
                <a:cs typeface="+mn-lt"/>
              </a:rPr>
              <a:t> way to </a:t>
            </a:r>
            <a:r>
              <a:rPr lang="it" sz="2000" dirty="0" err="1">
                <a:ea typeface="+mn-lt"/>
                <a:cs typeface="+mn-lt"/>
              </a:rPr>
              <a:t>get</a:t>
            </a:r>
            <a:r>
              <a:rPr lang="it" sz="2000" dirty="0">
                <a:ea typeface="+mn-lt"/>
                <a:cs typeface="+mn-lt"/>
              </a:rPr>
              <a:t> to good </a:t>
            </a:r>
            <a:r>
              <a:rPr lang="it" sz="2000" dirty="0" err="1">
                <a:ea typeface="+mn-lt"/>
                <a:cs typeface="+mn-lt"/>
              </a:rPr>
              <a:t>ideas</a:t>
            </a:r>
            <a:r>
              <a:rPr lang="it" sz="2000" dirty="0">
                <a:ea typeface="+mn-lt"/>
                <a:cs typeface="+mn-lt"/>
              </a:rPr>
              <a:t> </a:t>
            </a:r>
            <a:r>
              <a:rPr lang="it" sz="2000" dirty="0" err="1">
                <a:ea typeface="+mn-lt"/>
                <a:cs typeface="+mn-lt"/>
              </a:rPr>
              <a:t>is</a:t>
            </a:r>
            <a:r>
              <a:rPr lang="it" sz="2000" dirty="0">
                <a:ea typeface="+mn-lt"/>
                <a:cs typeface="+mn-lt"/>
              </a:rPr>
              <a:t> to </a:t>
            </a:r>
            <a:r>
              <a:rPr lang="it" sz="2000" dirty="0" err="1">
                <a:ea typeface="+mn-lt"/>
                <a:cs typeface="+mn-lt"/>
              </a:rPr>
              <a:t>have</a:t>
            </a:r>
            <a:r>
              <a:rPr lang="it" sz="2000" dirty="0">
                <a:ea typeface="+mn-lt"/>
                <a:cs typeface="+mn-lt"/>
              </a:rPr>
              <a:t> </a:t>
            </a:r>
            <a:r>
              <a:rPr lang="it" sz="2000" dirty="0" err="1">
                <a:ea typeface="+mn-lt"/>
                <a:cs typeface="+mn-lt"/>
              </a:rPr>
              <a:t>many</a:t>
            </a:r>
            <a:r>
              <a:rPr lang="it" sz="2000" dirty="0">
                <a:ea typeface="+mn-lt"/>
                <a:cs typeface="+mn-lt"/>
              </a:rPr>
              <a:t> to </a:t>
            </a:r>
            <a:r>
              <a:rPr lang="it" sz="2000" dirty="0" err="1">
                <a:ea typeface="+mn-lt"/>
                <a:cs typeface="+mn-lt"/>
              </a:rPr>
              <a:t>choose</a:t>
            </a:r>
            <a:r>
              <a:rPr lang="it" sz="2000" dirty="0">
                <a:ea typeface="+mn-lt"/>
                <a:cs typeface="+mn-lt"/>
              </a:rPr>
              <a:t> from. </a:t>
            </a:r>
            <a:endParaRPr lang="en-GB" sz="2000" dirty="0">
              <a:ea typeface="+mn-lt"/>
              <a:cs typeface="+mn-lt"/>
            </a:endParaRPr>
          </a:p>
          <a:p>
            <a:pPr marL="457200" indent="-457200" algn="l">
              <a:buChar char="•"/>
              <a:defRPr/>
            </a:pPr>
            <a:r>
              <a:rPr lang="it" sz="2000" dirty="0" err="1">
                <a:ea typeface="+mn-lt"/>
                <a:cs typeface="+mn-lt"/>
              </a:rPr>
              <a:t>There</a:t>
            </a:r>
            <a:r>
              <a:rPr lang="it" sz="2000" dirty="0">
                <a:ea typeface="+mn-lt"/>
                <a:cs typeface="+mn-lt"/>
              </a:rPr>
              <a:t> are </a:t>
            </a:r>
            <a:r>
              <a:rPr lang="it" sz="2000" dirty="0" err="1">
                <a:ea typeface="+mn-lt"/>
                <a:cs typeface="+mn-lt"/>
              </a:rPr>
              <a:t>many</a:t>
            </a:r>
            <a:r>
              <a:rPr lang="it" sz="2000" dirty="0">
                <a:ea typeface="+mn-lt"/>
                <a:cs typeface="+mn-lt"/>
              </a:rPr>
              <a:t> </a:t>
            </a:r>
            <a:r>
              <a:rPr lang="it" sz="2000" dirty="0" err="1">
                <a:ea typeface="+mn-lt"/>
                <a:cs typeface="+mn-lt"/>
              </a:rPr>
              <a:t>variations</a:t>
            </a:r>
            <a:r>
              <a:rPr lang="it" sz="2000" dirty="0">
                <a:ea typeface="+mn-lt"/>
                <a:cs typeface="+mn-lt"/>
              </a:rPr>
              <a:t> on </a:t>
            </a:r>
            <a:r>
              <a:rPr lang="it" sz="2000" dirty="0" err="1">
                <a:ea typeface="+mn-lt"/>
                <a:cs typeface="+mn-lt"/>
              </a:rPr>
              <a:t>how</a:t>
            </a:r>
            <a:r>
              <a:rPr lang="it" sz="2000" dirty="0">
                <a:ea typeface="+mn-lt"/>
                <a:cs typeface="+mn-lt"/>
              </a:rPr>
              <a:t> to </a:t>
            </a:r>
            <a:r>
              <a:rPr lang="it" sz="2000" dirty="0" err="1">
                <a:ea typeface="+mn-lt"/>
                <a:cs typeface="+mn-lt"/>
              </a:rPr>
              <a:t>run</a:t>
            </a:r>
            <a:r>
              <a:rPr lang="it" sz="2000" dirty="0">
                <a:ea typeface="+mn-lt"/>
                <a:cs typeface="+mn-lt"/>
              </a:rPr>
              <a:t> a brainstorming, </a:t>
            </a:r>
            <a:r>
              <a:rPr lang="it" sz="2000" dirty="0" err="1">
                <a:ea typeface="+mn-lt"/>
                <a:cs typeface="+mn-lt"/>
              </a:rPr>
              <a:t>using</a:t>
            </a:r>
            <a:r>
              <a:rPr lang="it" sz="2000" dirty="0">
                <a:ea typeface="+mn-lt"/>
                <a:cs typeface="+mn-lt"/>
              </a:rPr>
              <a:t> </a:t>
            </a:r>
            <a:r>
              <a:rPr lang="it" sz="2000" dirty="0" err="1">
                <a:ea typeface="+mn-lt"/>
                <a:cs typeface="+mn-lt"/>
              </a:rPr>
              <a:t>flipcharts</a:t>
            </a:r>
            <a:r>
              <a:rPr lang="it" sz="2000" dirty="0">
                <a:ea typeface="+mn-lt"/>
                <a:cs typeface="+mn-lt"/>
              </a:rPr>
              <a:t>, </a:t>
            </a:r>
            <a:r>
              <a:rPr lang="it" sz="2000" dirty="0" err="1">
                <a:ea typeface="+mn-lt"/>
                <a:cs typeface="+mn-lt"/>
              </a:rPr>
              <a:t>sticky</a:t>
            </a:r>
            <a:r>
              <a:rPr lang="it" sz="2000" dirty="0">
                <a:ea typeface="+mn-lt"/>
                <a:cs typeface="+mn-lt"/>
              </a:rPr>
              <a:t> notes, </a:t>
            </a:r>
            <a:r>
              <a:rPr lang="it" sz="2000" dirty="0" err="1">
                <a:ea typeface="+mn-lt"/>
                <a:cs typeface="+mn-lt"/>
              </a:rPr>
              <a:t>using</a:t>
            </a:r>
            <a:r>
              <a:rPr lang="it" sz="2000" dirty="0">
                <a:ea typeface="+mn-lt"/>
                <a:cs typeface="+mn-lt"/>
              </a:rPr>
              <a:t> techniques </a:t>
            </a:r>
            <a:r>
              <a:rPr lang="it" sz="2000" dirty="0" err="1">
                <a:ea typeface="+mn-lt"/>
                <a:cs typeface="+mn-lt"/>
              </a:rPr>
              <a:t>such</a:t>
            </a:r>
            <a:r>
              <a:rPr lang="it" sz="2000" dirty="0">
                <a:ea typeface="+mn-lt"/>
                <a:cs typeface="+mn-lt"/>
              </a:rPr>
              <a:t> </a:t>
            </a:r>
            <a:r>
              <a:rPr lang="it" sz="2000" dirty="0" err="1">
                <a:ea typeface="+mn-lt"/>
                <a:cs typeface="+mn-lt"/>
              </a:rPr>
              <a:t>as</a:t>
            </a:r>
            <a:r>
              <a:rPr lang="it" sz="2000" dirty="0">
                <a:ea typeface="+mn-lt"/>
                <a:cs typeface="+mn-lt"/>
              </a:rPr>
              <a:t> “</a:t>
            </a:r>
            <a:r>
              <a:rPr lang="it" sz="2000" dirty="0" err="1">
                <a:ea typeface="+mn-lt"/>
                <a:cs typeface="+mn-lt"/>
              </a:rPr>
              <a:t>brainwriting</a:t>
            </a:r>
            <a:r>
              <a:rPr lang="it" sz="2000" dirty="0">
                <a:ea typeface="+mn-lt"/>
                <a:cs typeface="+mn-lt"/>
              </a:rPr>
              <a:t>”, “</a:t>
            </a:r>
            <a:r>
              <a:rPr lang="it" sz="2000" dirty="0" err="1">
                <a:ea typeface="+mn-lt"/>
                <a:cs typeface="+mn-lt"/>
              </a:rPr>
              <a:t>alphabet</a:t>
            </a:r>
            <a:r>
              <a:rPr lang="it" sz="2000" dirty="0">
                <a:ea typeface="+mn-lt"/>
                <a:cs typeface="+mn-lt"/>
              </a:rPr>
              <a:t>”, “</a:t>
            </a:r>
            <a:r>
              <a:rPr lang="it" sz="2000" dirty="0" err="1">
                <a:ea typeface="+mn-lt"/>
                <a:cs typeface="+mn-lt"/>
              </a:rPr>
              <a:t>grid</a:t>
            </a:r>
            <a:r>
              <a:rPr lang="it" sz="2000" dirty="0">
                <a:ea typeface="+mn-lt"/>
                <a:cs typeface="+mn-lt"/>
              </a:rPr>
              <a:t>” or “</a:t>
            </a:r>
            <a:r>
              <a:rPr lang="it" sz="2000" dirty="0" err="1">
                <a:ea typeface="+mn-lt"/>
                <a:cs typeface="+mn-lt"/>
              </a:rPr>
              <a:t>circle</a:t>
            </a:r>
            <a:r>
              <a:rPr lang="it" sz="2000" dirty="0">
                <a:ea typeface="+mn-lt"/>
                <a:cs typeface="+mn-lt"/>
              </a:rPr>
              <a:t> brainstorming”. </a:t>
            </a:r>
            <a:endParaRPr lang="en-GB" sz="3200" dirty="0">
              <a:solidFill>
                <a:srgbClr val="000000"/>
              </a:solidFill>
              <a:latin typeface="Calibri" panose="020F0502020204030204" pitchFamily="34" charset="0"/>
              <a:cs typeface="Calibri" panose="020F0502020204030204" pitchFamily="34" charset="0"/>
            </a:endParaRPr>
          </a:p>
          <a:p>
            <a:pPr algn="l">
              <a:defRPr/>
            </a:pPr>
            <a:endParaRPr lang="en-GB" altLang="es-ES" sz="2600" dirty="0">
              <a:latin typeface="+mj-lt"/>
              <a:cs typeface="Calibri" panose="020F0502020204030204" pitchFamily="34" charset="0"/>
            </a:endParaRPr>
          </a:p>
          <a:p>
            <a:pPr algn="l">
              <a:defRPr/>
            </a:pPr>
            <a:endParaRPr lang="en-GB" altLang="es-ES" sz="2900" dirty="0">
              <a:latin typeface="+mj-lt"/>
              <a:cs typeface="Calibri" panose="020F0502020204030204" pitchFamily="34" charset="0"/>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5271172" y="553541"/>
            <a:ext cx="6599487" cy="66144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000" b="1" spc="-85" dirty="0" err="1">
                <a:solidFill>
                  <a:srgbClr val="D92E2D"/>
                </a:solidFill>
                <a:cs typeface="Tahoma"/>
              </a:rPr>
              <a:t>Unit</a:t>
            </a:r>
            <a:r>
              <a:rPr lang="es-ES" sz="4000" b="1" spc="-85" dirty="0">
                <a:solidFill>
                  <a:srgbClr val="D92E2D"/>
                </a:solidFill>
                <a:cs typeface="Tahoma"/>
              </a:rPr>
              <a:t> 2</a:t>
            </a:r>
          </a:p>
        </p:txBody>
      </p:sp>
    </p:spTree>
    <p:extLst>
      <p:ext uri="{BB962C8B-B14F-4D97-AF65-F5344CB8AC3E}">
        <p14:creationId xmlns:p14="http://schemas.microsoft.com/office/powerpoint/2010/main" val="173275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524000" y="1581019"/>
            <a:ext cx="9144000" cy="4713052"/>
          </a:xfrm>
        </p:spPr>
        <p:txBody>
          <a:bodyPr vert="horz" lIns="91440" tIns="45720" rIns="91440" bIns="45720" rtlCol="0" anchor="t">
            <a:normAutofit/>
          </a:bodyPr>
          <a:lstStyle/>
          <a:p>
            <a:pPr algn="l">
              <a:defRPr/>
            </a:pPr>
            <a:r>
              <a:rPr lang="it" b="1" dirty="0">
                <a:ea typeface="+mn-lt"/>
                <a:cs typeface="+mn-lt"/>
              </a:rPr>
              <a:t>STEPS for Brainstorming: </a:t>
            </a:r>
            <a:endParaRPr lang="en-GB" dirty="0">
              <a:cs typeface="Calibri"/>
            </a:endParaRPr>
          </a:p>
          <a:p>
            <a:pPr algn="l">
              <a:defRPr/>
            </a:pPr>
            <a:endParaRPr lang="it" sz="3200" b="1" dirty="0">
              <a:ea typeface="+mn-lt"/>
              <a:cs typeface="+mn-lt"/>
            </a:endParaRPr>
          </a:p>
          <a:p>
            <a:pPr algn="l">
              <a:defRPr/>
            </a:pPr>
            <a:r>
              <a:rPr lang="it" sz="2300" dirty="0">
                <a:ea typeface="+mn-lt"/>
                <a:cs typeface="+mn-lt"/>
              </a:rPr>
              <a:t>1. Setup</a:t>
            </a:r>
            <a:endParaRPr lang="en-GB" sz="2300" dirty="0">
              <a:cs typeface="Calibri" panose="020F0502020204030204"/>
            </a:endParaRPr>
          </a:p>
          <a:p>
            <a:pPr algn="l">
              <a:defRPr/>
            </a:pPr>
            <a:r>
              <a:rPr lang="it" sz="2300" dirty="0">
                <a:ea typeface="+mn-lt"/>
                <a:cs typeface="+mn-lt"/>
              </a:rPr>
              <a:t>2. Facilitate 			</a:t>
            </a:r>
            <a:endParaRPr lang="en-GB" sz="2300" dirty="0">
              <a:cs typeface="Calibri" panose="020F0502020204030204"/>
            </a:endParaRPr>
          </a:p>
          <a:p>
            <a:pPr algn="l">
              <a:defRPr/>
            </a:pPr>
            <a:r>
              <a:rPr lang="it" sz="2300" dirty="0">
                <a:ea typeface="+mn-lt"/>
                <a:cs typeface="+mn-lt"/>
              </a:rPr>
              <a:t>3. </a:t>
            </a:r>
            <a:r>
              <a:rPr lang="en-US" sz="2300" dirty="0">
                <a:ea typeface="+mn-lt"/>
                <a:cs typeface="+mn-lt"/>
              </a:rPr>
              <a:t>F</a:t>
            </a:r>
            <a:r>
              <a:rPr lang="it" sz="2300" dirty="0">
                <a:ea typeface="+mn-lt"/>
                <a:cs typeface="+mn-lt"/>
              </a:rPr>
              <a:t>ollow-up 			</a:t>
            </a:r>
            <a:endParaRPr lang="en-GB" sz="2300" dirty="0">
              <a:cs typeface="Calibri" panose="020F0502020204030204"/>
            </a:endParaRPr>
          </a:p>
          <a:p>
            <a:pPr algn="l">
              <a:defRPr/>
            </a:pPr>
            <a:endParaRPr lang="en-GB" altLang="es-ES" sz="2900" dirty="0">
              <a:latin typeface="+mj-lt"/>
              <a:cs typeface="Calibri" panose="020F0502020204030204" pitchFamily="34" charset="0"/>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5271172" y="553541"/>
            <a:ext cx="6599487" cy="66144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900" b="1" i="0" u="none" strike="noStrike" dirty="0" err="1">
                <a:solidFill>
                  <a:srgbClr val="D92E2D"/>
                </a:solidFill>
                <a:latin typeface="Calibri Light"/>
              </a:rPr>
              <a:t>Unit</a:t>
            </a:r>
            <a:r>
              <a:rPr lang="es-ES" sz="3900" b="1" i="0" u="none" strike="noStrike" dirty="0">
                <a:solidFill>
                  <a:srgbClr val="D92E2D"/>
                </a:solidFill>
                <a:latin typeface="Calibri Light"/>
              </a:rPr>
              <a:t> 2</a:t>
            </a:r>
            <a:r>
              <a:rPr lang="en-US" sz="3900" b="0" i="0" dirty="0">
                <a:latin typeface="Calibri Light"/>
              </a:rPr>
              <a:t>​</a:t>
            </a:r>
            <a:endParaRPr lang="es-ES" sz="3900" b="1" spc="-85" dirty="0">
              <a:solidFill>
                <a:srgbClr val="FF0000"/>
              </a:solidFill>
              <a:cs typeface="Tahoma"/>
            </a:endParaRPr>
          </a:p>
        </p:txBody>
      </p:sp>
      <p:pic>
        <p:nvPicPr>
          <p:cNvPr id="2" name="Kuva 1">
            <a:extLst>
              <a:ext uri="{FF2B5EF4-FFF2-40B4-BE49-F238E27FC236}">
                <a16:creationId xmlns:a16="http://schemas.microsoft.com/office/drawing/2014/main" id="{CC03E725-B9CC-48DB-AA73-CFF5DF889DEA}"/>
              </a:ext>
            </a:extLst>
          </p:cNvPr>
          <p:cNvPicPr>
            <a:picLocks noChangeAspect="1"/>
          </p:cNvPicPr>
          <p:nvPr/>
        </p:nvPicPr>
        <p:blipFill>
          <a:blip r:embed="rId4"/>
          <a:stretch>
            <a:fillRect/>
          </a:stretch>
        </p:blipFill>
        <p:spPr>
          <a:xfrm>
            <a:off x="5910551" y="1581019"/>
            <a:ext cx="3401089" cy="3497454"/>
          </a:xfrm>
          <a:prstGeom prst="rect">
            <a:avLst/>
          </a:prstGeom>
        </p:spPr>
      </p:pic>
      <p:sp>
        <p:nvSpPr>
          <p:cNvPr id="3" name="Suorakulmio 2">
            <a:extLst>
              <a:ext uri="{FF2B5EF4-FFF2-40B4-BE49-F238E27FC236}">
                <a16:creationId xmlns:a16="http://schemas.microsoft.com/office/drawing/2014/main" id="{23B4CF11-D23C-4A10-B740-AB0019062DF7}"/>
              </a:ext>
            </a:extLst>
          </p:cNvPr>
          <p:cNvSpPr/>
          <p:nvPr/>
        </p:nvSpPr>
        <p:spPr>
          <a:xfrm>
            <a:off x="5825094" y="5086107"/>
            <a:ext cx="3150095" cy="400110"/>
          </a:xfrm>
          <a:prstGeom prst="rect">
            <a:avLst/>
          </a:prstGeom>
        </p:spPr>
        <p:txBody>
          <a:bodyPr wrap="square">
            <a:spAutoFit/>
          </a:bodyPr>
          <a:lstStyle/>
          <a:p>
            <a:r>
              <a:rPr lang="en-US" sz="1000" dirty="0"/>
              <a:t>https://key0.cc/freepng/270382-Brainstorming-School-Based-Management-Clipart</a:t>
            </a:r>
          </a:p>
        </p:txBody>
      </p:sp>
    </p:spTree>
    <p:extLst>
      <p:ext uri="{BB962C8B-B14F-4D97-AF65-F5344CB8AC3E}">
        <p14:creationId xmlns:p14="http://schemas.microsoft.com/office/powerpoint/2010/main" val="412533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5F7E5129145C1D4796D0CCED5DFBDE02" ma:contentTypeVersion="13" ma:contentTypeDescription="Luo uusi asiakirja." ma:contentTypeScope="" ma:versionID="118419fb119b9c1e9913f3298a077b54">
  <xsd:schema xmlns:xsd="http://www.w3.org/2001/XMLSchema" xmlns:xs="http://www.w3.org/2001/XMLSchema" xmlns:p="http://schemas.microsoft.com/office/2006/metadata/properties" xmlns:ns3="f72e2ad1-936a-41f1-a598-e84f4d1ebb13" xmlns:ns4="e20851b4-1139-4020-85e5-81b7cb96bc19" targetNamespace="http://schemas.microsoft.com/office/2006/metadata/properties" ma:root="true" ma:fieldsID="bbe855feaae0f8c5a9d6d7a97e2567cc" ns3:_="" ns4:_="">
    <xsd:import namespace="f72e2ad1-936a-41f1-a598-e84f4d1ebb13"/>
    <xsd:import namespace="e20851b4-1139-4020-85e5-81b7cb96bc1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AutoKeyPoints" minOccurs="0"/>
                <xsd:element ref="ns4:MediaServiceKeyPoints" minOccurs="0"/>
                <xsd:element ref="ns4:MediaServiceDateTaken" minOccurs="0"/>
                <xsd:element ref="ns4:MediaServiceOCR"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2e2ad1-936a-41f1-a598-e84f4d1ebb13"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internalName="SharedWithDetails" ma:readOnly="true">
      <xsd:simpleType>
        <xsd:restriction base="dms:Note">
          <xsd:maxLength value="255"/>
        </xsd:restriction>
      </xsd:simpleType>
    </xsd:element>
    <xsd:element name="SharingHintHash" ma:index="10" nillable="true" ma:displayName="Jakamisvihjeen hajautus"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0851b4-1139-4020-85e5-81b7cb96bc1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2FEE615-4159-482B-8537-8B554BA62EB5}">
  <ds:schemaRefs>
    <ds:schemaRef ds:uri="http://schemas.microsoft.com/sharepoint/v3/contenttype/forms"/>
  </ds:schemaRefs>
</ds:datastoreItem>
</file>

<file path=customXml/itemProps2.xml><?xml version="1.0" encoding="utf-8"?>
<ds:datastoreItem xmlns:ds="http://schemas.openxmlformats.org/officeDocument/2006/customXml" ds:itemID="{934228FB-21EC-4592-80FF-0EB9C7E73F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2e2ad1-936a-41f1-a598-e84f4d1ebb13"/>
    <ds:schemaRef ds:uri="e20851b4-1139-4020-85e5-81b7cb96bc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1FC19E-F1A9-4F23-AF5A-A95B43BB44B2}">
  <ds:schemaRefs>
    <ds:schemaRef ds:uri="e20851b4-1139-4020-85e5-81b7cb96bc19"/>
    <ds:schemaRef ds:uri="http://schemas.microsoft.com/office/2006/documentManagement/types"/>
    <ds:schemaRef ds:uri="http://schemas.openxmlformats.org/package/2006/metadata/core-properties"/>
    <ds:schemaRef ds:uri="http://purl.org/dc/dcmitype/"/>
    <ds:schemaRef ds:uri="http://schemas.microsoft.com/office/2006/metadata/properties"/>
    <ds:schemaRef ds:uri="http://purl.org/dc/elements/1.1/"/>
    <ds:schemaRef ds:uri="http://schemas.microsoft.com/office/infopath/2007/PartnerControls"/>
    <ds:schemaRef ds:uri="f72e2ad1-936a-41f1-a598-e84f4d1ebb13"/>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697</TotalTime>
  <Words>1236</Words>
  <Application>Microsoft Office PowerPoint</Application>
  <PresentationFormat>Laajakuva</PresentationFormat>
  <Paragraphs>204</Paragraphs>
  <Slides>18</Slides>
  <Notes>1</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18</vt:i4>
      </vt:variant>
    </vt:vector>
  </HeadingPairs>
  <TitlesOfParts>
    <vt:vector size="25" baseType="lpstr">
      <vt:lpstr>맑은 고딕</vt:lpstr>
      <vt:lpstr>Arial</vt:lpstr>
      <vt:lpstr>Calibri</vt:lpstr>
      <vt:lpstr>Calibri Light</vt:lpstr>
      <vt:lpstr>Tahoma</vt:lpstr>
      <vt:lpstr>Times New Roman</vt:lpstr>
      <vt:lpstr>Tema de Office</vt:lpstr>
      <vt:lpstr>INNOVATION SKILLS  - how to harness innovation in sports to business?</vt:lpstr>
      <vt:lpstr>1.Objectives &amp; Goals </vt:lpstr>
      <vt:lpstr>Index</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Summing up</vt:lpstr>
      <vt:lpstr>Self-assessment test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Cristina</dc:creator>
  <cp:lastModifiedBy>Mustonen Satu</cp:lastModifiedBy>
  <cp:revision>564</cp:revision>
  <cp:lastPrinted>2021-11-11T07:54:38Z</cp:lastPrinted>
  <dcterms:created xsi:type="dcterms:W3CDTF">2020-11-24T11:59:30Z</dcterms:created>
  <dcterms:modified xsi:type="dcterms:W3CDTF">2021-12-16T07:35:38Z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0x0101005F7E5129145C1D4796D0CCED5DFBDE02</vt:lpwstr>
  </property>
</Properties>
</file>