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6" r:id="rId5"/>
    <p:sldId id="262" r:id="rId6"/>
    <p:sldId id="307" r:id="rId7"/>
    <p:sldId id="284" r:id="rId8"/>
    <p:sldId id="257" r:id="rId9"/>
    <p:sldId id="287" r:id="rId10"/>
    <p:sldId id="285" r:id="rId11"/>
    <p:sldId id="288" r:id="rId12"/>
    <p:sldId id="289" r:id="rId13"/>
    <p:sldId id="286"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8" r:id="rId32"/>
    <p:sldId id="309" r:id="rId33"/>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HF Bruxelles" initials="IB" lastIdx="0" clrIdx="0">
    <p:extLst>
      <p:ext uri="{19B8F6BF-5375-455C-9EA6-DF929625EA0E}">
        <p15:presenceInfo xmlns:p15="http://schemas.microsoft.com/office/powerpoint/2012/main" userId="IHF Bruxell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2E2D"/>
    <a:srgbClr val="FFD13C"/>
    <a:srgbClr val="E6872D"/>
    <a:srgbClr val="FFC400"/>
    <a:srgbClr val="FFCD04"/>
    <a:srgbClr val="FFC300"/>
    <a:srgbClr val="FFC100"/>
    <a:srgbClr val="E5802D"/>
    <a:srgbClr val="E47A24"/>
    <a:srgbClr val="DE56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AEE7C5-2D0B-47BE-A9A0-A38FB7A18BD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it-IT"/>
        </a:p>
      </dgm:t>
    </dgm:pt>
    <dgm:pt modelId="{58F02ACF-8716-4E46-BCE0-7AACB9F1546B}">
      <dgm:prSet phldrT="[Testo]"/>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dirty="0">
              <a:ea typeface="+mn-lt"/>
              <a:cs typeface="+mn-lt"/>
            </a:rPr>
            <a:t>Inputs’ processing</a:t>
          </a:r>
        </a:p>
      </dgm:t>
    </dgm:pt>
    <dgm:pt modelId="{0C1C1EBA-09C5-40F0-9829-AC6FC7B298C0}" type="parTrans" cxnId="{D7BDF569-2CA0-4B1C-A668-559B89344BE6}">
      <dgm:prSet/>
      <dgm:spPr/>
      <dgm:t>
        <a:bodyPr/>
        <a:lstStyle/>
        <a:p>
          <a:endParaRPr lang="it-IT"/>
        </a:p>
      </dgm:t>
    </dgm:pt>
    <dgm:pt modelId="{2A45DC13-7CD3-4EFB-B852-50B5F234E674}" type="sibTrans" cxnId="{D7BDF569-2CA0-4B1C-A668-559B89344BE6}">
      <dgm:prSet/>
      <dgm:spPr/>
      <dgm:t>
        <a:bodyPr/>
        <a:lstStyle/>
        <a:p>
          <a:endParaRPr lang="it-IT"/>
        </a:p>
      </dgm:t>
    </dgm:pt>
    <dgm:pt modelId="{DCD401AC-45C6-4016-89F6-7ACCB9290529}">
      <dgm:prSet phldrT="[Testo]"/>
      <dgm:spPr/>
      <dgm:t>
        <a:bodyPr/>
        <a:lstStyle/>
        <a:p>
          <a:r>
            <a:rPr lang="en-GB" dirty="0">
              <a:ea typeface="+mn-lt"/>
              <a:cs typeface="+mn-lt"/>
            </a:rPr>
            <a:t>People</a:t>
          </a:r>
          <a:endParaRPr lang="it-IT" dirty="0"/>
        </a:p>
      </dgm:t>
    </dgm:pt>
    <dgm:pt modelId="{EE9080D2-FC25-474E-B5E3-7EE520F0796E}" type="parTrans" cxnId="{6A5C1354-7B0C-422D-AA61-51579698C0FA}">
      <dgm:prSet/>
      <dgm:spPr/>
      <dgm:t>
        <a:bodyPr/>
        <a:lstStyle/>
        <a:p>
          <a:endParaRPr lang="it-IT"/>
        </a:p>
      </dgm:t>
    </dgm:pt>
    <dgm:pt modelId="{4286E01D-1473-4C36-9105-84AA2F425D7A}" type="sibTrans" cxnId="{6A5C1354-7B0C-422D-AA61-51579698C0FA}">
      <dgm:prSet/>
      <dgm:spPr/>
      <dgm:t>
        <a:bodyPr/>
        <a:lstStyle/>
        <a:p>
          <a:endParaRPr lang="it-IT"/>
        </a:p>
      </dgm:t>
    </dgm:pt>
    <dgm:pt modelId="{2600BC8D-F011-478D-827B-E12E6442D872}">
      <dgm:prSet phldrT="[Testo]"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1800" dirty="0">
              <a:ea typeface="+mn-lt"/>
              <a:cs typeface="+mn-lt"/>
            </a:rPr>
            <a:t>Socio-economic context</a:t>
          </a:r>
        </a:p>
      </dgm:t>
    </dgm:pt>
    <dgm:pt modelId="{3B06A1C8-3AB2-4814-B6D6-5C498D534D22}" type="parTrans" cxnId="{64E55805-E81B-4F97-ABBC-BB4D5A507E30}">
      <dgm:prSet/>
      <dgm:spPr/>
      <dgm:t>
        <a:bodyPr/>
        <a:lstStyle/>
        <a:p>
          <a:endParaRPr lang="it-IT"/>
        </a:p>
      </dgm:t>
    </dgm:pt>
    <dgm:pt modelId="{5EA3C033-44E3-4308-8375-3E5E16234D96}" type="sibTrans" cxnId="{64E55805-E81B-4F97-ABBC-BB4D5A507E30}">
      <dgm:prSet/>
      <dgm:spPr/>
      <dgm:t>
        <a:bodyPr/>
        <a:lstStyle/>
        <a:p>
          <a:endParaRPr lang="it-IT"/>
        </a:p>
      </dgm:t>
    </dgm:pt>
    <dgm:pt modelId="{C6CA01D7-9997-4E37-A611-47006F249750}" type="pres">
      <dgm:prSet presAssocID="{32AEE7C5-2D0B-47BE-A9A0-A38FB7A18BD0}" presName="Name0" presStyleCnt="0">
        <dgm:presLayoutVars>
          <dgm:dir/>
          <dgm:resizeHandles val="exact"/>
        </dgm:presLayoutVars>
      </dgm:prSet>
      <dgm:spPr/>
    </dgm:pt>
    <dgm:pt modelId="{3A2E9265-D401-4996-B879-D6073A6434E3}" type="pres">
      <dgm:prSet presAssocID="{58F02ACF-8716-4E46-BCE0-7AACB9F1546B}" presName="node" presStyleLbl="node1" presStyleIdx="0" presStyleCnt="3" custRadScaleRad="55754">
        <dgm:presLayoutVars>
          <dgm:bulletEnabled val="1"/>
        </dgm:presLayoutVars>
      </dgm:prSet>
      <dgm:spPr/>
    </dgm:pt>
    <dgm:pt modelId="{720E4292-B842-4DC2-9E4A-4E05A086AB31}" type="pres">
      <dgm:prSet presAssocID="{2A45DC13-7CD3-4EFB-B852-50B5F234E674}" presName="sibTrans" presStyleLbl="sibTrans2D1" presStyleIdx="0" presStyleCnt="3"/>
      <dgm:spPr/>
    </dgm:pt>
    <dgm:pt modelId="{B62A6668-4FE6-4B03-8745-F82F89356538}" type="pres">
      <dgm:prSet presAssocID="{2A45DC13-7CD3-4EFB-B852-50B5F234E674}" presName="connectorText" presStyleLbl="sibTrans2D1" presStyleIdx="0" presStyleCnt="3"/>
      <dgm:spPr/>
    </dgm:pt>
    <dgm:pt modelId="{E429200F-E9FA-4D5E-8F91-8344E65B9D7C}" type="pres">
      <dgm:prSet presAssocID="{DCD401AC-45C6-4016-89F6-7ACCB9290529}" presName="node" presStyleLbl="node1" presStyleIdx="1" presStyleCnt="3">
        <dgm:presLayoutVars>
          <dgm:bulletEnabled val="1"/>
        </dgm:presLayoutVars>
      </dgm:prSet>
      <dgm:spPr/>
    </dgm:pt>
    <dgm:pt modelId="{9FE00994-BC5F-4CAD-9B49-0E7BF69FF0B3}" type="pres">
      <dgm:prSet presAssocID="{4286E01D-1473-4C36-9105-84AA2F425D7A}" presName="sibTrans" presStyleLbl="sibTrans2D1" presStyleIdx="1" presStyleCnt="3"/>
      <dgm:spPr/>
    </dgm:pt>
    <dgm:pt modelId="{711616E6-DCA1-4B23-AA31-DEECBD10B899}" type="pres">
      <dgm:prSet presAssocID="{4286E01D-1473-4C36-9105-84AA2F425D7A}" presName="connectorText" presStyleLbl="sibTrans2D1" presStyleIdx="1" presStyleCnt="3"/>
      <dgm:spPr/>
    </dgm:pt>
    <dgm:pt modelId="{FDE75E7F-DE71-4A54-9EB4-886DA01D808D}" type="pres">
      <dgm:prSet presAssocID="{2600BC8D-F011-478D-827B-E12E6442D872}" presName="node" presStyleLbl="node1" presStyleIdx="2" presStyleCnt="3">
        <dgm:presLayoutVars>
          <dgm:bulletEnabled val="1"/>
        </dgm:presLayoutVars>
      </dgm:prSet>
      <dgm:spPr/>
    </dgm:pt>
    <dgm:pt modelId="{FFA64497-BD20-420C-B39A-E884C38EDBF4}" type="pres">
      <dgm:prSet presAssocID="{5EA3C033-44E3-4308-8375-3E5E16234D96}" presName="sibTrans" presStyleLbl="sibTrans2D1" presStyleIdx="2" presStyleCnt="3"/>
      <dgm:spPr/>
    </dgm:pt>
    <dgm:pt modelId="{B7752509-29BB-4E41-BF1C-E5B7A4502EF3}" type="pres">
      <dgm:prSet presAssocID="{5EA3C033-44E3-4308-8375-3E5E16234D96}" presName="connectorText" presStyleLbl="sibTrans2D1" presStyleIdx="2" presStyleCnt="3"/>
      <dgm:spPr/>
    </dgm:pt>
  </dgm:ptLst>
  <dgm:cxnLst>
    <dgm:cxn modelId="{64E55805-E81B-4F97-ABBC-BB4D5A507E30}" srcId="{32AEE7C5-2D0B-47BE-A9A0-A38FB7A18BD0}" destId="{2600BC8D-F011-478D-827B-E12E6442D872}" srcOrd="2" destOrd="0" parTransId="{3B06A1C8-3AB2-4814-B6D6-5C498D534D22}" sibTransId="{5EA3C033-44E3-4308-8375-3E5E16234D96}"/>
    <dgm:cxn modelId="{1E901E0D-67A4-454C-9794-7D62D9ADD354}" type="presOf" srcId="{5EA3C033-44E3-4308-8375-3E5E16234D96}" destId="{B7752509-29BB-4E41-BF1C-E5B7A4502EF3}" srcOrd="1" destOrd="0" presId="urn:microsoft.com/office/officeart/2005/8/layout/cycle7"/>
    <dgm:cxn modelId="{EBEE8512-650A-44DB-876F-6967D117DB45}" type="presOf" srcId="{2A45DC13-7CD3-4EFB-B852-50B5F234E674}" destId="{B62A6668-4FE6-4B03-8745-F82F89356538}" srcOrd="1" destOrd="0" presId="urn:microsoft.com/office/officeart/2005/8/layout/cycle7"/>
    <dgm:cxn modelId="{9664AD68-8BB6-415F-B8C8-5BB1BBD4EA5A}" type="presOf" srcId="{2600BC8D-F011-478D-827B-E12E6442D872}" destId="{FDE75E7F-DE71-4A54-9EB4-886DA01D808D}" srcOrd="0" destOrd="0" presId="urn:microsoft.com/office/officeart/2005/8/layout/cycle7"/>
    <dgm:cxn modelId="{D7BDF569-2CA0-4B1C-A668-559B89344BE6}" srcId="{32AEE7C5-2D0B-47BE-A9A0-A38FB7A18BD0}" destId="{58F02ACF-8716-4E46-BCE0-7AACB9F1546B}" srcOrd="0" destOrd="0" parTransId="{0C1C1EBA-09C5-40F0-9829-AC6FC7B298C0}" sibTransId="{2A45DC13-7CD3-4EFB-B852-50B5F234E674}"/>
    <dgm:cxn modelId="{C978AF71-FE3D-4C1D-ADDF-CD58A39EAA5F}" type="presOf" srcId="{2A45DC13-7CD3-4EFB-B852-50B5F234E674}" destId="{720E4292-B842-4DC2-9E4A-4E05A086AB31}" srcOrd="0" destOrd="0" presId="urn:microsoft.com/office/officeart/2005/8/layout/cycle7"/>
    <dgm:cxn modelId="{6A5C1354-7B0C-422D-AA61-51579698C0FA}" srcId="{32AEE7C5-2D0B-47BE-A9A0-A38FB7A18BD0}" destId="{DCD401AC-45C6-4016-89F6-7ACCB9290529}" srcOrd="1" destOrd="0" parTransId="{EE9080D2-FC25-474E-B5E3-7EE520F0796E}" sibTransId="{4286E01D-1473-4C36-9105-84AA2F425D7A}"/>
    <dgm:cxn modelId="{AEF17484-88AD-4B1B-A0BC-FEF6A263BC3C}" type="presOf" srcId="{DCD401AC-45C6-4016-89F6-7ACCB9290529}" destId="{E429200F-E9FA-4D5E-8F91-8344E65B9D7C}" srcOrd="0" destOrd="0" presId="urn:microsoft.com/office/officeart/2005/8/layout/cycle7"/>
    <dgm:cxn modelId="{03DEA998-8B16-4FC9-910F-FFE97E6ED5F4}" type="presOf" srcId="{58F02ACF-8716-4E46-BCE0-7AACB9F1546B}" destId="{3A2E9265-D401-4996-B879-D6073A6434E3}" srcOrd="0" destOrd="0" presId="urn:microsoft.com/office/officeart/2005/8/layout/cycle7"/>
    <dgm:cxn modelId="{2C0788A5-06D9-4E5D-AB1C-86D9A79A3FCD}" type="presOf" srcId="{5EA3C033-44E3-4308-8375-3E5E16234D96}" destId="{FFA64497-BD20-420C-B39A-E884C38EDBF4}" srcOrd="0" destOrd="0" presId="urn:microsoft.com/office/officeart/2005/8/layout/cycle7"/>
    <dgm:cxn modelId="{447E74C2-7D09-41AE-861E-A0DD026AB5A6}" type="presOf" srcId="{4286E01D-1473-4C36-9105-84AA2F425D7A}" destId="{711616E6-DCA1-4B23-AA31-DEECBD10B899}" srcOrd="1" destOrd="0" presId="urn:microsoft.com/office/officeart/2005/8/layout/cycle7"/>
    <dgm:cxn modelId="{7CAF6DD1-4476-4655-937A-F4BB77363135}" type="presOf" srcId="{32AEE7C5-2D0B-47BE-A9A0-A38FB7A18BD0}" destId="{C6CA01D7-9997-4E37-A611-47006F249750}" srcOrd="0" destOrd="0" presId="urn:microsoft.com/office/officeart/2005/8/layout/cycle7"/>
    <dgm:cxn modelId="{C30C1AF2-F900-4F81-99C7-5DDC2D134B23}" type="presOf" srcId="{4286E01D-1473-4C36-9105-84AA2F425D7A}" destId="{9FE00994-BC5F-4CAD-9B49-0E7BF69FF0B3}" srcOrd="0" destOrd="0" presId="urn:microsoft.com/office/officeart/2005/8/layout/cycle7"/>
    <dgm:cxn modelId="{0E106BAC-5EE2-407C-93FD-A73795176D1C}" type="presParOf" srcId="{C6CA01D7-9997-4E37-A611-47006F249750}" destId="{3A2E9265-D401-4996-B879-D6073A6434E3}" srcOrd="0" destOrd="0" presId="urn:microsoft.com/office/officeart/2005/8/layout/cycle7"/>
    <dgm:cxn modelId="{5935D6BC-2D83-4934-9FBB-6BD5E58568F4}" type="presParOf" srcId="{C6CA01D7-9997-4E37-A611-47006F249750}" destId="{720E4292-B842-4DC2-9E4A-4E05A086AB31}" srcOrd="1" destOrd="0" presId="urn:microsoft.com/office/officeart/2005/8/layout/cycle7"/>
    <dgm:cxn modelId="{EB973585-73A0-45AB-9E00-6D9D91569271}" type="presParOf" srcId="{720E4292-B842-4DC2-9E4A-4E05A086AB31}" destId="{B62A6668-4FE6-4B03-8745-F82F89356538}" srcOrd="0" destOrd="0" presId="urn:microsoft.com/office/officeart/2005/8/layout/cycle7"/>
    <dgm:cxn modelId="{A729B5C9-7F68-439E-BC07-90ADD8E4B06C}" type="presParOf" srcId="{C6CA01D7-9997-4E37-A611-47006F249750}" destId="{E429200F-E9FA-4D5E-8F91-8344E65B9D7C}" srcOrd="2" destOrd="0" presId="urn:microsoft.com/office/officeart/2005/8/layout/cycle7"/>
    <dgm:cxn modelId="{F79D2100-89B2-4B76-90BF-7F26C5C32123}" type="presParOf" srcId="{C6CA01D7-9997-4E37-A611-47006F249750}" destId="{9FE00994-BC5F-4CAD-9B49-0E7BF69FF0B3}" srcOrd="3" destOrd="0" presId="urn:microsoft.com/office/officeart/2005/8/layout/cycle7"/>
    <dgm:cxn modelId="{DEA83EB0-91AA-4E00-870B-AFE1822A47EE}" type="presParOf" srcId="{9FE00994-BC5F-4CAD-9B49-0E7BF69FF0B3}" destId="{711616E6-DCA1-4B23-AA31-DEECBD10B899}" srcOrd="0" destOrd="0" presId="urn:microsoft.com/office/officeart/2005/8/layout/cycle7"/>
    <dgm:cxn modelId="{C375F966-1C71-4813-8BE7-807F70C21DC7}" type="presParOf" srcId="{C6CA01D7-9997-4E37-A611-47006F249750}" destId="{FDE75E7F-DE71-4A54-9EB4-886DA01D808D}" srcOrd="4" destOrd="0" presId="urn:microsoft.com/office/officeart/2005/8/layout/cycle7"/>
    <dgm:cxn modelId="{34DFDDDC-6B4F-4C39-AD7F-4E5A6E682A39}" type="presParOf" srcId="{C6CA01D7-9997-4E37-A611-47006F249750}" destId="{FFA64497-BD20-420C-B39A-E884C38EDBF4}" srcOrd="5" destOrd="0" presId="urn:microsoft.com/office/officeart/2005/8/layout/cycle7"/>
    <dgm:cxn modelId="{6B2315A9-7854-423A-BAC5-073ADAB3B644}" type="presParOf" srcId="{FFA64497-BD20-420C-B39A-E884C38EDBF4}" destId="{B7752509-29BB-4E41-BF1C-E5B7A4502EF3}" srcOrd="0" destOrd="0" presId="urn:microsoft.com/office/officeart/2005/8/layout/cycle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23DDDE-B9C1-4ABD-9085-7FA30277E197}"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it-IT"/>
        </a:p>
      </dgm:t>
    </dgm:pt>
    <dgm:pt modelId="{5D9A96FB-BC97-49F0-8B99-F5EA4DFDC835}">
      <dgm:prSet phldrT="[Testo]"/>
      <dgm:spPr/>
      <dgm:t>
        <a:bodyPr/>
        <a:lstStyle/>
        <a:p>
          <a:r>
            <a:rPr lang="it-IT" dirty="0"/>
            <a:t>Inputs</a:t>
          </a:r>
        </a:p>
      </dgm:t>
    </dgm:pt>
    <dgm:pt modelId="{A210D56B-0311-4C32-8A6B-C63E3D04AA1E}" type="parTrans" cxnId="{64C3E4F3-662E-41EA-BAA9-AC3FAC6B67E6}">
      <dgm:prSet/>
      <dgm:spPr/>
      <dgm:t>
        <a:bodyPr/>
        <a:lstStyle/>
        <a:p>
          <a:endParaRPr lang="it-IT"/>
        </a:p>
      </dgm:t>
    </dgm:pt>
    <dgm:pt modelId="{75BBA16C-4C52-4C3D-9724-C042D5D290C8}" type="sibTrans" cxnId="{64C3E4F3-662E-41EA-BAA9-AC3FAC6B67E6}">
      <dgm:prSet/>
      <dgm:spPr/>
      <dgm:t>
        <a:bodyPr/>
        <a:lstStyle/>
        <a:p>
          <a:endParaRPr lang="it-IT"/>
        </a:p>
      </dgm:t>
    </dgm:pt>
    <dgm:pt modelId="{72C76551-1EA4-4DFF-B293-15F56ED70E51}">
      <dgm:prSet phldrT="[Testo]"/>
      <dgm:spPr/>
      <dgm:t>
        <a:bodyPr/>
        <a:lstStyle/>
        <a:p>
          <a:r>
            <a:rPr lang="it-IT" dirty="0"/>
            <a:t>Inputs </a:t>
          </a:r>
        </a:p>
      </dgm:t>
    </dgm:pt>
    <dgm:pt modelId="{6156FECA-12D5-404B-950B-22B74059C48C}" type="parTrans" cxnId="{33E9DD07-A3D2-42C7-8A18-67DC9B7F65EF}">
      <dgm:prSet/>
      <dgm:spPr/>
      <dgm:t>
        <a:bodyPr/>
        <a:lstStyle/>
        <a:p>
          <a:endParaRPr lang="it-IT"/>
        </a:p>
      </dgm:t>
    </dgm:pt>
    <dgm:pt modelId="{C4E0BF35-9201-4BCB-939D-FF9CA21A2A32}" type="sibTrans" cxnId="{33E9DD07-A3D2-42C7-8A18-67DC9B7F65EF}">
      <dgm:prSet/>
      <dgm:spPr/>
      <dgm:t>
        <a:bodyPr/>
        <a:lstStyle/>
        <a:p>
          <a:endParaRPr lang="it-IT"/>
        </a:p>
      </dgm:t>
    </dgm:pt>
    <dgm:pt modelId="{ECE4042A-9CBA-4B44-B24F-FC334FA16081}">
      <dgm:prSet phldrT="[Testo]"/>
      <dgm:spPr/>
      <dgm:t>
        <a:bodyPr/>
        <a:lstStyle/>
        <a:p>
          <a:r>
            <a:rPr lang="it-IT" dirty="0"/>
            <a:t>Inputs </a:t>
          </a:r>
        </a:p>
      </dgm:t>
    </dgm:pt>
    <dgm:pt modelId="{75511F6C-DBA7-4BAE-AA34-9E83E827F366}" type="parTrans" cxnId="{2828DB0B-CCAB-4E98-B664-66CA22D8E113}">
      <dgm:prSet/>
      <dgm:spPr/>
      <dgm:t>
        <a:bodyPr/>
        <a:lstStyle/>
        <a:p>
          <a:endParaRPr lang="it-IT"/>
        </a:p>
      </dgm:t>
    </dgm:pt>
    <dgm:pt modelId="{38004FFF-0296-48CF-AE30-1CEB1B966C4A}" type="sibTrans" cxnId="{2828DB0B-CCAB-4E98-B664-66CA22D8E113}">
      <dgm:prSet/>
      <dgm:spPr/>
      <dgm:t>
        <a:bodyPr/>
        <a:lstStyle/>
        <a:p>
          <a:endParaRPr lang="it-IT"/>
        </a:p>
      </dgm:t>
    </dgm:pt>
    <dgm:pt modelId="{AB3C9843-BF1D-437B-BC1B-A0ED1B435E0F}">
      <dgm:prSet phldrT="[Testo]"/>
      <dgm:spPr/>
      <dgm:t>
        <a:bodyPr/>
        <a:lstStyle/>
        <a:p>
          <a:r>
            <a:rPr lang="it-IT" dirty="0"/>
            <a:t>OUTPUT</a:t>
          </a:r>
        </a:p>
      </dgm:t>
    </dgm:pt>
    <dgm:pt modelId="{80420208-5965-4565-BB33-AFBDFB0FC1D6}" type="parTrans" cxnId="{591F3273-559A-46E9-9A92-AB219CB2F441}">
      <dgm:prSet/>
      <dgm:spPr/>
      <dgm:t>
        <a:bodyPr/>
        <a:lstStyle/>
        <a:p>
          <a:endParaRPr lang="it-IT"/>
        </a:p>
      </dgm:t>
    </dgm:pt>
    <dgm:pt modelId="{CE4860DF-351C-493C-A830-DF6D818D3838}" type="sibTrans" cxnId="{591F3273-559A-46E9-9A92-AB219CB2F441}">
      <dgm:prSet/>
      <dgm:spPr/>
      <dgm:t>
        <a:bodyPr/>
        <a:lstStyle/>
        <a:p>
          <a:endParaRPr lang="it-IT"/>
        </a:p>
      </dgm:t>
    </dgm:pt>
    <dgm:pt modelId="{C75CC4B1-6153-4A0F-968E-D2627AC8AF5F}" type="pres">
      <dgm:prSet presAssocID="{7623DDDE-B9C1-4ABD-9085-7FA30277E197}" presName="Name0" presStyleCnt="0">
        <dgm:presLayoutVars>
          <dgm:chMax val="4"/>
          <dgm:resizeHandles val="exact"/>
        </dgm:presLayoutVars>
      </dgm:prSet>
      <dgm:spPr/>
    </dgm:pt>
    <dgm:pt modelId="{41E79EC4-ED7D-419A-AF84-B39E491FA338}" type="pres">
      <dgm:prSet presAssocID="{7623DDDE-B9C1-4ABD-9085-7FA30277E197}" presName="ellipse" presStyleLbl="trBgShp" presStyleIdx="0" presStyleCnt="1"/>
      <dgm:spPr/>
    </dgm:pt>
    <dgm:pt modelId="{57CB3A3B-0C2D-443C-AC58-3DADA6D1295C}" type="pres">
      <dgm:prSet presAssocID="{7623DDDE-B9C1-4ABD-9085-7FA30277E197}" presName="arrow1" presStyleLbl="fgShp" presStyleIdx="0" presStyleCnt="1"/>
      <dgm:spPr/>
    </dgm:pt>
    <dgm:pt modelId="{A70413F9-4DFD-4D1F-BAF1-2F2400336AE9}" type="pres">
      <dgm:prSet presAssocID="{7623DDDE-B9C1-4ABD-9085-7FA30277E197}" presName="rectangle" presStyleLbl="revTx" presStyleIdx="0" presStyleCnt="1">
        <dgm:presLayoutVars>
          <dgm:bulletEnabled val="1"/>
        </dgm:presLayoutVars>
      </dgm:prSet>
      <dgm:spPr/>
    </dgm:pt>
    <dgm:pt modelId="{B7368FF6-734B-4869-9AC8-12B1F437FA1F}" type="pres">
      <dgm:prSet presAssocID="{72C76551-1EA4-4DFF-B293-15F56ED70E51}" presName="item1" presStyleLbl="node1" presStyleIdx="0" presStyleCnt="3">
        <dgm:presLayoutVars>
          <dgm:bulletEnabled val="1"/>
        </dgm:presLayoutVars>
      </dgm:prSet>
      <dgm:spPr/>
    </dgm:pt>
    <dgm:pt modelId="{4F3FE326-7111-463B-AB88-646EA789EB31}" type="pres">
      <dgm:prSet presAssocID="{ECE4042A-9CBA-4B44-B24F-FC334FA16081}" presName="item2" presStyleLbl="node1" presStyleIdx="1" presStyleCnt="3">
        <dgm:presLayoutVars>
          <dgm:bulletEnabled val="1"/>
        </dgm:presLayoutVars>
      </dgm:prSet>
      <dgm:spPr/>
    </dgm:pt>
    <dgm:pt modelId="{59C086CF-FC81-4F8B-A488-5890AA888E10}" type="pres">
      <dgm:prSet presAssocID="{AB3C9843-BF1D-437B-BC1B-A0ED1B435E0F}" presName="item3" presStyleLbl="node1" presStyleIdx="2" presStyleCnt="3">
        <dgm:presLayoutVars>
          <dgm:bulletEnabled val="1"/>
        </dgm:presLayoutVars>
      </dgm:prSet>
      <dgm:spPr/>
    </dgm:pt>
    <dgm:pt modelId="{3CF1CC02-1885-4D79-845B-CB45779319EF}" type="pres">
      <dgm:prSet presAssocID="{7623DDDE-B9C1-4ABD-9085-7FA30277E197}" presName="funnel" presStyleLbl="trAlignAcc1" presStyleIdx="0" presStyleCnt="1" custLinFactNeighborX="-1373" custLinFactNeighborY="-82"/>
      <dgm:spPr/>
    </dgm:pt>
  </dgm:ptLst>
  <dgm:cxnLst>
    <dgm:cxn modelId="{33E9DD07-A3D2-42C7-8A18-67DC9B7F65EF}" srcId="{7623DDDE-B9C1-4ABD-9085-7FA30277E197}" destId="{72C76551-1EA4-4DFF-B293-15F56ED70E51}" srcOrd="1" destOrd="0" parTransId="{6156FECA-12D5-404B-950B-22B74059C48C}" sibTransId="{C4E0BF35-9201-4BCB-939D-FF9CA21A2A32}"/>
    <dgm:cxn modelId="{98C71A09-13BA-48C5-9764-7FA4A9428106}" type="presOf" srcId="{ECE4042A-9CBA-4B44-B24F-FC334FA16081}" destId="{B7368FF6-734B-4869-9AC8-12B1F437FA1F}" srcOrd="0" destOrd="0" presId="urn:microsoft.com/office/officeart/2005/8/layout/funnel1"/>
    <dgm:cxn modelId="{2828DB0B-CCAB-4E98-B664-66CA22D8E113}" srcId="{7623DDDE-B9C1-4ABD-9085-7FA30277E197}" destId="{ECE4042A-9CBA-4B44-B24F-FC334FA16081}" srcOrd="2" destOrd="0" parTransId="{75511F6C-DBA7-4BAE-AA34-9E83E827F366}" sibTransId="{38004FFF-0296-48CF-AE30-1CEB1B966C4A}"/>
    <dgm:cxn modelId="{FAB27012-42E2-4131-905E-1E7610128ACA}" type="presOf" srcId="{5D9A96FB-BC97-49F0-8B99-F5EA4DFDC835}" destId="{59C086CF-FC81-4F8B-A488-5890AA888E10}" srcOrd="0" destOrd="0" presId="urn:microsoft.com/office/officeart/2005/8/layout/funnel1"/>
    <dgm:cxn modelId="{B2FDB028-F78B-4B17-BFD2-D79B7D3A1495}" type="presOf" srcId="{72C76551-1EA4-4DFF-B293-15F56ED70E51}" destId="{4F3FE326-7111-463B-AB88-646EA789EB31}" srcOrd="0" destOrd="0" presId="urn:microsoft.com/office/officeart/2005/8/layout/funnel1"/>
    <dgm:cxn modelId="{4435F949-8E75-492C-A5E2-741923339449}" type="presOf" srcId="{AB3C9843-BF1D-437B-BC1B-A0ED1B435E0F}" destId="{A70413F9-4DFD-4D1F-BAF1-2F2400336AE9}" srcOrd="0" destOrd="0" presId="urn:microsoft.com/office/officeart/2005/8/layout/funnel1"/>
    <dgm:cxn modelId="{591F3273-559A-46E9-9A92-AB219CB2F441}" srcId="{7623DDDE-B9C1-4ABD-9085-7FA30277E197}" destId="{AB3C9843-BF1D-437B-BC1B-A0ED1B435E0F}" srcOrd="3" destOrd="0" parTransId="{80420208-5965-4565-BB33-AFBDFB0FC1D6}" sibTransId="{CE4860DF-351C-493C-A830-DF6D818D3838}"/>
    <dgm:cxn modelId="{7239FDD0-6850-4306-AC78-08C8C6ED3859}" type="presOf" srcId="{7623DDDE-B9C1-4ABD-9085-7FA30277E197}" destId="{C75CC4B1-6153-4A0F-968E-D2627AC8AF5F}" srcOrd="0" destOrd="0" presId="urn:microsoft.com/office/officeart/2005/8/layout/funnel1"/>
    <dgm:cxn modelId="{64C3E4F3-662E-41EA-BAA9-AC3FAC6B67E6}" srcId="{7623DDDE-B9C1-4ABD-9085-7FA30277E197}" destId="{5D9A96FB-BC97-49F0-8B99-F5EA4DFDC835}" srcOrd="0" destOrd="0" parTransId="{A210D56B-0311-4C32-8A6B-C63E3D04AA1E}" sibTransId="{75BBA16C-4C52-4C3D-9724-C042D5D290C8}"/>
    <dgm:cxn modelId="{8D887BA8-1670-4F73-8DE3-A084E132980F}" type="presParOf" srcId="{C75CC4B1-6153-4A0F-968E-D2627AC8AF5F}" destId="{41E79EC4-ED7D-419A-AF84-B39E491FA338}" srcOrd="0" destOrd="0" presId="urn:microsoft.com/office/officeart/2005/8/layout/funnel1"/>
    <dgm:cxn modelId="{4A8DA41E-F0C7-49CF-B3A8-518CD417DB7B}" type="presParOf" srcId="{C75CC4B1-6153-4A0F-968E-D2627AC8AF5F}" destId="{57CB3A3B-0C2D-443C-AC58-3DADA6D1295C}" srcOrd="1" destOrd="0" presId="urn:microsoft.com/office/officeart/2005/8/layout/funnel1"/>
    <dgm:cxn modelId="{F8081221-2967-49FF-B774-05BCA395BCFE}" type="presParOf" srcId="{C75CC4B1-6153-4A0F-968E-D2627AC8AF5F}" destId="{A70413F9-4DFD-4D1F-BAF1-2F2400336AE9}" srcOrd="2" destOrd="0" presId="urn:microsoft.com/office/officeart/2005/8/layout/funnel1"/>
    <dgm:cxn modelId="{97BC3E2C-5FF2-40AE-B584-E1732D550EDB}" type="presParOf" srcId="{C75CC4B1-6153-4A0F-968E-D2627AC8AF5F}" destId="{B7368FF6-734B-4869-9AC8-12B1F437FA1F}" srcOrd="3" destOrd="0" presId="urn:microsoft.com/office/officeart/2005/8/layout/funnel1"/>
    <dgm:cxn modelId="{CE8521DA-8890-44CD-9552-C89B5B404D0F}" type="presParOf" srcId="{C75CC4B1-6153-4A0F-968E-D2627AC8AF5F}" destId="{4F3FE326-7111-463B-AB88-646EA789EB31}" srcOrd="4" destOrd="0" presId="urn:microsoft.com/office/officeart/2005/8/layout/funnel1"/>
    <dgm:cxn modelId="{E7779E2A-D8BA-4EF3-96B6-C0D93237F964}" type="presParOf" srcId="{C75CC4B1-6153-4A0F-968E-D2627AC8AF5F}" destId="{59C086CF-FC81-4F8B-A488-5890AA888E10}" srcOrd="5" destOrd="0" presId="urn:microsoft.com/office/officeart/2005/8/layout/funnel1"/>
    <dgm:cxn modelId="{26185B76-36D3-471D-82E3-2FECF53C94B4}" type="presParOf" srcId="{C75CC4B1-6153-4A0F-968E-D2627AC8AF5F}" destId="{3CF1CC02-1885-4D79-845B-CB45779319EF}"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E9265-D401-4996-B879-D6073A6434E3}">
      <dsp:nvSpPr>
        <dsp:cNvPr id="0" name=""/>
        <dsp:cNvSpPr/>
      </dsp:nvSpPr>
      <dsp:spPr>
        <a:xfrm>
          <a:off x="2241405" y="711985"/>
          <a:ext cx="1687079" cy="843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2000" kern="1200" dirty="0">
              <a:ea typeface="+mn-lt"/>
              <a:cs typeface="+mn-lt"/>
            </a:rPr>
            <a:t>Inputs’ processing</a:t>
          </a:r>
        </a:p>
      </dsp:txBody>
      <dsp:txXfrm>
        <a:off x="2266111" y="736691"/>
        <a:ext cx="1637667" cy="794127"/>
      </dsp:txXfrm>
    </dsp:sp>
    <dsp:sp modelId="{720E4292-B842-4DC2-9E4A-4E05A086AB31}">
      <dsp:nvSpPr>
        <dsp:cNvPr id="0" name=""/>
        <dsp:cNvSpPr/>
      </dsp:nvSpPr>
      <dsp:spPr>
        <a:xfrm rot="3041146">
          <a:off x="3342134" y="1836138"/>
          <a:ext cx="877765" cy="29523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a:off x="3430705" y="1895186"/>
        <a:ext cx="700623" cy="177142"/>
      </dsp:txXfrm>
    </dsp:sp>
    <dsp:sp modelId="{E429200F-E9FA-4D5E-8F91-8344E65B9D7C}">
      <dsp:nvSpPr>
        <dsp:cNvPr id="0" name=""/>
        <dsp:cNvSpPr/>
      </dsp:nvSpPr>
      <dsp:spPr>
        <a:xfrm>
          <a:off x="3633548" y="2411990"/>
          <a:ext cx="1687079" cy="843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ea typeface="+mn-lt"/>
              <a:cs typeface="+mn-lt"/>
            </a:rPr>
            <a:t>People</a:t>
          </a:r>
          <a:endParaRPr lang="it-IT" sz="2000" kern="1200" dirty="0"/>
        </a:p>
      </dsp:txBody>
      <dsp:txXfrm>
        <a:off x="3658254" y="2436696"/>
        <a:ext cx="1637667" cy="794127"/>
      </dsp:txXfrm>
    </dsp:sp>
    <dsp:sp modelId="{9FE00994-BC5F-4CAD-9B49-0E7BF69FF0B3}">
      <dsp:nvSpPr>
        <dsp:cNvPr id="0" name=""/>
        <dsp:cNvSpPr/>
      </dsp:nvSpPr>
      <dsp:spPr>
        <a:xfrm rot="10800000">
          <a:off x="2646062" y="2686140"/>
          <a:ext cx="877765" cy="29523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rot="10800000">
        <a:off x="2734633" y="2745188"/>
        <a:ext cx="700623" cy="177142"/>
      </dsp:txXfrm>
    </dsp:sp>
    <dsp:sp modelId="{FDE75E7F-DE71-4A54-9EB4-886DA01D808D}">
      <dsp:nvSpPr>
        <dsp:cNvPr id="0" name=""/>
        <dsp:cNvSpPr/>
      </dsp:nvSpPr>
      <dsp:spPr>
        <a:xfrm>
          <a:off x="849262" y="2411990"/>
          <a:ext cx="1687079" cy="843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1800" kern="1200" dirty="0">
              <a:ea typeface="+mn-lt"/>
              <a:cs typeface="+mn-lt"/>
            </a:rPr>
            <a:t>Socio-economic context</a:t>
          </a:r>
        </a:p>
      </dsp:txBody>
      <dsp:txXfrm>
        <a:off x="873968" y="2436696"/>
        <a:ext cx="1637667" cy="794127"/>
      </dsp:txXfrm>
    </dsp:sp>
    <dsp:sp modelId="{FFA64497-BD20-420C-B39A-E884C38EDBF4}">
      <dsp:nvSpPr>
        <dsp:cNvPr id="0" name=""/>
        <dsp:cNvSpPr/>
      </dsp:nvSpPr>
      <dsp:spPr>
        <a:xfrm rot="18558854">
          <a:off x="1949991" y="1836138"/>
          <a:ext cx="877765" cy="295238"/>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it-IT" sz="1200" kern="1200"/>
        </a:p>
      </dsp:txBody>
      <dsp:txXfrm>
        <a:off x="2038562" y="1895186"/>
        <a:ext cx="700623" cy="1771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79EC4-ED7D-419A-AF84-B39E491FA338}">
      <dsp:nvSpPr>
        <dsp:cNvPr id="0" name=""/>
        <dsp:cNvSpPr/>
      </dsp:nvSpPr>
      <dsp:spPr>
        <a:xfrm>
          <a:off x="958745" y="551108"/>
          <a:ext cx="3503629" cy="121676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CB3A3B-0C2D-443C-AC58-3DADA6D1295C}">
      <dsp:nvSpPr>
        <dsp:cNvPr id="0" name=""/>
        <dsp:cNvSpPr/>
      </dsp:nvSpPr>
      <dsp:spPr>
        <a:xfrm>
          <a:off x="2376493" y="3530551"/>
          <a:ext cx="678998" cy="434558"/>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0413F9-4DFD-4D1F-BAF1-2F2400336AE9}">
      <dsp:nvSpPr>
        <dsp:cNvPr id="0" name=""/>
        <dsp:cNvSpPr/>
      </dsp:nvSpPr>
      <dsp:spPr>
        <a:xfrm>
          <a:off x="1086396" y="3878198"/>
          <a:ext cx="3259190" cy="8147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it-IT" sz="2800" kern="1200" dirty="0"/>
            <a:t>OUTPUT</a:t>
          </a:r>
        </a:p>
      </dsp:txBody>
      <dsp:txXfrm>
        <a:off x="1086396" y="3878198"/>
        <a:ext cx="3259190" cy="814797"/>
      </dsp:txXfrm>
    </dsp:sp>
    <dsp:sp modelId="{B7368FF6-734B-4869-9AC8-12B1F437FA1F}">
      <dsp:nvSpPr>
        <dsp:cNvPr id="0" name=""/>
        <dsp:cNvSpPr/>
      </dsp:nvSpPr>
      <dsp:spPr>
        <a:xfrm>
          <a:off x="2232545" y="1861846"/>
          <a:ext cx="1222196" cy="12221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t>Inputs </a:t>
          </a:r>
        </a:p>
      </dsp:txBody>
      <dsp:txXfrm>
        <a:off x="2411531" y="2040832"/>
        <a:ext cx="864224" cy="864224"/>
      </dsp:txXfrm>
    </dsp:sp>
    <dsp:sp modelId="{4F3FE326-7111-463B-AB88-646EA789EB31}">
      <dsp:nvSpPr>
        <dsp:cNvPr id="0" name=""/>
        <dsp:cNvSpPr/>
      </dsp:nvSpPr>
      <dsp:spPr>
        <a:xfrm>
          <a:off x="1357996" y="944927"/>
          <a:ext cx="1222196" cy="12221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t>Inputs </a:t>
          </a:r>
        </a:p>
      </dsp:txBody>
      <dsp:txXfrm>
        <a:off x="1536982" y="1123913"/>
        <a:ext cx="864224" cy="864224"/>
      </dsp:txXfrm>
    </dsp:sp>
    <dsp:sp modelId="{59C086CF-FC81-4F8B-A488-5890AA888E10}">
      <dsp:nvSpPr>
        <dsp:cNvPr id="0" name=""/>
        <dsp:cNvSpPr/>
      </dsp:nvSpPr>
      <dsp:spPr>
        <a:xfrm>
          <a:off x="2607352" y="649427"/>
          <a:ext cx="1222196" cy="122219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it-IT" sz="2400" kern="1200" dirty="0"/>
            <a:t>Inputs</a:t>
          </a:r>
        </a:p>
      </dsp:txBody>
      <dsp:txXfrm>
        <a:off x="2786338" y="828413"/>
        <a:ext cx="864224" cy="864224"/>
      </dsp:txXfrm>
    </dsp:sp>
    <dsp:sp modelId="{3CF1CC02-1885-4D79-845B-CB45779319EF}">
      <dsp:nvSpPr>
        <dsp:cNvPr id="0" name=""/>
        <dsp:cNvSpPr/>
      </dsp:nvSpPr>
      <dsp:spPr>
        <a:xfrm>
          <a:off x="762590" y="399234"/>
          <a:ext cx="3802388" cy="3041911"/>
        </a:xfrm>
        <a:prstGeom prst="funnel">
          <a:avLst/>
        </a:prstGeom>
        <a:solidFill>
          <a:schemeClr val="lt1">
            <a:alpha val="4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Päivämäärän paikkamerkki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248A2C5-E078-4EAE-B67C-F75635EB2AC1}" type="datetimeFigureOut">
              <a:rPr lang="en-US" smtClean="0"/>
              <a:t>1/20/2022</a:t>
            </a:fld>
            <a:endParaRPr lang="en-US"/>
          </a:p>
        </p:txBody>
      </p:sp>
      <p:sp>
        <p:nvSpPr>
          <p:cNvPr id="4" name="Dian kuvan paikkamerkki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Huomautusten paikkamerkki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endParaRPr lang="en-US"/>
          </a:p>
        </p:txBody>
      </p:sp>
      <p:sp>
        <p:nvSpPr>
          <p:cNvPr id="6" name="Alatunnisteen paikkamerk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Dian numeron paikkamerkki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8836BBAE-8268-4B75-9EA7-395FE588218C}" type="slidenum">
              <a:rPr lang="en-US" smtClean="0"/>
              <a:t>‹Nº›</a:t>
            </a:fld>
            <a:endParaRPr lang="en-US"/>
          </a:p>
        </p:txBody>
      </p:sp>
    </p:spTree>
    <p:extLst>
      <p:ext uri="{BB962C8B-B14F-4D97-AF65-F5344CB8AC3E}">
        <p14:creationId xmlns:p14="http://schemas.microsoft.com/office/powerpoint/2010/main" val="3077567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887E90-0E07-4FDA-864C-0C99D2A63EB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0DEC76CB-170A-487C-B6DE-5C89756A9D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C9F76C6-0F8A-4C99-BB42-AF9E8E6880C3}"/>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5" name="Marcador de pie de página 4">
            <a:extLst>
              <a:ext uri="{FF2B5EF4-FFF2-40B4-BE49-F238E27FC236}">
                <a16:creationId xmlns:a16="http://schemas.microsoft.com/office/drawing/2014/main" id="{A52F7B82-1B0D-4B96-87D6-9FB8F554EA3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4DB5E42-C2BD-4465-AF33-FF1A3687CAC8}"/>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408242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6CEAAE-916D-4D79-8553-6D755354F11A}"/>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904D6BA-26EE-4D00-931D-32B61335E65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5567537-172B-482C-BB50-34BBD6366E9C}"/>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5" name="Marcador de pie de página 4">
            <a:extLst>
              <a:ext uri="{FF2B5EF4-FFF2-40B4-BE49-F238E27FC236}">
                <a16:creationId xmlns:a16="http://schemas.microsoft.com/office/drawing/2014/main" id="{4373DFC3-1B83-4DA8-B1CD-7BA5BFB725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022636A-9344-495E-BC6C-D22CE97362EB}"/>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2008794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26EAA8-93C2-4FDC-A569-617C60100FC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53BC6B-E431-4C3B-9478-D70E9BE07C5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5392728-8DC0-4A3C-8A00-4E6D1BA7D6E3}"/>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5" name="Marcador de pie de página 4">
            <a:extLst>
              <a:ext uri="{FF2B5EF4-FFF2-40B4-BE49-F238E27FC236}">
                <a16:creationId xmlns:a16="http://schemas.microsoft.com/office/drawing/2014/main" id="{C249344D-B293-4FFC-B647-B4CFC632B75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9FF3B87-03E9-47A7-AF32-8C05B0B3D887}"/>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087086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5CC8A-D8FC-4BFA-9A19-28D6E8D79323}"/>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089AB33-354F-4775-A6CF-44DE222EF43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3DB18A0-AC99-4D89-8DAC-A17021FCDD2A}"/>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5" name="Marcador de pie de página 4">
            <a:extLst>
              <a:ext uri="{FF2B5EF4-FFF2-40B4-BE49-F238E27FC236}">
                <a16:creationId xmlns:a16="http://schemas.microsoft.com/office/drawing/2014/main" id="{E4EAE9DA-A0EA-48C5-9EC4-9EFDF077828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FA2ED96-E597-43F2-AEF8-42D1A2BEFC4B}"/>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904081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F0957-5892-4DBD-BC5D-69A4674E19C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7B00FE5-84F7-418E-97DD-66E08ABD35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A1228FC-FE42-4F8C-B76F-0500241EFD31}"/>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5" name="Marcador de pie de página 4">
            <a:extLst>
              <a:ext uri="{FF2B5EF4-FFF2-40B4-BE49-F238E27FC236}">
                <a16:creationId xmlns:a16="http://schemas.microsoft.com/office/drawing/2014/main" id="{2B109401-AD0F-4446-B69B-1CB258AC804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36973FA-EA50-4D29-A749-497540FFEC28}"/>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53115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B23D3-0B40-4538-965B-A1AC1D12D527}"/>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449A546-42A7-4D64-B50B-25C24D9ABC3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2B9030-0745-465C-87BA-562FA8CD86A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8A8DD24-4417-4FF6-93FD-C72CBB33FB67}"/>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6" name="Marcador de pie de página 5">
            <a:extLst>
              <a:ext uri="{FF2B5EF4-FFF2-40B4-BE49-F238E27FC236}">
                <a16:creationId xmlns:a16="http://schemas.microsoft.com/office/drawing/2014/main" id="{33E8D037-748A-4E6A-9442-FF211937A55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00AB0F1-4C40-494A-9941-FBC70F6D139A}"/>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700470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383F7-248E-47F9-8E07-8412257DD07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DBC1C87-4AE4-4FCB-8700-1E40953D17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1537FA4-5E81-4DFC-92C2-AEA362E832F0}"/>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65F3C9D-3367-4215-9688-F7A505B20B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B185E9E-240E-4A21-8B2A-C67A90B6B62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11E933C2-6AE9-4290-90C5-95119CCAD4FE}"/>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8" name="Marcador de pie de página 7">
            <a:extLst>
              <a:ext uri="{FF2B5EF4-FFF2-40B4-BE49-F238E27FC236}">
                <a16:creationId xmlns:a16="http://schemas.microsoft.com/office/drawing/2014/main" id="{70CAE50A-0BC6-4E28-B9AE-59218C4D4E9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8CBEBAF1-0F61-4121-AF6C-0CC89D9A0D3C}"/>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392290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2F0C70-932A-496C-ACC7-2465C5C013D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4D0FD90-7AEC-4EC5-9D89-C706C18AA4C5}"/>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4" name="Marcador de pie de página 3">
            <a:extLst>
              <a:ext uri="{FF2B5EF4-FFF2-40B4-BE49-F238E27FC236}">
                <a16:creationId xmlns:a16="http://schemas.microsoft.com/office/drawing/2014/main" id="{F2FC46E3-D840-4171-B236-2C82EAD5C21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19096E46-6896-44CD-8211-8E288611D5BA}"/>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35598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6F9E127-9E34-417D-A088-338762879816}"/>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3" name="Marcador de pie de página 2">
            <a:extLst>
              <a:ext uri="{FF2B5EF4-FFF2-40B4-BE49-F238E27FC236}">
                <a16:creationId xmlns:a16="http://schemas.microsoft.com/office/drawing/2014/main" id="{F3E5F2C2-0A30-4E6B-B81B-56ED476B8BD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95420C2A-CCFC-49FB-A7D4-CD54E000F507}"/>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97880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AEB207-3FAC-4C0E-8B0A-DDC2FF7594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528B6B16-C7C8-4D77-B237-632417A971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EF50E38-0090-4364-A44A-2BF9E4C5E5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5739644-31A0-443D-97FC-181A7EC011FD}"/>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6" name="Marcador de pie de página 5">
            <a:extLst>
              <a:ext uri="{FF2B5EF4-FFF2-40B4-BE49-F238E27FC236}">
                <a16:creationId xmlns:a16="http://schemas.microsoft.com/office/drawing/2014/main" id="{A304FAB6-74E8-40AA-934B-535731D2CCF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03BAD29-685E-4CB0-8884-00A9B2F1DD5B}"/>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386626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AD8FBD-DD76-4F45-8707-C47476DFC7F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D4F0445-1266-416C-8A05-2EAD4DBAE4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194C186-B924-460A-B1FD-3BF070B67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5DB504B-009B-4C55-A6D0-7A5934E46945}"/>
              </a:ext>
            </a:extLst>
          </p:cNvPr>
          <p:cNvSpPr>
            <a:spLocks noGrp="1"/>
          </p:cNvSpPr>
          <p:nvPr>
            <p:ph type="dt" sz="half" idx="10"/>
          </p:nvPr>
        </p:nvSpPr>
        <p:spPr/>
        <p:txBody>
          <a:bodyPr/>
          <a:lstStyle/>
          <a:p>
            <a:fld id="{FE22A19E-EFBB-46D6-940E-B9FEBB41F1A4}" type="datetimeFigureOut">
              <a:rPr lang="es-ES" smtClean="0"/>
              <a:t>20/01/2022</a:t>
            </a:fld>
            <a:endParaRPr lang="es-ES"/>
          </a:p>
        </p:txBody>
      </p:sp>
      <p:sp>
        <p:nvSpPr>
          <p:cNvPr id="6" name="Marcador de pie de página 5">
            <a:extLst>
              <a:ext uri="{FF2B5EF4-FFF2-40B4-BE49-F238E27FC236}">
                <a16:creationId xmlns:a16="http://schemas.microsoft.com/office/drawing/2014/main" id="{E44D190D-9EC5-4230-994B-D55430DB6F4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08DACC1-FABA-4F00-BA00-17EE06980C72}"/>
              </a:ext>
            </a:extLst>
          </p:cNvPr>
          <p:cNvSpPr>
            <a:spLocks noGrp="1"/>
          </p:cNvSpPr>
          <p:nvPr>
            <p:ph type="sldNum" sz="quarter" idx="12"/>
          </p:nvPr>
        </p:nvSpPr>
        <p:spPr/>
        <p:txBody>
          <a:bodyPr/>
          <a:lstStyle/>
          <a:p>
            <a:fld id="{C7FAAC35-5C40-4781-8654-89605ADC15F4}" type="slidenum">
              <a:rPr lang="es-ES" smtClean="0"/>
              <a:t>‹Nº›</a:t>
            </a:fld>
            <a:endParaRPr lang="es-ES"/>
          </a:p>
        </p:txBody>
      </p:sp>
    </p:spTree>
    <p:extLst>
      <p:ext uri="{BB962C8B-B14F-4D97-AF65-F5344CB8AC3E}">
        <p14:creationId xmlns:p14="http://schemas.microsoft.com/office/powerpoint/2010/main" val="104137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3C09850-80A0-4580-BAF5-AED40BF034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D4780102-978E-452D-998B-FA531581C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AD9106E-EAB7-4EBB-ABBD-C74934CE0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2A19E-EFBB-46D6-940E-B9FEBB41F1A4}" type="datetimeFigureOut">
              <a:rPr lang="es-ES" smtClean="0"/>
              <a:t>20/01/2022</a:t>
            </a:fld>
            <a:endParaRPr lang="es-ES"/>
          </a:p>
        </p:txBody>
      </p:sp>
      <p:sp>
        <p:nvSpPr>
          <p:cNvPr id="5" name="Marcador de pie de página 4">
            <a:extLst>
              <a:ext uri="{FF2B5EF4-FFF2-40B4-BE49-F238E27FC236}">
                <a16:creationId xmlns:a16="http://schemas.microsoft.com/office/drawing/2014/main" id="{3FCD2346-DC06-4549-B63E-7F0F827F77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8D8689F-A519-4231-AD88-BB8B63C1BA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AAC35-5C40-4781-8654-89605ADC15F4}" type="slidenum">
              <a:rPr lang="es-ES" smtClean="0"/>
              <a:t>‹Nº›</a:t>
            </a:fld>
            <a:endParaRPr lang="es-ES"/>
          </a:p>
        </p:txBody>
      </p:sp>
    </p:spTree>
    <p:extLst>
      <p:ext uri="{BB962C8B-B14F-4D97-AF65-F5344CB8AC3E}">
        <p14:creationId xmlns:p14="http://schemas.microsoft.com/office/powerpoint/2010/main" val="896022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marketersclub.it/site/wp-content/uploads/2015/05/Professor-Dr.-Philip-Kotler.jpg" TargetMode="Externa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natlib.govt.nz/records/22606639" TargetMode="External"/><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en.artsdot.com/adc/Vintage.nsf/O/AC4U6U" TargetMode="External"/><Relationship Id="rId5" Type="http://schemas.openxmlformats.org/officeDocument/2006/relationships/image" Target="../media/image14.jpeg"/><Relationship Id="rId4" Type="http://schemas.openxmlformats.org/officeDocument/2006/relationships/image" Target="../media/image1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youtube.com/watch?v=VtvjbmoDx-I" TargetMode="External"/><Relationship Id="rId5" Type="http://schemas.openxmlformats.org/officeDocument/2006/relationships/image" Target="../media/image16.jpeg"/><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s://www.juventus.com/it/news/articoli/la-juventus-entra-nel-mondo-esports"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D6CDED-E4C5-4138-8FF0-FFACEA0A839C}"/>
              </a:ext>
            </a:extLst>
          </p:cNvPr>
          <p:cNvSpPr>
            <a:spLocks noGrp="1"/>
          </p:cNvSpPr>
          <p:nvPr>
            <p:ph type="ctrTitle"/>
          </p:nvPr>
        </p:nvSpPr>
        <p:spPr>
          <a:xfrm>
            <a:off x="1913356" y="2403997"/>
            <a:ext cx="8365289" cy="2046882"/>
          </a:xfrm>
        </p:spPr>
        <p:txBody>
          <a:bodyPr anchor="ctr">
            <a:normAutofit/>
          </a:bodyPr>
          <a:lstStyle/>
          <a:p>
            <a:r>
              <a:rPr lang="en-GB" sz="3600" b="1" dirty="0">
                <a:solidFill>
                  <a:srgbClr val="D92E2D"/>
                </a:solidFill>
                <a:cs typeface="Calibri Light"/>
              </a:rPr>
              <a:t>Creating and retaining value for customers: an introduction to Marketing for aspiring sport entrepreneurs</a:t>
            </a:r>
            <a:endParaRPr lang="es-ES" sz="3600" b="1" dirty="0">
              <a:solidFill>
                <a:srgbClr val="D92E2D"/>
              </a:solidFill>
              <a:cs typeface="Calibri Light"/>
            </a:endParaRPr>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998010" y="6294071"/>
            <a:ext cx="10100684" cy="563929"/>
          </a:xfrm>
          <a:prstGeom prst="rect">
            <a:avLst/>
          </a:prstGeom>
        </p:spPr>
      </p:pic>
      <p:pic>
        <p:nvPicPr>
          <p:cNvPr id="16" name="Imagen 15">
            <a:extLst>
              <a:ext uri="{FF2B5EF4-FFF2-40B4-BE49-F238E27FC236}">
                <a16:creationId xmlns:a16="http://schemas.microsoft.com/office/drawing/2014/main" id="{0ADC5157-47E0-463F-9C8D-1781A12865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942059" y="357115"/>
            <a:ext cx="6959400" cy="2046882"/>
          </a:xfrm>
          <a:prstGeom prst="rect">
            <a:avLst/>
          </a:prstGeom>
        </p:spPr>
      </p:pic>
    </p:spTree>
    <p:extLst>
      <p:ext uri="{BB962C8B-B14F-4D97-AF65-F5344CB8AC3E}">
        <p14:creationId xmlns:p14="http://schemas.microsoft.com/office/powerpoint/2010/main" val="280934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5342612"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Inputs’ processing </a:t>
            </a:r>
          </a:p>
          <a:p>
            <a:pPr algn="just">
              <a:lnSpc>
                <a:spcPct val="100000"/>
              </a:lnSpc>
              <a:spcBef>
                <a:spcPts val="0"/>
              </a:spcBef>
              <a:defRPr/>
            </a:pPr>
            <a:r>
              <a:rPr lang="en-GB" dirty="0">
                <a:ea typeface="+mn-lt"/>
                <a:cs typeface="+mn-lt"/>
              </a:rPr>
              <a:t>The value generation process falls under a framework that is common to all business.</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It is the so defined IPO model:</a:t>
            </a:r>
          </a:p>
          <a:p>
            <a:pPr algn="just">
              <a:lnSpc>
                <a:spcPct val="100000"/>
              </a:lnSpc>
              <a:spcBef>
                <a:spcPts val="0"/>
              </a:spcBef>
              <a:defRPr/>
            </a:pPr>
            <a:r>
              <a:rPr lang="en-GB" dirty="0">
                <a:ea typeface="+mn-lt"/>
                <a:cs typeface="+mn-lt"/>
              </a:rPr>
              <a:t>→ </a:t>
            </a:r>
            <a:r>
              <a:rPr lang="en-GB" b="1" dirty="0">
                <a:solidFill>
                  <a:srgbClr val="0070C0"/>
                </a:solidFill>
                <a:ea typeface="+mn-lt"/>
                <a:cs typeface="+mn-lt"/>
              </a:rPr>
              <a:t>I</a:t>
            </a:r>
            <a:r>
              <a:rPr lang="en-GB" dirty="0">
                <a:ea typeface="+mn-lt"/>
                <a:cs typeface="+mn-lt"/>
              </a:rPr>
              <a:t>nput</a:t>
            </a:r>
          </a:p>
          <a:p>
            <a:pPr algn="just">
              <a:lnSpc>
                <a:spcPct val="100000"/>
              </a:lnSpc>
              <a:spcBef>
                <a:spcPts val="0"/>
              </a:spcBef>
              <a:defRPr/>
            </a:pPr>
            <a:r>
              <a:rPr lang="en-GB" dirty="0">
                <a:ea typeface="+mn-lt"/>
                <a:cs typeface="+mn-lt"/>
              </a:rPr>
              <a:t>	 → </a:t>
            </a:r>
            <a:r>
              <a:rPr lang="en-GB" b="1" dirty="0">
                <a:solidFill>
                  <a:srgbClr val="0070C0"/>
                </a:solidFill>
                <a:ea typeface="+mn-lt"/>
                <a:cs typeface="+mn-lt"/>
              </a:rPr>
              <a:t>P</a:t>
            </a:r>
            <a:r>
              <a:rPr lang="en-GB" dirty="0">
                <a:ea typeface="+mn-lt"/>
                <a:cs typeface="+mn-lt"/>
              </a:rPr>
              <a:t>rocess</a:t>
            </a:r>
          </a:p>
          <a:p>
            <a:pPr algn="just">
              <a:lnSpc>
                <a:spcPct val="100000"/>
              </a:lnSpc>
              <a:spcBef>
                <a:spcPts val="0"/>
              </a:spcBef>
              <a:defRPr/>
            </a:pPr>
            <a:r>
              <a:rPr lang="en-GB" dirty="0">
                <a:ea typeface="+mn-lt"/>
                <a:cs typeface="+mn-lt"/>
              </a:rPr>
              <a:t>		 → </a:t>
            </a:r>
            <a:r>
              <a:rPr lang="en-GB" b="1" dirty="0">
                <a:solidFill>
                  <a:srgbClr val="0070C0"/>
                </a:solidFill>
                <a:ea typeface="+mn-lt"/>
                <a:cs typeface="+mn-lt"/>
              </a:rPr>
              <a:t>O</a:t>
            </a:r>
            <a:r>
              <a:rPr lang="en-GB" dirty="0">
                <a:ea typeface="+mn-lt"/>
                <a:cs typeface="+mn-lt"/>
              </a:rPr>
              <a:t>utput</a:t>
            </a: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a:t>
            </a: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2" name="Diagramma 1"/>
          <p:cNvGraphicFramePr/>
          <p:nvPr>
            <p:extLst>
              <p:ext uri="{D42A27DB-BD31-4B8C-83A1-F6EECF244321}">
                <p14:modId xmlns:p14="http://schemas.microsoft.com/office/powerpoint/2010/main" val="1027215739"/>
              </p:ext>
            </p:extLst>
          </p:nvPr>
        </p:nvGraphicFramePr>
        <p:xfrm>
          <a:off x="6354619" y="1481310"/>
          <a:ext cx="5431984" cy="50947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ttangolo arrotondato 2"/>
          <p:cNvSpPr/>
          <p:nvPr/>
        </p:nvSpPr>
        <p:spPr>
          <a:xfrm>
            <a:off x="8382503" y="4793673"/>
            <a:ext cx="1283855" cy="37869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Connettore 2 7"/>
          <p:cNvCxnSpPr>
            <a:endCxn id="3" idx="1"/>
          </p:cNvCxnSpPr>
          <p:nvPr/>
        </p:nvCxnSpPr>
        <p:spPr>
          <a:xfrm>
            <a:off x="7816273" y="4983018"/>
            <a:ext cx="56623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6861464" y="4793673"/>
            <a:ext cx="916709" cy="369332"/>
          </a:xfrm>
          <a:prstGeom prst="rect">
            <a:avLst/>
          </a:prstGeom>
          <a:noFill/>
          <a:ln>
            <a:solidFill>
              <a:srgbClr val="FF0000"/>
            </a:solidFill>
          </a:ln>
        </p:spPr>
        <p:txBody>
          <a:bodyPr wrap="square" rtlCol="0">
            <a:spAutoFit/>
          </a:bodyPr>
          <a:lstStyle/>
          <a:p>
            <a:pPr algn="ctr"/>
            <a:r>
              <a:rPr lang="en-GB" dirty="0"/>
              <a:t>Process</a:t>
            </a:r>
          </a:p>
        </p:txBody>
      </p:sp>
      <p:sp>
        <p:nvSpPr>
          <p:cNvPr id="13" name="CasellaDiTesto 12"/>
          <p:cNvSpPr txBox="1"/>
          <p:nvPr/>
        </p:nvSpPr>
        <p:spPr>
          <a:xfrm>
            <a:off x="7936521" y="1406506"/>
            <a:ext cx="2268180" cy="369332"/>
          </a:xfrm>
          <a:prstGeom prst="rect">
            <a:avLst/>
          </a:prstGeom>
          <a:noFill/>
          <a:ln>
            <a:solidFill>
              <a:srgbClr val="FF0000"/>
            </a:solidFill>
          </a:ln>
        </p:spPr>
        <p:txBody>
          <a:bodyPr wrap="square" rtlCol="0">
            <a:spAutoFit/>
          </a:bodyPr>
          <a:lstStyle/>
          <a:p>
            <a:pPr algn="ctr"/>
            <a:r>
              <a:rPr lang="en-GB" dirty="0"/>
              <a:t>Environment</a:t>
            </a:r>
          </a:p>
        </p:txBody>
      </p:sp>
    </p:spTree>
    <p:extLst>
      <p:ext uri="{BB962C8B-B14F-4D97-AF65-F5344CB8AC3E}">
        <p14:creationId xmlns:p14="http://schemas.microsoft.com/office/powerpoint/2010/main" val="172677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Inputs’ processing</a:t>
            </a:r>
          </a:p>
          <a:p>
            <a:pPr algn="just">
              <a:lnSpc>
                <a:spcPct val="100000"/>
              </a:lnSpc>
              <a:spcBef>
                <a:spcPts val="0"/>
              </a:spcBef>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3" name="Tabella 2"/>
          <p:cNvGraphicFramePr>
            <a:graphicFrameLocks noGrp="1"/>
          </p:cNvGraphicFramePr>
          <p:nvPr>
            <p:extLst>
              <p:ext uri="{D42A27DB-BD31-4B8C-83A1-F6EECF244321}">
                <p14:modId xmlns:p14="http://schemas.microsoft.com/office/powerpoint/2010/main" val="4171204109"/>
              </p:ext>
            </p:extLst>
          </p:nvPr>
        </p:nvGraphicFramePr>
        <p:xfrm>
          <a:off x="1335278" y="2704546"/>
          <a:ext cx="10662756" cy="3339131"/>
        </p:xfrm>
        <a:graphic>
          <a:graphicData uri="http://schemas.openxmlformats.org/drawingml/2006/table">
            <a:tbl>
              <a:tblPr firstRow="1" bandRow="1">
                <a:tableStyleId>{5C22544A-7EE6-4342-B048-85BDC9FD1C3A}</a:tableStyleId>
              </a:tblPr>
              <a:tblGrid>
                <a:gridCol w="2665689">
                  <a:extLst>
                    <a:ext uri="{9D8B030D-6E8A-4147-A177-3AD203B41FA5}">
                      <a16:colId xmlns:a16="http://schemas.microsoft.com/office/drawing/2014/main" val="387400564"/>
                    </a:ext>
                  </a:extLst>
                </a:gridCol>
                <a:gridCol w="2665689">
                  <a:extLst>
                    <a:ext uri="{9D8B030D-6E8A-4147-A177-3AD203B41FA5}">
                      <a16:colId xmlns:a16="http://schemas.microsoft.com/office/drawing/2014/main" val="3864784937"/>
                    </a:ext>
                  </a:extLst>
                </a:gridCol>
                <a:gridCol w="2665689">
                  <a:extLst>
                    <a:ext uri="{9D8B030D-6E8A-4147-A177-3AD203B41FA5}">
                      <a16:colId xmlns:a16="http://schemas.microsoft.com/office/drawing/2014/main" val="3026934288"/>
                    </a:ext>
                  </a:extLst>
                </a:gridCol>
                <a:gridCol w="2665689">
                  <a:extLst>
                    <a:ext uri="{9D8B030D-6E8A-4147-A177-3AD203B41FA5}">
                      <a16:colId xmlns:a16="http://schemas.microsoft.com/office/drawing/2014/main" val="1410757880"/>
                    </a:ext>
                  </a:extLst>
                </a:gridCol>
              </a:tblGrid>
              <a:tr h="389450">
                <a:tc>
                  <a:txBody>
                    <a:bodyPr/>
                    <a:lstStyle/>
                    <a:p>
                      <a:pPr algn="ctr"/>
                      <a:r>
                        <a:rPr lang="en-GB" sz="2400" b="1" dirty="0">
                          <a:solidFill>
                            <a:srgbClr val="002060"/>
                          </a:solidFill>
                        </a:rPr>
                        <a:t>INPUT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1" dirty="0">
                          <a:solidFill>
                            <a:srgbClr val="002060"/>
                          </a:solidFill>
                        </a:rPr>
                        <a:t>PROCESS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1" dirty="0">
                          <a:solidFill>
                            <a:srgbClr val="002060"/>
                          </a:solidFill>
                        </a:rPr>
                        <a:t>OUTPUTS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1" i="0" dirty="0">
                          <a:solidFill>
                            <a:srgbClr val="00B0F0"/>
                          </a:solidFill>
                        </a:rPr>
                        <a:t>OUTCOME</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5439742"/>
                  </a:ext>
                </a:extLst>
              </a:tr>
              <a:tr h="2881931">
                <a:tc>
                  <a:txBody>
                    <a:bodyPr/>
                    <a:lstStyle/>
                    <a:p>
                      <a:pPr marL="342900" indent="-342900">
                        <a:buFont typeface="Arial" panose="020B0604020202020204" pitchFamily="34" charset="0"/>
                        <a:buChar char="•"/>
                      </a:pPr>
                      <a:r>
                        <a:rPr lang="en-GB" sz="1800" dirty="0"/>
                        <a:t>Raw</a:t>
                      </a:r>
                      <a:r>
                        <a:rPr lang="en-GB" sz="1800" baseline="0" dirty="0"/>
                        <a:t> materials</a:t>
                      </a:r>
                    </a:p>
                    <a:p>
                      <a:pPr marL="342900" indent="-342900">
                        <a:buFont typeface="Arial" panose="020B0604020202020204" pitchFamily="34" charset="0"/>
                        <a:buChar char="•"/>
                      </a:pPr>
                      <a:r>
                        <a:rPr lang="en-GB" sz="1800" baseline="0" dirty="0"/>
                        <a:t>Information</a:t>
                      </a:r>
                    </a:p>
                    <a:p>
                      <a:pPr marL="342900" indent="-342900">
                        <a:buFont typeface="Arial" panose="020B0604020202020204" pitchFamily="34" charset="0"/>
                        <a:buChar char="•"/>
                      </a:pPr>
                      <a:r>
                        <a:rPr lang="en-GB" sz="1800" baseline="0" dirty="0"/>
                        <a:t>Knowledge</a:t>
                      </a:r>
                    </a:p>
                    <a:p>
                      <a:pPr marL="342900" indent="-342900">
                        <a:buFont typeface="Arial" panose="020B0604020202020204" pitchFamily="34" charset="0"/>
                        <a:buChar char="•"/>
                      </a:pPr>
                      <a:r>
                        <a:rPr lang="en-GB" sz="1800" baseline="0" dirty="0"/>
                        <a:t>Services</a:t>
                      </a:r>
                    </a:p>
                    <a:p>
                      <a:pPr marL="342900" indent="-342900">
                        <a:buFont typeface="Arial" panose="020B0604020202020204" pitchFamily="34" charset="0"/>
                        <a:buChar char="•"/>
                      </a:pPr>
                      <a:r>
                        <a:rPr lang="en-GB" sz="1800" baseline="0" dirty="0"/>
                        <a:t>Outputs from previous IPO’s cycles</a:t>
                      </a:r>
                    </a:p>
                    <a:p>
                      <a:pPr marL="342900" indent="-342900">
                        <a:buFont typeface="Arial" panose="020B0604020202020204" pitchFamily="34" charset="0"/>
                        <a:buChar char="•"/>
                      </a:pPr>
                      <a:r>
                        <a:rPr lang="en-GB" sz="1800" baseline="0" dirty="0"/>
                        <a:t>Semi finished products</a:t>
                      </a:r>
                      <a:endParaRPr lang="en-GB" sz="18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indent="-342900">
                        <a:buFont typeface="Arial" panose="020B0604020202020204" pitchFamily="34" charset="0"/>
                        <a:buChar char="•"/>
                      </a:pPr>
                      <a:r>
                        <a:rPr lang="en-GB" sz="1800" dirty="0"/>
                        <a:t>Finance</a:t>
                      </a:r>
                    </a:p>
                    <a:p>
                      <a:pPr marL="342900" indent="-342900">
                        <a:buFont typeface="Arial" panose="020B0604020202020204" pitchFamily="34" charset="0"/>
                        <a:buChar char="•"/>
                      </a:pPr>
                      <a:r>
                        <a:rPr lang="en-GB" sz="1800" dirty="0"/>
                        <a:t>Logistic</a:t>
                      </a:r>
                    </a:p>
                    <a:p>
                      <a:pPr marL="342900" indent="-342900">
                        <a:buFont typeface="Arial" panose="020B0604020202020204" pitchFamily="34" charset="0"/>
                        <a:buChar char="•"/>
                      </a:pPr>
                      <a:r>
                        <a:rPr lang="en-GB" sz="1800" dirty="0"/>
                        <a:t>Administration</a:t>
                      </a:r>
                    </a:p>
                    <a:p>
                      <a:pPr marL="342900" indent="-342900">
                        <a:buFont typeface="Arial" panose="020B0604020202020204" pitchFamily="34" charset="0"/>
                        <a:buChar char="•"/>
                      </a:pPr>
                      <a:r>
                        <a:rPr lang="en-GB" sz="1800" dirty="0"/>
                        <a:t>Human</a:t>
                      </a:r>
                      <a:r>
                        <a:rPr lang="en-GB" sz="1800" baseline="0" dirty="0"/>
                        <a:t> Resource</a:t>
                      </a:r>
                    </a:p>
                    <a:p>
                      <a:pPr marL="342900" indent="-342900">
                        <a:buFont typeface="Arial" panose="020B0604020202020204" pitchFamily="34" charset="0"/>
                        <a:buChar char="•"/>
                      </a:pPr>
                      <a:r>
                        <a:rPr lang="en-GB" sz="1800" baseline="0" dirty="0"/>
                        <a:t>People Management</a:t>
                      </a:r>
                    </a:p>
                    <a:p>
                      <a:pPr marL="342900" indent="-342900">
                        <a:buFont typeface="Arial" panose="020B0604020202020204" pitchFamily="34" charset="0"/>
                        <a:buChar char="•"/>
                      </a:pPr>
                      <a:r>
                        <a:rPr lang="en-GB" sz="1800" baseline="0" dirty="0"/>
                        <a:t>Communication</a:t>
                      </a:r>
                    </a:p>
                    <a:p>
                      <a:pPr marL="342900" indent="-342900">
                        <a:buFont typeface="Arial" panose="020B0604020202020204" pitchFamily="34" charset="0"/>
                        <a:buChar char="•"/>
                      </a:pPr>
                      <a:r>
                        <a:rPr lang="en-GB" sz="1800" baseline="0" dirty="0"/>
                        <a:t>Public Relations</a:t>
                      </a:r>
                    </a:p>
                    <a:p>
                      <a:pPr marL="342900" indent="-342900">
                        <a:buFont typeface="Arial" panose="020B0604020202020204" pitchFamily="34" charset="0"/>
                        <a:buChar char="•"/>
                      </a:pPr>
                      <a:r>
                        <a:rPr lang="en-GB" sz="1800" b="1" baseline="0" dirty="0">
                          <a:solidFill>
                            <a:srgbClr val="00B0F0"/>
                          </a:solidFill>
                        </a:rPr>
                        <a:t>Marketing</a:t>
                      </a:r>
                      <a:endParaRPr lang="en-GB" sz="1800" b="1" dirty="0">
                        <a:solidFill>
                          <a:srgbClr val="00B0F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342900" indent="-342900">
                        <a:buFont typeface="Arial" panose="020B0604020202020204" pitchFamily="34" charset="0"/>
                        <a:buChar char="•"/>
                      </a:pPr>
                      <a:r>
                        <a:rPr lang="en-GB" sz="1800" dirty="0"/>
                        <a:t>Final product</a:t>
                      </a:r>
                    </a:p>
                    <a:p>
                      <a:pPr marL="342900" indent="-342900">
                        <a:buFont typeface="Arial" panose="020B0604020202020204" pitchFamily="34" charset="0"/>
                        <a:buChar char="•"/>
                      </a:pPr>
                      <a:r>
                        <a:rPr lang="en-GB" sz="1800" dirty="0"/>
                        <a:t>Final service</a:t>
                      </a:r>
                    </a:p>
                    <a:p>
                      <a:pPr marL="342900" indent="-342900">
                        <a:buFont typeface="Arial" panose="020B0604020202020204" pitchFamily="34" charset="0"/>
                        <a:buChar char="•"/>
                      </a:pPr>
                      <a:r>
                        <a:rPr lang="en-GB" sz="1800" dirty="0"/>
                        <a:t>Deliverable</a:t>
                      </a:r>
                    </a:p>
                    <a:p>
                      <a:pPr marL="342900" indent="-342900">
                        <a:buFont typeface="Arial" panose="020B0604020202020204" pitchFamily="34" charset="0"/>
                        <a:buChar char="•"/>
                      </a:pP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GB" sz="1800" dirty="0"/>
                        <a:t>↑ Know how</a:t>
                      </a:r>
                    </a:p>
                    <a:p>
                      <a:pPr marL="285750" indent="-285750">
                        <a:buFont typeface="Arial" panose="020B0604020202020204" pitchFamily="34" charset="0"/>
                        <a:buChar char="•"/>
                      </a:pPr>
                      <a:r>
                        <a:rPr lang="en-GB" sz="1800" dirty="0"/>
                        <a:t>↑ Skills</a:t>
                      </a:r>
                    </a:p>
                    <a:p>
                      <a:pPr marL="285750" indent="-285750">
                        <a:buFont typeface="Arial" panose="020B0604020202020204" pitchFamily="34" charset="0"/>
                        <a:buChar char="•"/>
                      </a:pPr>
                      <a:r>
                        <a:rPr lang="en-GB" sz="1800" dirty="0"/>
                        <a:t>↑ Competitiveness</a:t>
                      </a:r>
                    </a:p>
                    <a:p>
                      <a:pPr marL="285750" indent="-285750">
                        <a:buFont typeface="Arial" panose="020B0604020202020204" pitchFamily="34" charset="0"/>
                        <a:buChar char="•"/>
                      </a:pPr>
                      <a:r>
                        <a:rPr lang="en-GB" sz="1800" dirty="0"/>
                        <a:t>↑ Profitability</a:t>
                      </a:r>
                    </a:p>
                    <a:p>
                      <a:pPr marL="285750" indent="-285750">
                        <a:buFont typeface="Arial" panose="020B0604020202020204" pitchFamily="34" charset="0"/>
                        <a:buChar char="•"/>
                      </a:pPr>
                      <a:r>
                        <a:rPr lang="en-GB" sz="1800" dirty="0"/>
                        <a:t>↑ Sustainability</a:t>
                      </a:r>
                    </a:p>
                    <a:p>
                      <a:pPr marL="285750" indent="-285750">
                        <a:buFont typeface="Arial" panose="020B0604020202020204" pitchFamily="34" charset="0"/>
                        <a:buChar char="•"/>
                      </a:pPr>
                      <a:r>
                        <a:rPr lang="en-GB" sz="1800" dirty="0"/>
                        <a:t>↑ Brand</a:t>
                      </a:r>
                      <a:r>
                        <a:rPr lang="en-GB" sz="1800" baseline="0" dirty="0"/>
                        <a:t> awareness</a:t>
                      </a:r>
                    </a:p>
                    <a:p>
                      <a:pPr marL="285750" indent="-285750">
                        <a:buFont typeface="Arial" panose="020B0604020202020204" pitchFamily="34" charset="0"/>
                        <a:buChar char="•"/>
                      </a:pPr>
                      <a:r>
                        <a:rPr lang="en-GB" sz="1800" dirty="0"/>
                        <a:t>↑ Clients’ satisfaction</a:t>
                      </a:r>
                    </a:p>
                    <a:p>
                      <a:pPr marL="285750" indent="-285750">
                        <a:buFont typeface="Arial" panose="020B0604020202020204" pitchFamily="34" charset="0"/>
                        <a:buChar char="•"/>
                      </a:pPr>
                      <a:r>
                        <a:rPr lang="en-GB" sz="1800" dirty="0"/>
                        <a:t>↑ Effectiveness</a:t>
                      </a:r>
                    </a:p>
                    <a:p>
                      <a:pPr marL="285750" indent="-285750">
                        <a:buFont typeface="Arial" panose="020B0604020202020204" pitchFamily="34" charset="0"/>
                        <a:buChar char="•"/>
                      </a:pPr>
                      <a:r>
                        <a:rPr lang="en-GB" sz="1800" dirty="0"/>
                        <a:t>↑ Efficiency</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756994939"/>
                  </a:ext>
                </a:extLst>
              </a:tr>
            </a:tbl>
          </a:graphicData>
        </a:graphic>
      </p:graphicFrame>
      <p:sp>
        <p:nvSpPr>
          <p:cNvPr id="4" name="Stella a 5 punte 3"/>
          <p:cNvSpPr/>
          <p:nvPr/>
        </p:nvSpPr>
        <p:spPr>
          <a:xfrm>
            <a:off x="4036292" y="5135420"/>
            <a:ext cx="230909" cy="212436"/>
          </a:xfrm>
          <a:prstGeom prst="star5">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10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Inputs’ processing</a:t>
            </a:r>
          </a:p>
          <a:p>
            <a:pPr algn="just">
              <a:lnSpc>
                <a:spcPct val="100000"/>
              </a:lnSpc>
              <a:spcBef>
                <a:spcPts val="0"/>
              </a:spcBef>
              <a:defRPr/>
            </a:pPr>
            <a:r>
              <a:rPr lang="en-GB" dirty="0">
                <a:ea typeface="+mn-lt"/>
                <a:cs typeface="+mn-lt"/>
              </a:rPr>
              <a:t>In business studies, we tempt to consider </a:t>
            </a:r>
            <a:r>
              <a:rPr lang="en-GB" b="1" dirty="0">
                <a:ea typeface="+mn-lt"/>
                <a:cs typeface="+mn-lt"/>
              </a:rPr>
              <a:t>Marketing</a:t>
            </a:r>
            <a:r>
              <a:rPr lang="en-GB" dirty="0">
                <a:ea typeface="+mn-lt"/>
                <a:cs typeface="+mn-lt"/>
              </a:rPr>
              <a:t> among those activities defined as Primary*.</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Contributing in first hand to reach the final client and generate revenues.</a:t>
            </a: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r>
              <a:rPr lang="en-GB" sz="1500" i="1" dirty="0">
                <a:solidFill>
                  <a:srgbClr val="000000"/>
                </a:solidFill>
                <a:latin typeface="Calibri" panose="020F0502020204030204" pitchFamily="34" charset="0"/>
                <a:cs typeface="Calibri" panose="020F0502020204030204" pitchFamily="34" charset="0"/>
              </a:rPr>
              <a:t>* Interpretation based on Porter’s Value Chain: Competitive Advantage, 1985, p.87</a:t>
            </a:r>
          </a:p>
          <a:p>
            <a:pPr algn="just">
              <a:defRPr/>
            </a:pPr>
            <a:endParaRPr lang="en-GB" sz="1800" i="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
        <p:nvSpPr>
          <p:cNvPr id="3" name="Freccia a destra 2"/>
          <p:cNvSpPr/>
          <p:nvPr/>
        </p:nvSpPr>
        <p:spPr>
          <a:xfrm>
            <a:off x="1450109" y="3648356"/>
            <a:ext cx="831273" cy="14778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1578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People</a:t>
            </a:r>
          </a:p>
          <a:p>
            <a:pPr algn="just">
              <a:lnSpc>
                <a:spcPct val="100000"/>
              </a:lnSpc>
              <a:spcBef>
                <a:spcPts val="0"/>
              </a:spcBef>
              <a:defRPr/>
            </a:pPr>
            <a:r>
              <a:rPr lang="en-GB" dirty="0">
                <a:ea typeface="+mn-lt"/>
                <a:cs typeface="+mn-lt"/>
              </a:rPr>
              <a:t>With People, we refer both to:</a:t>
            </a:r>
          </a:p>
          <a:p>
            <a:pPr algn="just">
              <a:lnSpc>
                <a:spcPct val="100000"/>
              </a:lnSpc>
              <a:spcBef>
                <a:spcPts val="0"/>
              </a:spcBef>
              <a:defRPr/>
            </a:pPr>
            <a:endParaRPr lang="en-GB" dirty="0">
              <a:solidFill>
                <a:srgbClr val="000000"/>
              </a:solidFill>
              <a:latin typeface="Calibri" panose="020F0502020204030204" pitchFamily="34" charset="0"/>
              <a:ea typeface="+mn-lt"/>
              <a:cs typeface="+mn-lt"/>
            </a:endParaRPr>
          </a:p>
          <a:p>
            <a:pPr marL="342900" indent="-342900" algn="just">
              <a:lnSpc>
                <a:spcPct val="100000"/>
              </a:lnSpc>
              <a:spcBef>
                <a:spcPts val="0"/>
              </a:spcBef>
              <a:buFont typeface="Arial" panose="020B0604020202020204" pitchFamily="34" charset="0"/>
              <a:buChar char="•"/>
              <a:defRPr/>
            </a:pPr>
            <a:r>
              <a:rPr lang="en-GB" b="1" dirty="0">
                <a:solidFill>
                  <a:srgbClr val="000000"/>
                </a:solidFill>
                <a:latin typeface="Calibri" panose="020F0502020204030204" pitchFamily="34" charset="0"/>
                <a:ea typeface="+mn-lt"/>
                <a:cs typeface="+mn-lt"/>
              </a:rPr>
              <a:t>Internal workforce</a:t>
            </a:r>
            <a:r>
              <a:rPr lang="en-GB" dirty="0">
                <a:solidFill>
                  <a:srgbClr val="000000"/>
                </a:solidFill>
                <a:latin typeface="Calibri" panose="020F0502020204030204" pitchFamily="34" charset="0"/>
                <a:ea typeface="+mn-lt"/>
                <a:cs typeface="+mn-lt"/>
              </a:rPr>
              <a:t>* – knowledge, expertise, skills and competences</a:t>
            </a:r>
          </a:p>
          <a:p>
            <a:pPr algn="just">
              <a:lnSpc>
                <a:spcPct val="100000"/>
              </a:lnSpc>
              <a:spcBef>
                <a:spcPts val="0"/>
              </a:spcBef>
              <a:defRPr/>
            </a:pPr>
            <a:r>
              <a:rPr lang="en-GB" b="1" dirty="0">
                <a:solidFill>
                  <a:srgbClr val="FF0000"/>
                </a:solidFill>
                <a:latin typeface="Calibri" panose="020F0502020204030204" pitchFamily="34" charset="0"/>
                <a:ea typeface="+mn-lt"/>
                <a:cs typeface="+mn-lt"/>
              </a:rPr>
              <a:t>!</a:t>
            </a:r>
            <a:r>
              <a:rPr lang="en-GB" dirty="0">
                <a:solidFill>
                  <a:srgbClr val="000000"/>
                </a:solidFill>
                <a:latin typeface="Calibri" panose="020F0502020204030204" pitchFamily="34" charset="0"/>
                <a:ea typeface="+mn-lt"/>
                <a:cs typeface="+mn-lt"/>
              </a:rPr>
              <a:t> Those who make things happen </a:t>
            </a:r>
            <a:r>
              <a:rPr lang="en-GB" b="1" dirty="0">
                <a:solidFill>
                  <a:srgbClr val="FF0000"/>
                </a:solidFill>
                <a:latin typeface="Calibri" panose="020F0502020204030204" pitchFamily="34" charset="0"/>
                <a:ea typeface="+mn-lt"/>
                <a:cs typeface="+mn-lt"/>
              </a:rPr>
              <a:t>!</a:t>
            </a:r>
          </a:p>
          <a:p>
            <a:pPr algn="just">
              <a:lnSpc>
                <a:spcPct val="100000"/>
              </a:lnSpc>
              <a:spcBef>
                <a:spcPts val="0"/>
              </a:spcBef>
              <a:defRPr/>
            </a:pPr>
            <a:endParaRPr lang="en-GB" dirty="0">
              <a:solidFill>
                <a:srgbClr val="000000"/>
              </a:solidFill>
              <a:latin typeface="Calibri" panose="020F0502020204030204" pitchFamily="34" charset="0"/>
              <a:ea typeface="+mn-lt"/>
              <a:cs typeface="+mn-lt"/>
            </a:endParaRPr>
          </a:p>
          <a:p>
            <a:pPr marL="342900" indent="-342900" algn="just">
              <a:lnSpc>
                <a:spcPct val="100000"/>
              </a:lnSpc>
              <a:spcBef>
                <a:spcPts val="0"/>
              </a:spcBef>
              <a:buFont typeface="Arial" panose="020B0604020202020204" pitchFamily="34" charset="0"/>
              <a:buChar char="•"/>
              <a:defRPr/>
            </a:pPr>
            <a:r>
              <a:rPr lang="en-GB" b="1" dirty="0">
                <a:solidFill>
                  <a:srgbClr val="000000"/>
                </a:solidFill>
                <a:latin typeface="Calibri" panose="020F0502020204030204" pitchFamily="34" charset="0"/>
                <a:ea typeface="+mn-lt"/>
                <a:cs typeface="+mn-lt"/>
              </a:rPr>
              <a:t>External Stakeholders </a:t>
            </a:r>
            <a:r>
              <a:rPr lang="en-GB" dirty="0">
                <a:solidFill>
                  <a:srgbClr val="000000"/>
                </a:solidFill>
                <a:latin typeface="Calibri" panose="020F0502020204030204" pitchFamily="34" charset="0"/>
                <a:ea typeface="+mn-lt"/>
                <a:cs typeface="+mn-lt"/>
              </a:rPr>
              <a:t>– groups of interest, and more in general, whoever might have an interest on business’ activities</a:t>
            </a:r>
          </a:p>
          <a:p>
            <a:pPr marL="342900" indent="-342900" algn="just">
              <a:lnSpc>
                <a:spcPct val="100000"/>
              </a:lnSpc>
              <a:spcBef>
                <a:spcPts val="0"/>
              </a:spcBef>
              <a:buFont typeface="Arial" panose="020B0604020202020204" pitchFamily="34" charset="0"/>
              <a:buChar char="•"/>
              <a:defRPr/>
            </a:pPr>
            <a:endParaRPr lang="en-GB" dirty="0">
              <a:solidFill>
                <a:srgbClr val="000000"/>
              </a:solidFill>
              <a:latin typeface="Calibri" panose="020F0502020204030204" pitchFamily="34" charset="0"/>
              <a:ea typeface="+mn-lt"/>
              <a:cs typeface="+mn-lt"/>
            </a:endParaRPr>
          </a:p>
          <a:p>
            <a:pPr algn="just">
              <a:lnSpc>
                <a:spcPct val="100000"/>
              </a:lnSpc>
              <a:spcBef>
                <a:spcPts val="0"/>
              </a:spcBef>
              <a:defRPr/>
            </a:pPr>
            <a:r>
              <a:rPr lang="en-GB" dirty="0">
                <a:solidFill>
                  <a:srgbClr val="000000"/>
                </a:solidFill>
                <a:latin typeface="Calibri" panose="020F0502020204030204" pitchFamily="34" charset="0"/>
                <a:ea typeface="+mn-lt"/>
                <a:cs typeface="+mn-lt"/>
              </a:rPr>
              <a:t>*Contrary to Marketing, HR and People Management fall under Support activities – instrumental for a smooth implementation of Primaries.</a:t>
            </a:r>
          </a:p>
          <a:p>
            <a:pPr algn="just">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55066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…so what is Marketing about?</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dirty="0">
                <a:ea typeface="+mn-lt"/>
                <a:cs typeface="+mn-lt"/>
              </a:rPr>
              <a:t>Based on public opinion, there is a lot of misconception on what it is marketing about.</a:t>
            </a:r>
          </a:p>
          <a:p>
            <a:pPr algn="just">
              <a:lnSpc>
                <a:spcPct val="100000"/>
              </a:lnSpc>
              <a:spcBef>
                <a:spcPts val="0"/>
              </a:spcBef>
              <a:defRPr/>
            </a:pPr>
            <a:endParaRPr lang="en-GB" dirty="0">
              <a:latin typeface="Calibri" panose="020F0502020204030204" pitchFamily="34" charset="0"/>
              <a:ea typeface="+mn-lt"/>
              <a:cs typeface="+mn-lt"/>
            </a:endParaRPr>
          </a:p>
          <a:p>
            <a:pPr algn="just">
              <a:lnSpc>
                <a:spcPct val="100000"/>
              </a:lnSpc>
              <a:spcBef>
                <a:spcPts val="0"/>
              </a:spcBef>
              <a:defRPr/>
            </a:pPr>
            <a:r>
              <a:rPr lang="en-GB" dirty="0">
                <a:latin typeface="Calibri" panose="020F0502020204030204" pitchFamily="34" charset="0"/>
                <a:ea typeface="+mn-lt"/>
                <a:cs typeface="+mn-lt"/>
              </a:rPr>
              <a:t>Is it about sales? Communication and promotion? Public engagement? Customer relationship? </a:t>
            </a:r>
          </a:p>
          <a:p>
            <a:pPr algn="just">
              <a:lnSpc>
                <a:spcPct val="100000"/>
              </a:lnSpc>
              <a:spcBef>
                <a:spcPts val="0"/>
              </a:spcBef>
              <a:defRPr/>
            </a:pPr>
            <a:endParaRPr lang="en-GB" dirty="0">
              <a:latin typeface="Calibri" panose="020F0502020204030204" pitchFamily="34" charset="0"/>
              <a:ea typeface="+mn-lt"/>
              <a:cs typeface="+mn-lt"/>
            </a:endParaRPr>
          </a:p>
          <a:p>
            <a:pPr algn="just">
              <a:lnSpc>
                <a:spcPct val="100000"/>
              </a:lnSpc>
              <a:spcBef>
                <a:spcPts val="0"/>
              </a:spcBef>
              <a:defRPr/>
            </a:pPr>
            <a:r>
              <a:rPr lang="en-GB" dirty="0">
                <a:latin typeface="Calibri" panose="020F0502020204030204" pitchFamily="34" charset="0"/>
                <a:ea typeface="+mn-lt"/>
                <a:cs typeface="+mn-lt"/>
              </a:rPr>
              <a:t>In reality, it includes all of the above, and even beyond. </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489487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8" y="1290770"/>
            <a:ext cx="9739121"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Couple of pinpoints: American Marketing Association (AMA)</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dirty="0">
                <a:solidFill>
                  <a:srgbClr val="0070C0"/>
                </a:solidFill>
              </a:rPr>
              <a:t>[Marketing is] </a:t>
            </a:r>
            <a:r>
              <a:rPr lang="en-GB" i="1" dirty="0">
                <a:solidFill>
                  <a:srgbClr val="0070C0"/>
                </a:solidFill>
              </a:rPr>
              <a:t>the activity, set of institutions, and processes for </a:t>
            </a:r>
            <a:r>
              <a:rPr lang="en-GB" b="1" i="1" dirty="0">
                <a:solidFill>
                  <a:srgbClr val="0070C0"/>
                </a:solidFill>
              </a:rPr>
              <a:t>creating</a:t>
            </a:r>
            <a:r>
              <a:rPr lang="en-GB" i="1" dirty="0">
                <a:solidFill>
                  <a:srgbClr val="0070C0"/>
                </a:solidFill>
              </a:rPr>
              <a:t>, </a:t>
            </a:r>
            <a:r>
              <a:rPr lang="en-GB" b="1" i="1" dirty="0">
                <a:solidFill>
                  <a:srgbClr val="0070C0"/>
                </a:solidFill>
              </a:rPr>
              <a:t>communicating</a:t>
            </a:r>
            <a:r>
              <a:rPr lang="en-GB" i="1" dirty="0">
                <a:solidFill>
                  <a:srgbClr val="0070C0"/>
                </a:solidFill>
              </a:rPr>
              <a:t>, </a:t>
            </a:r>
            <a:r>
              <a:rPr lang="en-GB" b="1" i="1" dirty="0">
                <a:solidFill>
                  <a:srgbClr val="0070C0"/>
                </a:solidFill>
              </a:rPr>
              <a:t>delivering</a:t>
            </a:r>
            <a:r>
              <a:rPr lang="en-GB" i="1" dirty="0">
                <a:solidFill>
                  <a:srgbClr val="0070C0"/>
                </a:solidFill>
              </a:rPr>
              <a:t>, and </a:t>
            </a:r>
            <a:r>
              <a:rPr lang="en-GB" b="1" i="1" dirty="0">
                <a:solidFill>
                  <a:srgbClr val="0070C0"/>
                </a:solidFill>
              </a:rPr>
              <a:t>exchanging</a:t>
            </a:r>
            <a:r>
              <a:rPr lang="en-GB" i="1" dirty="0">
                <a:solidFill>
                  <a:srgbClr val="0070C0"/>
                </a:solidFill>
              </a:rPr>
              <a:t> offerings that have value for customers, clients, partners, and society.</a:t>
            </a:r>
          </a:p>
          <a:p>
            <a:pPr algn="just">
              <a:lnSpc>
                <a:spcPct val="100000"/>
              </a:lnSpc>
              <a:spcBef>
                <a:spcPts val="0"/>
              </a:spcBef>
              <a:defRPr/>
            </a:pPr>
            <a:endParaRPr lang="en-GB" i="1" dirty="0"/>
          </a:p>
          <a:p>
            <a:pPr algn="just">
              <a:lnSpc>
                <a:spcPct val="100000"/>
              </a:lnSpc>
              <a:spcBef>
                <a:spcPts val="0"/>
              </a:spcBef>
              <a:defRPr/>
            </a:pPr>
            <a:r>
              <a:rPr lang="en-GB" dirty="0"/>
              <a:t>AMA’s Marketing definition is very market-centred, including a wide range of activities and tasks aimed at satisficing not only customers’ satisfaction, but that of civil society and general public at large. </a:t>
            </a:r>
            <a:endParaRPr lang="en-GB" dirty="0">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3" name="Immagin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291782" y="1034896"/>
            <a:ext cx="2117387" cy="836279"/>
          </a:xfrm>
          <a:prstGeom prst="rect">
            <a:avLst/>
          </a:prstGeom>
        </p:spPr>
      </p:pic>
    </p:spTree>
    <p:extLst>
      <p:ext uri="{BB962C8B-B14F-4D97-AF65-F5344CB8AC3E}">
        <p14:creationId xmlns:p14="http://schemas.microsoft.com/office/powerpoint/2010/main" val="194313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6700357"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Couple of pinpoints: Philip Kotler</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dirty="0"/>
              <a:t>Considered by many as one of the most representative Marketing’s expert worldwide, according to Philip Kotler: </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lnSpc>
                <a:spcPct val="100000"/>
              </a:lnSpc>
              <a:spcBef>
                <a:spcPts val="0"/>
              </a:spcBef>
              <a:defRPr/>
            </a:pPr>
            <a:r>
              <a:rPr lang="en-GB" dirty="0">
                <a:solidFill>
                  <a:srgbClr val="0070C0"/>
                </a:solidFill>
              </a:rPr>
              <a:t>[Marketing is] </a:t>
            </a:r>
            <a:r>
              <a:rPr lang="en-GB" i="1" dirty="0">
                <a:solidFill>
                  <a:srgbClr val="0070C0"/>
                </a:solidFill>
              </a:rPr>
              <a:t>the process by which companies </a:t>
            </a:r>
            <a:r>
              <a:rPr lang="en-GB" b="1" i="1" dirty="0">
                <a:solidFill>
                  <a:srgbClr val="0070C0"/>
                </a:solidFill>
              </a:rPr>
              <a:t>engage customers</a:t>
            </a:r>
            <a:r>
              <a:rPr lang="en-GB" i="1" dirty="0">
                <a:solidFill>
                  <a:srgbClr val="0070C0"/>
                </a:solidFill>
              </a:rPr>
              <a:t>, </a:t>
            </a:r>
            <a:r>
              <a:rPr lang="en-GB" b="1" i="1" dirty="0">
                <a:solidFill>
                  <a:srgbClr val="0070C0"/>
                </a:solidFill>
              </a:rPr>
              <a:t>build strong customer relationships</a:t>
            </a:r>
            <a:r>
              <a:rPr lang="en-GB" i="1" dirty="0">
                <a:solidFill>
                  <a:srgbClr val="0070C0"/>
                </a:solidFill>
              </a:rPr>
              <a:t>, and </a:t>
            </a:r>
            <a:r>
              <a:rPr lang="en-GB" b="1" i="1" dirty="0">
                <a:solidFill>
                  <a:srgbClr val="0070C0"/>
                </a:solidFill>
              </a:rPr>
              <a:t>create customer value </a:t>
            </a:r>
            <a:r>
              <a:rPr lang="en-GB" i="1" dirty="0">
                <a:solidFill>
                  <a:srgbClr val="0070C0"/>
                </a:solidFill>
              </a:rPr>
              <a:t>in order to capture value from customers in return.</a:t>
            </a:r>
          </a:p>
          <a:p>
            <a:pPr algn="just">
              <a:lnSpc>
                <a:spcPct val="100000"/>
              </a:lnSpc>
              <a:spcBef>
                <a:spcPts val="0"/>
              </a:spcBef>
              <a:defRPr/>
            </a:pPr>
            <a:endParaRPr lang="en-GB" i="1" dirty="0">
              <a:solidFill>
                <a:srgbClr val="0070C0"/>
              </a:solidFill>
            </a:endParaRPr>
          </a:p>
          <a:p>
            <a:pPr algn="just">
              <a:lnSpc>
                <a:spcPct val="100000"/>
              </a:lnSpc>
              <a:spcBef>
                <a:spcPts val="0"/>
              </a:spcBef>
              <a:defRPr/>
            </a:pPr>
            <a:r>
              <a:rPr lang="en-GB" dirty="0"/>
              <a:t>Compared to AMA, Kotler’s definition is much more customer-centred. </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357668" y="1290770"/>
            <a:ext cx="3304537" cy="4748430"/>
          </a:xfrm>
          <a:prstGeom prst="rect">
            <a:avLst/>
          </a:prstGeom>
        </p:spPr>
      </p:pic>
      <p:sp>
        <p:nvSpPr>
          <p:cNvPr id="3" name="CasellaDiTesto 2"/>
          <p:cNvSpPr txBox="1"/>
          <p:nvPr/>
        </p:nvSpPr>
        <p:spPr>
          <a:xfrm>
            <a:off x="9744365" y="6035831"/>
            <a:ext cx="979054" cy="261610"/>
          </a:xfrm>
          <a:prstGeom prst="rect">
            <a:avLst/>
          </a:prstGeom>
          <a:noFill/>
        </p:spPr>
        <p:txBody>
          <a:bodyPr wrap="square" rtlCol="0">
            <a:spAutoFit/>
          </a:bodyPr>
          <a:lstStyle/>
          <a:p>
            <a:r>
              <a:rPr lang="it-IT" sz="1100" dirty="0"/>
              <a:t>Image </a:t>
            </a:r>
            <a:r>
              <a:rPr lang="it-IT" sz="1100" dirty="0">
                <a:hlinkClick r:id="rId5"/>
              </a:rPr>
              <a:t>source</a:t>
            </a:r>
            <a:endParaRPr lang="en-GB" sz="1100" dirty="0"/>
          </a:p>
        </p:txBody>
      </p:sp>
    </p:spTree>
    <p:extLst>
      <p:ext uri="{BB962C8B-B14F-4D97-AF65-F5344CB8AC3E}">
        <p14:creationId xmlns:p14="http://schemas.microsoft.com/office/powerpoint/2010/main" val="24115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Needs and wants…</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dirty="0"/>
              <a:t>In sport industry – as in any other market – Marketing practices based their approach(</a:t>
            </a:r>
            <a:r>
              <a:rPr lang="en-GB" dirty="0" err="1"/>
              <a:t>es</a:t>
            </a:r>
            <a:r>
              <a:rPr lang="en-GB" dirty="0"/>
              <a:t>) on three everlasting pillars: </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4" name="Tabella 3"/>
          <p:cNvGraphicFramePr>
            <a:graphicFrameLocks noGrp="1"/>
          </p:cNvGraphicFramePr>
          <p:nvPr>
            <p:extLst>
              <p:ext uri="{D42A27DB-BD31-4B8C-83A1-F6EECF244321}">
                <p14:modId xmlns:p14="http://schemas.microsoft.com/office/powerpoint/2010/main" val="1615341035"/>
              </p:ext>
            </p:extLst>
          </p:nvPr>
        </p:nvGraphicFramePr>
        <p:xfrm>
          <a:off x="1406432" y="2960946"/>
          <a:ext cx="9596424" cy="3291840"/>
        </p:xfrm>
        <a:graphic>
          <a:graphicData uri="http://schemas.openxmlformats.org/drawingml/2006/table">
            <a:tbl>
              <a:tblPr firstRow="1" bandRow="1">
                <a:tableStyleId>{5C22544A-7EE6-4342-B048-85BDC9FD1C3A}</a:tableStyleId>
              </a:tblPr>
              <a:tblGrid>
                <a:gridCol w="3198808">
                  <a:extLst>
                    <a:ext uri="{9D8B030D-6E8A-4147-A177-3AD203B41FA5}">
                      <a16:colId xmlns:a16="http://schemas.microsoft.com/office/drawing/2014/main" val="1384397794"/>
                    </a:ext>
                  </a:extLst>
                </a:gridCol>
                <a:gridCol w="3198808">
                  <a:extLst>
                    <a:ext uri="{9D8B030D-6E8A-4147-A177-3AD203B41FA5}">
                      <a16:colId xmlns:a16="http://schemas.microsoft.com/office/drawing/2014/main" val="1771829631"/>
                    </a:ext>
                  </a:extLst>
                </a:gridCol>
                <a:gridCol w="3198808">
                  <a:extLst>
                    <a:ext uri="{9D8B030D-6E8A-4147-A177-3AD203B41FA5}">
                      <a16:colId xmlns:a16="http://schemas.microsoft.com/office/drawing/2014/main" val="3533100929"/>
                    </a:ext>
                  </a:extLst>
                </a:gridCol>
              </a:tblGrid>
              <a:tr h="203307">
                <a:tc>
                  <a:txBody>
                    <a:bodyPr/>
                    <a:lstStyle/>
                    <a:p>
                      <a:pPr algn="ctr"/>
                      <a:r>
                        <a:rPr lang="en-GB" sz="2400" b="1" dirty="0">
                          <a:solidFill>
                            <a:srgbClr val="002060"/>
                          </a:solidFill>
                        </a:rPr>
                        <a:t>MARKET(S)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1" dirty="0">
                          <a:solidFill>
                            <a:srgbClr val="002060"/>
                          </a:solidFill>
                        </a:rPr>
                        <a:t>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400" b="1" dirty="0">
                          <a:solidFill>
                            <a:srgbClr val="002060"/>
                          </a:solidFill>
                        </a:rPr>
                        <a:t>DEMAND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9807954"/>
                  </a:ext>
                </a:extLst>
              </a:tr>
              <a:tr h="1281534">
                <a:tc>
                  <a:txBody>
                    <a:bodyPr/>
                    <a:lstStyle/>
                    <a:p>
                      <a:pPr marL="0" indent="0" algn="just">
                        <a:buFont typeface="Arial" panose="020B0604020202020204" pitchFamily="34" charset="0"/>
                        <a:buNone/>
                      </a:pPr>
                      <a:r>
                        <a:rPr lang="en-GB" sz="1800" dirty="0">
                          <a:solidFill>
                            <a:schemeClr val="tx1"/>
                          </a:solidFill>
                        </a:rPr>
                        <a:t>The</a:t>
                      </a:r>
                      <a:r>
                        <a:rPr lang="en-GB" sz="1800" baseline="0" dirty="0">
                          <a:solidFill>
                            <a:schemeClr val="tx1"/>
                          </a:solidFill>
                        </a:rPr>
                        <a:t> competitive context in which your business operates in…</a:t>
                      </a:r>
                    </a:p>
                    <a:p>
                      <a:pPr marL="0" indent="0" algn="just">
                        <a:buFont typeface="Arial" panose="020B0604020202020204" pitchFamily="34" charset="0"/>
                        <a:buNone/>
                      </a:pPr>
                      <a:endParaRPr lang="en-GB" sz="1800" baseline="0" dirty="0">
                        <a:solidFill>
                          <a:schemeClr val="tx1"/>
                        </a:solidFill>
                      </a:endParaRPr>
                    </a:p>
                    <a:p>
                      <a:pPr marL="285750" indent="-285750" algn="just">
                        <a:buFont typeface="Arial" panose="020B0604020202020204" pitchFamily="34" charset="0"/>
                        <a:buChar char="•"/>
                      </a:pPr>
                      <a:r>
                        <a:rPr lang="en-GB" sz="1800" baseline="0" dirty="0">
                          <a:solidFill>
                            <a:schemeClr val="tx1"/>
                          </a:solidFill>
                        </a:rPr>
                        <a:t>What are current (and established) alternative to your offer?</a:t>
                      </a:r>
                    </a:p>
                    <a:p>
                      <a:pPr marL="285750" indent="-285750" algn="just">
                        <a:buFont typeface="Arial" panose="020B0604020202020204" pitchFamily="34" charset="0"/>
                        <a:buChar char="•"/>
                      </a:pPr>
                      <a:r>
                        <a:rPr lang="en-GB" sz="1800" baseline="0" dirty="0">
                          <a:solidFill>
                            <a:schemeClr val="tx1"/>
                          </a:solidFill>
                        </a:rPr>
                        <a:t>What technologies / communication medias your competitors are relying on?</a:t>
                      </a:r>
                      <a:endParaRPr lang="en-GB" sz="18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gn="just">
                        <a:buFont typeface="Arial" panose="020B0604020202020204" pitchFamily="34" charset="0"/>
                        <a:buNone/>
                      </a:pPr>
                      <a:r>
                        <a:rPr lang="en-GB" sz="1800" b="0" dirty="0">
                          <a:solidFill>
                            <a:schemeClr val="tx1"/>
                          </a:solidFill>
                        </a:rPr>
                        <a:t>Lags</a:t>
                      </a:r>
                      <a:r>
                        <a:rPr lang="en-GB" sz="1800" b="0" baseline="0" dirty="0">
                          <a:solidFill>
                            <a:schemeClr val="tx1"/>
                          </a:solidFill>
                        </a:rPr>
                        <a:t> and overall mismatches in customers’ satisfaction that you can exploit in your favour:</a:t>
                      </a:r>
                    </a:p>
                    <a:p>
                      <a:pPr marL="0" indent="0" algn="just">
                        <a:buFont typeface="Arial" panose="020B0604020202020204" pitchFamily="34" charset="0"/>
                        <a:buNone/>
                      </a:pPr>
                      <a:endParaRPr lang="en-GB" sz="1800" b="0" baseline="0" dirty="0">
                        <a:solidFill>
                          <a:schemeClr val="tx1"/>
                        </a:solidFill>
                      </a:endParaRPr>
                    </a:p>
                    <a:p>
                      <a:pPr marL="0" indent="0" algn="just">
                        <a:buFont typeface="Arial" panose="020B0604020202020204" pitchFamily="34" charset="0"/>
                        <a:buNone/>
                      </a:pPr>
                      <a:r>
                        <a:rPr lang="en-GB" sz="1800" b="0" baseline="0" dirty="0">
                          <a:solidFill>
                            <a:schemeClr val="tx1"/>
                          </a:solidFill>
                        </a:rPr>
                        <a:t>     doing something better / something new than what already done by your competitors.</a:t>
                      </a:r>
                      <a:endParaRPr lang="en-GB"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gn="just">
                        <a:buFont typeface="Arial" panose="020B0604020202020204" pitchFamily="34" charset="0"/>
                        <a:buNone/>
                      </a:pPr>
                      <a:r>
                        <a:rPr lang="en-GB" sz="1800" dirty="0"/>
                        <a:t>Customers’ willingness to pay a certain amount to purchase a given good</a:t>
                      </a:r>
                      <a:r>
                        <a:rPr lang="en-GB" sz="1800" baseline="0" dirty="0"/>
                        <a:t> / service. This really depends on: </a:t>
                      </a:r>
                    </a:p>
                    <a:p>
                      <a:pPr marL="0" indent="0" algn="just">
                        <a:buFont typeface="Arial" panose="020B0604020202020204" pitchFamily="34" charset="0"/>
                        <a:buNone/>
                      </a:pPr>
                      <a:endParaRPr lang="en-GB" sz="1800" baseline="0" dirty="0"/>
                    </a:p>
                    <a:p>
                      <a:pPr marL="285750" indent="-285750" algn="just">
                        <a:buFont typeface="Arial" panose="020B0604020202020204" pitchFamily="34" charset="0"/>
                        <a:buChar char="•"/>
                      </a:pPr>
                      <a:r>
                        <a:rPr lang="en-GB" sz="1800" baseline="0" dirty="0"/>
                        <a:t>Perceived quality</a:t>
                      </a:r>
                    </a:p>
                    <a:p>
                      <a:pPr marL="285750" indent="-285750" algn="just">
                        <a:buFont typeface="Arial" panose="020B0604020202020204" pitchFamily="34" charset="0"/>
                        <a:buChar char="•"/>
                      </a:pPr>
                      <a:r>
                        <a:rPr lang="en-GB" sz="1800" baseline="0" dirty="0"/>
                        <a:t>Competitors’ counter-offer</a:t>
                      </a:r>
                    </a:p>
                    <a:p>
                      <a:pPr marL="285750" indent="-285750" algn="just">
                        <a:buFont typeface="Arial" panose="020B0604020202020204" pitchFamily="34" charset="0"/>
                        <a:buChar char="•"/>
                      </a:pPr>
                      <a:r>
                        <a:rPr lang="en-GB" sz="1800" baseline="0" dirty="0"/>
                        <a:t>Services (i.e., after sale assistance)</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749537926"/>
                  </a:ext>
                </a:extLst>
              </a:tr>
            </a:tbl>
          </a:graphicData>
        </a:graphic>
      </p:graphicFrame>
      <p:sp>
        <p:nvSpPr>
          <p:cNvPr id="8" name="Stella a 5 punte 7"/>
          <p:cNvSpPr/>
          <p:nvPr/>
        </p:nvSpPr>
        <p:spPr>
          <a:xfrm>
            <a:off x="4690533" y="4571999"/>
            <a:ext cx="228600" cy="237066"/>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6137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Types of Marketing based on operative context</a:t>
            </a:r>
          </a:p>
          <a:p>
            <a:pPr algn="just">
              <a:lnSpc>
                <a:spcPct val="100000"/>
              </a:lnSpc>
              <a:spcBef>
                <a:spcPts val="0"/>
              </a:spcBef>
              <a:defRPr/>
            </a:pPr>
            <a:endParaRPr lang="en-GB" b="1"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latin typeface="Calibri" panose="020F0502020204030204" pitchFamily="34" charset="0"/>
                <a:cs typeface="Calibri" panose="020F0502020204030204" pitchFamily="34" charset="0"/>
              </a:rPr>
              <a:t>Business	Customers (B2C)</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marL="342900" indent="-342900" algn="just">
              <a:lnSpc>
                <a:spcPct val="100000"/>
              </a:lnSpc>
              <a:spcBef>
                <a:spcPts val="0"/>
              </a:spcBef>
              <a:buFont typeface="Arial" panose="020B0604020202020204" pitchFamily="34" charset="0"/>
              <a:buChar char="•"/>
              <a:defRPr/>
            </a:pPr>
            <a:r>
              <a:rPr lang="en-GB" dirty="0">
                <a:latin typeface="Calibri" panose="020F0502020204030204" pitchFamily="34" charset="0"/>
                <a:cs typeface="Calibri" panose="020F0502020204030204" pitchFamily="34" charset="0"/>
              </a:rPr>
              <a:t>Business	Business (B2B)</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marL="342900" indent="-342900" algn="just">
              <a:lnSpc>
                <a:spcPct val="100000"/>
              </a:lnSpc>
              <a:spcBef>
                <a:spcPts val="0"/>
              </a:spcBef>
              <a:buFont typeface="Arial" panose="020B0604020202020204" pitchFamily="34" charset="0"/>
              <a:buChar char="•"/>
              <a:defRPr/>
            </a:pPr>
            <a:r>
              <a:rPr lang="en-GB" dirty="0">
                <a:latin typeface="Calibri" panose="020F0502020204030204" pitchFamily="34" charset="0"/>
                <a:cs typeface="Calibri" panose="020F0502020204030204" pitchFamily="34" charset="0"/>
              </a:rPr>
              <a:t>Customer	 Business (C2B)</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marL="342900" indent="-342900" algn="just">
              <a:lnSpc>
                <a:spcPct val="100000"/>
              </a:lnSpc>
              <a:spcBef>
                <a:spcPts val="0"/>
              </a:spcBef>
              <a:buFont typeface="Arial" panose="020B0604020202020204" pitchFamily="34" charset="0"/>
              <a:buChar char="•"/>
              <a:defRPr/>
            </a:pPr>
            <a:r>
              <a:rPr lang="en-GB" dirty="0">
                <a:latin typeface="Calibri" panose="020F0502020204030204" pitchFamily="34" charset="0"/>
                <a:cs typeface="Calibri" panose="020F0502020204030204" pitchFamily="34" charset="0"/>
              </a:rPr>
              <a:t>Customer	 Customer (C2C) </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
        <p:nvSpPr>
          <p:cNvPr id="2" name="Freccia a destra 1"/>
          <p:cNvSpPr/>
          <p:nvPr/>
        </p:nvSpPr>
        <p:spPr>
          <a:xfrm>
            <a:off x="2937933" y="2175933"/>
            <a:ext cx="2794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Freccia a destra 12"/>
          <p:cNvSpPr/>
          <p:nvPr/>
        </p:nvSpPr>
        <p:spPr>
          <a:xfrm>
            <a:off x="2937933" y="3262270"/>
            <a:ext cx="2794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ccia a destra 13"/>
          <p:cNvSpPr/>
          <p:nvPr/>
        </p:nvSpPr>
        <p:spPr>
          <a:xfrm>
            <a:off x="3023010" y="4361873"/>
            <a:ext cx="2794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ccia a destra 15"/>
          <p:cNvSpPr/>
          <p:nvPr/>
        </p:nvSpPr>
        <p:spPr>
          <a:xfrm>
            <a:off x="3002441" y="5463878"/>
            <a:ext cx="2794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ttangolo arrotondato 2"/>
          <p:cNvSpPr/>
          <p:nvPr/>
        </p:nvSpPr>
        <p:spPr>
          <a:xfrm>
            <a:off x="1701800" y="2073001"/>
            <a:ext cx="3716867" cy="147453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CasellaDiTesto 16"/>
          <p:cNvSpPr txBox="1"/>
          <p:nvPr/>
        </p:nvSpPr>
        <p:spPr>
          <a:xfrm>
            <a:off x="5630333" y="2303229"/>
            <a:ext cx="6045200" cy="1015663"/>
          </a:xfrm>
          <a:prstGeom prst="rect">
            <a:avLst/>
          </a:prstGeom>
          <a:noFill/>
        </p:spPr>
        <p:txBody>
          <a:bodyPr wrap="square" rtlCol="0">
            <a:spAutoFit/>
          </a:bodyPr>
          <a:lstStyle/>
          <a:p>
            <a:pPr algn="just"/>
            <a:r>
              <a:rPr lang="en-GB" sz="2000" dirty="0"/>
              <a:t>In sport-related industries, it is most likely that you will orientate your marketing activities to final consumers (B2C) or retailers / other actors of the production chain.  </a:t>
            </a:r>
          </a:p>
        </p:txBody>
      </p:sp>
      <p:sp>
        <p:nvSpPr>
          <p:cNvPr id="18" name="Rettangolo arrotondato 17"/>
          <p:cNvSpPr/>
          <p:nvPr/>
        </p:nvSpPr>
        <p:spPr>
          <a:xfrm>
            <a:off x="1701800" y="4243029"/>
            <a:ext cx="3737436" cy="455036"/>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asellaDiTesto 18"/>
          <p:cNvSpPr txBox="1"/>
          <p:nvPr/>
        </p:nvSpPr>
        <p:spPr>
          <a:xfrm>
            <a:off x="5630333" y="3989509"/>
            <a:ext cx="6045200" cy="1015663"/>
          </a:xfrm>
          <a:prstGeom prst="rect">
            <a:avLst/>
          </a:prstGeom>
          <a:noFill/>
        </p:spPr>
        <p:txBody>
          <a:bodyPr wrap="square" rtlCol="0">
            <a:spAutoFit/>
          </a:bodyPr>
          <a:lstStyle/>
          <a:p>
            <a:pPr algn="just"/>
            <a:r>
              <a:rPr lang="en-GB" sz="2000" dirty="0"/>
              <a:t>In sport-related industries, it is most likely that you will rely on this kind of formula when experiencing with influencers’ social media campaigns.</a:t>
            </a:r>
          </a:p>
        </p:txBody>
      </p:sp>
      <p:sp>
        <p:nvSpPr>
          <p:cNvPr id="20" name="Rettangolo arrotondato 19"/>
          <p:cNvSpPr/>
          <p:nvPr/>
        </p:nvSpPr>
        <p:spPr>
          <a:xfrm>
            <a:off x="1681231" y="5323859"/>
            <a:ext cx="3737436" cy="455036"/>
          </a:xfrm>
          <a:prstGeom prst="round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CasellaDiTesto 20"/>
          <p:cNvSpPr txBox="1"/>
          <p:nvPr/>
        </p:nvSpPr>
        <p:spPr>
          <a:xfrm>
            <a:off x="5630333" y="5197434"/>
            <a:ext cx="6045200" cy="707886"/>
          </a:xfrm>
          <a:prstGeom prst="rect">
            <a:avLst/>
          </a:prstGeom>
          <a:noFill/>
        </p:spPr>
        <p:txBody>
          <a:bodyPr wrap="square" rtlCol="0">
            <a:spAutoFit/>
          </a:bodyPr>
          <a:lstStyle/>
          <a:p>
            <a:pPr algn="just"/>
            <a:r>
              <a:rPr lang="en-GB" sz="2000" dirty="0"/>
              <a:t>Marketing framework that applies to sharing economy’s businesses – very unusual for sport-related industries.</a:t>
            </a:r>
          </a:p>
        </p:txBody>
      </p:sp>
    </p:spTree>
    <p:extLst>
      <p:ext uri="{BB962C8B-B14F-4D97-AF65-F5344CB8AC3E}">
        <p14:creationId xmlns:p14="http://schemas.microsoft.com/office/powerpoint/2010/main" val="320841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6784254"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Types of Marketing based on focus</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rPr>
              <a:t>Focus on PRODUCT</a:t>
            </a:r>
          </a:p>
          <a:p>
            <a:pPr algn="just">
              <a:lnSpc>
                <a:spcPct val="100000"/>
              </a:lnSpc>
              <a:spcBef>
                <a:spcPts val="0"/>
              </a:spcBef>
              <a:defRPr/>
            </a:pPr>
            <a:r>
              <a:rPr lang="en-GB" sz="1800" b="1" dirty="0">
                <a:solidFill>
                  <a:srgbClr val="0070C0"/>
                </a:solidFill>
              </a:rPr>
              <a:t>Origins: early ‘900s		Pioneered by: </a:t>
            </a:r>
          </a:p>
          <a:p>
            <a:pPr algn="just">
              <a:lnSpc>
                <a:spcPct val="100000"/>
              </a:lnSpc>
              <a:spcBef>
                <a:spcPts val="0"/>
              </a:spcBef>
              <a:defRPr/>
            </a:pPr>
            <a:endParaRPr lang="en-GB" sz="1800" b="1" dirty="0">
              <a:solidFill>
                <a:srgbClr val="0070C0"/>
              </a:solidFill>
            </a:endParaRPr>
          </a:p>
          <a:p>
            <a:pPr algn="just">
              <a:lnSpc>
                <a:spcPct val="100000"/>
              </a:lnSpc>
              <a:spcBef>
                <a:spcPts val="0"/>
              </a:spcBef>
              <a:defRPr/>
            </a:pPr>
            <a:r>
              <a:rPr lang="en-GB" dirty="0">
                <a:latin typeface="Calibri" panose="020F0502020204030204" pitchFamily="34" charset="0"/>
                <a:cs typeface="Calibri" panose="020F0502020204030204" pitchFamily="34" charset="0"/>
              </a:rPr>
              <a:t>Quoting Henry Ford: </a:t>
            </a:r>
          </a:p>
          <a:p>
            <a:pPr algn="just">
              <a:lnSpc>
                <a:spcPct val="100000"/>
              </a:lnSpc>
              <a:spcBef>
                <a:spcPts val="0"/>
              </a:spcBef>
              <a:defRPr/>
            </a:pPr>
            <a:r>
              <a:rPr lang="en-GB" i="1" dirty="0">
                <a:latin typeface="Calibri" panose="020F0502020204030204" pitchFamily="34" charset="0"/>
                <a:cs typeface="Calibri" panose="020F0502020204030204" pitchFamily="34" charset="0"/>
              </a:rPr>
              <a:t>If you have a really good thing, it will advertise itself.</a:t>
            </a:r>
          </a:p>
          <a:p>
            <a:pPr algn="just">
              <a:lnSpc>
                <a:spcPct val="100000"/>
              </a:lnSpc>
              <a:spcBef>
                <a:spcPts val="0"/>
              </a:spcBef>
              <a:defRPr/>
            </a:pPr>
            <a:endParaRPr lang="en-GB" i="1" dirty="0">
              <a:latin typeface="Calibri" panose="020F0502020204030204" pitchFamily="34" charset="0"/>
              <a:cs typeface="Calibri" panose="020F0502020204030204" pitchFamily="34" charset="0"/>
            </a:endParaRPr>
          </a:p>
          <a:p>
            <a:pPr algn="just">
              <a:lnSpc>
                <a:spcPct val="100000"/>
              </a:lnSpc>
              <a:spcBef>
                <a:spcPts val="0"/>
              </a:spcBef>
              <a:defRPr/>
            </a:pPr>
            <a:r>
              <a:rPr lang="en-GB" dirty="0">
                <a:latin typeface="Calibri" panose="020F0502020204030204" pitchFamily="34" charset="0"/>
                <a:cs typeface="Calibri" panose="020F0502020204030204" pitchFamily="34" charset="0"/>
              </a:rPr>
              <a:t>In Product-driven strategies, </a:t>
            </a:r>
            <a:r>
              <a:rPr lang="en-GB" dirty="0">
                <a:solidFill>
                  <a:srgbClr val="0070C0"/>
                </a:solidFill>
                <a:latin typeface="Calibri" panose="020F0502020204030204" pitchFamily="34" charset="0"/>
                <a:cs typeface="Calibri" panose="020F0502020204030204" pitchFamily="34" charset="0"/>
              </a:rPr>
              <a:t>Marketing efforts are aimed at valorising technological / technical / design competitiveness of the given good or service</a:t>
            </a:r>
            <a:r>
              <a:rPr lang="en-GB" dirty="0">
                <a:latin typeface="Calibri" panose="020F0502020204030204" pitchFamily="34" charset="0"/>
                <a:cs typeface="Calibri" panose="020F0502020204030204" pitchFamily="34" charset="0"/>
              </a:rPr>
              <a:t>.  </a:t>
            </a:r>
          </a:p>
          <a:p>
            <a:pPr algn="just">
              <a:lnSpc>
                <a:spcPct val="100000"/>
              </a:lnSpc>
              <a:spcBef>
                <a:spcPts val="0"/>
              </a:spcBef>
              <a:defRPr/>
            </a:pPr>
            <a:endParaRPr lang="en-GB" dirty="0">
              <a:latin typeface="Calibri" panose="020F0502020204030204" pitchFamily="34" charset="0"/>
              <a:cs typeface="Calibri" panose="020F0502020204030204" pitchFamily="34" charset="0"/>
            </a:endParaRP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62599" y="2112747"/>
            <a:ext cx="1100137" cy="864813"/>
          </a:xfrm>
          <a:prstGeom prst="rect">
            <a:avLst/>
          </a:prstGeom>
        </p:spPr>
      </p:pic>
      <p:pic>
        <p:nvPicPr>
          <p:cNvPr id="1026" name="Picture 2" descr="Austin Seven Vintage Advertisement: New Zealand Fine Prints"/>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8322733" y="1575948"/>
            <a:ext cx="3342217" cy="4580077"/>
          </a:xfrm>
          <a:prstGeom prst="rect">
            <a:avLst/>
          </a:prstGeom>
          <a:noFill/>
          <a:ln w="28575">
            <a:solidFill>
              <a:srgbClr val="0070C0"/>
            </a:solidFill>
          </a:ln>
          <a:extLst>
            <a:ext uri="{909E8E84-426E-40DD-AFC4-6F175D3DCCD1}">
              <a14:hiddenFill xmlns:a14="http://schemas.microsoft.com/office/drawing/2010/main">
                <a:solidFill>
                  <a:srgbClr val="FFFFFF"/>
                </a:solidFill>
              </a14:hiddenFill>
            </a:ext>
          </a:extLst>
        </p:spPr>
      </p:pic>
      <p:sp>
        <p:nvSpPr>
          <p:cNvPr id="13" name="CasellaDiTesto 12"/>
          <p:cNvSpPr txBox="1"/>
          <p:nvPr/>
        </p:nvSpPr>
        <p:spPr>
          <a:xfrm>
            <a:off x="9744365" y="6183609"/>
            <a:ext cx="979054" cy="261610"/>
          </a:xfrm>
          <a:prstGeom prst="rect">
            <a:avLst/>
          </a:prstGeom>
          <a:noFill/>
        </p:spPr>
        <p:txBody>
          <a:bodyPr wrap="square" rtlCol="0">
            <a:spAutoFit/>
          </a:bodyPr>
          <a:lstStyle/>
          <a:p>
            <a:r>
              <a:rPr lang="it-IT" sz="1100" dirty="0"/>
              <a:t>Image </a:t>
            </a:r>
            <a:r>
              <a:rPr lang="it-IT" sz="1100" dirty="0">
                <a:hlinkClick r:id="rId6"/>
              </a:rPr>
              <a:t>source</a:t>
            </a:r>
            <a:endParaRPr lang="en-GB" sz="1100" dirty="0"/>
          </a:p>
        </p:txBody>
      </p:sp>
    </p:spTree>
    <p:extLst>
      <p:ext uri="{BB962C8B-B14F-4D97-AF65-F5344CB8AC3E}">
        <p14:creationId xmlns:p14="http://schemas.microsoft.com/office/powerpoint/2010/main" val="3000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34697EA5-F919-4E2B-8A99-C1467FF21115}"/>
              </a:ext>
            </a:extLst>
          </p:cNvPr>
          <p:cNvSpPr>
            <a:spLocks noGrp="1"/>
          </p:cNvSpPr>
          <p:nvPr>
            <p:ph type="subTitle" idx="1"/>
          </p:nvPr>
        </p:nvSpPr>
        <p:spPr>
          <a:xfrm>
            <a:off x="1459132" y="1196400"/>
            <a:ext cx="6026935" cy="4595327"/>
          </a:xfrm>
        </p:spPr>
        <p:txBody>
          <a:bodyPr vert="horz" lIns="91440" tIns="45720" rIns="91440" bIns="45720" rtlCol="0" anchor="t">
            <a:normAutofit/>
          </a:bodyPr>
          <a:lstStyle/>
          <a:p>
            <a:pPr algn="l"/>
            <a:endParaRPr lang="es-ES" dirty="0">
              <a:solidFill>
                <a:srgbClr val="E47A24"/>
              </a:solidFill>
              <a:latin typeface="+mj-lt"/>
            </a:endParaRPr>
          </a:p>
          <a:p>
            <a:pPr algn="just"/>
            <a:r>
              <a:rPr lang="en-GB" sz="2000" b="1" dirty="0">
                <a:solidFill>
                  <a:srgbClr val="FFC300"/>
                </a:solidFill>
                <a:effectLst/>
                <a:latin typeface="+mj-lt"/>
                <a:ea typeface="Calibri" panose="020F0502020204030204" pitchFamily="34" charset="0"/>
                <a:cs typeface="Times New Roman"/>
              </a:rPr>
              <a:t>At the end of this module</a:t>
            </a:r>
            <a:r>
              <a:rPr lang="en-GB" sz="2000" b="1" dirty="0">
                <a:solidFill>
                  <a:srgbClr val="FFC300"/>
                </a:solidFill>
                <a:latin typeface="+mj-lt"/>
                <a:ea typeface="Calibri" panose="020F0502020204030204" pitchFamily="34" charset="0"/>
                <a:cs typeface="Times New Roman"/>
              </a:rPr>
              <a:t>,</a:t>
            </a:r>
            <a:r>
              <a:rPr lang="en-GB" sz="2000" b="1" dirty="0">
                <a:solidFill>
                  <a:srgbClr val="FFC300"/>
                </a:solidFill>
                <a:effectLst/>
                <a:latin typeface="+mj-lt"/>
                <a:ea typeface="Calibri" panose="020F0502020204030204" pitchFamily="34" charset="0"/>
                <a:cs typeface="Times New Roman"/>
              </a:rPr>
              <a:t> you will be able to:</a:t>
            </a:r>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4" name="Título 3">
            <a:extLst>
              <a:ext uri="{FF2B5EF4-FFF2-40B4-BE49-F238E27FC236}">
                <a16:creationId xmlns:a16="http://schemas.microsoft.com/office/drawing/2014/main" id="{C1CC14E4-70FB-426E-8FAD-6F47CAB6EB41}"/>
              </a:ext>
            </a:extLst>
          </p:cNvPr>
          <p:cNvSpPr>
            <a:spLocks noGrp="1"/>
          </p:cNvSpPr>
          <p:nvPr>
            <p:ph type="ctrTitle"/>
          </p:nvPr>
        </p:nvSpPr>
        <p:spPr>
          <a:xfrm>
            <a:off x="8058976" y="553541"/>
            <a:ext cx="3811683" cy="642859"/>
          </a:xfrm>
        </p:spPr>
        <p:txBody>
          <a:bodyPr>
            <a:normAutofit fontScale="90000"/>
          </a:bodyPr>
          <a:lstStyle/>
          <a:p>
            <a:r>
              <a:rPr lang="es-ES" sz="4000" b="1" spc="-85" dirty="0">
                <a:solidFill>
                  <a:srgbClr val="D92E2D"/>
                </a:solidFill>
                <a:ea typeface="Calibri" panose="020F0502020204030204" pitchFamily="34" charset="0"/>
                <a:cs typeface="Tahoma"/>
              </a:rPr>
              <a:t>1.O</a:t>
            </a:r>
            <a:r>
              <a:rPr lang="es-ES" sz="4000" b="1" spc="-85" dirty="0">
                <a:solidFill>
                  <a:srgbClr val="D92E2D"/>
                </a:solidFill>
                <a:cs typeface="Tahoma"/>
              </a:rPr>
              <a:t>bjectives &amp; </a:t>
            </a:r>
            <a:r>
              <a:rPr lang="es-ES" sz="4000" b="1" spc="-85" dirty="0" err="1">
                <a:solidFill>
                  <a:srgbClr val="D92E2D"/>
                </a:solidFill>
                <a:cs typeface="Tahoma"/>
              </a:rPr>
              <a:t>Goals</a:t>
            </a:r>
            <a:r>
              <a:rPr lang="es-ES" sz="4000" b="1" spc="-85" dirty="0">
                <a:solidFill>
                  <a:srgbClr val="D92E2D"/>
                </a:solidFill>
                <a:cs typeface="Tahoma"/>
              </a:rPr>
              <a:t> </a:t>
            </a:r>
            <a:endParaRPr lang="es-ES" sz="4000" b="1" dirty="0">
              <a:solidFill>
                <a:srgbClr val="D92E2D"/>
              </a:solidFill>
            </a:endParaRPr>
          </a:p>
        </p:txBody>
      </p:sp>
      <p:pic>
        <p:nvPicPr>
          <p:cNvPr id="16"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459132" y="2317483"/>
            <a:ext cx="317240" cy="482490"/>
          </a:xfrm>
          <a:prstGeom prst="rect">
            <a:avLst/>
          </a:prstGeom>
        </p:spPr>
      </p:pic>
      <p:pic>
        <p:nvPicPr>
          <p:cNvPr id="17" name="Imagen 16">
            <a:extLst>
              <a:ext uri="{FF2B5EF4-FFF2-40B4-BE49-F238E27FC236}">
                <a16:creationId xmlns:a16="http://schemas.microsoft.com/office/drawing/2014/main" id="{EB7E19A7-1F68-40D8-B67E-BD6163E7B49B}"/>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459132" y="3300003"/>
            <a:ext cx="317240" cy="482490"/>
          </a:xfrm>
          <a:prstGeom prst="rect">
            <a:avLst/>
          </a:prstGeom>
        </p:spPr>
      </p:pic>
      <p:pic>
        <p:nvPicPr>
          <p:cNvPr id="18" name="Imagen 17">
            <a:extLst>
              <a:ext uri="{FF2B5EF4-FFF2-40B4-BE49-F238E27FC236}">
                <a16:creationId xmlns:a16="http://schemas.microsoft.com/office/drawing/2014/main" id="{3D1E64DD-D47E-458E-A38C-F604DB11DCD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459132" y="4282523"/>
            <a:ext cx="317240" cy="482490"/>
          </a:xfrm>
          <a:prstGeom prst="rect">
            <a:avLst/>
          </a:prstGeom>
        </p:spPr>
      </p:pic>
      <p:sp>
        <p:nvSpPr>
          <p:cNvPr id="19" name="TextBox 7">
            <a:extLst>
              <a:ext uri="{FF2B5EF4-FFF2-40B4-BE49-F238E27FC236}">
                <a16:creationId xmlns:a16="http://schemas.microsoft.com/office/drawing/2014/main" id="{B5C1FC63-CF05-4D85-9742-411CF5AE3D86}"/>
              </a:ext>
            </a:extLst>
          </p:cNvPr>
          <p:cNvSpPr txBox="1"/>
          <p:nvPr/>
        </p:nvSpPr>
        <p:spPr>
          <a:xfrm>
            <a:off x="1900225" y="2632758"/>
            <a:ext cx="5124925" cy="461665"/>
          </a:xfrm>
          <a:prstGeom prst="rect">
            <a:avLst/>
          </a:prstGeom>
          <a:noFill/>
        </p:spPr>
        <p:txBody>
          <a:bodyPr wrap="square" lIns="91440" tIns="45720" rIns="91440" bIns="45720" rtlCol="0" anchor="t">
            <a:spAutoFit/>
          </a:bodyPr>
          <a:lstStyle/>
          <a:p>
            <a:r>
              <a:rPr lang="en-US" sz="1200" dirty="0">
                <a:ea typeface="+mn-lt"/>
                <a:cs typeface="+mn-lt"/>
              </a:rPr>
              <a:t>…for the clients, the organisation and all people involved.</a:t>
            </a:r>
            <a:endParaRPr lang="en-US" sz="1200" dirty="0">
              <a:cs typeface="Calibri"/>
            </a:endParaRPr>
          </a:p>
          <a:p>
            <a:endParaRPr lang="en-US" altLang="ko-KR" sz="1200" dirty="0">
              <a:latin typeface="+mj-lt"/>
              <a:ea typeface="맑은 고딕"/>
              <a:cs typeface="Arial"/>
            </a:endParaRPr>
          </a:p>
        </p:txBody>
      </p:sp>
      <p:sp>
        <p:nvSpPr>
          <p:cNvPr id="20" name="TextBox 8">
            <a:extLst>
              <a:ext uri="{FF2B5EF4-FFF2-40B4-BE49-F238E27FC236}">
                <a16:creationId xmlns:a16="http://schemas.microsoft.com/office/drawing/2014/main" id="{006589D8-892A-4191-BF65-8E3960D7DC65}"/>
              </a:ext>
            </a:extLst>
          </p:cNvPr>
          <p:cNvSpPr txBox="1"/>
          <p:nvPr/>
        </p:nvSpPr>
        <p:spPr>
          <a:xfrm>
            <a:off x="1900225" y="2294204"/>
            <a:ext cx="5978393" cy="369332"/>
          </a:xfrm>
          <a:prstGeom prst="rect">
            <a:avLst/>
          </a:prstGeom>
          <a:noFill/>
        </p:spPr>
        <p:txBody>
          <a:bodyPr wrap="square" lIns="108000" tIns="45720" rIns="108000" bIns="45720" rtlCol="0" anchor="t">
            <a:spAutoFit/>
          </a:bodyPr>
          <a:lstStyle/>
          <a:p>
            <a:r>
              <a:rPr lang="en-US" altLang="ko-KR" b="1" dirty="0">
                <a:latin typeface="+mj-lt"/>
                <a:ea typeface="맑은 고딕"/>
                <a:cs typeface="Arial"/>
              </a:rPr>
              <a:t>Better understand how businesses generate values</a:t>
            </a:r>
            <a:endParaRPr lang="en-US" altLang="ko-KR" b="1" dirty="0">
              <a:latin typeface="+mj-lt"/>
              <a:ea typeface="맑은 고딕"/>
              <a:cs typeface="Arial" pitchFamily="34" charset="0"/>
            </a:endParaRPr>
          </a:p>
        </p:txBody>
      </p:sp>
      <p:sp>
        <p:nvSpPr>
          <p:cNvPr id="21" name="TextBox 7">
            <a:extLst>
              <a:ext uri="{FF2B5EF4-FFF2-40B4-BE49-F238E27FC236}">
                <a16:creationId xmlns:a16="http://schemas.microsoft.com/office/drawing/2014/main" id="{D2699A28-3E26-4FD4-8143-27494C6E64F0}"/>
              </a:ext>
            </a:extLst>
          </p:cNvPr>
          <p:cNvSpPr txBox="1"/>
          <p:nvPr/>
        </p:nvSpPr>
        <p:spPr>
          <a:xfrm>
            <a:off x="1900225" y="3612402"/>
            <a:ext cx="5709694" cy="276999"/>
          </a:xfrm>
          <a:prstGeom prst="rect">
            <a:avLst/>
          </a:prstGeom>
          <a:noFill/>
        </p:spPr>
        <p:txBody>
          <a:bodyPr wrap="square" lIns="91440" tIns="45720" rIns="91440" bIns="45720" rtlCol="0" anchor="t">
            <a:spAutoFit/>
          </a:bodyPr>
          <a:lstStyle/>
          <a:p>
            <a:r>
              <a:rPr lang="en-US" altLang="ko-KR" sz="1200" dirty="0">
                <a:latin typeface="+mj-lt"/>
                <a:ea typeface="맑은 고딕"/>
                <a:cs typeface="Arial"/>
              </a:rPr>
              <a:t>You will be introduced to the very essentials of Marketing discipline and defining pillars </a:t>
            </a:r>
            <a:endParaRPr lang="en-US" altLang="ko-KR" sz="1200" strike="sngStrike" dirty="0">
              <a:latin typeface="+mj-lt"/>
              <a:ea typeface="맑은 고딕"/>
              <a:cs typeface="Arial"/>
            </a:endParaRPr>
          </a:p>
        </p:txBody>
      </p:sp>
      <p:sp>
        <p:nvSpPr>
          <p:cNvPr id="22" name="TextBox 8">
            <a:extLst>
              <a:ext uri="{FF2B5EF4-FFF2-40B4-BE49-F238E27FC236}">
                <a16:creationId xmlns:a16="http://schemas.microsoft.com/office/drawing/2014/main" id="{A554AB94-BBE5-4DF1-B75D-FE12DF2146A2}"/>
              </a:ext>
            </a:extLst>
          </p:cNvPr>
          <p:cNvSpPr txBox="1"/>
          <p:nvPr/>
        </p:nvSpPr>
        <p:spPr>
          <a:xfrm>
            <a:off x="1900224" y="3284286"/>
            <a:ext cx="6026936" cy="369332"/>
          </a:xfrm>
          <a:prstGeom prst="rect">
            <a:avLst/>
          </a:prstGeom>
          <a:noFill/>
        </p:spPr>
        <p:txBody>
          <a:bodyPr wrap="square" lIns="108000" tIns="45720" rIns="108000" bIns="45720" rtlCol="0" anchor="t">
            <a:spAutoFit/>
          </a:bodyPr>
          <a:lstStyle/>
          <a:p>
            <a:r>
              <a:rPr lang="en-US" altLang="ko-KR" b="1" dirty="0">
                <a:latin typeface="+mj-lt"/>
                <a:cs typeface="Calibri Light"/>
              </a:rPr>
              <a:t>Frame the role of marketing in this value-generation process </a:t>
            </a:r>
            <a:endParaRPr lang="en-US" altLang="ko-KR" b="1" dirty="0">
              <a:latin typeface="+mj-lt"/>
              <a:ea typeface="맑은 고딕"/>
              <a:cs typeface="Arial" pitchFamily="34" charset="0"/>
            </a:endParaRPr>
          </a:p>
        </p:txBody>
      </p:sp>
      <p:sp>
        <p:nvSpPr>
          <p:cNvPr id="23" name="TextBox 7">
            <a:extLst>
              <a:ext uri="{FF2B5EF4-FFF2-40B4-BE49-F238E27FC236}">
                <a16:creationId xmlns:a16="http://schemas.microsoft.com/office/drawing/2014/main" id="{2DE19CFF-303F-491E-99BB-D2AB3183AEDD}"/>
              </a:ext>
            </a:extLst>
          </p:cNvPr>
          <p:cNvSpPr txBox="1"/>
          <p:nvPr/>
        </p:nvSpPr>
        <p:spPr>
          <a:xfrm>
            <a:off x="1900225" y="4612770"/>
            <a:ext cx="5585842" cy="461665"/>
          </a:xfrm>
          <a:prstGeom prst="rect">
            <a:avLst/>
          </a:prstGeom>
          <a:noFill/>
        </p:spPr>
        <p:txBody>
          <a:bodyPr wrap="square" lIns="91440" tIns="45720" rIns="91440" bIns="45720" rtlCol="0" anchor="t">
            <a:spAutoFit/>
          </a:bodyPr>
          <a:lstStyle/>
          <a:p>
            <a:r>
              <a:rPr lang="en-US" altLang="ko-KR" sz="1200" dirty="0">
                <a:latin typeface="+mj-lt"/>
                <a:ea typeface="맑은 고딕"/>
                <a:cs typeface="Arial"/>
              </a:rPr>
              <a:t>We will highlight the variables representing the very core of Marketing strategies to reach clients and market’ segments of interest</a:t>
            </a:r>
            <a:endParaRPr lang="en-US" altLang="ko-KR" sz="1200" dirty="0">
              <a:latin typeface="+mj-lt"/>
              <a:ea typeface="맑은 고딕"/>
              <a:cs typeface="Arial" pitchFamily="34" charset="0"/>
            </a:endParaRPr>
          </a:p>
        </p:txBody>
      </p:sp>
      <p:sp>
        <p:nvSpPr>
          <p:cNvPr id="24" name="TextBox 8">
            <a:extLst>
              <a:ext uri="{FF2B5EF4-FFF2-40B4-BE49-F238E27FC236}">
                <a16:creationId xmlns:a16="http://schemas.microsoft.com/office/drawing/2014/main" id="{AC73C74C-0A3C-43BB-B07A-42699E1AB031}"/>
              </a:ext>
            </a:extLst>
          </p:cNvPr>
          <p:cNvSpPr txBox="1"/>
          <p:nvPr/>
        </p:nvSpPr>
        <p:spPr>
          <a:xfrm>
            <a:off x="1900225" y="4253340"/>
            <a:ext cx="5124925" cy="369332"/>
          </a:xfrm>
          <a:prstGeom prst="rect">
            <a:avLst/>
          </a:prstGeom>
          <a:noFill/>
        </p:spPr>
        <p:txBody>
          <a:bodyPr wrap="square" lIns="108000" tIns="45720" rIns="108000" bIns="45720" rtlCol="0" anchor="t">
            <a:spAutoFit/>
          </a:bodyPr>
          <a:lstStyle/>
          <a:p>
            <a:r>
              <a:rPr lang="en-US" altLang="ko-KR" b="1" dirty="0">
                <a:latin typeface="+mj-lt"/>
                <a:ea typeface="맑은 고딕"/>
                <a:cs typeface="Arial"/>
              </a:rPr>
              <a:t>Outline the essentials of your Marketing strategy</a:t>
            </a:r>
            <a:endParaRPr lang="en-US" altLang="ko-KR" b="1" dirty="0">
              <a:latin typeface="+mj-lt"/>
              <a:ea typeface="맑은 고딕"/>
              <a:cs typeface="Arial" pitchFamily="34" charset="0"/>
            </a:endParaRPr>
          </a:p>
        </p:txBody>
      </p:sp>
    </p:spTree>
    <p:extLst>
      <p:ext uri="{BB962C8B-B14F-4D97-AF65-F5344CB8AC3E}">
        <p14:creationId xmlns:p14="http://schemas.microsoft.com/office/powerpoint/2010/main" val="302803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6462521"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Types of Marketing based on focus</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rPr>
              <a:t>Focus on SALES</a:t>
            </a:r>
          </a:p>
          <a:p>
            <a:pPr algn="just">
              <a:lnSpc>
                <a:spcPct val="100000"/>
              </a:lnSpc>
              <a:spcBef>
                <a:spcPts val="0"/>
              </a:spcBef>
              <a:defRPr/>
            </a:pPr>
            <a:r>
              <a:rPr lang="en-GB" sz="1800" b="1" dirty="0">
                <a:solidFill>
                  <a:srgbClr val="0070C0"/>
                </a:solidFill>
              </a:rPr>
              <a:t>Origins: early 30s		Pioneered by: </a:t>
            </a:r>
          </a:p>
          <a:p>
            <a:pPr algn="just">
              <a:lnSpc>
                <a:spcPct val="100000"/>
              </a:lnSpc>
              <a:spcBef>
                <a:spcPts val="0"/>
              </a:spcBef>
              <a:defRPr/>
            </a:pPr>
            <a:endParaRPr lang="en-GB" sz="1800" b="1" dirty="0">
              <a:solidFill>
                <a:srgbClr val="0070C0"/>
              </a:solidFill>
            </a:endParaRPr>
          </a:p>
          <a:p>
            <a:pPr algn="just">
              <a:lnSpc>
                <a:spcPct val="100000"/>
              </a:lnSpc>
              <a:spcBef>
                <a:spcPts val="0"/>
              </a:spcBef>
              <a:defRPr/>
            </a:pPr>
            <a:r>
              <a:rPr lang="en-GB" dirty="0">
                <a:latin typeface="Calibri" panose="020F0502020204030204" pitchFamily="34" charset="0"/>
                <a:cs typeface="Calibri" panose="020F0502020204030204" pitchFamily="34" charset="0"/>
              </a:rPr>
              <a:t>In the early days, Coca Cola was also fostering a Product-lead approach. This was until Marketing Unit realised that, despite their efforts, the company experienced cyclical falls in demand during winter months...how did they overcome this issue? </a:t>
            </a:r>
            <a:r>
              <a:rPr lang="en-GB" dirty="0">
                <a:solidFill>
                  <a:srgbClr val="0070C0"/>
                </a:solidFill>
                <a:latin typeface="Calibri" panose="020F0502020204030204" pitchFamily="34" charset="0"/>
                <a:cs typeface="Calibri" panose="020F0502020204030204" pitchFamily="34" charset="0"/>
              </a:rPr>
              <a:t>By associating the brand to recognizable imagery…</a:t>
            </a:r>
          </a:p>
          <a:p>
            <a:pPr algn="just">
              <a:defRPr/>
            </a:pPr>
            <a:endParaRPr lang="en-GB"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3" name="Immagin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71067" y="2253679"/>
            <a:ext cx="1744132" cy="650746"/>
          </a:xfrm>
          <a:prstGeom prst="rect">
            <a:avLst/>
          </a:prstGeom>
        </p:spPr>
      </p:pic>
      <p:pic>
        <p:nvPicPr>
          <p:cNvPr id="4" name="Immagin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957469" y="1344177"/>
            <a:ext cx="3732600" cy="4820701"/>
          </a:xfrm>
          <a:prstGeom prst="rect">
            <a:avLst/>
          </a:prstGeom>
          <a:ln w="28575">
            <a:solidFill>
              <a:srgbClr val="0070C0"/>
            </a:solidFill>
          </a:ln>
        </p:spPr>
      </p:pic>
      <p:sp>
        <p:nvSpPr>
          <p:cNvPr id="13" name="CasellaDiTesto 12"/>
          <p:cNvSpPr txBox="1"/>
          <p:nvPr/>
        </p:nvSpPr>
        <p:spPr>
          <a:xfrm>
            <a:off x="9744365" y="6183609"/>
            <a:ext cx="979054" cy="261610"/>
          </a:xfrm>
          <a:prstGeom prst="rect">
            <a:avLst/>
          </a:prstGeom>
          <a:noFill/>
        </p:spPr>
        <p:txBody>
          <a:bodyPr wrap="square" rtlCol="0">
            <a:spAutoFit/>
          </a:bodyPr>
          <a:lstStyle/>
          <a:p>
            <a:r>
              <a:rPr lang="it-IT" sz="1100" dirty="0"/>
              <a:t>Image </a:t>
            </a:r>
            <a:r>
              <a:rPr lang="it-IT" sz="1100" dirty="0">
                <a:hlinkClick r:id="rId6"/>
              </a:rPr>
              <a:t>source</a:t>
            </a:r>
            <a:endParaRPr lang="en-GB" sz="1100" dirty="0"/>
          </a:p>
        </p:txBody>
      </p:sp>
    </p:spTree>
    <p:extLst>
      <p:ext uri="{BB962C8B-B14F-4D97-AF65-F5344CB8AC3E}">
        <p14:creationId xmlns:p14="http://schemas.microsoft.com/office/powerpoint/2010/main" val="31624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6462521"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Types of Marketing based on focus</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rPr>
              <a:t>Focus on MARKETING</a:t>
            </a:r>
          </a:p>
          <a:p>
            <a:pPr algn="just">
              <a:lnSpc>
                <a:spcPct val="100000"/>
              </a:lnSpc>
              <a:spcBef>
                <a:spcPts val="0"/>
              </a:spcBef>
              <a:defRPr/>
            </a:pPr>
            <a:r>
              <a:rPr lang="en-GB" sz="1800" b="1" dirty="0">
                <a:solidFill>
                  <a:srgbClr val="0070C0"/>
                </a:solidFill>
              </a:rPr>
              <a:t>Origins: 80s		Pioneered by: </a:t>
            </a:r>
          </a:p>
          <a:p>
            <a:pPr algn="just">
              <a:lnSpc>
                <a:spcPct val="100000"/>
              </a:lnSpc>
              <a:spcBef>
                <a:spcPts val="0"/>
              </a:spcBef>
              <a:defRPr/>
            </a:pPr>
            <a:endParaRPr lang="en-GB" sz="1800" b="1" dirty="0">
              <a:solidFill>
                <a:srgbClr val="0070C0"/>
              </a:solidFill>
            </a:endParaRPr>
          </a:p>
          <a:p>
            <a:pPr algn="just">
              <a:lnSpc>
                <a:spcPct val="100000"/>
              </a:lnSpc>
              <a:spcBef>
                <a:spcPts val="0"/>
              </a:spcBef>
              <a:defRPr/>
            </a:pPr>
            <a:r>
              <a:rPr lang="en-GB" dirty="0">
                <a:latin typeface="Calibri" panose="020F0502020204030204" pitchFamily="34" charset="0"/>
                <a:cs typeface="Calibri" panose="020F0502020204030204" pitchFamily="34" charset="0"/>
              </a:rPr>
              <a:t>During 1984’ Super Bowl, Apples launched the First Macintosh Commercial. The message of the commercial is subtle but genial reference to Orwell’s best seller. </a:t>
            </a:r>
          </a:p>
          <a:p>
            <a:pPr algn="just">
              <a:lnSpc>
                <a:spcPct val="100000"/>
              </a:lnSpc>
              <a:spcBef>
                <a:spcPts val="0"/>
              </a:spcBef>
              <a:defRPr/>
            </a:pPr>
            <a:endParaRPr lang="en-GB" dirty="0">
              <a:solidFill>
                <a:srgbClr val="000000"/>
              </a:solidFill>
              <a:latin typeface="Calibri" panose="020F0502020204030204" pitchFamily="34" charset="0"/>
              <a:cs typeface="Calibri" panose="020F0502020204030204" pitchFamily="34" charset="0"/>
            </a:endParaRPr>
          </a:p>
          <a:p>
            <a:pPr algn="just">
              <a:lnSpc>
                <a:spcPct val="100000"/>
              </a:lnSpc>
              <a:spcBef>
                <a:spcPts val="0"/>
              </a:spcBef>
              <a:defRPr/>
            </a:pPr>
            <a:r>
              <a:rPr lang="en-GB" dirty="0">
                <a:solidFill>
                  <a:srgbClr val="000000"/>
                </a:solidFill>
                <a:latin typeface="Calibri" panose="020F0502020204030204" pitchFamily="34" charset="0"/>
                <a:cs typeface="Calibri" panose="020F0502020204030204" pitchFamily="34" charset="0"/>
              </a:rPr>
              <a:t>As of today, this 1-min spot is considered one of the most impactful best practice in media and communication – </a:t>
            </a:r>
            <a:r>
              <a:rPr lang="en-GB" dirty="0">
                <a:solidFill>
                  <a:srgbClr val="0070C0"/>
                </a:solidFill>
                <a:latin typeface="Calibri" panose="020F0502020204030204" pitchFamily="34" charset="0"/>
                <a:cs typeface="Calibri" panose="020F0502020204030204" pitchFamily="34" charset="0"/>
              </a:rPr>
              <a:t>the ad do the talk for the product, without even showing it on camera…</a:t>
            </a: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31968" y="2187046"/>
            <a:ext cx="1811865" cy="705118"/>
          </a:xfrm>
          <a:prstGeom prst="rect">
            <a:avLst/>
          </a:prstGeom>
        </p:spPr>
      </p:pic>
      <p:pic>
        <p:nvPicPr>
          <p:cNvPr id="8" name="Immagin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97800" y="2539605"/>
            <a:ext cx="4295803" cy="2457996"/>
          </a:xfrm>
          <a:prstGeom prst="rect">
            <a:avLst/>
          </a:prstGeom>
          <a:ln w="28575">
            <a:solidFill>
              <a:srgbClr val="0070C0"/>
            </a:solidFill>
          </a:ln>
        </p:spPr>
      </p:pic>
      <p:sp>
        <p:nvSpPr>
          <p:cNvPr id="13" name="CasellaDiTesto 12"/>
          <p:cNvSpPr txBox="1"/>
          <p:nvPr/>
        </p:nvSpPr>
        <p:spPr>
          <a:xfrm>
            <a:off x="9456174" y="5146175"/>
            <a:ext cx="979054" cy="261610"/>
          </a:xfrm>
          <a:prstGeom prst="rect">
            <a:avLst/>
          </a:prstGeom>
          <a:noFill/>
        </p:spPr>
        <p:txBody>
          <a:bodyPr wrap="square" rtlCol="0">
            <a:spAutoFit/>
          </a:bodyPr>
          <a:lstStyle/>
          <a:p>
            <a:r>
              <a:rPr lang="it-IT" sz="1100" dirty="0"/>
              <a:t>Image </a:t>
            </a:r>
            <a:r>
              <a:rPr lang="it-IT" sz="1100" dirty="0">
                <a:hlinkClick r:id="rId6"/>
              </a:rPr>
              <a:t>source</a:t>
            </a:r>
            <a:endParaRPr lang="en-GB" sz="1100" dirty="0"/>
          </a:p>
        </p:txBody>
      </p:sp>
    </p:spTree>
    <p:extLst>
      <p:ext uri="{BB962C8B-B14F-4D97-AF65-F5344CB8AC3E}">
        <p14:creationId xmlns:p14="http://schemas.microsoft.com/office/powerpoint/2010/main" val="14780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80" y="1290770"/>
            <a:ext cx="9671388"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Types of Marketing based on focus</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rPr>
              <a:t>Focus on RELATIONS</a:t>
            </a:r>
          </a:p>
          <a:p>
            <a:pPr algn="just">
              <a:lnSpc>
                <a:spcPct val="100000"/>
              </a:lnSpc>
              <a:spcBef>
                <a:spcPts val="0"/>
              </a:spcBef>
              <a:defRPr/>
            </a:pPr>
            <a:r>
              <a:rPr lang="en-GB" sz="1800" b="1" dirty="0">
                <a:solidFill>
                  <a:srgbClr val="0070C0"/>
                </a:solidFill>
              </a:rPr>
              <a:t>Origins: 00s – current 	Pioneered by:		         …and many others </a:t>
            </a:r>
          </a:p>
          <a:p>
            <a:pPr algn="just">
              <a:lnSpc>
                <a:spcPct val="100000"/>
              </a:lnSpc>
              <a:spcBef>
                <a:spcPts val="0"/>
              </a:spcBef>
              <a:defRPr/>
            </a:pPr>
            <a:endParaRPr lang="en-GB" sz="1800" b="1" dirty="0">
              <a:solidFill>
                <a:srgbClr val="0070C0"/>
              </a:solidFill>
            </a:endParaRPr>
          </a:p>
          <a:p>
            <a:pPr algn="just">
              <a:lnSpc>
                <a:spcPct val="100000"/>
              </a:lnSpc>
              <a:spcBef>
                <a:spcPts val="0"/>
              </a:spcBef>
              <a:defRPr/>
            </a:pPr>
            <a:r>
              <a:rPr lang="en-GB" altLang="es-ES" dirty="0">
                <a:latin typeface="Calibri" panose="020F0502020204030204" pitchFamily="34" charset="0"/>
                <a:cs typeface="Calibri" panose="020F0502020204030204" pitchFamily="34" charset="0"/>
              </a:rPr>
              <a:t>Users and clients generates content for other users and clients in a never-stopping cycle that nurtures by itself. These feedbacks loops and </a:t>
            </a:r>
            <a:r>
              <a:rPr lang="en-GB" altLang="es-ES" dirty="0">
                <a:solidFill>
                  <a:srgbClr val="0070C0"/>
                </a:solidFill>
                <a:latin typeface="Calibri" panose="020F0502020204030204" pitchFamily="34" charset="0"/>
                <a:cs typeface="Calibri" panose="020F0502020204030204" pitchFamily="34" charset="0"/>
              </a:rPr>
              <a:t>mutual engagement mechanisms among participants’ helps these brand in retaining a loyal customer base</a:t>
            </a:r>
            <a:r>
              <a:rPr lang="en-GB" altLang="es-ES" dirty="0">
                <a:latin typeface="Calibri" panose="020F0502020204030204" pitchFamily="34" charset="0"/>
                <a:cs typeface="Calibri" panose="020F0502020204030204" pitchFamily="34" charset="0"/>
              </a:rPr>
              <a:t> than finds enjoyment in spending time in these platform…for the benefit of advertisers.    </a:t>
            </a: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3" name="Immagin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37199" y="2344535"/>
            <a:ext cx="632354" cy="448544"/>
          </a:xfrm>
          <a:prstGeom prst="rect">
            <a:avLst/>
          </a:prstGeom>
        </p:spPr>
      </p:pic>
      <p:pic>
        <p:nvPicPr>
          <p:cNvPr id="4" name="Immagin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255505" y="2336068"/>
            <a:ext cx="464190" cy="478504"/>
          </a:xfrm>
          <a:prstGeom prst="rect">
            <a:avLst/>
          </a:prstGeom>
        </p:spPr>
      </p:pic>
      <p:pic>
        <p:nvPicPr>
          <p:cNvPr id="9" name="Immagine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800183" y="2336068"/>
            <a:ext cx="518701" cy="523395"/>
          </a:xfrm>
          <a:prstGeom prst="rect">
            <a:avLst/>
          </a:prstGeom>
        </p:spPr>
      </p:pic>
    </p:spTree>
    <p:extLst>
      <p:ext uri="{BB962C8B-B14F-4D97-AF65-F5344CB8AC3E}">
        <p14:creationId xmlns:p14="http://schemas.microsoft.com/office/powerpoint/2010/main" val="94463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What’s the best for your sport-related business?</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dirty="0"/>
              <a:t>…there is not a unilateral answer, it really depends on what is the underlie value of your offer.</a:t>
            </a:r>
          </a:p>
          <a:p>
            <a:pPr algn="just">
              <a:lnSpc>
                <a:spcPct val="100000"/>
              </a:lnSpc>
              <a:spcBef>
                <a:spcPts val="0"/>
              </a:spcBef>
              <a:defRPr/>
            </a:pPr>
            <a:endParaRPr lang="en-GB" dirty="0"/>
          </a:p>
          <a:p>
            <a:pPr algn="just">
              <a:lnSpc>
                <a:spcPct val="100000"/>
              </a:lnSpc>
              <a:spcBef>
                <a:spcPts val="0"/>
              </a:spcBef>
              <a:defRPr/>
            </a:pPr>
            <a:r>
              <a:rPr lang="en-GB" sz="2200" dirty="0"/>
              <a:t>Are you developing high-tech running sneakers?			Product</a:t>
            </a:r>
          </a:p>
          <a:p>
            <a:pPr algn="just">
              <a:lnSpc>
                <a:spcPct val="100000"/>
              </a:lnSpc>
              <a:spcBef>
                <a:spcPts val="0"/>
              </a:spcBef>
              <a:defRPr/>
            </a:pPr>
            <a:r>
              <a:rPr lang="en-GB" sz="2200" dirty="0"/>
              <a:t>Are you developing a webzine for off-road bikers?		Relation </a:t>
            </a:r>
          </a:p>
          <a:p>
            <a:pPr algn="just">
              <a:lnSpc>
                <a:spcPct val="100000"/>
              </a:lnSpc>
              <a:spcBef>
                <a:spcPts val="0"/>
              </a:spcBef>
              <a:defRPr/>
            </a:pPr>
            <a:r>
              <a:rPr lang="en-GB" sz="2200" dirty="0"/>
              <a:t>Are you developing a new hydrophobic swimsuit?		Product </a:t>
            </a:r>
          </a:p>
          <a:p>
            <a:pPr algn="just">
              <a:lnSpc>
                <a:spcPct val="100000"/>
              </a:lnSpc>
              <a:spcBef>
                <a:spcPts val="0"/>
              </a:spcBef>
              <a:defRPr/>
            </a:pPr>
            <a:r>
              <a:rPr lang="en-GB" altLang="es-ES" sz="2200" dirty="0"/>
              <a:t>Are you developing eco-friendly gym elastic band?		Sales</a:t>
            </a:r>
          </a:p>
          <a:p>
            <a:pPr algn="just">
              <a:lnSpc>
                <a:spcPct val="100000"/>
              </a:lnSpc>
              <a:spcBef>
                <a:spcPts val="0"/>
              </a:spcBef>
              <a:defRPr/>
            </a:pPr>
            <a:r>
              <a:rPr lang="en-GB" altLang="es-ES" sz="2200" dirty="0"/>
              <a:t>Are you developing an app to monitor athletic performance?	Sales</a:t>
            </a:r>
          </a:p>
          <a:p>
            <a:pPr algn="just">
              <a:lnSpc>
                <a:spcPct val="100000"/>
              </a:lnSpc>
              <a:spcBef>
                <a:spcPts val="0"/>
              </a:spcBef>
              <a:defRPr/>
            </a:pPr>
            <a:endParaRPr lang="en-GB" altLang="es-ES" sz="2200" dirty="0"/>
          </a:p>
          <a:p>
            <a:pPr algn="just">
              <a:lnSpc>
                <a:spcPct val="100000"/>
              </a:lnSpc>
              <a:spcBef>
                <a:spcPts val="0"/>
              </a:spcBef>
              <a:defRPr/>
            </a:pPr>
            <a:r>
              <a:rPr lang="en-GB" altLang="es-ES" sz="2200" i="1" dirty="0"/>
              <a:t>Etc…</a:t>
            </a: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2</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132076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The Marketing Mix</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altLang="es-ES" dirty="0"/>
              <a:t>How do you come up with a marketing plan? What elements should you focus on?</a:t>
            </a:r>
            <a:r>
              <a:rPr lang="en-GB" altLang="es-ES" dirty="0">
                <a:cs typeface="Calibri" panose="020F0502020204030204" pitchFamily="34" charset="0"/>
              </a:rPr>
              <a:t>...</a:t>
            </a:r>
            <a:r>
              <a:rPr lang="en-GB" altLang="es-ES" dirty="0"/>
              <a:t>Let us introduce you to the </a:t>
            </a:r>
            <a:r>
              <a:rPr lang="en-GB" altLang="es-ES" b="1" dirty="0"/>
              <a:t>8Ps Model</a:t>
            </a:r>
            <a:r>
              <a:rPr lang="en-GB" altLang="es-ES" dirty="0"/>
              <a:t>:</a:t>
            </a:r>
          </a:p>
          <a:p>
            <a:pPr algn="just">
              <a:lnSpc>
                <a:spcPct val="100000"/>
              </a:lnSpc>
              <a:spcBef>
                <a:spcPts val="0"/>
              </a:spcBef>
              <a:defRPr/>
            </a:pPr>
            <a:endParaRPr lang="en-GB" altLang="es-ES" dirty="0"/>
          </a:p>
          <a:p>
            <a:pPr marL="457200" indent="-457200" algn="just" fontAlgn="ctr">
              <a:spcBef>
                <a:spcPts val="0"/>
              </a:spcBef>
              <a:buSzPts val="2500"/>
              <a:buFont typeface="+mj-lt"/>
              <a:buAutoNum type="arabicPeriod"/>
            </a:pPr>
            <a:r>
              <a:rPr lang="en-GB" dirty="0">
                <a:latin typeface="Calibri" panose="020F0502020204030204" pitchFamily="34" charset="0"/>
              </a:rPr>
              <a:t>Product</a:t>
            </a:r>
            <a:endParaRPr lang="en-GB"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Price</a:t>
            </a:r>
            <a:endParaRPr lang="en-GB"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Place</a:t>
            </a:r>
            <a:endParaRPr lang="en-GB"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Promotion</a:t>
            </a:r>
            <a:endParaRPr lang="en-GB"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People </a:t>
            </a:r>
            <a:endParaRPr lang="en-GB"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Process</a:t>
            </a:r>
            <a:endParaRPr lang="en-GB"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Physical evidence</a:t>
            </a:r>
            <a:endParaRPr lang="en-GB"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Partnership</a:t>
            </a:r>
            <a:endParaRPr lang="en-GB" dirty="0">
              <a:latin typeface="Arial" panose="020B0604020202020204" pitchFamily="34" charset="0"/>
            </a:endParaRPr>
          </a:p>
          <a:p>
            <a:pPr algn="just">
              <a:lnSpc>
                <a:spcPct val="100000"/>
              </a:lnSpc>
              <a:spcBef>
                <a:spcPts val="0"/>
              </a:spcBef>
              <a:defRPr/>
            </a:pPr>
            <a:endParaRPr lang="en-GB" altLang="es-ES" dirty="0"/>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3</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
        <p:nvSpPr>
          <p:cNvPr id="2" name="Parentesi graffa chiusa 1"/>
          <p:cNvSpPr/>
          <p:nvPr/>
        </p:nvSpPr>
        <p:spPr>
          <a:xfrm>
            <a:off x="3903128" y="3158067"/>
            <a:ext cx="575734" cy="2743200"/>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3" name="CasellaDiTesto 2"/>
          <p:cNvSpPr txBox="1"/>
          <p:nvPr/>
        </p:nvSpPr>
        <p:spPr>
          <a:xfrm>
            <a:off x="4792133" y="3375505"/>
            <a:ext cx="5672667" cy="2308324"/>
          </a:xfrm>
          <a:prstGeom prst="rect">
            <a:avLst/>
          </a:prstGeom>
          <a:noFill/>
        </p:spPr>
        <p:txBody>
          <a:bodyPr wrap="square" rtlCol="0">
            <a:spAutoFit/>
          </a:bodyPr>
          <a:lstStyle/>
          <a:p>
            <a:pPr algn="just"/>
            <a:r>
              <a:rPr lang="en-GB" sz="2400" dirty="0"/>
              <a:t>Each of the mentioned represents an asset on which entrepreneurs rely on to give content and format to the many possible ways they can reach their market of interest (e.g., off-road bikers, runners, swimmers, etc.).</a:t>
            </a:r>
          </a:p>
        </p:txBody>
      </p:sp>
    </p:spTree>
    <p:extLst>
      <p:ext uri="{BB962C8B-B14F-4D97-AF65-F5344CB8AC3E}">
        <p14:creationId xmlns:p14="http://schemas.microsoft.com/office/powerpoint/2010/main" val="384187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The Marketing Mix in detail…but in brief</a:t>
            </a:r>
          </a:p>
          <a:p>
            <a:pPr algn="just">
              <a:lnSpc>
                <a:spcPct val="100000"/>
              </a:lnSpc>
              <a:spcBef>
                <a:spcPts val="0"/>
              </a:spcBef>
              <a:defRPr/>
            </a:pPr>
            <a:endParaRPr lang="en-GB" b="1" dirty="0">
              <a:ea typeface="+mn-lt"/>
              <a:cs typeface="+mn-lt"/>
            </a:endParaRPr>
          </a:p>
          <a:p>
            <a:pPr marL="457200" indent="-457200" algn="just" fontAlgn="ctr">
              <a:spcBef>
                <a:spcPts val="0"/>
              </a:spcBef>
              <a:buSzPts val="2500"/>
              <a:buFont typeface="+mj-lt"/>
              <a:buAutoNum type="arabicPeriod"/>
            </a:pPr>
            <a:r>
              <a:rPr lang="en-GB" dirty="0">
                <a:latin typeface="Calibri" panose="020F0502020204030204" pitchFamily="34" charset="0"/>
              </a:rPr>
              <a:t>Product			</a:t>
            </a:r>
            <a:r>
              <a:rPr lang="en-GB" sz="2200" dirty="0">
                <a:latin typeface="Calibri" panose="020F0502020204030204" pitchFamily="34" charset="0"/>
              </a:rPr>
              <a:t>What are you selling</a:t>
            </a:r>
            <a:endParaRPr lang="en-GB" sz="2200"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Price			</a:t>
            </a:r>
            <a:r>
              <a:rPr lang="en-GB" sz="2200" dirty="0">
                <a:latin typeface="Calibri" panose="020F0502020204030204" pitchFamily="34" charset="0"/>
              </a:rPr>
              <a:t>At what price</a:t>
            </a:r>
            <a:endParaRPr lang="en-GB" sz="2200"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Place			</a:t>
            </a:r>
            <a:r>
              <a:rPr lang="en-GB" sz="2200" dirty="0">
                <a:latin typeface="Calibri" panose="020F0502020204030204" pitchFamily="34" charset="0"/>
              </a:rPr>
              <a:t>Where – physical store? Online? </a:t>
            </a:r>
            <a:endParaRPr lang="en-GB" sz="2200"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Promotion			</a:t>
            </a:r>
            <a:r>
              <a:rPr lang="en-GB" sz="2200" dirty="0">
                <a:latin typeface="Calibri" panose="020F0502020204030204" pitchFamily="34" charset="0"/>
              </a:rPr>
              <a:t>How are you going to communicate it – </a:t>
            </a:r>
            <a:r>
              <a:rPr lang="en-GB" sz="2200" dirty="0" err="1">
                <a:latin typeface="Calibri" panose="020F0502020204030204" pitchFamily="34" charset="0"/>
              </a:rPr>
              <a:t>eMedia</a:t>
            </a:r>
            <a:r>
              <a:rPr lang="en-GB" sz="2200" dirty="0">
                <a:latin typeface="Calibri" panose="020F0502020204030204" pitchFamily="34" charset="0"/>
              </a:rPr>
              <a:t>?</a:t>
            </a:r>
            <a:endParaRPr lang="en-GB" sz="2200"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People			</a:t>
            </a:r>
            <a:r>
              <a:rPr lang="en-GB" sz="2200" dirty="0">
                <a:latin typeface="Calibri" panose="020F0502020204030204" pitchFamily="34" charset="0"/>
              </a:rPr>
              <a:t>Who’s collaborating with you in this journey?</a:t>
            </a:r>
            <a:endParaRPr lang="en-GB" sz="2200"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Process			</a:t>
            </a:r>
            <a:r>
              <a:rPr lang="en-GB" sz="2200" dirty="0">
                <a:latin typeface="Calibri" panose="020F0502020204030204" pitchFamily="34" charset="0"/>
              </a:rPr>
              <a:t>Organisation of primary and secondary activities</a:t>
            </a:r>
            <a:endParaRPr lang="en-GB" sz="2200"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Physical evidence		</a:t>
            </a:r>
            <a:r>
              <a:rPr lang="en-GB" sz="2200" dirty="0">
                <a:latin typeface="Calibri" panose="020F0502020204030204" pitchFamily="34" charset="0"/>
              </a:rPr>
              <a:t>Product design and branding</a:t>
            </a:r>
            <a:endParaRPr lang="en-GB" sz="2200" dirty="0">
              <a:latin typeface="Arial" panose="020B0604020202020204" pitchFamily="34" charset="0"/>
            </a:endParaRPr>
          </a:p>
          <a:p>
            <a:pPr marL="457200" indent="-457200" algn="just" fontAlgn="ctr">
              <a:spcBef>
                <a:spcPts val="0"/>
              </a:spcBef>
              <a:buFont typeface="+mj-lt"/>
              <a:buAutoNum type="arabicPeriod"/>
            </a:pPr>
            <a:r>
              <a:rPr lang="en-GB" dirty="0">
                <a:latin typeface="Calibri" panose="020F0502020204030204" pitchFamily="34" charset="0"/>
              </a:rPr>
              <a:t>Partnership		</a:t>
            </a:r>
            <a:r>
              <a:rPr lang="en-GB" sz="2200" dirty="0">
                <a:latin typeface="Calibri" panose="020F0502020204030204" pitchFamily="34" charset="0"/>
              </a:rPr>
              <a:t>Cogenerating value for the whole production chain</a:t>
            </a:r>
            <a:endParaRPr lang="en-GB" dirty="0">
              <a:latin typeface="Arial" panose="020B0604020202020204" pitchFamily="34" charset="0"/>
            </a:endParaRPr>
          </a:p>
          <a:p>
            <a:pPr algn="just">
              <a:lnSpc>
                <a:spcPct val="100000"/>
              </a:lnSpc>
              <a:spcBef>
                <a:spcPts val="0"/>
              </a:spcBef>
              <a:defRPr/>
            </a:pPr>
            <a:endParaRPr lang="en-GB" altLang="es-ES" dirty="0"/>
          </a:p>
          <a:p>
            <a:pPr algn="just">
              <a:lnSpc>
                <a:spcPct val="100000"/>
              </a:lnSpc>
              <a:spcBef>
                <a:spcPts val="0"/>
              </a:spcBef>
              <a:defRPr/>
            </a:pPr>
            <a:r>
              <a:rPr lang="en-GB" altLang="es-ES" sz="1800" i="1" dirty="0">
                <a:solidFill>
                  <a:srgbClr val="FF0000"/>
                </a:solidFill>
              </a:rPr>
              <a:t>Bear in mind</a:t>
            </a:r>
            <a:endParaRPr lang="en-GB" altLang="es-ES" sz="1800" dirty="0"/>
          </a:p>
          <a:p>
            <a:pPr marL="342900" indent="-342900" algn="just">
              <a:lnSpc>
                <a:spcPct val="100000"/>
              </a:lnSpc>
              <a:spcBef>
                <a:spcPts val="0"/>
              </a:spcBef>
              <a:buFont typeface="+mj-lt"/>
              <a:buAutoNum type="arabicPeriod"/>
              <a:defRPr/>
            </a:pPr>
            <a:r>
              <a:rPr lang="en-GB" altLang="es-ES" sz="1800" dirty="0"/>
              <a:t>Even the slightest change in one of the aforementioned will impact (at least!) one of the others.</a:t>
            </a:r>
          </a:p>
          <a:p>
            <a:pPr marL="342900" indent="-342900" algn="just">
              <a:lnSpc>
                <a:spcPct val="100000"/>
              </a:lnSpc>
              <a:spcBef>
                <a:spcPts val="0"/>
              </a:spcBef>
              <a:buFont typeface="+mj-lt"/>
              <a:buAutoNum type="arabicPeriod"/>
              <a:defRPr/>
            </a:pPr>
            <a:r>
              <a:rPr lang="en-GB" altLang="es-ES" sz="1800" dirty="0"/>
              <a:t>Make sure to compile all information into a formal Marketing Plan </a:t>
            </a: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3</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2844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The Marketing Mix in the Business Plan</a:t>
            </a:r>
          </a:p>
          <a:p>
            <a:pPr algn="just" fontAlgn="ctr">
              <a:spcBef>
                <a:spcPts val="0"/>
              </a:spcBef>
              <a:buSzPts val="2500"/>
            </a:pPr>
            <a:endParaRPr lang="en-GB" b="1" dirty="0">
              <a:ea typeface="+mn-lt"/>
              <a:cs typeface="+mn-lt"/>
            </a:endParaRPr>
          </a:p>
          <a:p>
            <a:pPr algn="just" fontAlgn="ctr">
              <a:spcBef>
                <a:spcPts val="0"/>
              </a:spcBef>
              <a:buSzPts val="2500"/>
            </a:pPr>
            <a:r>
              <a:rPr lang="en-GB" dirty="0">
                <a:latin typeface="Calibri" panose="020F0502020204030204" pitchFamily="34" charset="0"/>
                <a:ea typeface="+mn-lt"/>
                <a:cs typeface="+mn-lt"/>
              </a:rPr>
              <a:t>The business plan is the formal document detailing the main assets of the business, in term of:</a:t>
            </a:r>
          </a:p>
          <a:p>
            <a:pPr algn="just" fontAlgn="ctr">
              <a:spcBef>
                <a:spcPts val="0"/>
              </a:spcBef>
              <a:buSzPts val="2500"/>
            </a:pPr>
            <a:endParaRPr lang="en-GB" dirty="0">
              <a:latin typeface="Calibri" panose="020F0502020204030204" pitchFamily="34" charset="0"/>
              <a:ea typeface="+mn-lt"/>
              <a:cs typeface="+mn-lt"/>
            </a:endParaRP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Executive Summary – summary of the business plan</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Business leadership – founders</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Offer – product / service, and how they mix</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Covered market(s) – customers &amp; competitors</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Distribution and Marketing</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Business model – coordination of activities and processes </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Legal form</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Risk assessment – mapping &amp; identification</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Capital requirements</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Financial projections – cash flow, balance sheet, income statement</a:t>
            </a:r>
          </a:p>
          <a:p>
            <a:pPr marL="342900" indent="-342900" algn="just" fontAlgn="ctr">
              <a:spcBef>
                <a:spcPts val="0"/>
              </a:spcBef>
              <a:buSzPts val="2500"/>
              <a:buFont typeface="Arial" panose="020B0604020202020204" pitchFamily="34" charset="0"/>
              <a:buChar char="•"/>
            </a:pPr>
            <a:r>
              <a:rPr lang="en-GB" sz="2000" dirty="0">
                <a:latin typeface="Calibri" panose="020F0502020204030204" pitchFamily="34" charset="0"/>
              </a:rPr>
              <a:t>Miscellaneous, i.e. Staff’ CVs, surveys and analysis, etc.</a:t>
            </a:r>
          </a:p>
          <a:p>
            <a:pPr algn="just" fontAlgn="ctr">
              <a:spcBef>
                <a:spcPts val="0"/>
              </a:spcBef>
              <a:buSzPts val="2500"/>
            </a:pPr>
            <a:r>
              <a:rPr lang="en-GB" dirty="0">
                <a:latin typeface="Calibri" panose="020F0502020204030204" pitchFamily="34" charset="0"/>
              </a:rPr>
              <a:t>		</a:t>
            </a:r>
          </a:p>
          <a:p>
            <a:pPr algn="just">
              <a:lnSpc>
                <a:spcPct val="100000"/>
              </a:lnSpc>
              <a:spcBef>
                <a:spcPts val="0"/>
              </a:spcBef>
              <a:defRPr/>
            </a:pPr>
            <a:endParaRPr lang="en-GB" altLang="es-ES" dirty="0"/>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3</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
        <p:nvSpPr>
          <p:cNvPr id="9" name="Rettangolo arrotondato 8"/>
          <p:cNvSpPr/>
          <p:nvPr/>
        </p:nvSpPr>
        <p:spPr>
          <a:xfrm>
            <a:off x="1684867" y="3581400"/>
            <a:ext cx="4927600" cy="829732"/>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CasellaDiTesto 12"/>
          <p:cNvSpPr txBox="1"/>
          <p:nvPr/>
        </p:nvSpPr>
        <p:spPr>
          <a:xfrm>
            <a:off x="7975600" y="3088324"/>
            <a:ext cx="4058076" cy="1815882"/>
          </a:xfrm>
          <a:prstGeom prst="rect">
            <a:avLst/>
          </a:prstGeom>
          <a:noFill/>
          <a:ln>
            <a:solidFill>
              <a:srgbClr val="D92E2D"/>
            </a:solidFill>
          </a:ln>
        </p:spPr>
        <p:txBody>
          <a:bodyPr wrap="square" rtlCol="0">
            <a:spAutoFit/>
          </a:bodyPr>
          <a:lstStyle/>
          <a:p>
            <a:pPr algn="just"/>
            <a:r>
              <a:rPr lang="en-GB" sz="1400" dirty="0"/>
              <a:t>These are the typical sections in which you will provide for very precise information about your marketing mix.</a:t>
            </a:r>
          </a:p>
          <a:p>
            <a:pPr algn="just"/>
            <a:endParaRPr lang="en-GB" sz="1400" dirty="0"/>
          </a:p>
          <a:p>
            <a:pPr algn="just"/>
            <a:r>
              <a:rPr lang="en-GB" sz="1400" b="1" dirty="0"/>
              <a:t>Recommendation</a:t>
            </a:r>
            <a:r>
              <a:rPr lang="en-GB" sz="1400" dirty="0"/>
              <a:t>: </a:t>
            </a:r>
          </a:p>
          <a:p>
            <a:pPr algn="just"/>
            <a:r>
              <a:rPr lang="en-GB" sz="1400" dirty="0"/>
              <a:t>For a better reader’s understanding, you can attach your whole marketing plan in annex to the business plan</a:t>
            </a:r>
          </a:p>
        </p:txBody>
      </p:sp>
      <p:cxnSp>
        <p:nvCxnSpPr>
          <p:cNvPr id="14" name="Connettore 2 13"/>
          <p:cNvCxnSpPr/>
          <p:nvPr/>
        </p:nvCxnSpPr>
        <p:spPr>
          <a:xfrm>
            <a:off x="6612467" y="3996267"/>
            <a:ext cx="13631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45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5079086"/>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Last but not least…</a:t>
            </a:r>
          </a:p>
          <a:p>
            <a:pPr algn="just">
              <a:lnSpc>
                <a:spcPct val="100000"/>
              </a:lnSpc>
              <a:spcBef>
                <a:spcPts val="0"/>
              </a:spcBef>
              <a:defRPr/>
            </a:pPr>
            <a:endParaRPr lang="en-GB" b="1" dirty="0">
              <a:ea typeface="+mn-lt"/>
              <a:cs typeface="+mn-lt"/>
            </a:endParaRPr>
          </a:p>
          <a:p>
            <a:pPr algn="just" fontAlgn="ctr">
              <a:spcBef>
                <a:spcPts val="0"/>
              </a:spcBef>
              <a:buSzPts val="2500"/>
            </a:pPr>
            <a:r>
              <a:rPr lang="en-GB" dirty="0">
                <a:latin typeface="Calibri" panose="020F0502020204030204" pitchFamily="34" charset="0"/>
                <a:ea typeface="+mn-lt"/>
                <a:cs typeface="+mn-lt"/>
              </a:rPr>
              <a:t>Word of mouth: a threat or an opportunity? It really depends on how your offer is perceived by clients.</a:t>
            </a:r>
          </a:p>
          <a:p>
            <a:pPr algn="just" fontAlgn="ctr">
              <a:spcBef>
                <a:spcPts val="0"/>
              </a:spcBef>
              <a:buSzPts val="2500"/>
            </a:pPr>
            <a:endParaRPr lang="en-GB" dirty="0">
              <a:latin typeface="Calibri" panose="020F0502020204030204" pitchFamily="34" charset="0"/>
              <a:ea typeface="+mn-lt"/>
              <a:cs typeface="+mn-lt"/>
            </a:endParaRPr>
          </a:p>
          <a:p>
            <a:pPr algn="just" fontAlgn="ctr">
              <a:spcBef>
                <a:spcPts val="0"/>
              </a:spcBef>
              <a:buSzPts val="2500"/>
            </a:pPr>
            <a:r>
              <a:rPr lang="en-GB" dirty="0">
                <a:solidFill>
                  <a:srgbClr val="00B050"/>
                </a:solidFill>
                <a:latin typeface="Calibri" panose="020F0502020204030204" pitchFamily="34" charset="0"/>
                <a:ea typeface="+mn-lt"/>
                <a:cs typeface="+mn-lt"/>
              </a:rPr>
              <a:t>Positive</a:t>
            </a:r>
            <a:r>
              <a:rPr lang="en-GB" dirty="0">
                <a:latin typeface="Calibri" panose="020F0502020204030204" pitchFamily="34" charset="0"/>
                <a:ea typeface="+mn-lt"/>
                <a:cs typeface="+mn-lt"/>
              </a:rPr>
              <a:t> reviews – it’s free publicity, customers contribute to market the product themselves, without even being aware of it…</a:t>
            </a:r>
          </a:p>
          <a:p>
            <a:pPr algn="just" fontAlgn="ctr">
              <a:spcBef>
                <a:spcPts val="0"/>
              </a:spcBef>
              <a:buSzPts val="2500"/>
            </a:pPr>
            <a:endParaRPr lang="en-GB" sz="1000" dirty="0">
              <a:latin typeface="Calibri" panose="020F0502020204030204" pitchFamily="34" charset="0"/>
              <a:ea typeface="+mn-lt"/>
              <a:cs typeface="+mn-lt"/>
            </a:endParaRPr>
          </a:p>
          <a:p>
            <a:pPr algn="just" fontAlgn="ctr">
              <a:spcBef>
                <a:spcPts val="0"/>
              </a:spcBef>
              <a:buSzPts val="2500"/>
            </a:pPr>
            <a:r>
              <a:rPr lang="en-GB" sz="1800" i="1" dirty="0">
                <a:latin typeface="Calibri" panose="020F0502020204030204" pitchFamily="34" charset="0"/>
                <a:ea typeface="+mn-lt"/>
                <a:cs typeface="+mn-lt"/>
              </a:rPr>
              <a:t>Tip: surf the wave and let the momentum going…</a:t>
            </a:r>
          </a:p>
          <a:p>
            <a:pPr algn="just" fontAlgn="ctr">
              <a:spcBef>
                <a:spcPts val="0"/>
              </a:spcBef>
              <a:buSzPts val="2500"/>
            </a:pPr>
            <a:endParaRPr lang="en-GB" dirty="0">
              <a:latin typeface="Calibri" panose="020F0502020204030204" pitchFamily="34" charset="0"/>
              <a:ea typeface="+mn-lt"/>
              <a:cs typeface="+mn-lt"/>
            </a:endParaRPr>
          </a:p>
          <a:p>
            <a:pPr algn="just" fontAlgn="ctr">
              <a:spcBef>
                <a:spcPts val="0"/>
              </a:spcBef>
              <a:buSzPts val="2500"/>
            </a:pPr>
            <a:r>
              <a:rPr lang="en-GB" dirty="0">
                <a:solidFill>
                  <a:srgbClr val="FF0000"/>
                </a:solidFill>
                <a:latin typeface="Calibri" panose="020F0502020204030204" pitchFamily="34" charset="0"/>
                <a:ea typeface="+mn-lt"/>
                <a:cs typeface="+mn-lt"/>
              </a:rPr>
              <a:t>Negative</a:t>
            </a:r>
            <a:r>
              <a:rPr lang="en-GB" dirty="0">
                <a:latin typeface="Calibri" panose="020F0502020204030204" pitchFamily="34" charset="0"/>
                <a:ea typeface="+mn-lt"/>
                <a:cs typeface="+mn-lt"/>
              </a:rPr>
              <a:t> reviews – for a reason or another, you failed to satisfy a customer. Any negative-positive ratio greater than 1:5 (2:5 or worse) should concern you,  dropping exponentially your opportunities to engage you customers.</a:t>
            </a:r>
          </a:p>
          <a:p>
            <a:pPr algn="just" fontAlgn="ctr">
              <a:spcBef>
                <a:spcPts val="0"/>
              </a:spcBef>
              <a:buSzPts val="2500"/>
            </a:pPr>
            <a:endParaRPr lang="en-GB" sz="1000" dirty="0">
              <a:latin typeface="Calibri" panose="020F0502020204030204" pitchFamily="34" charset="0"/>
              <a:ea typeface="+mn-lt"/>
              <a:cs typeface="+mn-lt"/>
            </a:endParaRPr>
          </a:p>
          <a:p>
            <a:pPr lvl="0" algn="just" fontAlgn="ctr">
              <a:spcBef>
                <a:spcPts val="0"/>
              </a:spcBef>
              <a:buSzPts val="2500"/>
            </a:pPr>
            <a:r>
              <a:rPr lang="en-GB" sz="1800" i="1" dirty="0">
                <a:solidFill>
                  <a:prstClr val="black"/>
                </a:solidFill>
                <a:latin typeface="Calibri" panose="020F0502020204030204" pitchFamily="34" charset="0"/>
                <a:ea typeface="+mn-lt"/>
                <a:cs typeface="Calibri" panose="020F0502020204030204"/>
              </a:rPr>
              <a:t>Tip: take action immediately, be polite and seek for more precise feedbacks from the very same “angry” customers…you want to do whatever possible to increase your chances to establish a clean reputation.</a:t>
            </a:r>
            <a:r>
              <a:rPr lang="en-GB" dirty="0">
                <a:latin typeface="Calibri" panose="020F0502020204030204" pitchFamily="34" charset="0"/>
              </a:rPr>
              <a:t>		</a:t>
            </a:r>
          </a:p>
          <a:p>
            <a:pPr algn="just">
              <a:lnSpc>
                <a:spcPct val="100000"/>
              </a:lnSpc>
              <a:spcBef>
                <a:spcPts val="0"/>
              </a:spcBef>
              <a:defRPr/>
            </a:pPr>
            <a:endParaRPr lang="en-GB" altLang="es-ES" dirty="0"/>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a:solidFill>
                  <a:srgbClr val="D92E2D"/>
                </a:solidFill>
                <a:ea typeface="Calibri" panose="020F0502020204030204" pitchFamily="34" charset="0"/>
                <a:cs typeface="Tahoma"/>
              </a:rPr>
              <a:t>Unit 3</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93045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lipse 30">
            <a:extLst>
              <a:ext uri="{FF2B5EF4-FFF2-40B4-BE49-F238E27FC236}">
                <a16:creationId xmlns:a16="http://schemas.microsoft.com/office/drawing/2014/main" id="{806EFDD2-B016-428A-BA84-A2E5E9B57D88}"/>
              </a:ext>
            </a:extLst>
          </p:cNvPr>
          <p:cNvSpPr/>
          <p:nvPr/>
        </p:nvSpPr>
        <p:spPr>
          <a:xfrm>
            <a:off x="4209215" y="1159241"/>
            <a:ext cx="3091969" cy="3292444"/>
          </a:xfrm>
          <a:prstGeom prst="ellipse">
            <a:avLst/>
          </a:prstGeom>
          <a:solidFill>
            <a:schemeClr val="bg1"/>
          </a:solidFill>
          <a:ln>
            <a:solidFill>
              <a:srgbClr val="D92E2D"/>
            </a:solidFill>
          </a:ln>
          <a:effectLst>
            <a:glow rad="63500">
              <a:schemeClr val="accent2">
                <a:satMod val="175000"/>
                <a:alpha val="40000"/>
              </a:schemeClr>
            </a:glow>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23746"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8" y="111354"/>
            <a:ext cx="3811683" cy="1121083"/>
          </a:xfrm>
          <a:prstGeom prst="rect">
            <a:avLst/>
          </a:prstGeom>
        </p:spPr>
      </p:pic>
      <p:sp>
        <p:nvSpPr>
          <p:cNvPr id="13" name="Título 1">
            <a:extLst>
              <a:ext uri="{FF2B5EF4-FFF2-40B4-BE49-F238E27FC236}">
                <a16:creationId xmlns:a16="http://schemas.microsoft.com/office/drawing/2014/main" id="{8BA08B80-7111-4A3D-A333-5A675D2129B1}"/>
              </a:ext>
            </a:extLst>
          </p:cNvPr>
          <p:cNvSpPr>
            <a:spLocks noGrp="1"/>
          </p:cNvSpPr>
          <p:nvPr>
            <p:ph type="ctrTitle"/>
          </p:nvPr>
        </p:nvSpPr>
        <p:spPr>
          <a:xfrm>
            <a:off x="8886825" y="488131"/>
            <a:ext cx="3091969" cy="671109"/>
          </a:xfrm>
        </p:spPr>
        <p:txBody>
          <a:bodyPr>
            <a:normAutofit/>
          </a:bodyPr>
          <a:lstStyle/>
          <a:p>
            <a:pPr algn="l"/>
            <a:r>
              <a:rPr lang="es-ES" sz="4000" b="1" dirty="0" err="1">
                <a:solidFill>
                  <a:srgbClr val="D92E2D"/>
                </a:solidFill>
              </a:rPr>
              <a:t>Summing</a:t>
            </a:r>
            <a:r>
              <a:rPr lang="es-ES" sz="4000" b="1" dirty="0">
                <a:solidFill>
                  <a:srgbClr val="D92E2D"/>
                </a:solidFill>
              </a:rPr>
              <a:t> up</a:t>
            </a:r>
          </a:p>
        </p:txBody>
      </p:sp>
      <p:sp>
        <p:nvSpPr>
          <p:cNvPr id="22" name="Círculo parcial 4">
            <a:extLst>
              <a:ext uri="{FF2B5EF4-FFF2-40B4-BE49-F238E27FC236}">
                <a16:creationId xmlns:a16="http://schemas.microsoft.com/office/drawing/2014/main" id="{4A619EC6-B788-43B7-B1D9-E7EB54C9EEB9}"/>
              </a:ext>
            </a:extLst>
          </p:cNvPr>
          <p:cNvSpPr txBox="1"/>
          <p:nvPr/>
        </p:nvSpPr>
        <p:spPr>
          <a:xfrm>
            <a:off x="8800025" y="2645043"/>
            <a:ext cx="2819320" cy="23068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defTabSz="666750">
              <a:lnSpc>
                <a:spcPct val="90000"/>
              </a:lnSpc>
              <a:spcBef>
                <a:spcPct val="0"/>
              </a:spcBef>
              <a:spcAft>
                <a:spcPct val="35000"/>
              </a:spcAft>
            </a:pPr>
            <a:r>
              <a:rPr lang="en-US" altLang="ko-KR" sz="1400" b="1" dirty="0">
                <a:solidFill>
                  <a:srgbClr val="FF0000"/>
                </a:solidFill>
                <a:ea typeface="+mn-lt"/>
                <a:cs typeface="+mn-lt"/>
              </a:rPr>
              <a:t>The Marketing Mix</a:t>
            </a:r>
          </a:p>
          <a:p>
            <a:pPr algn="just" defTabSz="666750">
              <a:lnSpc>
                <a:spcPct val="90000"/>
              </a:lnSpc>
              <a:spcBef>
                <a:spcPct val="0"/>
              </a:spcBef>
              <a:spcAft>
                <a:spcPct val="35000"/>
              </a:spcAft>
            </a:pPr>
            <a:r>
              <a:rPr lang="en-GB" altLang="ko-KR" sz="1200" dirty="0">
                <a:solidFill>
                  <a:schemeClr val="tx1"/>
                </a:solidFill>
                <a:cs typeface="Arial" pitchFamily="34" charset="0"/>
              </a:rPr>
              <a:t>Product</a:t>
            </a:r>
          </a:p>
          <a:p>
            <a:pPr algn="just" defTabSz="666750">
              <a:lnSpc>
                <a:spcPct val="90000"/>
              </a:lnSpc>
              <a:spcBef>
                <a:spcPct val="0"/>
              </a:spcBef>
              <a:spcAft>
                <a:spcPct val="35000"/>
              </a:spcAft>
            </a:pPr>
            <a:r>
              <a:rPr lang="en-GB" altLang="ko-KR" sz="1200" dirty="0">
                <a:solidFill>
                  <a:schemeClr val="tx1"/>
                </a:solidFill>
                <a:cs typeface="Arial" pitchFamily="34" charset="0"/>
              </a:rPr>
              <a:t>Price</a:t>
            </a:r>
          </a:p>
          <a:p>
            <a:pPr algn="just" defTabSz="666750">
              <a:lnSpc>
                <a:spcPct val="90000"/>
              </a:lnSpc>
              <a:spcBef>
                <a:spcPct val="0"/>
              </a:spcBef>
              <a:spcAft>
                <a:spcPct val="35000"/>
              </a:spcAft>
            </a:pPr>
            <a:r>
              <a:rPr lang="en-GB" altLang="ko-KR" sz="1200" dirty="0">
                <a:solidFill>
                  <a:schemeClr val="tx1"/>
                </a:solidFill>
                <a:cs typeface="Arial" pitchFamily="34" charset="0"/>
              </a:rPr>
              <a:t>Place</a:t>
            </a:r>
          </a:p>
          <a:p>
            <a:pPr algn="just" defTabSz="666750">
              <a:lnSpc>
                <a:spcPct val="90000"/>
              </a:lnSpc>
              <a:spcBef>
                <a:spcPct val="0"/>
              </a:spcBef>
              <a:spcAft>
                <a:spcPct val="35000"/>
              </a:spcAft>
            </a:pPr>
            <a:r>
              <a:rPr lang="en-GB" altLang="ko-KR" sz="1200" dirty="0">
                <a:solidFill>
                  <a:schemeClr val="tx1"/>
                </a:solidFill>
                <a:cs typeface="Arial" pitchFamily="34" charset="0"/>
              </a:rPr>
              <a:t>Promotion</a:t>
            </a:r>
          </a:p>
          <a:p>
            <a:pPr algn="just" defTabSz="666750">
              <a:lnSpc>
                <a:spcPct val="90000"/>
              </a:lnSpc>
              <a:spcBef>
                <a:spcPct val="0"/>
              </a:spcBef>
              <a:spcAft>
                <a:spcPct val="35000"/>
              </a:spcAft>
            </a:pPr>
            <a:r>
              <a:rPr lang="en-GB" altLang="ko-KR" sz="1200" dirty="0">
                <a:solidFill>
                  <a:schemeClr val="tx1"/>
                </a:solidFill>
                <a:cs typeface="Arial" pitchFamily="34" charset="0"/>
              </a:rPr>
              <a:t>People </a:t>
            </a:r>
          </a:p>
          <a:p>
            <a:pPr algn="just" defTabSz="666750">
              <a:lnSpc>
                <a:spcPct val="90000"/>
              </a:lnSpc>
              <a:spcBef>
                <a:spcPct val="0"/>
              </a:spcBef>
              <a:spcAft>
                <a:spcPct val="35000"/>
              </a:spcAft>
            </a:pPr>
            <a:r>
              <a:rPr lang="en-GB" altLang="ko-KR" sz="1200" dirty="0">
                <a:solidFill>
                  <a:schemeClr val="tx1"/>
                </a:solidFill>
                <a:cs typeface="Arial" pitchFamily="34" charset="0"/>
              </a:rPr>
              <a:t>Process</a:t>
            </a:r>
          </a:p>
          <a:p>
            <a:pPr algn="just" defTabSz="666750">
              <a:lnSpc>
                <a:spcPct val="90000"/>
              </a:lnSpc>
              <a:spcBef>
                <a:spcPct val="0"/>
              </a:spcBef>
              <a:spcAft>
                <a:spcPct val="35000"/>
              </a:spcAft>
            </a:pPr>
            <a:r>
              <a:rPr lang="en-GB" altLang="ko-KR" sz="1200" dirty="0">
                <a:solidFill>
                  <a:schemeClr val="tx1"/>
                </a:solidFill>
                <a:cs typeface="Arial" pitchFamily="34" charset="0"/>
              </a:rPr>
              <a:t>Physical evidence</a:t>
            </a:r>
          </a:p>
          <a:p>
            <a:pPr algn="just" defTabSz="666750">
              <a:lnSpc>
                <a:spcPct val="90000"/>
              </a:lnSpc>
              <a:spcBef>
                <a:spcPct val="0"/>
              </a:spcBef>
              <a:spcAft>
                <a:spcPct val="35000"/>
              </a:spcAft>
            </a:pPr>
            <a:r>
              <a:rPr lang="en-GB" altLang="ko-KR" sz="1200" dirty="0">
                <a:solidFill>
                  <a:schemeClr val="tx1"/>
                </a:solidFill>
                <a:cs typeface="Arial" pitchFamily="34" charset="0"/>
              </a:rPr>
              <a:t>Partnership</a:t>
            </a:r>
          </a:p>
          <a:p>
            <a:pPr algn="just" defTabSz="666750">
              <a:lnSpc>
                <a:spcPct val="90000"/>
              </a:lnSpc>
              <a:spcBef>
                <a:spcPct val="0"/>
              </a:spcBef>
              <a:spcAft>
                <a:spcPct val="35000"/>
              </a:spcAft>
            </a:pPr>
            <a:endParaRPr lang="en-US" altLang="ko-KR" sz="1200" dirty="0">
              <a:solidFill>
                <a:schemeClr val="tx1"/>
              </a:solidFill>
              <a:cs typeface="Arial" pitchFamily="34" charset="0"/>
            </a:endParaRPr>
          </a:p>
        </p:txBody>
      </p:sp>
      <p:pic>
        <p:nvPicPr>
          <p:cNvPr id="23" name="Imagen 22">
            <a:extLst>
              <a:ext uri="{FF2B5EF4-FFF2-40B4-BE49-F238E27FC236}">
                <a16:creationId xmlns:a16="http://schemas.microsoft.com/office/drawing/2014/main" id="{BA156D70-A195-436E-9A17-8D54E37EDF7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390564" y="2564218"/>
            <a:ext cx="317240" cy="482490"/>
          </a:xfrm>
          <a:prstGeom prst="rect">
            <a:avLst/>
          </a:prstGeom>
        </p:spPr>
      </p:pic>
      <p:sp>
        <p:nvSpPr>
          <p:cNvPr id="26" name="Círculo parcial 4">
            <a:extLst>
              <a:ext uri="{FF2B5EF4-FFF2-40B4-BE49-F238E27FC236}">
                <a16:creationId xmlns:a16="http://schemas.microsoft.com/office/drawing/2014/main" id="{C270780F-1E50-4F97-9304-1AA371985DE5}"/>
              </a:ext>
            </a:extLst>
          </p:cNvPr>
          <p:cNvSpPr txBox="1"/>
          <p:nvPr/>
        </p:nvSpPr>
        <p:spPr>
          <a:xfrm>
            <a:off x="4892829" y="4925450"/>
            <a:ext cx="3321122" cy="12290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just" defTabSz="666750">
              <a:lnSpc>
                <a:spcPct val="90000"/>
              </a:lnSpc>
              <a:spcBef>
                <a:spcPct val="0"/>
              </a:spcBef>
              <a:spcAft>
                <a:spcPct val="35000"/>
              </a:spcAft>
              <a:buNone/>
            </a:pPr>
            <a:r>
              <a:rPr lang="en-US" altLang="ko-KR" sz="1400" b="1" dirty="0">
                <a:solidFill>
                  <a:srgbClr val="FF0000"/>
                </a:solidFill>
                <a:cs typeface="Arial" pitchFamily="34" charset="0"/>
              </a:rPr>
              <a:t>Understanding Marketing</a:t>
            </a:r>
          </a:p>
          <a:p>
            <a:pPr marL="171450" lvl="0" indent="-171450" algn="just" defTabSz="666750">
              <a:lnSpc>
                <a:spcPct val="90000"/>
              </a:lnSpc>
              <a:spcBef>
                <a:spcPct val="0"/>
              </a:spcBef>
              <a:spcAft>
                <a:spcPct val="35000"/>
              </a:spcAft>
              <a:buFont typeface="Arial" panose="020B0604020202020204" pitchFamily="34" charset="0"/>
              <a:buChar char="•"/>
            </a:pPr>
            <a:r>
              <a:rPr lang="en-US" altLang="ko-KR" sz="1200" dirty="0">
                <a:solidFill>
                  <a:schemeClr val="tx1"/>
                </a:solidFill>
                <a:cs typeface="Arial" pitchFamily="34" charset="0"/>
              </a:rPr>
              <a:t>Definitions. Market-</a:t>
            </a:r>
            <a:r>
              <a:rPr lang="en-US" altLang="ko-KR" sz="1200" dirty="0" err="1">
                <a:solidFill>
                  <a:schemeClr val="tx1"/>
                </a:solidFill>
                <a:cs typeface="Arial" pitchFamily="34" charset="0"/>
              </a:rPr>
              <a:t>centred</a:t>
            </a:r>
            <a:r>
              <a:rPr lang="en-US" altLang="ko-KR" sz="1200" dirty="0">
                <a:solidFill>
                  <a:schemeClr val="tx1"/>
                </a:solidFill>
                <a:cs typeface="Arial" pitchFamily="34" charset="0"/>
              </a:rPr>
              <a:t> (AMA) and customer-</a:t>
            </a:r>
            <a:r>
              <a:rPr lang="en-US" altLang="ko-KR" sz="1200" dirty="0" err="1">
                <a:solidFill>
                  <a:schemeClr val="tx1"/>
                </a:solidFill>
                <a:cs typeface="Arial" pitchFamily="34" charset="0"/>
              </a:rPr>
              <a:t>centred</a:t>
            </a:r>
            <a:r>
              <a:rPr lang="en-US" altLang="ko-KR" sz="1200" dirty="0">
                <a:solidFill>
                  <a:schemeClr val="tx1"/>
                </a:solidFill>
                <a:cs typeface="Arial" pitchFamily="34" charset="0"/>
              </a:rPr>
              <a:t> (Kotler)</a:t>
            </a:r>
          </a:p>
          <a:p>
            <a:pPr marL="171450" lvl="0" indent="-171450" algn="just" defTabSz="666750">
              <a:lnSpc>
                <a:spcPct val="90000"/>
              </a:lnSpc>
              <a:spcBef>
                <a:spcPct val="0"/>
              </a:spcBef>
              <a:spcAft>
                <a:spcPct val="35000"/>
              </a:spcAft>
              <a:buFont typeface="Arial" panose="020B0604020202020204" pitchFamily="34" charset="0"/>
              <a:buChar char="•"/>
            </a:pPr>
            <a:r>
              <a:rPr lang="en-US" altLang="ko-KR" sz="1200" dirty="0">
                <a:solidFill>
                  <a:schemeClr val="tx1"/>
                </a:solidFill>
                <a:cs typeface="Arial" pitchFamily="34" charset="0"/>
              </a:rPr>
              <a:t>Types of Marketing based on operative context and focus</a:t>
            </a:r>
          </a:p>
          <a:p>
            <a:pPr marL="171450" lvl="0" indent="-171450" algn="just" defTabSz="666750">
              <a:lnSpc>
                <a:spcPct val="90000"/>
              </a:lnSpc>
              <a:spcBef>
                <a:spcPct val="0"/>
              </a:spcBef>
              <a:spcAft>
                <a:spcPct val="35000"/>
              </a:spcAft>
              <a:buFont typeface="Arial" panose="020B0604020202020204" pitchFamily="34" charset="0"/>
              <a:buChar char="•"/>
            </a:pPr>
            <a:endParaRPr lang="en-US" altLang="ko-KR" sz="1200" dirty="0">
              <a:solidFill>
                <a:schemeClr val="tx1"/>
              </a:solidFill>
              <a:cs typeface="Arial" pitchFamily="34" charset="0"/>
            </a:endParaRPr>
          </a:p>
        </p:txBody>
      </p:sp>
      <p:pic>
        <p:nvPicPr>
          <p:cNvPr id="27" name="Imagen 26">
            <a:extLst>
              <a:ext uri="{FF2B5EF4-FFF2-40B4-BE49-F238E27FC236}">
                <a16:creationId xmlns:a16="http://schemas.microsoft.com/office/drawing/2014/main" id="{841E436B-121B-48E1-A2DE-F4AEA918ED3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610660" y="4784992"/>
            <a:ext cx="317240" cy="482490"/>
          </a:xfrm>
          <a:prstGeom prst="rect">
            <a:avLst/>
          </a:prstGeom>
        </p:spPr>
      </p:pic>
      <p:pic>
        <p:nvPicPr>
          <p:cNvPr id="30" name="Imagen 29">
            <a:extLst>
              <a:ext uri="{FF2B5EF4-FFF2-40B4-BE49-F238E27FC236}">
                <a16:creationId xmlns:a16="http://schemas.microsoft.com/office/drawing/2014/main" id="{F4927C93-6B6D-4139-9E79-D01250405EB4}"/>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051208" y="1563432"/>
            <a:ext cx="1422332" cy="2163223"/>
          </a:xfrm>
          <a:prstGeom prst="rect">
            <a:avLst/>
          </a:prstGeom>
        </p:spPr>
      </p:pic>
      <p:pic>
        <p:nvPicPr>
          <p:cNvPr id="32" name="Imagen 31">
            <a:extLst>
              <a:ext uri="{FF2B5EF4-FFF2-40B4-BE49-F238E27FC236}">
                <a16:creationId xmlns:a16="http://schemas.microsoft.com/office/drawing/2014/main" id="{2CC6F2AC-3075-415B-BB96-4AB8DF08DE9B}"/>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089012" y="3700706"/>
            <a:ext cx="1236813" cy="299234"/>
          </a:xfrm>
          <a:prstGeom prst="rect">
            <a:avLst/>
          </a:prstGeom>
        </p:spPr>
      </p:pic>
      <p:sp>
        <p:nvSpPr>
          <p:cNvPr id="33" name="Círculo parcial 4">
            <a:extLst>
              <a:ext uri="{FF2B5EF4-FFF2-40B4-BE49-F238E27FC236}">
                <a16:creationId xmlns:a16="http://schemas.microsoft.com/office/drawing/2014/main" id="{10F9AC94-70F5-44D1-8B0D-45D14E205E1B}"/>
              </a:ext>
            </a:extLst>
          </p:cNvPr>
          <p:cNvSpPr txBox="1"/>
          <p:nvPr/>
        </p:nvSpPr>
        <p:spPr>
          <a:xfrm>
            <a:off x="1883578" y="4910503"/>
            <a:ext cx="1545798" cy="13131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ctr" defTabSz="666750">
              <a:lnSpc>
                <a:spcPct val="90000"/>
              </a:lnSpc>
              <a:spcBef>
                <a:spcPct val="0"/>
              </a:spcBef>
              <a:spcAft>
                <a:spcPct val="35000"/>
              </a:spcAft>
            </a:pPr>
            <a:endParaRPr lang="es-ES" sz="1600" kern="1200" dirty="0">
              <a:solidFill>
                <a:schemeClr val="tx1"/>
              </a:solidFill>
            </a:endParaRPr>
          </a:p>
        </p:txBody>
      </p:sp>
      <p:sp>
        <p:nvSpPr>
          <p:cNvPr id="36" name="Círculo parcial 4">
            <a:extLst>
              <a:ext uri="{FF2B5EF4-FFF2-40B4-BE49-F238E27FC236}">
                <a16:creationId xmlns:a16="http://schemas.microsoft.com/office/drawing/2014/main" id="{5087D1B3-B987-41B9-AD1B-6F950D8ADA8F}"/>
              </a:ext>
            </a:extLst>
          </p:cNvPr>
          <p:cNvSpPr txBox="1"/>
          <p:nvPr/>
        </p:nvSpPr>
        <p:spPr>
          <a:xfrm>
            <a:off x="1268065" y="1877057"/>
            <a:ext cx="1991507" cy="29630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algn="just" defTabSz="666750">
              <a:lnSpc>
                <a:spcPct val="90000"/>
              </a:lnSpc>
              <a:spcBef>
                <a:spcPct val="0"/>
              </a:spcBef>
              <a:spcAft>
                <a:spcPct val="35000"/>
              </a:spcAft>
            </a:pPr>
            <a:r>
              <a:rPr lang="en-US" altLang="ko-KR" sz="1400" b="1" dirty="0">
                <a:solidFill>
                  <a:srgbClr val="FF0000"/>
                </a:solidFill>
                <a:cs typeface="Arial" pitchFamily="34" charset="0"/>
              </a:rPr>
              <a:t>Business Value: 3 pillars</a:t>
            </a:r>
          </a:p>
          <a:p>
            <a:pPr marL="228600" indent="-228600" algn="just" defTabSz="666750">
              <a:lnSpc>
                <a:spcPct val="90000"/>
              </a:lnSpc>
              <a:spcBef>
                <a:spcPct val="0"/>
              </a:spcBef>
              <a:spcAft>
                <a:spcPct val="35000"/>
              </a:spcAft>
              <a:buFont typeface="+mj-lt"/>
              <a:buAutoNum type="arabicPeriod"/>
            </a:pPr>
            <a:r>
              <a:rPr lang="en-US" altLang="ko-KR" sz="1200" dirty="0">
                <a:solidFill>
                  <a:schemeClr val="tx1"/>
                </a:solidFill>
                <a:cs typeface="Arial" pitchFamily="34" charset="0"/>
              </a:rPr>
              <a:t>Inputs’ processing</a:t>
            </a:r>
          </a:p>
          <a:p>
            <a:pPr marL="228600" indent="-228600" algn="just" defTabSz="666750">
              <a:lnSpc>
                <a:spcPct val="90000"/>
              </a:lnSpc>
              <a:spcBef>
                <a:spcPct val="0"/>
              </a:spcBef>
              <a:spcAft>
                <a:spcPct val="35000"/>
              </a:spcAft>
              <a:buFont typeface="+mj-lt"/>
              <a:buAutoNum type="arabicPeriod"/>
            </a:pPr>
            <a:r>
              <a:rPr lang="en-US" altLang="ko-KR" sz="1200" dirty="0">
                <a:solidFill>
                  <a:schemeClr val="tx1"/>
                </a:solidFill>
                <a:cs typeface="Arial" pitchFamily="34" charset="0"/>
              </a:rPr>
              <a:t>People </a:t>
            </a:r>
          </a:p>
          <a:p>
            <a:pPr marL="228600" indent="-228600" algn="just" defTabSz="666750">
              <a:lnSpc>
                <a:spcPct val="90000"/>
              </a:lnSpc>
              <a:spcBef>
                <a:spcPct val="0"/>
              </a:spcBef>
              <a:spcAft>
                <a:spcPct val="35000"/>
              </a:spcAft>
              <a:buFont typeface="+mj-lt"/>
              <a:buAutoNum type="arabicPeriod"/>
            </a:pPr>
            <a:r>
              <a:rPr lang="en-US" altLang="ko-KR" sz="1200" dirty="0">
                <a:solidFill>
                  <a:schemeClr val="tx1"/>
                </a:solidFill>
                <a:cs typeface="Arial" pitchFamily="34" charset="0"/>
              </a:rPr>
              <a:t>Socio-economic context</a:t>
            </a:r>
          </a:p>
          <a:p>
            <a:pPr marL="228600" indent="-228600" algn="just" defTabSz="666750">
              <a:lnSpc>
                <a:spcPct val="90000"/>
              </a:lnSpc>
              <a:spcBef>
                <a:spcPct val="0"/>
              </a:spcBef>
              <a:spcAft>
                <a:spcPct val="35000"/>
              </a:spcAft>
              <a:buFont typeface="+mj-lt"/>
              <a:buAutoNum type="arabicPeriod"/>
            </a:pPr>
            <a:endParaRPr lang="en-US" altLang="ko-KR" sz="1200" dirty="0">
              <a:solidFill>
                <a:schemeClr val="tx1"/>
              </a:solidFill>
              <a:cs typeface="Arial" pitchFamily="34" charset="0"/>
            </a:endParaRPr>
          </a:p>
          <a:p>
            <a:pPr algn="just" defTabSz="666750">
              <a:lnSpc>
                <a:spcPct val="90000"/>
              </a:lnSpc>
              <a:spcBef>
                <a:spcPct val="0"/>
              </a:spcBef>
              <a:spcAft>
                <a:spcPct val="35000"/>
              </a:spcAft>
            </a:pPr>
            <a:r>
              <a:rPr lang="en-US" altLang="ko-KR" sz="1200" dirty="0">
                <a:solidFill>
                  <a:schemeClr val="tx1"/>
                </a:solidFill>
                <a:cs typeface="Arial" pitchFamily="34" charset="0"/>
              </a:rPr>
              <a:t>IPO MODEL: from input(s) to outcomes(s) </a:t>
            </a:r>
          </a:p>
        </p:txBody>
      </p:sp>
      <p:pic>
        <p:nvPicPr>
          <p:cNvPr id="37" name="Imagen 36">
            <a:extLst>
              <a:ext uri="{FF2B5EF4-FFF2-40B4-BE49-F238E27FC236}">
                <a16:creationId xmlns:a16="http://schemas.microsoft.com/office/drawing/2014/main" id="{2408AB97-1728-42C7-B2C0-68563D63DF07}"/>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940547" y="2495707"/>
            <a:ext cx="317240" cy="482490"/>
          </a:xfrm>
          <a:prstGeom prst="rect">
            <a:avLst/>
          </a:prstGeom>
        </p:spPr>
      </p:pic>
      <p:cxnSp>
        <p:nvCxnSpPr>
          <p:cNvPr id="42" name="Conector recto de flecha 41">
            <a:extLst>
              <a:ext uri="{FF2B5EF4-FFF2-40B4-BE49-F238E27FC236}">
                <a16:creationId xmlns:a16="http://schemas.microsoft.com/office/drawing/2014/main" id="{6CFFDE0F-79B9-4B5C-83BF-0B8BA17475A9}"/>
              </a:ext>
            </a:extLst>
          </p:cNvPr>
          <p:cNvCxnSpPr>
            <a:cxnSpLocks/>
          </p:cNvCxnSpPr>
          <p:nvPr/>
        </p:nvCxnSpPr>
        <p:spPr>
          <a:xfrm flipH="1">
            <a:off x="3228783" y="2736952"/>
            <a:ext cx="980432" cy="0"/>
          </a:xfrm>
          <a:prstGeom prst="straightConnector1">
            <a:avLst/>
          </a:prstGeom>
          <a:ln w="19050">
            <a:solidFill>
              <a:srgbClr val="D92E2D"/>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ector recto de flecha 49">
            <a:extLst>
              <a:ext uri="{FF2B5EF4-FFF2-40B4-BE49-F238E27FC236}">
                <a16:creationId xmlns:a16="http://schemas.microsoft.com/office/drawing/2014/main" id="{B5981CFC-69D6-4D4C-BACB-7FD12B493921}"/>
              </a:ext>
            </a:extLst>
          </p:cNvPr>
          <p:cNvCxnSpPr>
            <a:cxnSpLocks/>
          </p:cNvCxnSpPr>
          <p:nvPr/>
        </p:nvCxnSpPr>
        <p:spPr>
          <a:xfrm>
            <a:off x="5818246" y="4487783"/>
            <a:ext cx="0" cy="378828"/>
          </a:xfrm>
          <a:prstGeom prst="straightConnector1">
            <a:avLst/>
          </a:prstGeom>
          <a:ln w="19050">
            <a:solidFill>
              <a:srgbClr val="E6872D"/>
            </a:solidFill>
            <a:tailEnd type="triangle"/>
          </a:ln>
        </p:spPr>
        <p:style>
          <a:lnRef idx="1">
            <a:schemeClr val="accent1"/>
          </a:lnRef>
          <a:fillRef idx="0">
            <a:schemeClr val="accent1"/>
          </a:fillRef>
          <a:effectRef idx="0">
            <a:schemeClr val="accent1"/>
          </a:effectRef>
          <a:fontRef idx="minor">
            <a:schemeClr val="tx1"/>
          </a:fontRef>
        </p:style>
      </p:cxnSp>
      <p:cxnSp>
        <p:nvCxnSpPr>
          <p:cNvPr id="52" name="Conector recto de flecha 51">
            <a:extLst>
              <a:ext uri="{FF2B5EF4-FFF2-40B4-BE49-F238E27FC236}">
                <a16:creationId xmlns:a16="http://schemas.microsoft.com/office/drawing/2014/main" id="{0974103A-2414-4B1B-8808-F01C8A021B8A}"/>
              </a:ext>
            </a:extLst>
          </p:cNvPr>
          <p:cNvCxnSpPr>
            <a:cxnSpLocks/>
          </p:cNvCxnSpPr>
          <p:nvPr/>
        </p:nvCxnSpPr>
        <p:spPr>
          <a:xfrm>
            <a:off x="7301184" y="2741793"/>
            <a:ext cx="997159" cy="0"/>
          </a:xfrm>
          <a:prstGeom prst="straightConnector1">
            <a:avLst/>
          </a:prstGeom>
          <a:ln w="19050">
            <a:solidFill>
              <a:srgbClr val="FFD13C"/>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956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13" name="Título 1">
            <a:extLst>
              <a:ext uri="{FF2B5EF4-FFF2-40B4-BE49-F238E27FC236}">
                <a16:creationId xmlns:a16="http://schemas.microsoft.com/office/drawing/2014/main" id="{8BA08B80-7111-4A3D-A333-5A675D2129B1}"/>
              </a:ext>
            </a:extLst>
          </p:cNvPr>
          <p:cNvSpPr>
            <a:spLocks noGrp="1"/>
          </p:cNvSpPr>
          <p:nvPr>
            <p:ph type="ctrTitle"/>
          </p:nvPr>
        </p:nvSpPr>
        <p:spPr>
          <a:xfrm>
            <a:off x="7651102" y="488131"/>
            <a:ext cx="4327693" cy="671109"/>
          </a:xfrm>
        </p:spPr>
        <p:txBody>
          <a:bodyPr>
            <a:noAutofit/>
          </a:bodyPr>
          <a:lstStyle/>
          <a:p>
            <a:r>
              <a:rPr lang="en-GB" sz="4000" b="1" dirty="0">
                <a:solidFill>
                  <a:srgbClr val="C00000"/>
                </a:solidFill>
              </a:rPr>
              <a:t>Self-assessment test</a:t>
            </a:r>
          </a:p>
        </p:txBody>
      </p:sp>
      <p:sp>
        <p:nvSpPr>
          <p:cNvPr id="26"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871771"/>
          </a:xfrm>
        </p:spPr>
        <p:txBody>
          <a:bodyPr vert="horz" lIns="91440" tIns="45720" rIns="91440" bIns="45720" rtlCol="0" anchor="t">
            <a:noAutofit/>
          </a:bodyPr>
          <a:lstStyle/>
          <a:p>
            <a:pPr algn="just">
              <a:lnSpc>
                <a:spcPct val="100000"/>
              </a:lnSpc>
              <a:spcBef>
                <a:spcPts val="0"/>
              </a:spcBef>
              <a:defRPr/>
            </a:pPr>
            <a:r>
              <a:rPr lang="en-GB" dirty="0">
                <a:ea typeface="+mn-lt"/>
                <a:cs typeface="+mn-lt"/>
              </a:rPr>
              <a:t>Question 1: </a:t>
            </a:r>
          </a:p>
          <a:p>
            <a:pPr algn="just">
              <a:lnSpc>
                <a:spcPct val="100000"/>
              </a:lnSpc>
              <a:spcBef>
                <a:spcPts val="0"/>
              </a:spcBef>
              <a:defRPr/>
            </a:pPr>
            <a:r>
              <a:rPr lang="en-GB" dirty="0">
                <a:ea typeface="+mn-lt"/>
                <a:cs typeface="+mn-lt"/>
              </a:rPr>
              <a:t>What the IPO model?</a:t>
            </a:r>
          </a:p>
          <a:p>
            <a:pPr algn="just">
              <a:lnSpc>
                <a:spcPct val="100000"/>
              </a:lnSpc>
              <a:spcBef>
                <a:spcPts val="0"/>
              </a:spcBef>
              <a:defRPr/>
            </a:pPr>
            <a:endParaRPr lang="en-GB" sz="1000" dirty="0">
              <a:ea typeface="+mn-lt"/>
              <a:cs typeface="+mn-lt"/>
            </a:endParaRPr>
          </a:p>
          <a:p>
            <a:pPr algn="just">
              <a:lnSpc>
                <a:spcPct val="100000"/>
              </a:lnSpc>
              <a:spcBef>
                <a:spcPts val="0"/>
              </a:spcBef>
              <a:defRPr/>
            </a:pPr>
            <a:r>
              <a:rPr lang="en-GB" dirty="0">
                <a:solidFill>
                  <a:srgbClr val="000000"/>
                </a:solidFill>
                <a:latin typeface="Calibri" panose="020F0502020204030204" pitchFamily="34" charset="0"/>
                <a:ea typeface="+mn-lt"/>
                <a:cs typeface="+mn-lt"/>
              </a:rPr>
              <a:t>Question 2: </a:t>
            </a:r>
          </a:p>
          <a:p>
            <a:pPr algn="just">
              <a:lnSpc>
                <a:spcPct val="100000"/>
              </a:lnSpc>
              <a:spcBef>
                <a:spcPts val="0"/>
              </a:spcBef>
              <a:defRPr/>
            </a:pPr>
            <a:r>
              <a:rPr lang="en-GB" dirty="0">
                <a:solidFill>
                  <a:srgbClr val="000000"/>
                </a:solidFill>
                <a:latin typeface="Calibri" panose="020F0502020204030204" pitchFamily="34" charset="0"/>
                <a:ea typeface="+mn-lt"/>
                <a:cs typeface="+mn-lt"/>
              </a:rPr>
              <a:t>What is a common definition of Market’s demand?</a:t>
            </a:r>
          </a:p>
          <a:p>
            <a:pPr algn="just">
              <a:lnSpc>
                <a:spcPct val="100000"/>
              </a:lnSpc>
              <a:spcBef>
                <a:spcPts val="0"/>
              </a:spcBef>
              <a:defRPr/>
            </a:pPr>
            <a:endParaRPr lang="en-GB" sz="1000" dirty="0">
              <a:solidFill>
                <a:srgbClr val="000000"/>
              </a:solidFill>
              <a:latin typeface="Calibri" panose="020F0502020204030204" pitchFamily="34" charset="0"/>
              <a:ea typeface="+mn-lt"/>
              <a:cs typeface="+mn-lt"/>
            </a:endParaRPr>
          </a:p>
          <a:p>
            <a:pPr algn="just">
              <a:lnSpc>
                <a:spcPct val="100000"/>
              </a:lnSpc>
              <a:spcBef>
                <a:spcPts val="0"/>
              </a:spcBef>
              <a:defRPr/>
            </a:pPr>
            <a:r>
              <a:rPr lang="en-GB" dirty="0">
                <a:solidFill>
                  <a:srgbClr val="000000"/>
                </a:solidFill>
                <a:latin typeface="Calibri" panose="020F0502020204030204" pitchFamily="34" charset="0"/>
                <a:ea typeface="+mn-lt"/>
                <a:cs typeface="+mn-lt"/>
              </a:rPr>
              <a:t>Question 3:</a:t>
            </a:r>
          </a:p>
          <a:p>
            <a:pPr algn="just">
              <a:lnSpc>
                <a:spcPct val="100000"/>
              </a:lnSpc>
              <a:spcBef>
                <a:spcPts val="0"/>
              </a:spcBef>
              <a:defRPr/>
            </a:pPr>
            <a:r>
              <a:rPr lang="en-GB" dirty="0">
                <a:solidFill>
                  <a:srgbClr val="000000"/>
                </a:solidFill>
                <a:latin typeface="Calibri" panose="020F0502020204030204" pitchFamily="34" charset="0"/>
                <a:ea typeface="+mn-lt"/>
                <a:cs typeface="+mn-lt"/>
              </a:rPr>
              <a:t>Which type of Marketing leverages on offer’s technical features to drive sales?</a:t>
            </a:r>
          </a:p>
          <a:p>
            <a:pPr algn="just">
              <a:lnSpc>
                <a:spcPct val="100000"/>
              </a:lnSpc>
              <a:spcBef>
                <a:spcPts val="0"/>
              </a:spcBef>
              <a:defRPr/>
            </a:pPr>
            <a:endParaRPr lang="en-GB" sz="1000" dirty="0">
              <a:solidFill>
                <a:srgbClr val="000000"/>
              </a:solidFill>
              <a:latin typeface="Calibri" panose="020F0502020204030204" pitchFamily="34" charset="0"/>
              <a:ea typeface="+mn-lt"/>
              <a:cs typeface="+mn-lt"/>
            </a:endParaRPr>
          </a:p>
          <a:p>
            <a:pPr algn="just">
              <a:lnSpc>
                <a:spcPct val="100000"/>
              </a:lnSpc>
              <a:spcBef>
                <a:spcPts val="0"/>
              </a:spcBef>
              <a:defRPr/>
            </a:pPr>
            <a:r>
              <a:rPr lang="en-GB" dirty="0">
                <a:solidFill>
                  <a:srgbClr val="000000"/>
                </a:solidFill>
                <a:latin typeface="Calibri" panose="020F0502020204030204" pitchFamily="34" charset="0"/>
                <a:ea typeface="+mn-lt"/>
                <a:cs typeface="+mn-lt"/>
              </a:rPr>
              <a:t>Question 4: </a:t>
            </a:r>
          </a:p>
          <a:p>
            <a:pPr algn="just">
              <a:lnSpc>
                <a:spcPct val="100000"/>
              </a:lnSpc>
              <a:spcBef>
                <a:spcPts val="0"/>
              </a:spcBef>
              <a:defRPr/>
            </a:pPr>
            <a:r>
              <a:rPr lang="en-GB" dirty="0">
                <a:solidFill>
                  <a:srgbClr val="000000"/>
                </a:solidFill>
                <a:latin typeface="Calibri" panose="020F0502020204030204" pitchFamily="34" charset="0"/>
                <a:ea typeface="+mn-lt"/>
                <a:cs typeface="+mn-lt"/>
              </a:rPr>
              <a:t>Which type of Marketing is the best suited for sport industry?</a:t>
            </a:r>
          </a:p>
          <a:p>
            <a:pPr algn="just">
              <a:lnSpc>
                <a:spcPct val="100000"/>
              </a:lnSpc>
              <a:spcBef>
                <a:spcPts val="0"/>
              </a:spcBef>
              <a:defRPr/>
            </a:pPr>
            <a:endParaRPr lang="en-GB" sz="1000" dirty="0">
              <a:solidFill>
                <a:srgbClr val="000000"/>
              </a:solidFill>
              <a:latin typeface="Calibri" panose="020F0502020204030204" pitchFamily="34" charset="0"/>
              <a:ea typeface="+mn-lt"/>
              <a:cs typeface="+mn-lt"/>
            </a:endParaRPr>
          </a:p>
          <a:p>
            <a:pPr algn="just">
              <a:lnSpc>
                <a:spcPct val="100000"/>
              </a:lnSpc>
              <a:spcBef>
                <a:spcPts val="0"/>
              </a:spcBef>
              <a:defRPr/>
            </a:pPr>
            <a:r>
              <a:rPr lang="en-GB" dirty="0">
                <a:solidFill>
                  <a:srgbClr val="000000"/>
                </a:solidFill>
                <a:latin typeface="Calibri" panose="020F0502020204030204" pitchFamily="34" charset="0"/>
                <a:ea typeface="+mn-lt"/>
                <a:cs typeface="+mn-lt"/>
              </a:rPr>
              <a:t>Question 5: </a:t>
            </a:r>
          </a:p>
          <a:p>
            <a:pPr algn="just">
              <a:lnSpc>
                <a:spcPct val="100000"/>
              </a:lnSpc>
              <a:spcBef>
                <a:spcPts val="0"/>
              </a:spcBef>
              <a:defRPr/>
            </a:pPr>
            <a:r>
              <a:rPr lang="en-GB" dirty="0">
                <a:solidFill>
                  <a:srgbClr val="000000"/>
                </a:solidFill>
                <a:latin typeface="Calibri" panose="020F0502020204030204" pitchFamily="34" charset="0"/>
                <a:ea typeface="+mn-lt"/>
                <a:cs typeface="+mn-lt"/>
              </a:rPr>
              <a:t>What is the Marketing Mix?</a:t>
            </a:r>
          </a:p>
          <a:p>
            <a:pPr algn="just">
              <a:lnSpc>
                <a:spcPct val="100000"/>
              </a:lnSpc>
              <a:spcBef>
                <a:spcPts val="0"/>
              </a:spcBef>
              <a:defRPr/>
            </a:pPr>
            <a:endParaRPr lang="en-GB"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Tree>
    <p:extLst>
      <p:ext uri="{BB962C8B-B14F-4D97-AF65-F5344CB8AC3E}">
        <p14:creationId xmlns:p14="http://schemas.microsoft.com/office/powerpoint/2010/main" val="132014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4AEDCF4D-E318-41BA-B105-9369AC1C05A7}"/>
              </a:ext>
            </a:extLst>
          </p:cNvPr>
          <p:cNvSpPr/>
          <p:nvPr/>
        </p:nvSpPr>
        <p:spPr>
          <a:xfrm>
            <a:off x="1335279" y="2371658"/>
            <a:ext cx="10274830" cy="217335"/>
          </a:xfrm>
          <a:prstGeom prst="rect">
            <a:avLst/>
          </a:prstGeom>
          <a:solidFill>
            <a:srgbClr val="FFD13C"/>
          </a:solidFill>
          <a:ln>
            <a:solidFill>
              <a:srgbClr val="FFC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79070" y="3300411"/>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7289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4" name="Título 3">
            <a:extLst>
              <a:ext uri="{FF2B5EF4-FFF2-40B4-BE49-F238E27FC236}">
                <a16:creationId xmlns:a16="http://schemas.microsoft.com/office/drawing/2014/main" id="{C1CC14E4-70FB-426E-8FAD-6F47CAB6EB41}"/>
              </a:ext>
            </a:extLst>
          </p:cNvPr>
          <p:cNvSpPr>
            <a:spLocks noGrp="1"/>
          </p:cNvSpPr>
          <p:nvPr>
            <p:ph type="ctrTitle"/>
          </p:nvPr>
        </p:nvSpPr>
        <p:spPr>
          <a:xfrm>
            <a:off x="8058976" y="553541"/>
            <a:ext cx="3811683" cy="642859"/>
          </a:xfrm>
        </p:spPr>
        <p:txBody>
          <a:bodyPr>
            <a:normAutofit/>
          </a:bodyPr>
          <a:lstStyle/>
          <a:p>
            <a:r>
              <a:rPr lang="es-ES" sz="4000" b="1" spc="-85" dirty="0" err="1">
                <a:solidFill>
                  <a:srgbClr val="D92E2D"/>
                </a:solidFill>
                <a:ea typeface="Calibri" panose="020F0502020204030204" pitchFamily="34" charset="0"/>
                <a:cs typeface="Tahoma"/>
              </a:rPr>
              <a:t>Index</a:t>
            </a:r>
            <a:endParaRPr lang="es-ES" sz="4000" b="1" dirty="0">
              <a:solidFill>
                <a:srgbClr val="D92E2D"/>
              </a:solidFill>
            </a:endParaRPr>
          </a:p>
        </p:txBody>
      </p:sp>
      <p:pic>
        <p:nvPicPr>
          <p:cNvPr id="16" name="Imagen 15">
            <a:extLst>
              <a:ext uri="{FF2B5EF4-FFF2-40B4-BE49-F238E27FC236}">
                <a16:creationId xmlns:a16="http://schemas.microsoft.com/office/drawing/2014/main" id="{C59FFB22-1CA2-42FC-9C89-A2FA93EBF02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947669" y="1811714"/>
            <a:ext cx="317240" cy="482490"/>
          </a:xfrm>
          <a:prstGeom prst="rect">
            <a:avLst/>
          </a:prstGeom>
        </p:spPr>
      </p:pic>
      <p:sp>
        <p:nvSpPr>
          <p:cNvPr id="19" name="TextBox 7">
            <a:extLst>
              <a:ext uri="{FF2B5EF4-FFF2-40B4-BE49-F238E27FC236}">
                <a16:creationId xmlns:a16="http://schemas.microsoft.com/office/drawing/2014/main" id="{B5C1FC63-CF05-4D85-9742-411CF5AE3D86}"/>
              </a:ext>
            </a:extLst>
          </p:cNvPr>
          <p:cNvSpPr txBox="1"/>
          <p:nvPr/>
        </p:nvSpPr>
        <p:spPr>
          <a:xfrm>
            <a:off x="1333396" y="2683363"/>
            <a:ext cx="3487986" cy="2569934"/>
          </a:xfrm>
          <a:prstGeom prst="rect">
            <a:avLst/>
          </a:prstGeom>
          <a:noFill/>
        </p:spPr>
        <p:txBody>
          <a:bodyPr wrap="square" lIns="91440" tIns="45720" rIns="91440" bIns="45720" rtlCol="0" anchor="t">
            <a:spAutoFit/>
          </a:bodyPr>
          <a:lstStyle/>
          <a:p>
            <a:r>
              <a:rPr lang="en-US" sz="1200" dirty="0">
                <a:ea typeface="+mn-lt"/>
                <a:cs typeface="+mn-lt"/>
              </a:rPr>
              <a:t>Framing the concept of “value” for organizations:</a:t>
            </a:r>
          </a:p>
          <a:p>
            <a:endParaRPr lang="en-US" sz="1200" dirty="0">
              <a:ea typeface="+mn-lt"/>
              <a:cs typeface="+mn-lt"/>
            </a:endParaRPr>
          </a:p>
          <a:p>
            <a:pPr marL="228600" indent="-228600">
              <a:buFont typeface="+mj-lt"/>
              <a:buAutoNum type="arabicPeriod"/>
            </a:pPr>
            <a:r>
              <a:rPr lang="en-GB" sz="1200" dirty="0">
                <a:ea typeface="+mn-lt"/>
                <a:cs typeface="+mn-lt"/>
              </a:rPr>
              <a:t>The many interpretations of “value”</a:t>
            </a:r>
          </a:p>
          <a:p>
            <a:pPr marL="228600" indent="-228600">
              <a:buFont typeface="+mj-lt"/>
              <a:buAutoNum type="arabicPeriod"/>
            </a:pPr>
            <a:r>
              <a:rPr lang="en-GB" sz="1200" dirty="0">
                <a:ea typeface="+mn-lt"/>
                <a:cs typeface="+mn-lt"/>
              </a:rPr>
              <a:t>Variables of value’s equation</a:t>
            </a:r>
          </a:p>
          <a:p>
            <a:pPr marL="228600" indent="-228600">
              <a:buFont typeface="+mj-lt"/>
              <a:buAutoNum type="arabicPeriod"/>
            </a:pPr>
            <a:r>
              <a:rPr lang="en-GB" sz="1200" dirty="0">
                <a:ea typeface="+mn-lt"/>
                <a:cs typeface="+mn-lt"/>
              </a:rPr>
              <a:t>Socio-economic context of a given time and period</a:t>
            </a:r>
          </a:p>
          <a:p>
            <a:pPr marL="228600" indent="-228600">
              <a:buFont typeface="+mj-lt"/>
              <a:buAutoNum type="arabicPeriod"/>
            </a:pPr>
            <a:r>
              <a:rPr lang="en-GB" sz="1200" dirty="0">
                <a:ea typeface="+mn-lt"/>
                <a:cs typeface="+mn-lt"/>
              </a:rPr>
              <a:t>Inputs’ processing </a:t>
            </a:r>
          </a:p>
          <a:p>
            <a:pPr marL="228600" indent="-228600">
              <a:buFont typeface="+mj-lt"/>
              <a:buAutoNum type="arabicPeriod"/>
            </a:pPr>
            <a:r>
              <a:rPr lang="en-GB" sz="1200" dirty="0">
                <a:ea typeface="+mn-lt"/>
                <a:cs typeface="+mn-lt"/>
              </a:rPr>
              <a:t>People</a:t>
            </a:r>
          </a:p>
          <a:p>
            <a:pPr marL="228600" indent="-228600">
              <a:buFont typeface="+mj-lt"/>
              <a:buAutoNum type="arabicPeriod"/>
            </a:pPr>
            <a:endParaRPr lang="en-GB" sz="1200" b="1" dirty="0">
              <a:ea typeface="+mn-lt"/>
              <a:cs typeface="+mn-lt"/>
            </a:endParaRPr>
          </a:p>
          <a:p>
            <a:pPr marL="228600" indent="-228600">
              <a:buFont typeface="+mj-lt"/>
              <a:buAutoNum type="arabicPeriod"/>
            </a:pPr>
            <a:endParaRPr lang="en-GB" sz="1200" dirty="0">
              <a:ea typeface="+mn-lt"/>
              <a:cs typeface="+mn-lt"/>
            </a:endParaRPr>
          </a:p>
          <a:p>
            <a:pPr marL="228600" indent="-228600">
              <a:buFont typeface="+mj-lt"/>
              <a:buAutoNum type="arabicPeriod"/>
            </a:pPr>
            <a:endParaRPr lang="en-US" sz="1200" dirty="0">
              <a:ea typeface="+mn-lt"/>
              <a:cs typeface="+mn-lt"/>
            </a:endParaRPr>
          </a:p>
          <a:p>
            <a:pPr marL="228600" indent="-228600">
              <a:buFont typeface="+mj-lt"/>
              <a:buAutoNum type="arabicPeriod"/>
            </a:pPr>
            <a:endParaRPr lang="en-US" sz="1100" dirty="0">
              <a:ea typeface="맑은 고딕"/>
              <a:cs typeface="Calibri"/>
            </a:endParaRPr>
          </a:p>
          <a:p>
            <a:endParaRPr lang="en-US" altLang="ko-KR" sz="1200" dirty="0">
              <a:latin typeface="Calibri"/>
              <a:ea typeface="맑은 고딕"/>
              <a:cs typeface="Arial" pitchFamily="34" charset="0"/>
            </a:endParaRPr>
          </a:p>
        </p:txBody>
      </p:sp>
      <p:sp>
        <p:nvSpPr>
          <p:cNvPr id="20" name="TextBox 8">
            <a:extLst>
              <a:ext uri="{FF2B5EF4-FFF2-40B4-BE49-F238E27FC236}">
                <a16:creationId xmlns:a16="http://schemas.microsoft.com/office/drawing/2014/main" id="{006589D8-892A-4191-BF65-8E3960D7DC65}"/>
              </a:ext>
            </a:extLst>
          </p:cNvPr>
          <p:cNvSpPr txBox="1"/>
          <p:nvPr/>
        </p:nvSpPr>
        <p:spPr>
          <a:xfrm>
            <a:off x="1795843" y="2283765"/>
            <a:ext cx="2312095" cy="369332"/>
          </a:xfrm>
          <a:prstGeom prst="rect">
            <a:avLst/>
          </a:prstGeom>
          <a:noFill/>
        </p:spPr>
        <p:txBody>
          <a:bodyPr wrap="square" lIns="108000" tIns="45720" rIns="108000" bIns="45720" rtlCol="0" anchor="t">
            <a:spAutoFit/>
          </a:bodyPr>
          <a:lstStyle/>
          <a:p>
            <a:r>
              <a:rPr lang="en-US" altLang="ko-KR" b="1" dirty="0">
                <a:latin typeface="+mj-lt"/>
                <a:ea typeface="맑은 고딕"/>
                <a:cs typeface="Arial"/>
              </a:rPr>
              <a:t>Unit 1</a:t>
            </a:r>
            <a:endParaRPr lang="en-US" altLang="ko-KR" b="1" dirty="0">
              <a:latin typeface="+mj-lt"/>
              <a:ea typeface="맑은 고딕"/>
              <a:cs typeface="Arial" pitchFamily="34" charset="0"/>
            </a:endParaRPr>
          </a:p>
        </p:txBody>
      </p:sp>
      <p:pic>
        <p:nvPicPr>
          <p:cNvPr id="25" name="Imagen 24">
            <a:extLst>
              <a:ext uri="{FF2B5EF4-FFF2-40B4-BE49-F238E27FC236}">
                <a16:creationId xmlns:a16="http://schemas.microsoft.com/office/drawing/2014/main" id="{1CA66825-C19B-4FC4-97F1-DF2455EE26A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53667" y="1845222"/>
            <a:ext cx="317240" cy="482490"/>
          </a:xfrm>
          <a:prstGeom prst="rect">
            <a:avLst/>
          </a:prstGeom>
        </p:spPr>
      </p:pic>
      <p:sp>
        <p:nvSpPr>
          <p:cNvPr id="26" name="TextBox 7">
            <a:extLst>
              <a:ext uri="{FF2B5EF4-FFF2-40B4-BE49-F238E27FC236}">
                <a16:creationId xmlns:a16="http://schemas.microsoft.com/office/drawing/2014/main" id="{56366EB9-2D22-4CD6-B844-8967B389876D}"/>
              </a:ext>
            </a:extLst>
          </p:cNvPr>
          <p:cNvSpPr txBox="1"/>
          <p:nvPr/>
        </p:nvSpPr>
        <p:spPr>
          <a:xfrm>
            <a:off x="4760816" y="2683363"/>
            <a:ext cx="3472328" cy="1938992"/>
          </a:xfrm>
          <a:prstGeom prst="rect">
            <a:avLst/>
          </a:prstGeom>
          <a:noFill/>
        </p:spPr>
        <p:txBody>
          <a:bodyPr wrap="square" lIns="91440" tIns="45720" rIns="91440" bIns="45720" rtlCol="0" anchor="t">
            <a:spAutoFit/>
          </a:bodyPr>
          <a:lstStyle/>
          <a:p>
            <a:r>
              <a:rPr lang="en-GB" sz="1200" dirty="0">
                <a:ea typeface="+mn-lt"/>
                <a:cs typeface="+mn-lt"/>
              </a:rPr>
              <a:t>…so what is Marketing about?</a:t>
            </a:r>
          </a:p>
          <a:p>
            <a:endParaRPr lang="en-GB" sz="1200" dirty="0">
              <a:ea typeface="+mn-lt"/>
              <a:cs typeface="+mn-lt"/>
            </a:endParaRPr>
          </a:p>
          <a:p>
            <a:pPr marL="228600" indent="-228600">
              <a:buFont typeface="+mj-lt"/>
              <a:buAutoNum type="arabicPeriod"/>
            </a:pPr>
            <a:r>
              <a:rPr lang="en-US" sz="1200" dirty="0">
                <a:ea typeface="+mn-lt"/>
                <a:cs typeface="+mn-lt"/>
              </a:rPr>
              <a:t>A definition</a:t>
            </a:r>
          </a:p>
          <a:p>
            <a:pPr marL="228600" indent="-228600">
              <a:buFont typeface="+mj-lt"/>
              <a:buAutoNum type="arabicPeriod"/>
            </a:pPr>
            <a:r>
              <a:rPr lang="en-GB" sz="1200" dirty="0">
                <a:ea typeface="+mn-lt"/>
                <a:cs typeface="+mn-lt"/>
              </a:rPr>
              <a:t>Needs and wants…</a:t>
            </a:r>
          </a:p>
          <a:p>
            <a:pPr marL="228600" indent="-228600">
              <a:buFont typeface="+mj-lt"/>
              <a:buAutoNum type="arabicPeriod"/>
            </a:pPr>
            <a:r>
              <a:rPr lang="en-GB" sz="1200" dirty="0">
                <a:ea typeface="+mn-lt"/>
                <a:cs typeface="+mn-lt"/>
              </a:rPr>
              <a:t>Types of Marketing based on operative context</a:t>
            </a:r>
          </a:p>
          <a:p>
            <a:pPr marL="228600" indent="-228600">
              <a:buFont typeface="+mj-lt"/>
              <a:buAutoNum type="arabicPeriod"/>
            </a:pPr>
            <a:r>
              <a:rPr lang="en-GB" sz="1200" dirty="0">
                <a:ea typeface="+mn-lt"/>
                <a:cs typeface="+mn-lt"/>
              </a:rPr>
              <a:t>Types of Marketing based on focus</a:t>
            </a:r>
          </a:p>
          <a:p>
            <a:pPr marL="228600" indent="-228600">
              <a:buFont typeface="+mj-lt"/>
              <a:buAutoNum type="arabicPeriod"/>
            </a:pPr>
            <a:r>
              <a:rPr lang="en-GB" sz="1200" dirty="0">
                <a:ea typeface="+mn-lt"/>
                <a:cs typeface="+mn-lt"/>
              </a:rPr>
              <a:t>Products</a:t>
            </a:r>
          </a:p>
          <a:p>
            <a:pPr marL="228600" indent="-228600">
              <a:buFont typeface="+mj-lt"/>
              <a:buAutoNum type="arabicPeriod"/>
            </a:pPr>
            <a:r>
              <a:rPr lang="en-GB" sz="1200" dirty="0">
                <a:ea typeface="+mn-lt"/>
                <a:cs typeface="+mn-lt"/>
              </a:rPr>
              <a:t>Sales</a:t>
            </a:r>
          </a:p>
          <a:p>
            <a:pPr marL="228600" indent="-228600">
              <a:buFont typeface="+mj-lt"/>
              <a:buAutoNum type="arabicPeriod"/>
            </a:pPr>
            <a:r>
              <a:rPr lang="en-GB" sz="1200" dirty="0">
                <a:ea typeface="+mn-lt"/>
                <a:cs typeface="+mn-lt"/>
              </a:rPr>
              <a:t>Marketing</a:t>
            </a:r>
          </a:p>
          <a:p>
            <a:pPr marL="228600" indent="-228600">
              <a:buFont typeface="+mj-lt"/>
              <a:buAutoNum type="arabicPeriod"/>
            </a:pPr>
            <a:r>
              <a:rPr lang="en-GB" sz="1200" dirty="0">
                <a:ea typeface="+mn-lt"/>
                <a:cs typeface="+mn-lt"/>
              </a:rPr>
              <a:t>Relations</a:t>
            </a:r>
          </a:p>
        </p:txBody>
      </p:sp>
      <p:sp>
        <p:nvSpPr>
          <p:cNvPr id="27" name="TextBox 8">
            <a:extLst>
              <a:ext uri="{FF2B5EF4-FFF2-40B4-BE49-F238E27FC236}">
                <a16:creationId xmlns:a16="http://schemas.microsoft.com/office/drawing/2014/main" id="{AA1CCC6C-69EA-4A83-96E5-7CCC41658666}"/>
              </a:ext>
            </a:extLst>
          </p:cNvPr>
          <p:cNvSpPr txBox="1"/>
          <p:nvPr/>
        </p:nvSpPr>
        <p:spPr>
          <a:xfrm>
            <a:off x="4821382" y="2294204"/>
            <a:ext cx="2698317" cy="369332"/>
          </a:xfrm>
          <a:prstGeom prst="rect">
            <a:avLst/>
          </a:prstGeom>
          <a:noFill/>
        </p:spPr>
        <p:txBody>
          <a:bodyPr wrap="square" lIns="108000" tIns="45720" rIns="108000" bIns="45720" rtlCol="0" anchor="t">
            <a:spAutoFit/>
          </a:bodyPr>
          <a:lstStyle/>
          <a:p>
            <a:r>
              <a:rPr lang="en-US" altLang="ko-KR" b="1" dirty="0">
                <a:latin typeface="+mj-lt"/>
                <a:ea typeface="맑은 고딕"/>
                <a:cs typeface="Arial"/>
              </a:rPr>
              <a:t>Unit 2</a:t>
            </a:r>
            <a:endParaRPr lang="en-US" altLang="ko-KR" b="1" dirty="0">
              <a:latin typeface="+mj-lt"/>
              <a:ea typeface="맑은 고딕"/>
              <a:cs typeface="Arial" pitchFamily="34" charset="0"/>
            </a:endParaRPr>
          </a:p>
        </p:txBody>
      </p:sp>
      <p:sp>
        <p:nvSpPr>
          <p:cNvPr id="17" name="TextBox 8">
            <a:extLst>
              <a:ext uri="{FF2B5EF4-FFF2-40B4-BE49-F238E27FC236}">
                <a16:creationId xmlns:a16="http://schemas.microsoft.com/office/drawing/2014/main" id="{AA1CCC6C-69EA-4A83-96E5-7CCC41658666}"/>
              </a:ext>
            </a:extLst>
          </p:cNvPr>
          <p:cNvSpPr txBox="1"/>
          <p:nvPr/>
        </p:nvSpPr>
        <p:spPr>
          <a:xfrm>
            <a:off x="8233143" y="2310756"/>
            <a:ext cx="2698317" cy="369332"/>
          </a:xfrm>
          <a:prstGeom prst="rect">
            <a:avLst/>
          </a:prstGeom>
          <a:noFill/>
        </p:spPr>
        <p:txBody>
          <a:bodyPr wrap="square" lIns="108000" tIns="45720" rIns="108000" bIns="45720" rtlCol="0" anchor="t">
            <a:spAutoFit/>
          </a:bodyPr>
          <a:lstStyle/>
          <a:p>
            <a:r>
              <a:rPr lang="en-US" altLang="ko-KR" b="1" dirty="0">
                <a:latin typeface="+mj-lt"/>
                <a:ea typeface="맑은 고딕"/>
                <a:cs typeface="Arial"/>
              </a:rPr>
              <a:t>Unit 3</a:t>
            </a:r>
            <a:endParaRPr lang="en-US" altLang="ko-KR" b="1" dirty="0">
              <a:latin typeface="+mj-lt"/>
              <a:ea typeface="맑은 고딕"/>
              <a:cs typeface="Arial" pitchFamily="34" charset="0"/>
            </a:endParaRPr>
          </a:p>
        </p:txBody>
      </p:sp>
      <p:pic>
        <p:nvPicPr>
          <p:cNvPr id="18" name="Imagen 24">
            <a:extLst>
              <a:ext uri="{FF2B5EF4-FFF2-40B4-BE49-F238E27FC236}">
                <a16:creationId xmlns:a16="http://schemas.microsoft.com/office/drawing/2014/main" id="{1CA66825-C19B-4FC4-97F1-DF2455EE26A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273845" y="1845222"/>
            <a:ext cx="317240" cy="482490"/>
          </a:xfrm>
          <a:prstGeom prst="rect">
            <a:avLst/>
          </a:prstGeom>
        </p:spPr>
      </p:pic>
      <p:sp>
        <p:nvSpPr>
          <p:cNvPr id="21" name="TextBox 7">
            <a:extLst>
              <a:ext uri="{FF2B5EF4-FFF2-40B4-BE49-F238E27FC236}">
                <a16:creationId xmlns:a16="http://schemas.microsoft.com/office/drawing/2014/main" id="{56366EB9-2D22-4CD6-B844-8967B389876D}"/>
              </a:ext>
            </a:extLst>
          </p:cNvPr>
          <p:cNvSpPr txBox="1"/>
          <p:nvPr/>
        </p:nvSpPr>
        <p:spPr>
          <a:xfrm>
            <a:off x="8188236" y="2649895"/>
            <a:ext cx="3472328" cy="1015663"/>
          </a:xfrm>
          <a:prstGeom prst="rect">
            <a:avLst/>
          </a:prstGeom>
          <a:noFill/>
        </p:spPr>
        <p:txBody>
          <a:bodyPr wrap="square" lIns="91440" tIns="45720" rIns="91440" bIns="45720" rtlCol="0" anchor="t">
            <a:spAutoFit/>
          </a:bodyPr>
          <a:lstStyle/>
          <a:p>
            <a:r>
              <a:rPr lang="en-GB" sz="1200" dirty="0">
                <a:ea typeface="+mn-lt"/>
                <a:cs typeface="+mn-lt"/>
              </a:rPr>
              <a:t>The Marketing Mix</a:t>
            </a:r>
          </a:p>
          <a:p>
            <a:endParaRPr lang="en-GB" sz="1200" dirty="0">
              <a:ea typeface="+mn-lt"/>
              <a:cs typeface="+mn-lt"/>
            </a:endParaRPr>
          </a:p>
          <a:p>
            <a:pPr marL="228600" indent="-228600">
              <a:buFont typeface="+mj-lt"/>
              <a:buAutoNum type="arabicPeriod"/>
            </a:pPr>
            <a:r>
              <a:rPr lang="en-US" sz="1200" dirty="0">
                <a:ea typeface="+mn-lt"/>
                <a:cs typeface="+mn-lt"/>
              </a:rPr>
              <a:t>The Marketing Mix: 8Ps Model</a:t>
            </a:r>
          </a:p>
          <a:p>
            <a:pPr marL="228600" indent="-228600">
              <a:buFont typeface="+mj-lt"/>
              <a:buAutoNum type="arabicPeriod"/>
            </a:pPr>
            <a:r>
              <a:rPr lang="en-US" sz="1200" dirty="0">
                <a:ea typeface="+mn-lt"/>
                <a:cs typeface="+mn-lt"/>
              </a:rPr>
              <a:t>The Marketing Mix in the Business Plan</a:t>
            </a:r>
          </a:p>
          <a:p>
            <a:pPr marL="228600" indent="-228600">
              <a:buFont typeface="+mj-lt"/>
              <a:buAutoNum type="arabicPeriod"/>
            </a:pPr>
            <a:endParaRPr lang="en-US" sz="1200" dirty="0">
              <a:ea typeface="+mn-lt"/>
              <a:cs typeface="+mn-lt"/>
            </a:endParaRPr>
          </a:p>
        </p:txBody>
      </p:sp>
    </p:spTree>
    <p:extLst>
      <p:ext uri="{BB962C8B-B14F-4D97-AF65-F5344CB8AC3E}">
        <p14:creationId xmlns:p14="http://schemas.microsoft.com/office/powerpoint/2010/main" val="168611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What do we mean by </a:t>
            </a:r>
            <a:r>
              <a:rPr lang="en-GB" b="1" i="1" dirty="0">
                <a:ea typeface="+mn-lt"/>
                <a:cs typeface="+mn-lt"/>
              </a:rPr>
              <a:t>value</a:t>
            </a:r>
            <a:r>
              <a:rPr lang="en-GB" b="1" dirty="0">
                <a:ea typeface="+mn-lt"/>
                <a:cs typeface="+mn-lt"/>
              </a:rPr>
              <a:t>?</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Quantitative</a:t>
            </a:r>
            <a:r>
              <a:rPr lang="en-GB" dirty="0">
                <a:ea typeface="+mn-lt"/>
                <a:cs typeface="+mn-lt"/>
              </a:rPr>
              <a:t> </a:t>
            </a:r>
            <a:r>
              <a:rPr lang="en-GB" b="1" dirty="0">
                <a:ea typeface="+mn-lt"/>
                <a:cs typeface="+mn-lt"/>
              </a:rPr>
              <a:t>VS</a:t>
            </a:r>
            <a:r>
              <a:rPr lang="en-GB" dirty="0">
                <a:ea typeface="+mn-lt"/>
                <a:cs typeface="+mn-lt"/>
              </a:rPr>
              <a:t> </a:t>
            </a:r>
            <a:r>
              <a:rPr lang="en-GB" b="1" dirty="0">
                <a:solidFill>
                  <a:srgbClr val="0070C0"/>
                </a:solidFill>
                <a:ea typeface="+mn-lt"/>
                <a:cs typeface="+mn-lt"/>
              </a:rPr>
              <a:t>Qualitative</a:t>
            </a:r>
          </a:p>
          <a:p>
            <a:pPr algn="just">
              <a:lnSpc>
                <a:spcPct val="100000"/>
              </a:lnSpc>
              <a:spcBef>
                <a:spcPts val="0"/>
              </a:spcBef>
              <a:defRPr/>
            </a:pPr>
            <a:r>
              <a:rPr lang="en-GB" sz="1800" dirty="0">
                <a:ea typeface="+mn-lt"/>
                <a:cs typeface="+mn-lt"/>
              </a:rPr>
              <a:t>How much has been achieved in a given period of time </a:t>
            </a:r>
            <a:r>
              <a:rPr lang="en-GB" sz="1800" b="1" dirty="0">
                <a:ea typeface="+mn-lt"/>
                <a:cs typeface="+mn-lt"/>
              </a:rPr>
              <a:t>VS</a:t>
            </a:r>
            <a:r>
              <a:rPr lang="en-GB" sz="1800" dirty="0">
                <a:ea typeface="+mn-lt"/>
                <a:cs typeface="+mn-lt"/>
              </a:rPr>
              <a:t> performance’ standards and efficiency</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b="1" dirty="0">
                <a:solidFill>
                  <a:srgbClr val="0070C0"/>
                </a:solidFill>
                <a:ea typeface="+mn-lt"/>
                <a:cs typeface="+mn-lt"/>
              </a:rPr>
              <a:t>Output</a:t>
            </a:r>
            <a:r>
              <a:rPr lang="en-GB" b="1" dirty="0">
                <a:ea typeface="+mn-lt"/>
                <a:cs typeface="+mn-lt"/>
              </a:rPr>
              <a:t> VS </a:t>
            </a:r>
            <a:r>
              <a:rPr lang="en-GB" b="1" dirty="0">
                <a:solidFill>
                  <a:srgbClr val="0070C0"/>
                </a:solidFill>
                <a:ea typeface="+mn-lt"/>
                <a:cs typeface="+mn-lt"/>
              </a:rPr>
              <a:t>Outcome</a:t>
            </a:r>
          </a:p>
          <a:p>
            <a:pPr algn="just">
              <a:lnSpc>
                <a:spcPct val="100000"/>
              </a:lnSpc>
              <a:spcBef>
                <a:spcPts val="0"/>
              </a:spcBef>
              <a:defRPr/>
            </a:pPr>
            <a:r>
              <a:rPr lang="en-GB" sz="1800" dirty="0">
                <a:ea typeface="+mn-lt"/>
                <a:cs typeface="+mn-lt"/>
              </a:rPr>
              <a:t>Tangible and concrete results </a:t>
            </a:r>
            <a:r>
              <a:rPr lang="en-GB" sz="1800" b="1" dirty="0">
                <a:ea typeface="+mn-lt"/>
                <a:cs typeface="+mn-lt"/>
              </a:rPr>
              <a:t>VS </a:t>
            </a:r>
            <a:r>
              <a:rPr lang="en-GB" sz="1800" dirty="0">
                <a:ea typeface="+mn-lt"/>
                <a:cs typeface="+mn-lt"/>
              </a:rPr>
              <a:t>medium/long-term impact generating from that output (i.e.,↑ profit)</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a:t>
            </a:r>
            <a:r>
              <a:rPr lang="en-GB" dirty="0">
                <a:ea typeface="+mn-lt"/>
                <a:cs typeface="+mn-lt"/>
              </a:rPr>
              <a:t> (profit) = </a:t>
            </a:r>
            <a:r>
              <a:rPr lang="en-GB" b="1" dirty="0">
                <a:solidFill>
                  <a:srgbClr val="0070C0"/>
                </a:solidFill>
                <a:ea typeface="+mn-lt"/>
                <a:cs typeface="+mn-lt"/>
              </a:rPr>
              <a:t>R</a:t>
            </a:r>
            <a:r>
              <a:rPr lang="en-GB" dirty="0">
                <a:ea typeface="+mn-lt"/>
                <a:cs typeface="+mn-lt"/>
              </a:rPr>
              <a:t> (revenues) – </a:t>
            </a:r>
            <a:r>
              <a:rPr lang="en-GB" b="1" dirty="0">
                <a:solidFill>
                  <a:srgbClr val="0070C0"/>
                </a:solidFill>
                <a:ea typeface="+mn-lt"/>
                <a:cs typeface="+mn-lt"/>
              </a:rPr>
              <a:t>C</a:t>
            </a:r>
            <a:r>
              <a:rPr lang="en-GB" dirty="0">
                <a:ea typeface="+mn-lt"/>
                <a:cs typeface="+mn-lt"/>
              </a:rPr>
              <a:t> (costs)</a:t>
            </a:r>
          </a:p>
          <a:p>
            <a:pPr algn="just">
              <a:lnSpc>
                <a:spcPct val="100000"/>
              </a:lnSpc>
              <a:spcBef>
                <a:spcPts val="0"/>
              </a:spcBef>
              <a:defRPr/>
            </a:pPr>
            <a:endParaRPr lang="en-GB" sz="1800"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a:t>
            </a: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213117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dirty="0">
                <a:ea typeface="+mn-lt"/>
                <a:cs typeface="+mn-lt"/>
              </a:rPr>
              <a:t>Regardless of the actual scale and scope of any business idea, </a:t>
            </a:r>
            <a:r>
              <a:rPr lang="en-GB" b="1" i="1" dirty="0">
                <a:ea typeface="+mn-lt"/>
                <a:cs typeface="+mn-lt"/>
              </a:rPr>
              <a:t>value</a:t>
            </a:r>
            <a:r>
              <a:rPr lang="en-GB" dirty="0">
                <a:ea typeface="+mn-lt"/>
                <a:cs typeface="+mn-lt"/>
              </a:rPr>
              <a:t> in its broader sense is built from three explicit variables: </a:t>
            </a: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a:t>
            </a: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a:t>
            </a: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graphicFrame>
        <p:nvGraphicFramePr>
          <p:cNvPr id="3" name="Diagramma 2"/>
          <p:cNvGraphicFramePr/>
          <p:nvPr>
            <p:extLst>
              <p:ext uri="{D42A27DB-BD31-4B8C-83A1-F6EECF244321}">
                <p14:modId xmlns:p14="http://schemas.microsoft.com/office/powerpoint/2010/main" val="3910747498"/>
              </p:ext>
            </p:extLst>
          </p:nvPr>
        </p:nvGraphicFramePr>
        <p:xfrm>
          <a:off x="3119698" y="2411853"/>
          <a:ext cx="6169891" cy="325625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22838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Socio-economic context of a given time and period</a:t>
            </a:r>
          </a:p>
          <a:p>
            <a:pPr algn="just">
              <a:lnSpc>
                <a:spcPct val="100000"/>
              </a:lnSpc>
              <a:spcBef>
                <a:spcPts val="0"/>
              </a:spcBef>
              <a:defRPr/>
            </a:pPr>
            <a:r>
              <a:rPr lang="en-GB" dirty="0">
                <a:ea typeface="+mn-lt"/>
                <a:cs typeface="+mn-lt"/>
              </a:rPr>
              <a:t>It refers to the overall scale of phenomena that might have an influence on your business idea. </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Technologies and market trends represent two of the most impactful trends that (aspiring) entrepreneurs look into to design and scale-up their business idea.</a:t>
            </a:r>
          </a:p>
          <a:p>
            <a:pPr algn="just">
              <a:lnSpc>
                <a:spcPct val="100000"/>
              </a:lnSpc>
              <a:spcBef>
                <a:spcPts val="0"/>
              </a:spcBef>
              <a:defRPr/>
            </a:pPr>
            <a:endParaRPr lang="en-GB" dirty="0">
              <a:ea typeface="+mn-lt"/>
              <a:cs typeface="+mn-lt"/>
            </a:endParaRP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 </a:t>
            </a: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spTree>
    <p:extLst>
      <p:ext uri="{BB962C8B-B14F-4D97-AF65-F5344CB8AC3E}">
        <p14:creationId xmlns:p14="http://schemas.microsoft.com/office/powerpoint/2010/main" val="72126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Socio-economic context of a given time and period, e.g.: </a:t>
            </a: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26333" y="1783450"/>
            <a:ext cx="1009362" cy="720973"/>
          </a:xfrm>
          <a:prstGeom prst="rect">
            <a:avLst/>
          </a:prstGeom>
        </p:spPr>
      </p:pic>
      <p:pic>
        <p:nvPicPr>
          <p:cNvPr id="4" name="Immagine 3">
            <a:hlinkClick r:id="rId5"/>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682614" y="2716860"/>
            <a:ext cx="5188045" cy="2999339"/>
          </a:xfrm>
          <a:prstGeom prst="rect">
            <a:avLst/>
          </a:prstGeom>
        </p:spPr>
      </p:pic>
      <p:sp>
        <p:nvSpPr>
          <p:cNvPr id="13" name="Subtítulo 6">
            <a:extLst>
              <a:ext uri="{FF2B5EF4-FFF2-40B4-BE49-F238E27FC236}">
                <a16:creationId xmlns:a16="http://schemas.microsoft.com/office/drawing/2014/main" id="{D1F22451-654F-4B4A-8AA4-F90A0A9349F6}"/>
              </a:ext>
            </a:extLst>
          </p:cNvPr>
          <p:cNvSpPr txBox="1">
            <a:spLocks/>
          </p:cNvSpPr>
          <p:nvPr/>
        </p:nvSpPr>
        <p:spPr>
          <a:xfrm>
            <a:off x="1348780" y="2504423"/>
            <a:ext cx="5153620" cy="3789648"/>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lnSpc>
                <a:spcPct val="100000"/>
              </a:lnSpc>
              <a:spcBef>
                <a:spcPts val="0"/>
              </a:spcBef>
              <a:defRPr/>
            </a:pPr>
            <a:r>
              <a:rPr lang="en-GB" dirty="0">
                <a:ea typeface="+mn-lt"/>
                <a:cs typeface="+mn-lt"/>
              </a:rPr>
              <a:t>Throughout the last couple of years, e-gaming became a huge thing, with many established sport-related companies capitalising on the phenomenon…</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…like already done by Juventus F.C. in 2019, with the public announcement of Club’s very own e-sport team in view the Global eFootball.pro Championship.</a:t>
            </a:r>
            <a:endParaRPr lang="en-GB" sz="2000" b="1" dirty="0">
              <a:cs typeface="Calibri"/>
            </a:endParaRPr>
          </a:p>
          <a:p>
            <a:pPr marL="514350" indent="-514350" algn="just">
              <a:buFont typeface="Arial" panose="020B0604020202020204" pitchFamily="34" charset="0"/>
              <a:buChar char="•"/>
              <a:defRPr/>
            </a:pPr>
            <a:endParaRPr lang="en-GB" sz="3200" b="1" dirty="0">
              <a:cs typeface="Calibri"/>
            </a:endParaRPr>
          </a:p>
          <a:p>
            <a:pPr marL="514350" indent="-514350" algn="just">
              <a:buFont typeface="Arial" panose="020B0604020202020204" pitchFamily="34" charset="0"/>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Font typeface="Arial" panose="020B0604020202020204" pitchFamily="34" charset="0"/>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Font typeface="Arial" panose="020B0604020202020204" pitchFamily="34" charset="0"/>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Font typeface="Arial" panose="020B0604020202020204" pitchFamily="34" charset="0"/>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3" name="CasellaDiTesto 2"/>
          <p:cNvSpPr txBox="1"/>
          <p:nvPr/>
        </p:nvSpPr>
        <p:spPr>
          <a:xfrm>
            <a:off x="6682614" y="5845296"/>
            <a:ext cx="5269241" cy="261610"/>
          </a:xfrm>
          <a:prstGeom prst="rect">
            <a:avLst/>
          </a:prstGeom>
          <a:noFill/>
        </p:spPr>
        <p:txBody>
          <a:bodyPr wrap="square" rtlCol="0">
            <a:spAutoFit/>
          </a:bodyPr>
          <a:lstStyle/>
          <a:p>
            <a:r>
              <a:rPr lang="it-IT" sz="1100" dirty="0"/>
              <a:t>Source: https://www.juventus.com/it/news/articoli/la-juventus-entra-nel-mondo-esports</a:t>
            </a:r>
            <a:endParaRPr lang="en-GB" sz="1100" dirty="0"/>
          </a:p>
        </p:txBody>
      </p:sp>
    </p:spTree>
    <p:extLst>
      <p:ext uri="{BB962C8B-B14F-4D97-AF65-F5344CB8AC3E}">
        <p14:creationId xmlns:p14="http://schemas.microsoft.com/office/powerpoint/2010/main" val="66769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Socio-economic context of a given time and period</a:t>
            </a:r>
          </a:p>
          <a:p>
            <a:pPr algn="just">
              <a:lnSpc>
                <a:spcPct val="100000"/>
              </a:lnSpc>
              <a:spcBef>
                <a:spcPts val="0"/>
              </a:spcBef>
              <a:defRPr/>
            </a:pPr>
            <a:r>
              <a:rPr lang="en-GB" dirty="0">
                <a:ea typeface="+mn-lt"/>
                <a:cs typeface="+mn-lt"/>
              </a:rPr>
              <a:t>Generally speaking, this dimension refers also to: </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Competitors – strengths and weaknesses</a:t>
            </a:r>
          </a:p>
          <a:p>
            <a:pPr marL="342900" indent="-342900" algn="just">
              <a:lnSpc>
                <a:spcPct val="100000"/>
              </a:lnSpc>
              <a:spcBef>
                <a:spcPts val="0"/>
              </a:spcBef>
              <a:buFont typeface="Arial" panose="020B0604020202020204" pitchFamily="34" charset="0"/>
              <a:buChar char="•"/>
              <a:defRPr/>
            </a:pPr>
            <a:r>
              <a:rPr lang="en-GB" dirty="0">
                <a:ea typeface="+mn-lt"/>
                <a:cs typeface="+mn-lt"/>
              </a:rPr>
              <a:t>Customers – actual and potential</a:t>
            </a:r>
          </a:p>
          <a:p>
            <a:pPr algn="just">
              <a:lnSpc>
                <a:spcPct val="100000"/>
              </a:lnSpc>
              <a:spcBef>
                <a:spcPts val="0"/>
              </a:spcBef>
              <a:defRPr/>
            </a:pPr>
            <a:endParaRPr lang="en-GB" dirty="0">
              <a:ea typeface="+mn-lt"/>
              <a:cs typeface="+mn-lt"/>
            </a:endParaRPr>
          </a:p>
          <a:p>
            <a:pPr algn="just">
              <a:lnSpc>
                <a:spcPct val="100000"/>
              </a:lnSpc>
              <a:spcBef>
                <a:spcPts val="0"/>
              </a:spcBef>
              <a:defRPr/>
            </a:pPr>
            <a:r>
              <a:rPr lang="en-GB" dirty="0">
                <a:ea typeface="+mn-lt"/>
                <a:cs typeface="+mn-lt"/>
              </a:rPr>
              <a:t>Due to the typical scale and scope of sport-related business ideas, it is relatively easier to find specific market segments at high profitability margins. </a:t>
            </a:r>
            <a:endParaRPr lang="en-GB" sz="2000" b="1" dirty="0">
              <a:ea typeface="+mn-lt"/>
              <a:cs typeface="+mn-lt"/>
            </a:endParaRPr>
          </a:p>
          <a:p>
            <a:pPr algn="just">
              <a:defRPr/>
            </a:pPr>
            <a:endParaRPr lang="en-GB" sz="2000" b="1" dirty="0">
              <a:cs typeface="Calibri"/>
            </a:endParaRPr>
          </a:p>
          <a:p>
            <a:pPr marL="514350" indent="-514350" algn="just">
              <a:buChar char="•"/>
              <a:defRPr/>
            </a:pPr>
            <a:endParaRPr lang="en-GB" sz="3200" b="1" dirty="0">
              <a:cs typeface="Calibri"/>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47121" y="2908082"/>
            <a:ext cx="1981400" cy="1041833"/>
          </a:xfrm>
          <a:prstGeom prst="rect">
            <a:avLst/>
          </a:prstGeom>
        </p:spPr>
      </p:pic>
    </p:spTree>
    <p:extLst>
      <p:ext uri="{BB962C8B-B14F-4D97-AF65-F5344CB8AC3E}">
        <p14:creationId xmlns:p14="http://schemas.microsoft.com/office/powerpoint/2010/main" val="4201333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2773D355-2EFA-4E6E-B84D-4EDFB8C49D4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09192" y="6294071"/>
            <a:ext cx="10100684" cy="563929"/>
          </a:xfrm>
          <a:prstGeom prst="rect">
            <a:avLst/>
          </a:prstGeom>
        </p:spPr>
      </p:pic>
      <p:sp>
        <p:nvSpPr>
          <p:cNvPr id="5" name="Rectángulo 4">
            <a:extLst>
              <a:ext uri="{FF2B5EF4-FFF2-40B4-BE49-F238E27FC236}">
                <a16:creationId xmlns:a16="http://schemas.microsoft.com/office/drawing/2014/main" id="{CD3DC50E-31D5-4172-B2E4-495A452F8B3C}"/>
              </a:ext>
            </a:extLst>
          </p:cNvPr>
          <p:cNvSpPr/>
          <p:nvPr/>
        </p:nvSpPr>
        <p:spPr>
          <a:xfrm rot="5400000">
            <a:off x="-3300416" y="3300411"/>
            <a:ext cx="6858001" cy="257178"/>
          </a:xfrm>
          <a:prstGeom prst="rect">
            <a:avLst/>
          </a:prstGeom>
          <a:solidFill>
            <a:srgbClr val="FFCD0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a:extLst>
              <a:ext uri="{FF2B5EF4-FFF2-40B4-BE49-F238E27FC236}">
                <a16:creationId xmlns:a16="http://schemas.microsoft.com/office/drawing/2014/main" id="{89675226-E6AD-4432-9A39-1D1C6C36A06B}"/>
              </a:ext>
            </a:extLst>
          </p:cNvPr>
          <p:cNvSpPr/>
          <p:nvPr/>
        </p:nvSpPr>
        <p:spPr>
          <a:xfrm rot="5400000">
            <a:off x="-2993598" y="3300410"/>
            <a:ext cx="6858001" cy="257178"/>
          </a:xfrm>
          <a:prstGeom prst="rect">
            <a:avLst/>
          </a:prstGeom>
          <a:solidFill>
            <a:srgbClr val="E687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a:extLst>
              <a:ext uri="{FF2B5EF4-FFF2-40B4-BE49-F238E27FC236}">
                <a16:creationId xmlns:a16="http://schemas.microsoft.com/office/drawing/2014/main" id="{F05C8DE6-5D1E-4E8F-A2FF-8C7F21E176E0}"/>
              </a:ext>
            </a:extLst>
          </p:cNvPr>
          <p:cNvSpPr/>
          <p:nvPr/>
        </p:nvSpPr>
        <p:spPr>
          <a:xfrm rot="5400000">
            <a:off x="-2686781" y="3300412"/>
            <a:ext cx="6858003" cy="257178"/>
          </a:xfrm>
          <a:prstGeom prst="rect">
            <a:avLst/>
          </a:prstGeom>
          <a:solidFill>
            <a:srgbClr val="D92E2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5" name="Imagen 14">
            <a:extLst>
              <a:ext uri="{FF2B5EF4-FFF2-40B4-BE49-F238E27FC236}">
                <a16:creationId xmlns:a16="http://schemas.microsoft.com/office/drawing/2014/main" id="{40E7E879-E80A-4CC9-B016-63ABC6EC95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5279" y="169687"/>
            <a:ext cx="3811683" cy="1121083"/>
          </a:xfrm>
          <a:prstGeom prst="rect">
            <a:avLst/>
          </a:prstGeom>
        </p:spPr>
      </p:pic>
      <p:sp>
        <p:nvSpPr>
          <p:cNvPr id="7" name="Subtítulo 6">
            <a:extLst>
              <a:ext uri="{FF2B5EF4-FFF2-40B4-BE49-F238E27FC236}">
                <a16:creationId xmlns:a16="http://schemas.microsoft.com/office/drawing/2014/main" id="{D1F22451-654F-4B4A-8AA4-F90A0A9349F6}"/>
              </a:ext>
            </a:extLst>
          </p:cNvPr>
          <p:cNvSpPr>
            <a:spLocks noGrp="1"/>
          </p:cNvSpPr>
          <p:nvPr>
            <p:ph type="subTitle" idx="1"/>
          </p:nvPr>
        </p:nvSpPr>
        <p:spPr>
          <a:xfrm>
            <a:off x="1335279" y="1290770"/>
            <a:ext cx="9738730" cy="4527200"/>
          </a:xfrm>
        </p:spPr>
        <p:txBody>
          <a:bodyPr vert="horz" lIns="91440" tIns="45720" rIns="91440" bIns="45720" rtlCol="0" anchor="t">
            <a:noAutofit/>
          </a:bodyPr>
          <a:lstStyle/>
          <a:p>
            <a:pPr algn="just">
              <a:lnSpc>
                <a:spcPct val="100000"/>
              </a:lnSpc>
              <a:spcBef>
                <a:spcPts val="0"/>
              </a:spcBef>
              <a:defRPr/>
            </a:pPr>
            <a:r>
              <a:rPr lang="en-GB" b="1" dirty="0">
                <a:ea typeface="+mn-lt"/>
                <a:cs typeface="+mn-lt"/>
              </a:rPr>
              <a:t>Variables of value’s equation</a:t>
            </a:r>
          </a:p>
          <a:p>
            <a:pPr algn="just">
              <a:lnSpc>
                <a:spcPct val="100000"/>
              </a:lnSpc>
              <a:spcBef>
                <a:spcPts val="0"/>
              </a:spcBef>
              <a:defRPr/>
            </a:pPr>
            <a:endParaRPr lang="en-GB" b="1" dirty="0">
              <a:ea typeface="+mn-lt"/>
              <a:cs typeface="+mn-lt"/>
            </a:endParaRPr>
          </a:p>
          <a:p>
            <a:pPr algn="just">
              <a:lnSpc>
                <a:spcPct val="100000"/>
              </a:lnSpc>
              <a:spcBef>
                <a:spcPts val="0"/>
              </a:spcBef>
              <a:defRPr/>
            </a:pPr>
            <a:r>
              <a:rPr lang="en-GB" b="1" dirty="0">
                <a:solidFill>
                  <a:srgbClr val="0070C0"/>
                </a:solidFill>
                <a:ea typeface="+mn-lt"/>
                <a:cs typeface="+mn-lt"/>
              </a:rPr>
              <a:t>Socio-economic context of a given time and period – finding a niche</a:t>
            </a:r>
          </a:p>
          <a:p>
            <a:pPr algn="just">
              <a:lnSpc>
                <a:spcPct val="100000"/>
              </a:lnSpc>
              <a:spcBef>
                <a:spcPts val="0"/>
              </a:spcBef>
              <a:defRPr/>
            </a:pPr>
            <a:r>
              <a:rPr lang="en-GB" dirty="0">
                <a:ea typeface="+mn-lt"/>
                <a:cs typeface="+mn-lt"/>
              </a:rPr>
              <a:t>More than in other markets, clients of sport industry:</a:t>
            </a:r>
          </a:p>
          <a:p>
            <a:pPr algn="just">
              <a:lnSpc>
                <a:spcPct val="100000"/>
              </a:lnSpc>
              <a:spcBef>
                <a:spcPts val="0"/>
              </a:spcBef>
              <a:defRPr/>
            </a:pPr>
            <a:endParaRPr lang="en-GB" dirty="0">
              <a:ea typeface="+mn-lt"/>
              <a:cs typeface="+mn-lt"/>
            </a:endParaRPr>
          </a:p>
          <a:p>
            <a:pPr marL="342900" indent="-342900" algn="just">
              <a:lnSpc>
                <a:spcPct val="100000"/>
              </a:lnSpc>
              <a:spcBef>
                <a:spcPts val="0"/>
              </a:spcBef>
              <a:buFont typeface="Arial" panose="020B0604020202020204" pitchFamily="34" charset="0"/>
              <a:buChar char="•"/>
              <a:defRPr/>
            </a:pPr>
            <a:r>
              <a:rPr lang="en-GB" dirty="0">
                <a:ea typeface="+mn-lt"/>
                <a:cs typeface="+mn-lt"/>
              </a:rPr>
              <a:t>Are very well-informed</a:t>
            </a:r>
          </a:p>
          <a:p>
            <a:pPr marL="342900" indent="-342900" algn="just">
              <a:lnSpc>
                <a:spcPct val="100000"/>
              </a:lnSpc>
              <a:spcBef>
                <a:spcPts val="0"/>
              </a:spcBef>
              <a:buFont typeface="Arial" panose="020B0604020202020204" pitchFamily="34" charset="0"/>
              <a:buChar char="•"/>
              <a:defRPr/>
            </a:pPr>
            <a:r>
              <a:rPr lang="en-GB" dirty="0">
                <a:ea typeface="+mn-lt"/>
                <a:cs typeface="+mn-lt"/>
              </a:rPr>
              <a:t>Tempt to aggregate in (online) communities</a:t>
            </a:r>
          </a:p>
          <a:p>
            <a:pPr marL="342900" indent="-342900" algn="just">
              <a:lnSpc>
                <a:spcPct val="100000"/>
              </a:lnSpc>
              <a:spcBef>
                <a:spcPts val="0"/>
              </a:spcBef>
              <a:buFont typeface="Arial" panose="020B0604020202020204" pitchFamily="34" charset="0"/>
              <a:buChar char="•"/>
              <a:defRPr/>
            </a:pPr>
            <a:r>
              <a:rPr lang="en-GB" dirty="0">
                <a:ea typeface="+mn-lt"/>
                <a:cs typeface="+mn-lt"/>
              </a:rPr>
              <a:t>Cluster in well-recognizable segments</a:t>
            </a:r>
          </a:p>
          <a:p>
            <a:pPr marL="342900" indent="-342900" algn="just">
              <a:lnSpc>
                <a:spcPct val="100000"/>
              </a:lnSpc>
              <a:spcBef>
                <a:spcPts val="0"/>
              </a:spcBef>
              <a:buFont typeface="Arial" panose="020B0604020202020204" pitchFamily="34" charset="0"/>
              <a:buChar char="•"/>
              <a:defRPr/>
            </a:pPr>
            <a:r>
              <a:rPr lang="en-GB" dirty="0">
                <a:ea typeface="+mn-lt"/>
                <a:cs typeface="+mn-lt"/>
              </a:rPr>
              <a:t>Have higher spending potential</a:t>
            </a: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solidFill>
                <a:srgbClr val="000000"/>
              </a:solidFill>
              <a:latin typeface="Calibri" panose="020F0502020204030204" pitchFamily="34" charset="0"/>
              <a:cs typeface="Calibri" panose="020F0502020204030204" pitchFamily="34" charset="0"/>
            </a:endParaRPr>
          </a:p>
          <a:p>
            <a:pPr marL="514350" indent="-514350" algn="just">
              <a:buAutoNum type="arabicPeriod"/>
              <a:defRPr/>
            </a:pPr>
            <a:endParaRPr lang="en-GB" sz="3200" b="1" dirty="0">
              <a:latin typeface="Calibri" panose="020F0502020204030204" pitchFamily="34" charset="0"/>
              <a:cs typeface="Calibri" panose="020F0502020204030204" pitchFamily="34" charset="0"/>
            </a:endParaRPr>
          </a:p>
          <a:p>
            <a:pPr algn="just">
              <a:defRPr/>
            </a:pPr>
            <a:endParaRPr lang="en-GB" sz="3200" b="1" dirty="0">
              <a:solidFill>
                <a:srgbClr val="000000"/>
              </a:solidFill>
              <a:latin typeface="Calibri" panose="020F0502020204030204" pitchFamily="34" charset="0"/>
              <a:cs typeface="Calibri" panose="020F0502020204030204" pitchFamily="34" charset="0"/>
            </a:endParaRPr>
          </a:p>
          <a:p>
            <a:pPr algn="just">
              <a:defRPr/>
            </a:pPr>
            <a:endParaRPr lang="en-GB" sz="3200" dirty="0">
              <a:solidFill>
                <a:srgbClr val="000000"/>
              </a:solidFill>
              <a:latin typeface="Calibri" panose="020F0502020204030204" pitchFamily="34" charset="0"/>
              <a:cs typeface="Calibri" panose="020F0502020204030204" pitchFamily="34" charset="0"/>
            </a:endParaRPr>
          </a:p>
          <a:p>
            <a:pPr algn="just">
              <a:defRPr/>
            </a:pPr>
            <a:endParaRPr lang="en-GB" altLang="es-ES" sz="3200" b="1" dirty="0">
              <a:solidFill>
                <a:srgbClr val="D92E2D"/>
              </a:solidFill>
              <a:latin typeface="Calibri" panose="020F0502020204030204" pitchFamily="34" charset="0"/>
              <a:cs typeface="Calibri" panose="020F0502020204030204" pitchFamily="34" charset="0"/>
            </a:endParaRPr>
          </a:p>
          <a:p>
            <a:pPr algn="just">
              <a:defRPr/>
            </a:pPr>
            <a:endParaRPr lang="en-GB" altLang="es-ES" sz="2600" dirty="0">
              <a:latin typeface="+mj-lt"/>
              <a:cs typeface="Calibri" panose="020F0502020204030204" pitchFamily="34" charset="0"/>
            </a:endParaRPr>
          </a:p>
          <a:p>
            <a:pPr algn="just">
              <a:defRPr/>
            </a:pPr>
            <a:endParaRPr lang="en-GB" altLang="es-ES" sz="2900" dirty="0">
              <a:latin typeface="+mj-lt"/>
              <a:cs typeface="Calibri" panose="020F0502020204030204" pitchFamily="34" charset="0"/>
            </a:endParaRPr>
          </a:p>
        </p:txBody>
      </p:sp>
      <p:sp>
        <p:nvSpPr>
          <p:cNvPr id="11" name="Título 3">
            <a:extLst>
              <a:ext uri="{FF2B5EF4-FFF2-40B4-BE49-F238E27FC236}">
                <a16:creationId xmlns:a16="http://schemas.microsoft.com/office/drawing/2014/main" id="{AEB7F9CE-7526-4622-B090-C20CC4202474}"/>
              </a:ext>
            </a:extLst>
          </p:cNvPr>
          <p:cNvSpPr txBox="1">
            <a:spLocks/>
          </p:cNvSpPr>
          <p:nvPr/>
        </p:nvSpPr>
        <p:spPr>
          <a:xfrm>
            <a:off x="5271172" y="553541"/>
            <a:ext cx="6599487" cy="661444"/>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4000" b="1" spc="-85" dirty="0" err="1">
                <a:solidFill>
                  <a:srgbClr val="D92E2D"/>
                </a:solidFill>
                <a:ea typeface="Calibri" panose="020F0502020204030204" pitchFamily="34" charset="0"/>
                <a:cs typeface="Tahoma"/>
              </a:rPr>
              <a:t>Unit</a:t>
            </a:r>
            <a:r>
              <a:rPr lang="fi-FI" sz="4000" b="1" spc="-85" dirty="0">
                <a:solidFill>
                  <a:srgbClr val="D92E2D"/>
                </a:solidFill>
                <a:ea typeface="Calibri" panose="020F0502020204030204" pitchFamily="34" charset="0"/>
                <a:cs typeface="Tahoma"/>
              </a:rPr>
              <a:t> 1</a:t>
            </a:r>
            <a:r>
              <a:rPr lang="es-ES" sz="4000" b="1" spc="-85" dirty="0">
                <a:solidFill>
                  <a:srgbClr val="FF0000"/>
                </a:solidFill>
                <a:ea typeface="Calibri" panose="020F0502020204030204" pitchFamily="34" charset="0"/>
                <a:cs typeface="Tahoma"/>
              </a:rPr>
              <a:t> </a:t>
            </a:r>
            <a:endParaRPr lang="es-ES" sz="4000" b="1" spc="-85" dirty="0">
              <a:solidFill>
                <a:srgbClr val="FF0000"/>
              </a:solidFill>
              <a:cs typeface="Tahoma"/>
            </a:endParaRPr>
          </a:p>
        </p:txBody>
      </p:sp>
      <p:pic>
        <p:nvPicPr>
          <p:cNvPr id="2" name="Immagin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095477" y="1290770"/>
            <a:ext cx="873137" cy="1531938"/>
          </a:xfrm>
          <a:prstGeom prst="rect">
            <a:avLst/>
          </a:prstGeom>
        </p:spPr>
      </p:pic>
    </p:spTree>
    <p:extLst>
      <p:ext uri="{BB962C8B-B14F-4D97-AF65-F5344CB8AC3E}">
        <p14:creationId xmlns:p14="http://schemas.microsoft.com/office/powerpoint/2010/main" val="185863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45"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par>
                          <p:cTn id="16" fill="hold">
                            <p:stCondLst>
                              <p:cond delay="4000"/>
                            </p:stCondLst>
                            <p:childTnLst>
                              <p:par>
                                <p:cTn id="17" presetID="45"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anim calcmode="lin" valueType="num">
                                      <p:cBhvr>
                                        <p:cTn id="20" dur="2000" fill="hold"/>
                                        <p:tgtEl>
                                          <p:spTgt spid="12"/>
                                        </p:tgtEl>
                                        <p:attrNameLst>
                                          <p:attrName>ppt_w</p:attrName>
                                        </p:attrNameLst>
                                      </p:cBhvr>
                                      <p:tavLst>
                                        <p:tav tm="0" fmla="#ppt_w*sin(2.5*pi*$)">
                                          <p:val>
                                            <p:fltVal val="0"/>
                                          </p:val>
                                        </p:tav>
                                        <p:tav tm="100000">
                                          <p:val>
                                            <p:fltVal val="1"/>
                                          </p:val>
                                        </p:tav>
                                      </p:tavLst>
                                    </p:anim>
                                    <p:anim calcmode="lin" valueType="num">
                                      <p:cBhvr>
                                        <p:cTn id="21" dur="2000" fill="hold"/>
                                        <p:tgtEl>
                                          <p:spTgt spid="1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5F7E5129145C1D4796D0CCED5DFBDE02" ma:contentTypeVersion="13" ma:contentTypeDescription="Luo uusi asiakirja." ma:contentTypeScope="" ma:versionID="118419fb119b9c1e9913f3298a077b54">
  <xsd:schema xmlns:xsd="http://www.w3.org/2001/XMLSchema" xmlns:xs="http://www.w3.org/2001/XMLSchema" xmlns:p="http://schemas.microsoft.com/office/2006/metadata/properties" xmlns:ns3="f72e2ad1-936a-41f1-a598-e84f4d1ebb13" xmlns:ns4="e20851b4-1139-4020-85e5-81b7cb96bc19" targetNamespace="http://schemas.microsoft.com/office/2006/metadata/properties" ma:root="true" ma:fieldsID="bbe855feaae0f8c5a9d6d7a97e2567cc" ns3:_="" ns4:_="">
    <xsd:import namespace="f72e2ad1-936a-41f1-a598-e84f4d1ebb13"/>
    <xsd:import namespace="e20851b4-1139-4020-85e5-81b7cb96bc1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AutoKeyPoints" minOccurs="0"/>
                <xsd:element ref="ns4:MediaServiceKeyPoints" minOccurs="0"/>
                <xsd:element ref="ns4:MediaServiceDateTaken" minOccurs="0"/>
                <xsd:element ref="ns4:MediaServiceOCR" minOccurs="0"/>
                <xsd:element ref="ns4:MediaServiceGenerationTime" minOccurs="0"/>
                <xsd:element ref="ns4:MediaServiceEventHashCode"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2e2ad1-936a-41f1-a598-e84f4d1ebb13"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internalName="SharedWithDetails" ma:readOnly="true">
      <xsd:simpleType>
        <xsd:restriction base="dms:Note">
          <xsd:maxLength value="255"/>
        </xsd:restriction>
      </xsd:simpleType>
    </xsd:element>
    <xsd:element name="SharingHintHash" ma:index="10" nillable="true" ma:displayName="Jakamisvihjeen hajautus"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0851b4-1139-4020-85e5-81b7cb96bc1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FEE615-4159-482B-8537-8B554BA62EB5}">
  <ds:schemaRefs>
    <ds:schemaRef ds:uri="http://schemas.microsoft.com/sharepoint/v3/contenttype/forms"/>
  </ds:schemaRefs>
</ds:datastoreItem>
</file>

<file path=customXml/itemProps2.xml><?xml version="1.0" encoding="utf-8"?>
<ds:datastoreItem xmlns:ds="http://schemas.openxmlformats.org/officeDocument/2006/customXml" ds:itemID="{081FC19E-F1A9-4F23-AF5A-A95B43BB44B2}">
  <ds:schemaRefs>
    <ds:schemaRef ds:uri="f72e2ad1-936a-41f1-a598-e84f4d1ebb13"/>
    <ds:schemaRef ds:uri="e20851b4-1139-4020-85e5-81b7cb96bc19"/>
    <ds:schemaRef ds:uri="http://www.w3.org/XML/1998/namespace"/>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 ds:uri="http://purl.org/dc/elements/1.1/"/>
  </ds:schemaRefs>
</ds:datastoreItem>
</file>

<file path=customXml/itemProps3.xml><?xml version="1.0" encoding="utf-8"?>
<ds:datastoreItem xmlns:ds="http://schemas.openxmlformats.org/officeDocument/2006/customXml" ds:itemID="{934228FB-21EC-4592-80FF-0EB9C7E73F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2e2ad1-936a-41f1-a598-e84f4d1ebb13"/>
    <ds:schemaRef ds:uri="e20851b4-1139-4020-85e5-81b7cb96bc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1677</TotalTime>
  <Words>2263</Words>
  <Application>Microsoft Office PowerPoint</Application>
  <PresentationFormat>Panorámica</PresentationFormat>
  <Paragraphs>497</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Calibri Light</vt:lpstr>
      <vt:lpstr>Tema de Office</vt:lpstr>
      <vt:lpstr>Creating and retaining value for customers: an introduction to Marketing for aspiring sport entrepreneurs</vt:lpstr>
      <vt:lpstr>1.Objectives &amp; Goals </vt:lpstr>
      <vt:lpstr>Index</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Summing up</vt:lpstr>
      <vt:lpstr>Self-assessment test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Cristina</dc:creator>
  <cp:lastModifiedBy>Monia Coppola</cp:lastModifiedBy>
  <cp:revision>649</cp:revision>
  <cp:lastPrinted>2021-11-11T07:54:38Z</cp:lastPrinted>
  <dcterms:created xsi:type="dcterms:W3CDTF">2020-11-24T11:59:30Z</dcterms:created>
  <dcterms:modified xsi:type="dcterms:W3CDTF">2022-01-20T15:12:17Z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0x0101005F7E5129145C1D4796D0CCED5DFBDE02</vt:lpwstr>
  </property>
</Properties>
</file>