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9"/>
  </p:notesMasterIdLst>
  <p:sldIdLst>
    <p:sldId id="256" r:id="rId5"/>
    <p:sldId id="257" r:id="rId6"/>
    <p:sldId id="258" r:id="rId7"/>
    <p:sldId id="259" r:id="rId8"/>
    <p:sldId id="281" r:id="rId9"/>
    <p:sldId id="263" r:id="rId10"/>
    <p:sldId id="285" r:id="rId11"/>
    <p:sldId id="264" r:id="rId12"/>
    <p:sldId id="287" r:id="rId13"/>
    <p:sldId id="288" r:id="rId14"/>
    <p:sldId id="265" r:id="rId15"/>
    <p:sldId id="291" r:id="rId16"/>
    <p:sldId id="289" r:id="rId17"/>
    <p:sldId id="292" r:id="rId18"/>
    <p:sldId id="266" r:id="rId19"/>
    <p:sldId id="293" r:id="rId20"/>
    <p:sldId id="294" r:id="rId21"/>
    <p:sldId id="282" r:id="rId22"/>
    <p:sldId id="268" r:id="rId23"/>
    <p:sldId id="295" r:id="rId24"/>
    <p:sldId id="270" r:id="rId25"/>
    <p:sldId id="272" r:id="rId26"/>
    <p:sldId id="279" r:id="rId27"/>
    <p:sldId id="283"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iRNNw8ZqWAHOeuGBkC6bRRONy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93857" autoAdjust="0"/>
  </p:normalViewPr>
  <p:slideViewPr>
    <p:cSldViewPr snapToGrid="0">
      <p:cViewPr varScale="1">
        <p:scale>
          <a:sx n="64" d="100"/>
          <a:sy n="64" d="100"/>
        </p:scale>
        <p:origin x="7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73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30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21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48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14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02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4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211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147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41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9ff28dbe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f9ff28dbe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43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36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9ff28dbe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f9ff28dbe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38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www.dropbox.com/sh/a4l9k9mlzbr3pnd/AADozsSvc8cQ5xfpCnDbgTz1a?dl=0" TargetMode="External"/><Relationship Id="rId4" Type="http://schemas.openxmlformats.org/officeDocument/2006/relationships/hyperlink" Target="https://www.lcca.org.uk/blog/education/history-of-brandin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shopify.com/blog/how-to-build-a-brand" TargetMode="External"/><Relationship Id="rId3" Type="http://schemas.openxmlformats.org/officeDocument/2006/relationships/image" Target="../media/image1.png"/><Relationship Id="rId7" Type="http://schemas.openxmlformats.org/officeDocument/2006/relationships/hyperlink" Target="https://www.ziflow.com/blog/brand-brief#What_is_a_Brand_Brief"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udemy.com/course/branding-strategy-for-entrepreneurs-and-small-businesses/" TargetMode="External"/><Relationship Id="rId11" Type="http://schemas.openxmlformats.org/officeDocument/2006/relationships/image" Target="../media/image2.jpeg"/><Relationship Id="rId5" Type="http://schemas.openxmlformats.org/officeDocument/2006/relationships/hyperlink" Target="https://www.thebrandingjournal.com/2015/10/what-is-branding-definition/" TargetMode="External"/><Relationship Id="rId10" Type="http://schemas.openxmlformats.org/officeDocument/2006/relationships/hyperlink" Target="https://www.systematixinfotech.com/6-things-look-finalizing-brand-logo/" TargetMode="External"/><Relationship Id="rId4" Type="http://schemas.openxmlformats.org/officeDocument/2006/relationships/hyperlink" Target="https://www.lcca.org.uk/blog/education/history-of-branding/" TargetMode="External"/><Relationship Id="rId9" Type="http://schemas.openxmlformats.org/officeDocument/2006/relationships/hyperlink" Target="https://millo.co/tips-on-presenting-logos-to-a-cli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48065" y="3113198"/>
            <a:ext cx="5576595" cy="112108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sz="4000" b="1" cap="all" dirty="0">
                <a:solidFill>
                  <a:srgbClr val="D92E2D"/>
                </a:solidFill>
                <a:latin typeface="Calibri Light" panose="020F0302020204030204" pitchFamily="34" charset="0"/>
                <a:cs typeface="Calibri Light" panose="020F0302020204030204" pitchFamily="34" charset="0"/>
              </a:rPr>
              <a:t>Branding</a:t>
            </a:r>
            <a:endParaRPr sz="4000" b="1" cap="all" dirty="0">
              <a:solidFill>
                <a:srgbClr val="D92E2D"/>
              </a:solidFill>
              <a:latin typeface="Calibri Light" panose="020F0302020204030204" pitchFamily="34" charset="0"/>
              <a:cs typeface="Calibri Light" panose="020F0302020204030204" pitchFamily="34" charset="0"/>
            </a:endParaRPr>
          </a:p>
        </p:txBody>
      </p:sp>
      <p:pic>
        <p:nvPicPr>
          <p:cNvPr id="87" name="Google Shape;87;p1"/>
          <p:cNvPicPr preferRelativeResize="0"/>
          <p:nvPr/>
        </p:nvPicPr>
        <p:blipFill rotWithShape="1">
          <a:blip r:embed="rId3">
            <a:alphaModFix/>
          </a:blip>
          <a:srcRect/>
          <a:stretch/>
        </p:blipFill>
        <p:spPr>
          <a:xfrm>
            <a:off x="2942059" y="357115"/>
            <a:ext cx="6959400" cy="2046882"/>
          </a:xfrm>
          <a:prstGeom prst="rect">
            <a:avLst/>
          </a:prstGeom>
          <a:noFill/>
          <a:ln>
            <a:noFill/>
          </a:ln>
        </p:spPr>
      </p:pic>
      <p:grpSp>
        <p:nvGrpSpPr>
          <p:cNvPr id="5" name="Group 4"/>
          <p:cNvGrpSpPr/>
          <p:nvPr/>
        </p:nvGrpSpPr>
        <p:grpSpPr>
          <a:xfrm>
            <a:off x="1887794" y="6266896"/>
            <a:ext cx="9697116" cy="463550"/>
            <a:chOff x="1887794" y="6266896"/>
            <a:chExt cx="9697116" cy="463550"/>
          </a:xfrm>
        </p:grpSpPr>
        <p:sp>
          <p:nvSpPr>
            <p:cNvPr id="6" name="TextBox 5"/>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7"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3999" y="1196440"/>
            <a:ext cx="6208781" cy="5003301"/>
          </a:xfrm>
          <a:prstGeom prst="rect">
            <a:avLst/>
          </a:prstGeom>
          <a:noFill/>
          <a:ln>
            <a:noFill/>
          </a:ln>
        </p:spPr>
        <p:txBody>
          <a:bodyPr spcFirstLastPara="1" wrap="square" lIns="91425" tIns="45700" rIns="91425" bIns="45700" anchor="t" anchorCtr="0">
            <a:normAutofit/>
          </a:bodyPr>
          <a:lstStyle/>
          <a:p>
            <a:pPr algn="just"/>
            <a:r>
              <a:rPr lang="sk-SK" sz="1600" b="1" i="1" dirty="0"/>
              <a:t>2. Aké slová by ste spojili so svojou značkou? </a:t>
            </a:r>
            <a:r>
              <a:rPr lang="sk-SK" sz="1600" i="1" dirty="0"/>
              <a:t>predstavte si svoju značku ako osobu. Aký by </a:t>
            </a:r>
            <a:r>
              <a:rPr lang="sk-SK" sz="1600" i="1" dirty="0" smtClean="0"/>
              <a:t>on </a:t>
            </a:r>
            <a:r>
              <a:rPr lang="sk-SK" sz="1600" i="1" dirty="0"/>
              <a:t>alebo </a:t>
            </a:r>
            <a:r>
              <a:rPr lang="sk-SK" sz="1600" i="1" dirty="0" smtClean="0"/>
              <a:t>ona bola? </a:t>
            </a:r>
            <a:r>
              <a:rPr lang="sk-SK" sz="1600" i="1" dirty="0"/>
              <a:t>Aká osobnosť by upútala vašich zákazníkov? To vám pomôže informovať váš hlas na sociálnych médiách a tón celej vašej </a:t>
            </a:r>
            <a:r>
              <a:rPr lang="sk-SK" sz="1600" i="1" dirty="0" err="1" smtClean="0"/>
              <a:t>kreatívy</a:t>
            </a:r>
            <a:r>
              <a:rPr lang="sk-SK" sz="1600" i="1" dirty="0" smtClean="0"/>
              <a:t>, </a:t>
            </a:r>
            <a:r>
              <a:rPr lang="sk-SK" sz="1600" i="1" dirty="0"/>
              <a:t>vizuálnej aj písanej. Napríklad, ako vytvoriť novú značku, je navrhnúť tri až päť prídavných mien, ktoré popisujú typ značky, ktorá by mohla zaujať vaše publikum.</a:t>
            </a:r>
          </a:p>
          <a:p>
            <a:pPr algn="just"/>
            <a:r>
              <a:rPr lang="sk-SK" sz="1600" b="1" i="1" dirty="0"/>
              <a:t>3. Aké metafory alebo koncepty popisujú vašu značku? </a:t>
            </a:r>
            <a:r>
              <a:rPr lang="sk-SK" sz="1600" i="1" dirty="0"/>
              <a:t>premýšľanie o identite vašej značky ako o metafore alebo o jej zosobňovaní vám môže pomôcť identifikovať jednotlivé kvality, ktoré chcete, aby mala. Môže to byť vozidlo, zviera, celebrita, športový tím, čokoľvek – pokiaľ má poprednú reputáciu vo vašej mysli, ktorá vyvoláva atmosféru, ktorú chcete, aby vaša značka vyžarovala. Napríklad, ak chcete </a:t>
            </a:r>
            <a:r>
              <a:rPr lang="sk-SK" sz="1600" i="1" dirty="0" smtClean="0"/>
              <a:t>vytvoriť značku so </a:t>
            </a:r>
            <a:r>
              <a:rPr lang="sk-SK" sz="1600" i="1" dirty="0"/>
              <a:t>zacielením na </a:t>
            </a:r>
            <a:r>
              <a:rPr lang="sk-SK" sz="1600" i="1" dirty="0" smtClean="0"/>
              <a:t>podnikateľov, </a:t>
            </a:r>
            <a:r>
              <a:rPr lang="sk-SK" sz="1600" i="1" dirty="0"/>
              <a:t>môžete sa rozhodnúť použiť </a:t>
            </a:r>
            <a:r>
              <a:rPr lang="sk-SK" sz="1600" i="1" dirty="0" smtClean="0"/>
              <a:t>medvedíka čistotného </a:t>
            </a:r>
            <a:r>
              <a:rPr lang="sk-SK" sz="1600" i="1" dirty="0"/>
              <a:t>ako </a:t>
            </a:r>
            <a:r>
              <a:rPr lang="sk-SK" sz="1600" i="1" dirty="0" smtClean="0"/>
              <a:t>názorný príklad: </a:t>
            </a:r>
            <a:r>
              <a:rPr lang="sk-SK" sz="1600" i="1" dirty="0"/>
              <a:t>Sú to </a:t>
            </a:r>
            <a:r>
              <a:rPr lang="sk-SK" sz="1600" i="1" dirty="0" smtClean="0"/>
              <a:t>zvery, ktoré </a:t>
            </a:r>
            <a:r>
              <a:rPr lang="sk-SK" sz="1600" i="1" dirty="0"/>
              <a:t>urobia čokoľvek, aby </a:t>
            </a:r>
            <a:r>
              <a:rPr lang="sk-SK" sz="1600" i="1" dirty="0" smtClean="0"/>
              <a:t>prežili. </a:t>
            </a:r>
            <a:r>
              <a:rPr lang="sk-SK" sz="1600" i="1" dirty="0"/>
              <a:t>Ak by bola identita vašej značky zviera, aké zviera by to bolo a prečo sa vám podobá na toto zviera?</a:t>
            </a:r>
          </a:p>
          <a:p>
            <a:pPr algn="l"/>
            <a:endParaRPr lang="sk-SK" sz="1600" b="1" i="1" dirty="0"/>
          </a:p>
          <a:p>
            <a:pPr lvl="0" indent="-457200" algn="l" rtl="0">
              <a:lnSpc>
                <a:spcPct val="90000"/>
              </a:lnSpc>
              <a:spcBef>
                <a:spcPts val="1000"/>
              </a:spcBef>
              <a:spcAft>
                <a:spcPts val="0"/>
              </a:spcAft>
              <a:buClr>
                <a:schemeClr val="dk1"/>
              </a:buClr>
              <a:buSzPts val="2900"/>
              <a:buFont typeface="Arial" panose="020B0604020202020204" pitchFamily="34" charset="0"/>
              <a:buChar char="•"/>
            </a:pPr>
            <a:endParaRPr lang="en-US" dirty="0"/>
          </a:p>
        </p:txBody>
      </p:sp>
      <p:grpSp>
        <p:nvGrpSpPr>
          <p:cNvPr id="11" name="Group 10"/>
          <p:cNvGrpSpPr/>
          <p:nvPr/>
        </p:nvGrpSpPr>
        <p:grpSpPr>
          <a:xfrm>
            <a:off x="1887794" y="6266896"/>
            <a:ext cx="9697116" cy="463550"/>
            <a:chOff x="1887794" y="6266896"/>
            <a:chExt cx="9697116" cy="463550"/>
          </a:xfrm>
        </p:grpSpPr>
        <p:sp>
          <p:nvSpPr>
            <p:cNvPr id="12" name="TextBox 11"/>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3"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4" descr="how to build a brand persona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500" y="1290770"/>
            <a:ext cx="3939710" cy="4043901"/>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23;gf9ff28dbe4_0_102"/>
          <p:cNvSpPr txBox="1"/>
          <p:nvPr/>
        </p:nvSpPr>
        <p:spPr>
          <a:xfrm>
            <a:off x="7068140" y="551656"/>
            <a:ext cx="451677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cs typeface="Calibri Light" panose="020F0302020204030204" pitchFamily="34" charset="0"/>
                <a:sym typeface="Calibri"/>
              </a:rPr>
              <a:t>4. </a:t>
            </a:r>
            <a:r>
              <a:rPr lang="sk-SK" sz="3900" b="1" dirty="0" smtClean="0">
                <a:solidFill>
                  <a:srgbClr val="D92E2D"/>
                </a:solidFill>
                <a:latin typeface="Calibri Light" panose="020F0302020204030204" pitchFamily="34" charset="0"/>
                <a:cs typeface="Calibri Light" panose="020F0302020204030204" pitchFamily="34" charset="0"/>
              </a:rPr>
              <a:t>Tvorba loga</a:t>
            </a:r>
            <a:endParaRPr lang="sk-SK" sz="39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003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43038" y="1196441"/>
            <a:ext cx="9144000" cy="4903303"/>
          </a:xfrm>
          <a:prstGeom prst="rect">
            <a:avLst/>
          </a:prstGeom>
          <a:noFill/>
          <a:ln>
            <a:noFill/>
          </a:ln>
        </p:spPr>
        <p:txBody>
          <a:bodyPr spcFirstLastPara="1" wrap="square" lIns="91425" tIns="45700" rIns="91425" bIns="45700" anchor="t" anchorCtr="0">
            <a:noAutofit/>
          </a:bodyPr>
          <a:lstStyle/>
          <a:p>
            <a:pPr marL="508000" indent="-457200" algn="just">
              <a:buFont typeface="Wingdings" panose="05000000000000000000" pitchFamily="2" charset="2"/>
              <a:buChar char="Ø"/>
            </a:pPr>
            <a:r>
              <a:rPr lang="sk-SK" sz="1600" b="1" dirty="0" smtClean="0"/>
              <a:t>Vyberte si názov firmy</a:t>
            </a:r>
            <a:r>
              <a:rPr lang="sk-SK" sz="1600" i="1" dirty="0" smtClean="0"/>
              <a:t> – „Ruža pod akýmkoľvek iným názvom by stále voňala sladko. Ale Nike pod iným menom by bolo videné na menšom počte nôh.“ Shakespeare (tak trochu)</a:t>
            </a:r>
          </a:p>
          <a:p>
            <a:pPr marL="457200" lvl="1" algn="just">
              <a:spcBef>
                <a:spcPts val="0"/>
              </a:spcBef>
            </a:pPr>
            <a:r>
              <a:rPr lang="sk-SK" sz="1600" dirty="0" smtClean="0"/>
              <a:t>	</a:t>
            </a:r>
          </a:p>
          <a:p>
            <a:pPr marL="457200" lvl="1" algn="just">
              <a:spcBef>
                <a:spcPts val="0"/>
              </a:spcBef>
            </a:pPr>
            <a:r>
              <a:rPr lang="sk-SK" sz="1600" dirty="0" smtClean="0"/>
              <a:t>	Osobnosť, činy a povesť identity vašej značky sú skutočne tým, čo dáva názvu na trhu význam. Takže meno vašej spoločnosti je pravdepodobne jedným z prvých veľkých záväzkov, ktoré musíte urobiť. Ovplyvní to logo vašej značky, vašu doménu, váš marketing a registráciu ochrannej známky, ak sa rozhodnete ísť touto cestou (ťažšie je použiť generické názvy značiek, ktoré doslova opisujú to, čo predávate). V ideálnom prípade chcete názov obchodu, ktorý je ťažké napodobniť a ešte ťažšie si ho pomýliť s existujúcimi hráčmi na trhu. Môžete vyskúšať jeden (alebo kombináciu) z nasledujúcich prístupov:</a:t>
            </a:r>
          </a:p>
          <a:p>
            <a:pPr marL="457200" lvl="1" algn="l">
              <a:spcBef>
                <a:spcPts val="0"/>
              </a:spcBef>
            </a:pPr>
            <a:endParaRPr lang="sk-SK" sz="1600" dirty="0" smtClean="0"/>
          </a:p>
          <a:p>
            <a:pPr marL="457200" lvl="1" algn="l">
              <a:spcBef>
                <a:spcPts val="0"/>
              </a:spcBef>
            </a:pPr>
            <a:r>
              <a:rPr lang="sk-SK" sz="1600" b="1" dirty="0" smtClean="0"/>
              <a:t>	Vymyslite slovo, </a:t>
            </a:r>
            <a:r>
              <a:rPr lang="sk-SK" sz="1600" dirty="0" smtClean="0"/>
              <a:t>napríklad </a:t>
            </a:r>
            <a:r>
              <a:rPr lang="sk-SK" sz="1600" dirty="0" err="1" smtClean="0"/>
              <a:t>Pepsi</a:t>
            </a:r>
            <a:r>
              <a:rPr lang="sk-SK" sz="1600" b="1" dirty="0" smtClean="0"/>
              <a:t>.</a:t>
            </a:r>
          </a:p>
          <a:p>
            <a:pPr marL="457200" lvl="1" indent="-12700" algn="l">
              <a:spcBef>
                <a:spcPts val="0"/>
              </a:spcBef>
            </a:pPr>
            <a:r>
              <a:rPr lang="sk-SK" sz="1600" b="1" dirty="0" smtClean="0"/>
              <a:t>Preformulujte nesúvisiace slovo, </a:t>
            </a:r>
            <a:r>
              <a:rPr lang="sk-SK" sz="1600" dirty="0" smtClean="0"/>
              <a:t>napríklad Apple pre počítače.</a:t>
            </a:r>
          </a:p>
          <a:p>
            <a:pPr marL="457200" lvl="1" indent="-12700" algn="l">
              <a:spcBef>
                <a:spcPts val="0"/>
              </a:spcBef>
            </a:pPr>
            <a:r>
              <a:rPr lang="sk-SK" sz="1600" b="1" dirty="0" smtClean="0"/>
              <a:t>Použite sugestívne slovo alebo metaforu, </a:t>
            </a:r>
            <a:r>
              <a:rPr lang="sk-SK" sz="1600" dirty="0" smtClean="0"/>
              <a:t>napríklad Buffer</a:t>
            </a:r>
            <a:r>
              <a:rPr lang="sk-SK" sz="1600" b="1" dirty="0" smtClean="0"/>
              <a:t>.</a:t>
            </a:r>
          </a:p>
          <a:p>
            <a:pPr marL="457200" lvl="1" indent="-12700" algn="l">
              <a:spcBef>
                <a:spcPts val="0"/>
              </a:spcBef>
            </a:pPr>
            <a:r>
              <a:rPr lang="sk-SK" sz="1600" b="1" dirty="0" smtClean="0"/>
              <a:t>Popíšte to doslovne (pozor: ľahko napodobiteľné), </a:t>
            </a:r>
            <a:r>
              <a:rPr lang="sk-SK" sz="1600" dirty="0" smtClean="0"/>
              <a:t>ako </a:t>
            </a:r>
            <a:r>
              <a:rPr lang="sk-SK" sz="1600" dirty="0" err="1" smtClean="0"/>
              <a:t>The</a:t>
            </a:r>
            <a:r>
              <a:rPr lang="sk-SK" sz="1600" dirty="0" smtClean="0"/>
              <a:t> </a:t>
            </a:r>
            <a:r>
              <a:rPr lang="sk-SK" sz="1600" dirty="0" err="1" smtClean="0"/>
              <a:t>Shoe</a:t>
            </a:r>
            <a:r>
              <a:rPr lang="sk-SK" sz="1600" dirty="0" smtClean="0"/>
              <a:t> </a:t>
            </a:r>
            <a:r>
              <a:rPr lang="sk-SK" sz="1600" dirty="0" err="1" smtClean="0"/>
              <a:t>Company</a:t>
            </a:r>
            <a:r>
              <a:rPr lang="sk-SK" sz="1600" dirty="0" smtClean="0"/>
              <a:t>.</a:t>
            </a:r>
          </a:p>
          <a:p>
            <a:pPr marL="457200" lvl="1" indent="-12700" algn="l">
              <a:spcBef>
                <a:spcPts val="0"/>
              </a:spcBef>
            </a:pPr>
            <a:r>
              <a:rPr lang="sk-SK" sz="1600" b="1" dirty="0" smtClean="0"/>
              <a:t>Zmeňte slovo odstránením písmen, pridaním písmen alebo použitím latinských koncoviek, </a:t>
            </a:r>
            <a:r>
              <a:rPr lang="sk-SK" sz="1600" dirty="0" smtClean="0"/>
              <a:t>napríklad </a:t>
            </a:r>
            <a:r>
              <a:rPr lang="sk-SK" sz="1600" dirty="0" err="1" smtClean="0"/>
              <a:t>Tumblr</a:t>
            </a:r>
            <a:r>
              <a:rPr lang="sk-SK" sz="1600" dirty="0" smtClean="0"/>
              <a:t> (</a:t>
            </a:r>
            <a:r>
              <a:rPr lang="sk-SK" sz="1600" dirty="0" err="1" smtClean="0"/>
              <a:t>Tumbler</a:t>
            </a:r>
            <a:r>
              <a:rPr lang="sk-SK" sz="1600" dirty="0" smtClean="0"/>
              <a:t>) alebo </a:t>
            </a:r>
            <a:r>
              <a:rPr lang="sk-SK" sz="1600" dirty="0" err="1" smtClean="0"/>
              <a:t>Activia</a:t>
            </a:r>
            <a:r>
              <a:rPr lang="sk-SK" sz="1600" dirty="0" smtClean="0"/>
              <a:t>.</a:t>
            </a:r>
          </a:p>
          <a:p>
            <a:pPr marL="457200" lvl="1" indent="-12700" algn="l">
              <a:spcBef>
                <a:spcPts val="0"/>
              </a:spcBef>
            </a:pPr>
            <a:r>
              <a:rPr lang="sk-SK" sz="1600" b="1" dirty="0" smtClean="0"/>
              <a:t>Vytvorte skratku z dlhšieho názvu, </a:t>
            </a:r>
            <a:r>
              <a:rPr lang="sk-SK" sz="1600" dirty="0" smtClean="0"/>
              <a:t>napríklad HBO (</a:t>
            </a:r>
            <a:r>
              <a:rPr lang="sk-SK" sz="1600" dirty="0" err="1" smtClean="0"/>
              <a:t>Home</a:t>
            </a:r>
            <a:r>
              <a:rPr lang="sk-SK" sz="1600" dirty="0" smtClean="0"/>
              <a:t> Box Office).</a:t>
            </a:r>
          </a:p>
          <a:p>
            <a:pPr marL="457200" lvl="1" indent="-12700" algn="l">
              <a:spcBef>
                <a:spcPts val="0"/>
              </a:spcBef>
            </a:pPr>
            <a:r>
              <a:rPr lang="sk-SK" sz="1600" b="1" dirty="0" smtClean="0"/>
              <a:t>Skombinujte dve slová: </a:t>
            </a:r>
            <a:r>
              <a:rPr lang="sk-SK" sz="1600" dirty="0" err="1" smtClean="0"/>
              <a:t>Pinterest</a:t>
            </a:r>
            <a:r>
              <a:rPr lang="sk-SK" sz="1600" dirty="0" smtClean="0"/>
              <a:t> (špendlík + úrok) alebo </a:t>
            </a:r>
            <a:r>
              <a:rPr lang="sk-SK" sz="1600" dirty="0" err="1" smtClean="0"/>
              <a:t>Snapple</a:t>
            </a:r>
            <a:r>
              <a:rPr lang="sk-SK" sz="1600" dirty="0" smtClean="0"/>
              <a:t> (úhľadný + jablko)</a:t>
            </a:r>
            <a:endParaRPr lang="sk-SK" sz="1600" dirty="0"/>
          </a:p>
        </p:txBody>
      </p:sp>
      <p:grpSp>
        <p:nvGrpSpPr>
          <p:cNvPr id="9" name="Group 8"/>
          <p:cNvGrpSpPr/>
          <p:nvPr/>
        </p:nvGrpSpPr>
        <p:grpSpPr>
          <a:xfrm>
            <a:off x="1887794" y="6266896"/>
            <a:ext cx="9697116" cy="463550"/>
            <a:chOff x="1887794" y="6266896"/>
            <a:chExt cx="9697116" cy="463550"/>
          </a:xfrm>
        </p:grpSpPr>
        <p:sp>
          <p:nvSpPr>
            <p:cNvPr id="10" name="TextBox 9"/>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1"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Google Shape;223;gf9ff28dbe4_0_102"/>
          <p:cNvSpPr txBox="1"/>
          <p:nvPr/>
        </p:nvSpPr>
        <p:spPr>
          <a:xfrm>
            <a:off x="7068140" y="551656"/>
            <a:ext cx="451677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cs typeface="Calibri Light" panose="020F0302020204030204" pitchFamily="34" charset="0"/>
                <a:sym typeface="Calibri"/>
              </a:rPr>
              <a:t>4. </a:t>
            </a:r>
            <a:r>
              <a:rPr lang="sk-SK" sz="3900" b="1" dirty="0" smtClean="0">
                <a:solidFill>
                  <a:srgbClr val="D92E2D"/>
                </a:solidFill>
                <a:latin typeface="Calibri Light" panose="020F0302020204030204" pitchFamily="34" charset="0"/>
                <a:cs typeface="Calibri Light" panose="020F0302020204030204" pitchFamily="34" charset="0"/>
              </a:rPr>
              <a:t>Tvorba loga</a:t>
            </a:r>
            <a:endParaRPr lang="sk-SK" sz="3900" b="1"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43037" y="1290770"/>
            <a:ext cx="10118341" cy="5003301"/>
          </a:xfrm>
          <a:prstGeom prst="rect">
            <a:avLst/>
          </a:prstGeom>
          <a:noFill/>
          <a:ln>
            <a:noFill/>
          </a:ln>
        </p:spPr>
        <p:txBody>
          <a:bodyPr spcFirstLastPara="1" wrap="square" lIns="91425" tIns="45700" rIns="91425" bIns="45700" anchor="t" anchorCtr="0">
            <a:noAutofit/>
          </a:bodyPr>
          <a:lstStyle/>
          <a:p>
            <a:pPr marL="457200" lvl="1" algn="l">
              <a:spcBef>
                <a:spcPts val="0"/>
              </a:spcBef>
            </a:pPr>
            <a:endParaRPr lang="sk-SK" sz="1600" dirty="0" smtClean="0"/>
          </a:p>
          <a:p>
            <a:pPr marL="444500" indent="-444500" algn="l">
              <a:lnSpc>
                <a:spcPct val="100000"/>
              </a:lnSpc>
              <a:buFont typeface="Wingdings" panose="05000000000000000000" pitchFamily="2" charset="2"/>
              <a:buChar char="Ø"/>
            </a:pPr>
            <a:r>
              <a:rPr lang="sk-SK" sz="1600" b="1" dirty="0" smtClean="0">
                <a:latin typeface="Calibri" panose="020F0502020204030204" pitchFamily="34" charset="0"/>
                <a:ea typeface="Calibri" panose="020F0502020204030204" pitchFamily="34" charset="0"/>
                <a:cs typeface="Calibri" panose="020F0502020204030204" pitchFamily="34" charset="0"/>
              </a:rPr>
              <a:t>Vytvorte svoj slogan</a:t>
            </a:r>
            <a:r>
              <a:rPr lang="sk-SK" sz="1600" dirty="0" smtClean="0">
                <a:latin typeface="Calibri" panose="020F0502020204030204" pitchFamily="34" charset="0"/>
                <a:ea typeface="Calibri" panose="020F0502020204030204" pitchFamily="34" charset="0"/>
                <a:cs typeface="Calibri" panose="020F0502020204030204" pitchFamily="34" charset="0"/>
              </a:rPr>
              <a:t> – pútavý slogan je príjemným aktívom – niečo stručné a popisné, ktoré môžete použiť ako slogan v popise na sociálnych médiách, hlavičke webovej stránky, vlastných vizitkách a kdekoľvek inde, kde máte len veľmi málo slov, aby mali veľký vplyv.</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444500" indent="-444500" algn="l">
              <a:lnSpc>
                <a:spcPct val="100000"/>
              </a:lnSpc>
              <a:spcBef>
                <a:spcPts val="1200"/>
              </a:spcBef>
            </a:pPr>
            <a:r>
              <a:rPr lang="sk-SK" sz="1600" dirty="0" smtClean="0">
                <a:latin typeface="Calibri" panose="020F0502020204030204" pitchFamily="34" charset="0"/>
                <a:ea typeface="Calibri" panose="020F0502020204030204" pitchFamily="34" charset="0"/>
                <a:cs typeface="Calibri" panose="020F0502020204030204" pitchFamily="34" charset="0"/>
              </a:rPr>
              <a:t>	Majte na pamäti, že vždy môžete zmeniť svoj slogan, keď nájdete nové pohľady na marketing – </a:t>
            </a:r>
            <a:r>
              <a:rPr lang="sk-SK" sz="1600" dirty="0" err="1" smtClean="0">
                <a:latin typeface="Calibri" panose="020F0502020204030204" pitchFamily="34" charset="0"/>
                <a:ea typeface="Calibri" panose="020F0502020204030204" pitchFamily="34" charset="0"/>
                <a:cs typeface="Calibri" panose="020F0502020204030204" pitchFamily="34" charset="0"/>
              </a:rPr>
              <a:t>Pepsi</a:t>
            </a:r>
            <a:r>
              <a:rPr lang="sk-SK" sz="1600" dirty="0" smtClean="0">
                <a:latin typeface="Calibri" panose="020F0502020204030204" pitchFamily="34" charset="0"/>
                <a:ea typeface="Calibri" panose="020F0502020204030204" pitchFamily="34" charset="0"/>
                <a:cs typeface="Calibri" panose="020F0502020204030204" pitchFamily="34" charset="0"/>
              </a:rPr>
              <a:t> prešla za posledných niekoľko desaťročí viac ako 30 sloganmi. Dobrý slogan je krátky, pútavý a pôsobí silným dojmom, aby zvýšil povedomie o značke. Tu je niekoľko spôsobov, ako pristupovať k písaniu vlastného sloganu:</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270510">
              <a:lnSpc>
                <a:spcPct val="100000"/>
              </a:lnSpc>
              <a:spcBef>
                <a:spcPts val="0"/>
              </a:spcBef>
            </a:pPr>
            <a:r>
              <a:rPr lang="sk-SK" sz="1600" b="1" i="1" dirty="0" smtClean="0">
                <a:latin typeface="Calibri" panose="020F0502020204030204" pitchFamily="34" charset="0"/>
                <a:ea typeface="Calibri" panose="020F0502020204030204" pitchFamily="34" charset="0"/>
                <a:cs typeface="Calibri" panose="020F0502020204030204" pitchFamily="34" charset="0"/>
              </a:rPr>
              <a:t>Vsaďte na svoje tvrdenie</a:t>
            </a:r>
            <a:r>
              <a:rPr lang="sk-SK" sz="1600" i="1" dirty="0" smtClean="0">
                <a:latin typeface="Calibri" panose="020F0502020204030204" pitchFamily="34" charset="0"/>
                <a:ea typeface="Calibri" panose="020F0502020204030204" pitchFamily="34" charset="0"/>
                <a:cs typeface="Calibri" panose="020F0502020204030204" pitchFamily="34" charset="0"/>
              </a:rPr>
              <a:t>. Káva Rozsudok Smrti: „Najsilnejšia káva na svete“</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270510">
              <a:lnSpc>
                <a:spcPct val="100000"/>
              </a:lnSpc>
              <a:spcBef>
                <a:spcPts val="0"/>
              </a:spcBef>
            </a:pPr>
            <a:r>
              <a:rPr lang="sk-SK" sz="1600" b="1" i="1" dirty="0" smtClean="0">
                <a:latin typeface="Calibri" panose="020F0502020204030204" pitchFamily="34" charset="0"/>
                <a:ea typeface="Calibri" panose="020F0502020204030204" pitchFamily="34" charset="0"/>
                <a:cs typeface="Calibri" panose="020F0502020204030204" pitchFamily="34" charset="0"/>
              </a:rPr>
              <a:t>Urobte z toho metaforu. </a:t>
            </a:r>
            <a:r>
              <a:rPr lang="sk-SK" sz="1600" i="1" dirty="0" err="1" smtClean="0">
                <a:latin typeface="Calibri" panose="020F0502020204030204" pitchFamily="34" charset="0"/>
                <a:ea typeface="Calibri" panose="020F0502020204030204" pitchFamily="34" charset="0"/>
                <a:cs typeface="Calibri" panose="020F0502020204030204" pitchFamily="34" charset="0"/>
              </a:rPr>
              <a:t>Redbull</a:t>
            </a:r>
            <a:r>
              <a:rPr lang="sk-SK" sz="1600" i="1" dirty="0" smtClean="0">
                <a:latin typeface="Calibri" panose="020F0502020204030204" pitchFamily="34" charset="0"/>
                <a:ea typeface="Calibri" panose="020F0502020204030204" pitchFamily="34" charset="0"/>
                <a:cs typeface="Calibri" panose="020F0502020204030204" pitchFamily="34" charset="0"/>
              </a:rPr>
              <a:t>: "</a:t>
            </a:r>
            <a:r>
              <a:rPr lang="sk-SK" sz="1600" i="1" dirty="0" err="1" smtClean="0">
                <a:latin typeface="Calibri" panose="020F0502020204030204" pitchFamily="34" charset="0"/>
                <a:ea typeface="Calibri" panose="020F0502020204030204" pitchFamily="34" charset="0"/>
                <a:cs typeface="Calibri" panose="020F0502020204030204" pitchFamily="34" charset="0"/>
              </a:rPr>
              <a:t>Redbull</a:t>
            </a:r>
            <a:r>
              <a:rPr lang="sk-SK" sz="1600" i="1" dirty="0" smtClean="0">
                <a:latin typeface="Calibri" panose="020F0502020204030204" pitchFamily="34" charset="0"/>
                <a:ea typeface="Calibri" panose="020F0502020204030204" pitchFamily="34" charset="0"/>
                <a:cs typeface="Calibri" panose="020F0502020204030204" pitchFamily="34" charset="0"/>
              </a:rPr>
              <a:t> ti dáva krídla."</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270510">
              <a:lnSpc>
                <a:spcPct val="100000"/>
              </a:lnSpc>
              <a:spcBef>
                <a:spcPts val="0"/>
              </a:spcBef>
            </a:pPr>
            <a:r>
              <a:rPr lang="sk-SK" sz="1600" b="1" i="1" dirty="0" smtClean="0">
                <a:latin typeface="Calibri" panose="020F0502020204030204" pitchFamily="34" charset="0"/>
                <a:ea typeface="Calibri" panose="020F0502020204030204" pitchFamily="34" charset="0"/>
                <a:cs typeface="Calibri" panose="020F0502020204030204" pitchFamily="34" charset="0"/>
              </a:rPr>
              <a:t>Osvojte si postoj svojich zákazníkov. </a:t>
            </a:r>
            <a:r>
              <a:rPr lang="sk-SK" sz="1600" i="1" dirty="0" smtClean="0">
                <a:latin typeface="Calibri" panose="020F0502020204030204" pitchFamily="34" charset="0"/>
                <a:ea typeface="Calibri" panose="020F0502020204030204" pitchFamily="34" charset="0"/>
                <a:cs typeface="Calibri" panose="020F0502020204030204" pitchFamily="34" charset="0"/>
              </a:rPr>
              <a:t>Nike: "Iba to urob "</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270510">
              <a:lnSpc>
                <a:spcPct val="100000"/>
              </a:lnSpc>
              <a:spcBef>
                <a:spcPts val="0"/>
              </a:spcBef>
            </a:pPr>
            <a:r>
              <a:rPr lang="sk-SK" sz="1600" b="1" i="1" dirty="0" smtClean="0">
                <a:latin typeface="Calibri" panose="020F0502020204030204" pitchFamily="34" charset="0"/>
                <a:ea typeface="Calibri" panose="020F0502020204030204" pitchFamily="34" charset="0"/>
                <a:cs typeface="Calibri" panose="020F0502020204030204" pitchFamily="34" charset="0"/>
              </a:rPr>
              <a:t>Využite štítky. </a:t>
            </a:r>
            <a:r>
              <a:rPr lang="sk-SK" sz="1600" i="1" dirty="0" smtClean="0">
                <a:latin typeface="Calibri" panose="020F0502020204030204" pitchFamily="34" charset="0"/>
                <a:ea typeface="Calibri" panose="020F0502020204030204" pitchFamily="34" charset="0"/>
                <a:cs typeface="Calibri" panose="020F0502020204030204" pitchFamily="34" charset="0"/>
              </a:rPr>
              <a:t>Karty proti ľudskosti: „Párty hra pre hrozných ľudí.“</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270510">
              <a:lnSpc>
                <a:spcPct val="100000"/>
              </a:lnSpc>
              <a:spcBef>
                <a:spcPts val="0"/>
              </a:spcBef>
            </a:pPr>
            <a:r>
              <a:rPr lang="sk-SK" sz="1600" b="1" i="1" dirty="0" smtClean="0">
                <a:latin typeface="Calibri" panose="020F0502020204030204" pitchFamily="34" charset="0"/>
                <a:ea typeface="Calibri" panose="020F0502020204030204" pitchFamily="34" charset="0"/>
                <a:cs typeface="Calibri" panose="020F0502020204030204" pitchFamily="34" charset="0"/>
              </a:rPr>
              <a:t>Napíšte rým. </a:t>
            </a:r>
            <a:r>
              <a:rPr lang="sk-SK" sz="1600" i="1" dirty="0" err="1" smtClean="0">
                <a:latin typeface="Calibri" panose="020F0502020204030204" pitchFamily="34" charset="0"/>
                <a:ea typeface="Calibri" panose="020F0502020204030204" pitchFamily="34" charset="0"/>
                <a:cs typeface="Calibri" panose="020F0502020204030204" pitchFamily="34" charset="0"/>
              </a:rPr>
              <a:t>Folgers</a:t>
            </a:r>
            <a:r>
              <a:rPr lang="sk-SK" sz="1600" i="1" dirty="0" smtClean="0">
                <a:latin typeface="Calibri" panose="020F0502020204030204" pitchFamily="34" charset="0"/>
                <a:ea typeface="Calibri" panose="020F0502020204030204" pitchFamily="34" charset="0"/>
                <a:cs typeface="Calibri" panose="020F0502020204030204" pitchFamily="34" charset="0"/>
              </a:rPr>
              <a:t> Káva: "Najlepšia časť prebúdzania je </a:t>
            </a:r>
            <a:r>
              <a:rPr lang="sk-SK" sz="1600" i="1" dirty="0" err="1" smtClean="0">
                <a:latin typeface="Calibri" panose="020F0502020204030204" pitchFamily="34" charset="0"/>
                <a:ea typeface="Calibri" panose="020F0502020204030204" pitchFamily="34" charset="0"/>
                <a:cs typeface="Calibri" panose="020F0502020204030204" pitchFamily="34" charset="0"/>
              </a:rPr>
              <a:t>Folgers</a:t>
            </a:r>
            <a:r>
              <a:rPr lang="sk-SK" sz="1600" i="1" dirty="0" smtClean="0">
                <a:latin typeface="Calibri" panose="020F0502020204030204" pitchFamily="34" charset="0"/>
                <a:ea typeface="Calibri" panose="020F0502020204030204" pitchFamily="34" charset="0"/>
                <a:cs typeface="Calibri" panose="020F0502020204030204" pitchFamily="34" charset="0"/>
              </a:rPr>
              <a:t> v šálke."</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270510">
              <a:lnSpc>
                <a:spcPct val="100000"/>
              </a:lnSpc>
              <a:spcBef>
                <a:spcPts val="0"/>
              </a:spcBef>
            </a:pPr>
            <a:r>
              <a:rPr lang="sk-SK" sz="1600" b="1" i="1" dirty="0" smtClean="0">
                <a:latin typeface="Calibri" panose="020F0502020204030204" pitchFamily="34" charset="0"/>
                <a:ea typeface="Calibri" panose="020F0502020204030204" pitchFamily="34" charset="0"/>
                <a:cs typeface="Calibri" panose="020F0502020204030204" pitchFamily="34" charset="0"/>
              </a:rPr>
              <a:t>Opíšte to doslova. </a:t>
            </a:r>
            <a:r>
              <a:rPr lang="sk-SK" sz="1600" i="1" dirty="0" err="1" smtClean="0">
                <a:latin typeface="Calibri" panose="020F0502020204030204" pitchFamily="34" charset="0"/>
                <a:ea typeface="Calibri" panose="020F0502020204030204" pitchFamily="34" charset="0"/>
                <a:cs typeface="Calibri" panose="020F0502020204030204" pitchFamily="34" charset="0"/>
              </a:rPr>
              <a:t>Aritzia</a:t>
            </a:r>
            <a:r>
              <a:rPr lang="sk-SK" sz="1600" i="1" dirty="0" smtClean="0">
                <a:latin typeface="Calibri" panose="020F0502020204030204" pitchFamily="34" charset="0"/>
                <a:ea typeface="Calibri" panose="020F0502020204030204" pitchFamily="34" charset="0"/>
                <a:cs typeface="Calibri" panose="020F0502020204030204" pitchFamily="34" charset="0"/>
              </a:rPr>
              <a:t>: Butik s dámskou módou.</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pPr>
            <a:r>
              <a:rPr lang="sk-SK" sz="1600" dirty="0" smtClean="0">
                <a:latin typeface="Calibri" panose="020F0502020204030204" pitchFamily="34" charset="0"/>
                <a:ea typeface="Calibri" panose="020F0502020204030204" pitchFamily="34" charset="0"/>
              </a:rPr>
              <a:t>	</a:t>
            </a:r>
          </a:p>
          <a:p>
            <a:pPr algn="l">
              <a:lnSpc>
                <a:spcPct val="100000"/>
              </a:lnSpc>
            </a:pPr>
            <a:r>
              <a:rPr lang="sk-SK" sz="1600" dirty="0" smtClean="0">
                <a:latin typeface="Calibri" panose="020F0502020204030204" pitchFamily="34" charset="0"/>
                <a:ea typeface="Calibri" panose="020F0502020204030204" pitchFamily="34" charset="0"/>
              </a:rPr>
              <a:t>Vyskúšajte tvorcu sloganov, aby ste vytvorili nejaké nápady, alebo sa skúste „pohrať“ so svojim deklarovaným </a:t>
            </a:r>
            <a:r>
              <a:rPr lang="sk-SK" sz="1600" dirty="0" err="1" smtClean="0">
                <a:latin typeface="Calibri" panose="020F0502020204030204" pitchFamily="34" charset="0"/>
                <a:ea typeface="Calibri" panose="020F0502020204030204" pitchFamily="34" charset="0"/>
              </a:rPr>
              <a:t>pozicionovaním</a:t>
            </a:r>
            <a:r>
              <a:rPr lang="sk-SK" sz="1600" dirty="0" smtClean="0">
                <a:latin typeface="Calibri" panose="020F0502020204030204" pitchFamily="34" charset="0"/>
                <a:ea typeface="Calibri" panose="020F0502020204030204" pitchFamily="34" charset="0"/>
              </a:rPr>
              <a:t> na trhu, aby ste vytvorili potenciálne jednoduché heslá na opis vášho podnikania.</a:t>
            </a:r>
            <a:endParaRPr lang="sk-SK" sz="1600" dirty="0"/>
          </a:p>
        </p:txBody>
      </p:sp>
      <p:grpSp>
        <p:nvGrpSpPr>
          <p:cNvPr id="9" name="Group 8"/>
          <p:cNvGrpSpPr/>
          <p:nvPr/>
        </p:nvGrpSpPr>
        <p:grpSpPr>
          <a:xfrm>
            <a:off x="1887794" y="6266896"/>
            <a:ext cx="9697116" cy="463550"/>
            <a:chOff x="1887794" y="6266896"/>
            <a:chExt cx="9697116" cy="463550"/>
          </a:xfrm>
        </p:grpSpPr>
        <p:sp>
          <p:nvSpPr>
            <p:cNvPr id="10" name="TextBox 9"/>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1"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Google Shape;223;gf9ff28dbe4_0_102"/>
          <p:cNvSpPr txBox="1"/>
          <p:nvPr/>
        </p:nvSpPr>
        <p:spPr>
          <a:xfrm>
            <a:off x="7068140" y="551656"/>
            <a:ext cx="451677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cs typeface="Calibri Light" panose="020F0302020204030204" pitchFamily="34" charset="0"/>
                <a:sym typeface="Calibri"/>
              </a:rPr>
              <a:t>4. </a:t>
            </a:r>
            <a:r>
              <a:rPr lang="sk-SK" sz="3900" b="1" dirty="0" smtClean="0">
                <a:solidFill>
                  <a:srgbClr val="D92E2D"/>
                </a:solidFill>
                <a:latin typeface="Calibri Light" panose="020F0302020204030204" pitchFamily="34" charset="0"/>
                <a:cs typeface="Calibri Light" panose="020F0302020204030204" pitchFamily="34" charset="0"/>
              </a:rPr>
              <a:t>Tvorba loga</a:t>
            </a:r>
            <a:endParaRPr lang="sk-SK" sz="39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154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3">
            <a:alphaModFix/>
          </a:blip>
          <a:srcRect/>
          <a:stretch/>
        </p:blipFill>
        <p:spPr>
          <a:xfrm>
            <a:off x="1335279" y="100376"/>
            <a:ext cx="3811685" cy="1121083"/>
          </a:xfrm>
          <a:prstGeom prst="rect">
            <a:avLst/>
          </a:prstGeom>
          <a:noFill/>
          <a:ln>
            <a:noFill/>
          </a:ln>
        </p:spPr>
      </p:pic>
      <p:sp>
        <p:nvSpPr>
          <p:cNvPr id="222" name="Google Shape;222;gf9ff28dbe4_0_102"/>
          <p:cNvSpPr txBox="1">
            <a:spLocks noGrp="1"/>
          </p:cNvSpPr>
          <p:nvPr>
            <p:ph type="subTitle" idx="1"/>
          </p:nvPr>
        </p:nvSpPr>
        <p:spPr>
          <a:xfrm>
            <a:off x="1524001" y="1290770"/>
            <a:ext cx="6795052" cy="4708977"/>
          </a:xfrm>
          <a:prstGeom prst="rect">
            <a:avLst/>
          </a:prstGeom>
          <a:noFill/>
          <a:ln>
            <a:noFill/>
          </a:ln>
        </p:spPr>
        <p:txBody>
          <a:bodyPr spcFirstLastPara="1" wrap="square" lIns="91425" tIns="45700" rIns="91425" bIns="45700" anchor="t" anchorCtr="0">
            <a:noAutofit/>
          </a:bodyPr>
          <a:lstStyle/>
          <a:p>
            <a:pPr marL="444500" lvl="0" indent="-444500" algn="just">
              <a:buSzPts val="2900"/>
              <a:buFont typeface="Wingdings" panose="05000000000000000000" pitchFamily="2" charset="2"/>
              <a:buChar char="Ø"/>
            </a:pPr>
            <a:r>
              <a:rPr lang="sk-SK" sz="1600" b="1" i="1" dirty="0" smtClean="0">
                <a:latin typeface="Calibri" panose="020F0502020204030204" pitchFamily="34" charset="0"/>
                <a:ea typeface="Calibri" panose="020F0502020204030204" pitchFamily="34" charset="0"/>
                <a:cs typeface="Calibri" panose="020F0502020204030204" pitchFamily="34" charset="0"/>
              </a:rPr>
              <a:t>Vyberte si vzhľad svojej značky (farby a písmo</a:t>
            </a:r>
            <a:r>
              <a:rPr lang="sk-SK" sz="1600" b="1" dirty="0" smtClean="0">
                <a:latin typeface="Calibri" panose="020F0502020204030204" pitchFamily="34" charset="0"/>
                <a:ea typeface="Calibri" panose="020F0502020204030204" pitchFamily="34" charset="0"/>
                <a:cs typeface="Calibri" panose="020F0502020204030204" pitchFamily="34" charset="0"/>
              </a:rPr>
              <a:t>) </a:t>
            </a:r>
            <a:r>
              <a:rPr lang="sk-SK" sz="1600" dirty="0" smtClean="0">
                <a:latin typeface="Calibri" panose="020F0502020204030204" pitchFamily="34" charset="0"/>
                <a:ea typeface="Calibri" panose="020F0502020204030204" pitchFamily="34" charset="0"/>
                <a:cs typeface="Calibri" panose="020F0502020204030204" pitchFamily="34" charset="0"/>
              </a:rPr>
              <a:t>– Keď už máte názov, musíte sa zamyslieť nad dizajnom svojej značky – ako budete vyzerať reprezentujte svoju značku – konkrétne svoje farby a typografiu. To sa vám bude hodiť, keď začnete vytvárať vlastnú webovú stránku.</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444500" indent="-444500" algn="just">
              <a:lnSpc>
                <a:spcPct val="115000"/>
              </a:lnSpc>
              <a:spcBef>
                <a:spcPts val="1200"/>
              </a:spcBef>
            </a:pPr>
            <a:endParaRPr lang="sk-SK" sz="1600" b="1" dirty="0" smtClean="0">
              <a:latin typeface="Calibri" panose="020F0502020204030204" pitchFamily="34" charset="0"/>
              <a:ea typeface="Calibri" panose="020F0502020204030204" pitchFamily="34" charset="0"/>
              <a:cs typeface="Calibri" panose="020F0502020204030204" pitchFamily="34" charset="0"/>
            </a:endParaRPr>
          </a:p>
          <a:p>
            <a:pPr marL="444500" indent="-444500" algn="just">
              <a:lnSpc>
                <a:spcPct val="115000"/>
              </a:lnSpc>
              <a:spcBef>
                <a:spcPts val="1200"/>
              </a:spcBef>
            </a:pPr>
            <a:r>
              <a:rPr lang="sk-SK" sz="1600" b="1" dirty="0" smtClean="0">
                <a:latin typeface="Calibri" panose="020F0502020204030204" pitchFamily="34" charset="0"/>
                <a:ea typeface="Calibri" panose="020F0502020204030204" pitchFamily="34" charset="0"/>
                <a:cs typeface="Calibri" panose="020F0502020204030204" pitchFamily="34" charset="0"/>
              </a:rPr>
              <a:t>Výber farieb</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1200"/>
              </a:spcBef>
            </a:pPr>
            <a:r>
              <a:rPr lang="sk-SK" sz="1600" dirty="0" smtClean="0">
                <a:latin typeface="Calibri" panose="020F0502020204030204" pitchFamily="34" charset="0"/>
                <a:ea typeface="Calibri" panose="020F0502020204030204" pitchFamily="34" charset="0"/>
                <a:cs typeface="Calibri" panose="020F0502020204030204" pitchFamily="34" charset="0"/>
              </a:rPr>
              <a:t>Farby nedefinujú len vzhľad vašej značky, ale vyjadrujú aj pocit, ktorý chcete komunikovať, a pomáhajú vám, aby bol konzistentný vo všetkom, čo robíte. Budete si chcieť vybrať farby, ktoré vás odlíšia od priamych konkurentov, aby ste predišli zmätku spotrebiteľov. Psychológia farieb nie je presná veda, ale pomáha pri výbere, ktorý robíte, najmä pokiaľ ide o farbu, ktorú si vyberiete pre logo svojej značky. Táto </a:t>
            </a:r>
            <a:r>
              <a:rPr lang="sk-SK" sz="1600" dirty="0" err="1" smtClean="0">
                <a:latin typeface="Calibri" panose="020F0502020204030204" pitchFamily="34" charset="0"/>
                <a:ea typeface="Calibri" panose="020F0502020204030204" pitchFamily="34" charset="0"/>
                <a:cs typeface="Calibri" panose="020F0502020204030204" pitchFamily="34" charset="0"/>
              </a:rPr>
              <a:t>infografika</a:t>
            </a:r>
            <a:r>
              <a:rPr lang="sk-SK" sz="1600" dirty="0" smtClean="0">
                <a:latin typeface="Calibri" panose="020F0502020204030204" pitchFamily="34" charset="0"/>
                <a:ea typeface="Calibri" panose="020F0502020204030204" pitchFamily="34" charset="0"/>
                <a:cs typeface="Calibri" panose="020F0502020204030204" pitchFamily="34" charset="0"/>
              </a:rPr>
              <a:t> ponúka pekný prehľad emócií a asociácií, ktoré rôzne farby vo všeobecnosti vyvolávajú.</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pPr>
            <a:r>
              <a:rPr lang="sk-SK" sz="1600" dirty="0" smtClean="0"/>
              <a:t/>
            </a:r>
            <a:br>
              <a:rPr lang="sk-SK" sz="1600" dirty="0" smtClean="0"/>
            </a:br>
            <a:endParaRPr lang="sk-SK" sz="1600" dirty="0"/>
          </a:p>
        </p:txBody>
      </p:sp>
      <p:pic>
        <p:nvPicPr>
          <p:cNvPr id="9" name="Picture 4" descr="choosing brand colors to build your own b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735" y="2755556"/>
            <a:ext cx="3385412" cy="296562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887794" y="6266896"/>
            <a:ext cx="9697116" cy="463550"/>
            <a:chOff x="1887794" y="6266896"/>
            <a:chExt cx="9697116" cy="463550"/>
          </a:xfrm>
        </p:grpSpPr>
        <p:sp>
          <p:nvSpPr>
            <p:cNvPr id="11" name="TextBox 10"/>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2" name="Picture 24" descr="https://wayback.archive-it.org/12090/20210123161500mp_/https://eacea.ec.europa.eu/sites/eacea-site/files/logosbeneficaireserasmusleft_sk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Google Shape;223;gf9ff28dbe4_0_102"/>
          <p:cNvSpPr txBox="1"/>
          <p:nvPr/>
        </p:nvSpPr>
        <p:spPr>
          <a:xfrm>
            <a:off x="7068140" y="551656"/>
            <a:ext cx="451677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cs typeface="Calibri Light" panose="020F0302020204030204" pitchFamily="34" charset="0"/>
                <a:sym typeface="Calibri"/>
              </a:rPr>
              <a:t>4. </a:t>
            </a:r>
            <a:r>
              <a:rPr lang="sk-SK" sz="3900" b="1" dirty="0" smtClean="0">
                <a:solidFill>
                  <a:srgbClr val="D92E2D"/>
                </a:solidFill>
                <a:latin typeface="Calibri Light" panose="020F0302020204030204" pitchFamily="34" charset="0"/>
                <a:cs typeface="Calibri Light" panose="020F0302020204030204" pitchFamily="34" charset="0"/>
              </a:rPr>
              <a:t>Tvorba loga</a:t>
            </a:r>
            <a:endParaRPr lang="sk-SK" sz="39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27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290770"/>
            <a:ext cx="6730314" cy="4708977"/>
          </a:xfrm>
          <a:prstGeom prst="rect">
            <a:avLst/>
          </a:prstGeom>
          <a:noFill/>
          <a:ln>
            <a:noFill/>
          </a:ln>
        </p:spPr>
        <p:txBody>
          <a:bodyPr spcFirstLastPara="1" wrap="square" lIns="91425" tIns="45700" rIns="91425" bIns="45700" anchor="t" anchorCtr="0">
            <a:noAutofit/>
          </a:bodyPr>
          <a:lstStyle/>
          <a:p>
            <a:pPr algn="just"/>
            <a:r>
              <a:rPr lang="sk-SK" sz="1600" b="1" i="1" dirty="0" smtClean="0"/>
              <a:t>Výber písiem</a:t>
            </a:r>
          </a:p>
          <a:p>
            <a:pPr indent="0" algn="just"/>
            <a:r>
              <a:rPr lang="sk-SK" sz="1600" dirty="0" smtClean="0"/>
              <a:t>Vybrané písmo by malo byť jednoduché. Vyberte maximálne dva typy písma, aby ste zabránili zmäteniu návštevníkov: jedno pre nadpisy a druhé pre hlavný text (nezahŕňa to písmo, ktoré môžete použiť v logu svojej značky). Môžete použiť Font </a:t>
            </a:r>
            <a:r>
              <a:rPr lang="sk-SK" sz="1600" dirty="0" err="1" smtClean="0"/>
              <a:t>Pair</a:t>
            </a:r>
            <a:r>
              <a:rPr lang="sk-SK" sz="1600" dirty="0" smtClean="0"/>
              <a:t> na prehliadanie zo širokého výberu písiem, ktoré sa k sebe hodia.</a:t>
            </a:r>
            <a:endParaRPr lang="sk-SK" sz="1600" dirty="0" smtClean="0"/>
          </a:p>
          <a:p>
            <a:pPr algn="just"/>
            <a:r>
              <a:rPr lang="sk-SK" sz="1600" i="1" dirty="0" smtClean="0"/>
              <a:t>• Navrhnite si logo svojej značky (nájdite softvér na vytváranie loga). Koniec koncov, je to tvár vašej spoločnosti. V ideálnom prípade budete chcieť vytvoriť svoju značku s logom, ktoré je jedinečné, identifikovateľné a škálovateľné, aby fungovalo vo všetkých veľkostiach (čo je často prehliadané). Zvážte všetky miesta, kde musí existovať logo vašej značky, Ak máte napríklad ako </a:t>
            </a:r>
            <a:r>
              <a:rPr lang="sk-SK" sz="1600" i="1" dirty="0" err="1" smtClean="0"/>
              <a:t>avatar</a:t>
            </a:r>
            <a:r>
              <a:rPr lang="sk-SK" sz="1600" i="1" dirty="0" smtClean="0"/>
              <a:t> na </a:t>
            </a:r>
            <a:r>
              <a:rPr lang="sk-SK" sz="1600" i="1" dirty="0" err="1" smtClean="0"/>
              <a:t>Instagrame</a:t>
            </a:r>
            <a:r>
              <a:rPr lang="sk-SK" sz="1600" i="1" dirty="0" smtClean="0"/>
              <a:t> textové logo, bude takmer nemožné ho prečítať. Aby ste si uľahčili život, vytvorte štvorcovú verziu loga svojej značky s ikonou, ktorá zostane rozpoznateľná aj pri menších veľkostiach.</a:t>
            </a:r>
          </a:p>
          <a:p>
            <a:pPr algn="just"/>
            <a:r>
              <a:rPr lang="sk-SK" sz="1600" i="1" dirty="0" smtClean="0"/>
              <a:t>• </a:t>
            </a:r>
            <a:r>
              <a:rPr lang="sk-SK" sz="1600" i="1" dirty="0" smtClean="0"/>
              <a:t>Aplikujte ho naprieč svojim podnikaním – to poskytne vášmu </a:t>
            </a:r>
            <a:r>
              <a:rPr lang="sk-SK" sz="1600" i="1" dirty="0" err="1" smtClean="0"/>
              <a:t>brandingu</a:t>
            </a:r>
            <a:r>
              <a:rPr lang="sk-SK" sz="1600" i="1" dirty="0" smtClean="0"/>
              <a:t> súdržný príbeh značky. Príbeh značky predstavuje, kto je vaša firma a čo znamená. Pripravuje pôdu pre každú interakciu zákazníkov s vašou značkou, v obchode a online.</a:t>
            </a:r>
            <a:endParaRPr lang="sk-SK" sz="1600" b="1" i="1" dirty="0"/>
          </a:p>
        </p:txBody>
      </p:sp>
      <p:pic>
        <p:nvPicPr>
          <p:cNvPr id="3" name="Obrázok 2"/>
          <p:cNvPicPr>
            <a:picLocks noChangeAspect="1"/>
          </p:cNvPicPr>
          <p:nvPr/>
        </p:nvPicPr>
        <p:blipFill>
          <a:blip r:embed="rId4"/>
          <a:stretch>
            <a:fillRect/>
          </a:stretch>
        </p:blipFill>
        <p:spPr>
          <a:xfrm>
            <a:off x="9026186" y="1401271"/>
            <a:ext cx="2416171" cy="3592353"/>
          </a:xfrm>
          <a:prstGeom prst="rect">
            <a:avLst/>
          </a:prstGeom>
        </p:spPr>
      </p:pic>
      <p:grpSp>
        <p:nvGrpSpPr>
          <p:cNvPr id="10" name="Group 9"/>
          <p:cNvGrpSpPr/>
          <p:nvPr/>
        </p:nvGrpSpPr>
        <p:grpSpPr>
          <a:xfrm>
            <a:off x="1887794" y="6266896"/>
            <a:ext cx="9697116" cy="463550"/>
            <a:chOff x="1887794" y="6266896"/>
            <a:chExt cx="9697116" cy="463550"/>
          </a:xfrm>
        </p:grpSpPr>
        <p:sp>
          <p:nvSpPr>
            <p:cNvPr id="11" name="TextBox 10"/>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2" name="Picture 24" descr="https://wayback.archive-it.org/12090/20210123161500mp_/https://eacea.ec.europa.eu/sites/eacea-site/files/logosbeneficaireserasmusleft_sk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Google Shape;223;gf9ff28dbe4_0_102"/>
          <p:cNvSpPr txBox="1"/>
          <p:nvPr/>
        </p:nvSpPr>
        <p:spPr>
          <a:xfrm>
            <a:off x="7068140" y="551656"/>
            <a:ext cx="451677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cs typeface="Calibri Light" panose="020F0302020204030204" pitchFamily="34" charset="0"/>
                <a:sym typeface="Calibri"/>
              </a:rPr>
              <a:t>4. </a:t>
            </a:r>
            <a:r>
              <a:rPr lang="sk-SK" sz="3900" b="1" dirty="0" smtClean="0">
                <a:solidFill>
                  <a:srgbClr val="D92E2D"/>
                </a:solidFill>
                <a:latin typeface="Calibri Light" panose="020F0302020204030204" pitchFamily="34" charset="0"/>
                <a:cs typeface="Calibri Light" panose="020F0302020204030204" pitchFamily="34" charset="0"/>
              </a:rPr>
              <a:t>Tvorba loga</a:t>
            </a:r>
            <a:endParaRPr lang="sk-SK" sz="39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116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1" y="1290770"/>
            <a:ext cx="6974320" cy="4468492"/>
          </a:xfrm>
          <a:prstGeom prst="rect">
            <a:avLst/>
          </a:prstGeom>
          <a:noFill/>
          <a:ln>
            <a:noFill/>
          </a:ln>
        </p:spPr>
        <p:txBody>
          <a:bodyPr spcFirstLastPara="1" wrap="square" lIns="91425" tIns="45700" rIns="91425" bIns="45700" anchor="t" anchorCtr="0">
            <a:noAutofit/>
          </a:bodyPr>
          <a:lstStyle/>
          <a:p>
            <a:pPr marL="0" lvl="0" indent="0" algn="just">
              <a:spcBef>
                <a:spcPts val="0"/>
              </a:spcBef>
              <a:buClr>
                <a:srgbClr val="D92E2D"/>
              </a:buClr>
              <a:buSzPts val="3200"/>
            </a:pPr>
            <a:r>
              <a:rPr lang="sk-SK" sz="1600" b="1" dirty="0" smtClean="0"/>
              <a:t>A</a:t>
            </a:r>
            <a:r>
              <a:rPr lang="sk-SK" sz="1600" b="1" dirty="0" smtClean="0"/>
              <a:t>by zákazníci poznali značku medzi konkurenciou</a:t>
            </a:r>
          </a:p>
          <a:p>
            <a:pPr marL="0" lvl="0" indent="0" algn="just">
              <a:spcBef>
                <a:spcPts val="0"/>
              </a:spcBef>
              <a:buClr>
                <a:srgbClr val="D92E2D"/>
              </a:buClr>
              <a:buSzPts val="3200"/>
            </a:pPr>
            <a:endParaRPr lang="sk-SK" sz="1600" b="1" dirty="0" smtClean="0"/>
          </a:p>
          <a:p>
            <a:pPr marL="0" lvl="0" indent="0" algn="just">
              <a:spcBef>
                <a:spcPts val="0"/>
              </a:spcBef>
              <a:buClr>
                <a:srgbClr val="D92E2D"/>
              </a:buClr>
              <a:buSzPts val="3200"/>
            </a:pPr>
            <a:r>
              <a:rPr lang="sk-SK" sz="1600" b="1" dirty="0" smtClean="0"/>
              <a:t>Identita značky vychádza z organizácie, </a:t>
            </a:r>
            <a:r>
              <a:rPr lang="sk-SK" sz="1600" dirty="0" smtClean="0"/>
              <a:t>t. j. organizácia je zodpovedná za vytvorenie jedinečného produktu s jedinečnými vlastnosťami. Je to spôsob, akým sa organizácia snaží identifikovať. Predstavuje, ako chce byť organizácia vnímaná na trhu. Organizácia komunikuje svoju identitu spotrebiteľom prostredníctvom svojich </a:t>
            </a:r>
            <a:r>
              <a:rPr lang="sk-SK" sz="1600" dirty="0" err="1" smtClean="0"/>
              <a:t>brandingových</a:t>
            </a:r>
            <a:r>
              <a:rPr lang="sk-SK" sz="1600" dirty="0" smtClean="0"/>
              <a:t> a marketingových stratégií. Značka je jedinečná vďaka svojej identite. Identita značky zahŕňa nasledujúce prvky – víziu značky, kultúru značky, umiestnenie, osobnosť, vzťahy a prezentácie. Identita značky je zväzok mentálnych a funkčných asociácií so značkou. Asociácie nie sú „dôvody na kúpu“, ale poskytujú známosť a diferenciáciu, ktorá sa nedá zopakovať. Tieto asociácie môžu zahŕňať podpisovú melódiu (napríklad - </a:t>
            </a:r>
            <a:r>
              <a:rPr lang="sk-SK" sz="1600" dirty="0" err="1" smtClean="0"/>
              <a:t>Britannia</a:t>
            </a:r>
            <a:r>
              <a:rPr lang="sk-SK" sz="1600" dirty="0" smtClean="0"/>
              <a:t> „</a:t>
            </a:r>
            <a:r>
              <a:rPr lang="sk-SK" sz="1600" dirty="0" err="1" smtClean="0"/>
              <a:t>ting</a:t>
            </a:r>
            <a:r>
              <a:rPr lang="sk-SK" sz="1600" dirty="0" smtClean="0"/>
              <a:t>-</a:t>
            </a:r>
            <a:r>
              <a:rPr lang="sk-SK" sz="1600" dirty="0" err="1" smtClean="0"/>
              <a:t>ting</a:t>
            </a:r>
            <a:r>
              <a:rPr lang="sk-SK" sz="1600" dirty="0" smtClean="0"/>
              <a:t>-ta-</a:t>
            </a:r>
            <a:r>
              <a:rPr lang="sk-SK" sz="1600" dirty="0" err="1" smtClean="0"/>
              <a:t>ding</a:t>
            </a:r>
            <a:r>
              <a:rPr lang="sk-SK" sz="1600" dirty="0" smtClean="0"/>
              <a:t>“), farby ochrannej známky (napríklad - modrá farba s </a:t>
            </a:r>
            <a:r>
              <a:rPr lang="sk-SK" sz="1600" dirty="0" err="1" smtClean="0"/>
              <a:t>Pepsi</a:t>
            </a:r>
            <a:r>
              <a:rPr lang="sk-SK" sz="1600" dirty="0" smtClean="0"/>
              <a:t>), logo (napríklad - Nike), slogan (napríklad - slogan spoločnosti Apple je „Mysli inak“) atď.</a:t>
            </a:r>
          </a:p>
          <a:p>
            <a:pPr marL="0" lvl="0" indent="0" algn="just">
              <a:spcBef>
                <a:spcPts val="0"/>
              </a:spcBef>
              <a:buClr>
                <a:srgbClr val="D92E2D"/>
              </a:buClr>
              <a:buSzPts val="3200"/>
            </a:pPr>
            <a:endParaRPr lang="sk-SK" sz="1600" dirty="0" smtClean="0"/>
          </a:p>
          <a:p>
            <a:pPr marL="0" lvl="0" indent="0" algn="just">
              <a:spcBef>
                <a:spcPts val="0"/>
              </a:spcBef>
              <a:buClr>
                <a:srgbClr val="D92E2D"/>
              </a:buClr>
              <a:buSzPts val="3200"/>
            </a:pPr>
            <a:r>
              <a:rPr lang="sk-SK" sz="1600" b="1" dirty="0" smtClean="0"/>
              <a:t>Identita značky je celkový návrh/prísľub, </a:t>
            </a:r>
            <a:r>
              <a:rPr lang="sk-SK" sz="1600" dirty="0" smtClean="0"/>
              <a:t>ktorý organizácia dáva spotrebiteľom. Značku možno vnímať ako produkt, osobnosť, súbor hodnôt a pozíciu, ktorú zaujíma v mysliach spotrebiteľov. Identita značky je všetko, za čo organizácia chce, aby bola značka považovaná za značku. Je to funkcia spojená s konkrétnou spoločnosťou, produktom, službou alebo jednotlivcom. Je to spôsob externého vyjadrenia značky svetu.</a:t>
            </a:r>
            <a:endParaRPr lang="sk-SK" sz="1600" dirty="0"/>
          </a:p>
        </p:txBody>
      </p:sp>
      <p:sp>
        <p:nvSpPr>
          <p:cNvPr id="234" name="Google Shape;234;gf9ff28dbe4_0_112"/>
          <p:cNvSpPr txBox="1"/>
          <p:nvPr/>
        </p:nvSpPr>
        <p:spPr>
          <a:xfrm>
            <a:off x="6529957" y="645985"/>
            <a:ext cx="5520956"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ea typeface="Calibri"/>
                <a:cs typeface="Calibri Light" panose="020F0302020204030204" pitchFamily="34" charset="0"/>
                <a:sym typeface="Calibri"/>
              </a:rPr>
              <a:t>5</a:t>
            </a:r>
            <a:r>
              <a:rPr lang="sk-SK" sz="3900" b="1" dirty="0" smtClean="0">
                <a:solidFill>
                  <a:srgbClr val="D92E2D"/>
                </a:solidFill>
                <a:latin typeface="Calibri Light" panose="020F0302020204030204" pitchFamily="34" charset="0"/>
                <a:ea typeface="Calibri"/>
                <a:cs typeface="Calibri Light" panose="020F0302020204030204" pitchFamily="34" charset="0"/>
                <a:sym typeface="Calibri"/>
              </a:rPr>
              <a:t>.</a:t>
            </a:r>
            <a:r>
              <a:rPr lang="sk-SK" sz="3900" b="1" dirty="0" smtClean="0">
                <a:solidFill>
                  <a:srgbClr val="D92E2D"/>
                </a:solidFill>
                <a:latin typeface="Calibri Light" panose="020F0302020204030204" pitchFamily="34" charset="0"/>
                <a:ea typeface="Calibri"/>
                <a:cs typeface="Calibri Light" panose="020F0302020204030204" pitchFamily="34" charset="0"/>
                <a:sym typeface="Calibri"/>
              </a:rPr>
              <a:t> </a:t>
            </a:r>
            <a:r>
              <a:rPr lang="sk-SK" sz="3900" b="1" dirty="0" smtClean="0">
                <a:solidFill>
                  <a:srgbClr val="D92E2D"/>
                </a:solidFill>
                <a:latin typeface="Calibri Light" panose="020F0302020204030204" pitchFamily="34" charset="0"/>
                <a:cs typeface="Calibri Light" panose="020F0302020204030204" pitchFamily="34" charset="0"/>
              </a:rPr>
              <a:t>Vytváranie identity</a:t>
            </a:r>
            <a:endParaRPr lang="sk-SK" sz="3900" b="1" dirty="0">
              <a:latin typeface="Calibri Light" panose="020F0302020204030204" pitchFamily="34" charset="0"/>
              <a:cs typeface="Calibri Light" panose="020F0302020204030204" pitchFamily="34" charset="0"/>
            </a:endParaRPr>
          </a:p>
        </p:txBody>
      </p:sp>
      <p:pic>
        <p:nvPicPr>
          <p:cNvPr id="9" name="Google Shape;387;p8"/>
          <p:cNvPicPr preferRelativeResize="0"/>
          <p:nvPr/>
        </p:nvPicPr>
        <p:blipFill rotWithShape="1">
          <a:blip r:embed="rId4">
            <a:alphaModFix/>
          </a:blip>
          <a:srcRect/>
          <a:stretch/>
        </p:blipFill>
        <p:spPr>
          <a:xfrm>
            <a:off x="9214572" y="3684896"/>
            <a:ext cx="2854142" cy="2416595"/>
          </a:xfrm>
          <a:prstGeom prst="rect">
            <a:avLst/>
          </a:prstGeom>
          <a:noFill/>
          <a:ln>
            <a:noFill/>
          </a:ln>
        </p:spPr>
      </p:pic>
      <p:grpSp>
        <p:nvGrpSpPr>
          <p:cNvPr id="10" name="Group 9"/>
          <p:cNvGrpSpPr/>
          <p:nvPr/>
        </p:nvGrpSpPr>
        <p:grpSpPr>
          <a:xfrm>
            <a:off x="1887794" y="6266896"/>
            <a:ext cx="9697116" cy="463550"/>
            <a:chOff x="1887794" y="6266896"/>
            <a:chExt cx="9697116" cy="463550"/>
          </a:xfrm>
        </p:grpSpPr>
        <p:sp>
          <p:nvSpPr>
            <p:cNvPr id="11" name="TextBox 10"/>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2" name="Picture 24" descr="https://wayback.archive-it.org/12090/20210123161500mp_/https://eacea.ec.europa.eu/sites/eacea-site/files/logosbeneficaireserasmusleft_sk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1" y="1290770"/>
            <a:ext cx="9144000" cy="4468492"/>
          </a:xfrm>
          <a:prstGeom prst="rect">
            <a:avLst/>
          </a:prstGeom>
          <a:noFill/>
          <a:ln>
            <a:noFill/>
          </a:ln>
        </p:spPr>
        <p:txBody>
          <a:bodyPr spcFirstLastPara="1" wrap="square" lIns="91425" tIns="45700" rIns="91425" bIns="45700" anchor="t" anchorCtr="0">
            <a:noAutofit/>
          </a:bodyPr>
          <a:lstStyle/>
          <a:p>
            <a:pPr algn="just"/>
            <a:r>
              <a:rPr lang="sk-SK" sz="1600" b="1" dirty="0" smtClean="0"/>
              <a:t>Identita značky sú viditeľné prvky značky </a:t>
            </a:r>
            <a:r>
              <a:rPr lang="sk-SK" sz="1600" dirty="0" smtClean="0"/>
              <a:t>(napríklad farba ochrannej známky, logo, názov, symbol), ktoré identifikujú a odlišujú značku v mysli cieľového publika. Je to kľúčový prostriedok na rast značky vašej spoločnosti.</a:t>
            </a:r>
          </a:p>
          <a:p>
            <a:pPr algn="just"/>
            <a:r>
              <a:rPr lang="sk-SK" sz="1600" b="1" dirty="0" smtClean="0"/>
              <a:t>Identita značky je súhrnom toho, čo všetko (</a:t>
            </a:r>
            <a:r>
              <a:rPr lang="sk-SK" sz="1600" b="1" dirty="0" err="1" smtClean="0"/>
              <a:t>t.j</a:t>
            </a:r>
            <a:r>
              <a:rPr lang="sk-SK" sz="1600" b="1" dirty="0" smtClean="0"/>
              <a:t>. organizácia) robíte. Ide o poslanie organizácie, jej osobnosť, prísľub spotrebiteľom a konkurenčné výhody</a:t>
            </a:r>
            <a:r>
              <a:rPr lang="sk-SK" sz="1600" dirty="0" smtClean="0"/>
              <a:t>. Zahŕňa myslenie, pocity a očakávania cieľového trhu/spotrebiteľov. Je to prostriedok na identifikáciu a odlíšenie organizácie od inej. Organizácia s jedinečnou identitou značky má lepšie povedomie o značke, motivovaný tím zamestnancov, ktorí sa cítia hrdí na prácu v dobre značkovej organizácii, aktívnych kupujúcich a firemný štýl. Identita značky vedie k lojalite k značke, preferencii značky, vysokej dôveryhodnosti, dobrým cenám a dobrej finančnej návratnosti. Pomáha organizácii vyjadriť zákazníkom a cieľovému trhu, aký druh organizácie je. Zákazníkov opäť uisťuje, že ste tým, za koho sa vydávate. Vytvára bezprostredné spojenie medzi organizáciou a spotrebiteľmi. Identita značky by mala byť udržateľná. Je dôležité, aby spotrebitelia okamžite korelovali s vaším produktom/službou.</a:t>
            </a:r>
          </a:p>
          <a:p>
            <a:pPr algn="just"/>
            <a:r>
              <a:rPr lang="sk-SK" sz="1600" b="1" dirty="0" smtClean="0"/>
              <a:t>Identita značky by mala byť futuristická, </a:t>
            </a:r>
            <a:r>
              <a:rPr lang="sk-SK" sz="1600" dirty="0" smtClean="0"/>
              <a:t>t. j. mala by odhaľovať asociácie ašpirované na značku. Mal by odrážať trvalé kvality značky. Identita značky je základným prostriedkom spotrebiteľského uznania a predstavuje odlíšenie značky od jej konkurentov.</a:t>
            </a:r>
            <a:endParaRPr lang="sk-SK" sz="1600" dirty="0"/>
          </a:p>
        </p:txBody>
      </p:sp>
      <p:grpSp>
        <p:nvGrpSpPr>
          <p:cNvPr id="9" name="Group 8"/>
          <p:cNvGrpSpPr/>
          <p:nvPr/>
        </p:nvGrpSpPr>
        <p:grpSpPr>
          <a:xfrm>
            <a:off x="1887794" y="6266896"/>
            <a:ext cx="9697116" cy="463550"/>
            <a:chOff x="1887794" y="6266896"/>
            <a:chExt cx="9697116" cy="463550"/>
          </a:xfrm>
        </p:grpSpPr>
        <p:sp>
          <p:nvSpPr>
            <p:cNvPr id="10" name="TextBox 9"/>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1"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Google Shape;234;gf9ff28dbe4_0_112"/>
          <p:cNvSpPr txBox="1"/>
          <p:nvPr/>
        </p:nvSpPr>
        <p:spPr>
          <a:xfrm>
            <a:off x="6529957" y="645985"/>
            <a:ext cx="5520956"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ea typeface="Calibri"/>
                <a:cs typeface="Calibri Light" panose="020F0302020204030204" pitchFamily="34" charset="0"/>
                <a:sym typeface="Calibri"/>
              </a:rPr>
              <a:t>5</a:t>
            </a:r>
            <a:r>
              <a:rPr lang="sk-SK" sz="3900" b="1" dirty="0" smtClean="0">
                <a:solidFill>
                  <a:srgbClr val="D92E2D"/>
                </a:solidFill>
                <a:latin typeface="Calibri Light" panose="020F0302020204030204" pitchFamily="34" charset="0"/>
                <a:ea typeface="Calibri"/>
                <a:cs typeface="Calibri Light" panose="020F0302020204030204" pitchFamily="34" charset="0"/>
                <a:sym typeface="Calibri"/>
              </a:rPr>
              <a:t>.</a:t>
            </a:r>
            <a:r>
              <a:rPr lang="sk-SK" sz="3900" b="1" dirty="0" smtClean="0">
                <a:solidFill>
                  <a:srgbClr val="D92E2D"/>
                </a:solidFill>
                <a:latin typeface="Calibri Light" panose="020F0302020204030204" pitchFamily="34" charset="0"/>
                <a:ea typeface="Calibri"/>
                <a:cs typeface="Calibri Light" panose="020F0302020204030204" pitchFamily="34" charset="0"/>
                <a:sym typeface="Calibri"/>
              </a:rPr>
              <a:t> </a:t>
            </a:r>
            <a:r>
              <a:rPr lang="sk-SK" sz="3900" b="1" dirty="0" smtClean="0">
                <a:solidFill>
                  <a:srgbClr val="D92E2D"/>
                </a:solidFill>
                <a:latin typeface="Calibri Light" panose="020F0302020204030204" pitchFamily="34" charset="0"/>
                <a:cs typeface="Calibri Light" panose="020F0302020204030204" pitchFamily="34" charset="0"/>
              </a:rPr>
              <a:t>Vytváranie identity</a:t>
            </a:r>
            <a:endParaRPr lang="sk-SK" sz="39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3767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1524000" y="1100126"/>
            <a:ext cx="9144000" cy="4657746"/>
          </a:xfrm>
          <a:prstGeom prst="rect">
            <a:avLst/>
          </a:prstGeom>
          <a:noFill/>
          <a:ln>
            <a:noFill/>
          </a:ln>
        </p:spPr>
        <p:txBody>
          <a:bodyPr spcFirstLastPara="1" wrap="square" lIns="91425" tIns="45700" rIns="91425" bIns="45700" anchor="t" anchorCtr="0">
            <a:noAutofit/>
          </a:bodyPr>
          <a:lstStyle/>
          <a:p>
            <a:pPr marL="36000" lvl="0" indent="0" algn="l" rtl="0">
              <a:lnSpc>
                <a:spcPct val="90000"/>
              </a:lnSpc>
              <a:spcBef>
                <a:spcPts val="0"/>
              </a:spcBef>
              <a:spcAft>
                <a:spcPts val="0"/>
              </a:spcAft>
              <a:buClr>
                <a:srgbClr val="D92E2D"/>
              </a:buClr>
              <a:buSzPts val="3200"/>
              <a:buNone/>
            </a:pPr>
            <a:endParaRPr lang="sk-SK" sz="1600" dirty="0" smtClean="0"/>
          </a:p>
          <a:p>
            <a:pPr marL="36000" lvl="0" indent="0" algn="just">
              <a:lnSpc>
                <a:spcPct val="100000"/>
              </a:lnSpc>
              <a:spcBef>
                <a:spcPts val="0"/>
              </a:spcBef>
              <a:buClr>
                <a:srgbClr val="D92E2D"/>
              </a:buClr>
              <a:buSzPts val="3200"/>
            </a:pPr>
            <a:r>
              <a:rPr lang="sk-SK" sz="1600" dirty="0" smtClean="0">
                <a:sym typeface="Calibri"/>
              </a:rPr>
              <a:t> </a:t>
            </a:r>
            <a:r>
              <a:rPr lang="sk-SK" sz="1600" b="1" dirty="0" smtClean="0"/>
              <a:t>1. Začnite stručným návrhom loga</a:t>
            </a:r>
          </a:p>
          <a:p>
            <a:pPr marL="36000" lvl="0" indent="0" algn="just">
              <a:lnSpc>
                <a:spcPct val="100000"/>
              </a:lnSpc>
              <a:spcBef>
                <a:spcPts val="0"/>
              </a:spcBef>
              <a:buClr>
                <a:srgbClr val="D92E2D"/>
              </a:buClr>
              <a:buSzPts val="3200"/>
            </a:pPr>
            <a:r>
              <a:rPr lang="sk-SK" sz="1600" dirty="0" smtClean="0"/>
              <a:t>Úspech prezentácie vášho loga klientovi začína dlho predtým, ako si sadnete k predstaveniu svojho loga.</a:t>
            </a:r>
          </a:p>
          <a:p>
            <a:pPr marL="36000" lvl="0" indent="0" algn="just">
              <a:lnSpc>
                <a:spcPct val="100000"/>
              </a:lnSpc>
              <a:spcBef>
                <a:spcPts val="0"/>
              </a:spcBef>
              <a:buClr>
                <a:srgbClr val="D92E2D"/>
              </a:buClr>
              <a:buSzPts val="3200"/>
            </a:pPr>
            <a:r>
              <a:rPr lang="sk-SK" sz="1600" dirty="0"/>
              <a:t>Skutočné tajomstvo, ako prezentovať logo, začína na prvých stretnutiach s klientmi, keď sa dohodnete na tzv. kreatívnom </a:t>
            </a:r>
            <a:r>
              <a:rPr lang="sk-SK" sz="1600" dirty="0" err="1"/>
              <a:t>briefe</a:t>
            </a:r>
            <a:r>
              <a:rPr lang="sk-SK" sz="1600" dirty="0"/>
              <a:t>. Prezentácia loga klientovi je potom skôr o preukázaní, ako váš návrh spĺňa požiadavky, na ktorých ste sa obaja dohodli skôr v procese. </a:t>
            </a:r>
            <a:endParaRPr lang="sk-SK" sz="1600" dirty="0" smtClean="0"/>
          </a:p>
          <a:p>
            <a:pPr marL="36000" lvl="0" indent="0" algn="just">
              <a:lnSpc>
                <a:spcPct val="100000"/>
              </a:lnSpc>
              <a:spcBef>
                <a:spcPts val="0"/>
              </a:spcBef>
              <a:buClr>
                <a:srgbClr val="D92E2D"/>
              </a:buClr>
              <a:buSzPts val="3200"/>
            </a:pPr>
            <a:r>
              <a:rPr lang="sk-SK" sz="1600" b="1" dirty="0" smtClean="0"/>
              <a:t>2. Prezentujte logo osobne alebo prostredníctvom videa</a:t>
            </a:r>
          </a:p>
          <a:p>
            <a:pPr marL="36000" lvl="0" indent="0" algn="just">
              <a:lnSpc>
                <a:spcPct val="100000"/>
              </a:lnSpc>
              <a:spcBef>
                <a:spcPts val="0"/>
              </a:spcBef>
              <a:buClr>
                <a:srgbClr val="D92E2D"/>
              </a:buClr>
              <a:buSzPts val="3200"/>
            </a:pPr>
            <a:r>
              <a:rPr lang="sk-SK" sz="1600" dirty="0" smtClean="0"/>
              <a:t>Ďalším návrhom, ako prezentovať logo, ktorý sa v našej skupine odborníkov objavoval znova a znova, bolo prezentovať svoje logo klientom osobne (alebo online), nie e-mailom. Súčasťou zvládnutia toho, ako prezentovať logo, je schopnosť merať reakcie klientov za chodu a prispôsobiť sa širokej škále reakcií. To je takmer nemožné, keď jednoducho prezentujete logo prostredníctvom e-mailu.</a:t>
            </a:r>
          </a:p>
          <a:p>
            <a:pPr marL="36000" lvl="0" indent="0" algn="just">
              <a:lnSpc>
                <a:spcPct val="100000"/>
              </a:lnSpc>
              <a:spcBef>
                <a:spcPts val="0"/>
              </a:spcBef>
              <a:buClr>
                <a:srgbClr val="D92E2D"/>
              </a:buClr>
              <a:buSzPts val="3200"/>
            </a:pPr>
            <a:r>
              <a:rPr lang="sk-SK" sz="1600" dirty="0" smtClean="0"/>
              <a:t>Ak venujete čas príprave prezentácie loga, ktorú urobíte „osobne“, tiež ukazuje, že vám záleží na tom, ako logo prezentujete, a že veríte vo finálny návrh loga.</a:t>
            </a:r>
          </a:p>
          <a:p>
            <a:pPr marL="36000" lvl="0" indent="0" algn="just">
              <a:lnSpc>
                <a:spcPct val="100000"/>
              </a:lnSpc>
              <a:spcBef>
                <a:spcPts val="0"/>
              </a:spcBef>
              <a:buClr>
                <a:srgbClr val="D92E2D"/>
              </a:buClr>
              <a:buSzPts val="3200"/>
            </a:pPr>
            <a:r>
              <a:rPr lang="sk-SK" sz="1600" b="1" dirty="0" smtClean="0"/>
              <a:t>3. Povedzte pútavý príbeh o logu</a:t>
            </a:r>
          </a:p>
          <a:p>
            <a:pPr marL="36000" lvl="0" indent="0" algn="just">
              <a:lnSpc>
                <a:spcPct val="100000"/>
              </a:lnSpc>
              <a:spcBef>
                <a:spcPts val="0"/>
              </a:spcBef>
              <a:buClr>
                <a:srgbClr val="D92E2D"/>
              </a:buClr>
              <a:buSzPts val="3200"/>
            </a:pPr>
            <a:r>
              <a:rPr lang="sk-SK" sz="1600" dirty="0" smtClean="0"/>
              <a:t>Naučiť sa prezentovať klientovi logo je rovnako o rozprávaní príbehu ako o profesionálnych prezentačných schopnostiach. V skutočnosti vás príbeh často dostane s klientom oveľa ďalej, než strnulá prezentácia v exekutívnom štýle. Váš príbeh by mal prezentovať problém, ktorému spoločnosť alebo jej zákazníci čelili a ako nové logo rieši mnohé predchádzajúce problémy.</a:t>
            </a:r>
          </a:p>
          <a:p>
            <a:pPr marL="36000" algn="just">
              <a:lnSpc>
                <a:spcPct val="120000"/>
              </a:lnSpc>
              <a:spcBef>
                <a:spcPts val="0"/>
              </a:spcBef>
            </a:pPr>
            <a:endParaRPr lang="sk-SK" sz="1600" dirty="0"/>
          </a:p>
        </p:txBody>
      </p:sp>
      <p:sp>
        <p:nvSpPr>
          <p:cNvPr id="245" name="Google Shape;245;gf9ff28dbe4_0_169"/>
          <p:cNvSpPr txBox="1"/>
          <p:nvPr/>
        </p:nvSpPr>
        <p:spPr>
          <a:xfrm>
            <a:off x="6096000" y="582989"/>
            <a:ext cx="5735197" cy="642900"/>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sk-SK" sz="3900" b="1" dirty="0" smtClean="0">
                <a:solidFill>
                  <a:srgbClr val="D92E2D"/>
                </a:solidFill>
                <a:latin typeface="Calibri Light" panose="020F0302020204030204" pitchFamily="34" charset="0"/>
                <a:cs typeface="Calibri Light" panose="020F0302020204030204" pitchFamily="34" charset="0"/>
              </a:rPr>
              <a:t>6. Prezentácia zákazníkovi</a:t>
            </a:r>
            <a:endParaRPr lang="sk-SK" sz="3900" b="1" dirty="0">
              <a:solidFill>
                <a:srgbClr val="D92E2D"/>
              </a:solidFill>
              <a:latin typeface="Calibri Light" panose="020F0302020204030204" pitchFamily="34" charset="0"/>
              <a:cs typeface="Calibri Light" panose="020F0302020204030204" pitchFamily="34" charset="0"/>
            </a:endParaRPr>
          </a:p>
        </p:txBody>
      </p:sp>
      <p:grpSp>
        <p:nvGrpSpPr>
          <p:cNvPr id="9" name="Group 8"/>
          <p:cNvGrpSpPr/>
          <p:nvPr/>
        </p:nvGrpSpPr>
        <p:grpSpPr>
          <a:xfrm>
            <a:off x="1887794" y="6266896"/>
            <a:ext cx="9697116" cy="463550"/>
            <a:chOff x="1887794" y="6266896"/>
            <a:chExt cx="9697116" cy="463550"/>
          </a:xfrm>
        </p:grpSpPr>
        <p:sp>
          <p:nvSpPr>
            <p:cNvPr id="10" name="TextBox 9"/>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1"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638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1227346" y="1416383"/>
            <a:ext cx="9718158" cy="4657746"/>
          </a:xfrm>
          <a:prstGeom prst="rect">
            <a:avLst/>
          </a:prstGeom>
          <a:noFill/>
          <a:ln>
            <a:noFill/>
          </a:ln>
        </p:spPr>
        <p:txBody>
          <a:bodyPr spcFirstLastPara="1" wrap="square" lIns="91425" tIns="45700" rIns="91425" bIns="45700" anchor="t" anchorCtr="0">
            <a:noAutofit/>
          </a:bodyPr>
          <a:lstStyle/>
          <a:p>
            <a:pPr marL="36000" algn="just">
              <a:lnSpc>
                <a:spcPct val="120000"/>
              </a:lnSpc>
              <a:spcBef>
                <a:spcPts val="0"/>
              </a:spcBef>
            </a:pPr>
            <a:r>
              <a:rPr lang="sk-SK" sz="1600" b="1" dirty="0" smtClean="0"/>
              <a:t>4. Zahrňte makety a uveďte kontext</a:t>
            </a:r>
          </a:p>
          <a:p>
            <a:pPr marL="36000" algn="just">
              <a:lnSpc>
                <a:spcPct val="120000"/>
              </a:lnSpc>
              <a:spcBef>
                <a:spcPts val="0"/>
              </a:spcBef>
            </a:pPr>
            <a:r>
              <a:rPr lang="sk-SK" sz="1600" dirty="0" smtClean="0"/>
              <a:t>Okrem rozprávania príbehu a ukazovania, ako vaše logo rieši problém klienta na dosah ruky, sa tiež budete chcieť naučiť, ako prezentovať logo v kontexte poskytnutím scenárov a modelov zo skutočného života. Prezentáciou loga klienta v reálnych podmienkach (napríklad na ich produktoch, na firemných papieroch alebo v reklamách) si váš klient s väčšou pravdepodobnosťou predstaví silu nového loga, ktoré prezentujete.</a:t>
            </a:r>
            <a:endParaRPr lang="sk-SK" sz="1600" b="1" dirty="0" smtClean="0"/>
          </a:p>
          <a:p>
            <a:pPr marL="36000" algn="just">
              <a:lnSpc>
                <a:spcPct val="120000"/>
              </a:lnSpc>
              <a:spcBef>
                <a:spcPts val="0"/>
              </a:spcBef>
            </a:pPr>
            <a:r>
              <a:rPr lang="sk-SK" sz="1600" b="1" dirty="0" smtClean="0"/>
              <a:t>5. Ukážte všestrannosť loga</a:t>
            </a:r>
          </a:p>
          <a:p>
            <a:pPr marL="36000" algn="just">
              <a:lnSpc>
                <a:spcPct val="120000"/>
              </a:lnSpc>
              <a:spcBef>
                <a:spcPts val="0"/>
              </a:spcBef>
            </a:pPr>
            <a:r>
              <a:rPr lang="sk-SK" sz="1600" dirty="0" smtClean="0"/>
              <a:t>Okrem prezentovania makiet potenciálneho použitia loga bude užitočné ukázať, aké všestranné môže byť vaše logo. Naučte sa, ako prezentovať logo rôznymi spôsobmi, pomôže vášmu klientovi zistiť, aký flexibilný a nadčasový je váš nový dizajn. Pomôže im to presne pochopiť, prečo si za vytvorenie loga účtujete hodné peniaze?</a:t>
            </a:r>
            <a:endParaRPr lang="sk-SK" sz="1600" b="1" dirty="0" smtClean="0"/>
          </a:p>
          <a:p>
            <a:pPr marL="36000" algn="just">
              <a:lnSpc>
                <a:spcPct val="120000"/>
              </a:lnSpc>
              <a:spcBef>
                <a:spcPts val="0"/>
              </a:spcBef>
            </a:pPr>
            <a:r>
              <a:rPr lang="sk-SK" sz="1600" b="1" dirty="0" smtClean="0"/>
              <a:t>6. Zamerajte sa na publikum</a:t>
            </a:r>
          </a:p>
          <a:p>
            <a:pPr marL="36000" algn="just">
              <a:lnSpc>
                <a:spcPct val="120000"/>
              </a:lnSpc>
              <a:spcBef>
                <a:spcPts val="0"/>
              </a:spcBef>
            </a:pPr>
            <a:r>
              <a:rPr lang="sk-SK" sz="1600" dirty="0" smtClean="0"/>
              <a:t>Publikum často nie je klient, ktorému prezentujete logo, ale jeho zákazníci alebo klienti. Takže aj keď môže byť lákavé hovoriť o tom, ako veľmi by sa vášmu klientovi mali páčiť vaše nové návrhy loga, naučiť sa, ako prezentovať logo so zreteľom na správne publikum, je rozhodujúce pre váš úspech. Možno jednu z najkritickejších rád dal dizajnér loga </a:t>
            </a:r>
            <a:r>
              <a:rPr lang="sk-SK" sz="1600" dirty="0" err="1" smtClean="0"/>
              <a:t>Ben</a:t>
            </a:r>
            <a:r>
              <a:rPr lang="sk-SK" sz="1600" dirty="0" smtClean="0"/>
              <a:t> </a:t>
            </a:r>
            <a:r>
              <a:rPr lang="sk-SK" sz="1600" dirty="0" err="1" smtClean="0"/>
              <a:t>Mottershead</a:t>
            </a:r>
            <a:r>
              <a:rPr lang="sk-SK" sz="1600" dirty="0" smtClean="0"/>
              <a:t> zo spoločnosti </a:t>
            </a:r>
            <a:r>
              <a:rPr lang="sk-SK" sz="1600" dirty="0" err="1" smtClean="0"/>
              <a:t>Ben</a:t>
            </a:r>
            <a:r>
              <a:rPr lang="sk-SK" sz="1600" dirty="0" smtClean="0"/>
              <a:t> </a:t>
            </a:r>
            <a:r>
              <a:rPr lang="sk-SK" sz="1600" dirty="0" err="1" smtClean="0"/>
              <a:t>designs</a:t>
            </a:r>
            <a:r>
              <a:rPr lang="sk-SK" sz="1600" dirty="0" smtClean="0"/>
              <a:t> „Vždy ukážte logo tak, ako by ho videlo publikum“. To znamená, že keď prezentujete makety alebo zvýrazňujete všestrannosť dizajnu vášho nového loga, uistite sa, že nové logo zvýrazníte z pohľadu najdôležitejšieho publika: zákazníka vášho klienta.</a:t>
            </a:r>
          </a:p>
          <a:p>
            <a:pPr marL="36000" algn="just">
              <a:lnSpc>
                <a:spcPct val="120000"/>
              </a:lnSpc>
              <a:spcBef>
                <a:spcPts val="0"/>
              </a:spcBef>
            </a:pPr>
            <a:endParaRPr lang="sk-SK" sz="1600" dirty="0"/>
          </a:p>
        </p:txBody>
      </p:sp>
      <p:grpSp>
        <p:nvGrpSpPr>
          <p:cNvPr id="10" name="Group 9"/>
          <p:cNvGrpSpPr/>
          <p:nvPr/>
        </p:nvGrpSpPr>
        <p:grpSpPr>
          <a:xfrm>
            <a:off x="1887794" y="6266896"/>
            <a:ext cx="9697116" cy="463550"/>
            <a:chOff x="1887794" y="6266896"/>
            <a:chExt cx="9697116" cy="463550"/>
          </a:xfrm>
        </p:grpSpPr>
        <p:sp>
          <p:nvSpPr>
            <p:cNvPr id="11" name="TextBox 10"/>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2"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Google Shape;245;gf9ff28dbe4_0_169"/>
          <p:cNvSpPr txBox="1"/>
          <p:nvPr/>
        </p:nvSpPr>
        <p:spPr>
          <a:xfrm>
            <a:off x="6096000" y="582989"/>
            <a:ext cx="5735197" cy="642900"/>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sk-SK" sz="3900" b="1" dirty="0" smtClean="0">
                <a:solidFill>
                  <a:srgbClr val="D92E2D"/>
                </a:solidFill>
                <a:latin typeface="Calibri Light" panose="020F0302020204030204" pitchFamily="34" charset="0"/>
                <a:cs typeface="Calibri Light" panose="020F0302020204030204" pitchFamily="34" charset="0"/>
              </a:rPr>
              <a:t>6. Prezentácia zákazníkovi</a:t>
            </a:r>
            <a:endParaRPr lang="sk-SK" sz="3900" b="1" dirty="0">
              <a:solidFill>
                <a:srgbClr val="D92E2D"/>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294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1524000" y="1290770"/>
            <a:ext cx="7701887" cy="4733341"/>
          </a:xfrm>
          <a:prstGeom prst="rect">
            <a:avLst/>
          </a:prstGeom>
          <a:noFill/>
          <a:ln>
            <a:noFill/>
          </a:ln>
        </p:spPr>
        <p:txBody>
          <a:bodyPr spcFirstLastPara="1" wrap="square" lIns="91425" tIns="45700" rIns="91425" bIns="45700" anchor="t" anchorCtr="0">
            <a:normAutofit lnSpcReduction="10000"/>
          </a:bodyPr>
          <a:lstStyle/>
          <a:p>
            <a:pPr algn="just"/>
            <a:r>
              <a:rPr lang="sk-SK" sz="1600" dirty="0"/>
              <a:t>Logo je prvá vec, ktorú ľudia uvidia ako symbol vašej značky. Bude vystihovať, aká je vaša značka, a bude vyjadrovať primárnu myšlienku vašej značky. Ľudia robia najrôznejšie kreatívne veci, aby zlepšili logo svojej značky, ale všetko úsilie zlyhá, pretože niektoré veci sa neberú do úvahy. Existujú určité pravidlá, ktoré musia značky dodržiavať pri výbere loga pre svoju firmu. s. Pripravili sme zoznam, v ktorom sme uviedli 6 vecí, na ktoré by ste sa mali pozrieť pred dokončením loga vašej značky.</a:t>
            </a:r>
          </a:p>
          <a:p>
            <a:pPr algn="just"/>
            <a:r>
              <a:rPr lang="sk-SK" sz="1600" b="1" dirty="0"/>
              <a:t>Rozumie vaše publikum vášmu logu dobre?- </a:t>
            </a:r>
            <a:r>
              <a:rPr lang="sk-SK" sz="1600" dirty="0"/>
              <a:t>Možno ste navrhli krásne logo s najrôznejšími farbami, ale nebude to dávať žiadny zmysel, ak mu vaše publikum nerozumie alebo si ho neporozumie s niečím iným. Logo musí vyjadrovať skutočnú podstatu vašej značky, malo by byť správne vnímané publikom.</a:t>
            </a:r>
          </a:p>
          <a:p>
            <a:pPr algn="just"/>
            <a:r>
              <a:rPr lang="sk-SK" sz="1600" b="1" dirty="0"/>
              <a:t>Urobte to jednoduché, ale krásne </a:t>
            </a:r>
            <a:r>
              <a:rPr lang="sk-SK" sz="1600" dirty="0"/>
              <a:t>– ak pridáte príliš veľa tvarov a kontrastných farieb, logo bude neprehľadné. Vášmu publiku sa nemusí páčiť logo s naozaj zložitým dizajnom. Urobte to jednoducho pomocou menšieho počtu farieb, vďaka ktorým ich vaše publikum ľahko rozpozná, keď znova uvidí logo. Napríklad logo spoločnosti Apple je jednoduché a vyjadruje ich myšlienku udržiavať veci jednoduché a krásne.</a:t>
            </a:r>
          </a:p>
          <a:p>
            <a:pPr algn="just"/>
            <a:r>
              <a:rPr lang="sk-SK" sz="1600" b="1" dirty="0"/>
              <a:t>Nepoužívajte príliš veľa efektov </a:t>
            </a:r>
            <a:r>
              <a:rPr lang="sk-SK" sz="1600" dirty="0"/>
              <a:t>– Efekty, ako sú tiene, skosenia, vzory, sa môžu zdať veľmi atraktívne, ale pri prezeraní v rôznych zariadeniach a formátoch môžu predstavovať problém. Logo sa môže zdať veľmi odlišné, ak si ho prezeráte na počítači a zobrazujete ho v tlačenej brožúre, ak používate efekt.</a:t>
            </a:r>
            <a:endParaRPr lang="en-US" sz="1600" dirty="0"/>
          </a:p>
        </p:txBody>
      </p:sp>
      <p:sp>
        <p:nvSpPr>
          <p:cNvPr id="256" name="Google Shape;256;gf9ff28dbe4_0_179"/>
          <p:cNvSpPr txBox="1"/>
          <p:nvPr/>
        </p:nvSpPr>
        <p:spPr>
          <a:xfrm>
            <a:off x="7099290" y="526478"/>
            <a:ext cx="4089265"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ea typeface="Calibri"/>
                <a:cs typeface="Calibri Light" panose="020F0302020204030204" pitchFamily="34" charset="0"/>
                <a:sym typeface="Calibri"/>
              </a:rPr>
              <a:t>7.</a:t>
            </a:r>
            <a:r>
              <a:rPr lang="fi-FI" sz="3900" b="1" dirty="0" smtClean="0">
                <a:solidFill>
                  <a:srgbClr val="D92E2D"/>
                </a:solidFill>
                <a:latin typeface="Calibri Light" panose="020F0302020204030204" pitchFamily="34" charset="0"/>
                <a:ea typeface="Calibri"/>
                <a:cs typeface="Calibri Light" panose="020F0302020204030204" pitchFamily="34" charset="0"/>
                <a:sym typeface="Calibri"/>
              </a:rPr>
              <a:t> </a:t>
            </a:r>
            <a:r>
              <a:rPr lang="sk-SK" sz="3900" b="1" dirty="0" smtClean="0">
                <a:solidFill>
                  <a:srgbClr val="D92E2D"/>
                </a:solidFill>
                <a:latin typeface="Calibri Light" panose="020F0302020204030204" pitchFamily="34" charset="0"/>
                <a:cs typeface="Calibri Light" panose="020F0302020204030204" pitchFamily="34" charset="0"/>
              </a:rPr>
              <a:t>Finalizácia</a:t>
            </a:r>
            <a:endParaRPr lang="sk-SK" sz="3900" b="1" dirty="0">
              <a:latin typeface="Calibri Light" panose="020F0302020204030204" pitchFamily="34" charset="0"/>
              <a:cs typeface="Calibri Light" panose="020F0302020204030204" pitchFamily="34" charset="0"/>
            </a:endParaRPr>
          </a:p>
        </p:txBody>
      </p:sp>
      <p:grpSp>
        <p:nvGrpSpPr>
          <p:cNvPr id="10" name="Group 9"/>
          <p:cNvGrpSpPr/>
          <p:nvPr/>
        </p:nvGrpSpPr>
        <p:grpSpPr>
          <a:xfrm>
            <a:off x="1887794" y="6266896"/>
            <a:ext cx="9697116" cy="463550"/>
            <a:chOff x="1887794" y="6266896"/>
            <a:chExt cx="9697116" cy="463550"/>
          </a:xfrm>
        </p:grpSpPr>
        <p:sp>
          <p:nvSpPr>
            <p:cNvPr id="11" name="TextBox 10"/>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2"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subTitle" idx="1"/>
          </p:nvPr>
        </p:nvSpPr>
        <p:spPr>
          <a:xfrm>
            <a:off x="1459132" y="1196400"/>
            <a:ext cx="6026935" cy="45953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solidFill>
                <a:srgbClr val="E47A24"/>
              </a:solidFill>
              <a:latin typeface="Calibri"/>
              <a:ea typeface="Calibri"/>
              <a:cs typeface="Calibri"/>
              <a:sym typeface="Calibri"/>
            </a:endParaRPr>
          </a:p>
          <a:p>
            <a:pPr marL="0" lvl="0" indent="0" algn="just" rtl="0">
              <a:lnSpc>
                <a:spcPct val="90000"/>
              </a:lnSpc>
              <a:spcBef>
                <a:spcPts val="1000"/>
              </a:spcBef>
              <a:spcAft>
                <a:spcPts val="0"/>
              </a:spcAft>
              <a:buClr>
                <a:srgbClr val="FFC300"/>
              </a:buClr>
              <a:buSzPts val="2000"/>
              <a:buNone/>
            </a:pPr>
            <a:r>
              <a:rPr lang="sk-SK" sz="2000" b="1" dirty="0" smtClean="0">
                <a:solidFill>
                  <a:srgbClr val="FFC300"/>
                </a:solidFill>
                <a:latin typeface="Calibri"/>
                <a:ea typeface="Calibri"/>
                <a:cs typeface="Calibri"/>
                <a:sym typeface="Calibri"/>
              </a:rPr>
              <a:t>Na konci tohto bloku budete vedieť:</a:t>
            </a:r>
            <a:endParaRPr dirty="0"/>
          </a:p>
        </p:txBody>
      </p:sp>
      <p:sp>
        <p:nvSpPr>
          <p:cNvPr id="94" name="Google Shape;94;p2"/>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2"/>
          <p:cNvPicPr preferRelativeResize="0"/>
          <p:nvPr/>
        </p:nvPicPr>
        <p:blipFill rotWithShape="1">
          <a:blip r:embed="rId3">
            <a:alphaModFix/>
          </a:blip>
          <a:srcRect/>
          <a:stretch/>
        </p:blipFill>
        <p:spPr>
          <a:xfrm>
            <a:off x="1335279" y="169687"/>
            <a:ext cx="3811683" cy="1121083"/>
          </a:xfrm>
          <a:prstGeom prst="rect">
            <a:avLst/>
          </a:prstGeom>
          <a:noFill/>
          <a:ln>
            <a:noFill/>
          </a:ln>
        </p:spPr>
      </p:pic>
      <p:sp>
        <p:nvSpPr>
          <p:cNvPr id="98" name="Google Shape;98;p2"/>
          <p:cNvSpPr txBox="1">
            <a:spLocks noGrp="1"/>
          </p:cNvSpPr>
          <p:nvPr>
            <p:ph type="ctrTitle"/>
          </p:nvPr>
        </p:nvSpPr>
        <p:spPr>
          <a:xfrm>
            <a:off x="7025150" y="553541"/>
            <a:ext cx="4845510" cy="64285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ct val="100000"/>
              <a:buFont typeface="Calibri"/>
              <a:buNone/>
            </a:pPr>
            <a:r>
              <a:rPr lang="en-US" sz="3900" b="1" dirty="0" smtClean="0">
                <a:solidFill>
                  <a:srgbClr val="D92E2D"/>
                </a:solidFill>
                <a:latin typeface="Calibri Light" panose="020F0302020204030204" pitchFamily="34" charset="0"/>
                <a:cs typeface="Calibri Light" panose="020F0302020204030204" pitchFamily="34" charset="0"/>
              </a:rPr>
              <a:t>1</a:t>
            </a:r>
            <a:r>
              <a:rPr lang="en-US" sz="3900" b="1" dirty="0" smtClean="0">
                <a:solidFill>
                  <a:srgbClr val="D92E2D"/>
                </a:solidFill>
                <a:latin typeface="Calibri Light" panose="020F0302020204030204" pitchFamily="34" charset="0"/>
                <a:cs typeface="Calibri Light" panose="020F0302020204030204" pitchFamily="34" charset="0"/>
              </a:rPr>
              <a:t>.</a:t>
            </a:r>
            <a:r>
              <a:rPr lang="sk-SK" sz="3900" b="1" dirty="0" smtClean="0">
                <a:solidFill>
                  <a:srgbClr val="D92E2D"/>
                </a:solidFill>
                <a:latin typeface="Calibri Light" panose="020F0302020204030204" pitchFamily="34" charset="0"/>
                <a:cs typeface="Calibri Light" panose="020F0302020204030204" pitchFamily="34" charset="0"/>
              </a:rPr>
              <a:t> Ciele</a:t>
            </a:r>
            <a:r>
              <a:rPr lang="en-US" sz="3900" b="1" dirty="0" smtClean="0">
                <a:solidFill>
                  <a:srgbClr val="D92E2D"/>
                </a:solidFill>
                <a:latin typeface="Calibri Light" panose="020F0302020204030204" pitchFamily="34" charset="0"/>
                <a:cs typeface="Calibri Light" panose="020F0302020204030204" pitchFamily="34" charset="0"/>
              </a:rPr>
              <a:t> </a:t>
            </a:r>
            <a:r>
              <a:rPr lang="sk-SK" sz="3900" b="1" dirty="0">
                <a:solidFill>
                  <a:srgbClr val="D92E2D"/>
                </a:solidFill>
                <a:latin typeface="Calibri Light" panose="020F0302020204030204" pitchFamily="34" charset="0"/>
                <a:cs typeface="Calibri Light" panose="020F0302020204030204" pitchFamily="34" charset="0"/>
              </a:rPr>
              <a:t>a</a:t>
            </a:r>
            <a:r>
              <a:rPr lang="en-US" sz="3900" b="1" dirty="0" smtClean="0">
                <a:solidFill>
                  <a:srgbClr val="D92E2D"/>
                </a:solidFill>
                <a:latin typeface="Calibri Light" panose="020F0302020204030204" pitchFamily="34" charset="0"/>
                <a:cs typeface="Calibri Light" panose="020F0302020204030204" pitchFamily="34" charset="0"/>
              </a:rPr>
              <a:t> </a:t>
            </a:r>
            <a:r>
              <a:rPr lang="sk-SK" sz="3900" b="1" dirty="0">
                <a:solidFill>
                  <a:srgbClr val="D92E2D"/>
                </a:solidFill>
                <a:latin typeface="Calibri Light" panose="020F0302020204030204" pitchFamily="34" charset="0"/>
                <a:cs typeface="Calibri Light" panose="020F0302020204030204" pitchFamily="34" charset="0"/>
              </a:rPr>
              <a:t>ú</a:t>
            </a:r>
            <a:r>
              <a:rPr lang="sk-SK" sz="3900" b="1" dirty="0" smtClean="0">
                <a:solidFill>
                  <a:srgbClr val="D92E2D"/>
                </a:solidFill>
                <a:latin typeface="Calibri Light" panose="020F0302020204030204" pitchFamily="34" charset="0"/>
                <a:cs typeface="Calibri Light" panose="020F0302020204030204" pitchFamily="34" charset="0"/>
              </a:rPr>
              <a:t>lohy</a:t>
            </a:r>
            <a:r>
              <a:rPr lang="en-US" sz="3900" b="1" dirty="0" smtClean="0">
                <a:solidFill>
                  <a:srgbClr val="D92E2D"/>
                </a:solidFill>
                <a:latin typeface="Calibri Light" panose="020F0302020204030204" pitchFamily="34" charset="0"/>
                <a:cs typeface="Calibri Light" panose="020F0302020204030204" pitchFamily="34" charset="0"/>
              </a:rPr>
              <a:t> </a:t>
            </a:r>
            <a:endParaRPr sz="3900" b="1" dirty="0">
              <a:solidFill>
                <a:srgbClr val="D92E2D"/>
              </a:solidFill>
              <a:latin typeface="Calibri Light" panose="020F0302020204030204" pitchFamily="34" charset="0"/>
              <a:cs typeface="Calibri Light" panose="020F0302020204030204" pitchFamily="34" charset="0"/>
            </a:endParaRPr>
          </a:p>
        </p:txBody>
      </p:sp>
      <p:pic>
        <p:nvPicPr>
          <p:cNvPr id="99" name="Google Shape;99;p2"/>
          <p:cNvPicPr preferRelativeResize="0"/>
          <p:nvPr/>
        </p:nvPicPr>
        <p:blipFill rotWithShape="1">
          <a:blip r:embed="rId4">
            <a:alphaModFix/>
          </a:blip>
          <a:srcRect l="77489" r="3171"/>
          <a:stretch/>
        </p:blipFill>
        <p:spPr>
          <a:xfrm>
            <a:off x="1459132" y="2317483"/>
            <a:ext cx="317240" cy="482490"/>
          </a:xfrm>
          <a:prstGeom prst="rect">
            <a:avLst/>
          </a:prstGeom>
          <a:noFill/>
          <a:ln>
            <a:noFill/>
          </a:ln>
        </p:spPr>
      </p:pic>
      <p:pic>
        <p:nvPicPr>
          <p:cNvPr id="100" name="Google Shape;100;p2"/>
          <p:cNvPicPr preferRelativeResize="0"/>
          <p:nvPr/>
        </p:nvPicPr>
        <p:blipFill rotWithShape="1">
          <a:blip r:embed="rId4">
            <a:alphaModFix/>
          </a:blip>
          <a:srcRect l="77489" r="3171"/>
          <a:stretch/>
        </p:blipFill>
        <p:spPr>
          <a:xfrm>
            <a:off x="1459132" y="3300003"/>
            <a:ext cx="317240" cy="482490"/>
          </a:xfrm>
          <a:prstGeom prst="rect">
            <a:avLst/>
          </a:prstGeom>
          <a:noFill/>
          <a:ln>
            <a:noFill/>
          </a:ln>
        </p:spPr>
      </p:pic>
      <p:pic>
        <p:nvPicPr>
          <p:cNvPr id="101" name="Google Shape;101;p2"/>
          <p:cNvPicPr preferRelativeResize="0"/>
          <p:nvPr/>
        </p:nvPicPr>
        <p:blipFill rotWithShape="1">
          <a:blip r:embed="rId4">
            <a:alphaModFix/>
          </a:blip>
          <a:srcRect l="77489" r="3171"/>
          <a:stretch/>
        </p:blipFill>
        <p:spPr>
          <a:xfrm>
            <a:off x="1459132" y="4282523"/>
            <a:ext cx="317240" cy="482490"/>
          </a:xfrm>
          <a:prstGeom prst="rect">
            <a:avLst/>
          </a:prstGeom>
          <a:noFill/>
          <a:ln>
            <a:noFill/>
          </a:ln>
        </p:spPr>
      </p:pic>
      <p:sp>
        <p:nvSpPr>
          <p:cNvPr id="102" name="Google Shape;102;p2"/>
          <p:cNvSpPr txBox="1"/>
          <p:nvPr/>
        </p:nvSpPr>
        <p:spPr>
          <a:xfrm>
            <a:off x="1900225" y="2632758"/>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200" dirty="0" smtClean="0">
                <a:solidFill>
                  <a:schemeClr val="dk1"/>
                </a:solidFill>
                <a:latin typeface="Calibri"/>
                <a:ea typeface="Calibri"/>
                <a:cs typeface="Calibri"/>
                <a:sym typeface="Calibri"/>
              </a:rPr>
              <a:t>Teoretický základ</a:t>
            </a:r>
            <a:endParaRPr sz="1200" dirty="0">
              <a:solidFill>
                <a:schemeClr val="dk1"/>
              </a:solidFill>
              <a:latin typeface="Calibri"/>
              <a:ea typeface="Calibri"/>
              <a:cs typeface="Calibri"/>
              <a:sym typeface="Calibri"/>
            </a:endParaRPr>
          </a:p>
        </p:txBody>
      </p:sp>
      <p:sp>
        <p:nvSpPr>
          <p:cNvPr id="103" name="Google Shape;103;p2"/>
          <p:cNvSpPr txBox="1"/>
          <p:nvPr/>
        </p:nvSpPr>
        <p:spPr>
          <a:xfrm>
            <a:off x="1900224" y="2330715"/>
            <a:ext cx="5124925" cy="369291"/>
          </a:xfrm>
          <a:prstGeom prst="rect">
            <a:avLst/>
          </a:prstGeom>
          <a:noFill/>
          <a:ln>
            <a:noFill/>
          </a:ln>
        </p:spPr>
        <p:txBody>
          <a:bodyPr spcFirstLastPara="1" wrap="square" lIns="108000" tIns="45700" rIns="108000" bIns="45700" anchor="t" anchorCtr="0">
            <a:spAutoFit/>
          </a:bodyPr>
          <a:lstStyle/>
          <a:p>
            <a:pPr lvl="0"/>
            <a:r>
              <a:rPr lang="en-US" sz="1800" b="1" dirty="0" err="1" smtClean="0">
                <a:solidFill>
                  <a:schemeClr val="dk1"/>
                </a:solidFill>
                <a:latin typeface="Calibri"/>
                <a:ea typeface="Calibri"/>
                <a:cs typeface="Calibri"/>
                <a:sym typeface="Calibri"/>
              </a:rPr>
              <a:t>Pochop</a:t>
            </a:r>
            <a:r>
              <a:rPr lang="sk-SK" sz="1800" b="1" dirty="0" err="1" smtClean="0">
                <a:solidFill>
                  <a:schemeClr val="dk1"/>
                </a:solidFill>
                <a:latin typeface="Calibri"/>
                <a:ea typeface="Calibri"/>
                <a:cs typeface="Calibri"/>
                <a:sym typeface="Calibri"/>
              </a:rPr>
              <a:t>iť</a:t>
            </a:r>
            <a:r>
              <a:rPr lang="en-US" sz="1800" b="1" dirty="0" smtClean="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význam</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značky</a:t>
            </a:r>
            <a:r>
              <a:rPr lang="en-US" sz="1800" b="1" dirty="0">
                <a:solidFill>
                  <a:schemeClr val="dk1"/>
                </a:solidFill>
                <a:latin typeface="Calibri"/>
                <a:ea typeface="Calibri"/>
                <a:cs typeface="Calibri"/>
                <a:sym typeface="Calibri"/>
              </a:rPr>
              <a:t> pre </a:t>
            </a:r>
            <a:r>
              <a:rPr lang="en-US" sz="1800" b="1" dirty="0" err="1">
                <a:solidFill>
                  <a:schemeClr val="dk1"/>
                </a:solidFill>
                <a:latin typeface="Calibri"/>
                <a:ea typeface="Calibri"/>
                <a:cs typeface="Calibri"/>
                <a:sym typeface="Calibri"/>
              </a:rPr>
              <a:t>podnikateľský</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subjekt</a:t>
            </a:r>
            <a:endParaRPr sz="1800" b="1" dirty="0">
              <a:solidFill>
                <a:schemeClr val="dk1"/>
              </a:solidFill>
              <a:latin typeface="Calibri"/>
              <a:ea typeface="Calibri"/>
              <a:cs typeface="Calibri"/>
              <a:sym typeface="Calibri"/>
            </a:endParaRPr>
          </a:p>
        </p:txBody>
      </p:sp>
      <p:sp>
        <p:nvSpPr>
          <p:cNvPr id="104" name="Google Shape;104;p2"/>
          <p:cNvSpPr txBox="1"/>
          <p:nvPr/>
        </p:nvSpPr>
        <p:spPr>
          <a:xfrm>
            <a:off x="1900225" y="3622840"/>
            <a:ext cx="5124925" cy="276999"/>
          </a:xfrm>
          <a:prstGeom prst="rect">
            <a:avLst/>
          </a:prstGeom>
          <a:noFill/>
          <a:ln>
            <a:noFill/>
          </a:ln>
        </p:spPr>
        <p:txBody>
          <a:bodyPr spcFirstLastPara="1" wrap="square" lIns="91425" tIns="45700" rIns="91425" bIns="45700" anchor="t" anchorCtr="0">
            <a:spAutoFit/>
          </a:bodyPr>
          <a:lstStyle/>
          <a:p>
            <a:pPr lvl="0"/>
            <a:r>
              <a:rPr lang="en-US" sz="1200" dirty="0" err="1" smtClean="0">
                <a:solidFill>
                  <a:schemeClr val="dk1"/>
                </a:solidFill>
                <a:latin typeface="Calibri"/>
                <a:ea typeface="Calibri"/>
                <a:cs typeface="Calibri"/>
                <a:sym typeface="Calibri"/>
              </a:rPr>
              <a:t>Aplik</a:t>
            </a:r>
            <a:r>
              <a:rPr lang="sk-SK" sz="1200" dirty="0" err="1" smtClean="0">
                <a:solidFill>
                  <a:schemeClr val="dk1"/>
                </a:solidFill>
                <a:latin typeface="Calibri"/>
                <a:ea typeface="Calibri"/>
                <a:cs typeface="Calibri"/>
                <a:sym typeface="Calibri"/>
              </a:rPr>
              <a:t>ovať</a:t>
            </a:r>
            <a:r>
              <a:rPr lang="en-US" sz="1200" dirty="0" smtClean="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teoretický</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základ</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na</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praktické</a:t>
            </a:r>
            <a:r>
              <a:rPr lang="en-US" sz="1200" dirty="0">
                <a:solidFill>
                  <a:schemeClr val="dk1"/>
                </a:solidFill>
                <a:latin typeface="Calibri"/>
                <a:ea typeface="Calibri"/>
                <a:cs typeface="Calibri"/>
                <a:sym typeface="Calibri"/>
              </a:rPr>
              <a:t> </a:t>
            </a:r>
            <a:r>
              <a:rPr lang="sk-SK" sz="1200" dirty="0" smtClean="0">
                <a:solidFill>
                  <a:schemeClr val="dk1"/>
                </a:solidFill>
                <a:latin typeface="Calibri"/>
                <a:ea typeface="Calibri"/>
                <a:cs typeface="Calibri"/>
                <a:sym typeface="Calibri"/>
              </a:rPr>
              <a:t>aktivity</a:t>
            </a:r>
            <a:endParaRPr sz="1200" dirty="0">
              <a:solidFill>
                <a:schemeClr val="dk1"/>
              </a:solidFill>
              <a:latin typeface="Calibri"/>
              <a:ea typeface="Calibri"/>
              <a:cs typeface="Calibri"/>
              <a:sym typeface="Calibri"/>
            </a:endParaRPr>
          </a:p>
        </p:txBody>
      </p:sp>
      <p:sp>
        <p:nvSpPr>
          <p:cNvPr id="105" name="Google Shape;105;p2"/>
          <p:cNvSpPr txBox="1"/>
          <p:nvPr/>
        </p:nvSpPr>
        <p:spPr>
          <a:xfrm>
            <a:off x="1900225" y="3284275"/>
            <a:ext cx="5801700" cy="369300"/>
          </a:xfrm>
          <a:prstGeom prst="rect">
            <a:avLst/>
          </a:prstGeom>
          <a:noFill/>
          <a:ln>
            <a:noFill/>
          </a:ln>
        </p:spPr>
        <p:txBody>
          <a:bodyPr spcFirstLastPara="1" wrap="square" lIns="108000" tIns="45700" rIns="108000" bIns="45700" anchor="t" anchorCtr="0">
            <a:spAutoFit/>
          </a:bodyPr>
          <a:lstStyle/>
          <a:p>
            <a:pPr lvl="0"/>
            <a:r>
              <a:rPr lang="en-US" sz="1800" b="1" dirty="0" err="1" smtClean="0">
                <a:solidFill>
                  <a:schemeClr val="dk1"/>
                </a:solidFill>
                <a:latin typeface="Calibri"/>
                <a:ea typeface="Calibri"/>
                <a:cs typeface="Calibri"/>
                <a:sym typeface="Calibri"/>
              </a:rPr>
              <a:t>Vytvor</a:t>
            </a:r>
            <a:r>
              <a:rPr lang="sk-SK" sz="1800" b="1" dirty="0" err="1" smtClean="0">
                <a:solidFill>
                  <a:schemeClr val="dk1"/>
                </a:solidFill>
                <a:latin typeface="Calibri"/>
                <a:ea typeface="Calibri"/>
                <a:cs typeface="Calibri"/>
                <a:sym typeface="Calibri"/>
              </a:rPr>
              <a:t>iť</a:t>
            </a:r>
            <a:r>
              <a:rPr lang="en-US" sz="1800" b="1" dirty="0" smtClean="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značku</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ako</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nástroj</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predaja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značka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predáva</a:t>
            </a:r>
            <a:r>
              <a:rPr lang="en-US"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p:txBody>
      </p:sp>
      <p:sp>
        <p:nvSpPr>
          <p:cNvPr id="106" name="Google Shape;106;p2"/>
          <p:cNvSpPr txBox="1"/>
          <p:nvPr/>
        </p:nvSpPr>
        <p:spPr>
          <a:xfrm>
            <a:off x="1900225" y="4591894"/>
            <a:ext cx="5124925" cy="276999"/>
          </a:xfrm>
          <a:prstGeom prst="rect">
            <a:avLst/>
          </a:prstGeom>
          <a:noFill/>
          <a:ln>
            <a:noFill/>
          </a:ln>
        </p:spPr>
        <p:txBody>
          <a:bodyPr spcFirstLastPara="1" wrap="square" lIns="91425" tIns="45700" rIns="91425" bIns="45700" anchor="t" anchorCtr="0">
            <a:spAutoFit/>
          </a:bodyPr>
          <a:lstStyle/>
          <a:p>
            <a:pPr lvl="0"/>
            <a:r>
              <a:rPr lang="fr-FR" sz="1200" dirty="0">
                <a:solidFill>
                  <a:schemeClr val="dk1"/>
                </a:solidFill>
                <a:latin typeface="Calibri"/>
                <a:ea typeface="Calibri"/>
                <a:cs typeface="Calibri"/>
                <a:sym typeface="Calibri"/>
              </a:rPr>
              <a:t>Propagácia, dotazníky, odozva verejnosti, neustále budovanie značky</a:t>
            </a:r>
            <a:endParaRPr sz="1200" dirty="0">
              <a:solidFill>
                <a:schemeClr val="dk1"/>
              </a:solidFill>
              <a:latin typeface="Calibri"/>
              <a:ea typeface="Calibri"/>
              <a:cs typeface="Calibri"/>
              <a:sym typeface="Calibri"/>
            </a:endParaRPr>
          </a:p>
        </p:txBody>
      </p:sp>
      <p:sp>
        <p:nvSpPr>
          <p:cNvPr id="107" name="Google Shape;107;p2"/>
          <p:cNvSpPr txBox="1"/>
          <p:nvPr/>
        </p:nvSpPr>
        <p:spPr>
          <a:xfrm>
            <a:off x="1900225" y="4253340"/>
            <a:ext cx="5124925" cy="369332"/>
          </a:xfrm>
          <a:prstGeom prst="rect">
            <a:avLst/>
          </a:prstGeom>
          <a:noFill/>
          <a:ln>
            <a:noFill/>
          </a:ln>
        </p:spPr>
        <p:txBody>
          <a:bodyPr spcFirstLastPara="1" wrap="square" lIns="108000" tIns="45700" rIns="108000" bIns="45700" anchor="t" anchorCtr="0">
            <a:spAutoFit/>
          </a:bodyPr>
          <a:lstStyle/>
          <a:p>
            <a:pPr lvl="0"/>
            <a:r>
              <a:rPr lang="sk-SK" sz="1800" b="1" dirty="0" smtClean="0">
                <a:solidFill>
                  <a:schemeClr val="dk1"/>
                </a:solidFill>
                <a:latin typeface="Calibri"/>
                <a:ea typeface="Calibri"/>
                <a:cs typeface="Calibri"/>
                <a:sym typeface="Calibri"/>
              </a:rPr>
              <a:t>Poznať č</a:t>
            </a:r>
            <a:r>
              <a:rPr lang="en-US" sz="1800" b="1" dirty="0" err="1" smtClean="0">
                <a:solidFill>
                  <a:schemeClr val="dk1"/>
                </a:solidFill>
                <a:latin typeface="Calibri"/>
                <a:ea typeface="Calibri"/>
                <a:cs typeface="Calibri"/>
                <a:sym typeface="Calibri"/>
              </a:rPr>
              <a:t>innosti</a:t>
            </a:r>
            <a:r>
              <a:rPr lang="en-US" sz="1800" b="1" dirty="0" smtClean="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súvisiace</a:t>
            </a:r>
            <a:r>
              <a:rPr lang="en-US" sz="1800" b="1" dirty="0">
                <a:solidFill>
                  <a:schemeClr val="dk1"/>
                </a:solidFill>
                <a:latin typeface="Calibri"/>
                <a:ea typeface="Calibri"/>
                <a:cs typeface="Calibri"/>
                <a:sym typeface="Calibri"/>
              </a:rPr>
              <a:t> s </a:t>
            </a:r>
            <a:r>
              <a:rPr lang="en-US" sz="1800" b="1" dirty="0" err="1">
                <a:solidFill>
                  <a:schemeClr val="dk1"/>
                </a:solidFill>
                <a:latin typeface="Calibri"/>
                <a:ea typeface="Calibri"/>
                <a:cs typeface="Calibri"/>
                <a:sym typeface="Calibri"/>
              </a:rPr>
              <a:t>udržiavaním</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značky</a:t>
            </a:r>
            <a:endParaRPr sz="1800" b="1" dirty="0">
              <a:solidFill>
                <a:schemeClr val="dk1"/>
              </a:solidFill>
              <a:latin typeface="Calibri"/>
              <a:ea typeface="Calibri"/>
              <a:cs typeface="Calibri"/>
              <a:sym typeface="Calibri"/>
            </a:endParaRPr>
          </a:p>
        </p:txBody>
      </p:sp>
      <p:grpSp>
        <p:nvGrpSpPr>
          <p:cNvPr id="18" name="Group 17"/>
          <p:cNvGrpSpPr/>
          <p:nvPr/>
        </p:nvGrpSpPr>
        <p:grpSpPr>
          <a:xfrm>
            <a:off x="1887794" y="6266896"/>
            <a:ext cx="9697116" cy="463550"/>
            <a:chOff x="1887794" y="6266896"/>
            <a:chExt cx="9697116" cy="463550"/>
          </a:xfrm>
        </p:grpSpPr>
        <p:sp>
          <p:nvSpPr>
            <p:cNvPr id="19" name="TextBox 18"/>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20" name="Picture 24" descr="https://wayback.archive-it.org/12090/20210123161500mp_/https://eacea.ec.europa.eu/sites/eacea-site/files/logosbeneficaireserasmusleft_sk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2000"/>
                                        <p:tgtEl>
                                          <p:spTgt spid="9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2000"/>
                                        <p:tgtEl>
                                          <p:spTgt spid="9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1395556" y="1588809"/>
            <a:ext cx="7430938" cy="4733341"/>
          </a:xfrm>
          <a:prstGeom prst="rect">
            <a:avLst/>
          </a:prstGeom>
          <a:noFill/>
          <a:ln>
            <a:noFill/>
          </a:ln>
        </p:spPr>
        <p:txBody>
          <a:bodyPr spcFirstLastPara="1" wrap="square" lIns="91425" tIns="45700" rIns="91425" bIns="45700" anchor="t" anchorCtr="0">
            <a:normAutofit/>
          </a:bodyPr>
          <a:lstStyle/>
          <a:p>
            <a:pPr marL="0" indent="0" algn="l">
              <a:spcBef>
                <a:spcPts val="0"/>
              </a:spcBef>
              <a:buClr>
                <a:srgbClr val="D92E2D"/>
              </a:buClr>
              <a:buSzPts val="3200"/>
            </a:pPr>
            <a:r>
              <a:rPr lang="sk-SK" sz="1600" b="1" dirty="0"/>
              <a:t>Nepoužívajte farby tak, ako sa vám páči – </a:t>
            </a:r>
            <a:r>
              <a:rPr lang="sk-SK" sz="1600" dirty="0"/>
              <a:t>farebné kombinácie označujú význam a nemôžu byť len voľbou jednotlivca. Niektoré farebné kombinácie znamenajú pokoj a iné energiu. Túto teóriu možno dokonca aplikovať na tvary, kde kruh označuje nekonečno a tvar iskry energiu</a:t>
            </a:r>
            <a:r>
              <a:rPr lang="sk-SK" sz="1600" dirty="0" smtClean="0"/>
              <a:t>.</a:t>
            </a:r>
          </a:p>
          <a:p>
            <a:pPr marL="0" indent="0" algn="l">
              <a:spcBef>
                <a:spcPts val="0"/>
              </a:spcBef>
              <a:buClr>
                <a:srgbClr val="D92E2D"/>
              </a:buClr>
              <a:buSzPts val="3200"/>
            </a:pPr>
            <a:endParaRPr lang="sk-SK" sz="1600" dirty="0"/>
          </a:p>
          <a:p>
            <a:pPr marL="0" indent="0" algn="l">
              <a:spcBef>
                <a:spcPts val="0"/>
              </a:spcBef>
              <a:buClr>
                <a:srgbClr val="D92E2D"/>
              </a:buClr>
              <a:buSzPts val="3200"/>
            </a:pPr>
            <a:r>
              <a:rPr lang="sk-SK" sz="1600" b="1" dirty="0"/>
              <a:t>Urobte si pokyny pre svoje logo </a:t>
            </a:r>
            <a:r>
              <a:rPr lang="sk-SK" sz="1600" dirty="0"/>
              <a:t>– Ak ste sa snažili a vytvorili logo, uistite sa, že by sa malo používať správne. Definujte pokyny, kde by sa malo logo použiť, s akou správnou farebnou kombináciou v CMYK alebo RGB, aké zmeny je možné vykonať v logu atď. Všetky tieto pokyny bolo potrebné uviesť správne, aby sa zachovala jednotnosť a aby bolo opodstatnené použitie loga</a:t>
            </a:r>
            <a:r>
              <a:rPr lang="sk-SK" sz="1600" dirty="0" smtClean="0"/>
              <a:t>.</a:t>
            </a:r>
          </a:p>
          <a:p>
            <a:pPr marL="0" indent="0" algn="l">
              <a:spcBef>
                <a:spcPts val="0"/>
              </a:spcBef>
              <a:buClr>
                <a:srgbClr val="D92E2D"/>
              </a:buClr>
              <a:buSzPts val="3200"/>
            </a:pPr>
            <a:endParaRPr lang="sk-SK" sz="1600" dirty="0"/>
          </a:p>
          <a:p>
            <a:pPr marL="0" indent="0" algn="l">
              <a:spcBef>
                <a:spcPts val="0"/>
              </a:spcBef>
              <a:buClr>
                <a:srgbClr val="D92E2D"/>
              </a:buClr>
              <a:buSzPts val="3200"/>
            </a:pPr>
            <a:r>
              <a:rPr lang="sk-SK" sz="1600" b="1" dirty="0"/>
              <a:t>Urobte ho použiteľným pre rôzne formáty </a:t>
            </a:r>
            <a:r>
              <a:rPr lang="sk-SK" sz="1600" dirty="0"/>
              <a:t>– Nevyhnutnosťou je navrhnutie loga, ktoré vyhovuje rôznym formátom, od veľkého ako na hromade až po malé ako na stránke sociálnych médií. Mal by mať rovnakú príťažlivosť bez ohľadu na akýkoľvek druh formátu</a:t>
            </a:r>
            <a:r>
              <a:rPr lang="sk-SK" sz="1600" dirty="0" smtClean="0"/>
              <a:t>.</a:t>
            </a:r>
          </a:p>
          <a:p>
            <a:pPr marL="0" indent="0" algn="l">
              <a:spcBef>
                <a:spcPts val="0"/>
              </a:spcBef>
              <a:buClr>
                <a:srgbClr val="D92E2D"/>
              </a:buClr>
              <a:buSzPts val="3200"/>
            </a:pPr>
            <a:endParaRPr lang="sk-SK" sz="1600" dirty="0"/>
          </a:p>
          <a:p>
            <a:pPr marL="0" indent="0" algn="l">
              <a:spcBef>
                <a:spcPts val="0"/>
              </a:spcBef>
              <a:buClr>
                <a:srgbClr val="D92E2D"/>
              </a:buClr>
              <a:buSzPts val="3200"/>
            </a:pPr>
            <a:r>
              <a:rPr lang="sk-SK" sz="1600" b="1" dirty="0"/>
              <a:t>Vždy pamätajte, </a:t>
            </a:r>
            <a:r>
              <a:rPr lang="sk-SK" sz="1600" dirty="0"/>
              <a:t>že Logo nie je len symbolom vašej značky, ale je </a:t>
            </a:r>
            <a:r>
              <a:rPr lang="sk-SK" sz="1600" b="1" dirty="0"/>
              <a:t>aj symbolom pre vás</a:t>
            </a:r>
            <a:r>
              <a:rPr lang="sk-SK" sz="1600" dirty="0"/>
              <a:t>, je dôležité ho milovať. Je to jeden z mála viditeľných prvkov vášho podnikania a prinesie spoločnosť pod jeden dáždnik.</a:t>
            </a:r>
            <a:endParaRPr lang="en-US" sz="1600" dirty="0"/>
          </a:p>
        </p:txBody>
      </p:sp>
      <p:grpSp>
        <p:nvGrpSpPr>
          <p:cNvPr id="11" name="Group 10"/>
          <p:cNvGrpSpPr/>
          <p:nvPr/>
        </p:nvGrpSpPr>
        <p:grpSpPr>
          <a:xfrm>
            <a:off x="1887794" y="6266896"/>
            <a:ext cx="9697116" cy="463550"/>
            <a:chOff x="1887794" y="6266896"/>
            <a:chExt cx="9697116" cy="463550"/>
          </a:xfrm>
        </p:grpSpPr>
        <p:sp>
          <p:nvSpPr>
            <p:cNvPr id="12" name="TextBox 11"/>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3"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Google Shape;256;gf9ff28dbe4_0_179"/>
          <p:cNvSpPr txBox="1"/>
          <p:nvPr/>
        </p:nvSpPr>
        <p:spPr>
          <a:xfrm>
            <a:off x="7099290" y="526478"/>
            <a:ext cx="4089265"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ea typeface="Calibri"/>
                <a:cs typeface="Calibri Light" panose="020F0302020204030204" pitchFamily="34" charset="0"/>
                <a:sym typeface="Calibri"/>
              </a:rPr>
              <a:t>7.</a:t>
            </a:r>
            <a:r>
              <a:rPr lang="fi-FI" sz="3900" b="1" dirty="0" smtClean="0">
                <a:solidFill>
                  <a:srgbClr val="D92E2D"/>
                </a:solidFill>
                <a:latin typeface="Calibri Light" panose="020F0302020204030204" pitchFamily="34" charset="0"/>
                <a:ea typeface="Calibri"/>
                <a:cs typeface="Calibri Light" panose="020F0302020204030204" pitchFamily="34" charset="0"/>
                <a:sym typeface="Calibri"/>
              </a:rPr>
              <a:t> </a:t>
            </a:r>
            <a:r>
              <a:rPr lang="sk-SK" sz="3900" b="1" dirty="0" smtClean="0">
                <a:solidFill>
                  <a:srgbClr val="D92E2D"/>
                </a:solidFill>
                <a:latin typeface="Calibri Light" panose="020F0302020204030204" pitchFamily="34" charset="0"/>
                <a:cs typeface="Calibri Light" panose="020F0302020204030204" pitchFamily="34" charset="0"/>
              </a:rPr>
              <a:t>Finalizácia</a:t>
            </a:r>
            <a:endParaRPr lang="sk-SK" sz="39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704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
          <p:cNvSpPr/>
          <p:nvPr/>
        </p:nvSpPr>
        <p:spPr>
          <a:xfrm>
            <a:off x="4284412" y="1818012"/>
            <a:ext cx="2942298" cy="2963006"/>
          </a:xfrm>
          <a:prstGeom prst="ellipse">
            <a:avLst/>
          </a:prstGeom>
          <a:solidFill>
            <a:schemeClr val="lt1"/>
          </a:solidFill>
          <a:ln w="12700" cap="flat" cmpd="sng">
            <a:solidFill>
              <a:srgbClr val="D92E2D"/>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5"/>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5"/>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5"/>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7" name="Google Shape;277;p5"/>
          <p:cNvPicPr preferRelativeResize="0"/>
          <p:nvPr/>
        </p:nvPicPr>
        <p:blipFill rotWithShape="1">
          <a:blip r:embed="rId3">
            <a:alphaModFix/>
          </a:blip>
          <a:srcRect/>
          <a:stretch/>
        </p:blipFill>
        <p:spPr>
          <a:xfrm>
            <a:off x="1335278" y="111354"/>
            <a:ext cx="3811683" cy="1121083"/>
          </a:xfrm>
          <a:prstGeom prst="rect">
            <a:avLst/>
          </a:prstGeom>
          <a:noFill/>
          <a:ln>
            <a:noFill/>
          </a:ln>
        </p:spPr>
      </p:pic>
      <p:sp>
        <p:nvSpPr>
          <p:cNvPr id="279" name="Google Shape;279;p5"/>
          <p:cNvSpPr txBox="1"/>
          <p:nvPr/>
        </p:nvSpPr>
        <p:spPr>
          <a:xfrm>
            <a:off x="2291257" y="4574840"/>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sk-SK" sz="1600" b="1" dirty="0" smtClean="0">
                <a:solidFill>
                  <a:srgbClr val="FF0000"/>
                </a:solidFill>
                <a:latin typeface="Calibri"/>
                <a:ea typeface="Calibri"/>
                <a:cs typeface="Calibri"/>
                <a:sym typeface="Calibri"/>
              </a:rPr>
              <a:t>Celok</a:t>
            </a:r>
            <a:r>
              <a:rPr lang="en-US" sz="1600" b="1" dirty="0" smtClean="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3</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smtClean="0">
                <a:solidFill>
                  <a:schemeClr val="dk1"/>
                </a:solidFill>
                <a:latin typeface="Calibri"/>
                <a:ea typeface="Calibri"/>
                <a:cs typeface="Calibri"/>
                <a:sym typeface="Calibri"/>
              </a:rPr>
              <a:t>Analýza konkurencie</a:t>
            </a:r>
            <a:endParaRPr sz="1600" dirty="0">
              <a:solidFill>
                <a:schemeClr val="dk1"/>
              </a:solidFill>
              <a:latin typeface="Calibri"/>
              <a:ea typeface="Calibri"/>
              <a:cs typeface="Calibri"/>
              <a:sym typeface="Calibri"/>
            </a:endParaRPr>
          </a:p>
        </p:txBody>
      </p:sp>
      <p:pic>
        <p:nvPicPr>
          <p:cNvPr id="280" name="Google Shape;280;p5"/>
          <p:cNvPicPr preferRelativeResize="0"/>
          <p:nvPr/>
        </p:nvPicPr>
        <p:blipFill rotWithShape="1">
          <a:blip r:embed="rId4">
            <a:alphaModFix/>
          </a:blip>
          <a:srcRect l="77489" r="3171"/>
          <a:stretch/>
        </p:blipFill>
        <p:spPr>
          <a:xfrm>
            <a:off x="9600153" y="1445227"/>
            <a:ext cx="317240" cy="482490"/>
          </a:xfrm>
          <a:prstGeom prst="rect">
            <a:avLst/>
          </a:prstGeom>
          <a:noFill/>
          <a:ln>
            <a:noFill/>
          </a:ln>
        </p:spPr>
      </p:pic>
      <p:sp>
        <p:nvSpPr>
          <p:cNvPr id="281" name="Google Shape;281;p5"/>
          <p:cNvSpPr txBox="1"/>
          <p:nvPr/>
        </p:nvSpPr>
        <p:spPr>
          <a:xfrm>
            <a:off x="4819800" y="5560271"/>
            <a:ext cx="1981143" cy="87794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sk-SK" sz="1600" b="1" dirty="0" smtClean="0">
                <a:solidFill>
                  <a:srgbClr val="FF0000"/>
                </a:solidFill>
                <a:latin typeface="Calibri"/>
                <a:ea typeface="Calibri"/>
                <a:cs typeface="Calibri"/>
                <a:sym typeface="Calibri"/>
              </a:rPr>
              <a:t>Celok</a:t>
            </a:r>
            <a:r>
              <a:rPr lang="en-US" sz="1600" b="1" dirty="0" smtClean="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4</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smtClean="0">
                <a:solidFill>
                  <a:schemeClr val="dk1"/>
                </a:solidFill>
                <a:latin typeface="Calibri"/>
                <a:ea typeface="Calibri"/>
                <a:cs typeface="Calibri"/>
                <a:sym typeface="Calibri"/>
              </a:rPr>
              <a:t>Tvorba loga</a:t>
            </a:r>
            <a:endParaRPr sz="1600" dirty="0">
              <a:solidFill>
                <a:schemeClr val="dk1"/>
              </a:solidFill>
              <a:latin typeface="Calibri"/>
              <a:ea typeface="Calibri"/>
              <a:cs typeface="Calibri"/>
              <a:sym typeface="Calibri"/>
            </a:endParaRPr>
          </a:p>
        </p:txBody>
      </p:sp>
      <p:pic>
        <p:nvPicPr>
          <p:cNvPr id="282" name="Google Shape;282;p5"/>
          <p:cNvPicPr preferRelativeResize="0"/>
          <p:nvPr/>
        </p:nvPicPr>
        <p:blipFill rotWithShape="1">
          <a:blip r:embed="rId4">
            <a:alphaModFix/>
          </a:blip>
          <a:srcRect l="77489" r="3171"/>
          <a:stretch/>
        </p:blipFill>
        <p:spPr>
          <a:xfrm>
            <a:off x="9917393" y="3208356"/>
            <a:ext cx="317240" cy="482490"/>
          </a:xfrm>
          <a:prstGeom prst="rect">
            <a:avLst/>
          </a:prstGeom>
          <a:noFill/>
          <a:ln>
            <a:noFill/>
          </a:ln>
        </p:spPr>
      </p:pic>
      <p:pic>
        <p:nvPicPr>
          <p:cNvPr id="283" name="Google Shape;283;p5"/>
          <p:cNvPicPr preferRelativeResize="0"/>
          <p:nvPr/>
        </p:nvPicPr>
        <p:blipFill rotWithShape="1">
          <a:blip r:embed="rId3">
            <a:alphaModFix/>
          </a:blip>
          <a:srcRect l="77489" r="3171"/>
          <a:stretch/>
        </p:blipFill>
        <p:spPr>
          <a:xfrm>
            <a:off x="5061215" y="2034274"/>
            <a:ext cx="1422332" cy="2163223"/>
          </a:xfrm>
          <a:prstGeom prst="rect">
            <a:avLst/>
          </a:prstGeom>
          <a:noFill/>
          <a:ln>
            <a:noFill/>
          </a:ln>
        </p:spPr>
      </p:pic>
      <p:pic>
        <p:nvPicPr>
          <p:cNvPr id="284" name="Google Shape;284;p5"/>
          <p:cNvPicPr preferRelativeResize="0"/>
          <p:nvPr/>
        </p:nvPicPr>
        <p:blipFill rotWithShape="1">
          <a:blip r:embed="rId5">
            <a:alphaModFix/>
          </a:blip>
          <a:srcRect t="34903" r="20863"/>
          <a:stretch/>
        </p:blipFill>
        <p:spPr>
          <a:xfrm>
            <a:off x="5153974" y="4138162"/>
            <a:ext cx="1236813" cy="299234"/>
          </a:xfrm>
          <a:prstGeom prst="rect">
            <a:avLst/>
          </a:prstGeom>
          <a:noFill/>
          <a:ln>
            <a:noFill/>
          </a:ln>
        </p:spPr>
      </p:pic>
      <p:sp>
        <p:nvSpPr>
          <p:cNvPr id="285" name="Google Shape;285;p5"/>
          <p:cNvSpPr txBox="1"/>
          <p:nvPr/>
        </p:nvSpPr>
        <p:spPr>
          <a:xfrm>
            <a:off x="8361037" y="4513236"/>
            <a:ext cx="1313128" cy="1313128"/>
          </a:xfrm>
          <a:prstGeom prst="rect">
            <a:avLst/>
          </a:prstGeom>
          <a:noFill/>
          <a:ln>
            <a:noFill/>
          </a:ln>
        </p:spPr>
        <p:txBody>
          <a:bodyPr spcFirstLastPara="1" wrap="square" lIns="106675" tIns="106675" rIns="106675" bIns="106675" anchor="ctr" anchorCtr="0">
            <a:noAutofit/>
          </a:bodyPr>
          <a:lstStyle/>
          <a:p>
            <a:pPr lvl="0" algn="ctr">
              <a:lnSpc>
                <a:spcPct val="90000"/>
              </a:lnSpc>
              <a:buClr>
                <a:srgbClr val="FF0000"/>
              </a:buClr>
              <a:buSzPts val="1600"/>
            </a:pPr>
            <a:r>
              <a:rPr lang="sk-SK" sz="1600" b="1" dirty="0" smtClean="0">
                <a:solidFill>
                  <a:srgbClr val="FF0000"/>
                </a:solidFill>
                <a:latin typeface="Calibri"/>
                <a:ea typeface="Calibri"/>
                <a:cs typeface="Calibri"/>
                <a:sym typeface="Calibri"/>
              </a:rPr>
              <a:t>Celok</a:t>
            </a:r>
            <a:r>
              <a:rPr lang="en-US" sz="1600" b="1" dirty="0" smtClean="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5</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smtClean="0">
                <a:solidFill>
                  <a:schemeClr val="dk1"/>
                </a:solidFill>
                <a:latin typeface="Calibri"/>
                <a:ea typeface="Calibri"/>
                <a:cs typeface="Calibri"/>
                <a:sym typeface="Calibri"/>
              </a:rPr>
              <a:t>Vytváranie identity</a:t>
            </a:r>
            <a:endParaRPr sz="1600" dirty="0">
              <a:solidFill>
                <a:schemeClr val="dk1"/>
              </a:solidFill>
              <a:latin typeface="Calibri"/>
              <a:ea typeface="Calibri"/>
              <a:cs typeface="Calibri"/>
              <a:sym typeface="Calibri"/>
            </a:endParaRPr>
          </a:p>
        </p:txBody>
      </p:sp>
      <p:pic>
        <p:nvPicPr>
          <p:cNvPr id="287" name="Google Shape;287;p5"/>
          <p:cNvPicPr preferRelativeResize="0"/>
          <p:nvPr/>
        </p:nvPicPr>
        <p:blipFill rotWithShape="1">
          <a:blip r:embed="rId4">
            <a:alphaModFix/>
          </a:blip>
          <a:srcRect l="77489" r="3171"/>
          <a:stretch/>
        </p:blipFill>
        <p:spPr>
          <a:xfrm>
            <a:off x="1694168" y="1404614"/>
            <a:ext cx="317240" cy="482490"/>
          </a:xfrm>
          <a:prstGeom prst="rect">
            <a:avLst/>
          </a:prstGeom>
          <a:noFill/>
          <a:ln>
            <a:noFill/>
          </a:ln>
        </p:spPr>
      </p:pic>
      <p:sp>
        <p:nvSpPr>
          <p:cNvPr id="288" name="Google Shape;288;p5"/>
          <p:cNvSpPr txBox="1"/>
          <p:nvPr/>
        </p:nvSpPr>
        <p:spPr>
          <a:xfrm>
            <a:off x="2117578" y="2915914"/>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sk-SK" sz="1600" b="1" dirty="0" smtClean="0">
                <a:solidFill>
                  <a:srgbClr val="FF0000"/>
                </a:solidFill>
                <a:latin typeface="Calibri"/>
                <a:ea typeface="Calibri"/>
                <a:cs typeface="Calibri"/>
                <a:sym typeface="Calibri"/>
              </a:rPr>
              <a:t>Celok</a:t>
            </a:r>
            <a:r>
              <a:rPr lang="en-US" sz="1600" b="1" dirty="0" smtClean="0">
                <a:solidFill>
                  <a:srgbClr val="FF0000"/>
                </a:solidFill>
                <a:latin typeface="Calibri"/>
                <a:ea typeface="Calibri"/>
                <a:cs typeface="Calibri"/>
                <a:sym typeface="Calibri"/>
              </a:rPr>
              <a:t> </a:t>
            </a:r>
            <a:r>
              <a:rPr lang="en-US" sz="1600" b="1" dirty="0">
                <a:solidFill>
                  <a:srgbClr val="FF0000"/>
                </a:solidFill>
                <a:latin typeface="Calibri"/>
                <a:ea typeface="Calibri"/>
                <a:cs typeface="Calibri"/>
                <a:sym typeface="Calibri"/>
              </a:rPr>
              <a:t>2</a:t>
            </a:r>
            <a:endParaRPr lang="sk-SK" sz="1600" b="1" dirty="0">
              <a:solidFill>
                <a:srgbClr val="FF0000"/>
              </a:solidFill>
              <a:latin typeface="Calibri"/>
              <a:ea typeface="Calibri"/>
              <a:cs typeface="Calibri"/>
              <a:sym typeface="Calibri"/>
            </a:endParaRPr>
          </a:p>
          <a:p>
            <a:pPr algn="ctr">
              <a:lnSpc>
                <a:spcPct val="90000"/>
              </a:lnSpc>
              <a:buClr>
                <a:srgbClr val="FF0000"/>
              </a:buClr>
              <a:buSzPts val="1600"/>
            </a:pPr>
            <a:r>
              <a:rPr lang="sk-SK" dirty="0" smtClean="0">
                <a:solidFill>
                  <a:schemeClr val="dk1"/>
                </a:solidFill>
                <a:latin typeface="Calibri"/>
                <a:ea typeface="Calibri"/>
                <a:cs typeface="Calibri"/>
                <a:sym typeface="Calibri"/>
              </a:rPr>
              <a:t>Vstupná analýza</a:t>
            </a:r>
            <a:endParaRPr lang="sk-SK"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FF0000"/>
              </a:buClr>
              <a:buSzPts val="1600"/>
              <a:buFont typeface="Calibri"/>
              <a:buNone/>
            </a:pPr>
            <a:endParaRPr dirty="0"/>
          </a:p>
        </p:txBody>
      </p:sp>
      <p:pic>
        <p:nvPicPr>
          <p:cNvPr id="289" name="Google Shape;289;p5"/>
          <p:cNvPicPr preferRelativeResize="0"/>
          <p:nvPr/>
        </p:nvPicPr>
        <p:blipFill rotWithShape="1">
          <a:blip r:embed="rId4">
            <a:alphaModFix/>
          </a:blip>
          <a:srcRect l="77489" r="3171"/>
          <a:stretch/>
        </p:blipFill>
        <p:spPr>
          <a:xfrm>
            <a:off x="1694168" y="3150184"/>
            <a:ext cx="317240" cy="482490"/>
          </a:xfrm>
          <a:prstGeom prst="rect">
            <a:avLst/>
          </a:prstGeom>
          <a:noFill/>
          <a:ln>
            <a:noFill/>
          </a:ln>
        </p:spPr>
      </p:pic>
      <p:pic>
        <p:nvPicPr>
          <p:cNvPr id="291" name="Google Shape;291;p5"/>
          <p:cNvPicPr preferRelativeResize="0"/>
          <p:nvPr/>
        </p:nvPicPr>
        <p:blipFill rotWithShape="1">
          <a:blip r:embed="rId4">
            <a:alphaModFix/>
          </a:blip>
          <a:srcRect l="77489" r="3171"/>
          <a:stretch/>
        </p:blipFill>
        <p:spPr>
          <a:xfrm>
            <a:off x="1743328" y="4999375"/>
            <a:ext cx="317240" cy="482490"/>
          </a:xfrm>
          <a:prstGeom prst="rect">
            <a:avLst/>
          </a:prstGeom>
          <a:noFill/>
          <a:ln>
            <a:noFill/>
          </a:ln>
        </p:spPr>
      </p:pic>
      <p:sp>
        <p:nvSpPr>
          <p:cNvPr id="292" name="Google Shape;292;p5"/>
          <p:cNvSpPr txBox="1"/>
          <p:nvPr/>
        </p:nvSpPr>
        <p:spPr>
          <a:xfrm>
            <a:off x="2117578" y="125458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sk-SK" sz="1600" b="1" dirty="0" smtClean="0">
                <a:solidFill>
                  <a:srgbClr val="FF0000"/>
                </a:solidFill>
                <a:latin typeface="Calibri"/>
                <a:ea typeface="Calibri"/>
                <a:cs typeface="Calibri"/>
                <a:sym typeface="Calibri"/>
              </a:rPr>
              <a:t>Celok</a:t>
            </a:r>
            <a:r>
              <a:rPr lang="en-US" sz="1600" b="1" dirty="0" smtClean="0">
                <a:solidFill>
                  <a:srgbClr val="FF0000"/>
                </a:solidFill>
                <a:latin typeface="Calibri"/>
                <a:ea typeface="Calibri"/>
                <a:cs typeface="Calibri"/>
                <a:sym typeface="Calibri"/>
              </a:rPr>
              <a:t> </a:t>
            </a:r>
            <a:r>
              <a:rPr lang="en-US" sz="1600" b="1" dirty="0">
                <a:solidFill>
                  <a:srgbClr val="FF0000"/>
                </a:solidFill>
                <a:latin typeface="Calibri"/>
                <a:ea typeface="Calibri"/>
                <a:cs typeface="Calibri"/>
                <a:sym typeface="Calibri"/>
              </a:rPr>
              <a:t>1</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smtClean="0">
                <a:solidFill>
                  <a:schemeClr val="dk1"/>
                </a:solidFill>
                <a:latin typeface="Calibri"/>
                <a:ea typeface="Calibri"/>
                <a:cs typeface="Calibri"/>
                <a:sym typeface="Calibri"/>
              </a:rPr>
              <a:t>Úvod</a:t>
            </a:r>
            <a:endParaRPr sz="1600" dirty="0">
              <a:solidFill>
                <a:schemeClr val="dk1"/>
              </a:solidFill>
              <a:latin typeface="Calibri"/>
              <a:ea typeface="Calibri"/>
              <a:cs typeface="Calibri"/>
              <a:sym typeface="Calibri"/>
            </a:endParaRPr>
          </a:p>
        </p:txBody>
      </p:sp>
      <p:cxnSp>
        <p:nvCxnSpPr>
          <p:cNvPr id="293" name="Google Shape;293;p5"/>
          <p:cNvCxnSpPr>
            <a:stCxn id="272" idx="1"/>
          </p:cNvCxnSpPr>
          <p:nvPr/>
        </p:nvCxnSpPr>
        <p:spPr>
          <a:xfrm rot="10800000">
            <a:off x="3677302" y="1714334"/>
            <a:ext cx="1038000" cy="537600"/>
          </a:xfrm>
          <a:prstGeom prst="straightConnector1">
            <a:avLst/>
          </a:prstGeom>
          <a:noFill/>
          <a:ln w="19050" cap="flat" cmpd="sng">
            <a:solidFill>
              <a:srgbClr val="D92E2D"/>
            </a:solidFill>
            <a:prstDash val="solid"/>
            <a:miter lim="800000"/>
            <a:headEnd type="none" w="sm" len="sm"/>
            <a:tailEnd type="triangle" w="med" len="med"/>
          </a:ln>
        </p:spPr>
      </p:cxnSp>
      <p:cxnSp>
        <p:nvCxnSpPr>
          <p:cNvPr id="294" name="Google Shape;294;p5"/>
          <p:cNvCxnSpPr>
            <a:stCxn id="272" idx="2"/>
          </p:cNvCxnSpPr>
          <p:nvPr/>
        </p:nvCxnSpPr>
        <p:spPr>
          <a:xfrm rot="10800000">
            <a:off x="3608512" y="3299515"/>
            <a:ext cx="675900" cy="0"/>
          </a:xfrm>
          <a:prstGeom prst="straightConnector1">
            <a:avLst/>
          </a:prstGeom>
          <a:noFill/>
          <a:ln w="19050" cap="flat" cmpd="sng">
            <a:solidFill>
              <a:srgbClr val="E6872D"/>
            </a:solidFill>
            <a:prstDash val="solid"/>
            <a:miter lim="800000"/>
            <a:headEnd type="none" w="sm" len="sm"/>
            <a:tailEnd type="triangle" w="med" len="med"/>
          </a:ln>
        </p:spPr>
      </p:cxnSp>
      <p:cxnSp>
        <p:nvCxnSpPr>
          <p:cNvPr id="295" name="Google Shape;295;p5"/>
          <p:cNvCxnSpPr>
            <a:stCxn id="272" idx="3"/>
          </p:cNvCxnSpPr>
          <p:nvPr/>
        </p:nvCxnSpPr>
        <p:spPr>
          <a:xfrm flipH="1">
            <a:off x="3677302" y="4347096"/>
            <a:ext cx="1038000" cy="681300"/>
          </a:xfrm>
          <a:prstGeom prst="straightConnector1">
            <a:avLst/>
          </a:prstGeom>
          <a:noFill/>
          <a:ln w="19050" cap="flat" cmpd="sng">
            <a:solidFill>
              <a:srgbClr val="FFC400"/>
            </a:solidFill>
            <a:prstDash val="solid"/>
            <a:miter lim="800000"/>
            <a:headEnd type="none" w="sm" len="sm"/>
            <a:tailEnd type="triangle" w="med" len="med"/>
          </a:ln>
        </p:spPr>
      </p:cxnSp>
      <p:cxnSp>
        <p:nvCxnSpPr>
          <p:cNvPr id="296" name="Google Shape;296;p5"/>
          <p:cNvCxnSpPr/>
          <p:nvPr/>
        </p:nvCxnSpPr>
        <p:spPr>
          <a:xfrm flipH="1">
            <a:off x="5772380" y="4811536"/>
            <a:ext cx="8913" cy="358264"/>
          </a:xfrm>
          <a:prstGeom prst="straightConnector1">
            <a:avLst/>
          </a:prstGeom>
          <a:noFill/>
          <a:ln w="19050" cap="flat" cmpd="sng">
            <a:solidFill>
              <a:srgbClr val="D92E2D"/>
            </a:solidFill>
            <a:prstDash val="solid"/>
            <a:miter lim="800000"/>
            <a:headEnd type="none" w="sm" len="sm"/>
            <a:tailEnd type="triangle" w="med" len="med"/>
          </a:ln>
        </p:spPr>
      </p:cxnSp>
      <p:cxnSp>
        <p:nvCxnSpPr>
          <p:cNvPr id="297" name="Google Shape;297;p5"/>
          <p:cNvCxnSpPr/>
          <p:nvPr/>
        </p:nvCxnSpPr>
        <p:spPr>
          <a:xfrm>
            <a:off x="7260350" y="3274113"/>
            <a:ext cx="870927" cy="29"/>
          </a:xfrm>
          <a:prstGeom prst="straightConnector1">
            <a:avLst/>
          </a:prstGeom>
          <a:noFill/>
          <a:ln w="19050" cap="flat" cmpd="sng">
            <a:solidFill>
              <a:srgbClr val="E6872D"/>
            </a:solidFill>
            <a:prstDash val="solid"/>
            <a:miter lim="800000"/>
            <a:headEnd type="none" w="sm" len="sm"/>
            <a:tailEnd type="triangle" w="med" len="med"/>
          </a:ln>
        </p:spPr>
      </p:cxnSp>
      <p:cxnSp>
        <p:nvCxnSpPr>
          <p:cNvPr id="298" name="Google Shape;298;p5"/>
          <p:cNvCxnSpPr/>
          <p:nvPr/>
        </p:nvCxnSpPr>
        <p:spPr>
          <a:xfrm flipV="1">
            <a:off x="6897707" y="1787320"/>
            <a:ext cx="1158775" cy="552784"/>
          </a:xfrm>
          <a:prstGeom prst="straightConnector1">
            <a:avLst/>
          </a:prstGeom>
          <a:noFill/>
          <a:ln w="19050" cap="flat" cmpd="sng">
            <a:solidFill>
              <a:srgbClr val="FFD13C"/>
            </a:solidFill>
            <a:prstDash val="solid"/>
            <a:miter lim="800000"/>
            <a:headEnd type="none" w="sm" len="sm"/>
            <a:tailEnd type="triangle" w="med" len="med"/>
          </a:ln>
        </p:spPr>
      </p:cxnSp>
      <p:sp>
        <p:nvSpPr>
          <p:cNvPr id="29" name="Google Shape;285;p5"/>
          <p:cNvSpPr txBox="1"/>
          <p:nvPr/>
        </p:nvSpPr>
        <p:spPr>
          <a:xfrm>
            <a:off x="8367771" y="2863132"/>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sk-SK" sz="1600" b="1" dirty="0" smtClean="0">
                <a:solidFill>
                  <a:srgbClr val="FF0000"/>
                </a:solidFill>
                <a:latin typeface="Calibri"/>
                <a:ea typeface="Calibri"/>
                <a:cs typeface="Calibri"/>
                <a:sym typeface="Calibri"/>
              </a:rPr>
              <a:t>Celok</a:t>
            </a:r>
            <a:r>
              <a:rPr lang="en-US" sz="1600" b="1" dirty="0" smtClean="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6</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smtClean="0">
                <a:solidFill>
                  <a:schemeClr val="dk1"/>
                </a:solidFill>
                <a:latin typeface="Calibri"/>
                <a:ea typeface="Calibri"/>
                <a:cs typeface="Calibri"/>
                <a:sym typeface="Calibri"/>
              </a:rPr>
              <a:t>Prezentácia zákazníkovi</a:t>
            </a:r>
            <a:endParaRPr sz="1600" dirty="0">
              <a:solidFill>
                <a:schemeClr val="dk1"/>
              </a:solidFill>
              <a:latin typeface="Calibri"/>
              <a:ea typeface="Calibri"/>
              <a:cs typeface="Calibri"/>
              <a:sym typeface="Calibri"/>
            </a:endParaRPr>
          </a:p>
        </p:txBody>
      </p:sp>
      <p:cxnSp>
        <p:nvCxnSpPr>
          <p:cNvPr id="32" name="Google Shape;297;p5"/>
          <p:cNvCxnSpPr/>
          <p:nvPr/>
        </p:nvCxnSpPr>
        <p:spPr>
          <a:xfrm>
            <a:off x="6974052" y="4229042"/>
            <a:ext cx="1021163" cy="655654"/>
          </a:xfrm>
          <a:prstGeom prst="straightConnector1">
            <a:avLst/>
          </a:prstGeom>
          <a:noFill/>
          <a:ln w="19050" cap="flat" cmpd="sng">
            <a:solidFill>
              <a:srgbClr val="E6872D"/>
            </a:solidFill>
            <a:prstDash val="solid"/>
            <a:miter lim="800000"/>
            <a:headEnd type="none" w="sm" len="sm"/>
            <a:tailEnd type="triangle" w="med" len="med"/>
          </a:ln>
        </p:spPr>
      </p:cxnSp>
      <p:pic>
        <p:nvPicPr>
          <p:cNvPr id="37" name="Google Shape;286;p5"/>
          <p:cNvPicPr preferRelativeResize="0"/>
          <p:nvPr/>
        </p:nvPicPr>
        <p:blipFill rotWithShape="1">
          <a:blip r:embed="rId4">
            <a:alphaModFix/>
          </a:blip>
          <a:srcRect l="77489" r="3171"/>
          <a:stretch/>
        </p:blipFill>
        <p:spPr>
          <a:xfrm>
            <a:off x="5641352" y="5221927"/>
            <a:ext cx="317240" cy="482490"/>
          </a:xfrm>
          <a:prstGeom prst="rect">
            <a:avLst/>
          </a:prstGeom>
          <a:noFill/>
          <a:ln>
            <a:noFill/>
          </a:ln>
        </p:spPr>
      </p:pic>
      <p:pic>
        <p:nvPicPr>
          <p:cNvPr id="38" name="Google Shape;286;p5"/>
          <p:cNvPicPr preferRelativeResize="0"/>
          <p:nvPr/>
        </p:nvPicPr>
        <p:blipFill rotWithShape="1">
          <a:blip r:embed="rId4">
            <a:alphaModFix/>
          </a:blip>
          <a:srcRect l="77489" r="3171"/>
          <a:stretch/>
        </p:blipFill>
        <p:spPr>
          <a:xfrm>
            <a:off x="9758773" y="5014874"/>
            <a:ext cx="317240" cy="482490"/>
          </a:xfrm>
          <a:prstGeom prst="rect">
            <a:avLst/>
          </a:prstGeom>
          <a:noFill/>
          <a:ln>
            <a:noFill/>
          </a:ln>
        </p:spPr>
      </p:pic>
      <p:sp>
        <p:nvSpPr>
          <p:cNvPr id="42" name="Google Shape;285;p5"/>
          <p:cNvSpPr txBox="1"/>
          <p:nvPr/>
        </p:nvSpPr>
        <p:spPr>
          <a:xfrm>
            <a:off x="8317005" y="125458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sk-SK" sz="1600" b="1" dirty="0" smtClean="0">
                <a:solidFill>
                  <a:srgbClr val="FF0000"/>
                </a:solidFill>
                <a:latin typeface="Calibri"/>
                <a:ea typeface="Calibri"/>
                <a:cs typeface="Calibri"/>
                <a:sym typeface="Calibri"/>
              </a:rPr>
              <a:t>Celok</a:t>
            </a:r>
            <a:r>
              <a:rPr lang="en-US" sz="1600" b="1" dirty="0" smtClean="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7</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smtClean="0">
                <a:solidFill>
                  <a:schemeClr val="dk1"/>
                </a:solidFill>
                <a:latin typeface="Calibri"/>
                <a:ea typeface="Calibri"/>
                <a:cs typeface="Calibri"/>
                <a:sym typeface="Calibri"/>
              </a:rPr>
              <a:t>Finalizácia</a:t>
            </a:r>
            <a:endParaRPr sz="1600" dirty="0">
              <a:solidFill>
                <a:schemeClr val="dk1"/>
              </a:solidFill>
              <a:latin typeface="Calibri"/>
              <a:ea typeface="Calibri"/>
              <a:cs typeface="Calibri"/>
              <a:sym typeface="Calibri"/>
            </a:endParaRPr>
          </a:p>
        </p:txBody>
      </p:sp>
      <p:grpSp>
        <p:nvGrpSpPr>
          <p:cNvPr id="33" name="Group 32"/>
          <p:cNvGrpSpPr/>
          <p:nvPr/>
        </p:nvGrpSpPr>
        <p:grpSpPr>
          <a:xfrm>
            <a:off x="1887794" y="6266896"/>
            <a:ext cx="9697116" cy="463550"/>
            <a:chOff x="1887794" y="6266896"/>
            <a:chExt cx="9697116" cy="463550"/>
          </a:xfrm>
        </p:grpSpPr>
        <p:sp>
          <p:nvSpPr>
            <p:cNvPr id="34" name="TextBox 33"/>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35" name="Picture 24" descr="https://wayback.archive-it.org/12090/20210123161500mp_/https://eacea.ec.europa.eu/sites/eacea-site/files/logosbeneficaireserasmusleft_sk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Título 1">
            <a:extLst>
              <a:ext uri="{FF2B5EF4-FFF2-40B4-BE49-F238E27FC236}">
                <a16:creationId xmlns:a16="http://schemas.microsoft.com/office/drawing/2014/main" id="{8BA08B80-7111-4A3D-A333-5A675D2129B1}"/>
              </a:ext>
            </a:extLst>
          </p:cNvPr>
          <p:cNvSpPr txBox="1">
            <a:spLocks/>
          </p:cNvSpPr>
          <p:nvPr/>
        </p:nvSpPr>
        <p:spPr>
          <a:xfrm>
            <a:off x="8886825" y="488131"/>
            <a:ext cx="3091969" cy="671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k-SK" sz="3900" b="1" i="0" u="none" strike="noStrike" kern="1200" cap="none" spc="0" normalizeH="0" baseline="0" noProof="0" smtClean="0">
                <a:ln>
                  <a:noFill/>
                </a:ln>
                <a:solidFill>
                  <a:srgbClr val="D92E2D"/>
                </a:solidFill>
                <a:effectLst/>
                <a:uLnTx/>
                <a:uFillTx/>
                <a:latin typeface="Calibri Light" panose="020F0302020204030204"/>
                <a:ea typeface="+mj-ea"/>
                <a:cs typeface="+mj-cs"/>
              </a:rPr>
              <a:t>Zhrnutie</a:t>
            </a:r>
            <a:endParaRPr kumimoji="0" lang="es-ES" sz="3900" b="1" i="0" u="none" strike="noStrike" kern="1200" cap="none" spc="0" normalizeH="0" baseline="0" noProof="0" dirty="0">
              <a:ln>
                <a:noFill/>
              </a:ln>
              <a:solidFill>
                <a:srgbClr val="D92E2D"/>
              </a:solidFill>
              <a:effectLst/>
              <a:uLnTx/>
              <a:uFillTx/>
              <a:latin typeface="Calibri Light" panose="020F0302020204030204"/>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2000"/>
                                        <p:tgtEl>
                                          <p:spTgt spid="27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5"/>
                                        </p:tgtEl>
                                        <p:attrNameLst>
                                          <p:attrName>style.visibility</p:attrName>
                                        </p:attrNameLst>
                                      </p:cBhvr>
                                      <p:to>
                                        <p:strVal val="visible"/>
                                      </p:to>
                                    </p:set>
                                    <p:animEffect transition="in" filter="fade">
                                      <p:cBhvr>
                                        <p:cTn id="11" dur="2000"/>
                                        <p:tgtEl>
                                          <p:spTgt spid="27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6"/>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6"/>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6"/>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6"/>
          <p:cNvPicPr preferRelativeResize="0"/>
          <p:nvPr/>
        </p:nvPicPr>
        <p:blipFill rotWithShape="1">
          <a:blip r:embed="rId3">
            <a:alphaModFix/>
          </a:blip>
          <a:srcRect/>
          <a:stretch/>
        </p:blipFill>
        <p:spPr>
          <a:xfrm>
            <a:off x="1335279" y="169687"/>
            <a:ext cx="3811683" cy="1121083"/>
          </a:xfrm>
          <a:prstGeom prst="rect">
            <a:avLst/>
          </a:prstGeom>
          <a:noFill/>
          <a:ln>
            <a:noFill/>
          </a:ln>
        </p:spPr>
      </p:pic>
      <p:sp>
        <p:nvSpPr>
          <p:cNvPr id="316" name="Google Shape;316;p6"/>
          <p:cNvSpPr txBox="1"/>
          <p:nvPr/>
        </p:nvSpPr>
        <p:spPr>
          <a:xfrm>
            <a:off x="2352966" y="2320714"/>
            <a:ext cx="2196000" cy="8976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k-SK" sz="1600" b="1" dirty="0" smtClean="0">
                <a:solidFill>
                  <a:schemeClr val="dk1"/>
                </a:solidFill>
                <a:latin typeface="Calibri" panose="020F0502020204030204" pitchFamily="34" charset="0"/>
                <a:ea typeface="Calibri"/>
                <a:cs typeface="Calibri" panose="020F0502020204030204" pitchFamily="34" charset="0"/>
                <a:sym typeface="Calibri"/>
              </a:rPr>
              <a:t>Otázka </a:t>
            </a:r>
            <a:r>
              <a:rPr lang="sk-SK" sz="1600" b="1" dirty="0">
                <a:solidFill>
                  <a:schemeClr val="dk1"/>
                </a:solidFill>
                <a:latin typeface="Calibri" panose="020F0502020204030204" pitchFamily="34" charset="0"/>
                <a:ea typeface="Calibri"/>
                <a:cs typeface="Calibri" panose="020F0502020204030204" pitchFamily="34" charset="0"/>
                <a:sym typeface="Calibri"/>
              </a:rPr>
              <a:t>1:</a:t>
            </a:r>
          </a:p>
          <a:p>
            <a:pPr marL="0" marR="0" lvl="0" indent="0" algn="l" rtl="0">
              <a:spcBef>
                <a:spcPts val="0"/>
              </a:spcBef>
              <a:spcAft>
                <a:spcPts val="0"/>
              </a:spcAft>
              <a:buNone/>
            </a:pPr>
            <a:r>
              <a:rPr lang="sk-SK" sz="1600" b="1" dirty="0" smtClean="0">
                <a:solidFill>
                  <a:schemeClr val="dk1"/>
                </a:solidFill>
                <a:latin typeface="Calibri" panose="020F0502020204030204" pitchFamily="34" charset="0"/>
                <a:ea typeface="Calibri"/>
                <a:cs typeface="Calibri" panose="020F0502020204030204" pitchFamily="34" charset="0"/>
                <a:sym typeface="Calibri"/>
              </a:rPr>
              <a:t>Čo je to </a:t>
            </a:r>
            <a:r>
              <a:rPr lang="en-US" sz="1600" b="1" dirty="0" smtClean="0">
                <a:solidFill>
                  <a:schemeClr val="dk1"/>
                </a:solidFill>
                <a:latin typeface="Calibri" panose="020F0502020204030204" pitchFamily="34" charset="0"/>
                <a:ea typeface="Calibri"/>
                <a:cs typeface="Calibri" panose="020F0502020204030204" pitchFamily="34" charset="0"/>
                <a:sym typeface="Calibri"/>
              </a:rPr>
              <a:t>Branding</a:t>
            </a:r>
            <a:r>
              <a:rPr lang="en-US" sz="1600" b="1" dirty="0">
                <a:solidFill>
                  <a:schemeClr val="dk1"/>
                </a:solidFill>
                <a:latin typeface="Calibri" panose="020F0502020204030204" pitchFamily="34" charset="0"/>
                <a:ea typeface="Calibri"/>
                <a:cs typeface="Calibri" panose="020F0502020204030204" pitchFamily="34" charset="0"/>
                <a:sym typeface="Calibri"/>
              </a:rPr>
              <a:t>? </a:t>
            </a:r>
            <a:endParaRPr sz="1600" b="1"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18" name="Google Shape;318;p6"/>
          <p:cNvGrpSpPr/>
          <p:nvPr/>
        </p:nvGrpSpPr>
        <p:grpSpPr>
          <a:xfrm>
            <a:off x="8330291" y="2275106"/>
            <a:ext cx="1061896" cy="965383"/>
            <a:chOff x="1647104" y="1683715"/>
            <a:chExt cx="724176" cy="586547"/>
          </a:xfrm>
        </p:grpSpPr>
        <p:sp>
          <p:nvSpPr>
            <p:cNvPr id="319" name="Google Shape;319;p6"/>
            <p:cNvSpPr/>
            <p:nvPr/>
          </p:nvSpPr>
          <p:spPr>
            <a:xfrm>
              <a:off x="1647104" y="1683715"/>
              <a:ext cx="724176" cy="586547"/>
            </a:xfrm>
            <a:prstGeom prst="rect">
              <a:avLst/>
            </a:prstGeom>
            <a:solidFill>
              <a:srgbClr val="FFC400"/>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20" name="Google Shape;320;p6"/>
            <p:cNvSpPr/>
            <p:nvPr/>
          </p:nvSpPr>
          <p:spPr>
            <a:xfrm>
              <a:off x="1793124" y="1807904"/>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grpSp>
      <p:grpSp>
        <p:nvGrpSpPr>
          <p:cNvPr id="321" name="Google Shape;321;p6"/>
          <p:cNvGrpSpPr/>
          <p:nvPr/>
        </p:nvGrpSpPr>
        <p:grpSpPr>
          <a:xfrm>
            <a:off x="1276760" y="2278581"/>
            <a:ext cx="1061896" cy="965383"/>
            <a:chOff x="5146962" y="2232411"/>
            <a:chExt cx="1061896" cy="965383"/>
          </a:xfrm>
        </p:grpSpPr>
        <p:sp>
          <p:nvSpPr>
            <p:cNvPr id="322" name="Google Shape;322;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24" name="Google Shape;324;p6"/>
          <p:cNvSpPr txBox="1"/>
          <p:nvPr/>
        </p:nvSpPr>
        <p:spPr>
          <a:xfrm>
            <a:off x="6053860" y="2187543"/>
            <a:ext cx="2196000" cy="7050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k-SK" sz="1600" b="1" dirty="0" smtClean="0">
                <a:solidFill>
                  <a:schemeClr val="dk1"/>
                </a:solidFill>
                <a:latin typeface="Calibri" panose="020F0502020204030204" pitchFamily="34" charset="0"/>
                <a:cs typeface="Calibri" panose="020F0502020204030204" pitchFamily="34" charset="0"/>
              </a:rPr>
              <a:t>Otázka </a:t>
            </a:r>
            <a:r>
              <a:rPr lang="sk-SK" sz="1600" b="1" dirty="0">
                <a:solidFill>
                  <a:schemeClr val="dk1"/>
                </a:solidFill>
                <a:latin typeface="Calibri" panose="020F0502020204030204" pitchFamily="34" charset="0"/>
                <a:cs typeface="Calibri" panose="020F0502020204030204" pitchFamily="34" charset="0"/>
              </a:rPr>
              <a:t>2:</a:t>
            </a:r>
          </a:p>
          <a:p>
            <a:pPr marL="0" marR="0" lvl="0" indent="0" algn="l" rtl="0">
              <a:spcBef>
                <a:spcPts val="0"/>
              </a:spcBef>
              <a:spcAft>
                <a:spcPts val="0"/>
              </a:spcAft>
              <a:buNone/>
            </a:pPr>
            <a:r>
              <a:rPr lang="sk-SK" sz="1600" b="1" dirty="0" smtClean="0">
                <a:solidFill>
                  <a:schemeClr val="dk1"/>
                </a:solidFill>
                <a:latin typeface="Calibri" panose="020F0502020204030204" pitchFamily="34" charset="0"/>
                <a:cs typeface="Calibri" panose="020F0502020204030204" pitchFamily="34" charset="0"/>
              </a:rPr>
              <a:t>Čo nepatrí do vstupnej</a:t>
            </a:r>
          </a:p>
          <a:p>
            <a:pPr marL="0" marR="0" lvl="0" indent="0" algn="l" rtl="0">
              <a:spcBef>
                <a:spcPts val="0"/>
              </a:spcBef>
              <a:spcAft>
                <a:spcPts val="0"/>
              </a:spcAft>
              <a:buNone/>
            </a:pPr>
            <a:r>
              <a:rPr lang="sk-SK" sz="1600" b="1" dirty="0" smtClean="0">
                <a:solidFill>
                  <a:schemeClr val="dk1"/>
                </a:solidFill>
                <a:latin typeface="Calibri" panose="020F0502020204030204" pitchFamily="34" charset="0"/>
                <a:cs typeface="Calibri" panose="020F0502020204030204" pitchFamily="34" charset="0"/>
              </a:rPr>
              <a:t>analýzy?</a:t>
            </a:r>
            <a:endParaRPr lang="sk-SK" sz="1600" b="1" dirty="0">
              <a:solidFill>
                <a:schemeClr val="dk1"/>
              </a:solidFill>
              <a:latin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None/>
            </a:pP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26" name="Google Shape;326;p6"/>
          <p:cNvSpPr txBox="1"/>
          <p:nvPr/>
        </p:nvSpPr>
        <p:spPr>
          <a:xfrm>
            <a:off x="9623330" y="2103549"/>
            <a:ext cx="2196000" cy="8144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k-SK" sz="1600" b="1" dirty="0" smtClean="0">
                <a:solidFill>
                  <a:schemeClr val="dk1"/>
                </a:solidFill>
                <a:latin typeface="Calibri" panose="020F0502020204030204" pitchFamily="34" charset="0"/>
                <a:cs typeface="Calibri" panose="020F0502020204030204" pitchFamily="34" charset="0"/>
              </a:rPr>
              <a:t>Otázka </a:t>
            </a:r>
            <a:r>
              <a:rPr lang="sk-SK" sz="1600" b="1" dirty="0">
                <a:solidFill>
                  <a:schemeClr val="dk1"/>
                </a:solidFill>
                <a:latin typeface="Calibri" panose="020F0502020204030204" pitchFamily="34" charset="0"/>
                <a:cs typeface="Calibri" panose="020F0502020204030204" pitchFamily="34" charset="0"/>
              </a:rPr>
              <a:t>3:</a:t>
            </a:r>
          </a:p>
          <a:p>
            <a:pPr marL="0" marR="0" lvl="0" indent="0" algn="l" rtl="0">
              <a:spcBef>
                <a:spcPts val="0"/>
              </a:spcBef>
              <a:spcAft>
                <a:spcPts val="0"/>
              </a:spcAft>
              <a:buNone/>
            </a:pPr>
            <a:r>
              <a:rPr lang="sk-SK" sz="1600" b="1" dirty="0" smtClean="0">
                <a:solidFill>
                  <a:schemeClr val="dk1"/>
                </a:solidFill>
                <a:latin typeface="Calibri" panose="020F0502020204030204" pitchFamily="34" charset="0"/>
                <a:cs typeface="Calibri" panose="020F0502020204030204" pitchFamily="34" charset="0"/>
              </a:rPr>
              <a:t>V ktorej fáze sa zameriavame na konkurenciu a publikum? </a:t>
            </a:r>
            <a:endParaRPr sz="1600" b="1" dirty="0">
              <a:solidFill>
                <a:schemeClr val="dk1"/>
              </a:solidFill>
              <a:latin typeface="Calibri" panose="020F0502020204030204" pitchFamily="34" charset="0"/>
              <a:cs typeface="Calibri" panose="020F0502020204030204" pitchFamily="34" charset="0"/>
              <a:sym typeface="Arial"/>
            </a:endParaRPr>
          </a:p>
        </p:txBody>
      </p:sp>
      <p:grpSp>
        <p:nvGrpSpPr>
          <p:cNvPr id="328" name="Google Shape;328;p6"/>
          <p:cNvGrpSpPr/>
          <p:nvPr/>
        </p:nvGrpSpPr>
        <p:grpSpPr>
          <a:xfrm>
            <a:off x="4862975" y="2278580"/>
            <a:ext cx="1061896" cy="965383"/>
            <a:chOff x="4523418" y="3490010"/>
            <a:chExt cx="1061896" cy="965383"/>
          </a:xfrm>
        </p:grpSpPr>
        <p:sp>
          <p:nvSpPr>
            <p:cNvPr id="329" name="Google Shape;329;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30" name="Google Shape;330;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331" name="Google Shape;331;p6"/>
          <p:cNvSpPr txBox="1"/>
          <p:nvPr/>
        </p:nvSpPr>
        <p:spPr>
          <a:xfrm>
            <a:off x="2370229" y="4039769"/>
            <a:ext cx="2196000" cy="7180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k-SK" sz="1600" b="1" dirty="0" smtClean="0">
                <a:solidFill>
                  <a:schemeClr val="dk1"/>
                </a:solidFill>
                <a:latin typeface="Calibri" panose="020F0502020204030204" pitchFamily="34" charset="0"/>
                <a:cs typeface="Calibri" panose="020F0502020204030204" pitchFamily="34" charset="0"/>
              </a:rPr>
              <a:t>Otázka 4</a:t>
            </a:r>
            <a:r>
              <a:rPr lang="sk-SK" sz="1600" b="1" dirty="0">
                <a:solidFill>
                  <a:schemeClr val="dk1"/>
                </a:solidFill>
                <a:latin typeface="Calibri" panose="020F0502020204030204" pitchFamily="34" charset="0"/>
                <a:cs typeface="Calibri" panose="020F0502020204030204" pitchFamily="34" charset="0"/>
              </a:rPr>
              <a:t>:</a:t>
            </a:r>
          </a:p>
          <a:p>
            <a:pPr marL="0" marR="0" lvl="0" indent="0" algn="l" rtl="0">
              <a:spcBef>
                <a:spcPts val="0"/>
              </a:spcBef>
              <a:spcAft>
                <a:spcPts val="0"/>
              </a:spcAft>
              <a:buNone/>
            </a:pPr>
            <a:r>
              <a:rPr lang="sk-SK" sz="1600" b="1" dirty="0" smtClean="0">
                <a:solidFill>
                  <a:schemeClr val="dk1"/>
                </a:solidFill>
                <a:latin typeface="Calibri" panose="020F0502020204030204" pitchFamily="34" charset="0"/>
                <a:cs typeface="Calibri" panose="020F0502020204030204" pitchFamily="34" charset="0"/>
              </a:rPr>
              <a:t>Kedy si vyberáme zameranie a osobnosť?</a:t>
            </a:r>
            <a:endParaRPr sz="1600" b="1" dirty="0">
              <a:solidFill>
                <a:schemeClr val="dk1"/>
              </a:solidFill>
              <a:latin typeface="Calibri" panose="020F0502020204030204" pitchFamily="34" charset="0"/>
              <a:cs typeface="Calibri" panose="020F0502020204030204" pitchFamily="34" charset="0"/>
              <a:sym typeface="Arial"/>
            </a:endParaRPr>
          </a:p>
        </p:txBody>
      </p:sp>
      <p:grpSp>
        <p:nvGrpSpPr>
          <p:cNvPr id="336" name="Google Shape;336;p6"/>
          <p:cNvGrpSpPr/>
          <p:nvPr/>
        </p:nvGrpSpPr>
        <p:grpSpPr>
          <a:xfrm>
            <a:off x="1276760" y="4016198"/>
            <a:ext cx="1061896" cy="965383"/>
            <a:chOff x="5146962" y="2232411"/>
            <a:chExt cx="1061896" cy="965383"/>
          </a:xfrm>
        </p:grpSpPr>
        <p:sp>
          <p:nvSpPr>
            <p:cNvPr id="337" name="Google Shape;337;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39" name="Google Shape;339;p6"/>
          <p:cNvSpPr txBox="1"/>
          <p:nvPr/>
        </p:nvSpPr>
        <p:spPr>
          <a:xfrm>
            <a:off x="6083214" y="3905800"/>
            <a:ext cx="2196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sk-SK" sz="1600" b="1" dirty="0" smtClean="0">
                <a:solidFill>
                  <a:schemeClr val="dk1"/>
                </a:solidFill>
                <a:latin typeface="Calibri" panose="020F0502020204030204" pitchFamily="34" charset="0"/>
                <a:cs typeface="Calibri" panose="020F0502020204030204" pitchFamily="34" charset="0"/>
              </a:rPr>
              <a:t>Otázka 5:</a:t>
            </a:r>
          </a:p>
          <a:p>
            <a:r>
              <a:rPr lang="sk-SK" sz="1600" b="1" dirty="0">
                <a:solidFill>
                  <a:schemeClr val="dk1"/>
                </a:solidFill>
                <a:latin typeface="Calibri" panose="020F0502020204030204" pitchFamily="34" charset="0"/>
                <a:cs typeface="Calibri" panose="020F0502020204030204" pitchFamily="34" charset="0"/>
              </a:rPr>
              <a:t>Vytváranie</a:t>
            </a:r>
            <a:r>
              <a:rPr lang="sk-SK" sz="1600" b="1" dirty="0">
                <a:solidFill>
                  <a:schemeClr val="dk1"/>
                </a:solidFill>
                <a:latin typeface="Calibri" panose="020F0502020204030204" pitchFamily="34" charset="0"/>
                <a:cs typeface="Calibri" panose="020F0502020204030204" pitchFamily="34" charset="0"/>
              </a:rPr>
              <a:t> identity by nemalo byt..</a:t>
            </a:r>
            <a:r>
              <a:rPr lang="en-US" sz="1600" b="1" dirty="0">
                <a:solidFill>
                  <a:schemeClr val="dk1"/>
                </a:solidFill>
                <a:latin typeface="Calibri" panose="020F0502020204030204" pitchFamily="34" charset="0"/>
                <a:cs typeface="Calibri" panose="020F0502020204030204" pitchFamily="34" charset="0"/>
              </a:rPr>
              <a:t>?</a:t>
            </a:r>
            <a:endParaRPr sz="1600" b="1" dirty="0">
              <a:solidFill>
                <a:schemeClr val="dk1"/>
              </a:solidFill>
              <a:latin typeface="Calibri" panose="020F0502020204030204" pitchFamily="34" charset="0"/>
              <a:cs typeface="Calibri" panose="020F0502020204030204" pitchFamily="34" charset="0"/>
            </a:endParaRPr>
          </a:p>
        </p:txBody>
      </p:sp>
      <p:grpSp>
        <p:nvGrpSpPr>
          <p:cNvPr id="343" name="Google Shape;343;p6"/>
          <p:cNvGrpSpPr/>
          <p:nvPr/>
        </p:nvGrpSpPr>
        <p:grpSpPr>
          <a:xfrm>
            <a:off x="4862975" y="4016197"/>
            <a:ext cx="1061896" cy="965383"/>
            <a:chOff x="4523418" y="3490010"/>
            <a:chExt cx="1061896" cy="965383"/>
          </a:xfrm>
        </p:grpSpPr>
        <p:sp>
          <p:nvSpPr>
            <p:cNvPr id="344" name="Google Shape;344;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45" name="Google Shape;345;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grpSp>
        <p:nvGrpSpPr>
          <p:cNvPr id="28" name="Group 27"/>
          <p:cNvGrpSpPr/>
          <p:nvPr/>
        </p:nvGrpSpPr>
        <p:grpSpPr>
          <a:xfrm>
            <a:off x="1887794" y="6266896"/>
            <a:ext cx="9697116" cy="463550"/>
            <a:chOff x="1887794" y="6266896"/>
            <a:chExt cx="9697116" cy="463550"/>
          </a:xfrm>
        </p:grpSpPr>
        <p:sp>
          <p:nvSpPr>
            <p:cNvPr id="29" name="TextBox 28"/>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30"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ítulo 1">
            <a:extLst>
              <a:ext uri="{FF2B5EF4-FFF2-40B4-BE49-F238E27FC236}">
                <a16:creationId xmlns:a16="http://schemas.microsoft.com/office/drawing/2014/main" id="{8BA08B80-7111-4A3D-A333-5A675D2129B1}"/>
              </a:ext>
            </a:extLst>
          </p:cNvPr>
          <p:cNvSpPr txBox="1">
            <a:spLocks/>
          </p:cNvSpPr>
          <p:nvPr/>
        </p:nvSpPr>
        <p:spPr>
          <a:xfrm>
            <a:off x="7315200" y="488131"/>
            <a:ext cx="4663595" cy="6711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k-SK" sz="3600" b="1" i="0" u="none" strike="noStrike" kern="1200" cap="none" spc="0" normalizeH="0" baseline="0" noProof="0" smtClean="0">
                <a:ln>
                  <a:noFill/>
                </a:ln>
                <a:solidFill>
                  <a:srgbClr val="C00000"/>
                </a:solidFill>
                <a:effectLst/>
                <a:uLnTx/>
                <a:uFillTx/>
                <a:latin typeface="Calibri Light" panose="020F0302020204030204"/>
                <a:ea typeface="+mj-ea"/>
                <a:cs typeface="+mj-cs"/>
              </a:rPr>
              <a:t>Test na sebahodnotenie</a:t>
            </a:r>
            <a:endParaRPr kumimoji="0" lang="en-GB" sz="3600" b="1"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2000"/>
                                        <p:tgtEl>
                                          <p:spTgt spid="3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Effect transition="in" filter="fade">
                                      <p:cBhvr>
                                        <p:cTn id="11" dur="2000"/>
                                        <p:tgtEl>
                                          <p:spTgt spid="31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fade">
                                      <p:cBhvr>
                                        <p:cTn id="15" dur="2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731251"/>
            <a:ext cx="9144000" cy="323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4"/>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5"/>
              </a:rPr>
              <a:t>https://www.dropbox.com/sh/a4l9k9mlzbr3pnd/AADozsSvc8cQ5xfpCnDbgTz1a?dl=0</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https://www.thebrandingjournal.com/2015/10/what-is-branding-definition/</a:t>
            </a:r>
            <a:endParaRPr dirty="0"/>
          </a:p>
        </p:txBody>
      </p:sp>
      <p:sp>
        <p:nvSpPr>
          <p:cNvPr id="267" name="Google Shape;267;gf9ff28dbe4_0_189"/>
          <p:cNvSpPr txBox="1"/>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lvl="0">
              <a:lnSpc>
                <a:spcPct val="90000"/>
              </a:lnSpc>
              <a:buClr>
                <a:srgbClr val="D92E2D"/>
              </a:buClr>
              <a:buSzPts val="3200"/>
            </a:pPr>
            <a:r>
              <a:rPr lang="sk-SK" sz="3200" dirty="0" err="1" smtClean="0">
                <a:solidFill>
                  <a:srgbClr val="D92E2D"/>
                </a:solidFill>
              </a:rPr>
              <a:t>Zaujímave</a:t>
            </a:r>
            <a:r>
              <a:rPr lang="sk-SK" sz="3200" dirty="0" smtClean="0">
                <a:solidFill>
                  <a:srgbClr val="D92E2D"/>
                </a:solidFill>
              </a:rPr>
              <a:t> linky</a:t>
            </a:r>
            <a:endParaRPr lang="sk-SK" sz="3200" dirty="0">
              <a:solidFill>
                <a:srgbClr val="D92E2D"/>
              </a:solidFill>
            </a:endParaRPr>
          </a:p>
        </p:txBody>
      </p:sp>
      <p:grpSp>
        <p:nvGrpSpPr>
          <p:cNvPr id="9" name="Group 8"/>
          <p:cNvGrpSpPr/>
          <p:nvPr/>
        </p:nvGrpSpPr>
        <p:grpSpPr>
          <a:xfrm>
            <a:off x="1887794" y="6266896"/>
            <a:ext cx="9697116" cy="463550"/>
            <a:chOff x="1887794" y="6266896"/>
            <a:chExt cx="9697116" cy="463550"/>
          </a:xfrm>
        </p:grpSpPr>
        <p:sp>
          <p:nvSpPr>
            <p:cNvPr id="10" name="TextBox 9"/>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1" name="Picture 24" descr="https://wayback.archive-it.org/12090/20210123161500mp_/https://eacea.ec.europa.eu/sites/eacea-site/files/logosbeneficaireserasmusleft_sk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541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196442"/>
            <a:ext cx="9144000" cy="50033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4"/>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https://en.99designs.pt/blog/design-history-movements/history-of-branding/</a:t>
            </a:r>
          </a:p>
          <a:p>
            <a:pPr marL="342900" lvl="0" indent="-342900" algn="l">
              <a:spcBef>
                <a:spcPts val="0"/>
              </a:spcBef>
              <a:buClr>
                <a:srgbClr val="D92E2D"/>
              </a:buClr>
              <a:buSzPts val="3200"/>
              <a:buFont typeface="Arial" panose="020B0604020202020204" pitchFamily="34" charset="0"/>
              <a:buChar char="•"/>
            </a:pPr>
            <a:r>
              <a:rPr lang="sk-SK" dirty="0">
                <a:hlinkClick r:id="rId5"/>
              </a:rPr>
              <a:t>https://www.thebrandingjournal.com/2015/10/what-is-branding-definition/</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6"/>
              </a:rPr>
              <a:t>https://www.udemy.com/course/branding-strategy-for-entrepreneurs-and-small-businesses/</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7"/>
              </a:rPr>
              <a:t>https://www.ziflow.com/blog/brand-brief#What_is_a_Brand_Brief</a:t>
            </a:r>
            <a:r>
              <a:rPr lang="sk-SK" dirty="0"/>
              <a:t>?</a:t>
            </a:r>
          </a:p>
          <a:p>
            <a:pPr marL="342900" lvl="0" indent="-342900" algn="l">
              <a:spcBef>
                <a:spcPts val="0"/>
              </a:spcBef>
              <a:buClr>
                <a:srgbClr val="D92E2D"/>
              </a:buClr>
              <a:buSzPts val="3200"/>
              <a:buFont typeface="Arial" panose="020B0604020202020204" pitchFamily="34" charset="0"/>
              <a:buChar char="•"/>
            </a:pPr>
            <a:r>
              <a:rPr lang="sk-SK" dirty="0"/>
              <a:t>https://www.managementstudyguide.com/what-is-brand.htm</a:t>
            </a:r>
          </a:p>
          <a:p>
            <a:pPr marL="342900" lvl="0" indent="-342900" algn="l">
              <a:spcBef>
                <a:spcPts val="0"/>
              </a:spcBef>
              <a:buClr>
                <a:srgbClr val="D92E2D"/>
              </a:buClr>
              <a:buSzPts val="3200"/>
              <a:buFont typeface="Arial" panose="020B0604020202020204" pitchFamily="34" charset="0"/>
              <a:buChar char="•"/>
            </a:pPr>
            <a:r>
              <a:rPr lang="sk-SK" dirty="0">
                <a:hlinkClick r:id="rId8"/>
              </a:rPr>
              <a:t>https://www.shopify.com/blog/how-to-build-a-brand</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9"/>
              </a:rPr>
              <a:t>https://millo.co/tips-on-presenting-logos-to-a-client</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10"/>
              </a:rPr>
              <a:t>https://www.systematixinfotech.com/6-things-look-finalizing-brand-logo/</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https://www.columnfivemedia.com/how-to-create-a-brand-style-guide/</a:t>
            </a:r>
          </a:p>
          <a:p>
            <a:pPr marL="342900" lvl="0" indent="-342900" algn="l">
              <a:spcBef>
                <a:spcPts val="0"/>
              </a:spcBef>
              <a:buClr>
                <a:srgbClr val="D92E2D"/>
              </a:buClr>
              <a:buSzPts val="3200"/>
              <a:buFont typeface="Arial" panose="020B0604020202020204" pitchFamily="34" charset="0"/>
              <a:buChar char="•"/>
            </a:pPr>
            <a:endParaRPr dirty="0"/>
          </a:p>
        </p:txBody>
      </p:sp>
      <p:sp>
        <p:nvSpPr>
          <p:cNvPr id="2" name="Obdĺžnik 1"/>
          <p:cNvSpPr/>
          <p:nvPr/>
        </p:nvSpPr>
        <p:spPr>
          <a:xfrm>
            <a:off x="8918796" y="599607"/>
            <a:ext cx="2263866" cy="535531"/>
          </a:xfrm>
          <a:prstGeom prst="rect">
            <a:avLst/>
          </a:prstGeom>
        </p:spPr>
        <p:txBody>
          <a:bodyPr wrap="square">
            <a:spAutoFit/>
          </a:bodyPr>
          <a:lstStyle/>
          <a:p>
            <a:pPr lvl="0">
              <a:lnSpc>
                <a:spcPct val="90000"/>
              </a:lnSpc>
              <a:buClr>
                <a:srgbClr val="D92E2D"/>
              </a:buClr>
              <a:buSzPts val="3200"/>
            </a:pPr>
            <a:r>
              <a:rPr lang="sk-SK" sz="3200" dirty="0" smtClean="0">
                <a:solidFill>
                  <a:srgbClr val="D92E2D"/>
                </a:solidFill>
              </a:rPr>
              <a:t>Zdroje</a:t>
            </a:r>
            <a:endParaRPr lang="sk-SK" sz="3200" dirty="0">
              <a:solidFill>
                <a:srgbClr val="D92E2D"/>
              </a:solidFill>
            </a:endParaRPr>
          </a:p>
        </p:txBody>
      </p:sp>
      <p:grpSp>
        <p:nvGrpSpPr>
          <p:cNvPr id="9" name="Group 8"/>
          <p:cNvGrpSpPr/>
          <p:nvPr/>
        </p:nvGrpSpPr>
        <p:grpSpPr>
          <a:xfrm>
            <a:off x="1887794" y="6266896"/>
            <a:ext cx="9697116" cy="463550"/>
            <a:chOff x="1887794" y="6266896"/>
            <a:chExt cx="9697116" cy="463550"/>
          </a:xfrm>
        </p:grpSpPr>
        <p:sp>
          <p:nvSpPr>
            <p:cNvPr id="10" name="TextBox 9"/>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1" name="Picture 24" descr="https://wayback.archive-it.org/12090/20210123161500mp_/https://eacea.ec.europa.eu/sites/eacea-site/files/logosbeneficaireserasmusleft_sk_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044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1335279" y="2371658"/>
            <a:ext cx="8548033" cy="214423"/>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7" name="Google Shape;117;p3"/>
          <p:cNvPicPr preferRelativeResize="0"/>
          <p:nvPr/>
        </p:nvPicPr>
        <p:blipFill rotWithShape="1">
          <a:blip r:embed="rId3">
            <a:alphaModFix/>
          </a:blip>
          <a:srcRect/>
          <a:stretch/>
        </p:blipFill>
        <p:spPr>
          <a:xfrm>
            <a:off x="1335279" y="169687"/>
            <a:ext cx="3811683" cy="1121083"/>
          </a:xfrm>
          <a:prstGeom prst="rect">
            <a:avLst/>
          </a:prstGeom>
          <a:noFill/>
          <a:ln>
            <a:noFill/>
          </a:ln>
        </p:spPr>
      </p:pic>
      <p:sp>
        <p:nvSpPr>
          <p:cNvPr id="118" name="Google Shape;118;p3"/>
          <p:cNvSpPr txBox="1">
            <a:spLocks noGrp="1"/>
          </p:cNvSpPr>
          <p:nvPr>
            <p:ph type="ctrTitle"/>
          </p:nvPr>
        </p:nvSpPr>
        <p:spPr>
          <a:xfrm>
            <a:off x="8058976" y="553541"/>
            <a:ext cx="3811683" cy="64285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sk-SK" sz="3900" b="1" dirty="0" smtClean="0">
                <a:solidFill>
                  <a:srgbClr val="D92E2D"/>
                </a:solidFill>
                <a:latin typeface="Calibri Light" panose="020F0302020204030204" pitchFamily="34" charset="0"/>
                <a:cs typeface="Calibri Light" panose="020F0302020204030204" pitchFamily="34" charset="0"/>
              </a:rPr>
              <a:t>Obsah</a:t>
            </a:r>
            <a:endParaRPr sz="3900" b="1" dirty="0">
              <a:solidFill>
                <a:srgbClr val="D92E2D"/>
              </a:solidFill>
              <a:latin typeface="Calibri Light" panose="020F0302020204030204" pitchFamily="34" charset="0"/>
              <a:cs typeface="Calibri Light" panose="020F0302020204030204" pitchFamily="34" charset="0"/>
            </a:endParaRPr>
          </a:p>
        </p:txBody>
      </p:sp>
      <p:pic>
        <p:nvPicPr>
          <p:cNvPr id="119" name="Google Shape;119;p3"/>
          <p:cNvPicPr preferRelativeResize="0"/>
          <p:nvPr/>
        </p:nvPicPr>
        <p:blipFill rotWithShape="1">
          <a:blip r:embed="rId4">
            <a:alphaModFix/>
          </a:blip>
          <a:srcRect l="77489" r="3171"/>
          <a:stretch/>
        </p:blipFill>
        <p:spPr>
          <a:xfrm>
            <a:off x="2130435" y="1811714"/>
            <a:ext cx="317240" cy="482490"/>
          </a:xfrm>
          <a:prstGeom prst="rect">
            <a:avLst/>
          </a:prstGeom>
          <a:noFill/>
          <a:ln>
            <a:noFill/>
          </a:ln>
        </p:spPr>
      </p:pic>
      <p:sp>
        <p:nvSpPr>
          <p:cNvPr id="120" name="Google Shape;120;p3"/>
          <p:cNvSpPr txBox="1"/>
          <p:nvPr/>
        </p:nvSpPr>
        <p:spPr>
          <a:xfrm>
            <a:off x="1987618" y="2674071"/>
            <a:ext cx="816969" cy="3515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smtClean="0">
                <a:solidFill>
                  <a:schemeClr val="dk1"/>
                </a:solidFill>
                <a:latin typeface="Calibri"/>
                <a:ea typeface="Calibri"/>
                <a:cs typeface="Calibri"/>
                <a:sym typeface="Calibri"/>
              </a:rPr>
              <a:t>Úvod</a:t>
            </a:r>
            <a:endParaRPr sz="1600" b="1" dirty="0">
              <a:solidFill>
                <a:schemeClr val="dk1"/>
              </a:solidFill>
              <a:latin typeface="Calibri"/>
              <a:ea typeface="Calibri"/>
              <a:cs typeface="Calibri"/>
              <a:sym typeface="Calibri"/>
            </a:endParaRPr>
          </a:p>
        </p:txBody>
      </p:sp>
      <p:sp>
        <p:nvSpPr>
          <p:cNvPr id="121" name="Google Shape;121;p3"/>
          <p:cNvSpPr txBox="1"/>
          <p:nvPr/>
        </p:nvSpPr>
        <p:spPr>
          <a:xfrm>
            <a:off x="1900224" y="2294204"/>
            <a:ext cx="978199"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k-SK" sz="1800" b="1" dirty="0" smtClean="0">
                <a:solidFill>
                  <a:schemeClr val="dk1"/>
                </a:solidFill>
                <a:latin typeface="Calibri"/>
                <a:ea typeface="Calibri"/>
                <a:cs typeface="Calibri"/>
                <a:sym typeface="Calibri"/>
              </a:rPr>
              <a:t>Celok </a:t>
            </a:r>
            <a:r>
              <a:rPr lang="en-US" sz="1800" b="1" dirty="0" smtClean="0">
                <a:solidFill>
                  <a:schemeClr val="dk1"/>
                </a:solidFill>
                <a:latin typeface="Calibri"/>
                <a:ea typeface="Calibri"/>
                <a:cs typeface="Calibri"/>
                <a:sym typeface="Calibri"/>
              </a:rPr>
              <a:t>1 </a:t>
            </a:r>
            <a:endParaRPr sz="1800" b="1" dirty="0">
              <a:solidFill>
                <a:schemeClr val="dk1"/>
              </a:solidFill>
              <a:latin typeface="Calibri"/>
              <a:ea typeface="Calibri"/>
              <a:cs typeface="Calibri"/>
              <a:sym typeface="Calibri"/>
            </a:endParaRPr>
          </a:p>
        </p:txBody>
      </p:sp>
      <p:pic>
        <p:nvPicPr>
          <p:cNvPr id="122" name="Google Shape;122;p3"/>
          <p:cNvPicPr preferRelativeResize="0"/>
          <p:nvPr/>
        </p:nvPicPr>
        <p:blipFill rotWithShape="1">
          <a:blip r:embed="rId4">
            <a:alphaModFix/>
          </a:blip>
          <a:srcRect l="77489" r="3171"/>
          <a:stretch/>
        </p:blipFill>
        <p:spPr>
          <a:xfrm>
            <a:off x="4354493" y="1811714"/>
            <a:ext cx="317240" cy="482490"/>
          </a:xfrm>
          <a:prstGeom prst="rect">
            <a:avLst/>
          </a:prstGeom>
          <a:noFill/>
          <a:ln>
            <a:noFill/>
          </a:ln>
        </p:spPr>
      </p:pic>
      <p:sp>
        <p:nvSpPr>
          <p:cNvPr id="124" name="Google Shape;124;p3"/>
          <p:cNvSpPr txBox="1"/>
          <p:nvPr/>
        </p:nvSpPr>
        <p:spPr>
          <a:xfrm>
            <a:off x="4140157" y="2299475"/>
            <a:ext cx="12339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Clr>
                <a:schemeClr val="dk1"/>
              </a:buClr>
              <a:buFont typeface="Arial"/>
              <a:buNone/>
            </a:pPr>
            <a:r>
              <a:rPr lang="sk-SK" sz="1800" b="1" dirty="0" smtClean="0">
                <a:solidFill>
                  <a:schemeClr val="dk1"/>
                </a:solidFill>
                <a:latin typeface="Calibri"/>
                <a:ea typeface="Calibri"/>
                <a:cs typeface="Calibri"/>
                <a:sym typeface="Calibri"/>
              </a:rPr>
              <a:t>Celok </a:t>
            </a:r>
            <a:r>
              <a:rPr lang="en-US" sz="1800" b="1" dirty="0" smtClean="0">
                <a:solidFill>
                  <a:schemeClr val="dk1"/>
                </a:solidFill>
                <a:latin typeface="Calibri"/>
                <a:ea typeface="Calibri"/>
                <a:cs typeface="Calibri"/>
                <a:sym typeface="Calibri"/>
              </a:rPr>
              <a:t>2</a:t>
            </a:r>
            <a:endParaRPr sz="1800" b="1" dirty="0">
              <a:solidFill>
                <a:schemeClr val="dk1"/>
              </a:solidFill>
              <a:latin typeface="Calibri"/>
              <a:ea typeface="Calibri"/>
              <a:cs typeface="Calibri"/>
              <a:sym typeface="Calibri"/>
            </a:endParaRPr>
          </a:p>
        </p:txBody>
      </p:sp>
      <p:pic>
        <p:nvPicPr>
          <p:cNvPr id="125" name="Google Shape;125;p3"/>
          <p:cNvPicPr preferRelativeResize="0"/>
          <p:nvPr/>
        </p:nvPicPr>
        <p:blipFill rotWithShape="1">
          <a:blip r:embed="rId4">
            <a:alphaModFix/>
          </a:blip>
          <a:srcRect l="77489" r="3171"/>
          <a:stretch/>
        </p:blipFill>
        <p:spPr>
          <a:xfrm>
            <a:off x="6489377" y="1802998"/>
            <a:ext cx="317240" cy="482490"/>
          </a:xfrm>
          <a:prstGeom prst="rect">
            <a:avLst/>
          </a:prstGeom>
          <a:noFill/>
          <a:ln>
            <a:noFill/>
          </a:ln>
        </p:spPr>
      </p:pic>
      <p:sp>
        <p:nvSpPr>
          <p:cNvPr id="126" name="Google Shape;126;p3"/>
          <p:cNvSpPr txBox="1"/>
          <p:nvPr/>
        </p:nvSpPr>
        <p:spPr>
          <a:xfrm>
            <a:off x="3697668" y="2676573"/>
            <a:ext cx="1651297"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smtClean="0">
                <a:solidFill>
                  <a:schemeClr val="dk1"/>
                </a:solidFill>
                <a:latin typeface="Calibri"/>
                <a:ea typeface="Calibri"/>
                <a:cs typeface="Calibri"/>
                <a:sym typeface="Calibri"/>
              </a:rPr>
              <a:t>Vstupná analýza</a:t>
            </a:r>
            <a:endParaRPr sz="1600" b="1" dirty="0">
              <a:solidFill>
                <a:schemeClr val="dk1"/>
              </a:solidFill>
              <a:latin typeface="Calibri"/>
              <a:ea typeface="Calibri"/>
              <a:cs typeface="Calibri"/>
              <a:sym typeface="Calibri"/>
            </a:endParaRPr>
          </a:p>
        </p:txBody>
      </p:sp>
      <p:sp>
        <p:nvSpPr>
          <p:cNvPr id="127" name="Google Shape;127;p3"/>
          <p:cNvSpPr txBox="1"/>
          <p:nvPr/>
        </p:nvSpPr>
        <p:spPr>
          <a:xfrm>
            <a:off x="6283624" y="2294213"/>
            <a:ext cx="1027500" cy="369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k-SK" sz="1800" b="1" dirty="0" smtClean="0">
                <a:solidFill>
                  <a:schemeClr val="dk1"/>
                </a:solidFill>
                <a:latin typeface="Calibri"/>
                <a:ea typeface="Calibri"/>
                <a:cs typeface="Calibri"/>
                <a:sym typeface="Calibri"/>
              </a:rPr>
              <a:t>Celok </a:t>
            </a:r>
            <a:r>
              <a:rPr lang="en-US" sz="1800" b="1" dirty="0" smtClean="0">
                <a:solidFill>
                  <a:schemeClr val="dk1"/>
                </a:solidFill>
                <a:latin typeface="Calibri"/>
                <a:ea typeface="Calibri"/>
                <a:cs typeface="Calibri"/>
                <a:sym typeface="Calibri"/>
              </a:rPr>
              <a:t>3</a:t>
            </a:r>
            <a:endParaRPr sz="1800" b="1" dirty="0">
              <a:solidFill>
                <a:schemeClr val="dk1"/>
              </a:solidFill>
              <a:latin typeface="Calibri"/>
              <a:ea typeface="Calibri"/>
              <a:cs typeface="Calibri"/>
              <a:sym typeface="Calibri"/>
            </a:endParaRPr>
          </a:p>
        </p:txBody>
      </p:sp>
      <p:pic>
        <p:nvPicPr>
          <p:cNvPr id="128" name="Google Shape;128;p3"/>
          <p:cNvPicPr preferRelativeResize="0"/>
          <p:nvPr/>
        </p:nvPicPr>
        <p:blipFill rotWithShape="1">
          <a:blip r:embed="rId4">
            <a:alphaModFix/>
          </a:blip>
          <a:srcRect l="77489" r="3171"/>
          <a:stretch/>
        </p:blipFill>
        <p:spPr>
          <a:xfrm>
            <a:off x="8450914" y="1822249"/>
            <a:ext cx="317240" cy="482490"/>
          </a:xfrm>
          <a:prstGeom prst="rect">
            <a:avLst/>
          </a:prstGeom>
          <a:noFill/>
          <a:ln>
            <a:noFill/>
          </a:ln>
        </p:spPr>
      </p:pic>
      <p:sp>
        <p:nvSpPr>
          <p:cNvPr id="129" name="Google Shape;129;p3"/>
          <p:cNvSpPr txBox="1"/>
          <p:nvPr/>
        </p:nvSpPr>
        <p:spPr>
          <a:xfrm>
            <a:off x="5860917" y="2676573"/>
            <a:ext cx="210083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smtClean="0">
                <a:solidFill>
                  <a:schemeClr val="dk1"/>
                </a:solidFill>
                <a:latin typeface="Calibri"/>
                <a:ea typeface="Calibri"/>
                <a:cs typeface="Calibri"/>
                <a:sym typeface="Calibri"/>
              </a:rPr>
              <a:t>Analýza konkurencie</a:t>
            </a:r>
            <a:endParaRPr sz="1600" b="1" dirty="0">
              <a:solidFill>
                <a:schemeClr val="dk1"/>
              </a:solidFill>
              <a:latin typeface="Calibri"/>
              <a:ea typeface="Calibri"/>
              <a:cs typeface="Calibri"/>
              <a:sym typeface="Calibri"/>
            </a:endParaRPr>
          </a:p>
        </p:txBody>
      </p:sp>
      <p:sp>
        <p:nvSpPr>
          <p:cNvPr id="130" name="Google Shape;130;p3"/>
          <p:cNvSpPr txBox="1"/>
          <p:nvPr/>
        </p:nvSpPr>
        <p:spPr>
          <a:xfrm>
            <a:off x="8220704" y="2304739"/>
            <a:ext cx="1241254"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k-SK" sz="1800" b="1" dirty="0" smtClean="0">
                <a:solidFill>
                  <a:schemeClr val="dk1"/>
                </a:solidFill>
                <a:latin typeface="Calibri"/>
                <a:ea typeface="Calibri"/>
                <a:cs typeface="Calibri"/>
                <a:sym typeface="Calibri"/>
              </a:rPr>
              <a:t>Celok </a:t>
            </a:r>
            <a:r>
              <a:rPr lang="en-US" sz="1800" b="1" dirty="0" smtClean="0">
                <a:solidFill>
                  <a:schemeClr val="dk1"/>
                </a:solidFill>
                <a:latin typeface="Calibri"/>
                <a:ea typeface="Calibri"/>
                <a:cs typeface="Calibri"/>
                <a:sym typeface="Calibri"/>
              </a:rPr>
              <a:t>4</a:t>
            </a:r>
            <a:endParaRPr sz="1800" b="1" dirty="0">
              <a:solidFill>
                <a:schemeClr val="dk1"/>
              </a:solidFill>
              <a:latin typeface="Calibri"/>
              <a:ea typeface="Calibri"/>
              <a:cs typeface="Calibri"/>
              <a:sym typeface="Calibri"/>
            </a:endParaRPr>
          </a:p>
        </p:txBody>
      </p:sp>
      <p:sp>
        <p:nvSpPr>
          <p:cNvPr id="21" name="Google Shape;143;gf9ff28dbe4_0_28"/>
          <p:cNvSpPr txBox="1"/>
          <p:nvPr/>
        </p:nvSpPr>
        <p:spPr>
          <a:xfrm>
            <a:off x="8120404" y="2663495"/>
            <a:ext cx="144185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smtClean="0">
                <a:solidFill>
                  <a:schemeClr val="dk1"/>
                </a:solidFill>
                <a:latin typeface="Calibri"/>
                <a:ea typeface="Calibri"/>
                <a:cs typeface="Calibri"/>
                <a:sym typeface="Calibri"/>
              </a:rPr>
              <a:t>Tvorba loga</a:t>
            </a:r>
            <a:endParaRPr sz="1600" b="1" dirty="0">
              <a:solidFill>
                <a:schemeClr val="dk1"/>
              </a:solidFill>
              <a:latin typeface="Calibri"/>
              <a:ea typeface="Calibri"/>
              <a:cs typeface="Calibri"/>
              <a:sym typeface="Calibri"/>
            </a:endParaRPr>
          </a:p>
        </p:txBody>
      </p:sp>
      <p:grpSp>
        <p:nvGrpSpPr>
          <p:cNvPr id="22" name="Group 21"/>
          <p:cNvGrpSpPr/>
          <p:nvPr/>
        </p:nvGrpSpPr>
        <p:grpSpPr>
          <a:xfrm>
            <a:off x="1887794" y="6266896"/>
            <a:ext cx="9697116" cy="463550"/>
            <a:chOff x="1887794" y="6266896"/>
            <a:chExt cx="9697116" cy="463550"/>
          </a:xfrm>
        </p:grpSpPr>
        <p:sp>
          <p:nvSpPr>
            <p:cNvPr id="23" name="TextBox 22"/>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24" name="Picture 24" descr="https://wayback.archive-it.org/12090/20210123161500mp_/https://eacea.ec.europa.eu/sites/eacea-site/files/logosbeneficaireserasmusleft_sk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2000"/>
                                        <p:tgtEl>
                                          <p:spTgt spid="11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9ff28dbe4_0_28"/>
          <p:cNvSpPr/>
          <p:nvPr/>
        </p:nvSpPr>
        <p:spPr>
          <a:xfrm>
            <a:off x="1416976" y="2309994"/>
            <a:ext cx="9251024" cy="286645"/>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gf9ff28dbe4_0_28"/>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gf9ff28dbe4_0_28"/>
          <p:cNvSpPr/>
          <p:nvPr/>
        </p:nvSpPr>
        <p:spPr>
          <a:xfrm rot="5400000">
            <a:off x="-2979031" y="3300450"/>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gf9ff28dbe4_0_28"/>
          <p:cNvSpPr/>
          <p:nvPr/>
        </p:nvSpPr>
        <p:spPr>
          <a:xfrm rot="5400000">
            <a:off x="-2672850"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 name="Google Shape;140;gf9ff28dbe4_0_28"/>
          <p:cNvPicPr preferRelativeResize="0"/>
          <p:nvPr/>
        </p:nvPicPr>
        <p:blipFill rotWithShape="1">
          <a:blip r:embed="rId3">
            <a:alphaModFix/>
          </a:blip>
          <a:srcRect/>
          <a:stretch/>
        </p:blipFill>
        <p:spPr>
          <a:xfrm>
            <a:off x="1335279" y="169687"/>
            <a:ext cx="3811685" cy="1121083"/>
          </a:xfrm>
          <a:prstGeom prst="rect">
            <a:avLst/>
          </a:prstGeom>
          <a:noFill/>
          <a:ln>
            <a:noFill/>
          </a:ln>
        </p:spPr>
      </p:pic>
      <p:pic>
        <p:nvPicPr>
          <p:cNvPr id="142" name="Google Shape;142;gf9ff28dbe4_0_28"/>
          <p:cNvPicPr preferRelativeResize="0"/>
          <p:nvPr/>
        </p:nvPicPr>
        <p:blipFill rotWithShape="1">
          <a:blip r:embed="rId4">
            <a:alphaModFix/>
          </a:blip>
          <a:srcRect l="77489" r="3171"/>
          <a:stretch/>
        </p:blipFill>
        <p:spPr>
          <a:xfrm>
            <a:off x="2130435" y="1811714"/>
            <a:ext cx="317239" cy="482490"/>
          </a:xfrm>
          <a:prstGeom prst="rect">
            <a:avLst/>
          </a:prstGeom>
          <a:noFill/>
          <a:ln>
            <a:noFill/>
          </a:ln>
        </p:spPr>
      </p:pic>
      <p:sp>
        <p:nvSpPr>
          <p:cNvPr id="144" name="Google Shape;144;gf9ff28dbe4_0_28"/>
          <p:cNvSpPr txBox="1"/>
          <p:nvPr/>
        </p:nvSpPr>
        <p:spPr>
          <a:xfrm>
            <a:off x="1900224" y="2294204"/>
            <a:ext cx="949321"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k-SK" sz="1800" b="1" dirty="0" smtClean="0">
                <a:solidFill>
                  <a:schemeClr val="dk1"/>
                </a:solidFill>
                <a:latin typeface="Calibri"/>
                <a:ea typeface="Calibri"/>
                <a:cs typeface="Calibri"/>
                <a:sym typeface="Calibri"/>
              </a:rPr>
              <a:t>Celok </a:t>
            </a:r>
            <a:r>
              <a:rPr lang="en-US" sz="1800" b="1" dirty="0" smtClean="0">
                <a:solidFill>
                  <a:schemeClr val="dk1"/>
                </a:solidFill>
                <a:latin typeface="Calibri"/>
                <a:ea typeface="Calibri"/>
                <a:cs typeface="Calibri"/>
                <a:sym typeface="Calibri"/>
              </a:rPr>
              <a:t>5 </a:t>
            </a:r>
            <a:endParaRPr sz="1800" b="1" dirty="0">
              <a:solidFill>
                <a:schemeClr val="dk1"/>
              </a:solidFill>
              <a:latin typeface="Calibri"/>
              <a:ea typeface="Calibri"/>
              <a:cs typeface="Calibri"/>
              <a:sym typeface="Calibri"/>
            </a:endParaRPr>
          </a:p>
        </p:txBody>
      </p:sp>
      <p:pic>
        <p:nvPicPr>
          <p:cNvPr id="145" name="Google Shape;145;gf9ff28dbe4_0_28"/>
          <p:cNvPicPr preferRelativeResize="0"/>
          <p:nvPr/>
        </p:nvPicPr>
        <p:blipFill rotWithShape="1">
          <a:blip r:embed="rId4">
            <a:alphaModFix/>
          </a:blip>
          <a:srcRect l="77489" r="3171"/>
          <a:stretch/>
        </p:blipFill>
        <p:spPr>
          <a:xfrm>
            <a:off x="5977339" y="1794072"/>
            <a:ext cx="317239" cy="482490"/>
          </a:xfrm>
          <a:prstGeom prst="rect">
            <a:avLst/>
          </a:prstGeom>
          <a:noFill/>
          <a:ln>
            <a:noFill/>
          </a:ln>
        </p:spPr>
      </p:pic>
      <p:sp>
        <p:nvSpPr>
          <p:cNvPr id="146" name="Google Shape;146;gf9ff28dbe4_0_28"/>
          <p:cNvSpPr txBox="1"/>
          <p:nvPr/>
        </p:nvSpPr>
        <p:spPr>
          <a:xfrm>
            <a:off x="1466701" y="2674039"/>
            <a:ext cx="163712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smtClean="0">
                <a:solidFill>
                  <a:schemeClr val="dk1"/>
                </a:solidFill>
                <a:latin typeface="Calibri"/>
                <a:ea typeface="Calibri"/>
                <a:cs typeface="Calibri"/>
                <a:sym typeface="Calibri"/>
              </a:rPr>
              <a:t>Tvorba identity</a:t>
            </a:r>
            <a:endParaRPr lang="en-US" sz="1600" b="1" dirty="0" err="1">
              <a:solidFill>
                <a:schemeClr val="dk1"/>
              </a:solidFill>
              <a:latin typeface="Calibri"/>
              <a:ea typeface="Calibri"/>
              <a:cs typeface="Calibri"/>
              <a:sym typeface="Calibri"/>
            </a:endParaRPr>
          </a:p>
        </p:txBody>
      </p:sp>
      <p:sp>
        <p:nvSpPr>
          <p:cNvPr id="147" name="Google Shape;147;gf9ff28dbe4_0_28"/>
          <p:cNvSpPr txBox="1"/>
          <p:nvPr/>
        </p:nvSpPr>
        <p:spPr>
          <a:xfrm>
            <a:off x="5798585" y="2300858"/>
            <a:ext cx="12339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None/>
            </a:pPr>
            <a:r>
              <a:rPr lang="sk-SK" sz="1800" b="1" dirty="0" smtClean="0">
                <a:solidFill>
                  <a:schemeClr val="dk1"/>
                </a:solidFill>
                <a:latin typeface="Calibri"/>
                <a:ea typeface="Calibri"/>
                <a:cs typeface="Calibri"/>
                <a:sym typeface="Calibri"/>
              </a:rPr>
              <a:t>Celok </a:t>
            </a:r>
            <a:r>
              <a:rPr lang="en-US" sz="1800" b="1" dirty="0" smtClean="0">
                <a:solidFill>
                  <a:schemeClr val="dk1"/>
                </a:solidFill>
                <a:latin typeface="Calibri"/>
                <a:ea typeface="Calibri"/>
                <a:cs typeface="Calibri"/>
                <a:sym typeface="Calibri"/>
              </a:rPr>
              <a:t>6</a:t>
            </a:r>
            <a:endParaRPr sz="1800" b="1" dirty="0">
              <a:solidFill>
                <a:schemeClr val="dk1"/>
              </a:solidFill>
              <a:latin typeface="Calibri"/>
              <a:ea typeface="Calibri"/>
              <a:cs typeface="Calibri"/>
              <a:sym typeface="Calibri"/>
            </a:endParaRPr>
          </a:p>
        </p:txBody>
      </p:sp>
      <p:pic>
        <p:nvPicPr>
          <p:cNvPr id="148" name="Google Shape;148;gf9ff28dbe4_0_28"/>
          <p:cNvPicPr preferRelativeResize="0"/>
          <p:nvPr/>
        </p:nvPicPr>
        <p:blipFill rotWithShape="1">
          <a:blip r:embed="rId4">
            <a:alphaModFix/>
          </a:blip>
          <a:srcRect l="77489" r="3171"/>
          <a:stretch/>
        </p:blipFill>
        <p:spPr>
          <a:xfrm>
            <a:off x="9755789" y="1806196"/>
            <a:ext cx="317239" cy="482490"/>
          </a:xfrm>
          <a:prstGeom prst="rect">
            <a:avLst/>
          </a:prstGeom>
          <a:noFill/>
          <a:ln>
            <a:noFill/>
          </a:ln>
        </p:spPr>
      </p:pic>
      <p:sp>
        <p:nvSpPr>
          <p:cNvPr id="149" name="Google Shape;149;gf9ff28dbe4_0_28"/>
          <p:cNvSpPr txBox="1"/>
          <p:nvPr/>
        </p:nvSpPr>
        <p:spPr>
          <a:xfrm>
            <a:off x="5068666" y="2674039"/>
            <a:ext cx="245182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smtClean="0">
                <a:solidFill>
                  <a:schemeClr val="dk1"/>
                </a:solidFill>
                <a:latin typeface="Calibri"/>
                <a:ea typeface="Calibri"/>
                <a:cs typeface="Calibri"/>
                <a:sym typeface="Calibri"/>
              </a:rPr>
              <a:t>Prezentácia </a:t>
            </a:r>
            <a:r>
              <a:rPr lang="sk-SK" sz="1600" b="1" dirty="0" smtClean="0">
                <a:solidFill>
                  <a:schemeClr val="dk1"/>
                </a:solidFill>
                <a:latin typeface="Calibri"/>
                <a:ea typeface="Calibri"/>
                <a:cs typeface="Calibri"/>
                <a:sym typeface="Calibri"/>
              </a:rPr>
              <a:t>zákazníkovi</a:t>
            </a:r>
            <a:endParaRPr sz="1600" b="1" dirty="0">
              <a:solidFill>
                <a:schemeClr val="dk1"/>
              </a:solidFill>
              <a:latin typeface="Calibri"/>
              <a:ea typeface="Calibri"/>
              <a:cs typeface="Calibri"/>
              <a:sym typeface="Calibri"/>
            </a:endParaRPr>
          </a:p>
        </p:txBody>
      </p:sp>
      <p:sp>
        <p:nvSpPr>
          <p:cNvPr id="150" name="Google Shape;150;gf9ff28dbe4_0_28"/>
          <p:cNvSpPr txBox="1"/>
          <p:nvPr/>
        </p:nvSpPr>
        <p:spPr>
          <a:xfrm>
            <a:off x="9525638" y="2278140"/>
            <a:ext cx="1027500" cy="369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k-SK" sz="1800" b="1" dirty="0" smtClean="0">
                <a:solidFill>
                  <a:schemeClr val="dk1"/>
                </a:solidFill>
                <a:latin typeface="Calibri"/>
                <a:ea typeface="Calibri"/>
                <a:cs typeface="Calibri"/>
                <a:sym typeface="Calibri"/>
              </a:rPr>
              <a:t>Celok </a:t>
            </a:r>
            <a:r>
              <a:rPr lang="en-US" sz="1800" b="1" dirty="0" smtClean="0">
                <a:solidFill>
                  <a:schemeClr val="dk1"/>
                </a:solidFill>
                <a:latin typeface="Calibri"/>
                <a:ea typeface="Calibri"/>
                <a:cs typeface="Calibri"/>
                <a:sym typeface="Calibri"/>
              </a:rPr>
              <a:t>7</a:t>
            </a:r>
            <a:endParaRPr sz="1800" b="1" dirty="0">
              <a:solidFill>
                <a:schemeClr val="dk1"/>
              </a:solidFill>
              <a:latin typeface="Calibri"/>
              <a:ea typeface="Calibri"/>
              <a:cs typeface="Calibri"/>
              <a:sym typeface="Calibri"/>
            </a:endParaRPr>
          </a:p>
        </p:txBody>
      </p:sp>
      <p:sp>
        <p:nvSpPr>
          <p:cNvPr id="152" name="Google Shape;152;gf9ff28dbe4_0_28"/>
          <p:cNvSpPr txBox="1"/>
          <p:nvPr/>
        </p:nvSpPr>
        <p:spPr>
          <a:xfrm>
            <a:off x="9448806" y="2663230"/>
            <a:ext cx="153289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smtClean="0">
                <a:solidFill>
                  <a:schemeClr val="dk1"/>
                </a:solidFill>
                <a:latin typeface="Calibri"/>
                <a:ea typeface="Calibri"/>
                <a:cs typeface="Calibri"/>
                <a:sym typeface="Calibri"/>
              </a:rPr>
              <a:t>Finalizácia</a:t>
            </a:r>
            <a:endParaRPr sz="1600" b="1" dirty="0">
              <a:solidFill>
                <a:schemeClr val="dk1"/>
              </a:solidFill>
              <a:latin typeface="Calibri"/>
              <a:ea typeface="Calibri"/>
              <a:cs typeface="Calibri"/>
              <a:sym typeface="Calibri"/>
            </a:endParaRPr>
          </a:p>
        </p:txBody>
      </p:sp>
      <p:grpSp>
        <p:nvGrpSpPr>
          <p:cNvPr id="18" name="Group 17"/>
          <p:cNvGrpSpPr/>
          <p:nvPr/>
        </p:nvGrpSpPr>
        <p:grpSpPr>
          <a:xfrm>
            <a:off x="1887794" y="6266896"/>
            <a:ext cx="9697116" cy="463550"/>
            <a:chOff x="1887794" y="6266896"/>
            <a:chExt cx="9697116" cy="463550"/>
          </a:xfrm>
        </p:grpSpPr>
        <p:sp>
          <p:nvSpPr>
            <p:cNvPr id="19" name="TextBox 18"/>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20" name="Picture 24" descr="https://wayback.archive-it.org/12090/20210123161500mp_/https://eacea.ec.europa.eu/sites/eacea-site/files/logosbeneficaireserasmusleft_sk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Google Shape;118;p3"/>
          <p:cNvSpPr txBox="1">
            <a:spLocks/>
          </p:cNvSpPr>
          <p:nvPr/>
        </p:nvSpPr>
        <p:spPr>
          <a:xfrm>
            <a:off x="8058976" y="553541"/>
            <a:ext cx="3811683" cy="642859"/>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D92E2D"/>
              </a:buClr>
              <a:buSzPts val="4000"/>
            </a:pPr>
            <a:r>
              <a:rPr lang="sk-SK" sz="3900" b="1" smtClean="0">
                <a:solidFill>
                  <a:srgbClr val="D92E2D"/>
                </a:solidFill>
                <a:latin typeface="Calibri Light" panose="020F0302020204030204" pitchFamily="34" charset="0"/>
                <a:cs typeface="Calibri Light" panose="020F0302020204030204" pitchFamily="34" charset="0"/>
              </a:rPr>
              <a:t>Obsah</a:t>
            </a:r>
            <a:endParaRPr lang="sk-SK" sz="3900" b="1" dirty="0">
              <a:solidFill>
                <a:srgbClr val="D92E2D"/>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2000"/>
                                        <p:tgtEl>
                                          <p:spTgt spid="13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fade">
                                      <p:cBhvr>
                                        <p:cTn id="11" dur="2000"/>
                                        <p:tgtEl>
                                          <p:spTgt spid="13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2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4"/>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174" name="Google Shape;174;p4"/>
          <p:cNvSpPr/>
          <p:nvPr/>
        </p:nvSpPr>
        <p:spPr>
          <a:xfrm rot="5400000">
            <a:off x="-2993598" y="3300410"/>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175" name="Google Shape;175;p4"/>
          <p:cNvSpPr/>
          <p:nvPr/>
        </p:nvSpPr>
        <p:spPr>
          <a:xfrm rot="5400000">
            <a:off x="-268678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176" name="Google Shape;176;p4"/>
          <p:cNvPicPr preferRelativeResize="0"/>
          <p:nvPr/>
        </p:nvPicPr>
        <p:blipFill rotWithShape="1">
          <a:blip r:embed="rId3">
            <a:alphaModFix/>
          </a:blip>
          <a:srcRect/>
          <a:stretch/>
        </p:blipFill>
        <p:spPr>
          <a:xfrm>
            <a:off x="1335279" y="169687"/>
            <a:ext cx="3811683" cy="1121083"/>
          </a:xfrm>
          <a:prstGeom prst="rect">
            <a:avLst/>
          </a:prstGeom>
          <a:noFill/>
          <a:ln>
            <a:noFill/>
          </a:ln>
        </p:spPr>
      </p:pic>
      <p:sp>
        <p:nvSpPr>
          <p:cNvPr id="177" name="Google Shape;177;p4"/>
          <p:cNvSpPr txBox="1">
            <a:spLocks noGrp="1"/>
          </p:cNvSpPr>
          <p:nvPr>
            <p:ph type="subTitle" idx="1"/>
          </p:nvPr>
        </p:nvSpPr>
        <p:spPr>
          <a:xfrm>
            <a:off x="1524000" y="1731250"/>
            <a:ext cx="9144000" cy="246519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endParaRPr lang="sk-SK" sz="1600" b="1" dirty="0" smtClean="0">
              <a:solidFill>
                <a:srgbClr val="D92E2D"/>
              </a:solidFill>
            </a:endParaRPr>
          </a:p>
          <a:p>
            <a:pPr marL="0" lvl="0" indent="0" algn="l" rtl="0">
              <a:lnSpc>
                <a:spcPct val="90000"/>
              </a:lnSpc>
              <a:spcBef>
                <a:spcPts val="0"/>
              </a:spcBef>
              <a:spcAft>
                <a:spcPts val="0"/>
              </a:spcAft>
              <a:buClr>
                <a:srgbClr val="D92E2D"/>
              </a:buClr>
              <a:buSzPts val="3200"/>
              <a:buNone/>
            </a:pPr>
            <a:r>
              <a:rPr lang="sk-SK" sz="1600" b="1" dirty="0" err="1" smtClean="0">
                <a:solidFill>
                  <a:schemeClr val="tx1"/>
                </a:solidFill>
              </a:rPr>
              <a:t>Branding</a:t>
            </a:r>
            <a:r>
              <a:rPr lang="sk-SK" sz="1600" b="1" dirty="0" smtClean="0">
                <a:solidFill>
                  <a:schemeClr val="tx1"/>
                </a:solidFill>
              </a:rPr>
              <a:t>:</a:t>
            </a:r>
          </a:p>
          <a:p>
            <a:pPr marL="0" lvl="0" indent="0" algn="l" rtl="0">
              <a:lnSpc>
                <a:spcPct val="90000"/>
              </a:lnSpc>
              <a:spcBef>
                <a:spcPts val="0"/>
              </a:spcBef>
              <a:spcAft>
                <a:spcPts val="0"/>
              </a:spcAft>
              <a:buClr>
                <a:srgbClr val="D92E2D"/>
              </a:buClr>
              <a:buSzPts val="3200"/>
              <a:buNone/>
            </a:pPr>
            <a:endParaRPr lang="sk-SK" sz="1600" b="1" dirty="0" smtClean="0">
              <a:solidFill>
                <a:schemeClr val="tx1"/>
              </a:solidFill>
            </a:endParaRPr>
          </a:p>
          <a:p>
            <a:pPr lvl="0" indent="-457200" algn="l">
              <a:buSzPts val="2900"/>
              <a:buFont typeface="Wingdings" panose="05000000000000000000" pitchFamily="2" charset="2"/>
              <a:buChar char="ü"/>
            </a:pPr>
            <a:r>
              <a:rPr lang="sk-SK" sz="1600" dirty="0" smtClean="0"/>
              <a:t>Proces tvorby, šírenia a budovania značky.</a:t>
            </a:r>
          </a:p>
          <a:p>
            <a:pPr lvl="0" indent="-457200" algn="l">
              <a:buSzPts val="2900"/>
              <a:buFont typeface="Wingdings" panose="05000000000000000000" pitchFamily="2" charset="2"/>
              <a:buChar char="ü"/>
            </a:pPr>
            <a:r>
              <a:rPr lang="sk-SK" sz="1600" dirty="0" smtClean="0"/>
              <a:t>Spôsob a to, čo značka komunikuje.</a:t>
            </a:r>
          </a:p>
          <a:p>
            <a:pPr lvl="0" indent="-457200" algn="l">
              <a:buSzPts val="2900"/>
              <a:buFont typeface="Wingdings" panose="05000000000000000000" pitchFamily="2" charset="2"/>
              <a:buChar char="ü"/>
            </a:pPr>
            <a:r>
              <a:rPr lang="sk-SK" sz="1600" dirty="0" smtClean="0"/>
              <a:t>Hodnota, kvalita a imidž značky v mysliach vašich potenciálnych zákazníkov</a:t>
            </a:r>
          </a:p>
          <a:p>
            <a:pPr lvl="0" indent="-457200" algn="l">
              <a:buSzPts val="2900"/>
              <a:buFont typeface="Wingdings" panose="05000000000000000000" pitchFamily="2" charset="2"/>
              <a:buChar char="ü"/>
            </a:pPr>
            <a:r>
              <a:rPr lang="sk-SK" sz="1600" dirty="0" smtClean="0"/>
              <a:t>Obrazne povedané, ak vám vyhorí továreň, kde vyrábate produkty, jediné, čo by ste mali zachrániť, je sila vašej značky</a:t>
            </a:r>
            <a:endParaRPr lang="sk-SK" sz="1600" dirty="0"/>
          </a:p>
        </p:txBody>
      </p:sp>
      <p:sp>
        <p:nvSpPr>
          <p:cNvPr id="178" name="Google Shape;178;p4"/>
          <p:cNvSpPr txBox="1"/>
          <p:nvPr/>
        </p:nvSpPr>
        <p:spPr>
          <a:xfrm>
            <a:off x="7059534" y="457728"/>
            <a:ext cx="4976800" cy="926258"/>
          </a:xfrm>
          <a:prstGeom prst="rect">
            <a:avLst/>
          </a:prstGeom>
          <a:noFill/>
          <a:ln>
            <a:noFill/>
          </a:ln>
        </p:spPr>
        <p:txBody>
          <a:bodyPr spcFirstLastPara="1" wrap="square" lIns="91425" tIns="45700" rIns="91425" bIns="45700" anchor="ctr"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ea typeface="Calibri"/>
                <a:cs typeface="Calibri Light" panose="020F0302020204030204" pitchFamily="34" charset="0"/>
                <a:sym typeface="Calibri"/>
              </a:rPr>
              <a:t>1. Úvod</a:t>
            </a:r>
            <a:endParaRPr lang="sk-SK" sz="3900" b="1" dirty="0">
              <a:solidFill>
                <a:srgbClr val="D92E2D"/>
              </a:solidFill>
              <a:latin typeface="Calibri Light" panose="020F0302020204030204" pitchFamily="34" charset="0"/>
              <a:ea typeface="Calibri"/>
              <a:cs typeface="Calibri Light" panose="020F0302020204030204" pitchFamily="34" charset="0"/>
              <a:sym typeface="Calibri"/>
            </a:endParaRPr>
          </a:p>
        </p:txBody>
      </p:sp>
      <p:pic>
        <p:nvPicPr>
          <p:cNvPr id="1026" name="Picture 2" descr="Burning House PNG Images, Free Transparent Burning House Download - Ki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195" y="4494433"/>
            <a:ext cx="1303517" cy="1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ke Logo (bribing) | Clothing brand logos, Nike logo, Nike 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2650" y="4770573"/>
            <a:ext cx="1426584" cy="828970"/>
          </a:xfrm>
          <a:prstGeom prst="rect">
            <a:avLst/>
          </a:prstGeom>
          <a:noFill/>
          <a:extLst>
            <a:ext uri="{909E8E84-426E-40DD-AFC4-6F175D3DCCD1}">
              <a14:hiddenFill xmlns:a14="http://schemas.microsoft.com/office/drawing/2010/main">
                <a:solidFill>
                  <a:srgbClr val="FFFFFF"/>
                </a:solidFill>
              </a14:hiddenFill>
            </a:ext>
          </a:extLst>
        </p:spPr>
      </p:pic>
      <p:sp>
        <p:nvSpPr>
          <p:cNvPr id="2" name="BlokTextu 1"/>
          <p:cNvSpPr txBox="1"/>
          <p:nvPr/>
        </p:nvSpPr>
        <p:spPr>
          <a:xfrm>
            <a:off x="1992627" y="4329266"/>
            <a:ext cx="5079382" cy="1815882"/>
          </a:xfrm>
          <a:prstGeom prst="rect">
            <a:avLst/>
          </a:prstGeom>
          <a:noFill/>
        </p:spPr>
        <p:txBody>
          <a:bodyPr wrap="square" rtlCol="0">
            <a:spAutoFit/>
          </a:bodyPr>
          <a:lstStyle/>
          <a:p>
            <a:pPr lvl="0">
              <a:buSzPts val="2900"/>
            </a:pPr>
            <a:r>
              <a:rPr lang="sk-SK" dirty="0" err="1" smtClean="0"/>
              <a:t>Branding</a:t>
            </a:r>
            <a:r>
              <a:rPr lang="sk-SK" dirty="0" smtClean="0"/>
              <a:t> je </a:t>
            </a:r>
            <a:r>
              <a:rPr lang="sk-SK" dirty="0" smtClean="0">
                <a:latin typeface="Calibri" panose="020F0502020204030204" pitchFamily="34" charset="0"/>
                <a:cs typeface="Calibri" panose="020F0502020204030204" pitchFamily="34" charset="0"/>
              </a:rPr>
              <a:t>proces</a:t>
            </a:r>
            <a:r>
              <a:rPr lang="sk-SK" dirty="0" smtClean="0"/>
              <a:t> dávania významu konkrétnej organizácii, spoločnosti, produktom alebo službám vytváraním a formovaním značky v mysliach spotrebiteľov. Je to stratégia navrhnutá organizáciami, aby pomohla ľuďom rýchlo identifikovať a zažiť ich značku a poskytnúť im a dôvod, prečo si vybrať ich produkty pred konkurenciou, a to objasnením toho, čo táto konkrétna značka je a čo nie je.</a:t>
            </a:r>
          </a:p>
          <a:p>
            <a:endParaRPr lang="sk-SK" dirty="0"/>
          </a:p>
        </p:txBody>
      </p:sp>
      <p:grpSp>
        <p:nvGrpSpPr>
          <p:cNvPr id="12" name="Group 11"/>
          <p:cNvGrpSpPr/>
          <p:nvPr/>
        </p:nvGrpSpPr>
        <p:grpSpPr>
          <a:xfrm>
            <a:off x="1887794" y="6266896"/>
            <a:ext cx="9697116" cy="463550"/>
            <a:chOff x="1887794" y="6266896"/>
            <a:chExt cx="9697116" cy="463550"/>
          </a:xfrm>
        </p:grpSpPr>
        <p:sp>
          <p:nvSpPr>
            <p:cNvPr id="13" name="TextBox 12"/>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4" name="Picture 24" descr="https://wayback.archive-it.org/12090/20210123161500mp_/https://eacea.ec.europa.eu/sites/eacea-site/files/logosbeneficaireserasmusleft_sk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162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2000"/>
                                        <p:tgtEl>
                                          <p:spTgt spid="17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2000"/>
                                        <p:tgtEl>
                                          <p:spTgt spid="17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fade">
                                      <p:cBhvr>
                                        <p:cTn id="15"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3">
            <a:alphaModFix/>
          </a:blip>
          <a:srcRect/>
          <a:stretch/>
        </p:blipFill>
        <p:spPr>
          <a:xfrm>
            <a:off x="1352094" y="75358"/>
            <a:ext cx="3811685" cy="1121083"/>
          </a:xfrm>
          <a:prstGeom prst="rect">
            <a:avLst/>
          </a:prstGeom>
          <a:noFill/>
          <a:ln>
            <a:noFill/>
          </a:ln>
        </p:spPr>
      </p:pic>
      <p:sp>
        <p:nvSpPr>
          <p:cNvPr id="199" name="Google Shape;199;gf9ff28dbe4_0_82"/>
          <p:cNvSpPr txBox="1">
            <a:spLocks noGrp="1"/>
          </p:cNvSpPr>
          <p:nvPr>
            <p:ph type="subTitle" idx="1"/>
          </p:nvPr>
        </p:nvSpPr>
        <p:spPr>
          <a:xfrm>
            <a:off x="1057072" y="1025226"/>
            <a:ext cx="8686800" cy="5097630"/>
          </a:xfrm>
          <a:prstGeom prst="rect">
            <a:avLst/>
          </a:prstGeom>
          <a:noFill/>
          <a:ln>
            <a:noFill/>
          </a:ln>
        </p:spPr>
        <p:txBody>
          <a:bodyPr spcFirstLastPara="1" wrap="square" lIns="91425" tIns="45700" rIns="91425" bIns="45700" anchor="t" anchorCtr="0">
            <a:noAutofit/>
          </a:bodyPr>
          <a:lstStyle/>
          <a:p>
            <a:pPr lvl="0" indent="-412750" algn="l">
              <a:buSzPts val="2900"/>
              <a:buChar char="●"/>
            </a:pPr>
            <a:r>
              <a:rPr lang="sk-SK" sz="1600" b="1" dirty="0" smtClean="0"/>
              <a:t>Stratégia značky</a:t>
            </a:r>
          </a:p>
          <a:p>
            <a:pPr lvl="0" indent="0" algn="l">
              <a:buSzPts val="2900"/>
            </a:pPr>
            <a:r>
              <a:rPr lang="sk-SK" sz="1600" dirty="0" smtClean="0"/>
              <a:t>Pomáha vám jasne identifikovať vašu značku – to, čo stelesňuje, ponúka a vyzerá, a pomáha vytvoriť jedinečný hlas, osobnosť a identitu značky, čo vám pomôže osloviť vašu špecifickú cieľovú skupinu zmysluplným spôsobom.</a:t>
            </a:r>
          </a:p>
          <a:p>
            <a:pPr lvl="0" indent="-412750" algn="l">
              <a:buSzPts val="2900"/>
              <a:buChar char="●"/>
            </a:pPr>
            <a:r>
              <a:rPr lang="sk-SK" sz="1600" b="1" dirty="0" smtClean="0"/>
              <a:t>Brífing</a:t>
            </a:r>
          </a:p>
          <a:p>
            <a:pPr lvl="0" indent="0" algn="l">
              <a:buSzPts val="2900"/>
            </a:pPr>
            <a:r>
              <a:rPr lang="sk-SK" sz="1600" dirty="0" smtClean="0"/>
              <a:t>Prehľad toho, čo presne vaša značka je a čo nie je. Stručný popis značky by mal obsahovať:</a:t>
            </a:r>
          </a:p>
          <a:p>
            <a:pPr marL="444500" lvl="0" indent="0" algn="l">
              <a:spcBef>
                <a:spcPts val="0"/>
              </a:spcBef>
              <a:buSzPts val="2900"/>
            </a:pPr>
            <a:r>
              <a:rPr lang="sk-SK" sz="1600" b="1" dirty="0" smtClean="0"/>
              <a:t>1. Vízia </a:t>
            </a:r>
            <a:r>
              <a:rPr lang="sk-SK" sz="1600" dirty="0" smtClean="0"/>
              <a:t>– dlhodobé a krátkodobé ciele vašej značky.</a:t>
            </a:r>
          </a:p>
          <a:p>
            <a:pPr marL="444500" lvl="0" indent="0" algn="l">
              <a:spcBef>
                <a:spcPts val="0"/>
              </a:spcBef>
              <a:buSzPts val="2900"/>
            </a:pPr>
            <a:r>
              <a:rPr lang="sk-SK" sz="1600" b="1" dirty="0" smtClean="0"/>
              <a:t>2. Poslanie </a:t>
            </a:r>
            <a:r>
              <a:rPr lang="sk-SK" sz="1600" dirty="0" smtClean="0"/>
              <a:t>– Prehľad o tom, ako mienite dosiahnuť svoju víziu.</a:t>
            </a:r>
          </a:p>
          <a:p>
            <a:pPr marL="444500" lvl="0" indent="0" algn="l">
              <a:spcBef>
                <a:spcPts val="0"/>
              </a:spcBef>
              <a:buSzPts val="2900"/>
            </a:pPr>
            <a:r>
              <a:rPr lang="sk-SK" sz="1600" b="1" dirty="0" smtClean="0"/>
              <a:t>3. Prísľub značky </a:t>
            </a:r>
            <a:r>
              <a:rPr lang="sk-SK" sz="1600" dirty="0" smtClean="0"/>
              <a:t>– Riešenia a očakávania, ktoré komunikujete s (potenciálnymi) zákazníkmi.</a:t>
            </a:r>
          </a:p>
          <a:p>
            <a:pPr marL="444500" lvl="0" indent="0" algn="l">
              <a:spcBef>
                <a:spcPts val="0"/>
              </a:spcBef>
              <a:buSzPts val="2900"/>
            </a:pPr>
            <a:r>
              <a:rPr lang="sk-SK" sz="1600" b="1" dirty="0" smtClean="0"/>
              <a:t>4. Hodnoty značky </a:t>
            </a:r>
            <a:r>
              <a:rPr lang="sk-SK" sz="1600" dirty="0" smtClean="0"/>
              <a:t>– základná hodnota, na ktorej zakladáte svoju značku. Integrita, kvalita a ekologickosť sú len niektoré príklady.</a:t>
            </a:r>
          </a:p>
          <a:p>
            <a:pPr marL="444500" lvl="0" indent="0" algn="l">
              <a:spcBef>
                <a:spcPts val="0"/>
              </a:spcBef>
              <a:buSzPts val="2900"/>
            </a:pPr>
            <a:r>
              <a:rPr lang="sk-SK" sz="1600" b="1" dirty="0" smtClean="0"/>
              <a:t>5. Cieľová skupina – </a:t>
            </a:r>
            <a:r>
              <a:rPr lang="sk-SK" sz="1600" dirty="0" smtClean="0"/>
              <a:t>Komu chcete slúžiť.</a:t>
            </a:r>
          </a:p>
          <a:p>
            <a:pPr marL="444500" lvl="0" indent="0" algn="l">
              <a:spcBef>
                <a:spcPts val="0"/>
              </a:spcBef>
              <a:buSzPts val="2900"/>
            </a:pPr>
            <a:r>
              <a:rPr lang="sk-SK" sz="1600" b="1" dirty="0" smtClean="0"/>
              <a:t>6</a:t>
            </a:r>
            <a:r>
              <a:rPr lang="sk-SK" sz="1600" b="1" dirty="0"/>
              <a:t>. </a:t>
            </a:r>
            <a:r>
              <a:rPr lang="sk-SK" sz="1600" b="1" dirty="0" err="1"/>
              <a:t>Pozicionovanie</a:t>
            </a:r>
            <a:r>
              <a:rPr lang="sk-SK" sz="1600" b="1" dirty="0"/>
              <a:t> značky/USP (</a:t>
            </a:r>
            <a:r>
              <a:rPr lang="sk-SK" sz="1600" b="1" dirty="0" err="1"/>
              <a:t>unique</a:t>
            </a:r>
            <a:r>
              <a:rPr lang="sk-SK" sz="1600" b="1" dirty="0"/>
              <a:t> </a:t>
            </a:r>
            <a:r>
              <a:rPr lang="sk-SK" sz="1600" b="1" dirty="0" err="1"/>
              <a:t>selling</a:t>
            </a:r>
            <a:r>
              <a:rPr lang="sk-SK" sz="1600" b="1" dirty="0"/>
              <a:t> </a:t>
            </a:r>
            <a:r>
              <a:rPr lang="sk-SK" sz="1600" b="1" dirty="0" err="1"/>
              <a:t>proposition</a:t>
            </a:r>
            <a:r>
              <a:rPr lang="sk-SK" sz="1600" b="1" dirty="0"/>
              <a:t>) </a:t>
            </a:r>
            <a:r>
              <a:rPr lang="sk-SK" sz="1600" b="1" dirty="0" smtClean="0"/>
              <a:t>– </a:t>
            </a:r>
            <a:r>
              <a:rPr lang="sk-SK" sz="1600" dirty="0" smtClean="0"/>
              <a:t>Dôvod, prečo by si zákazníci mali vybrať vašu značku pred ostatnými.</a:t>
            </a:r>
          </a:p>
          <a:p>
            <a:pPr marL="444500" lvl="0" indent="0" algn="l">
              <a:spcBef>
                <a:spcPts val="0"/>
              </a:spcBef>
              <a:buSzPts val="2900"/>
            </a:pPr>
            <a:r>
              <a:rPr lang="sk-SK" sz="1600" b="1" dirty="0" smtClean="0"/>
              <a:t>7. Kľúčoví konkurenti </a:t>
            </a:r>
            <a:r>
              <a:rPr lang="sk-SK" sz="1600" dirty="0" smtClean="0"/>
              <a:t>– značky, ktoré s najväčšou pravdepodobnosťou získajú vašich zákazníkov. Aj keď nie sú priamymi konkurentmi.</a:t>
            </a:r>
          </a:p>
          <a:p>
            <a:pPr marL="444500" lvl="0" indent="0" algn="l">
              <a:spcBef>
                <a:spcPts val="0"/>
              </a:spcBef>
              <a:buSzPts val="2900"/>
            </a:pPr>
            <a:r>
              <a:rPr lang="sk-SK" sz="1600" b="1" dirty="0" smtClean="0"/>
              <a:t>8. Konkurenčná výhoda – </a:t>
            </a:r>
            <a:r>
              <a:rPr lang="sk-SK" sz="1600" dirty="0" smtClean="0"/>
              <a:t>Podmienky alebo okolnosti, ktoré vašej značke umožňujú ponúkať lepšie alebo lacnejšie riešenia.</a:t>
            </a:r>
          </a:p>
          <a:p>
            <a:pPr marL="444500" lvl="0" indent="0" algn="l">
              <a:spcBef>
                <a:spcPts val="0"/>
              </a:spcBef>
              <a:buSzPts val="2900"/>
            </a:pPr>
            <a:r>
              <a:rPr lang="sk-SK" sz="1600" b="1" dirty="0" smtClean="0"/>
              <a:t>9. Hlas značky – </a:t>
            </a:r>
            <a:r>
              <a:rPr lang="sk-SK" sz="1600" dirty="0" smtClean="0"/>
              <a:t>Štýl komunikácie vašej značky. Slová, žargón, atmosféra (zábavná, príjemná, vtipná...)</a:t>
            </a:r>
          </a:p>
          <a:p>
            <a:pPr marL="444500" lvl="0" indent="0" algn="l">
              <a:spcBef>
                <a:spcPts val="0"/>
              </a:spcBef>
              <a:buSzPts val="2900"/>
            </a:pPr>
            <a:r>
              <a:rPr lang="sk-SK" sz="1600" b="1" dirty="0" smtClean="0"/>
              <a:t>10. Kultúra značky – </a:t>
            </a:r>
            <a:r>
              <a:rPr lang="sk-SK" sz="1600" dirty="0" smtClean="0"/>
              <a:t>Princípy, kódex správania a pracovná etika v internom prostredí.</a:t>
            </a:r>
          </a:p>
          <a:p>
            <a:pPr marL="44450" lvl="0" indent="0" algn="l">
              <a:lnSpc>
                <a:spcPct val="120000"/>
              </a:lnSpc>
              <a:spcBef>
                <a:spcPts val="0"/>
              </a:spcBef>
              <a:buSzPts val="2900"/>
            </a:pPr>
            <a:endParaRPr lang="sk-SK" sz="1600" dirty="0"/>
          </a:p>
        </p:txBody>
      </p:sp>
      <p:sp>
        <p:nvSpPr>
          <p:cNvPr id="200" name="Google Shape;200;gf9ff28dbe4_0_82"/>
          <p:cNvSpPr txBox="1"/>
          <p:nvPr/>
        </p:nvSpPr>
        <p:spPr>
          <a:xfrm>
            <a:off x="5991060" y="473814"/>
            <a:ext cx="6118816" cy="722627"/>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cs typeface="Calibri Light" panose="020F0302020204030204" pitchFamily="34" charset="0"/>
                <a:sym typeface="Calibri"/>
              </a:rPr>
              <a:t>2.</a:t>
            </a:r>
            <a:r>
              <a:rPr lang="sk-SK" sz="3900" b="1" dirty="0" smtClean="0">
                <a:solidFill>
                  <a:srgbClr val="D92E2D"/>
                </a:solidFill>
                <a:latin typeface="Calibri Light" panose="020F0302020204030204" pitchFamily="34" charset="0"/>
                <a:cs typeface="Calibri Light" panose="020F0302020204030204" pitchFamily="34" charset="0"/>
              </a:rPr>
              <a:t> Vstupná analýza</a:t>
            </a:r>
            <a:r>
              <a:rPr lang="sk-SK" sz="3900" b="1" dirty="0" smtClean="0">
                <a:solidFill>
                  <a:srgbClr val="D92E2D"/>
                </a:solidFill>
                <a:latin typeface="Calibri Light" panose="020F0302020204030204" pitchFamily="34" charset="0"/>
                <a:ea typeface="Calibri"/>
                <a:cs typeface="Calibri Light" panose="020F0302020204030204" pitchFamily="34" charset="0"/>
                <a:sym typeface="Calibri"/>
              </a:rPr>
              <a:t> </a:t>
            </a:r>
            <a:endParaRPr lang="sk-SK" sz="3900" b="1" dirty="0">
              <a:solidFill>
                <a:srgbClr val="D92E2D"/>
              </a:solidFill>
              <a:latin typeface="Calibri Light" panose="020F0302020204030204" pitchFamily="34" charset="0"/>
              <a:ea typeface="Calibri"/>
              <a:cs typeface="Calibri Light" panose="020F0302020204030204" pitchFamily="34" charset="0"/>
              <a:sym typeface="Calibri"/>
            </a:endParaRPr>
          </a:p>
        </p:txBody>
      </p:sp>
      <p:pic>
        <p:nvPicPr>
          <p:cNvPr id="201" name="Google Shape;201;gf9ff28dbe4_0_82"/>
          <p:cNvPicPr preferRelativeResize="0"/>
          <p:nvPr/>
        </p:nvPicPr>
        <p:blipFill rotWithShape="1">
          <a:blip r:embed="rId4">
            <a:alphaModFix/>
          </a:blip>
          <a:srcRect/>
          <a:stretch/>
        </p:blipFill>
        <p:spPr>
          <a:xfrm>
            <a:off x="9743872" y="4581849"/>
            <a:ext cx="1968230" cy="1712222"/>
          </a:xfrm>
          <a:prstGeom prst="rect">
            <a:avLst/>
          </a:prstGeom>
          <a:noFill/>
          <a:ln>
            <a:noFill/>
          </a:ln>
        </p:spPr>
      </p:pic>
      <p:grpSp>
        <p:nvGrpSpPr>
          <p:cNvPr id="10" name="Group 9"/>
          <p:cNvGrpSpPr/>
          <p:nvPr/>
        </p:nvGrpSpPr>
        <p:grpSpPr>
          <a:xfrm>
            <a:off x="1887794" y="6266896"/>
            <a:ext cx="9697116" cy="463550"/>
            <a:chOff x="1887794" y="6266896"/>
            <a:chExt cx="9697116" cy="463550"/>
          </a:xfrm>
        </p:grpSpPr>
        <p:sp>
          <p:nvSpPr>
            <p:cNvPr id="11" name="TextBox 10"/>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2" name="Picture 24" descr="https://wayback.archive-it.org/12090/20210123161500mp_/https://eacea.ec.europa.eu/sites/eacea-site/files/logosbeneficaireserasmusleft_sk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199" name="Google Shape;199;gf9ff28dbe4_0_82"/>
          <p:cNvSpPr txBox="1">
            <a:spLocks noGrp="1"/>
          </p:cNvSpPr>
          <p:nvPr>
            <p:ph type="subTitle" idx="1"/>
          </p:nvPr>
        </p:nvSpPr>
        <p:spPr>
          <a:xfrm>
            <a:off x="1524000" y="1304622"/>
            <a:ext cx="9144000" cy="4895119"/>
          </a:xfrm>
          <a:prstGeom prst="rect">
            <a:avLst/>
          </a:prstGeom>
          <a:noFill/>
          <a:ln>
            <a:noFill/>
          </a:ln>
        </p:spPr>
        <p:txBody>
          <a:bodyPr spcFirstLastPara="1" wrap="square" lIns="91425" tIns="45700" rIns="91425" bIns="45700" anchor="t" anchorCtr="0">
            <a:normAutofit/>
          </a:bodyPr>
          <a:lstStyle/>
          <a:p>
            <a:pPr marL="270510" algn="l">
              <a:lnSpc>
                <a:spcPct val="115000"/>
              </a:lnSpc>
              <a:buFont typeface="Arial" panose="020B0604020202020204" pitchFamily="34" charset="0"/>
              <a:buChar char="•"/>
            </a:pPr>
            <a:r>
              <a:rPr lang="sk-SK" sz="1600" b="1" dirty="0" smtClean="0">
                <a:latin typeface="Calibri" panose="020F0502020204030204" pitchFamily="34" charset="0"/>
                <a:ea typeface="Calibri" panose="020F0502020204030204" pitchFamily="34" charset="0"/>
                <a:cs typeface="Calibri" panose="020F0502020204030204" pitchFamily="34" charset="0"/>
              </a:rPr>
              <a:t>Pochopenie značky</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444500" indent="0" algn="l">
              <a:lnSpc>
                <a:spcPct val="115000"/>
              </a:lnSpc>
            </a:pPr>
            <a:r>
              <a:rPr lang="sk-SK" sz="1600" dirty="0" smtClean="0">
                <a:latin typeface="Calibri" panose="020F0502020204030204" pitchFamily="34" charset="0"/>
                <a:ea typeface="Calibri" panose="020F0502020204030204" pitchFamily="34" charset="0"/>
                <a:cs typeface="Calibri" panose="020F0502020204030204" pitchFamily="34" charset="0"/>
              </a:rPr>
              <a:t>Značky sa líšia od produktov v tom, že značky sú „to, čo spotrebitelia kupujú“, zatiaľ čo produkty sú „to, čo robia koncerny/spoločnosti“. Ide o nahromadenie emocionálnych a funkčných asociácií. Značka je prísľub, že produkt bude fungovať podľa očakávaní zákazníka. Formuje očakávania zákazníkov o produkte. Zvyčajne majú ochrannú známku, ktorá ich chráni pred používaním inými. Značka poskytuje konkrétne informácie o organizácii, tovare alebo službe, čím sa odlišuje od ostatných na trhu. Značka nesie záruku o vlastnostiach, ktoré robia produkt alebo službu jedinečnými. Silná značka je prostriedkom na to, aby si ľudia uvedomili, čo spoločnosť predstavuje a aké sú jej ponuky.</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444500" indent="-444500" algn="l">
              <a:lnSpc>
                <a:spcPct val="115000"/>
              </a:lnSpc>
              <a:buFont typeface="Arial" panose="020B0604020202020204" pitchFamily="34" charset="0"/>
              <a:buChar char="•"/>
            </a:pPr>
            <a:r>
              <a:rPr lang="sk-SK" sz="1600" b="1" dirty="0" smtClean="0">
                <a:latin typeface="Calibri" panose="020F0502020204030204" pitchFamily="34" charset="0"/>
                <a:ea typeface="Calibri" panose="020F0502020204030204" pitchFamily="34" charset="0"/>
                <a:cs typeface="Calibri" panose="020F0502020204030204" pitchFamily="34" charset="0"/>
              </a:rPr>
              <a:t>Podnikateľský model</a:t>
            </a:r>
          </a:p>
          <a:p>
            <a:pPr marL="444500" indent="0" algn="l">
              <a:lnSpc>
                <a:spcPct val="115000"/>
              </a:lnSpc>
            </a:pPr>
            <a:r>
              <a:rPr lang="sk-SK" sz="1600" dirty="0" smtClean="0">
                <a:latin typeface="Calibri" panose="020F0502020204030204" pitchFamily="34" charset="0"/>
                <a:ea typeface="Calibri" panose="020F0502020204030204" pitchFamily="34" charset="0"/>
                <a:cs typeface="Calibri" panose="020F0502020204030204" pitchFamily="34" charset="0"/>
              </a:rPr>
              <a:t>Je to rámec na nájdenie systematického spôsobu, ako vytvoriť dlhodobú hodnotu pre organizáciu a zároveň poskytovať hodnotu zákazníkom a získavať hodnotu prostredníctvom stratégií speňažovania. Podnikateľský model je holistický rámec na pochopenie dizajnu a testovanie vašich obchodných predpokladov na trhu.</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0" name="Google Shape;200;gf9ff28dbe4_0_82"/>
          <p:cNvSpPr txBox="1"/>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D92E2D"/>
              </a:buClr>
              <a:buSzPts val="4000"/>
              <a:buFont typeface="Calibri"/>
              <a:buNone/>
            </a:pPr>
            <a:endParaRPr lang="sk-SK" sz="4000" b="1" dirty="0">
              <a:solidFill>
                <a:srgbClr val="D92E2D"/>
              </a:solidFill>
              <a:latin typeface="Calibri"/>
              <a:ea typeface="Calibri"/>
              <a:cs typeface="Calibri"/>
              <a:sym typeface="Calibri"/>
            </a:endParaRPr>
          </a:p>
        </p:txBody>
      </p:sp>
      <p:sp>
        <p:nvSpPr>
          <p:cNvPr id="9" name="Google Shape;200;gf9ff28dbe4_0_82"/>
          <p:cNvSpPr txBox="1"/>
          <p:nvPr/>
        </p:nvSpPr>
        <p:spPr>
          <a:xfrm>
            <a:off x="6270171" y="647870"/>
            <a:ext cx="5600605"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cs typeface="Calibri Light" panose="020F0302020204030204" pitchFamily="34" charset="0"/>
                <a:sym typeface="Calibri"/>
              </a:rPr>
              <a:t>2. Vstupná analýza</a:t>
            </a:r>
            <a:endParaRPr lang="sk-SK" sz="3900" b="1" dirty="0" smtClean="0">
              <a:latin typeface="Calibri Light" panose="020F0302020204030204" pitchFamily="34" charset="0"/>
              <a:cs typeface="Calibri Light" panose="020F0302020204030204" pitchFamily="34" charset="0"/>
            </a:endParaRPr>
          </a:p>
        </p:txBody>
      </p:sp>
      <p:grpSp>
        <p:nvGrpSpPr>
          <p:cNvPr id="10" name="Group 9"/>
          <p:cNvGrpSpPr/>
          <p:nvPr/>
        </p:nvGrpSpPr>
        <p:grpSpPr>
          <a:xfrm>
            <a:off x="1887794" y="6266896"/>
            <a:ext cx="9697116" cy="463550"/>
            <a:chOff x="1887794" y="6266896"/>
            <a:chExt cx="9697116" cy="463550"/>
          </a:xfrm>
        </p:grpSpPr>
        <p:sp>
          <p:nvSpPr>
            <p:cNvPr id="11" name="TextBox 10"/>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2"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869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gf9ff28dbe4_0_9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gf9ff28dbe4_0_9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f9ff28dbe4_0_9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gf9ff28dbe4_0_92"/>
          <p:cNvPicPr preferRelativeResize="0"/>
          <p:nvPr/>
        </p:nvPicPr>
        <p:blipFill rotWithShape="1">
          <a:blip r:embed="rId3">
            <a:alphaModFix/>
          </a:blip>
          <a:srcRect/>
          <a:stretch/>
        </p:blipFill>
        <p:spPr>
          <a:xfrm>
            <a:off x="1127461" y="169687"/>
            <a:ext cx="3811685" cy="1121083"/>
          </a:xfrm>
          <a:prstGeom prst="rect">
            <a:avLst/>
          </a:prstGeom>
          <a:noFill/>
          <a:ln>
            <a:noFill/>
          </a:ln>
        </p:spPr>
      </p:pic>
      <p:sp>
        <p:nvSpPr>
          <p:cNvPr id="211" name="Google Shape;211;gf9ff28dbe4_0_92"/>
          <p:cNvSpPr txBox="1">
            <a:spLocks noGrp="1"/>
          </p:cNvSpPr>
          <p:nvPr>
            <p:ph type="subTitle" idx="1"/>
          </p:nvPr>
        </p:nvSpPr>
        <p:spPr>
          <a:xfrm>
            <a:off x="1524000" y="1290770"/>
            <a:ext cx="10585876" cy="49089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r>
              <a:rPr lang="en-US" sz="1600" dirty="0">
                <a:sym typeface="Calibri"/>
              </a:rPr>
              <a:t> </a:t>
            </a:r>
            <a:endParaRPr sz="1600" dirty="0"/>
          </a:p>
          <a:p>
            <a:pPr marL="50800" indent="0" algn="l"/>
            <a:endParaRPr lang="sk-SK" sz="1600" b="1" dirty="0"/>
          </a:p>
          <a:p>
            <a:pPr marL="0" indent="0" algn="just">
              <a:spcBef>
                <a:spcPts val="0"/>
              </a:spcBef>
            </a:pPr>
            <a:r>
              <a:rPr lang="sk-SK" sz="1600" b="1" dirty="0" smtClean="0"/>
              <a:t>1. Vaše </a:t>
            </a:r>
            <a:r>
              <a:rPr lang="sk-SK" sz="1600" b="1" dirty="0"/>
              <a:t>cieľové publikum a vaši konkurenti - </a:t>
            </a:r>
            <a:r>
              <a:rPr lang="sk-SK" sz="1600" dirty="0"/>
              <a:t>Pred vytvorením obchodnej značky musíte pochopiť súčasný trh, </a:t>
            </a:r>
            <a:r>
              <a:rPr lang="sk-SK" sz="1600" dirty="0" err="1"/>
              <a:t>t.j</a:t>
            </a:r>
            <a:r>
              <a:rPr lang="sk-SK" sz="1600" dirty="0"/>
              <a:t>. kto sú vaši potenciálni zákazníci a súčasní konkurenti.</a:t>
            </a:r>
          </a:p>
          <a:p>
            <a:pPr marL="0" indent="0" algn="just">
              <a:spcBef>
                <a:spcPts val="0"/>
              </a:spcBef>
            </a:pPr>
            <a:r>
              <a:rPr lang="sk-SK" sz="1600" dirty="0"/>
              <a:t>Tento krok môžete vykonať niekoľkými spôsobmi:</a:t>
            </a:r>
          </a:p>
          <a:p>
            <a:pPr marL="285750" indent="-285750" algn="just">
              <a:spcBef>
                <a:spcPts val="0"/>
              </a:spcBef>
              <a:buFont typeface="Arial" panose="020B0604020202020204" pitchFamily="34" charset="0"/>
              <a:buChar char="•"/>
            </a:pPr>
            <a:r>
              <a:rPr lang="sk-SK" sz="1600" dirty="0" smtClean="0"/>
              <a:t>Vyhľadajte </a:t>
            </a:r>
            <a:r>
              <a:rPr lang="sk-SK" sz="1600" dirty="0"/>
              <a:t>si na internete kategóriu produktov alebo služieb a analyzujte priamu a nepriamu konkurenciu, ktorá sa objaví.</a:t>
            </a:r>
            <a:endParaRPr lang="sk-SK" sz="1600" dirty="0" smtClean="0"/>
          </a:p>
          <a:p>
            <a:pPr marL="285750" indent="-285750" algn="just">
              <a:spcBef>
                <a:spcPts val="0"/>
              </a:spcBef>
              <a:buFont typeface="Arial" panose="020B0604020202020204" pitchFamily="34" charset="0"/>
              <a:buChar char="•"/>
            </a:pPr>
            <a:r>
              <a:rPr lang="sk-SK" sz="1600" dirty="0" smtClean="0"/>
              <a:t>Pozrite </a:t>
            </a:r>
            <a:r>
              <a:rPr lang="sk-SK" sz="1600" dirty="0"/>
              <a:t>si fóra, ktoré sa týkajú vašich zákazníkov, a sledujte ich konverzácie a odporúčania produktov.</a:t>
            </a:r>
            <a:endParaRPr lang="sk-SK" sz="1600" dirty="0" smtClean="0"/>
          </a:p>
          <a:p>
            <a:pPr marL="285750" indent="-285750" algn="just">
              <a:spcBef>
                <a:spcPts val="0"/>
              </a:spcBef>
              <a:buFont typeface="Arial" panose="020B0604020202020204" pitchFamily="34" charset="0"/>
              <a:buChar char="•"/>
            </a:pPr>
            <a:r>
              <a:rPr lang="sk-SK" sz="1600" dirty="0" smtClean="0"/>
              <a:t>Porozprávajte </a:t>
            </a:r>
            <a:r>
              <a:rPr lang="sk-SK" sz="1600" dirty="0"/>
              <a:t>sa s ľuďmi, ktorí sú súčasťou vášho cieľového trhu, a opýtajte sa ich, od akých značiek vo vašom priestore </a:t>
            </a:r>
            <a:r>
              <a:rPr lang="sk-SK" sz="1600" dirty="0" smtClean="0"/>
              <a:t>nakupujú.</a:t>
            </a:r>
          </a:p>
          <a:p>
            <a:pPr marL="285750" indent="-285750" algn="just">
              <a:spcBef>
                <a:spcPts val="0"/>
              </a:spcBef>
              <a:buFont typeface="Arial" panose="020B0604020202020204" pitchFamily="34" charset="0"/>
              <a:buChar char="•"/>
            </a:pPr>
            <a:r>
              <a:rPr lang="sk-SK" sz="1600" dirty="0" smtClean="0"/>
              <a:t>Pozrite </a:t>
            </a:r>
            <a:r>
              <a:rPr lang="sk-SK" sz="1600" dirty="0"/>
              <a:t>si príslušné účty sociálnych médií alebo stránky, ktoré vaša cieľová skupina sleduje a na ktoré reaguje.</a:t>
            </a:r>
            <a:endParaRPr lang="sk-SK" sz="1600" dirty="0" smtClean="0"/>
          </a:p>
          <a:p>
            <a:pPr marL="285750" indent="-285750" algn="just">
              <a:spcBef>
                <a:spcPts val="0"/>
              </a:spcBef>
              <a:buFont typeface="Arial" panose="020B0604020202020204" pitchFamily="34" charset="0"/>
              <a:buChar char="•"/>
            </a:pPr>
            <a:r>
              <a:rPr lang="sk-SK" sz="1600" dirty="0" smtClean="0"/>
              <a:t>Choďte </a:t>
            </a:r>
            <a:r>
              <a:rPr lang="sk-SK" sz="1600" dirty="0"/>
              <a:t>nakupovať online alebo </a:t>
            </a:r>
            <a:r>
              <a:rPr lang="sk-SK" sz="1600" dirty="0" err="1"/>
              <a:t>offline</a:t>
            </a:r>
            <a:r>
              <a:rPr lang="sk-SK" sz="1600" dirty="0"/>
              <a:t> a získajte predstavu o tom, ako by vaši zákazníci prehliadali a kupovali produkty.</a:t>
            </a:r>
          </a:p>
          <a:p>
            <a:pPr marL="50800" indent="0" algn="just"/>
            <a:r>
              <a:rPr lang="sk-SK" sz="1600" b="1" dirty="0"/>
              <a:t>Počas výskumu si poznačte:</a:t>
            </a:r>
          </a:p>
          <a:p>
            <a:pPr marL="630238" indent="0" algn="just">
              <a:spcBef>
                <a:spcPts val="0"/>
              </a:spcBef>
            </a:pPr>
            <a:r>
              <a:rPr lang="sk-SK" sz="1600" b="1" dirty="0"/>
              <a:t>-	Kto sú vaši s „najľahšie dosiahnuteľní“ zákazníci – </a:t>
            </a:r>
            <a:r>
              <a:rPr lang="sk-SK" sz="1600" dirty="0"/>
              <a:t>tí, ktorým by ste dokázali predávať najľahšie.</a:t>
            </a:r>
            <a:endParaRPr lang="sk-SK" sz="1600" dirty="0"/>
          </a:p>
          <a:p>
            <a:pPr marL="630238" indent="0" algn="just">
              <a:spcBef>
                <a:spcPts val="0"/>
              </a:spcBef>
            </a:pPr>
            <a:r>
              <a:rPr lang="sk-SK" sz="1600" b="1" dirty="0"/>
              <a:t>-	Kto sú vaši hlavní konkurenti – </a:t>
            </a:r>
            <a:r>
              <a:rPr lang="sk-SK" sz="1600" dirty="0"/>
              <a:t>značky, ktoré sú etablované a známe na trhu.</a:t>
            </a:r>
          </a:p>
          <a:p>
            <a:pPr marL="630238" indent="0" algn="just">
              <a:spcBef>
                <a:spcPts val="0"/>
              </a:spcBef>
            </a:pPr>
            <a:r>
              <a:rPr lang="sk-SK" sz="1600" b="1" dirty="0"/>
              <a:t>-	Ako vaši zákazníci hovoria a o čom hovoria – </a:t>
            </a:r>
            <a:r>
              <a:rPr lang="sk-SK" sz="1600" dirty="0"/>
              <a:t>aké záujmy majú a akým jazykom ich vyjadrujú.</a:t>
            </a:r>
          </a:p>
          <a:p>
            <a:pPr marL="50800" indent="0" algn="l"/>
            <a:endParaRPr lang="sk-SK" sz="1600" dirty="0"/>
          </a:p>
          <a:p>
            <a:pPr marL="50800" indent="0" algn="l"/>
            <a:r>
              <a:rPr lang="sk-SK" sz="1600" b="1" dirty="0"/>
              <a:t>2. </a:t>
            </a:r>
            <a:r>
              <a:rPr lang="sk-SK" sz="1600" b="1" dirty="0" smtClean="0"/>
              <a:t>Teoretické </a:t>
            </a:r>
            <a:r>
              <a:rPr lang="sk-SK" sz="1600" b="1" dirty="0"/>
              <a:t>východiská analýzy konkurencie – </a:t>
            </a:r>
            <a:r>
              <a:rPr lang="sk-SK" sz="1600" dirty="0"/>
              <a:t>zdroje získaných údajov</a:t>
            </a:r>
          </a:p>
          <a:p>
            <a:pPr marL="50800" indent="0" algn="l"/>
            <a:r>
              <a:rPr lang="sk-SK" sz="1600" b="1" dirty="0"/>
              <a:t>3. </a:t>
            </a:r>
            <a:r>
              <a:rPr lang="sk-SK" sz="1600" b="1" dirty="0" smtClean="0"/>
              <a:t>Určenie </a:t>
            </a:r>
            <a:r>
              <a:rPr lang="sk-SK" sz="1600" b="1" dirty="0"/>
              <a:t>priamej konkurencie, ako aj konkurencie medzi dodávateľmi.</a:t>
            </a:r>
          </a:p>
          <a:p>
            <a:pPr marL="50800" indent="0" algn="l"/>
            <a:endParaRPr lang="sk-SK" sz="1600" b="1" dirty="0"/>
          </a:p>
        </p:txBody>
      </p:sp>
      <p:sp>
        <p:nvSpPr>
          <p:cNvPr id="212" name="Google Shape;212;gf9ff28dbe4_0_92"/>
          <p:cNvSpPr txBox="1"/>
          <p:nvPr/>
        </p:nvSpPr>
        <p:spPr>
          <a:xfrm>
            <a:off x="5279624" y="584129"/>
            <a:ext cx="6591152" cy="598621"/>
          </a:xfrm>
          <a:prstGeom prst="rect">
            <a:avLst/>
          </a:prstGeom>
          <a:noFill/>
          <a:ln>
            <a:noFill/>
          </a:ln>
        </p:spPr>
        <p:txBody>
          <a:bodyPr spcFirstLastPara="1" wrap="square" lIns="91425" tIns="45700" rIns="91425" bIns="45700" anchor="b" anchorCtr="0">
            <a:noAutofit/>
          </a:bodyPr>
          <a:lstStyle/>
          <a:p>
            <a:pPr lvl="0" algn="ctr">
              <a:lnSpc>
                <a:spcPct val="90000"/>
              </a:lnSpc>
              <a:buClr>
                <a:srgbClr val="D92E2D"/>
              </a:buClr>
              <a:buSzPts val="3200"/>
            </a:pPr>
            <a:r>
              <a:rPr lang="sk-SK" sz="3900" b="1" dirty="0" smtClean="0">
                <a:solidFill>
                  <a:srgbClr val="D92E2D"/>
                </a:solidFill>
                <a:latin typeface="Calibri Light" panose="020F0302020204030204" pitchFamily="34" charset="0"/>
                <a:cs typeface="Calibri Light" panose="020F0302020204030204" pitchFamily="34" charset="0"/>
              </a:rPr>
              <a:t>3</a:t>
            </a:r>
            <a:r>
              <a:rPr lang="sk-SK" sz="3900" b="1" dirty="0">
                <a:solidFill>
                  <a:srgbClr val="D92E2D"/>
                </a:solidFill>
                <a:latin typeface="Calibri Light" panose="020F0302020204030204" pitchFamily="34" charset="0"/>
                <a:cs typeface="Calibri Light" panose="020F0302020204030204" pitchFamily="34" charset="0"/>
              </a:rPr>
              <a:t>.</a:t>
            </a:r>
            <a:r>
              <a:rPr lang="sk-SK" sz="3900" b="1" dirty="0" smtClean="0">
                <a:solidFill>
                  <a:srgbClr val="D92E2D"/>
                </a:solidFill>
                <a:latin typeface="Calibri Light" panose="020F0302020204030204" pitchFamily="34" charset="0"/>
                <a:cs typeface="Calibri Light" panose="020F0302020204030204" pitchFamily="34" charset="0"/>
              </a:rPr>
              <a:t> </a:t>
            </a:r>
            <a:r>
              <a:rPr lang="sk-SK" sz="3900" b="1" dirty="0" smtClean="0">
                <a:solidFill>
                  <a:srgbClr val="D92E2D"/>
                </a:solidFill>
                <a:latin typeface="Calibri Light" panose="020F0302020204030204" pitchFamily="34" charset="0"/>
                <a:cs typeface="Calibri Light" panose="020F0302020204030204" pitchFamily="34" charset="0"/>
              </a:rPr>
              <a:t>Analýza konkurencie</a:t>
            </a:r>
            <a:endParaRPr lang="sk-SK" sz="3900" b="1" dirty="0">
              <a:latin typeface="Calibri Light" panose="020F0302020204030204" pitchFamily="34" charset="0"/>
              <a:cs typeface="Calibri Light" panose="020F0302020204030204" pitchFamily="34" charset="0"/>
            </a:endParaRPr>
          </a:p>
        </p:txBody>
      </p:sp>
      <p:pic>
        <p:nvPicPr>
          <p:cNvPr id="9" name="Google Shape;390;p8"/>
          <p:cNvPicPr preferRelativeResize="0"/>
          <p:nvPr/>
        </p:nvPicPr>
        <p:blipFill rotWithShape="1">
          <a:blip r:embed="rId4">
            <a:alphaModFix/>
          </a:blip>
          <a:srcRect/>
          <a:stretch/>
        </p:blipFill>
        <p:spPr>
          <a:xfrm>
            <a:off x="10058400" y="5100138"/>
            <a:ext cx="1812376" cy="1519025"/>
          </a:xfrm>
          <a:prstGeom prst="rect">
            <a:avLst/>
          </a:prstGeom>
          <a:noFill/>
          <a:ln>
            <a:noFill/>
          </a:ln>
        </p:spPr>
      </p:pic>
      <p:grpSp>
        <p:nvGrpSpPr>
          <p:cNvPr id="10" name="Group 9"/>
          <p:cNvGrpSpPr/>
          <p:nvPr/>
        </p:nvGrpSpPr>
        <p:grpSpPr>
          <a:xfrm>
            <a:off x="1887794" y="6266896"/>
            <a:ext cx="9697116" cy="463550"/>
            <a:chOff x="1887794" y="6266896"/>
            <a:chExt cx="9697116" cy="463550"/>
          </a:xfrm>
        </p:grpSpPr>
        <p:sp>
          <p:nvSpPr>
            <p:cNvPr id="11" name="TextBox 10"/>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2" name="Picture 24" descr="https://wayback.archive-it.org/12090/20210123161500mp_/https://eacea.ec.europa.eu/sites/eacea-site/files/logosbeneficaireserasmusleft_sk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2000"/>
                                        <p:tgtEl>
                                          <p:spTgt spid="20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2000"/>
                                        <p:tgtEl>
                                          <p:spTgt spid="20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9"/>
                                        </p:tgtEl>
                                        <p:attrNameLst>
                                          <p:attrName>style.visibility</p:attrName>
                                        </p:attrNameLst>
                                      </p:cBhvr>
                                      <p:to>
                                        <p:strVal val="visible"/>
                                      </p:to>
                                    </p:set>
                                    <p:animEffect transition="in" filter="fade">
                                      <p:cBhvr>
                                        <p:cTn id="15" dur="2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sk-SK" sz="1800" dirty="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3">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196441"/>
            <a:ext cx="9144000" cy="4708977"/>
          </a:xfrm>
          <a:prstGeom prst="rect">
            <a:avLst/>
          </a:prstGeom>
          <a:noFill/>
          <a:ln>
            <a:noFill/>
          </a:ln>
        </p:spPr>
        <p:txBody>
          <a:bodyPr spcFirstLastPara="1" wrap="square" lIns="91425" tIns="45700" rIns="91425" bIns="45700" anchor="t" anchorCtr="0">
            <a:noAutofit/>
          </a:bodyPr>
          <a:lstStyle/>
          <a:p>
            <a:pPr marL="285750" indent="-285750" algn="just">
              <a:lnSpc>
                <a:spcPct val="115000"/>
              </a:lnSpc>
              <a:buFont typeface="Wingdings" panose="05000000000000000000" pitchFamily="2" charset="2"/>
              <a:buChar char="Ø"/>
            </a:pPr>
            <a:r>
              <a:rPr lang="sk-SK" sz="1600" b="1" dirty="0" smtClean="0">
                <a:latin typeface="Calibri" panose="020F0502020204030204" pitchFamily="34" charset="0"/>
                <a:ea typeface="Calibri" panose="020F0502020204030204" pitchFamily="34" charset="0"/>
                <a:cs typeface="Calibri" panose="020F0502020204030204" pitchFamily="34" charset="0"/>
              </a:rPr>
              <a:t>Vyberte si svoje zameranie a osobnosť </a:t>
            </a:r>
            <a:r>
              <a:rPr lang="sk-SK" sz="1600" dirty="0" smtClean="0">
                <a:latin typeface="Calibri" panose="020F0502020204030204" pitchFamily="34" charset="0"/>
                <a:ea typeface="Calibri" panose="020F0502020204030204" pitchFamily="34" charset="0"/>
                <a:cs typeface="Calibri" panose="020F0502020204030204" pitchFamily="34" charset="0"/>
              </a:rPr>
              <a:t>– nemôžete vytvoriť svoju značku tak, aby bola všetkým pre všetkých, najmä na začiatku.</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pPr>
            <a:r>
              <a:rPr lang="sk-SK" sz="1600" dirty="0" smtClean="0">
                <a:latin typeface="Calibri" panose="020F0502020204030204" pitchFamily="34" charset="0"/>
                <a:ea typeface="Calibri" panose="020F0502020204030204" pitchFamily="34" charset="0"/>
                <a:cs typeface="Calibri" panose="020F0502020204030204" pitchFamily="34" charset="0"/>
              </a:rPr>
              <a:t>Je dôležité nájsť svoje zameranie a nechať to informovať všetky ostatné časti vašej značky pri jej budovaní.</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15000"/>
              </a:lnSpc>
            </a:pPr>
            <a:r>
              <a:rPr lang="sk-SK" sz="1600" dirty="0" smtClean="0">
                <a:latin typeface="Calibri" panose="020F0502020204030204" pitchFamily="34" charset="0"/>
                <a:ea typeface="Calibri" panose="020F0502020204030204" pitchFamily="34" charset="0"/>
                <a:cs typeface="Calibri" panose="020F0502020204030204" pitchFamily="34" charset="0"/>
              </a:rPr>
              <a:t>Najprv musíte vedieť:</a:t>
            </a:r>
            <a:endParaRPr lang="sk-SK"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20000"/>
              </a:lnSpc>
              <a:spcBef>
                <a:spcPts val="0"/>
              </a:spcBef>
              <a:buSzPct val="100000"/>
              <a:buFont typeface="+mj-lt"/>
              <a:buAutoNum type="arabicPeriod"/>
            </a:pPr>
            <a:r>
              <a:rPr lang="sk-SK" sz="1600" b="1" i="1" dirty="0" smtClean="0"/>
              <a:t>Aké je vaše deklarované </a:t>
            </a:r>
            <a:r>
              <a:rPr lang="sk-SK" sz="1600" b="1" i="1" dirty="0" err="1" smtClean="0"/>
              <a:t>pozicionovanie</a:t>
            </a:r>
            <a:r>
              <a:rPr lang="sk-SK" sz="1600" b="1" i="1" dirty="0" smtClean="0"/>
              <a:t> na trhu</a:t>
            </a:r>
            <a:r>
              <a:rPr lang="sk-SK" sz="1600" i="1" dirty="0" smtClean="0"/>
              <a:t>? </a:t>
            </a:r>
            <a:r>
              <a:rPr lang="sk-SK" sz="1600" i="1" dirty="0" smtClean="0"/>
              <a:t>J</a:t>
            </a:r>
            <a:r>
              <a:rPr lang="sk-SK" sz="1600" i="1" dirty="0" smtClean="0"/>
              <a:t>eden alebo dva riadky, ktoré vsadia</a:t>
            </a:r>
          </a:p>
          <a:p>
            <a:pPr marL="0" indent="0" algn="just">
              <a:lnSpc>
                <a:spcPct val="120000"/>
              </a:lnSpc>
              <a:spcBef>
                <a:spcPts val="0"/>
              </a:spcBef>
              <a:buSzPct val="100000"/>
            </a:pPr>
            <a:r>
              <a:rPr lang="sk-SK" sz="1600" i="1" dirty="0" smtClean="0"/>
              <a:t> váš podiel na trh. Toto nie je niečo, čo dávate na svoju webovú stránku alebo vizitku,</a:t>
            </a:r>
          </a:p>
          <a:p>
            <a:pPr marL="0" indent="0" algn="just">
              <a:lnSpc>
                <a:spcPct val="120000"/>
              </a:lnSpc>
              <a:spcBef>
                <a:spcPts val="0"/>
              </a:spcBef>
              <a:buSzPct val="100000"/>
            </a:pPr>
            <a:r>
              <a:rPr lang="sk-SK" sz="1600" i="1" dirty="0" smtClean="0"/>
              <a:t> je to len preto, aby vám pomohlo odpovedať na správne otázky o vašej značke a </a:t>
            </a:r>
          </a:p>
          <a:p>
            <a:pPr marL="0" indent="0" algn="just">
              <a:lnSpc>
                <a:spcPct val="120000"/>
              </a:lnSpc>
              <a:spcBef>
                <a:spcPts val="0"/>
              </a:spcBef>
              <a:buSzPct val="100000"/>
            </a:pPr>
            <a:r>
              <a:rPr lang="sk-SK" sz="1600" i="1" dirty="0" smtClean="0"/>
              <a:t>pomohlo pri vytváraní sloganu vašej značky. Vaše vyhlásenie o umiestnení by malo </a:t>
            </a:r>
          </a:p>
          <a:p>
            <a:pPr marL="0" indent="0" algn="just">
              <a:lnSpc>
                <a:spcPct val="120000"/>
              </a:lnSpc>
              <a:spcBef>
                <a:spcPts val="0"/>
              </a:spcBef>
              <a:buSzPct val="100000"/>
            </a:pPr>
            <a:r>
              <a:rPr lang="sk-SK" sz="1600" i="1" dirty="0" smtClean="0"/>
              <a:t>vyzerať asi takto...</a:t>
            </a:r>
          </a:p>
          <a:p>
            <a:pPr marL="0" indent="0" algn="just">
              <a:lnSpc>
                <a:spcPct val="120000"/>
              </a:lnSpc>
              <a:spcBef>
                <a:spcPts val="0"/>
              </a:spcBef>
            </a:pPr>
            <a:r>
              <a:rPr lang="sk-SK" sz="1600" dirty="0" smtClean="0"/>
              <a:t>Ponúkame [PRODUKT/SLUŽBU] pre [CIEĽOVÝ TRH] na [HODNOTOVÁ PROPOZÍCIA].</a:t>
            </a:r>
          </a:p>
          <a:p>
            <a:pPr marL="0" indent="0" algn="just">
              <a:lnSpc>
                <a:spcPct val="120000"/>
              </a:lnSpc>
              <a:spcBef>
                <a:spcPts val="0"/>
              </a:spcBef>
            </a:pPr>
            <a:r>
              <a:rPr lang="sk-SK" sz="1600" dirty="0" smtClean="0"/>
              <a:t>Na rozdiel od [ALTERNATÍVY] sme [KĽÚČOVÝ DIFERENCIÁTOR].</a:t>
            </a:r>
          </a:p>
          <a:p>
            <a:pPr marL="0" indent="0" algn="just">
              <a:lnSpc>
                <a:spcPct val="120000"/>
              </a:lnSpc>
              <a:spcBef>
                <a:spcPts val="0"/>
              </a:spcBef>
            </a:pPr>
            <a:r>
              <a:rPr lang="sk-SK" sz="1600" dirty="0" smtClean="0"/>
              <a:t>Napríklad: Ponúkame fľaše na vodu pre turistov, aby zostali hydratovaní a zároveň </a:t>
            </a:r>
          </a:p>
          <a:p>
            <a:pPr marL="0" indent="0" algn="just">
              <a:lnSpc>
                <a:spcPct val="120000"/>
              </a:lnSpc>
              <a:spcBef>
                <a:spcPts val="0"/>
              </a:spcBef>
            </a:pPr>
            <a:r>
              <a:rPr lang="sk-SK" sz="1600" dirty="0" smtClean="0"/>
              <a:t>znížili ich uhlíkovú stopu. Na rozdiel od iných značiek fliaš na vodu zasadíme </a:t>
            </a:r>
          </a:p>
          <a:p>
            <a:pPr marL="0" indent="0" algn="just">
              <a:lnSpc>
                <a:spcPct val="120000"/>
              </a:lnSpc>
              <a:spcBef>
                <a:spcPts val="0"/>
              </a:spcBef>
            </a:pPr>
            <a:r>
              <a:rPr lang="sk-SK" sz="1600" dirty="0" smtClean="0"/>
              <a:t>strom za každú fľašu, ktorú si kúpite.</a:t>
            </a:r>
            <a:endParaRPr lang="sk-SK" sz="1600" dirty="0"/>
          </a:p>
        </p:txBody>
      </p:sp>
      <p:sp>
        <p:nvSpPr>
          <p:cNvPr id="223" name="Google Shape;223;gf9ff28dbe4_0_102"/>
          <p:cNvSpPr txBox="1"/>
          <p:nvPr/>
        </p:nvSpPr>
        <p:spPr>
          <a:xfrm>
            <a:off x="7068140" y="551656"/>
            <a:ext cx="4516770"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sk-SK" sz="3900" b="1" dirty="0" smtClean="0">
                <a:solidFill>
                  <a:srgbClr val="D92E2D"/>
                </a:solidFill>
                <a:latin typeface="Calibri Light" panose="020F0302020204030204" pitchFamily="34" charset="0"/>
                <a:cs typeface="Calibri Light" panose="020F0302020204030204" pitchFamily="34" charset="0"/>
                <a:sym typeface="Calibri"/>
              </a:rPr>
              <a:t>4. </a:t>
            </a:r>
            <a:r>
              <a:rPr lang="sk-SK" sz="3900" b="1" dirty="0" smtClean="0">
                <a:solidFill>
                  <a:srgbClr val="D92E2D"/>
                </a:solidFill>
                <a:latin typeface="Calibri Light" panose="020F0302020204030204" pitchFamily="34" charset="0"/>
                <a:cs typeface="Calibri Light" panose="020F0302020204030204" pitchFamily="34" charset="0"/>
              </a:rPr>
              <a:t>Tvorba loga</a:t>
            </a:r>
            <a:endParaRPr lang="sk-SK" sz="3900" b="1" dirty="0">
              <a:latin typeface="Calibri Light" panose="020F0302020204030204" pitchFamily="34" charset="0"/>
              <a:cs typeface="Calibri Light" panose="020F0302020204030204" pitchFamily="34" charset="0"/>
            </a:endParaRPr>
          </a:p>
        </p:txBody>
      </p:sp>
      <p:grpSp>
        <p:nvGrpSpPr>
          <p:cNvPr id="10" name="Group 9"/>
          <p:cNvGrpSpPr/>
          <p:nvPr/>
        </p:nvGrpSpPr>
        <p:grpSpPr>
          <a:xfrm>
            <a:off x="1887794" y="6266896"/>
            <a:ext cx="9697116" cy="463550"/>
            <a:chOff x="1887794" y="6266896"/>
            <a:chExt cx="9697116" cy="463550"/>
          </a:xfrm>
        </p:grpSpPr>
        <p:sp>
          <p:nvSpPr>
            <p:cNvPr id="11" name="TextBox 10"/>
            <p:cNvSpPr txBox="1"/>
            <p:nvPr/>
          </p:nvSpPr>
          <p:spPr>
            <a:xfrm>
              <a:off x="1887794" y="6266896"/>
              <a:ext cx="7590503" cy="461665"/>
            </a:xfrm>
            <a:prstGeom prst="rect">
              <a:avLst/>
            </a:prstGeom>
            <a:noFill/>
          </p:spPr>
          <p:txBody>
            <a:bodyPr wrap="square" rtlCol="0">
              <a:spAutoFit/>
            </a:bodyPr>
            <a:lstStyle/>
            <a:p>
              <a:r>
                <a:rPr lang="sk-SK" sz="1200" dirty="0" smtClean="0"/>
                <a:t>Podpora Európskej komisie na výrobu tejto publikácie nepredstavuje súhlas s obsahom, ktorý odráža len názory autorov, a Komisia nemôže byť zodpovedná za prípadné použitie informácií, ktoré sú v nej obsiahnuté.</a:t>
              </a:r>
              <a:endParaRPr lang="sk-SK" sz="1200" dirty="0"/>
            </a:p>
          </p:txBody>
        </p:sp>
        <p:pic>
          <p:nvPicPr>
            <p:cNvPr id="12" name="Picture 24" descr="https://wayback.archive-it.org/12090/20210123161500mp_/https://eacea.ec.europa.eu/sites/eacea-site/files/logosbeneficaireserasmusleft_s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297" y="6266896"/>
              <a:ext cx="21066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5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F7E5129145C1D4796D0CCED5DFBDE02" ma:contentTypeVersion="13" ma:contentTypeDescription="Luo uusi asiakirja." ma:contentTypeScope="" ma:versionID="118419fb119b9c1e9913f3298a077b54">
  <xsd:schema xmlns:xsd="http://www.w3.org/2001/XMLSchema" xmlns:xs="http://www.w3.org/2001/XMLSchema" xmlns:p="http://schemas.microsoft.com/office/2006/metadata/properties" xmlns:ns3="f72e2ad1-936a-41f1-a598-e84f4d1ebb13" xmlns:ns4="e20851b4-1139-4020-85e5-81b7cb96bc19" targetNamespace="http://schemas.microsoft.com/office/2006/metadata/properties" ma:root="true" ma:fieldsID="bbe855feaae0f8c5a9d6d7a97e2567cc" ns3:_="" ns4:_="">
    <xsd:import namespace="f72e2ad1-936a-41f1-a598-e84f4d1ebb13"/>
    <xsd:import namespace="e20851b4-1139-4020-85e5-81b7cb96bc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ServiceDateTake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e2ad1-936a-41f1-a598-e84f4d1ebb1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851b4-1139-4020-85e5-81b7cb96bc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75D609-B1E2-4DE6-8544-F9F787AF3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e2ad1-936a-41f1-a598-e84f4d1ebb13"/>
    <ds:schemaRef ds:uri="e20851b4-1139-4020-85e5-81b7cb96b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B7E60A-630F-4D35-AD0A-48FC1F947657}">
  <ds:schemaRefs>
    <ds:schemaRef ds:uri="http://schemas.openxmlformats.org/package/2006/metadata/core-properties"/>
    <ds:schemaRef ds:uri="http://purl.org/dc/dcmitype/"/>
    <ds:schemaRef ds:uri="http://schemas.microsoft.com/office/infopath/2007/PartnerControls"/>
    <ds:schemaRef ds:uri="e20851b4-1139-4020-85e5-81b7cb96bc19"/>
    <ds:schemaRef ds:uri="http://schemas.microsoft.com/office/2006/documentManagement/types"/>
    <ds:schemaRef ds:uri="http://schemas.microsoft.com/office/2006/metadata/properties"/>
    <ds:schemaRef ds:uri="http://purl.org/dc/terms/"/>
    <ds:schemaRef ds:uri="f72e2ad1-936a-41f1-a598-e84f4d1ebb13"/>
    <ds:schemaRef ds:uri="http://www.w3.org/XML/1998/namespace"/>
    <ds:schemaRef ds:uri="http://purl.org/dc/elements/1.1/"/>
  </ds:schemaRefs>
</ds:datastoreItem>
</file>

<file path=customXml/itemProps3.xml><?xml version="1.0" encoding="utf-8"?>
<ds:datastoreItem xmlns:ds="http://schemas.openxmlformats.org/officeDocument/2006/customXml" ds:itemID="{BFFE4CC8-5C3F-4CAF-B03C-79DA711914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3279</TotalTime>
  <Words>4458</Words>
  <Application>Microsoft Office PowerPoint</Application>
  <PresentationFormat>Widescreen</PresentationFormat>
  <Paragraphs>234</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Tema de Office</vt:lpstr>
      <vt:lpstr>Branding</vt:lpstr>
      <vt:lpstr>1. Ciele a úlohy </vt:lpstr>
      <vt:lpstr>Obsah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dc:title>
  <dc:creator>Cristina</dc:creator>
  <cp:lastModifiedBy>Holienka Marian</cp:lastModifiedBy>
  <cp:revision>105</cp:revision>
  <dcterms:created xsi:type="dcterms:W3CDTF">2020-11-24T11:59:30Z</dcterms:created>
  <dcterms:modified xsi:type="dcterms:W3CDTF">2022-03-03T22:28:12Z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0x0101005F7E5129145C1D4796D0CCED5DFBDE02</vt:lpwstr>
  </property>
</Properties>
</file>