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2" r:id="rId4"/>
    <p:sldId id="257" r:id="rId5"/>
    <p:sldId id="272" r:id="rId6"/>
    <p:sldId id="268" r:id="rId7"/>
    <p:sldId id="269" r:id="rId8"/>
    <p:sldId id="270" r:id="rId9"/>
    <p:sldId id="265" r:id="rId10"/>
    <p:sldId id="275" r:id="rId11"/>
    <p:sldId id="276" r:id="rId12"/>
    <p:sldId id="277" r:id="rId13"/>
    <p:sldId id="281" r:id="rId14"/>
    <p:sldId id="283" r:id="rId15"/>
    <p:sldId id="278" r:id="rId16"/>
    <p:sldId id="279" r:id="rId17"/>
    <p:sldId id="284" r:id="rId18"/>
    <p:sldId id="286" r:id="rId19"/>
    <p:sldId id="285" r:id="rId20"/>
    <p:sldId id="267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yan Atanasov" initials="DA" lastIdx="3" clrIdx="0">
    <p:extLst>
      <p:ext uri="{19B8F6BF-5375-455C-9EA6-DF929625EA0E}">
        <p15:presenceInfo xmlns:p15="http://schemas.microsoft.com/office/powerpoint/2012/main" userId="c54fbc232d2d45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E2D"/>
    <a:srgbClr val="E6872D"/>
    <a:srgbClr val="FFD13C"/>
    <a:srgbClr val="FFC400"/>
    <a:srgbClr val="FFCD04"/>
    <a:srgbClr val="FFC300"/>
    <a:srgbClr val="FFC100"/>
    <a:srgbClr val="E5802D"/>
    <a:srgbClr val="E47A24"/>
    <a:srgbClr val="DE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1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FF722-5071-4D62-A0FC-0548A7243F8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6C407-1102-484A-BF57-7780BD30A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1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Question</a:t>
            </a:r>
            <a:r>
              <a:rPr lang="fi-FI" dirty="0"/>
              <a:t> 1 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Decision-making process, </a:t>
            </a:r>
            <a:r>
              <a:rPr lang="fi-FI" dirty="0"/>
              <a:t>Q2</a:t>
            </a:r>
            <a:r>
              <a:rPr lang="fi-FI" u="sng" dirty="0"/>
              <a:t> </a:t>
            </a:r>
            <a:r>
              <a:rPr lang="en-US" altLang="ko-KR" sz="1200" u="none" dirty="0">
                <a:cs typeface="Arial" panose="020B0604020202020204" pitchFamily="34" charset="0"/>
              </a:rPr>
              <a:t>Natural Reward strategy, Q3 </a:t>
            </a:r>
            <a:r>
              <a:rPr lang="en-US" sz="1200" b="0" i="0" dirty="0">
                <a:solidFill>
                  <a:srgbClr val="181818"/>
                </a:solidFill>
                <a:effectLst/>
              </a:rPr>
              <a:t>Improving you management skills, Q4 </a:t>
            </a:r>
            <a:r>
              <a:rPr lang="en-US" sz="1200" dirty="0">
                <a:solidFill>
                  <a:srgbClr val="181818"/>
                </a:solidFill>
              </a:rPr>
              <a:t>Cultivate Self-Awareness, Q5 </a:t>
            </a:r>
            <a:r>
              <a:rPr lang="en-US" sz="1200" b="0" i="0" u="none" dirty="0">
                <a:solidFill>
                  <a:srgbClr val="181818"/>
                </a:solidFill>
                <a:effectLst/>
              </a:rPr>
              <a:t>They are not important for an entrepreneur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181818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solidFill>
                <a:srgbClr val="181818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u="none" dirty="0"/>
          </a:p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6C407-1102-484A-BF57-7780BD30A1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0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87E90-0E07-4FDA-864C-0C99D2A63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C76CB-170A-487C-B6DE-5C89756A9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9F76C6-0F8A-4C99-BB42-AF9E8E68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2F7B82-1B0D-4B96-87D6-9FB8F554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DB5E42-C2BD-4465-AF33-FF1A3687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42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CEAAE-916D-4D79-8553-6D755354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04D6BA-26EE-4D00-931D-32B61335E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567537-172B-482C-BB50-34BBD636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73DFC3-1B83-4DA8-B1CD-7BA5BFB7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2636A-9344-495E-BC6C-D22CE973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79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26EAA8-93C2-4FDC-A569-617C60100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53BC6B-E431-4C3B-9478-D70E9BE07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92728-8DC0-4A3C-8A00-4E6D1BA7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9344D-B293-4FFC-B647-B4CFC632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F3B87-03E9-47A7-AF32-8C05B0B3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08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5CC8A-D8FC-4BFA-9A19-28D6E8D7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89AB33-354F-4775-A6CF-44DE222E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B18A0-AC99-4D89-8DAC-A17021FC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EAE9DA-A0EA-48C5-9EC4-9EFDF077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A2ED96-E597-43F2-AEF8-42D1A2BE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8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F0957-5892-4DBD-BC5D-69A4674E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B00FE5-84F7-418E-97DD-66E08ABD3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1228FC-FE42-4F8C-B76F-0500241E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09401-AD0F-4446-B69B-1CB258AC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973FA-EA50-4D29-A749-497540FF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1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B23D3-0B40-4538-965B-A1AC1D12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9A546-42A7-4D64-B50B-25C24D9AB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B9030-0745-465C-87BA-562FA8CD8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A8DD24-4417-4FF6-93FD-C72CBB33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E8D037-748A-4E6A-9442-FF211937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0AB0F1-4C40-494A-9941-FBC70F6D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47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383F7-248E-47F9-8E07-8412257D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BC1C87-4AE4-4FCB-8700-1E40953D1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537FA4-5E81-4DFC-92C2-AEA362E83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5F3C9D-3367-4215-9688-F7A505B20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185E9E-240E-4A21-8B2A-C67A90B6B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E933C2-6AE9-4290-90C5-95119CC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CAE50A-0BC6-4E28-B9AE-59218C4D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BEBAF1-0F61-4121-AF6C-0CC89D9A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90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F0C70-932A-496C-ACC7-2465C5C0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D0FD90-7AEC-4EC5-9D89-C706C18A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FC46E3-D840-4171-B236-2C82EAD5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096E46-6896-44CD-8211-8E288611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8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9E127-9E34-417D-A088-33876287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E5F2C2-0A30-4E6B-B81B-56ED476B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420C2A-CCFC-49FB-A7D4-CD54E000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80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EB207-3FAC-4C0E-8B0A-DDC2FF75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8B6B16-C7C8-4D77-B237-632417A9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F50E38-0090-4364-A44A-2BF9E4C5E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739644-31A0-443D-97FC-181A7EC0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04FAB6-74E8-40AA-934B-535731D2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3BAD29-685E-4CB0-8884-00A9B2F1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26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D8FBD-DD76-4F45-8707-C47476DF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4F0445-1266-416C-8A05-2EAD4DBAE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94C186-B924-460A-B1FD-3BF070B67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DB504B-009B-4C55-A6D0-7A5934E4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4D190D-9EC5-4230-994B-D55430DB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8DACC1-FABA-4F00-BA00-17EE0698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37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C09850-80A0-4580-BAF5-AED40BF0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780102-978E-452D-998B-FA531581C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9106E-EAB7-4EBB-ABBD-C74934CE0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CD2346-DC06-4549-B63E-7F0F827F7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D8689F-A519-4231-AD88-BB8B63C1B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02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6CDED-E4C5-4138-8FF0-FFACEA0A8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9295" y="3117949"/>
            <a:ext cx="7159365" cy="1121083"/>
          </a:xfrm>
        </p:spPr>
        <p:txBody>
          <a:bodyPr>
            <a:normAutofit/>
          </a:bodyPr>
          <a:lstStyle/>
          <a:p>
            <a:r>
              <a:rPr lang="es-ES" sz="4000" b="1" cap="all" dirty="0" err="1">
                <a:solidFill>
                  <a:srgbClr val="D92E2D"/>
                </a:solidFill>
              </a:rPr>
              <a:t>Manažment</a:t>
            </a:r>
            <a:r>
              <a:rPr lang="es-ES" sz="4000" b="1" cap="all" dirty="0">
                <a:solidFill>
                  <a:srgbClr val="D92E2D"/>
                </a:solidFill>
              </a:rPr>
              <a:t> a </a:t>
            </a:r>
            <a:r>
              <a:rPr lang="es-ES" sz="4000" b="1" cap="all" dirty="0" err="1" smtClean="0">
                <a:solidFill>
                  <a:srgbClr val="D92E2D"/>
                </a:solidFill>
              </a:rPr>
              <a:t>self-leadership</a:t>
            </a:r>
            <a:endParaRPr lang="es-ES" sz="4000" b="1" cap="all" dirty="0">
              <a:solidFill>
                <a:srgbClr val="D92E2D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ADC5157-47E0-463F-9C8D-1781A1286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78" y="363145"/>
            <a:ext cx="6959400" cy="204688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7" name="TextBox 6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8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93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0877" y="2424988"/>
            <a:ext cx="5384139" cy="2939979"/>
          </a:xfrm>
        </p:spPr>
        <p:txBody>
          <a:bodyPr>
            <a:normAutofit/>
          </a:bodyPr>
          <a:lstStyle/>
          <a:p>
            <a:pPr algn="just"/>
            <a:r>
              <a:rPr lang="sk-SK" dirty="0" smtClean="0">
                <a:solidFill>
                  <a:srgbClr val="000000"/>
                </a:solidFill>
              </a:rPr>
              <a:t>Správne rozhodovanie je pre manažérov kľúčovou zručnosťou. Byť efektívnym manažérom si vyžaduje vedieť analyzovať zložité obchodné problémy a realizovať plán ďalšieho postupu, od dohľadu nad tímom až po vedenie dôležitého stretnutia. 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1507280" y="1319691"/>
            <a:ext cx="4611329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800" dirty="0" smtClean="0">
                <a:solidFill>
                  <a:srgbClr val="FF0000"/>
                </a:solidFill>
              </a:rPr>
              <a:t>Posilnite svoje rozhodovanie</a:t>
            </a:r>
            <a:endParaRPr lang="sk-SK" sz="2800" dirty="0">
              <a:solidFill>
                <a:srgbClr val="FF0000"/>
              </a:solidFill>
            </a:endParaRP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A1F28879-99B3-4A43-89D8-A981F78DA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34" y="1206785"/>
            <a:ext cx="5298042" cy="462484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4" name="TextBox 13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5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48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7628" y="2700716"/>
            <a:ext cx="5020569" cy="2888321"/>
          </a:xfrm>
        </p:spPr>
        <p:txBody>
          <a:bodyPr>
            <a:normAutofit/>
          </a:bodyPr>
          <a:lstStyle/>
          <a:p>
            <a:pPr algn="just"/>
            <a:r>
              <a:rPr lang="sk-SK" dirty="0" smtClean="0">
                <a:solidFill>
                  <a:srgbClr val="000000"/>
                </a:solidFill>
              </a:rPr>
              <a:t>Vysoká úroveň sebavedomia je pre manažérov veľmi dôležitá a je to to, čo odlišuje vysoko výkonných pracovníkov od ich kolegov na pracovisku.</a:t>
            </a:r>
          </a:p>
          <a:p>
            <a:pPr algn="just"/>
            <a:endParaRPr lang="sk-SK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1553523" y="1383911"/>
            <a:ext cx="4951492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800" dirty="0" smtClean="0">
                <a:solidFill>
                  <a:srgbClr val="FF0000"/>
                </a:solidFill>
              </a:rPr>
              <a:t>Rozvíjajte svoje sebavedomie</a:t>
            </a:r>
            <a:endParaRPr lang="sk-SK" sz="2800" dirty="0">
              <a:solidFill>
                <a:srgbClr val="FF0000"/>
              </a:solidFill>
            </a:endParaRPr>
          </a:p>
        </p:txBody>
      </p:sp>
      <p:pic>
        <p:nvPicPr>
          <p:cNvPr id="13" name="Imagen 20">
            <a:extLst>
              <a:ext uri="{FF2B5EF4-FFF2-40B4-BE49-F238E27FC236}">
                <a16:creationId xmlns:a16="http://schemas.microsoft.com/office/drawing/2014/main" id="{FCD6A833-0995-42F8-A740-55A40211D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33" y="1209881"/>
            <a:ext cx="5298043" cy="437915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4" name="TextBox 13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5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763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267" y="1914915"/>
            <a:ext cx="5089800" cy="3674122"/>
          </a:xfrm>
        </p:spPr>
        <p:txBody>
          <a:bodyPr>
            <a:normAutofit/>
          </a:bodyPr>
          <a:lstStyle/>
          <a:p>
            <a:pPr algn="just"/>
            <a:r>
              <a:rPr lang="sk-SK" dirty="0" smtClean="0">
                <a:solidFill>
                  <a:srgbClr val="000000"/>
                </a:solidFill>
              </a:rPr>
              <a:t>Snažte sa nadviazať hlbšie kontakty so svojimi kolegami tým, že sa s nimi pred stretnutiami budete rozprávať a dozviete sa viac o ich živote mimo rámca ich práce. Okrem toho podporujte </a:t>
            </a:r>
            <a:r>
              <a:rPr lang="sk-SK" dirty="0" err="1" smtClean="0">
                <a:solidFill>
                  <a:srgbClr val="000000"/>
                </a:solidFill>
              </a:rPr>
              <a:t>inkluzívny</a:t>
            </a:r>
            <a:r>
              <a:rPr lang="sk-SK" dirty="0" smtClean="0">
                <a:solidFill>
                  <a:srgbClr val="000000"/>
                </a:solidFill>
              </a:rPr>
              <a:t> dialóg o osobných a profesionálnych rozdieloch a v diskusiách buďte otvorení rôznym názorom.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1365575" y="1050258"/>
            <a:ext cx="4951492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dirty="0" smtClean="0">
                <a:solidFill>
                  <a:srgbClr val="FF0000"/>
                </a:solidFill>
              </a:rPr>
              <a:t>Budujte si dôveru</a:t>
            </a:r>
            <a:endParaRPr lang="sk-SK" sz="2800" dirty="0">
              <a:solidFill>
                <a:srgbClr val="FF0000"/>
              </a:solidFill>
            </a:endParaRPr>
          </a:p>
        </p:txBody>
      </p:sp>
      <p:pic>
        <p:nvPicPr>
          <p:cNvPr id="13" name="Imagen 20">
            <a:extLst>
              <a:ext uri="{FF2B5EF4-FFF2-40B4-BE49-F238E27FC236}">
                <a16:creationId xmlns:a16="http://schemas.microsoft.com/office/drawing/2014/main" id="{FCD6A833-0995-42F8-A740-55A40211D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33" y="1209881"/>
            <a:ext cx="5298043" cy="437915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4" name="TextBox 13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5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086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41" y="2775664"/>
            <a:ext cx="4876801" cy="3172852"/>
          </a:xfrm>
        </p:spPr>
        <p:txBody>
          <a:bodyPr>
            <a:normAutofit/>
          </a:bodyPr>
          <a:lstStyle/>
          <a:p>
            <a:pPr algn="just"/>
            <a:r>
              <a:rPr lang="sk-SK" dirty="0" smtClean="0">
                <a:solidFill>
                  <a:srgbClr val="000000"/>
                </a:solidFill>
              </a:rPr>
              <a:t>Silné komunikačné zručnosti sú charakteristickým znakom každého úspešného manažéra. V manažérskej funkcii je potrebné riešiť zložité obchodné situácie a zabezpečiť, aby váš tím mal k dispozícii informácie a nástroje potrebné na dosiahnutie úspechu.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1370650" y="1638598"/>
            <a:ext cx="4951492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dirty="0" smtClean="0">
                <a:solidFill>
                  <a:srgbClr val="FF0000"/>
                </a:solidFill>
              </a:rPr>
              <a:t>Zlepšite komunikáciu</a:t>
            </a:r>
            <a:endParaRPr lang="sk-SK" sz="2800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9" name="Контейнер за съдържание 4">
            <a:extLst>
              <a:ext uri="{FF2B5EF4-FFF2-40B4-BE49-F238E27FC236}">
                <a16:creationId xmlns:a16="http://schemas.microsoft.com/office/drawing/2014/main" id="{1C996040-FA4D-43E0-A263-04F11C1A9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69" y="2152399"/>
            <a:ext cx="4876800" cy="279806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4" name="TextBox 13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5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57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1398981" y="416864"/>
            <a:ext cx="4951492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dirty="0" smtClean="0">
                <a:solidFill>
                  <a:srgbClr val="FF0000"/>
                </a:solidFill>
              </a:rPr>
              <a:t> Zaveďte pravidelné kontroly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013BDD90-0105-4C55-A403-C6492E7BAA9E}"/>
              </a:ext>
            </a:extLst>
          </p:cNvPr>
          <p:cNvSpPr txBox="1"/>
          <p:nvPr/>
        </p:nvSpPr>
        <p:spPr>
          <a:xfrm>
            <a:off x="1161841" y="1230073"/>
            <a:ext cx="542577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k-SK" sz="2400" dirty="0" smtClean="0"/>
              <a:t>Zvyknite si pravidelne kontrolovať svojich zamestnancov aj mimo ročného hodnotenia ich výkonnosti. Podľa prieskumu spoločnosti </a:t>
            </a:r>
            <a:r>
              <a:rPr lang="sk-SK" sz="2400" dirty="0" err="1" smtClean="0"/>
              <a:t>Gallup</a:t>
            </a:r>
            <a:r>
              <a:rPr lang="sk-SK" sz="2400" dirty="0" smtClean="0"/>
              <a:t> členovia tímu, ktorých manažéri poskytujú spätnú väzbu každý týždeň, majú: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sk-SK" sz="2400" dirty="0" smtClean="0"/>
              <a:t>Päťkrát väčšiu pravdepodobnosť, že silne súhlasia s tým, že dostávajú zmysluplnú spätnú väzbu;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sk-SK" sz="2400" dirty="0" smtClean="0"/>
              <a:t>trikrát častejšie súhlasia s tým, že sú motivovaní k vynikajúcej práci;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sk-SK" sz="2400" dirty="0" smtClean="0"/>
              <a:t>je dvakrát pravdepodobnejšie, že budú v práci angažovaní.</a:t>
            </a:r>
            <a:endParaRPr lang="sk-SK" sz="2400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9AB6F1D1-4FE5-4F5E-9AC5-05ECA6ECA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03" y="1059723"/>
            <a:ext cx="5173998" cy="43382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4" name="TextBox 13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5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119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267" y="1854745"/>
            <a:ext cx="5134089" cy="4024945"/>
          </a:xfrm>
        </p:spPr>
        <p:txBody>
          <a:bodyPr>
            <a:normAutofit/>
          </a:bodyPr>
          <a:lstStyle/>
          <a:p>
            <a:pPr algn="just"/>
            <a:r>
              <a:rPr lang="sk-SK" dirty="0" smtClean="0"/>
              <a:t>Okrem pravidelných kontrolných stretnutí nastavte konzistentnú frekvenciu premýšľania a hodnotenia práce vášho tímu. V jednej štúdii profesorov </a:t>
            </a:r>
            <a:r>
              <a:rPr lang="sk-SK" dirty="0" err="1" smtClean="0"/>
              <a:t>Francesca</a:t>
            </a:r>
            <a:r>
              <a:rPr lang="sk-SK" dirty="0" smtClean="0"/>
              <a:t> </a:t>
            </a:r>
            <a:r>
              <a:rPr lang="sk-SK" dirty="0" err="1" smtClean="0"/>
              <a:t>Gina</a:t>
            </a:r>
            <a:r>
              <a:rPr lang="sk-SK" dirty="0" smtClean="0"/>
              <a:t> a </a:t>
            </a:r>
            <a:r>
              <a:rPr lang="sk-SK" dirty="0" err="1" smtClean="0"/>
              <a:t>Garyho</a:t>
            </a:r>
            <a:r>
              <a:rPr lang="sk-SK" dirty="0" smtClean="0"/>
              <a:t> </a:t>
            </a:r>
            <a:r>
              <a:rPr lang="sk-SK" dirty="0" err="1" smtClean="0"/>
              <a:t>Pisana</a:t>
            </a:r>
            <a:r>
              <a:rPr lang="sk-SK" dirty="0" smtClean="0"/>
              <a:t> z </a:t>
            </a:r>
            <a:r>
              <a:rPr lang="sk-SK" dirty="0" err="1" smtClean="0"/>
              <a:t>Harvard</a:t>
            </a:r>
            <a:r>
              <a:rPr lang="sk-SK" dirty="0" smtClean="0"/>
              <a:t> Business </a:t>
            </a:r>
            <a:r>
              <a:rPr lang="sk-SK" dirty="0" err="1" smtClean="0"/>
              <a:t>School</a:t>
            </a:r>
            <a:r>
              <a:rPr lang="sk-SK" dirty="0" smtClean="0"/>
              <a:t> sa zistilo, že zamestnanci </a:t>
            </a:r>
            <a:r>
              <a:rPr lang="sk-SK" dirty="0" err="1" smtClean="0"/>
              <a:t>call</a:t>
            </a:r>
            <a:r>
              <a:rPr lang="sk-SK" dirty="0" smtClean="0"/>
              <a:t> centra, ktorí na konci pracovného dňa strávili 15 minút premýšľaním, dosiahli po 10 dňoch o 23 % lepšie výsledky ako tí, ktorí tak neurobili.</a:t>
            </a:r>
            <a:endParaRPr lang="sk-SK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1321287" y="956864"/>
            <a:ext cx="4951492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dirty="0" smtClean="0">
                <a:solidFill>
                  <a:srgbClr val="FF0000"/>
                </a:solidFill>
              </a:rPr>
              <a:t>Vyhraďte si čas na premýšľanie</a:t>
            </a:r>
            <a:endParaRPr lang="sk-SK" sz="2800" dirty="0">
              <a:solidFill>
                <a:srgbClr val="FF0000"/>
              </a:solidFill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923F5B91-87D6-4F3E-99FE-76EEA03257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33" y="1278294"/>
            <a:ext cx="5380167" cy="426409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3" name="TextBox 12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4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116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267" y="1663267"/>
            <a:ext cx="5055546" cy="3764139"/>
          </a:xfrm>
        </p:spPr>
        <p:txBody>
          <a:bodyPr>
            <a:normAutofit/>
          </a:bodyPr>
          <a:lstStyle/>
          <a:p>
            <a:pPr algn="just"/>
            <a:r>
              <a:rPr lang="sk-SK" dirty="0" smtClean="0"/>
              <a:t>Ako podnikateľ 21. storočia musíte využiť každú digitálnu príležitosť, ktorá sa vám naskytne. Musíte tiež prijať nové technologické možnosti. Online platformy sú jedným z týchto nových prostriedkov, ktoré nám môžu uľahčiť život, pokiaľ ide o manažment a podnikanie.</a:t>
            </a:r>
            <a:endParaRPr lang="sk-SK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1396181" y="422636"/>
            <a:ext cx="10146890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altLang="ko-KR" sz="3900" b="1" dirty="0" smtClean="0">
                <a:solidFill>
                  <a:srgbClr val="D92E2D"/>
                </a:solidFill>
                <a:cs typeface="Arial" pitchFamily="34" charset="0"/>
              </a:rPr>
              <a:t>3. Výhody online platforiem</a:t>
            </a:r>
            <a:endParaRPr lang="sk-SK" sz="3900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1ECC7F50-766F-4D44-96E1-A0473FCA9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33" y="1212977"/>
            <a:ext cx="5339575" cy="414327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3" name="TextBox 12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4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787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1337188" y="628406"/>
            <a:ext cx="10245212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FF0000"/>
                </a:solidFill>
              </a:rPr>
              <a:t>Ako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môžu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podľa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vás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prispieť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platformy</a:t>
            </a:r>
            <a:r>
              <a:rPr lang="sk-SK" sz="2800" dirty="0" smtClean="0">
                <a:solidFill>
                  <a:srgbClr val="FF0000"/>
                </a:solidFill>
              </a:rPr>
              <a:t> k manažmentu a podnikaniu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93F3F547-68CE-4514-BB4F-FCB70053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01" y="1720283"/>
            <a:ext cx="5778230" cy="41247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9" name="TextBox 8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4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03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2658229" y="1130182"/>
            <a:ext cx="8503731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Najpoužívanejšie</a:t>
            </a:r>
            <a:r>
              <a:rPr lang="en-US" sz="2800" dirty="0">
                <a:solidFill>
                  <a:srgbClr val="FF0000"/>
                </a:solidFill>
              </a:rPr>
              <a:t> platformy </a:t>
            </a:r>
            <a:r>
              <a:rPr lang="en-US" sz="2800" dirty="0" err="1">
                <a:solidFill>
                  <a:srgbClr val="FF0000"/>
                </a:solidFill>
              </a:rPr>
              <a:t>na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podnikanie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komunikáciu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r>
              <a:rPr lang="en-US" sz="2800" dirty="0" err="1">
                <a:solidFill>
                  <a:srgbClr val="FF0000"/>
                </a:solidFill>
              </a:rPr>
              <a:t>Ktoré</a:t>
            </a:r>
            <a:r>
              <a:rPr lang="en-US" sz="2800" dirty="0">
                <a:solidFill>
                  <a:srgbClr val="FF0000"/>
                </a:solidFill>
              </a:rPr>
              <a:t> to </a:t>
            </a:r>
            <a:r>
              <a:rPr lang="en-US" sz="2800" dirty="0" err="1">
                <a:solidFill>
                  <a:srgbClr val="FF0000"/>
                </a:solidFill>
              </a:rPr>
              <a:t>sú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endParaRPr lang="en-US" sz="2800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F9F939AB-692E-470B-866C-C0B038FFC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10" y="1773041"/>
            <a:ext cx="5879527" cy="3311916"/>
          </a:xfrm>
          <a:prstGeom prst="rect">
            <a:avLst/>
          </a:prstGeom>
        </p:spPr>
      </p:pic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7CD156BF-A48C-4AEF-AD62-5940DD317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37" y="1773041"/>
            <a:ext cx="5392025" cy="331191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3" name="TextBox 12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6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309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4148578" y="387120"/>
            <a:ext cx="6015423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6F885516-B839-4801-B4D3-2A8AE7044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67" y="1029979"/>
            <a:ext cx="9866830" cy="4979048"/>
          </a:xfrm>
          <a:prstGeom prst="rect">
            <a:avLst/>
          </a:prstGeom>
        </p:spPr>
      </p:pic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8F610E72-DEB5-4D3B-ACE1-C4B6823E087E}"/>
              </a:ext>
            </a:extLst>
          </p:cNvPr>
          <p:cNvSpPr txBox="1"/>
          <p:nvPr/>
        </p:nvSpPr>
        <p:spPr>
          <a:xfrm>
            <a:off x="2838614" y="361377"/>
            <a:ext cx="7438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Niektoré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fakty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čísla</a:t>
            </a:r>
            <a:r>
              <a:rPr lang="en-US" sz="2800" dirty="0">
                <a:solidFill>
                  <a:srgbClr val="FF0000"/>
                </a:solidFill>
              </a:rPr>
              <a:t> o online </a:t>
            </a:r>
            <a:r>
              <a:rPr lang="en-US" sz="2800" dirty="0" err="1">
                <a:solidFill>
                  <a:srgbClr val="FF0000"/>
                </a:solidFill>
              </a:rPr>
              <a:t>platformách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4" name="TextBox 13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5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18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3" name="Título 3">
            <a:extLst>
              <a:ext uri="{FF2B5EF4-FFF2-40B4-BE49-F238E27FC236}">
                <a16:creationId xmlns:a16="http://schemas.microsoft.com/office/drawing/2014/main" id="{C4DFA902-6DA6-4324-8D41-D547B5690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9301" y="325815"/>
            <a:ext cx="3811683" cy="642859"/>
          </a:xfrm>
        </p:spPr>
        <p:txBody>
          <a:bodyPr>
            <a:normAutofit/>
          </a:bodyPr>
          <a:lstStyle/>
          <a:p>
            <a:r>
              <a:rPr lang="sk-SK" sz="39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 Ciele a úlohy </a:t>
            </a:r>
            <a:endParaRPr lang="sk-SK" sz="3900" b="1" dirty="0">
              <a:solidFill>
                <a:srgbClr val="D92E2D"/>
              </a:solidFill>
            </a:endParaRPr>
          </a:p>
        </p:txBody>
      </p:sp>
      <p:sp>
        <p:nvSpPr>
          <p:cNvPr id="34" name="Текстово поле 33">
            <a:extLst>
              <a:ext uri="{FF2B5EF4-FFF2-40B4-BE49-F238E27FC236}">
                <a16:creationId xmlns:a16="http://schemas.microsoft.com/office/drawing/2014/main" id="{BB82A4B6-91CE-4600-8A2A-594F61899E15}"/>
              </a:ext>
            </a:extLst>
          </p:cNvPr>
          <p:cNvSpPr txBox="1"/>
          <p:nvPr/>
        </p:nvSpPr>
        <p:spPr>
          <a:xfrm>
            <a:off x="642687" y="1092591"/>
            <a:ext cx="5244929" cy="5175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45" marR="0" indent="-269875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k-SK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Na konci tohto modulu dokážete pochopiť, aké zručnosti sú potrebné na to, aby ste sa stali úspešným podnikateľom. Porozumiete vnútornej aj vonkajšej motivácii. </a:t>
            </a:r>
            <a:r>
              <a:rPr lang="sk-SK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Dozviete sa viac o </a:t>
            </a:r>
            <a:r>
              <a:rPr lang="sk-SK" sz="20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self-leadership</a:t>
            </a:r>
            <a:r>
              <a:rPr lang="sk-SK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 (vedenie seba samého) potrebnom na to, aby ste sa stali niekým, kto je pripravený riadiť tím na ceste k dosahovaniu cieľov</a:t>
            </a:r>
          </a:p>
          <a:p>
            <a:pPr marL="360045" marR="0" indent="-269875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k-SK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    Ako podnikateľ musíte byť schopný využiť súčasné digitálne príležitosti. Napríklad </a:t>
            </a:r>
            <a:r>
              <a:rPr lang="sk-SK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online platformy</a:t>
            </a:r>
            <a:r>
              <a:rPr lang="sk-SK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. V tomto module sa zameriame aj na to, </a:t>
            </a:r>
            <a:r>
              <a:rPr lang="sk-SK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aké výhody prinášajú online platformy pre hospodárstvo a spoločnosť?</a:t>
            </a:r>
            <a:endParaRPr lang="sk-SK" sz="2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n 28">
            <a:extLst>
              <a:ext uri="{FF2B5EF4-FFF2-40B4-BE49-F238E27FC236}">
                <a16:creationId xmlns:a16="http://schemas.microsoft.com/office/drawing/2014/main" id="{AF378D25-1D2B-46F6-8018-49EF2960B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049" y="1218179"/>
            <a:ext cx="5322199" cy="482805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1" name="TextBox 10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3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459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9280" y="254070"/>
            <a:ext cx="6016542" cy="671109"/>
          </a:xfrm>
        </p:spPr>
        <p:txBody>
          <a:bodyPr>
            <a:noAutofit/>
          </a:bodyPr>
          <a:lstStyle/>
          <a:p>
            <a:r>
              <a:rPr lang="en-GB" sz="3900" dirty="0">
                <a:solidFill>
                  <a:srgbClr val="FF0000"/>
                </a:solidFill>
              </a:rPr>
              <a:t>Test </a:t>
            </a:r>
            <a:r>
              <a:rPr lang="sk-SK" sz="3900" dirty="0" smtClean="0">
                <a:solidFill>
                  <a:srgbClr val="FF0000"/>
                </a:solidFill>
              </a:rPr>
              <a:t>na </a:t>
            </a:r>
            <a:r>
              <a:rPr lang="en-GB" sz="3900" dirty="0" err="1" smtClean="0">
                <a:solidFill>
                  <a:srgbClr val="FF0000"/>
                </a:solidFill>
              </a:rPr>
              <a:t>sebahodnoteni</a:t>
            </a:r>
            <a:r>
              <a:rPr lang="sk-SK" sz="3900" dirty="0" smtClean="0">
                <a:solidFill>
                  <a:srgbClr val="FF0000"/>
                </a:solidFill>
              </a:rPr>
              <a:t>e</a:t>
            </a:r>
            <a:endParaRPr lang="en-GB" sz="3900" dirty="0">
              <a:solidFill>
                <a:srgbClr val="FF0000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CEE6CFB-652F-401E-AD86-77644B3FAE51}"/>
              </a:ext>
            </a:extLst>
          </p:cNvPr>
          <p:cNvSpPr txBox="1">
            <a:spLocks/>
          </p:cNvSpPr>
          <p:nvPr/>
        </p:nvSpPr>
        <p:spPr>
          <a:xfrm>
            <a:off x="1596237" y="1002755"/>
            <a:ext cx="274065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600" b="1" dirty="0">
              <a:cs typeface="Arial" panose="020B0604020202020204" pitchFamily="34" charset="0"/>
            </a:endParaRPr>
          </a:p>
          <a:p>
            <a:r>
              <a:rPr lang="en-US" altLang="ko-KR" sz="1600" b="1" u="sng" dirty="0" err="1">
                <a:cs typeface="Arial" panose="020B0604020202020204" pitchFamily="34" charset="0"/>
              </a:rPr>
              <a:t>Otázka</a:t>
            </a:r>
            <a:r>
              <a:rPr lang="en-US" altLang="ko-KR" sz="1600" b="1" u="sng" dirty="0">
                <a:cs typeface="Arial" panose="020B0604020202020204" pitchFamily="34" charset="0"/>
              </a:rPr>
              <a:t> 1</a:t>
            </a:r>
            <a:endParaRPr lang="ko-KR" altLang="en-US" sz="1600" b="1" u="sng" dirty="0">
              <a:cs typeface="Arial" panose="020B0604020202020204" pitchFamily="34" charset="0"/>
            </a:endParaRPr>
          </a:p>
          <a:p>
            <a:r>
              <a:rPr lang="sk-SK" dirty="0"/>
              <a:t>Ktorá z týchto stratégií nesúvisí s vedením seba samého?</a:t>
            </a:r>
            <a:endParaRPr lang="en-SK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365CED5-57C9-49FD-8E46-4E4C1B0B4374}"/>
              </a:ext>
            </a:extLst>
          </p:cNvPr>
          <p:cNvSpPr txBox="1">
            <a:spLocks/>
          </p:cNvSpPr>
          <p:nvPr/>
        </p:nvSpPr>
        <p:spPr>
          <a:xfrm>
            <a:off x="1675477" y="2323239"/>
            <a:ext cx="4521393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/>
              <a:t>Rozhodovací proces</a:t>
            </a:r>
            <a:endParaRPr lang="en-SK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/>
              <a:t>Prirodzená odmena</a:t>
            </a:r>
            <a:endParaRPr lang="en-SK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/>
              <a:t>Zameranie na správanie</a:t>
            </a:r>
            <a:endParaRPr lang="en-SK" sz="1600" dirty="0"/>
          </a:p>
          <a:p>
            <a:pPr marL="285750" indent="-285750">
              <a:buFontTx/>
              <a:buChar char="-"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F9D470A-BF01-4D7C-864E-03F03E038D13}"/>
              </a:ext>
            </a:extLst>
          </p:cNvPr>
          <p:cNvSpPr txBox="1">
            <a:spLocks/>
          </p:cNvSpPr>
          <p:nvPr/>
        </p:nvSpPr>
        <p:spPr>
          <a:xfrm>
            <a:off x="1641839" y="3287749"/>
            <a:ext cx="3715821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u="sng" dirty="0" err="1">
                <a:cs typeface="Arial" panose="020B0604020202020204" pitchFamily="34" charset="0"/>
              </a:rPr>
              <a:t>Otázka</a:t>
            </a:r>
            <a:r>
              <a:rPr lang="en-US" altLang="ko-KR" sz="1600" b="1" u="sng" dirty="0">
                <a:cs typeface="Arial" panose="020B0604020202020204" pitchFamily="34" charset="0"/>
              </a:rPr>
              <a:t> 2</a:t>
            </a:r>
          </a:p>
          <a:p>
            <a:r>
              <a:rPr lang="sk-SK" dirty="0"/>
              <a:t>Zámer vytvoriť situácie, v ktorých je osoba motivovaná alebo odmenená prirodzene príjemnými aspektmi úlohy alebo činnosti, súvisí </a:t>
            </a:r>
            <a:r>
              <a:rPr lang="sk-SK" dirty="0" smtClean="0"/>
              <a:t>s ...</a:t>
            </a:r>
            <a:endParaRPr lang="en-SK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C8D88BE-7943-4B45-971A-B6E4EFEA82C8}"/>
              </a:ext>
            </a:extLst>
          </p:cNvPr>
          <p:cNvSpPr txBox="1">
            <a:spLocks/>
          </p:cNvSpPr>
          <p:nvPr/>
        </p:nvSpPr>
        <p:spPr>
          <a:xfrm>
            <a:off x="7406753" y="4651527"/>
            <a:ext cx="4100419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/>
              <a:t>Sú kľúčovou  hnacou silou inovácií v digitálnom svete</a:t>
            </a:r>
            <a:endParaRPr lang="en-SK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/>
              <a:t>Prispievajú k rozhodovaciemu procesu</a:t>
            </a:r>
            <a:endParaRPr lang="en-SK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/>
              <a:t>Nie sú dôležité pre podnikateľa</a:t>
            </a:r>
            <a:endParaRPr lang="en-SK" sz="1600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437ABDA-AED3-4F33-AE14-55ECEF96F665}"/>
              </a:ext>
            </a:extLst>
          </p:cNvPr>
          <p:cNvSpPr txBox="1">
            <a:spLocks/>
          </p:cNvSpPr>
          <p:nvPr/>
        </p:nvSpPr>
        <p:spPr>
          <a:xfrm>
            <a:off x="9074151" y="2364517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20CD748-A25E-4A63-BD61-B6BA5E2A3466}"/>
              </a:ext>
            </a:extLst>
          </p:cNvPr>
          <p:cNvSpPr txBox="1">
            <a:spLocks/>
          </p:cNvSpPr>
          <p:nvPr/>
        </p:nvSpPr>
        <p:spPr>
          <a:xfrm>
            <a:off x="9074151" y="2671996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6AF3D80-07B6-4861-AFD2-D114D66325BC}"/>
              </a:ext>
            </a:extLst>
          </p:cNvPr>
          <p:cNvSpPr txBox="1">
            <a:spLocks/>
          </p:cNvSpPr>
          <p:nvPr/>
        </p:nvSpPr>
        <p:spPr>
          <a:xfrm>
            <a:off x="2371280" y="3970029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ECDCB232-E9E6-43BF-B205-DF4BE1023D04}"/>
              </a:ext>
            </a:extLst>
          </p:cNvPr>
          <p:cNvSpPr txBox="1">
            <a:spLocks/>
          </p:cNvSpPr>
          <p:nvPr/>
        </p:nvSpPr>
        <p:spPr>
          <a:xfrm>
            <a:off x="2371280" y="4277508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8B57C654-1CB6-4596-9FFD-8CEFA6EF9320}"/>
              </a:ext>
            </a:extLst>
          </p:cNvPr>
          <p:cNvSpPr txBox="1">
            <a:spLocks/>
          </p:cNvSpPr>
          <p:nvPr/>
        </p:nvSpPr>
        <p:spPr>
          <a:xfrm>
            <a:off x="1675477" y="4703587"/>
            <a:ext cx="4244696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/>
              <a:t>Online platformami</a:t>
            </a:r>
            <a:endParaRPr lang="en-SK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/>
              <a:t>Vytvorením pravidelných </a:t>
            </a:r>
            <a:r>
              <a:rPr lang="sk-SK" sz="1600" dirty="0" err="1"/>
              <a:t>check-inov</a:t>
            </a:r>
            <a:r>
              <a:rPr lang="sk-SK" sz="1600" dirty="0"/>
              <a:t> (kontrol)</a:t>
            </a:r>
            <a:endParaRPr lang="en-SK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/>
              <a:t>Stratégiou prirodzenej odmeny</a:t>
            </a:r>
            <a:endParaRPr lang="en-US" altLang="ko-KR" sz="1600" dirty="0">
              <a:cs typeface="Arial" panose="020B0604020202020204" pitchFamily="34" charset="0"/>
            </a:endParaRP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9B483733-5021-4087-92C9-D5F95DD38512}"/>
              </a:ext>
            </a:extLst>
          </p:cNvPr>
          <p:cNvSpPr txBox="1">
            <a:spLocks/>
          </p:cNvSpPr>
          <p:nvPr/>
        </p:nvSpPr>
        <p:spPr>
          <a:xfrm>
            <a:off x="9074151" y="4102134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7DD015C3-AAD3-441E-BA07-59C7C289F7E1}"/>
              </a:ext>
            </a:extLst>
          </p:cNvPr>
          <p:cNvSpPr txBox="1">
            <a:spLocks/>
          </p:cNvSpPr>
          <p:nvPr/>
        </p:nvSpPr>
        <p:spPr>
          <a:xfrm>
            <a:off x="9074151" y="4409613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Текстово поле 43">
            <a:extLst>
              <a:ext uri="{FF2B5EF4-FFF2-40B4-BE49-F238E27FC236}">
                <a16:creationId xmlns:a16="http://schemas.microsoft.com/office/drawing/2014/main" id="{AC3F2180-29D3-4BEC-A5FC-8C934D46652D}"/>
              </a:ext>
            </a:extLst>
          </p:cNvPr>
          <p:cNvSpPr txBox="1"/>
          <p:nvPr/>
        </p:nvSpPr>
        <p:spPr>
          <a:xfrm>
            <a:off x="7406753" y="861300"/>
            <a:ext cx="4315347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b="1" dirty="0">
              <a:cs typeface="Arial" panose="020B0604020202020204" pitchFamily="34" charset="0"/>
            </a:endParaRPr>
          </a:p>
          <a:p>
            <a:r>
              <a:rPr lang="en-US" altLang="ko-KR" sz="1600" b="1" u="sng" dirty="0" err="1">
                <a:cs typeface="Arial" panose="020B0604020202020204" pitchFamily="34" charset="0"/>
              </a:rPr>
              <a:t>Otázka</a:t>
            </a:r>
            <a:r>
              <a:rPr lang="en-US" altLang="ko-KR" sz="1600" b="1" u="sng" dirty="0">
                <a:cs typeface="Arial" panose="020B0604020202020204" pitchFamily="34" charset="0"/>
              </a:rPr>
              <a:t> 3</a:t>
            </a:r>
          </a:p>
          <a:p>
            <a:r>
              <a:rPr lang="sk-SK" dirty="0"/>
              <a:t>Kultivovať sebauvedomenie súvisí </a:t>
            </a:r>
            <a:r>
              <a:rPr lang="sk-SK" dirty="0" smtClean="0"/>
              <a:t>so ...</a:t>
            </a:r>
            <a:endParaRPr lang="en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/>
              <a:t>Zameraním sa na správanie</a:t>
            </a:r>
            <a:endParaRPr lang="en-SK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/>
              <a:t>Zlepšením manažérskych  zručností</a:t>
            </a:r>
            <a:endParaRPr lang="en-SK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/>
              <a:t>Online platformami</a:t>
            </a:r>
            <a:endParaRPr lang="en-SK" sz="1600" dirty="0"/>
          </a:p>
          <a:p>
            <a:pPr marL="285750" indent="-285750">
              <a:buFontTx/>
              <a:buChar char="-"/>
            </a:pPr>
            <a:endParaRPr lang="en-US" sz="1600" b="0" i="0" dirty="0">
              <a:solidFill>
                <a:srgbClr val="181818"/>
              </a:solidFill>
              <a:effectLst/>
            </a:endParaRPr>
          </a:p>
          <a:p>
            <a:pPr marL="285750" indent="-285750">
              <a:buFontTx/>
              <a:buChar char="-"/>
            </a:pPr>
            <a:endParaRPr lang="en-US" sz="1600" b="0" i="0" dirty="0">
              <a:solidFill>
                <a:srgbClr val="181818"/>
              </a:solidFill>
              <a:effectLst/>
            </a:endParaRPr>
          </a:p>
          <a:p>
            <a:pPr marL="285750" indent="-285750">
              <a:buFontTx/>
              <a:buChar char="-"/>
            </a:pPr>
            <a:endParaRPr lang="en-US" altLang="ko-KR" sz="1600" dirty="0">
              <a:cs typeface="Arial" panose="020B0604020202020204" pitchFamily="34" charset="0"/>
            </a:endParaRPr>
          </a:p>
          <a:p>
            <a:endParaRPr lang="en-US" sz="1600" b="0" i="0" dirty="0">
              <a:solidFill>
                <a:srgbClr val="181818"/>
              </a:solidFill>
              <a:effectLst/>
            </a:endParaRPr>
          </a:p>
          <a:p>
            <a:endParaRPr lang="ko-KR" altLang="en-US" sz="1600" b="1" u="sng" dirty="0">
              <a:cs typeface="Arial" panose="020B0604020202020204" pitchFamily="34" charset="0"/>
            </a:endParaRPr>
          </a:p>
        </p:txBody>
      </p:sp>
      <p:sp>
        <p:nvSpPr>
          <p:cNvPr id="45" name="Текстово поле 44">
            <a:extLst>
              <a:ext uri="{FF2B5EF4-FFF2-40B4-BE49-F238E27FC236}">
                <a16:creationId xmlns:a16="http://schemas.microsoft.com/office/drawing/2014/main" id="{7FCA31C1-23EA-45E1-880C-C2902115E7D0}"/>
              </a:ext>
            </a:extLst>
          </p:cNvPr>
          <p:cNvSpPr txBox="1"/>
          <p:nvPr/>
        </p:nvSpPr>
        <p:spPr>
          <a:xfrm>
            <a:off x="7406753" y="2279003"/>
            <a:ext cx="4521393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b="1" dirty="0">
              <a:cs typeface="Arial" panose="020B0604020202020204" pitchFamily="34" charset="0"/>
            </a:endParaRPr>
          </a:p>
          <a:p>
            <a:r>
              <a:rPr lang="en-US" altLang="ko-KR" sz="1600" b="1" u="sng" dirty="0" err="1">
                <a:cs typeface="Arial" panose="020B0604020202020204" pitchFamily="34" charset="0"/>
              </a:rPr>
              <a:t>Otázka</a:t>
            </a:r>
            <a:r>
              <a:rPr lang="en-US" altLang="ko-KR" sz="1600" b="1" u="sng" dirty="0">
                <a:cs typeface="Arial" panose="020B0604020202020204" pitchFamily="34" charset="0"/>
              </a:rPr>
              <a:t> 4</a:t>
            </a:r>
          </a:p>
          <a:p>
            <a:r>
              <a:rPr lang="sk-SK" dirty="0"/>
              <a:t>Ktorá zložka neposilňuje vaše rozhodovanie?</a:t>
            </a:r>
            <a:endParaRPr lang="en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Úvaha</a:t>
            </a:r>
            <a:endParaRPr lang="en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Uzavretie</a:t>
            </a:r>
            <a:endParaRPr lang="en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Kultivovanie sebauvedomenie</a:t>
            </a:r>
            <a:endParaRPr lang="en-SK" dirty="0"/>
          </a:p>
          <a:p>
            <a:endParaRPr lang="en-US" altLang="ko-KR" sz="1600" dirty="0">
              <a:solidFill>
                <a:srgbClr val="181818"/>
              </a:solidFill>
            </a:endParaRPr>
          </a:p>
          <a:p>
            <a:r>
              <a:rPr lang="en-US" altLang="ko-KR" sz="1600" b="1" u="sng" dirty="0" err="1">
                <a:cs typeface="Arial" panose="020B0604020202020204" pitchFamily="34" charset="0"/>
              </a:rPr>
              <a:t>Otázka</a:t>
            </a:r>
            <a:r>
              <a:rPr lang="en-US" altLang="ko-KR" sz="1600" b="1" u="sng" dirty="0">
                <a:cs typeface="Arial" panose="020B0604020202020204" pitchFamily="34" charset="0"/>
              </a:rPr>
              <a:t> 5</a:t>
            </a:r>
          </a:p>
          <a:p>
            <a:r>
              <a:rPr lang="sk-SK" dirty="0"/>
              <a:t>Prečo sú online platformy prospešné?</a:t>
            </a:r>
            <a:endParaRPr lang="en-SK" dirty="0"/>
          </a:p>
          <a:p>
            <a:endParaRPr lang="ko-KR" altLang="en-US" sz="1600" b="1" u="sng" dirty="0"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23" name="TextBox 22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26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654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5" name="Rectángulo 1">
            <a:extLst>
              <a:ext uri="{FF2B5EF4-FFF2-40B4-BE49-F238E27FC236}">
                <a16:creationId xmlns:a16="http://schemas.microsoft.com/office/drawing/2014/main" id="{B245D396-B974-4154-95B9-749A883F295F}"/>
              </a:ext>
            </a:extLst>
          </p:cNvPr>
          <p:cNvSpPr/>
          <p:nvPr/>
        </p:nvSpPr>
        <p:spPr>
          <a:xfrm>
            <a:off x="1252671" y="2269944"/>
            <a:ext cx="10046699" cy="258452"/>
          </a:xfrm>
          <a:prstGeom prst="rect">
            <a:avLst/>
          </a:prstGeom>
          <a:solidFill>
            <a:srgbClr val="FFD13C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altLang="ko-KR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             1. Časť</a:t>
            </a:r>
            <a:endParaRPr lang="sk-SK" altLang="ko-KR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6" name="Imagen 15">
            <a:extLst>
              <a:ext uri="{FF2B5EF4-FFF2-40B4-BE49-F238E27FC236}">
                <a16:creationId xmlns:a16="http://schemas.microsoft.com/office/drawing/2014/main" id="{F7BDAA04-C0A5-4D30-BF57-0C44A99224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2231601" y="1615635"/>
            <a:ext cx="317240" cy="482490"/>
          </a:xfrm>
          <a:prstGeom prst="rect">
            <a:avLst/>
          </a:prstGeom>
        </p:spPr>
      </p:pic>
      <p:sp>
        <p:nvSpPr>
          <p:cNvPr id="27" name="TextBox 7">
            <a:extLst>
              <a:ext uri="{FF2B5EF4-FFF2-40B4-BE49-F238E27FC236}">
                <a16:creationId xmlns:a16="http://schemas.microsoft.com/office/drawing/2014/main" id="{ECCC4E1A-95F4-495B-A016-84D98D36D7CF}"/>
              </a:ext>
            </a:extLst>
          </p:cNvPr>
          <p:cNvSpPr txBox="1"/>
          <p:nvPr/>
        </p:nvSpPr>
        <p:spPr>
          <a:xfrm>
            <a:off x="1706477" y="2679960"/>
            <a:ext cx="164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ko-KR" sz="1600" b="1" dirty="0" err="1" smtClean="0">
                <a:latin typeface="+mj-lt"/>
                <a:cs typeface="Arial" pitchFamily="34" charset="0"/>
              </a:rPr>
              <a:t>Self-leadership</a:t>
            </a:r>
            <a:r>
              <a:rPr lang="sk-SK" altLang="ko-KR" sz="1600" b="1" dirty="0" smtClean="0">
                <a:latin typeface="+mj-lt"/>
                <a:cs typeface="Arial" pitchFamily="34" charset="0"/>
              </a:rPr>
              <a:t> vo svete podnikania a športu</a:t>
            </a:r>
            <a:endParaRPr lang="sk-SK" altLang="ko-KR" sz="1600" b="1" dirty="0">
              <a:latin typeface="+mj-lt"/>
              <a:cs typeface="Arial" pitchFamily="34" charset="0"/>
            </a:endParaRPr>
          </a:p>
        </p:txBody>
      </p:sp>
      <p:pic>
        <p:nvPicPr>
          <p:cNvPr id="29" name="Imagen 24">
            <a:extLst>
              <a:ext uri="{FF2B5EF4-FFF2-40B4-BE49-F238E27FC236}">
                <a16:creationId xmlns:a16="http://schemas.microsoft.com/office/drawing/2014/main" id="{68997199-4BCB-48BA-9718-15FE29904C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4633304" y="1635890"/>
            <a:ext cx="317240" cy="482490"/>
          </a:xfrm>
          <a:prstGeom prst="rect">
            <a:avLst/>
          </a:prstGeom>
        </p:spPr>
      </p:pic>
      <p:sp>
        <p:nvSpPr>
          <p:cNvPr id="30" name="TextBox 7">
            <a:extLst>
              <a:ext uri="{FF2B5EF4-FFF2-40B4-BE49-F238E27FC236}">
                <a16:creationId xmlns:a16="http://schemas.microsoft.com/office/drawing/2014/main" id="{97F49528-FB3A-497C-BA86-ED510C6A5375}"/>
              </a:ext>
            </a:extLst>
          </p:cNvPr>
          <p:cNvSpPr txBox="1"/>
          <p:nvPr/>
        </p:nvSpPr>
        <p:spPr>
          <a:xfrm>
            <a:off x="3970086" y="2633459"/>
            <a:ext cx="2125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ko-KR" sz="1600" b="1" dirty="0" smtClean="0">
                <a:latin typeface="+mj-lt"/>
                <a:cs typeface="Arial" pitchFamily="34" charset="0"/>
              </a:rPr>
              <a:t>Ako zlepšiť svoje manažérske zručnosti ako podnikateľ</a:t>
            </a:r>
            <a:endParaRPr lang="sk-SK" altLang="ko-KR" sz="1600" b="1" dirty="0">
              <a:latin typeface="+mj-lt"/>
              <a:cs typeface="Arial" pitchFamily="34" charset="0"/>
            </a:endParaRP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E3DA30F7-A8DA-4147-A96D-52E9D4082F9C}"/>
              </a:ext>
            </a:extLst>
          </p:cNvPr>
          <p:cNvSpPr txBox="1"/>
          <p:nvPr/>
        </p:nvSpPr>
        <p:spPr>
          <a:xfrm>
            <a:off x="4229774" y="2217346"/>
            <a:ext cx="1185570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sk-SK" altLang="ko-KR" dirty="0" smtClean="0">
                <a:cs typeface="Arial" pitchFamily="34" charset="0"/>
              </a:rPr>
              <a:t>2. Časť</a:t>
            </a:r>
            <a:endParaRPr lang="sk-SK" altLang="ko-KR" dirty="0">
              <a:latin typeface="+mj-lt"/>
              <a:cs typeface="Arial" pitchFamily="34" charset="0"/>
            </a:endParaRPr>
          </a:p>
        </p:txBody>
      </p:sp>
      <p:pic>
        <p:nvPicPr>
          <p:cNvPr id="32" name="Imagen 27">
            <a:extLst>
              <a:ext uri="{FF2B5EF4-FFF2-40B4-BE49-F238E27FC236}">
                <a16:creationId xmlns:a16="http://schemas.microsoft.com/office/drawing/2014/main" id="{3873D1D6-EB87-4517-BD16-D299D82815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7718638" y="1625687"/>
            <a:ext cx="317240" cy="482490"/>
          </a:xfrm>
          <a:prstGeom prst="rect">
            <a:avLst/>
          </a:prstGeom>
        </p:spPr>
      </p:pic>
      <p:sp>
        <p:nvSpPr>
          <p:cNvPr id="33" name="TextBox 7">
            <a:extLst>
              <a:ext uri="{FF2B5EF4-FFF2-40B4-BE49-F238E27FC236}">
                <a16:creationId xmlns:a16="http://schemas.microsoft.com/office/drawing/2014/main" id="{CFBDD3C3-CBB3-442C-8907-3BE07BB6F02D}"/>
              </a:ext>
            </a:extLst>
          </p:cNvPr>
          <p:cNvSpPr txBox="1"/>
          <p:nvPr/>
        </p:nvSpPr>
        <p:spPr>
          <a:xfrm>
            <a:off x="7224875" y="2690163"/>
            <a:ext cx="187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ko-KR" sz="1600" b="1" dirty="0" smtClean="0">
                <a:latin typeface="+mj-lt"/>
                <a:cs typeface="Arial" pitchFamily="34" charset="0"/>
              </a:rPr>
              <a:t>Výhody online platforiem</a:t>
            </a:r>
            <a:endParaRPr lang="sk-SK" altLang="ko-KR" sz="1600" b="1" dirty="0">
              <a:latin typeface="+mj-lt"/>
              <a:cs typeface="Arial" pitchFamily="34" charset="0"/>
            </a:endParaRP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2F8E5E7F-37AF-4FD7-AF66-AE7D317C9FE9}"/>
              </a:ext>
            </a:extLst>
          </p:cNvPr>
          <p:cNvSpPr txBox="1"/>
          <p:nvPr/>
        </p:nvSpPr>
        <p:spPr>
          <a:xfrm>
            <a:off x="7423964" y="2227905"/>
            <a:ext cx="1087859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sk-SK" altLang="ko-KR" dirty="0" smtClean="0">
                <a:cs typeface="Arial" pitchFamily="34" charset="0"/>
              </a:rPr>
              <a:t>3. Časť</a:t>
            </a:r>
            <a:endParaRPr lang="sk-SK" altLang="ko-KR" dirty="0">
              <a:latin typeface="+mj-lt"/>
              <a:cs typeface="Arial" pitchFamily="34" charset="0"/>
            </a:endParaRPr>
          </a:p>
        </p:txBody>
      </p:sp>
      <p:pic>
        <p:nvPicPr>
          <p:cNvPr id="35" name="Imagen 30">
            <a:extLst>
              <a:ext uri="{FF2B5EF4-FFF2-40B4-BE49-F238E27FC236}">
                <a16:creationId xmlns:a16="http://schemas.microsoft.com/office/drawing/2014/main" id="{8DDCD3AD-89C3-4122-9306-755D008F9D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0151445" y="1615635"/>
            <a:ext cx="317240" cy="482490"/>
          </a:xfrm>
          <a:prstGeom prst="rect">
            <a:avLst/>
          </a:prstGeom>
        </p:spPr>
      </p:pic>
      <p:sp>
        <p:nvSpPr>
          <p:cNvPr id="36" name="TextBox 7">
            <a:extLst>
              <a:ext uri="{FF2B5EF4-FFF2-40B4-BE49-F238E27FC236}">
                <a16:creationId xmlns:a16="http://schemas.microsoft.com/office/drawing/2014/main" id="{0EA7F6A0-BC1D-4365-98EC-3765EF9DF245}"/>
              </a:ext>
            </a:extLst>
          </p:cNvPr>
          <p:cNvSpPr txBox="1"/>
          <p:nvPr/>
        </p:nvSpPr>
        <p:spPr>
          <a:xfrm>
            <a:off x="9839788" y="2568324"/>
            <a:ext cx="2106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ko-KR" sz="1600" b="1" dirty="0" smtClean="0">
                <a:latin typeface="+mj-lt"/>
                <a:cs typeface="Arial" pitchFamily="34" charset="0"/>
              </a:rPr>
              <a:t>Test sebahodnotenia</a:t>
            </a:r>
            <a:endParaRPr lang="sk-SK" altLang="ko-KR" sz="1600" b="1" dirty="0">
              <a:latin typeface="+mj-lt"/>
              <a:cs typeface="Arial" pitchFamily="34" charset="0"/>
            </a:endParaRPr>
          </a:p>
        </p:txBody>
      </p:sp>
      <p:sp>
        <p:nvSpPr>
          <p:cNvPr id="37" name="TextBox 8">
            <a:extLst>
              <a:ext uri="{FF2B5EF4-FFF2-40B4-BE49-F238E27FC236}">
                <a16:creationId xmlns:a16="http://schemas.microsoft.com/office/drawing/2014/main" id="{C1DBA553-4A19-4F4B-BE68-DC93D5278418}"/>
              </a:ext>
            </a:extLst>
          </p:cNvPr>
          <p:cNvSpPr txBox="1"/>
          <p:nvPr/>
        </p:nvSpPr>
        <p:spPr>
          <a:xfrm>
            <a:off x="9945988" y="2190000"/>
            <a:ext cx="1549326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sk-SK" altLang="ko-KR" b="1" dirty="0" smtClean="0">
                <a:latin typeface="+mj-lt"/>
                <a:cs typeface="Arial" pitchFamily="34" charset="0"/>
              </a:rPr>
              <a:t>4. Časť</a:t>
            </a:r>
            <a:endParaRPr lang="sk-SK" altLang="ko-KR" b="1" dirty="0">
              <a:latin typeface="+mj-lt"/>
              <a:cs typeface="Arial" pitchFamily="34" charset="0"/>
            </a:endParaRPr>
          </a:p>
        </p:txBody>
      </p:sp>
      <p:sp>
        <p:nvSpPr>
          <p:cNvPr id="41" name="Текстово поле 40">
            <a:extLst>
              <a:ext uri="{FF2B5EF4-FFF2-40B4-BE49-F238E27FC236}">
                <a16:creationId xmlns:a16="http://schemas.microsoft.com/office/drawing/2014/main" id="{E2B8530F-285B-4355-A124-B2303AEDF908}"/>
              </a:ext>
            </a:extLst>
          </p:cNvPr>
          <p:cNvSpPr txBox="1"/>
          <p:nvPr/>
        </p:nvSpPr>
        <p:spPr>
          <a:xfrm>
            <a:off x="3764837" y="208064"/>
            <a:ext cx="645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900" b="1" spc="-85" dirty="0" smtClean="0">
                <a:solidFill>
                  <a:srgbClr val="D92E2D"/>
                </a:solidFill>
                <a:latin typeface="Calibri Light" panose="020F0302020204030204"/>
                <a:ea typeface="+mj-ea"/>
                <a:cs typeface="Tahoma"/>
              </a:rPr>
              <a:t>Obsah vzdelávacieho modulu</a:t>
            </a:r>
            <a:endParaRPr lang="sk-SK" sz="3900" b="1" spc="-85" dirty="0">
              <a:solidFill>
                <a:srgbClr val="D92E2D"/>
              </a:solidFill>
              <a:latin typeface="Calibri Light" panose="020F0302020204030204"/>
              <a:ea typeface="+mj-ea"/>
              <a:cs typeface="Tahoma"/>
            </a:endParaRPr>
          </a:p>
        </p:txBody>
      </p:sp>
      <p:pic>
        <p:nvPicPr>
          <p:cNvPr id="50" name="Imagen 14">
            <a:extLst>
              <a:ext uri="{FF2B5EF4-FFF2-40B4-BE49-F238E27FC236}">
                <a16:creationId xmlns:a16="http://schemas.microsoft.com/office/drawing/2014/main" id="{54DC36A7-0272-48D3-919A-F34530482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82" y="3545158"/>
            <a:ext cx="5745774" cy="181285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21" name="TextBox 20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22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80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182" y="2528822"/>
            <a:ext cx="5730010" cy="2642946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sk-SK" dirty="0" err="1" smtClean="0">
                <a:solidFill>
                  <a:srgbClr val="000000"/>
                </a:solidFill>
              </a:rPr>
              <a:t>Self-leadership</a:t>
            </a:r>
            <a:r>
              <a:rPr lang="sk-SK" dirty="0" smtClean="0">
                <a:solidFill>
                  <a:srgbClr val="000000"/>
                </a:solidFill>
              </a:rPr>
              <a:t> opisuje proces pôsobenia na seba samého, prostredníctvom ktorého ľudia môžu dosiahnuť a dosahujú </a:t>
            </a:r>
            <a:r>
              <a:rPr lang="sk-SK" dirty="0" err="1" smtClean="0">
                <a:solidFill>
                  <a:srgbClr val="000000"/>
                </a:solidFill>
              </a:rPr>
              <a:t>sebariadenie</a:t>
            </a:r>
            <a:r>
              <a:rPr lang="sk-SK" dirty="0" smtClean="0">
                <a:solidFill>
                  <a:srgbClr val="000000"/>
                </a:solidFill>
              </a:rPr>
              <a:t> a </a:t>
            </a:r>
            <a:r>
              <a:rPr lang="sk-SK" dirty="0" err="1" smtClean="0">
                <a:solidFill>
                  <a:srgbClr val="000000"/>
                </a:solidFill>
              </a:rPr>
              <a:t>sebamotiváciu</a:t>
            </a:r>
            <a:r>
              <a:rPr lang="sk-SK" dirty="0" smtClean="0">
                <a:solidFill>
                  <a:srgbClr val="000000"/>
                </a:solidFill>
              </a:rPr>
              <a:t> potrebnú na vykonávanie svojich úloh a práce. 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1258530" y="324768"/>
            <a:ext cx="9674941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altLang="ko-KR" sz="3900" b="1" dirty="0" smtClean="0">
                <a:solidFill>
                  <a:srgbClr val="D92E2D"/>
                </a:solidFill>
                <a:cs typeface="Arial" pitchFamily="34" charset="0"/>
              </a:rPr>
              <a:t>1. </a:t>
            </a:r>
            <a:r>
              <a:rPr lang="sk-SK" altLang="ko-KR" sz="3900" b="1" dirty="0" err="1" smtClean="0">
                <a:solidFill>
                  <a:srgbClr val="D92E2D"/>
                </a:solidFill>
                <a:cs typeface="Arial" pitchFamily="34" charset="0"/>
              </a:rPr>
              <a:t>Self-leadership</a:t>
            </a:r>
            <a:r>
              <a:rPr lang="sk-SK" altLang="ko-KR" sz="3900" b="1" dirty="0" smtClean="0">
                <a:solidFill>
                  <a:srgbClr val="D92E2D"/>
                </a:solidFill>
                <a:cs typeface="Arial" pitchFamily="34" charset="0"/>
              </a:rPr>
              <a:t> vo svete podnikania a športu</a:t>
            </a:r>
            <a:endParaRPr lang="sk-SK" altLang="ko-KR" sz="3900" b="1" dirty="0">
              <a:solidFill>
                <a:srgbClr val="D92E2D"/>
              </a:solidFill>
              <a:cs typeface="Arial" pitchFamily="34" charset="0"/>
            </a:endParaRPr>
          </a:p>
        </p:txBody>
      </p:sp>
      <p:pic>
        <p:nvPicPr>
          <p:cNvPr id="9" name="Imagen 16">
            <a:extLst>
              <a:ext uri="{FF2B5EF4-FFF2-40B4-BE49-F238E27FC236}">
                <a16:creationId xmlns:a16="http://schemas.microsoft.com/office/drawing/2014/main" id="{FDCEFE22-13C6-4D4F-96F5-6283A2E4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34" y="1633083"/>
            <a:ext cx="4666523" cy="419388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4" name="TextBox 13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5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28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3" name="Elipse 30">
            <a:extLst>
              <a:ext uri="{FF2B5EF4-FFF2-40B4-BE49-F238E27FC236}">
                <a16:creationId xmlns:a16="http://schemas.microsoft.com/office/drawing/2014/main" id="{517B64B5-0EA6-450B-8187-751CAA1720D9}"/>
              </a:ext>
            </a:extLst>
          </p:cNvPr>
          <p:cNvSpPr/>
          <p:nvPr/>
        </p:nvSpPr>
        <p:spPr>
          <a:xfrm>
            <a:off x="4966996" y="1726986"/>
            <a:ext cx="2942298" cy="2963006"/>
          </a:xfrm>
          <a:prstGeom prst="ellipse">
            <a:avLst/>
          </a:prstGeom>
          <a:solidFill>
            <a:schemeClr val="bg1"/>
          </a:solidFill>
          <a:ln>
            <a:solidFill>
              <a:srgbClr val="D92E2D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sk-SK" sz="20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000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entrreneur</a:t>
            </a:r>
            <a:endParaRPr lang="sk-S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ítulo 3">
            <a:extLst>
              <a:ext uri="{FF2B5EF4-FFF2-40B4-BE49-F238E27FC236}">
                <a16:creationId xmlns:a16="http://schemas.microsoft.com/office/drawing/2014/main" id="{C19AB4CE-CB0C-4303-82A1-E17E079DD9F1}"/>
              </a:ext>
            </a:extLst>
          </p:cNvPr>
          <p:cNvSpPr txBox="1">
            <a:spLocks/>
          </p:cNvSpPr>
          <p:nvPr/>
        </p:nvSpPr>
        <p:spPr>
          <a:xfrm>
            <a:off x="1574499" y="2370451"/>
            <a:ext cx="3811683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000" b="1" dirty="0">
              <a:solidFill>
                <a:srgbClr val="D92E2D"/>
              </a:solidFill>
            </a:endParaRP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469548E0-A3AC-458A-8FF9-E2A3B7457AB4}"/>
              </a:ext>
            </a:extLst>
          </p:cNvPr>
          <p:cNvSpPr txBox="1"/>
          <p:nvPr/>
        </p:nvSpPr>
        <p:spPr>
          <a:xfrm>
            <a:off x="5542405" y="2526296"/>
            <a:ext cx="1873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rgbClr val="D92E2D"/>
                </a:solidFill>
              </a:rPr>
              <a:t>Stratégie vedenia seba samého</a:t>
            </a:r>
            <a:endParaRPr lang="sk-SK" sz="2400" dirty="0">
              <a:solidFill>
                <a:srgbClr val="D92E2D"/>
              </a:solidFill>
            </a:endParaRPr>
          </a:p>
        </p:txBody>
      </p:sp>
      <p:cxnSp>
        <p:nvCxnSpPr>
          <p:cNvPr id="16" name="Conector recto de flecha 43">
            <a:extLst>
              <a:ext uri="{FF2B5EF4-FFF2-40B4-BE49-F238E27FC236}">
                <a16:creationId xmlns:a16="http://schemas.microsoft.com/office/drawing/2014/main" id="{2FD393A3-D346-47FA-930D-F95C8E9176F3}"/>
              </a:ext>
            </a:extLst>
          </p:cNvPr>
          <p:cNvCxnSpPr/>
          <p:nvPr/>
        </p:nvCxnSpPr>
        <p:spPr>
          <a:xfrm flipH="1">
            <a:off x="4304237" y="3311126"/>
            <a:ext cx="675973" cy="0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41F76970-EC52-4380-BE0F-DC3C0A9A2194}"/>
              </a:ext>
            </a:extLst>
          </p:cNvPr>
          <p:cNvSpPr txBox="1"/>
          <p:nvPr/>
        </p:nvSpPr>
        <p:spPr>
          <a:xfrm>
            <a:off x="1597179" y="3072224"/>
            <a:ext cx="242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E6872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Stratégie zamerané na správanie</a:t>
            </a:r>
            <a:endParaRPr lang="sk-SK" dirty="0">
              <a:solidFill>
                <a:srgbClr val="E6872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7" name="Conector recto de flecha 49">
            <a:extLst>
              <a:ext uri="{FF2B5EF4-FFF2-40B4-BE49-F238E27FC236}">
                <a16:creationId xmlns:a16="http://schemas.microsoft.com/office/drawing/2014/main" id="{B46F012F-EBFF-4BFD-957F-D0698343FBF3}"/>
              </a:ext>
            </a:extLst>
          </p:cNvPr>
          <p:cNvCxnSpPr/>
          <p:nvPr/>
        </p:nvCxnSpPr>
        <p:spPr>
          <a:xfrm>
            <a:off x="7922508" y="3311126"/>
            <a:ext cx="675973" cy="0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ово поле 18">
            <a:extLst>
              <a:ext uri="{FF2B5EF4-FFF2-40B4-BE49-F238E27FC236}">
                <a16:creationId xmlns:a16="http://schemas.microsoft.com/office/drawing/2014/main" id="{F5E22FD2-C67E-4B9E-AA58-1A4E3D2A0167}"/>
              </a:ext>
            </a:extLst>
          </p:cNvPr>
          <p:cNvSpPr txBox="1"/>
          <p:nvPr/>
        </p:nvSpPr>
        <p:spPr>
          <a:xfrm>
            <a:off x="8774493" y="3133833"/>
            <a:ext cx="3014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E6872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Stratégie prirodzenej odmeny</a:t>
            </a:r>
            <a:endParaRPr lang="sk-SK" dirty="0">
              <a:solidFill>
                <a:srgbClr val="E6872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0" name="Conector recto de flecha 43">
            <a:extLst>
              <a:ext uri="{FF2B5EF4-FFF2-40B4-BE49-F238E27FC236}">
                <a16:creationId xmlns:a16="http://schemas.microsoft.com/office/drawing/2014/main" id="{97FB8739-CC93-4348-B7FB-DC0947684C59}"/>
              </a:ext>
            </a:extLst>
          </p:cNvPr>
          <p:cNvCxnSpPr>
            <a:cxnSpLocks/>
          </p:cNvCxnSpPr>
          <p:nvPr/>
        </p:nvCxnSpPr>
        <p:spPr>
          <a:xfrm flipH="1">
            <a:off x="6438144" y="4689991"/>
            <a:ext cx="1" cy="650493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ово поле 22">
            <a:extLst>
              <a:ext uri="{FF2B5EF4-FFF2-40B4-BE49-F238E27FC236}">
                <a16:creationId xmlns:a16="http://schemas.microsoft.com/office/drawing/2014/main" id="{154A02BB-1F59-419B-90D0-AF665D2825FD}"/>
              </a:ext>
            </a:extLst>
          </p:cNvPr>
          <p:cNvSpPr txBox="1"/>
          <p:nvPr/>
        </p:nvSpPr>
        <p:spPr>
          <a:xfrm>
            <a:off x="4713281" y="5458913"/>
            <a:ext cx="3449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E6872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Stratégie konštruktívneho myslenia</a:t>
            </a:r>
            <a:endParaRPr lang="sk-SK" dirty="0">
              <a:solidFill>
                <a:srgbClr val="E6872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4" name="Imagen 14">
            <a:extLst>
              <a:ext uri="{FF2B5EF4-FFF2-40B4-BE49-F238E27FC236}">
                <a16:creationId xmlns:a16="http://schemas.microsoft.com/office/drawing/2014/main" id="{BCA48DFE-7508-40F1-B440-314C69E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50" y="44258"/>
            <a:ext cx="4943213" cy="162381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21" name="TextBox 20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22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765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1744645" y="449035"/>
            <a:ext cx="9075174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 smtClean="0">
                <a:solidFill>
                  <a:srgbClr val="D92E2D"/>
                </a:solidFill>
              </a:rPr>
              <a:t>Existuje nejaká súvislosť medzi </a:t>
            </a:r>
            <a:r>
              <a:rPr lang="sk-SK" sz="2400" b="1" dirty="0" err="1" smtClean="0">
                <a:solidFill>
                  <a:srgbClr val="D92E2D"/>
                </a:solidFill>
              </a:rPr>
              <a:t>self-leadership</a:t>
            </a:r>
            <a:r>
              <a:rPr lang="sk-SK" sz="2400" b="1" dirty="0" smtClean="0">
                <a:solidFill>
                  <a:srgbClr val="D92E2D"/>
                </a:solidFill>
              </a:rPr>
              <a:t> v podnikaní a v športe? </a:t>
            </a:r>
          </a:p>
          <a:p>
            <a:r>
              <a:rPr lang="sk-SK" sz="2400" b="1" dirty="0" smtClean="0">
                <a:solidFill>
                  <a:srgbClr val="D92E2D"/>
                </a:solidFill>
              </a:rPr>
              <a:t>Aká je? Poznáte nejaké príklady?</a:t>
            </a:r>
            <a:endParaRPr lang="sk-SK" sz="2400" b="1" dirty="0">
              <a:solidFill>
                <a:srgbClr val="D92E2D"/>
              </a:solidFill>
            </a:endParaRPr>
          </a:p>
        </p:txBody>
      </p:sp>
      <p:pic>
        <p:nvPicPr>
          <p:cNvPr id="13" name="Imagen 24">
            <a:extLst>
              <a:ext uri="{FF2B5EF4-FFF2-40B4-BE49-F238E27FC236}">
                <a16:creationId xmlns:a16="http://schemas.microsoft.com/office/drawing/2014/main" id="{AB638522-4386-4795-AF28-593D29276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11" y="1417778"/>
            <a:ext cx="5827643" cy="3424810"/>
          </a:xfrm>
          <a:prstGeom prst="rect">
            <a:avLst/>
          </a:prstGeom>
        </p:spPr>
      </p:pic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id="{F7BB8CA9-18B3-4DD7-8953-40B44F034A33}"/>
              </a:ext>
            </a:extLst>
          </p:cNvPr>
          <p:cNvSpPr txBox="1"/>
          <p:nvPr/>
        </p:nvSpPr>
        <p:spPr>
          <a:xfrm>
            <a:off x="3368411" y="5321856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''Človek musí byť najprv schopný efektívne viesť sám seba a až potom efektívne viesť ostatných.'' </a:t>
            </a:r>
            <a:endParaRPr lang="sk-SK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5" name="TextBox 14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6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867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9" name="Imagen 26">
            <a:extLst>
              <a:ext uri="{FF2B5EF4-FFF2-40B4-BE49-F238E27FC236}">
                <a16:creationId xmlns:a16="http://schemas.microsoft.com/office/drawing/2014/main" id="{C6BA7795-FBE1-42CF-8BF6-A7B6A1F0A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55" y="1084139"/>
            <a:ext cx="5408646" cy="5028368"/>
          </a:xfrm>
          <a:prstGeom prst="rect">
            <a:avLst/>
          </a:prstGeom>
        </p:spPr>
      </p:pic>
      <p:sp>
        <p:nvSpPr>
          <p:cNvPr id="14" name="Subtítulo 6">
            <a:extLst>
              <a:ext uri="{FF2B5EF4-FFF2-40B4-BE49-F238E27FC236}">
                <a16:creationId xmlns:a16="http://schemas.microsoft.com/office/drawing/2014/main" id="{B765A140-DAC2-421F-A271-46276DB3D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6707" y="197930"/>
            <a:ext cx="7605653" cy="645971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sk-SK" altLang="es-ES" sz="2800" dirty="0" smtClean="0">
                <a:solidFill>
                  <a:srgbClr val="C00000"/>
                </a:solidFill>
              </a:rPr>
              <a:t>Lekcie pre </a:t>
            </a:r>
            <a:r>
              <a:rPr lang="sk-SK" altLang="es-ES" sz="2800" dirty="0" err="1" smtClean="0">
                <a:solidFill>
                  <a:srgbClr val="C00000"/>
                </a:solidFill>
              </a:rPr>
              <a:t>self-leadership</a:t>
            </a:r>
            <a:r>
              <a:rPr lang="sk-SK" altLang="es-ES" sz="2800" dirty="0" smtClean="0">
                <a:solidFill>
                  <a:srgbClr val="C00000"/>
                </a:solidFill>
              </a:rPr>
              <a:t> v podnikaní a športe</a:t>
            </a:r>
            <a:endParaRPr lang="sk-SK" altLang="es-ES" sz="2800" dirty="0">
              <a:solidFill>
                <a:srgbClr val="C00000"/>
              </a:solidFill>
            </a:endParaRPr>
          </a:p>
        </p:txBody>
      </p:sp>
      <p:sp>
        <p:nvSpPr>
          <p:cNvPr id="22" name="Текстово поле 21">
            <a:extLst>
              <a:ext uri="{FF2B5EF4-FFF2-40B4-BE49-F238E27FC236}">
                <a16:creationId xmlns:a16="http://schemas.microsoft.com/office/drawing/2014/main" id="{680AC6ED-344D-4D2F-A0D1-CBA675D96F7D}"/>
              </a:ext>
            </a:extLst>
          </p:cNvPr>
          <p:cNvSpPr txBox="1"/>
          <p:nvPr/>
        </p:nvSpPr>
        <p:spPr>
          <a:xfrm>
            <a:off x="870810" y="936782"/>
            <a:ext cx="5869880" cy="536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Lekcia 1: Na ľuďoch záleží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Lekcia 2: Na zmenu života stačí jedna poznámka – buďte láskaví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Lekcia 3: Všetko závisí od vás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Lekcia 4: Diagnóza je dobrá vec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Lekcia 5: Buďte cieľavedomí</a:t>
            </a:r>
            <a:endParaRPr lang="sk-SK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Текстово поле 26">
            <a:extLst>
              <a:ext uri="{FF2B5EF4-FFF2-40B4-BE49-F238E27FC236}">
                <a16:creationId xmlns:a16="http://schemas.microsoft.com/office/drawing/2014/main" id="{E007B356-1F16-4E44-BF10-E83D01867361}"/>
              </a:ext>
            </a:extLst>
          </p:cNvPr>
          <p:cNvSpPr txBox="1"/>
          <p:nvPr/>
        </p:nvSpPr>
        <p:spPr>
          <a:xfrm>
            <a:off x="1527111" y="5562402"/>
            <a:ext cx="6097554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"/>
            </a:pPr>
            <a:endParaRPr lang="sk-S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3" name="TextBox 12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5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16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0449" y="1119673"/>
            <a:ext cx="5567266" cy="4697581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Lekcia 6: Cvičte vnímavosť (</a:t>
            </a:r>
            <a:r>
              <a:rPr lang="sk-SK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mindfulness</a:t>
            </a: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Lekcia 7: Keď si myslíte, že je po všetkom, skúste to ešte raz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Lekcia 8: Pripravte sa na ťažké časy. Zaveďte si systém. Pustite sa do práce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Lekcia 9: Hľadajte oblasti pre drobné zlepšenia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Lekcia 10: Víťazstvo znamená prekonať svojich </a:t>
            </a: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konkurentov</a:t>
            </a:r>
            <a:endParaRPr lang="sk-SK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4190158" y="-2"/>
            <a:ext cx="3811683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>
              <a:solidFill>
                <a:srgbClr val="D92E2D"/>
              </a:solidFill>
            </a:endParaRPr>
          </a:p>
        </p:txBody>
      </p:sp>
      <p:pic>
        <p:nvPicPr>
          <p:cNvPr id="13" name="Imagen 22">
            <a:extLst>
              <a:ext uri="{FF2B5EF4-FFF2-40B4-BE49-F238E27FC236}">
                <a16:creationId xmlns:a16="http://schemas.microsoft.com/office/drawing/2014/main" id="{7AAD8C21-FEFE-4565-8D73-80C63B9C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90" y="933061"/>
            <a:ext cx="5473910" cy="4805266"/>
          </a:xfrm>
          <a:prstGeom prst="rect">
            <a:avLst/>
          </a:prstGeom>
        </p:spPr>
      </p:pic>
      <p:sp>
        <p:nvSpPr>
          <p:cNvPr id="14" name="Subtítulo 6">
            <a:extLst>
              <a:ext uri="{FF2B5EF4-FFF2-40B4-BE49-F238E27FC236}">
                <a16:creationId xmlns:a16="http://schemas.microsoft.com/office/drawing/2014/main" id="{B765A140-DAC2-421F-A271-46276DB3D0AA}"/>
              </a:ext>
            </a:extLst>
          </p:cNvPr>
          <p:cNvSpPr txBox="1">
            <a:spLocks/>
          </p:cNvSpPr>
          <p:nvPr/>
        </p:nvSpPr>
        <p:spPr>
          <a:xfrm>
            <a:off x="3256707" y="197930"/>
            <a:ext cx="7605653" cy="645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altLang="es-ES" sz="2800" dirty="0" smtClean="0">
                <a:solidFill>
                  <a:srgbClr val="C00000"/>
                </a:solidFill>
              </a:rPr>
              <a:t>Lekcie pre </a:t>
            </a:r>
            <a:r>
              <a:rPr lang="sk-SK" altLang="es-ES" sz="2800" dirty="0" err="1" smtClean="0">
                <a:solidFill>
                  <a:srgbClr val="C00000"/>
                </a:solidFill>
              </a:rPr>
              <a:t>self-leadership</a:t>
            </a:r>
            <a:r>
              <a:rPr lang="sk-SK" altLang="es-ES" sz="2800" dirty="0" smtClean="0">
                <a:solidFill>
                  <a:srgbClr val="C00000"/>
                </a:solidFill>
              </a:rPr>
              <a:t> v podnikaní a športe</a:t>
            </a:r>
            <a:endParaRPr lang="sk-SK" altLang="es-ES" sz="2800" dirty="0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6" name="TextBox 15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7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23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ipse 30">
            <a:extLst>
              <a:ext uri="{FF2B5EF4-FFF2-40B4-BE49-F238E27FC236}">
                <a16:creationId xmlns:a16="http://schemas.microsoft.com/office/drawing/2014/main" id="{806EFDD2-B016-428A-BA84-A2E5E9B57D88}"/>
              </a:ext>
            </a:extLst>
          </p:cNvPr>
          <p:cNvSpPr/>
          <p:nvPr/>
        </p:nvSpPr>
        <p:spPr>
          <a:xfrm>
            <a:off x="4980209" y="2125720"/>
            <a:ext cx="2942298" cy="2963006"/>
          </a:xfrm>
          <a:prstGeom prst="ellipse">
            <a:avLst/>
          </a:prstGeom>
          <a:solidFill>
            <a:schemeClr val="bg1"/>
          </a:solidFill>
          <a:ln>
            <a:solidFill>
              <a:srgbClr val="D92E2D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9242" y="376619"/>
            <a:ext cx="8544233" cy="671109"/>
          </a:xfrm>
        </p:spPr>
        <p:txBody>
          <a:bodyPr anchor="ctr">
            <a:noAutofit/>
          </a:bodyPr>
          <a:lstStyle/>
          <a:p>
            <a:r>
              <a:rPr lang="sk-SK" sz="3900" b="1" dirty="0" smtClean="0">
                <a:solidFill>
                  <a:srgbClr val="D92E2D"/>
                </a:solidFill>
              </a:rPr>
              <a:t>2. Ako zlepšiť svoje manažérske zručnosti ako podnikateľ</a:t>
            </a:r>
            <a:endParaRPr lang="sk-SK" sz="3900" b="1" dirty="0">
              <a:solidFill>
                <a:srgbClr val="D92E2D"/>
              </a:solidFill>
            </a:endParaRPr>
          </a:p>
        </p:txBody>
      </p:sp>
      <p:sp>
        <p:nvSpPr>
          <p:cNvPr id="22" name="Círculo parcial 4">
            <a:extLst>
              <a:ext uri="{FF2B5EF4-FFF2-40B4-BE49-F238E27FC236}">
                <a16:creationId xmlns:a16="http://schemas.microsoft.com/office/drawing/2014/main" id="{4A619EC6-B788-43B7-B1D9-E7EB54C9EEB9}"/>
              </a:ext>
            </a:extLst>
          </p:cNvPr>
          <p:cNvSpPr txBox="1"/>
          <p:nvPr/>
        </p:nvSpPr>
        <p:spPr>
          <a:xfrm>
            <a:off x="8786904" y="1307030"/>
            <a:ext cx="1390766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r>
              <a:rPr lang="sk-SK" sz="1600" dirty="0" smtClean="0">
                <a:solidFill>
                  <a:srgbClr val="181818"/>
                </a:solidFill>
                <a:latin typeface="Trade Gothic W01 Bold 2"/>
              </a:rPr>
              <a:t>Zlepšite komunikáciu</a:t>
            </a:r>
            <a:endParaRPr lang="sk-SK" sz="1600" b="0" i="0" dirty="0">
              <a:solidFill>
                <a:srgbClr val="181818"/>
              </a:solidFill>
              <a:effectLst/>
              <a:latin typeface="Trade Gothic W01 Bold 2"/>
            </a:endParaRPr>
          </a:p>
        </p:txBody>
      </p:sp>
      <p:sp>
        <p:nvSpPr>
          <p:cNvPr id="26" name="Círculo parcial 4">
            <a:extLst>
              <a:ext uri="{FF2B5EF4-FFF2-40B4-BE49-F238E27FC236}">
                <a16:creationId xmlns:a16="http://schemas.microsoft.com/office/drawing/2014/main" id="{C270780F-1E50-4F97-9304-1AA371985DE5}"/>
              </a:ext>
            </a:extLst>
          </p:cNvPr>
          <p:cNvSpPr txBox="1"/>
          <p:nvPr/>
        </p:nvSpPr>
        <p:spPr>
          <a:xfrm>
            <a:off x="8786903" y="2971026"/>
            <a:ext cx="2942298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r>
              <a:rPr lang="sk-SK" sz="1600" dirty="0" smtClean="0">
                <a:solidFill>
                  <a:srgbClr val="181818"/>
                </a:solidFill>
                <a:latin typeface="Trade Gothic W01 Bold 2"/>
              </a:rPr>
              <a:t>Zaveďte pravidelné kontroly</a:t>
            </a:r>
            <a:endParaRPr lang="sk-SK" sz="1600" dirty="0">
              <a:solidFill>
                <a:srgbClr val="181818"/>
              </a:solidFill>
              <a:latin typeface="Trade Gothic W01 Bold 2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2CC6F2AC-3075-415B-BB96-4AB8DF08DE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 r="20863"/>
          <a:stretch/>
        </p:blipFill>
        <p:spPr>
          <a:xfrm>
            <a:off x="5846607" y="4355570"/>
            <a:ext cx="1236813" cy="299234"/>
          </a:xfrm>
          <a:prstGeom prst="rect">
            <a:avLst/>
          </a:prstGeom>
        </p:spPr>
      </p:pic>
      <p:sp>
        <p:nvSpPr>
          <p:cNvPr id="33" name="Círculo parcial 4">
            <a:extLst>
              <a:ext uri="{FF2B5EF4-FFF2-40B4-BE49-F238E27FC236}">
                <a16:creationId xmlns:a16="http://schemas.microsoft.com/office/drawing/2014/main" id="{10F9AC94-70F5-44D1-8B0D-45D14E205E1B}"/>
              </a:ext>
            </a:extLst>
          </p:cNvPr>
          <p:cNvSpPr txBox="1"/>
          <p:nvPr/>
        </p:nvSpPr>
        <p:spPr>
          <a:xfrm>
            <a:off x="8786903" y="4946538"/>
            <a:ext cx="3109042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r>
              <a:rPr lang="sk-SK" sz="1600" dirty="0" smtClean="0">
                <a:solidFill>
                  <a:srgbClr val="181818"/>
                </a:solidFill>
                <a:latin typeface="Trade Gothic W01 Bold 2"/>
              </a:rPr>
              <a:t>Vyhraďte si čas na premýšľanie</a:t>
            </a:r>
            <a:endParaRPr lang="sk-SK" sz="1600" dirty="0">
              <a:solidFill>
                <a:srgbClr val="181818"/>
              </a:solidFill>
              <a:latin typeface="Trade Gothic W01 Bold 2"/>
            </a:endParaRPr>
          </a:p>
        </p:txBody>
      </p:sp>
      <p:sp>
        <p:nvSpPr>
          <p:cNvPr id="36" name="Círculo parcial 4">
            <a:extLst>
              <a:ext uri="{FF2B5EF4-FFF2-40B4-BE49-F238E27FC236}">
                <a16:creationId xmlns:a16="http://schemas.microsoft.com/office/drawing/2014/main" id="{5087D1B3-B987-41B9-AD1B-6F950D8ADA8F}"/>
              </a:ext>
            </a:extLst>
          </p:cNvPr>
          <p:cNvSpPr txBox="1"/>
          <p:nvPr/>
        </p:nvSpPr>
        <p:spPr>
          <a:xfrm>
            <a:off x="1358534" y="3144820"/>
            <a:ext cx="2688996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1600" dirty="0" smtClean="0">
                <a:solidFill>
                  <a:srgbClr val="181818"/>
                </a:solidFill>
                <a:latin typeface="Trade Gothic W01 Bold 2"/>
              </a:rPr>
              <a:t>Rozvíjajte svoje sebavedomie</a:t>
            </a:r>
            <a:endParaRPr lang="sk-SK" sz="1600" kern="1200" dirty="0">
              <a:solidFill>
                <a:schemeClr val="tx1"/>
              </a:solidFill>
            </a:endParaRPr>
          </a:p>
        </p:txBody>
      </p:sp>
      <p:sp>
        <p:nvSpPr>
          <p:cNvPr id="38" name="Círculo parcial 4">
            <a:extLst>
              <a:ext uri="{FF2B5EF4-FFF2-40B4-BE49-F238E27FC236}">
                <a16:creationId xmlns:a16="http://schemas.microsoft.com/office/drawing/2014/main" id="{5678AEDA-196A-43EB-84C4-DA978A7C857A}"/>
              </a:ext>
            </a:extLst>
          </p:cNvPr>
          <p:cNvSpPr txBox="1"/>
          <p:nvPr/>
        </p:nvSpPr>
        <p:spPr>
          <a:xfrm>
            <a:off x="2292544" y="4980943"/>
            <a:ext cx="1754986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r>
              <a:rPr lang="sk-SK" sz="1600" dirty="0" smtClean="0">
                <a:solidFill>
                  <a:srgbClr val="181818"/>
                </a:solidFill>
                <a:latin typeface="Trade Gothic W01 Bold 2"/>
              </a:rPr>
              <a:t>Budujte si dôveru</a:t>
            </a:r>
            <a:endParaRPr lang="sk-SK" sz="1600" dirty="0">
              <a:solidFill>
                <a:srgbClr val="181818"/>
              </a:solidFill>
              <a:latin typeface="Trade Gothic W01 Bold 2"/>
            </a:endParaRPr>
          </a:p>
        </p:txBody>
      </p:sp>
      <p:sp>
        <p:nvSpPr>
          <p:cNvPr id="40" name="Círculo parcial 4">
            <a:extLst>
              <a:ext uri="{FF2B5EF4-FFF2-40B4-BE49-F238E27FC236}">
                <a16:creationId xmlns:a16="http://schemas.microsoft.com/office/drawing/2014/main" id="{8AFA0886-CA72-433E-9692-290F226937BD}"/>
              </a:ext>
            </a:extLst>
          </p:cNvPr>
          <p:cNvSpPr txBox="1"/>
          <p:nvPr/>
        </p:nvSpPr>
        <p:spPr>
          <a:xfrm>
            <a:off x="2337691" y="1234173"/>
            <a:ext cx="2182390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/>
            <a:r>
              <a:rPr lang="sk-SK" sz="1600" dirty="0" smtClean="0">
                <a:solidFill>
                  <a:srgbClr val="181818"/>
                </a:solidFill>
                <a:latin typeface="Trade Gothic W01 Bold 2"/>
              </a:rPr>
              <a:t>Posilnite svoje rozhodovanie</a:t>
            </a:r>
            <a:endParaRPr lang="sk-SK" sz="1600" dirty="0">
              <a:solidFill>
                <a:srgbClr val="181818"/>
              </a:solidFill>
              <a:latin typeface="Trade Gothic W01 Bold 2"/>
            </a:endParaRP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6CFFDE0F-79B9-4B5C-83BF-0B8BA17475A9}"/>
              </a:ext>
            </a:extLst>
          </p:cNvPr>
          <p:cNvCxnSpPr>
            <a:stCxn id="31" idx="1"/>
          </p:cNvCxnSpPr>
          <p:nvPr/>
        </p:nvCxnSpPr>
        <p:spPr>
          <a:xfrm flipH="1" flipV="1">
            <a:off x="4373062" y="2021897"/>
            <a:ext cx="1038037" cy="537745"/>
          </a:xfrm>
          <a:prstGeom prst="straightConnector1">
            <a:avLst/>
          </a:prstGeom>
          <a:ln w="19050">
            <a:solidFill>
              <a:srgbClr val="D92E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F02B4F7E-4A1A-4702-AABD-B375F424534B}"/>
              </a:ext>
            </a:extLst>
          </p:cNvPr>
          <p:cNvCxnSpPr>
            <a:stCxn id="31" idx="2"/>
          </p:cNvCxnSpPr>
          <p:nvPr/>
        </p:nvCxnSpPr>
        <p:spPr>
          <a:xfrm flipH="1">
            <a:off x="4304236" y="3607223"/>
            <a:ext cx="675973" cy="0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940EBAF3-9425-4758-8448-48B67EF98447}"/>
              </a:ext>
            </a:extLst>
          </p:cNvPr>
          <p:cNvCxnSpPr>
            <a:stCxn id="31" idx="3"/>
          </p:cNvCxnSpPr>
          <p:nvPr/>
        </p:nvCxnSpPr>
        <p:spPr>
          <a:xfrm flipH="1">
            <a:off x="4373062" y="4654804"/>
            <a:ext cx="1038037" cy="681281"/>
          </a:xfrm>
          <a:prstGeom prst="straightConnector1">
            <a:avLst/>
          </a:prstGeom>
          <a:ln w="19050">
            <a:solidFill>
              <a:srgbClr val="FFC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66626A40-9125-4E84-AF20-CE418688D9AC}"/>
              </a:ext>
            </a:extLst>
          </p:cNvPr>
          <p:cNvCxnSpPr>
            <a:stCxn id="31" idx="5"/>
          </p:cNvCxnSpPr>
          <p:nvPr/>
        </p:nvCxnSpPr>
        <p:spPr>
          <a:xfrm>
            <a:off x="7491617" y="4654804"/>
            <a:ext cx="951999" cy="652279"/>
          </a:xfrm>
          <a:prstGeom prst="straightConnector1">
            <a:avLst/>
          </a:prstGeom>
          <a:ln w="19050">
            <a:solidFill>
              <a:srgbClr val="D92E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B5981CFC-69D6-4D4C-BACB-7FD12B493921}"/>
              </a:ext>
            </a:extLst>
          </p:cNvPr>
          <p:cNvCxnSpPr>
            <a:stCxn id="31" idx="6"/>
          </p:cNvCxnSpPr>
          <p:nvPr/>
        </p:nvCxnSpPr>
        <p:spPr>
          <a:xfrm>
            <a:off x="7922507" y="3607223"/>
            <a:ext cx="675973" cy="0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0974103A-2414-4B1B-8808-F01C8A021B8A}"/>
              </a:ext>
            </a:extLst>
          </p:cNvPr>
          <p:cNvCxnSpPr>
            <a:cxnSpLocks/>
            <a:stCxn id="31" idx="7"/>
          </p:cNvCxnSpPr>
          <p:nvPr/>
        </p:nvCxnSpPr>
        <p:spPr>
          <a:xfrm flipV="1">
            <a:off x="7491617" y="2093729"/>
            <a:ext cx="1072387" cy="465913"/>
          </a:xfrm>
          <a:prstGeom prst="straightConnector1">
            <a:avLst/>
          </a:prstGeom>
          <a:ln w="19050">
            <a:solidFill>
              <a:srgbClr val="FFD1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Текстово поле 42">
            <a:extLst>
              <a:ext uri="{FF2B5EF4-FFF2-40B4-BE49-F238E27FC236}">
                <a16:creationId xmlns:a16="http://schemas.microsoft.com/office/drawing/2014/main" id="{A6BEC771-DBC3-4FE8-8D03-4590892D6818}"/>
              </a:ext>
            </a:extLst>
          </p:cNvPr>
          <p:cNvSpPr txBox="1"/>
          <p:nvPr/>
        </p:nvSpPr>
        <p:spPr>
          <a:xfrm>
            <a:off x="5440337" y="3137754"/>
            <a:ext cx="2066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dirty="0" smtClean="0">
                <a:solidFill>
                  <a:srgbClr val="E6872D"/>
                </a:solidFill>
              </a:rPr>
              <a:t>AKO ZLEPŠIŤ SVOJE MANAŽÉRSKE ZRUČNOSTI?</a:t>
            </a:r>
            <a:endParaRPr lang="sk-SK" dirty="0">
              <a:solidFill>
                <a:srgbClr val="E6872D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24" name="TextBox 23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25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791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1553</Words>
  <Application>Microsoft Office PowerPoint</Application>
  <PresentationFormat>Widescreen</PresentationFormat>
  <Paragraphs>124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맑은 고딕</vt:lpstr>
      <vt:lpstr>Arial</vt:lpstr>
      <vt:lpstr>Calibri</vt:lpstr>
      <vt:lpstr>Calibri Light</vt:lpstr>
      <vt:lpstr>Tahoma</vt:lpstr>
      <vt:lpstr>Times New Roman</vt:lpstr>
      <vt:lpstr>Trade Gothic W01 Bold 2</vt:lpstr>
      <vt:lpstr>Wingdings</vt:lpstr>
      <vt:lpstr>Tema de Office</vt:lpstr>
      <vt:lpstr>Manažment a self-leadership</vt:lpstr>
      <vt:lpstr>1. Ciele a úlohy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Ako zlepšiť svoje manažérske zručnosti ako podnikateľ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na sebahodnotenie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Cristina</dc:creator>
  <cp:lastModifiedBy>Holienka Marian</cp:lastModifiedBy>
  <cp:revision>58</cp:revision>
  <dcterms:created xsi:type="dcterms:W3CDTF">2020-11-24T11:59:30Z</dcterms:created>
  <dcterms:modified xsi:type="dcterms:W3CDTF">2022-03-03T14:29:47Z</dcterms:modified>
</cp:coreProperties>
</file>