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6" r:id="rId7"/>
    <p:sldId id="276" r:id="rId8"/>
    <p:sldId id="277" r:id="rId9"/>
    <p:sldId id="286" r:id="rId10"/>
    <p:sldId id="278" r:id="rId11"/>
    <p:sldId id="279" r:id="rId12"/>
    <p:sldId id="275" r:id="rId13"/>
    <p:sldId id="257" r:id="rId14"/>
    <p:sldId id="268" r:id="rId15"/>
    <p:sldId id="269" r:id="rId16"/>
    <p:sldId id="270" r:id="rId17"/>
    <p:sldId id="271" r:id="rId18"/>
    <p:sldId id="274" r:id="rId19"/>
    <p:sldId id="272" r:id="rId20"/>
    <p:sldId id="280" r:id="rId21"/>
    <p:sldId id="281" r:id="rId22"/>
    <p:sldId id="282" r:id="rId23"/>
    <p:sldId id="285" r:id="rId24"/>
    <p:sldId id="283" r:id="rId25"/>
    <p:sldId id="284" r:id="rId26"/>
    <p:sldId id="265" r:id="rId27"/>
    <p:sldId id="267" r:id="rId2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544"/>
    <a:srgbClr val="D92E2D"/>
    <a:srgbClr val="E6872D"/>
    <a:srgbClr val="FFCD04"/>
    <a:srgbClr val="FFFFFF"/>
    <a:srgbClr val="FFD13C"/>
    <a:srgbClr val="FFC400"/>
    <a:srgbClr val="FFC300"/>
    <a:srgbClr val="FFC100"/>
    <a:srgbClr val="E58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2CD4E-DE03-4EAE-9016-7D020E66BBC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3A0611C-0816-4AEA-8903-919B5BEA7F5F}">
      <dgm:prSet phldrT="[Text]" custT="1"/>
      <dgm:spPr>
        <a:solidFill>
          <a:srgbClr val="E6872D"/>
        </a:solidFill>
      </dgm:spPr>
      <dgm:t>
        <a:bodyPr/>
        <a:lstStyle/>
        <a:p>
          <a:r>
            <a:rPr lang="sk-SK" sz="2000" dirty="0"/>
            <a:t>IDEAS</a:t>
          </a:r>
        </a:p>
      </dgm:t>
    </dgm:pt>
    <dgm:pt modelId="{7522B12C-5280-4BC4-98C4-12F93F186AFB}" type="parTrans" cxnId="{CC816AE2-B7B3-44DA-B5CD-778A45FDF130}">
      <dgm:prSet/>
      <dgm:spPr/>
      <dgm:t>
        <a:bodyPr/>
        <a:lstStyle/>
        <a:p>
          <a:endParaRPr lang="sk-SK"/>
        </a:p>
      </dgm:t>
    </dgm:pt>
    <dgm:pt modelId="{40889AA3-CFCF-4C77-86B0-697D9DD693AF}" type="sibTrans" cxnId="{CC816AE2-B7B3-44DA-B5CD-778A45FDF130}">
      <dgm:prSet/>
      <dgm:spPr/>
      <dgm:t>
        <a:bodyPr/>
        <a:lstStyle/>
        <a:p>
          <a:endParaRPr lang="sk-SK"/>
        </a:p>
      </dgm:t>
    </dgm:pt>
    <dgm:pt modelId="{293302D7-4DD1-4A85-9C3B-8B0E468BDEFC}">
      <dgm:prSet phldrT="[Text]" custT="1"/>
      <dgm:spPr>
        <a:solidFill>
          <a:srgbClr val="D92E2D"/>
        </a:solidFill>
      </dgm:spPr>
      <dgm:t>
        <a:bodyPr/>
        <a:lstStyle/>
        <a:p>
          <a:r>
            <a:rPr lang="sk-SK" sz="2000" dirty="0"/>
            <a:t>CODE</a:t>
          </a:r>
        </a:p>
      </dgm:t>
    </dgm:pt>
    <dgm:pt modelId="{7C855553-C8CA-4938-A0A4-A7D295AAAD22}" type="parTrans" cxnId="{3154A47E-EEE2-4DBC-A692-69517A82A5DD}">
      <dgm:prSet/>
      <dgm:spPr/>
      <dgm:t>
        <a:bodyPr/>
        <a:lstStyle/>
        <a:p>
          <a:endParaRPr lang="sk-SK"/>
        </a:p>
      </dgm:t>
    </dgm:pt>
    <dgm:pt modelId="{AB7D2D84-7B71-4B00-819A-F5533C6F4A57}" type="sibTrans" cxnId="{3154A47E-EEE2-4DBC-A692-69517A82A5DD}">
      <dgm:prSet/>
      <dgm:spPr/>
      <dgm:t>
        <a:bodyPr/>
        <a:lstStyle/>
        <a:p>
          <a:endParaRPr lang="sk-SK"/>
        </a:p>
      </dgm:t>
    </dgm:pt>
    <dgm:pt modelId="{C23DA227-2080-4ABC-B98C-A687FED40F0F}">
      <dgm:prSet phldrT="[Text]" custT="1"/>
      <dgm:spPr>
        <a:solidFill>
          <a:srgbClr val="FFCD04"/>
        </a:solidFill>
      </dgm:spPr>
      <dgm:t>
        <a:bodyPr/>
        <a:lstStyle/>
        <a:p>
          <a:r>
            <a:rPr lang="sk-SK" sz="2000" dirty="0"/>
            <a:t>DATA</a:t>
          </a:r>
        </a:p>
      </dgm:t>
    </dgm:pt>
    <dgm:pt modelId="{6607704A-81C8-474E-8D3A-047D167AE848}" type="parTrans" cxnId="{8A949946-1E11-4C1C-AE4B-525C306C0B46}">
      <dgm:prSet/>
      <dgm:spPr/>
      <dgm:t>
        <a:bodyPr/>
        <a:lstStyle/>
        <a:p>
          <a:endParaRPr lang="sk-SK"/>
        </a:p>
      </dgm:t>
    </dgm:pt>
    <dgm:pt modelId="{25921605-AFCB-4C8A-8B6A-70B4923B5C33}" type="sibTrans" cxnId="{8A949946-1E11-4C1C-AE4B-525C306C0B46}">
      <dgm:prSet/>
      <dgm:spPr/>
      <dgm:t>
        <a:bodyPr/>
        <a:lstStyle/>
        <a:p>
          <a:endParaRPr lang="sk-SK"/>
        </a:p>
      </dgm:t>
    </dgm:pt>
    <dgm:pt modelId="{915ED8AB-F619-4E63-85CD-BC7160A92519}" type="pres">
      <dgm:prSet presAssocID="{5F52CD4E-DE03-4EAE-9016-7D020E66BBCF}" presName="cycle" presStyleCnt="0">
        <dgm:presLayoutVars>
          <dgm:dir/>
          <dgm:resizeHandles val="exact"/>
        </dgm:presLayoutVars>
      </dgm:prSet>
      <dgm:spPr/>
    </dgm:pt>
    <dgm:pt modelId="{3020F639-CD80-4C46-9B39-9EFA47216A06}" type="pres">
      <dgm:prSet presAssocID="{73A0611C-0816-4AEA-8903-919B5BEA7F5F}" presName="node" presStyleLbl="node1" presStyleIdx="0" presStyleCnt="3">
        <dgm:presLayoutVars>
          <dgm:bulletEnabled val="1"/>
        </dgm:presLayoutVars>
      </dgm:prSet>
      <dgm:spPr/>
    </dgm:pt>
    <dgm:pt modelId="{04A38DF1-9CD6-40BE-A301-46CEC87A4F51}" type="pres">
      <dgm:prSet presAssocID="{73A0611C-0816-4AEA-8903-919B5BEA7F5F}" presName="spNode" presStyleCnt="0"/>
      <dgm:spPr/>
    </dgm:pt>
    <dgm:pt modelId="{1DF21CFB-E87D-439E-AAE0-9A8C2AC9C51E}" type="pres">
      <dgm:prSet presAssocID="{40889AA3-CFCF-4C77-86B0-697D9DD693AF}" presName="sibTrans" presStyleLbl="sibTrans1D1" presStyleIdx="0" presStyleCnt="3"/>
      <dgm:spPr/>
    </dgm:pt>
    <dgm:pt modelId="{4DBE7484-57BB-45C2-AB26-A68746474704}" type="pres">
      <dgm:prSet presAssocID="{293302D7-4DD1-4A85-9C3B-8B0E468BDEFC}" presName="node" presStyleLbl="node1" presStyleIdx="1" presStyleCnt="3">
        <dgm:presLayoutVars>
          <dgm:bulletEnabled val="1"/>
        </dgm:presLayoutVars>
      </dgm:prSet>
      <dgm:spPr/>
    </dgm:pt>
    <dgm:pt modelId="{922CA129-BF64-4EFE-8C69-1137DE1A7725}" type="pres">
      <dgm:prSet presAssocID="{293302D7-4DD1-4A85-9C3B-8B0E468BDEFC}" presName="spNode" presStyleCnt="0"/>
      <dgm:spPr/>
    </dgm:pt>
    <dgm:pt modelId="{C02DAF9E-D1D6-4ED1-AC5F-A1284DFCE095}" type="pres">
      <dgm:prSet presAssocID="{AB7D2D84-7B71-4B00-819A-F5533C6F4A57}" presName="sibTrans" presStyleLbl="sibTrans1D1" presStyleIdx="1" presStyleCnt="3"/>
      <dgm:spPr/>
    </dgm:pt>
    <dgm:pt modelId="{824B2414-2F63-44A3-8887-F2C6338A5679}" type="pres">
      <dgm:prSet presAssocID="{C23DA227-2080-4ABC-B98C-A687FED40F0F}" presName="node" presStyleLbl="node1" presStyleIdx="2" presStyleCnt="3">
        <dgm:presLayoutVars>
          <dgm:bulletEnabled val="1"/>
        </dgm:presLayoutVars>
      </dgm:prSet>
      <dgm:spPr/>
    </dgm:pt>
    <dgm:pt modelId="{7EC083E2-CA9E-4811-A2E7-942FC68D9E6C}" type="pres">
      <dgm:prSet presAssocID="{C23DA227-2080-4ABC-B98C-A687FED40F0F}" presName="spNode" presStyleCnt="0"/>
      <dgm:spPr/>
    </dgm:pt>
    <dgm:pt modelId="{2434A198-A385-4870-A592-9418C477902A}" type="pres">
      <dgm:prSet presAssocID="{25921605-AFCB-4C8A-8B6A-70B4923B5C33}" presName="sibTrans" presStyleLbl="sibTrans1D1" presStyleIdx="2" presStyleCnt="3"/>
      <dgm:spPr/>
    </dgm:pt>
  </dgm:ptLst>
  <dgm:cxnLst>
    <dgm:cxn modelId="{CB085011-9483-482E-9834-16FB78D3BC4A}" type="presOf" srcId="{AB7D2D84-7B71-4B00-819A-F5533C6F4A57}" destId="{C02DAF9E-D1D6-4ED1-AC5F-A1284DFCE095}" srcOrd="0" destOrd="0" presId="urn:microsoft.com/office/officeart/2005/8/layout/cycle6"/>
    <dgm:cxn modelId="{87004D1C-B9BB-4333-A70D-3BAE73A4E5CE}" type="presOf" srcId="{293302D7-4DD1-4A85-9C3B-8B0E468BDEFC}" destId="{4DBE7484-57BB-45C2-AB26-A68746474704}" srcOrd="0" destOrd="0" presId="urn:microsoft.com/office/officeart/2005/8/layout/cycle6"/>
    <dgm:cxn modelId="{EDF3AE42-99E2-455F-A807-5CF7C4981C9D}" type="presOf" srcId="{5F52CD4E-DE03-4EAE-9016-7D020E66BBCF}" destId="{915ED8AB-F619-4E63-85CD-BC7160A92519}" srcOrd="0" destOrd="0" presId="urn:microsoft.com/office/officeart/2005/8/layout/cycle6"/>
    <dgm:cxn modelId="{8A949946-1E11-4C1C-AE4B-525C306C0B46}" srcId="{5F52CD4E-DE03-4EAE-9016-7D020E66BBCF}" destId="{C23DA227-2080-4ABC-B98C-A687FED40F0F}" srcOrd="2" destOrd="0" parTransId="{6607704A-81C8-474E-8D3A-047D167AE848}" sibTransId="{25921605-AFCB-4C8A-8B6A-70B4923B5C33}"/>
    <dgm:cxn modelId="{3B10B068-00DD-4D7E-BB71-334DDBDA36AF}" type="presOf" srcId="{73A0611C-0816-4AEA-8903-919B5BEA7F5F}" destId="{3020F639-CD80-4C46-9B39-9EFA47216A06}" srcOrd="0" destOrd="0" presId="urn:microsoft.com/office/officeart/2005/8/layout/cycle6"/>
    <dgm:cxn modelId="{57CD6254-DC89-48FB-91B4-C893D73326B2}" type="presOf" srcId="{C23DA227-2080-4ABC-B98C-A687FED40F0F}" destId="{824B2414-2F63-44A3-8887-F2C6338A5679}" srcOrd="0" destOrd="0" presId="urn:microsoft.com/office/officeart/2005/8/layout/cycle6"/>
    <dgm:cxn modelId="{3154A47E-EEE2-4DBC-A692-69517A82A5DD}" srcId="{5F52CD4E-DE03-4EAE-9016-7D020E66BBCF}" destId="{293302D7-4DD1-4A85-9C3B-8B0E468BDEFC}" srcOrd="1" destOrd="0" parTransId="{7C855553-C8CA-4938-A0A4-A7D295AAAD22}" sibTransId="{AB7D2D84-7B71-4B00-819A-F5533C6F4A57}"/>
    <dgm:cxn modelId="{69FF7EA2-1EF4-4296-AFA5-8C8EB21C6DAA}" type="presOf" srcId="{40889AA3-CFCF-4C77-86B0-697D9DD693AF}" destId="{1DF21CFB-E87D-439E-AAE0-9A8C2AC9C51E}" srcOrd="0" destOrd="0" presId="urn:microsoft.com/office/officeart/2005/8/layout/cycle6"/>
    <dgm:cxn modelId="{650B52AF-DED5-4A2C-A027-1B055F1B3101}" type="presOf" srcId="{25921605-AFCB-4C8A-8B6A-70B4923B5C33}" destId="{2434A198-A385-4870-A592-9418C477902A}" srcOrd="0" destOrd="0" presId="urn:microsoft.com/office/officeart/2005/8/layout/cycle6"/>
    <dgm:cxn modelId="{CC816AE2-B7B3-44DA-B5CD-778A45FDF130}" srcId="{5F52CD4E-DE03-4EAE-9016-7D020E66BBCF}" destId="{73A0611C-0816-4AEA-8903-919B5BEA7F5F}" srcOrd="0" destOrd="0" parTransId="{7522B12C-5280-4BC4-98C4-12F93F186AFB}" sibTransId="{40889AA3-CFCF-4C77-86B0-697D9DD693AF}"/>
    <dgm:cxn modelId="{87013460-156B-4DCA-96E2-FF7502CDEC61}" type="presParOf" srcId="{915ED8AB-F619-4E63-85CD-BC7160A92519}" destId="{3020F639-CD80-4C46-9B39-9EFA47216A06}" srcOrd="0" destOrd="0" presId="urn:microsoft.com/office/officeart/2005/8/layout/cycle6"/>
    <dgm:cxn modelId="{944F7301-3140-4FC9-BB3E-29C76C58D4AE}" type="presParOf" srcId="{915ED8AB-F619-4E63-85CD-BC7160A92519}" destId="{04A38DF1-9CD6-40BE-A301-46CEC87A4F51}" srcOrd="1" destOrd="0" presId="urn:microsoft.com/office/officeart/2005/8/layout/cycle6"/>
    <dgm:cxn modelId="{72975FFE-103A-4301-891C-1FEE61054AB0}" type="presParOf" srcId="{915ED8AB-F619-4E63-85CD-BC7160A92519}" destId="{1DF21CFB-E87D-439E-AAE0-9A8C2AC9C51E}" srcOrd="2" destOrd="0" presId="urn:microsoft.com/office/officeart/2005/8/layout/cycle6"/>
    <dgm:cxn modelId="{80CD02BF-9545-4A2F-BD91-AC073A00E986}" type="presParOf" srcId="{915ED8AB-F619-4E63-85CD-BC7160A92519}" destId="{4DBE7484-57BB-45C2-AB26-A68746474704}" srcOrd="3" destOrd="0" presId="urn:microsoft.com/office/officeart/2005/8/layout/cycle6"/>
    <dgm:cxn modelId="{1EB629B0-4CA9-4868-BDAC-073853D55F57}" type="presParOf" srcId="{915ED8AB-F619-4E63-85CD-BC7160A92519}" destId="{922CA129-BF64-4EFE-8C69-1137DE1A7725}" srcOrd="4" destOrd="0" presId="urn:microsoft.com/office/officeart/2005/8/layout/cycle6"/>
    <dgm:cxn modelId="{4924F4F4-A1CD-48DB-B31A-9BB4A8DBFB6A}" type="presParOf" srcId="{915ED8AB-F619-4E63-85CD-BC7160A92519}" destId="{C02DAF9E-D1D6-4ED1-AC5F-A1284DFCE095}" srcOrd="5" destOrd="0" presId="urn:microsoft.com/office/officeart/2005/8/layout/cycle6"/>
    <dgm:cxn modelId="{0B375A9F-A98B-4864-807F-15A2355E2D66}" type="presParOf" srcId="{915ED8AB-F619-4E63-85CD-BC7160A92519}" destId="{824B2414-2F63-44A3-8887-F2C6338A5679}" srcOrd="6" destOrd="0" presId="urn:microsoft.com/office/officeart/2005/8/layout/cycle6"/>
    <dgm:cxn modelId="{9831CAB4-AE8B-4122-880E-9B97FC6EE142}" type="presParOf" srcId="{915ED8AB-F619-4E63-85CD-BC7160A92519}" destId="{7EC083E2-CA9E-4811-A2E7-942FC68D9E6C}" srcOrd="7" destOrd="0" presId="urn:microsoft.com/office/officeart/2005/8/layout/cycle6"/>
    <dgm:cxn modelId="{FB812BDB-D1C6-48AE-A9C1-533F37C08D93}" type="presParOf" srcId="{915ED8AB-F619-4E63-85CD-BC7160A92519}" destId="{2434A198-A385-4870-A592-9418C477902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0F639-CD80-4C46-9B39-9EFA47216A06}">
      <dsp:nvSpPr>
        <dsp:cNvPr id="0" name=""/>
        <dsp:cNvSpPr/>
      </dsp:nvSpPr>
      <dsp:spPr>
        <a:xfrm>
          <a:off x="865536" y="15961"/>
          <a:ext cx="1153579" cy="749826"/>
        </a:xfrm>
        <a:prstGeom prst="roundRect">
          <a:avLst/>
        </a:prstGeom>
        <a:solidFill>
          <a:srgbClr val="E687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IDEAS</a:t>
          </a:r>
        </a:p>
      </dsp:txBody>
      <dsp:txXfrm>
        <a:off x="902139" y="52564"/>
        <a:ext cx="1080373" cy="676620"/>
      </dsp:txXfrm>
    </dsp:sp>
    <dsp:sp modelId="{1DF21CFB-E87D-439E-AAE0-9A8C2AC9C51E}">
      <dsp:nvSpPr>
        <dsp:cNvPr id="0" name=""/>
        <dsp:cNvSpPr/>
      </dsp:nvSpPr>
      <dsp:spPr>
        <a:xfrm>
          <a:off x="443104" y="390874"/>
          <a:ext cx="1998443" cy="1998443"/>
        </a:xfrm>
        <a:custGeom>
          <a:avLst/>
          <a:gdLst/>
          <a:ahLst/>
          <a:cxnLst/>
          <a:rect l="0" t="0" r="0" b="0"/>
          <a:pathLst>
            <a:path>
              <a:moveTo>
                <a:pt x="1584374" y="189258"/>
              </a:moveTo>
              <a:arcTo wR="999221" hR="999221" stAng="18350760" swAng="364400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E7484-57BB-45C2-AB26-A68746474704}">
      <dsp:nvSpPr>
        <dsp:cNvPr id="0" name=""/>
        <dsp:cNvSpPr/>
      </dsp:nvSpPr>
      <dsp:spPr>
        <a:xfrm>
          <a:off x="1730887" y="1514794"/>
          <a:ext cx="1153579" cy="749826"/>
        </a:xfrm>
        <a:prstGeom prst="roundRect">
          <a:avLst/>
        </a:prstGeom>
        <a:solidFill>
          <a:srgbClr val="D92E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CODE</a:t>
          </a:r>
        </a:p>
      </dsp:txBody>
      <dsp:txXfrm>
        <a:off x="1767490" y="1551397"/>
        <a:ext cx="1080373" cy="676620"/>
      </dsp:txXfrm>
    </dsp:sp>
    <dsp:sp modelId="{C02DAF9E-D1D6-4ED1-AC5F-A1284DFCE095}">
      <dsp:nvSpPr>
        <dsp:cNvPr id="0" name=""/>
        <dsp:cNvSpPr/>
      </dsp:nvSpPr>
      <dsp:spPr>
        <a:xfrm>
          <a:off x="443104" y="390874"/>
          <a:ext cx="1998443" cy="1998443"/>
        </a:xfrm>
        <a:custGeom>
          <a:avLst/>
          <a:gdLst/>
          <a:ahLst/>
          <a:cxnLst/>
          <a:rect l="0" t="0" r="0" b="0"/>
          <a:pathLst>
            <a:path>
              <a:moveTo>
                <a:pt x="1474113" y="1878381"/>
              </a:moveTo>
              <a:arcTo wR="999221" hR="999221" stAng="3697416" swAng="340516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B2414-2F63-44A3-8887-F2C6338A5679}">
      <dsp:nvSpPr>
        <dsp:cNvPr id="0" name=""/>
        <dsp:cNvSpPr/>
      </dsp:nvSpPr>
      <dsp:spPr>
        <a:xfrm>
          <a:off x="184" y="1514794"/>
          <a:ext cx="1153579" cy="749826"/>
        </a:xfrm>
        <a:prstGeom prst="roundRect">
          <a:avLst/>
        </a:prstGeom>
        <a:solidFill>
          <a:srgbClr val="FFCD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DATA</a:t>
          </a:r>
        </a:p>
      </dsp:txBody>
      <dsp:txXfrm>
        <a:off x="36787" y="1551397"/>
        <a:ext cx="1080373" cy="676620"/>
      </dsp:txXfrm>
    </dsp:sp>
    <dsp:sp modelId="{2434A198-A385-4870-A592-9418C477902A}">
      <dsp:nvSpPr>
        <dsp:cNvPr id="0" name=""/>
        <dsp:cNvSpPr/>
      </dsp:nvSpPr>
      <dsp:spPr>
        <a:xfrm>
          <a:off x="443104" y="390874"/>
          <a:ext cx="1998443" cy="1998443"/>
        </a:xfrm>
        <a:custGeom>
          <a:avLst/>
          <a:gdLst/>
          <a:ahLst/>
          <a:cxnLst/>
          <a:rect l="0" t="0" r="0" b="0"/>
          <a:pathLst>
            <a:path>
              <a:moveTo>
                <a:pt x="6580" y="1113713"/>
              </a:moveTo>
              <a:arcTo wR="999221" hR="999221" stAng="10405232" swAng="364400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060" y="2417459"/>
            <a:ext cx="6488544" cy="112108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D92E2D"/>
                </a:solidFill>
              </a:rPr>
              <a:t>USPOSTAVLJANJE POSLOVANJA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Mnogi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poduzetnici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inovatori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prerano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provode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iako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imaju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izvrstan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smisao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izgledaju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sjajno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papiru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Kasnije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saznaju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da u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stvarnosti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možda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nisu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tako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sjajni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Zato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je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važno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procijeniti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prije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nego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što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u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njezinu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provedbu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uložite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previše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vremena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sredstava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Validirajte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svoju poslovnu ideju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8" name="Obrázok 7" descr="Obrázok, na ktorom je text&#10;&#10;Automaticky generovaný popis">
            <a:extLst>
              <a:ext uri="{FF2B5EF4-FFF2-40B4-BE49-F238E27FC236}">
                <a16:creationId xmlns:a16="http://schemas.microsoft.com/office/drawing/2014/main" id="{55A6B3C9-15C3-4346-82B9-9D300CA0E25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7" b="25874"/>
          <a:stretch/>
        </p:blipFill>
        <p:spPr>
          <a:xfrm>
            <a:off x="2032716" y="3674853"/>
            <a:ext cx="3514915" cy="2041585"/>
          </a:xfrm>
          <a:prstGeom prst="rect">
            <a:avLst/>
          </a:prstGeom>
        </p:spPr>
      </p:pic>
      <p:pic>
        <p:nvPicPr>
          <p:cNvPr id="16" name="Obrázok 15" descr="Obrázok, na ktorom je text, ClipArt, znak&#10;&#10;Automaticky generovaný popis">
            <a:extLst>
              <a:ext uri="{FF2B5EF4-FFF2-40B4-BE49-F238E27FC236}">
                <a16:creationId xmlns:a16="http://schemas.microsoft.com/office/drawing/2014/main" id="{E4B83742-AC5E-406B-9A7B-11BA81F64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639" y="3429000"/>
            <a:ext cx="4197960" cy="22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14016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1.2.1 </a:t>
            </a:r>
            <a:r>
              <a:rPr lang="pt-BR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Način razmišljanja o testiranju i validaciji</a:t>
            </a:r>
            <a:endParaRPr lang="hr-HR" sz="20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500" dirty="0">
                <a:latin typeface="Arial" panose="020B0604020202020204" pitchFamily="34" charset="0"/>
              </a:rPr>
              <a:t>Validacija je proces smanjenja neizvjesnosti u ostvarivanju ideja koje izgledaju sjajno u teoriji, ali neće funkcionirati u stvarnosti.</a:t>
            </a: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k-SK" sz="1500" dirty="0">
                <a:latin typeface="Arial" panose="020B0604020202020204" pitchFamily="34" charset="0"/>
                <a:ea typeface="Calibri" panose="020F0502020204030204" pitchFamily="34" charset="0"/>
              </a:rPr>
              <a:t>Prije svega, trebate otkriti je li vaš smjer ispravan, testirati osnovne pretpostavke, dobiti uvid i dokazima potvrditi da će vaša poslovna ideja vrlo vjerojatno uspjeti.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AF4B6E85-26A2-4681-BDE1-D0A972EEF613}"/>
              </a:ext>
            </a:extLst>
          </p:cNvPr>
          <p:cNvSpPr txBox="1"/>
          <p:nvPr/>
        </p:nvSpPr>
        <p:spPr>
          <a:xfrm>
            <a:off x="2358983" y="6016648"/>
            <a:ext cx="7719428" cy="290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>
              <a:lnSpc>
                <a:spcPct val="115000"/>
              </a:lnSpc>
              <a:spcAft>
                <a:spcPts val="1000"/>
              </a:spcAft>
            </a:pPr>
            <a:r>
              <a:rPr lang="en-GB" sz="1200" i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Bland, D. J., Osterwalder, A., Smith, A., &amp; Papadakos, T. (2020). Testing business ideas.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 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Validirajte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svoju poslovnu ideju</a:t>
            </a:r>
            <a:endParaRPr lang="es-ES" sz="4000" b="1" dirty="0">
              <a:solidFill>
                <a:srgbClr val="D92E2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58983" y="3524556"/>
            <a:ext cx="7281926" cy="2538223"/>
            <a:chOff x="2358983" y="3524556"/>
            <a:chExt cx="7281926" cy="2538223"/>
          </a:xfrm>
        </p:grpSpPr>
        <p:pic>
          <p:nvPicPr>
            <p:cNvPr id="8" name="Obrázok 7">
              <a:extLst>
                <a:ext uri="{FF2B5EF4-FFF2-40B4-BE49-F238E27FC236}">
                  <a16:creationId xmlns:a16="http://schemas.microsoft.com/office/drawing/2014/main" id="{1A65B9F0-F080-4ED6-B9B2-9443864579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617"/>
            <a:stretch/>
          </p:blipFill>
          <p:spPr>
            <a:xfrm>
              <a:off x="2358983" y="3524556"/>
              <a:ext cx="7192379" cy="2419473"/>
            </a:xfrm>
            <a:prstGeom prst="rect">
              <a:avLst/>
            </a:prstGeom>
          </p:spPr>
        </p:pic>
        <p:sp>
          <p:nvSpPr>
            <p:cNvPr id="9" name="Obdĺžnik 8">
              <a:extLst>
                <a:ext uri="{FF2B5EF4-FFF2-40B4-BE49-F238E27FC236}">
                  <a16:creationId xmlns:a16="http://schemas.microsoft.com/office/drawing/2014/main" id="{CEC69CF5-4D63-4D28-B2DD-7A69BB42DB2F}"/>
                </a:ext>
              </a:extLst>
            </p:cNvPr>
            <p:cNvSpPr/>
            <p:nvPr/>
          </p:nvSpPr>
          <p:spPr>
            <a:xfrm>
              <a:off x="2415545" y="5530083"/>
              <a:ext cx="622170" cy="300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b="1" dirty="0">
                  <a:solidFill>
                    <a:sysClr val="windowText" lastClr="000000"/>
                  </a:solidFill>
                </a:rPr>
                <a:t>Ideja</a:t>
              </a:r>
            </a:p>
          </p:txBody>
        </p:sp>
        <p:sp>
          <p:nvSpPr>
            <p:cNvPr id="16" name="Obdĺžnik 15">
              <a:extLst>
                <a:ext uri="{FF2B5EF4-FFF2-40B4-BE49-F238E27FC236}">
                  <a16:creationId xmlns:a16="http://schemas.microsoft.com/office/drawing/2014/main" id="{716A635F-A620-4142-A81A-6C449B50582B}"/>
                </a:ext>
              </a:extLst>
            </p:cNvPr>
            <p:cNvSpPr/>
            <p:nvPr/>
          </p:nvSpPr>
          <p:spPr>
            <a:xfrm>
              <a:off x="8634524" y="5530083"/>
              <a:ext cx="1006385" cy="300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b="1" dirty="0">
                  <a:solidFill>
                    <a:sysClr val="windowText" lastClr="000000"/>
                  </a:solidFill>
                </a:rPr>
                <a:t>Posao</a:t>
              </a:r>
            </a:p>
          </p:txBody>
        </p:sp>
        <p:sp>
          <p:nvSpPr>
            <p:cNvPr id="17" name="Obdĺžnik 16">
              <a:extLst>
                <a:ext uri="{FF2B5EF4-FFF2-40B4-BE49-F238E27FC236}">
                  <a16:creationId xmlns:a16="http://schemas.microsoft.com/office/drawing/2014/main" id="{FCC77ABE-3909-461C-9F71-8E3E92B4765E}"/>
                </a:ext>
              </a:extLst>
            </p:cNvPr>
            <p:cNvSpPr/>
            <p:nvPr/>
          </p:nvSpPr>
          <p:spPr>
            <a:xfrm>
              <a:off x="8036633" y="5051152"/>
              <a:ext cx="1006385" cy="661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sz="1000" b="1" u="sng" dirty="0">
                  <a:solidFill>
                    <a:srgbClr val="F15544"/>
                  </a:solidFill>
                </a:rPr>
                <a:t>Neizvjesnost</a:t>
              </a:r>
              <a:r>
                <a:rPr lang="sk-SK" sz="1000" b="1" dirty="0">
                  <a:solidFill>
                    <a:srgbClr val="F15544"/>
                  </a:solidFill>
                </a:rPr>
                <a:t> &amp; Rizik</a:t>
              </a:r>
            </a:p>
          </p:txBody>
        </p:sp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40ACA870-64E1-4D38-9AB2-7B2D39C96F38}"/>
                </a:ext>
              </a:extLst>
            </p:cNvPr>
            <p:cNvSpPr/>
            <p:nvPr/>
          </p:nvSpPr>
          <p:spPr>
            <a:xfrm>
              <a:off x="4064444" y="5391371"/>
              <a:ext cx="1498466" cy="661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sz="1000" b="1">
                  <a:solidFill>
                    <a:schemeClr val="bg1"/>
                  </a:solidFill>
                </a:rPr>
                <a:t>Traženje &amp; Testiranje</a:t>
              </a:r>
              <a:endParaRPr lang="sk-SK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bdĺžnik 18">
              <a:extLst>
                <a:ext uri="{FF2B5EF4-FFF2-40B4-BE49-F238E27FC236}">
                  <a16:creationId xmlns:a16="http://schemas.microsoft.com/office/drawing/2014/main" id="{0A4E08BF-0523-40DF-9AE9-C89AF122B45E}"/>
                </a:ext>
              </a:extLst>
            </p:cNvPr>
            <p:cNvSpPr/>
            <p:nvPr/>
          </p:nvSpPr>
          <p:spPr>
            <a:xfrm>
              <a:off x="6672007" y="5401194"/>
              <a:ext cx="1498466" cy="661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sz="1000" b="1" dirty="0">
                  <a:solidFill>
                    <a:schemeClr val="bg1"/>
                  </a:solidFill>
                </a:rPr>
                <a:t>Izvršenje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2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8844"/>
            <a:ext cx="6362679" cy="469694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Prije svega, trebate otkriti je li vaš smjer ispravan, testirati osnovne pretpostavke, dobiti uvid i dokazima potvrditi da će vaša poslovna ideja vrlo vjerojatno uspjeti</a:t>
            </a:r>
          </a:p>
          <a:p>
            <a:pPr algn="l">
              <a:defRPr/>
            </a:pP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Build-Measure-Learn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petlja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učenja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povratnih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informacija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utvrđivanje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proizvod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usluga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ideja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učinkovit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brže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jeftinije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moguće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 prvoj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fazi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bavite se idejom i planiranjem. Smišljate ideje i planirate koji ćete eksperiment ili test provesti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 fazi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trebate svoju ideju pretvoriti u nešto opipljivo, što znači da kreirate MVP (Minimum </a:t>
            </a: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Viable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) - proizvod s osnovnim značajkama, ali dovoljan da privuče pažnju potrošača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Sada imate svoj proizvod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(=”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”)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mora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te provjeriti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jesu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kritične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značajke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dovoljno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dovršene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Nakon toga planirate kako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mjeriti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EASURE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uspjeh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 sljedećoj fazi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potrebno je analizirati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podatke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bilo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da su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kvalitativn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kvantitativn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Posljednja faza je kritična, morate dobiti uvide na temelju onih koje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” naučite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promijeniti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smjer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sačuvati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prijeći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sljedeću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fazu</a:t>
            </a:r>
            <a:endParaRPr lang="en-GB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2B6F4819-5B57-4DE2-9A53-8497C8CE79C8}"/>
              </a:ext>
            </a:extLst>
          </p:cNvPr>
          <p:cNvSpPr txBox="1"/>
          <p:nvPr/>
        </p:nvSpPr>
        <p:spPr>
          <a:xfrm>
            <a:off x="8058976" y="5010534"/>
            <a:ext cx="4010526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>
              <a:lnSpc>
                <a:spcPct val="115000"/>
              </a:lnSpc>
              <a:spcAft>
                <a:spcPts val="1000"/>
              </a:spcAft>
            </a:pPr>
            <a:r>
              <a:rPr lang="en-GB" sz="1200" i="1" dirty="0" err="1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Ries</a:t>
            </a:r>
            <a:r>
              <a:rPr lang="en-GB" sz="1200" i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E. (2011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Lean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startup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Kako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današnji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poduzetnici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koriste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kontinuirane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inovacije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stvaranje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radikalno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uspješnih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poduzeća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Krunski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1" dirty="0" err="1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posao</a:t>
            </a:r>
            <a:r>
              <a:rPr lang="en-GB" sz="1200" i="1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k-S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jte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poslovn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idej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886679" y="1416230"/>
            <a:ext cx="4117468" cy="3594304"/>
            <a:chOff x="7886679" y="1416230"/>
            <a:chExt cx="4117468" cy="3594304"/>
          </a:xfrm>
        </p:grpSpPr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99D0C6B5-DEB8-4DA0-85D9-58DAACBA9E5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31653540"/>
                </p:ext>
              </p:extLst>
            </p:nvPr>
          </p:nvGraphicFramePr>
          <p:xfrm>
            <a:off x="8503087" y="1416230"/>
            <a:ext cx="2884652" cy="25437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2" name="Ovál 1">
              <a:extLst>
                <a:ext uri="{FF2B5EF4-FFF2-40B4-BE49-F238E27FC236}">
                  <a16:creationId xmlns:a16="http://schemas.microsoft.com/office/drawing/2014/main" id="{960A10BF-E0CE-4049-AAE9-E438EFCB8ADD}"/>
                </a:ext>
              </a:extLst>
            </p:cNvPr>
            <p:cNvSpPr/>
            <p:nvPr/>
          </p:nvSpPr>
          <p:spPr>
            <a:xfrm>
              <a:off x="10910638" y="1594576"/>
              <a:ext cx="1093509" cy="1093509"/>
            </a:xfrm>
            <a:prstGeom prst="ellipse">
              <a:avLst/>
            </a:prstGeom>
            <a:solidFill>
              <a:srgbClr val="FFCD0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u="sng" dirty="0"/>
                <a:t>BUILD</a:t>
              </a:r>
              <a:endParaRPr lang="sk-SK" sz="1100" dirty="0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83C113E-8F93-4C63-8CB7-4A7DF5CEE9E0}"/>
                </a:ext>
              </a:extLst>
            </p:cNvPr>
            <p:cNvSpPr/>
            <p:nvPr/>
          </p:nvSpPr>
          <p:spPr>
            <a:xfrm>
              <a:off x="9398658" y="3917025"/>
              <a:ext cx="1093509" cy="1093509"/>
            </a:xfrm>
            <a:prstGeom prst="ellipse">
              <a:avLst/>
            </a:prstGeom>
            <a:solidFill>
              <a:srgbClr val="E6872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u="sng" dirty="0"/>
                <a:t>MEASURE</a:t>
              </a:r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63439C8D-27D3-4A6A-AC4A-19C12AA7ABA3}"/>
                </a:ext>
              </a:extLst>
            </p:cNvPr>
            <p:cNvSpPr/>
            <p:nvPr/>
          </p:nvSpPr>
          <p:spPr>
            <a:xfrm>
              <a:off x="7886679" y="1594576"/>
              <a:ext cx="1093509" cy="1093509"/>
            </a:xfrm>
            <a:prstGeom prst="ellipse">
              <a:avLst/>
            </a:prstGeom>
            <a:solidFill>
              <a:srgbClr val="D92E2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u="sng" dirty="0"/>
                <a:t>LEARN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480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Način razmišljanja koje trebate usvojiti tijekom procesa validacije:</a:t>
            </a:r>
            <a:endParaRPr lang="hr-HR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Poduzetnički</a:t>
            </a:r>
            <a:endParaRPr lang="en-U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Usmjeren na kupca</a:t>
            </a:r>
            <a:endParaRPr lang="en-U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alt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Iterativ</a:t>
            </a:r>
            <a:r>
              <a:rPr lang="hr-H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ni pristup</a:t>
            </a:r>
            <a:endParaRPr lang="en-U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Pitanja o pretpostavkama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Vođen eksperimentima</a:t>
            </a:r>
            <a:endParaRPr lang="en-U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Podatkovno utjecajan</a:t>
            </a:r>
            <a:endParaRPr lang="en-U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jte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poslovn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idej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1" name="Imagen 20">
            <a:extLst>
              <a:ext uri="{FF2B5EF4-FFF2-40B4-BE49-F238E27FC236}">
                <a16:creationId xmlns:a16="http://schemas.microsoft.com/office/drawing/2014/main" id="{E358E297-28CA-4BB1-AB19-29BFBA151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2520000"/>
            <a:ext cx="4680000" cy="262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14016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1.2.2 Testiranje poslovnih ideja u praksi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it-IT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</a:t>
            </a:r>
            <a:r>
              <a:rPr lang="it-IT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svega</a:t>
            </a:r>
            <a:r>
              <a:rPr lang="it-IT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morate </a:t>
            </a:r>
            <a:r>
              <a:rPr lang="it-IT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pratiti</a:t>
            </a:r>
            <a:r>
              <a:rPr lang="it-IT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sljedeće</a:t>
            </a:r>
            <a:r>
              <a:rPr lang="it-IT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izjave</a:t>
            </a:r>
            <a:r>
              <a:rPr lang="it-IT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Vjerujem da postoji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sk-SK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Vjerujem da </a:t>
            </a: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netko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 </a:t>
            </a: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sk-SK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Vjerujem da će OVO</a:t>
            </a: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riješiti 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problem!</a:t>
            </a:r>
            <a:endParaRPr lang="sk-SK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Vjerujem da 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ovako mogu uspjeti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jte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poslovn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idej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1" name="Imagen 24">
            <a:extLst>
              <a:ext uri="{FF2B5EF4-FFF2-40B4-BE49-F238E27FC236}">
                <a16:creationId xmlns:a16="http://schemas.microsoft.com/office/drawing/2014/main" id="{55E8210E-AFF2-4D47-8DD7-6F80C75687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2160000"/>
            <a:ext cx="4680000" cy="317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14016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Zatim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razvijate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validacije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sk-SK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Pretpostavke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ipoteze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Testirajte - odlučite o metodama i alatima i MVP-u</a:t>
            </a: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Podaci – kako ćete ih prikupiti</a:t>
            </a:r>
            <a:endParaRPr lang="sk-SK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Kriteriji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kriteriji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uspjeh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GB" alt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jte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poslovn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idej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1" name="Imagen 26">
            <a:extLst>
              <a:ext uri="{FF2B5EF4-FFF2-40B4-BE49-F238E27FC236}">
                <a16:creationId xmlns:a16="http://schemas.microsoft.com/office/drawing/2014/main" id="{953A74C1-D5F9-44F4-9ACF-488CA65C9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2160000"/>
            <a:ext cx="4680000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140162"/>
          </a:xfrm>
        </p:spPr>
        <p:txBody>
          <a:bodyPr>
            <a:normAutofit/>
          </a:bodyPr>
          <a:lstStyle/>
          <a:p>
            <a:pPr marL="90170" algn="l">
              <a:lnSpc>
                <a:spcPct val="115000"/>
              </a:lnSpc>
              <a:spcAft>
                <a:spcPts val="1000"/>
              </a:spcAft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možete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validirati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170" algn="l">
              <a:lnSpc>
                <a:spcPct val="115000"/>
              </a:lnSpc>
              <a:spcAft>
                <a:spcPts val="1000"/>
              </a:spcAft>
            </a:pP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Potrošač</a:t>
            </a:r>
            <a:r>
              <a:rPr lang="en-GB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problem </a:t>
            </a:r>
            <a:r>
              <a:rPr lang="en-GB" sz="15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odgovar</a:t>
            </a:r>
            <a:r>
              <a:rPr lang="en-GB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potrošači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doista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problem za koji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mislite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je li problem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vrijedan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rješavanja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bi li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spremni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platiti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njegovo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rješavanje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170" algn="l">
              <a:lnSpc>
                <a:spcPct val="115000"/>
              </a:lnSpc>
              <a:spcAft>
                <a:spcPts val="1000"/>
              </a:spcAft>
            </a:pP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 / </a:t>
            </a: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rješenje </a:t>
            </a:r>
            <a:r>
              <a:rPr lang="hr-HR" sz="15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odgovar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rješava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vaše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rješenje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doista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problem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vaših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potrošača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funkcionira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vaše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rješenje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vaše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potrošače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identificirali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rješenja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većim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izgledima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usvajanje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170" algn="l">
              <a:lnSpc>
                <a:spcPct val="115000"/>
              </a:lnSpc>
              <a:spcAft>
                <a:spcPts val="1000"/>
              </a:spcAft>
            </a:pP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</a:t>
            </a:r>
            <a:r>
              <a:rPr lang="hr-HR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izvod</a:t>
            </a: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tržište </a:t>
            </a:r>
            <a:r>
              <a:rPr lang="hr-HR" sz="15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odgovar</a:t>
            </a: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bi li potrošači kupili vaš proizvod za određenu nagradu, koriste li ga, je li njihov broj dovoljno velik da održi rast i profitabilnost proizvoda i poduzeća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k-SK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GB" alt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1.2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Validira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jte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svoj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poslovn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idej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Kada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dizajnirate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razvijate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sportsko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poduzeće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trebali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biste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dobro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razumjeti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njegov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cjelokupni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koncept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njegove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ključne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komponente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Snaga poslovnih modela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Definirajte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će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stvoriti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isporučiti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dobiti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vrijednost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tj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objasnite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će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še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poslovanje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funkcionirati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Na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vrlo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intuitivan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način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će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vas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voditi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kroz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važne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elemente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koji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osiguravaju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isporuku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usluge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proizvoda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Definirajte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ključne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aspekte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budućeg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sustavan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koherentan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logičan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način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panose="020B0604020202020204" pitchFamily="34" charset="0"/>
                <a:ea typeface="Calibri" panose="020F0502020204030204" pitchFamily="34" charset="0"/>
              </a:rPr>
              <a:t>Zajednički jezik za poduzetničke praktičare i koristan alat za prezentaciju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146962" y="719776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1.3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Dizajnirajte svoj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proje</a:t>
            </a:r>
            <a:r>
              <a:rPr lang="hr-HR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kt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1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1.3.1 </a:t>
            </a:r>
            <a:r>
              <a:rPr lang="en-GB" sz="2000" b="1" dirty="0" err="1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Platno</a:t>
            </a:r>
            <a:r>
              <a:rPr lang="en-GB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poslovnog</a:t>
            </a:r>
            <a:r>
              <a:rPr lang="en-GB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modela</a:t>
            </a:r>
            <a:endParaRPr lang="hr-HR" sz="20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Alat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koristi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razvoj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vizualnog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prikaza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poslovnog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modela</a:t>
            </a:r>
            <a:endParaRPr lang="en-GB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panose="020B0604020202020204" pitchFamily="34" charset="0"/>
                <a:ea typeface="Calibri" panose="020F0502020204030204" pitchFamily="34" charset="0"/>
              </a:rPr>
              <a:t>Kratak nacrt na jednoj stranici s unaprijed definiranim formatom koji je jednostavan za praćenje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„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Zajednički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jezik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”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koristi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definiranje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modela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Sastoji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od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devet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elemenata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koji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pokrivaju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glavna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područja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kupci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ponuda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infrastru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ktura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inanci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jska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održivost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GB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Pomoću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ovog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alata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možete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izraditi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model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20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minuta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Proces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učenja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mnogo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je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važniji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od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njegovog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rezultata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Ipak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moći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ćete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vidjeti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glavnu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logiku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tijek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rada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1.3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Dizajnirajte svoj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proje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k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t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1.3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Dizajnirajte svoj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proje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k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t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026" name="Obrázok 2">
            <a:extLst>
              <a:ext uri="{FF2B5EF4-FFF2-40B4-BE49-F238E27FC236}">
                <a16:creationId xmlns:a16="http://schemas.microsoft.com/office/drawing/2014/main" id="{FAC5D4FF-066C-44B1-A7EA-0AFCB0398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269" y="1467852"/>
            <a:ext cx="6708742" cy="473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49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/>
          <a:lstStyle/>
          <a:p>
            <a:pPr algn="l"/>
            <a:endParaRPr lang="pl-PL" dirty="0">
              <a:solidFill>
                <a:srgbClr val="E47A24"/>
              </a:solidFill>
              <a:latin typeface="+mj-lt"/>
            </a:endParaRPr>
          </a:p>
          <a:p>
            <a:pPr algn="l"/>
            <a:r>
              <a:rPr lang="pl-PL" b="1" dirty="0">
                <a:solidFill>
                  <a:srgbClr val="E47A24"/>
                </a:solidFill>
                <a:latin typeface="+mj-lt"/>
              </a:rPr>
              <a:t>Na kraju ovog modula ćete</a:t>
            </a:r>
            <a:r>
              <a:rPr lang="pl-PL" dirty="0">
                <a:solidFill>
                  <a:srgbClr val="E47A24"/>
                </a:solidFill>
                <a:latin typeface="+mj-lt"/>
              </a:rPr>
              <a:t>:</a:t>
            </a:r>
            <a:endParaRPr lang="es-ES" dirty="0">
              <a:solidFill>
                <a:srgbClr val="E47A24"/>
              </a:solidFill>
              <a:latin typeface="+mj-l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Svrha i ciljevi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3681002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4663522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781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err="1">
                <a:latin typeface="+mj-lt"/>
                <a:cs typeface="Arial" pitchFamily="34" charset="0"/>
              </a:rPr>
              <a:t>Razumjeti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međusobne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veze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između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sporta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poduzetništva</a:t>
            </a:r>
            <a:endParaRPr lang="en-US" altLang="ko-KR" sz="1400" dirty="0">
              <a:latin typeface="+mj-lt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err="1">
                <a:latin typeface="+mj-lt"/>
                <a:cs typeface="Arial" pitchFamily="34" charset="0"/>
              </a:rPr>
              <a:t>Shvatit</a:t>
            </a:r>
            <a:r>
              <a:rPr lang="hr-HR" altLang="ko-KR" sz="1400" dirty="0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koji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su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atributi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razvijeni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kroz</a:t>
            </a:r>
            <a:r>
              <a:rPr lang="en-US" altLang="ko-KR" sz="1400" dirty="0">
                <a:latin typeface="+mj-lt"/>
                <a:cs typeface="Arial" pitchFamily="34" charset="0"/>
              </a:rPr>
              <a:t> sport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korisni</a:t>
            </a:r>
            <a:r>
              <a:rPr lang="en-US" altLang="ko-KR" sz="1400" dirty="0">
                <a:latin typeface="+mj-lt"/>
                <a:cs typeface="Arial" pitchFamily="34" charset="0"/>
              </a:rPr>
              <a:t> u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poduzetništvu</a:t>
            </a:r>
            <a:endParaRPr lang="en-US" altLang="ko-KR" sz="1400" dirty="0">
              <a:latin typeface="+mj-lt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err="1">
                <a:latin typeface="+mj-lt"/>
                <a:cs typeface="Arial" pitchFamily="34" charset="0"/>
              </a:rPr>
              <a:t>Razumjeti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prirodu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poslovnih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ideja</a:t>
            </a:r>
            <a:r>
              <a:rPr lang="en-US" altLang="ko-KR" sz="1400" dirty="0">
                <a:latin typeface="+mj-lt"/>
                <a:cs typeface="Arial" pitchFamily="34" charset="0"/>
              </a:rPr>
              <a:t>,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njihove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izvore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načine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poboljšanja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njihov</a:t>
            </a:r>
            <a:r>
              <a:rPr lang="hr-HR" altLang="ko-KR" sz="1400" dirty="0">
                <a:latin typeface="+mj-lt"/>
                <a:cs typeface="Arial" pitchFamily="34" charset="0"/>
              </a:rPr>
              <a:t>a generiranja</a:t>
            </a:r>
            <a:endParaRPr lang="en-US" altLang="ko-KR" sz="1400" dirty="0">
              <a:latin typeface="+mj-lt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4" y="2282552"/>
            <a:ext cx="5124925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hr-HR" altLang="ko-KR" b="1" dirty="0">
                <a:latin typeface="+mj-lt"/>
                <a:cs typeface="Arial" pitchFamily="34" charset="0"/>
              </a:rPr>
              <a:t>Postaviti </a:t>
            </a:r>
            <a:r>
              <a:rPr lang="hr-HR" altLang="ko-KR" b="1" dirty="0" err="1">
                <a:latin typeface="+mj-lt"/>
                <a:cs typeface="Arial" pitchFamily="34" charset="0"/>
              </a:rPr>
              <a:t>sc</a:t>
            </a:r>
            <a:r>
              <a:rPr lang="en-US" altLang="ko-KR" b="1" dirty="0" err="1">
                <a:latin typeface="+mj-lt"/>
                <a:cs typeface="Arial" pitchFamily="34" charset="0"/>
              </a:rPr>
              <a:t>en</a:t>
            </a:r>
            <a:r>
              <a:rPr lang="hr-HR" altLang="ko-KR" b="1" dirty="0">
                <a:latin typeface="+mj-lt"/>
                <a:cs typeface="Arial" pitchFamily="34" charset="0"/>
              </a:rPr>
              <a:t>u</a:t>
            </a:r>
            <a:endParaRPr lang="ko-KR" altLang="en-US" b="1" dirty="0">
              <a:latin typeface="+mj-lt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4003839"/>
            <a:ext cx="6524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en-US" altLang="ko-KR" sz="1400" dirty="0" err="1">
                <a:latin typeface="+mj-lt"/>
                <a:cs typeface="Arial" pitchFamily="34" charset="0"/>
              </a:rPr>
              <a:t>Saznajt</a:t>
            </a:r>
            <a:r>
              <a:rPr lang="hr-HR" altLang="ko-KR" sz="1400" dirty="0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o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važnosti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potencijalnim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sredstvima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testiranja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poslovnih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ideja</a:t>
            </a:r>
            <a:endParaRPr lang="en-US" altLang="ko-KR" sz="1400" dirty="0">
              <a:latin typeface="+mj-lt"/>
              <a:cs typeface="Arial" pitchFamily="34" charset="0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5" y="3665285"/>
            <a:ext cx="5124925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hr-HR" altLang="ko-KR" b="1" dirty="0" err="1">
                <a:latin typeface="+mj-lt"/>
                <a:cs typeface="Arial" pitchFamily="34" charset="0"/>
              </a:rPr>
              <a:t>Validirati</a:t>
            </a:r>
            <a:r>
              <a:rPr lang="hr-HR" altLang="ko-KR" b="1" dirty="0">
                <a:latin typeface="+mj-lt"/>
                <a:cs typeface="Arial" pitchFamily="34" charset="0"/>
              </a:rPr>
              <a:t> svoju poslovnu ideju</a:t>
            </a:r>
            <a:endParaRPr lang="ko-KR" altLang="en-US" b="1" dirty="0">
              <a:latin typeface="+mj-lt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972893"/>
            <a:ext cx="8386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en-US" altLang="ko-KR" sz="1400" dirty="0" err="1">
                <a:latin typeface="+mj-lt"/>
                <a:cs typeface="Arial" pitchFamily="34" charset="0"/>
              </a:rPr>
              <a:t>Naučit</a:t>
            </a:r>
            <a:r>
              <a:rPr lang="hr-HR" altLang="ko-KR" sz="1400" dirty="0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kako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dizajnirati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svoj</a:t>
            </a:r>
            <a:r>
              <a:rPr lang="hr-HR" altLang="ko-KR" sz="1400" dirty="0">
                <a:latin typeface="+mj-lt"/>
                <a:cs typeface="Arial" pitchFamily="34" charset="0"/>
              </a:rPr>
              <a:t>e poslovanje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opću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logiku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kako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će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ona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funkcionirati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pomoću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platna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poslovnog</a:t>
            </a:r>
            <a:r>
              <a:rPr lang="en-US" altLang="ko-KR" sz="1400" dirty="0">
                <a:latin typeface="+mj-lt"/>
                <a:cs typeface="Arial" pitchFamily="34" charset="0"/>
              </a:rPr>
              <a:t> </a:t>
            </a:r>
            <a:r>
              <a:rPr lang="en-US" altLang="ko-KR" sz="1400" dirty="0" err="1">
                <a:latin typeface="+mj-lt"/>
                <a:cs typeface="Arial" pitchFamily="34" charset="0"/>
              </a:rPr>
              <a:t>modela</a:t>
            </a:r>
            <a:endParaRPr lang="en-US" altLang="ko-KR" sz="1400" dirty="0">
              <a:latin typeface="+mj-lt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634339"/>
            <a:ext cx="5124925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hr-HR" altLang="ko-KR" b="1" dirty="0">
                <a:latin typeface="+mj-lt"/>
                <a:cs typeface="Arial" pitchFamily="34" charset="0"/>
              </a:rPr>
              <a:t>Dizajnirajte svoj </a:t>
            </a:r>
            <a:r>
              <a:rPr lang="en-US" altLang="ko-KR" b="1" dirty="0" err="1">
                <a:latin typeface="+mj-lt"/>
                <a:cs typeface="Arial" pitchFamily="34" charset="0"/>
              </a:rPr>
              <a:t>proje</a:t>
            </a:r>
            <a:r>
              <a:rPr lang="hr-HR" altLang="ko-KR" b="1" dirty="0">
                <a:latin typeface="+mj-lt"/>
                <a:cs typeface="Arial" pitchFamily="34" charset="0"/>
              </a:rPr>
              <a:t>k</a:t>
            </a:r>
            <a:r>
              <a:rPr lang="en-US" altLang="ko-KR" b="1" dirty="0">
                <a:latin typeface="+mj-lt"/>
                <a:cs typeface="Arial" pitchFamily="34" charset="0"/>
              </a:rPr>
              <a:t>t</a:t>
            </a:r>
            <a:endParaRPr lang="ko-KR" altLang="en-US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1: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Započnite s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definiranjem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grupa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ljudi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organizacija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želite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dosegnuti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poslužiti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segmente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svojih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kupaca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model mora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biti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usmjeren na snažno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razumijevanja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njihovih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specifičnih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potreba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2: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Zatim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definirate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ponudu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vrijednosti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–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vrijednost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proizvod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usluga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stvara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kupce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npr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rješavanjem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problema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zadovoljavanjem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potrebe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endParaRPr lang="en-GB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3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Da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biste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dosegli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klijente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morate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razmotriti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odgovarajuće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komunikacijske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prodajne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distribucijske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kanale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Razmislite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o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onima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relevantnim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1.3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Dizajnirajte svoj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proje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k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t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4: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Razmislite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o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vrstama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odnosa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ćete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uspostaviti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klijentima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5: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Razmislite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o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potencijalnim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tokovima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prihoda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Oni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definiraju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načine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ćete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generirati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prihode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od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kupaca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Oni bi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trebali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odgovarati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vrijednosti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oni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spremni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platiti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6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Sažmite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ključnu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imovinu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najvažniju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imovinu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potrebnu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vođenje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vašeg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1.3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Osmislite svoj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proje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k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t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7: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Isto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tako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podcrtajte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ključne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aktivnosti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morate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učiniti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kako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bi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model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funkcionirao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GB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8: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Razmislite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o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svim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ključnim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partnerstvima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potrebnim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vođenje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vašeg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poslovanja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 To se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odnosi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dobavljače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partnere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npr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osiguranje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pristupa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važnoj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imovini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aktivnostima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omogućavanje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uštede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optimizacije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smanjenje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rizika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neizvjesnosti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KORAK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9: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Konačno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nakon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upoznavanja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ostalih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elemenata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možete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sažeti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najvažnije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troškove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potrebne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za rad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vašeg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poslovnog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modela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1.3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 Osmislite svoj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proje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k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t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9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84412" y="1818012"/>
            <a:ext cx="2942298" cy="2963006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>
                <a:solidFill>
                  <a:srgbClr val="D92E2D"/>
                </a:solidFill>
              </a:rPr>
              <a:t>S</a:t>
            </a:r>
            <a:r>
              <a:rPr lang="hr-HR" sz="4000" b="1" dirty="0" err="1">
                <a:solidFill>
                  <a:srgbClr val="D92E2D"/>
                </a:solidFill>
              </a:rPr>
              <a:t>ažetak</a:t>
            </a:r>
            <a:endParaRPr lang="es-ES" sz="40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546075" y="1439926"/>
            <a:ext cx="2942297" cy="21744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>
              <a:defRPr/>
            </a:pPr>
            <a:r>
              <a:rPr lang="hr-HR" sz="1200" b="1" dirty="0">
                <a:solidFill>
                  <a:srgbClr val="FF0000"/>
                </a:solidFill>
                <a:latin typeface="Arial" panose="020B0604020202020204" pitchFamily="34" charset="0"/>
              </a:rPr>
              <a:t>Sportske karakteristike vrijedne za poduzetništvo</a:t>
            </a:r>
            <a:r>
              <a:rPr lang="hr-HR" sz="12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Disc</a:t>
            </a:r>
            <a:r>
              <a:rPr lang="hr-HR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iplina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Upornost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Unutarnji </a:t>
            </a:r>
            <a:r>
              <a:rPr lang="hr-HR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lokus</a:t>
            </a: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 kontrole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Proa</a:t>
            </a:r>
            <a:r>
              <a:rPr lang="hr-HR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ktivnost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Kontrola situacije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Potreba za postignućem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Otpornost na stres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</a:rPr>
              <a:t>Osobna otpornost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116174" y="2289614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1580865" y="4206587"/>
            <a:ext cx="1954799" cy="17700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1" dirty="0" err="1">
                <a:solidFill>
                  <a:srgbClr val="FF0000"/>
                </a:solidFill>
                <a:cs typeface="Arial" pitchFamily="34" charset="0"/>
              </a:rPr>
              <a:t>Valida</a:t>
            </a:r>
            <a:r>
              <a:rPr lang="hr-HR" sz="1400" b="1" dirty="0" err="1">
                <a:solidFill>
                  <a:srgbClr val="FF0000"/>
                </a:solidFill>
                <a:cs typeface="Arial" pitchFamily="34" charset="0"/>
              </a:rPr>
              <a:t>cija</a:t>
            </a:r>
            <a:r>
              <a:rPr lang="sk-SK" sz="1400" b="1" dirty="0">
                <a:solidFill>
                  <a:srgbClr val="FF0000"/>
                </a:solidFill>
                <a:cs typeface="Arial" pitchFamily="34" charset="0"/>
              </a:rPr>
              <a:t>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100" dirty="0">
                <a:solidFill>
                  <a:schemeClr val="tx1"/>
                </a:solidFill>
                <a:cs typeface="Arial" pitchFamily="34" charset="0"/>
              </a:rPr>
              <a:t>Proces smanjenja neizvjesnosti ostvarivanja ideja koje izgledaju sjajno u teoriji, ali neće funkcionirati u stvarnosti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182103" y="4850345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061215" y="2034274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3" r="20863"/>
          <a:stretch/>
        </p:blipFill>
        <p:spPr>
          <a:xfrm>
            <a:off x="5153974" y="4138162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8523490" y="4399634"/>
            <a:ext cx="2861353" cy="10146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sk-SK" sz="1400" b="1" dirty="0">
                <a:solidFill>
                  <a:srgbClr val="FF0000"/>
                </a:solidFill>
                <a:cs typeface="Arial" pitchFamily="34" charset="0"/>
              </a:rPr>
              <a:t>Poslovna ideja</a:t>
            </a:r>
            <a:r>
              <a:rPr lang="en-US" sz="1400" b="1" dirty="0">
                <a:solidFill>
                  <a:srgbClr val="FF0000"/>
                </a:solidFill>
                <a:cs typeface="Arial" pitchFamily="34" charset="0"/>
              </a:rPr>
              <a:t> – k</a:t>
            </a:r>
            <a:r>
              <a:rPr lang="hr-HR" sz="1400" b="1" dirty="0" err="1">
                <a:solidFill>
                  <a:srgbClr val="FF0000"/>
                </a:solidFill>
                <a:cs typeface="Arial" pitchFamily="34" charset="0"/>
              </a:rPr>
              <a:t>ljučne</a:t>
            </a:r>
            <a:r>
              <a:rPr lang="hr-HR" sz="1400" b="1" dirty="0">
                <a:solidFill>
                  <a:srgbClr val="FF0000"/>
                </a:solidFill>
                <a:cs typeface="Arial" pitchFamily="34" charset="0"/>
              </a:rPr>
              <a:t> komponente</a:t>
            </a:r>
            <a:r>
              <a:rPr lang="sk-SK" sz="1400" b="1" dirty="0">
                <a:solidFill>
                  <a:srgbClr val="FF0000"/>
                </a:solidFill>
                <a:cs typeface="Arial" pitchFamily="34" charset="0"/>
              </a:rPr>
              <a:t>: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Problem</a:t>
            </a:r>
            <a:endParaRPr lang="sk-SK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sz="1100" dirty="0">
                <a:solidFill>
                  <a:schemeClr val="tx1"/>
                </a:solidFill>
                <a:latin typeface="Arial" panose="020B0604020202020204" pitchFamily="34" charset="0"/>
              </a:rPr>
              <a:t>Rješenje 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sz="1100" dirty="0">
                <a:solidFill>
                  <a:schemeClr val="tx1"/>
                </a:solidFill>
                <a:latin typeface="Arial" panose="020B0604020202020204" pitchFamily="34" charset="0"/>
              </a:rPr>
              <a:t>Koristi</a:t>
            </a:r>
            <a:endParaRPr lang="es-ES" sz="1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5467D9E1-D2E1-4EE5-BF47-DCF5F3EDD8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096272" y="4799857"/>
            <a:ext cx="317240" cy="482490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38DD031E-D63A-4184-AC33-C61D1F9E7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176658" y="2251934"/>
            <a:ext cx="317240" cy="482490"/>
          </a:xfrm>
          <a:prstGeom prst="rect">
            <a:avLst/>
          </a:prstGeom>
        </p:spPr>
      </p:pic>
      <p:sp>
        <p:nvSpPr>
          <p:cNvPr id="40" name="Círculo parcial 4">
            <a:extLst>
              <a:ext uri="{FF2B5EF4-FFF2-40B4-BE49-F238E27FC236}">
                <a16:creationId xmlns:a16="http://schemas.microsoft.com/office/drawing/2014/main" id="{8AFA0886-CA72-433E-9692-290F226937BD}"/>
              </a:ext>
            </a:extLst>
          </p:cNvPr>
          <p:cNvSpPr txBox="1"/>
          <p:nvPr/>
        </p:nvSpPr>
        <p:spPr>
          <a:xfrm>
            <a:off x="1395181" y="2395337"/>
            <a:ext cx="2100434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k-SK" sz="1400" b="1" dirty="0">
                <a:solidFill>
                  <a:srgbClr val="FF0000"/>
                </a:solidFill>
                <a:cs typeface="Arial" pitchFamily="34" charset="0"/>
              </a:rPr>
              <a:t>Sportaši i sportski ljudi: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Skloni su poduzetništvu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Pokazuju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veću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poduzetničku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orijentaciju</a:t>
            </a:r>
            <a:endParaRPr lang="hr-HR" sz="11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sz="1200" dirty="0">
                <a:solidFill>
                  <a:schemeClr val="tx1"/>
                </a:solidFill>
                <a:cs typeface="Arial" pitchFamily="34" charset="0"/>
              </a:rPr>
              <a:t>Obično su opremljeni kvalitetama vrijednim u poduzetničkom području</a:t>
            </a:r>
          </a:p>
          <a:p>
            <a:pPr marL="28575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sk-SK" sz="1600" b="1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600" b="1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 flipV="1">
            <a:off x="3387306" y="2467155"/>
            <a:ext cx="943116" cy="328852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66626A40-9125-4E84-AF20-CE418688D9AC}"/>
              </a:ext>
            </a:extLst>
          </p:cNvPr>
          <p:cNvCxnSpPr>
            <a:cxnSpLocks/>
          </p:cNvCxnSpPr>
          <p:nvPr/>
        </p:nvCxnSpPr>
        <p:spPr>
          <a:xfrm flipH="1">
            <a:off x="3681299" y="4351680"/>
            <a:ext cx="1030109" cy="429338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6833542" y="4346529"/>
            <a:ext cx="1141916" cy="434489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 flipV="1">
            <a:off x="7151569" y="2467155"/>
            <a:ext cx="805934" cy="328853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4850104" y="5203204"/>
            <a:ext cx="2861353" cy="10146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sk-SK" sz="1400" b="1" dirty="0">
                <a:solidFill>
                  <a:srgbClr val="FF0000"/>
                </a:solidFill>
                <a:cs typeface="Arial" pitchFamily="34" charset="0"/>
              </a:rPr>
              <a:t>Poslovni model: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Definira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kako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tvrtka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stvara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isporučuje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bilježi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vrijednost</a:t>
            </a:r>
            <a:endParaRPr lang="hr-HR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tj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objašnjava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kako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tvrtka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funkcionira</a:t>
            </a:r>
            <a:endParaRPr lang="hr-HR" sz="1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" name="Imagen 33">
            <a:extLst>
              <a:ext uri="{FF2B5EF4-FFF2-40B4-BE49-F238E27FC236}">
                <a16:creationId xmlns:a16="http://schemas.microsoft.com/office/drawing/2014/main" id="{5467D9E1-D2E1-4EE5-BF47-DCF5F3EDD8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4422886" y="5519660"/>
            <a:ext cx="317240" cy="482490"/>
          </a:xfrm>
          <a:prstGeom prst="rect">
            <a:avLst/>
          </a:prstGeom>
        </p:spPr>
      </p:pic>
      <p:cxnSp>
        <p:nvCxnSpPr>
          <p:cNvPr id="36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 flipH="1">
            <a:off x="5772380" y="4781018"/>
            <a:ext cx="0" cy="37019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488131"/>
            <a:ext cx="4327693" cy="671109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Test </a:t>
            </a:r>
            <a:r>
              <a:rPr lang="en-GB" sz="3600" b="1" dirty="0" err="1">
                <a:solidFill>
                  <a:srgbClr val="C00000"/>
                </a:solidFill>
              </a:rPr>
              <a:t>za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>
                <a:solidFill>
                  <a:srgbClr val="C00000"/>
                </a:solidFill>
              </a:rPr>
              <a:t>samoocjenjivanje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CEE6CFB-652F-401E-AD86-77644B3FAE51}"/>
              </a:ext>
            </a:extLst>
          </p:cNvPr>
          <p:cNvSpPr txBox="1">
            <a:spLocks/>
          </p:cNvSpPr>
          <p:nvPr/>
        </p:nvSpPr>
        <p:spPr>
          <a:xfrm>
            <a:off x="2371280" y="2232412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ko-KR" alt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365CED5-57C9-49FD-8E46-4E4C1B0B4374}"/>
              </a:ext>
            </a:extLst>
          </p:cNvPr>
          <p:cNvSpPr txBox="1">
            <a:spLocks/>
          </p:cNvSpPr>
          <p:nvPr/>
        </p:nvSpPr>
        <p:spPr>
          <a:xfrm>
            <a:off x="2371280" y="2539891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Što je smisao problema kupaca</a:t>
            </a:r>
            <a:r>
              <a:rPr lang="pl-PL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ko-K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ABA6387-F2E0-4F54-A8C6-C1448A54B76F}"/>
              </a:ext>
            </a:extLst>
          </p:cNvPr>
          <p:cNvGrpSpPr/>
          <p:nvPr/>
        </p:nvGrpSpPr>
        <p:grpSpPr>
          <a:xfrm>
            <a:off x="8330291" y="2275106"/>
            <a:ext cx="1061896" cy="965383"/>
            <a:chOff x="1647104" y="1683715"/>
            <a:chExt cx="724176" cy="586547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A1E00100-DE37-4138-ADCC-C4752FCEB8FD}"/>
                </a:ext>
              </a:extLst>
            </p:cNvPr>
            <p:cNvSpPr/>
            <p:nvPr/>
          </p:nvSpPr>
          <p:spPr>
            <a:xfrm>
              <a:off x="1647104" y="1683715"/>
              <a:ext cx="724176" cy="586547"/>
            </a:xfrm>
            <a:prstGeom prst="rect">
              <a:avLst/>
            </a:prstGeom>
            <a:solidFill>
              <a:srgbClr val="FFC400"/>
            </a:solidFill>
            <a:ln>
              <a:solidFill>
                <a:srgbClr val="FF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78C3459-CABC-4D17-B45C-C4DDA3D55D77}"/>
                </a:ext>
              </a:extLst>
            </p:cNvPr>
            <p:cNvSpPr/>
            <p:nvPr/>
          </p:nvSpPr>
          <p:spPr>
            <a:xfrm>
              <a:off x="1793124" y="1807904"/>
              <a:ext cx="432135" cy="284005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C4DC21D7-03C9-4E6D-81DF-052482C04255}"/>
              </a:ext>
            </a:extLst>
          </p:cNvPr>
          <p:cNvGrpSpPr/>
          <p:nvPr/>
        </p:nvGrpSpPr>
        <p:grpSpPr>
          <a:xfrm>
            <a:off x="1276760" y="2278581"/>
            <a:ext cx="1061896" cy="965383"/>
            <a:chOff x="5146962" y="2232411"/>
            <a:chExt cx="1061896" cy="96538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40D34F12-CA7C-425C-889A-FA960573DC9D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ctangle 36">
              <a:extLst>
                <a:ext uri="{FF2B5EF4-FFF2-40B4-BE49-F238E27FC236}">
                  <a16:creationId xmlns:a16="http://schemas.microsoft.com/office/drawing/2014/main" id="{ABA4606A-6E66-41DA-B489-E8F965CD99EE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F9D470A-BF01-4D7C-864E-03F03E038D13}"/>
              </a:ext>
            </a:extLst>
          </p:cNvPr>
          <p:cNvSpPr txBox="1">
            <a:spLocks/>
          </p:cNvSpPr>
          <p:nvPr/>
        </p:nvSpPr>
        <p:spPr>
          <a:xfrm>
            <a:off x="5961534" y="2202306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C8D88BE-7943-4B45-971A-B6E4EFEA82C8}"/>
              </a:ext>
            </a:extLst>
          </p:cNvPr>
          <p:cNvSpPr txBox="1">
            <a:spLocks/>
          </p:cNvSpPr>
          <p:nvPr/>
        </p:nvSpPr>
        <p:spPr>
          <a:xfrm>
            <a:off x="5961534" y="2509612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Zašto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je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važno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hr-HR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validirati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svoju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poslovnu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ideju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437ABDA-AED3-4F33-AE14-55ECEF96F665}"/>
              </a:ext>
            </a:extLst>
          </p:cNvPr>
          <p:cNvSpPr txBox="1">
            <a:spLocks/>
          </p:cNvSpPr>
          <p:nvPr/>
        </p:nvSpPr>
        <p:spPr>
          <a:xfrm>
            <a:off x="9494341" y="2244491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20CD748-A25E-4A63-BD61-B6BA5E2A3466}"/>
              </a:ext>
            </a:extLst>
          </p:cNvPr>
          <p:cNvSpPr txBox="1">
            <a:spLocks/>
          </p:cNvSpPr>
          <p:nvPr/>
        </p:nvSpPr>
        <p:spPr>
          <a:xfrm>
            <a:off x="9494341" y="2551970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Što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je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najvažnije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za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validaciju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vaše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poslovne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ideje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4862975" y="2278580"/>
            <a:ext cx="1061896" cy="965383"/>
            <a:chOff x="4523418" y="3490010"/>
            <a:chExt cx="1061896" cy="965383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06AF3D80-07B6-4861-AFD2-D114D66325BC}"/>
              </a:ext>
            </a:extLst>
          </p:cNvPr>
          <p:cNvSpPr txBox="1">
            <a:spLocks/>
          </p:cNvSpPr>
          <p:nvPr/>
        </p:nvSpPr>
        <p:spPr>
          <a:xfrm>
            <a:off x="2371280" y="3970029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CDCB232-E9E6-43BF-B205-DF4BE1023D04}"/>
              </a:ext>
            </a:extLst>
          </p:cNvPr>
          <p:cNvSpPr txBox="1">
            <a:spLocks/>
          </p:cNvSpPr>
          <p:nvPr/>
        </p:nvSpPr>
        <p:spPr>
          <a:xfrm>
            <a:off x="2371280" y="4277508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Koja je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glavna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hr-HR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korist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izrade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poslovnog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modela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9477452-4E36-4AE6-9961-382FF033C8FE}"/>
              </a:ext>
            </a:extLst>
          </p:cNvPr>
          <p:cNvGrpSpPr/>
          <p:nvPr/>
        </p:nvGrpSpPr>
        <p:grpSpPr>
          <a:xfrm>
            <a:off x="1276760" y="4016198"/>
            <a:ext cx="1061896" cy="965383"/>
            <a:chOff x="5146962" y="2232411"/>
            <a:chExt cx="1061896" cy="965383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CAE64E8-A90A-4C86-A35F-CE5EB41ECD02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1D72B47C-0E9C-438E-A88A-38A1071127DC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66FD3A1E-A57E-4C83-A668-0354E0D79189}"/>
              </a:ext>
            </a:extLst>
          </p:cNvPr>
          <p:cNvSpPr txBox="1">
            <a:spLocks/>
          </p:cNvSpPr>
          <p:nvPr/>
        </p:nvSpPr>
        <p:spPr>
          <a:xfrm>
            <a:off x="5961534" y="3939750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8B57C654-1CB6-4596-9FFD-8CEFA6EF9320}"/>
              </a:ext>
            </a:extLst>
          </p:cNvPr>
          <p:cNvSpPr txBox="1">
            <a:spLocks/>
          </p:cNvSpPr>
          <p:nvPr/>
        </p:nvSpPr>
        <p:spPr>
          <a:xfrm>
            <a:off x="5961534" y="4247229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Koja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je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najbolja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početna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točka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za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izradu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platna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vašeg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poslovnog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modela</a:t>
            </a:r>
            <a:r>
              <a:rPr lang="en-US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08D0167-7F5A-4885-8852-61C2174E62E4}"/>
              </a:ext>
            </a:extLst>
          </p:cNvPr>
          <p:cNvGrpSpPr/>
          <p:nvPr/>
        </p:nvGrpSpPr>
        <p:grpSpPr>
          <a:xfrm>
            <a:off x="4862975" y="4016197"/>
            <a:ext cx="1061896" cy="965383"/>
            <a:chOff x="4523418" y="3490010"/>
            <a:chExt cx="1061896" cy="96538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05AD4410-11B2-443C-AE32-90B520A14AB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Donut 39">
              <a:extLst>
                <a:ext uri="{FF2B5EF4-FFF2-40B4-BE49-F238E27FC236}">
                  <a16:creationId xmlns:a16="http://schemas.microsoft.com/office/drawing/2014/main" id="{47B65D10-ED4E-477A-B5F0-6981EE105C2A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8548033" cy="214423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hr-HR" sz="3600" b="1" spc="-85" dirty="0">
                <a:solidFill>
                  <a:srgbClr val="D92E2D"/>
                </a:solidFill>
                <a:cs typeface="Tahoma"/>
              </a:rPr>
              <a:t>Sadržaj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2130435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460983" y="2684471"/>
            <a:ext cx="212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altLang="ko-KR" sz="1200" dirty="0">
                <a:cs typeface="Arial" pitchFamily="34" charset="0"/>
              </a:rPr>
              <a:t>Od sportaša do poduzetnika</a:t>
            </a:r>
            <a:endParaRPr lang="en-US" altLang="ko-KR" sz="1200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cs typeface="Arial" pitchFamily="34" charset="0"/>
              </a:rPr>
              <a:t>Ide</a:t>
            </a:r>
            <a:r>
              <a:rPr lang="hr-HR" altLang="ko-KR" sz="1200" dirty="0">
                <a:cs typeface="Arial" pitchFamily="34" charset="0"/>
              </a:rPr>
              <a:t>je i mogućnosti</a:t>
            </a:r>
            <a:endParaRPr lang="en-US" altLang="ko-KR" sz="1200" dirty="0"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457776" y="2294204"/>
            <a:ext cx="1838805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hr-HR" altLang="ko-KR" b="1" dirty="0">
                <a:latin typeface="+mj-lt"/>
                <a:cs typeface="Arial" pitchFamily="34" charset="0"/>
              </a:rPr>
              <a:t>Postaviti scenu</a:t>
            </a:r>
            <a:endParaRPr lang="ko-KR" altLang="en-US" b="1" dirty="0">
              <a:latin typeface="+mj-lt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386877" y="1811714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4242268" y="2684471"/>
            <a:ext cx="268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altLang="ko-KR" sz="1200" dirty="0">
                <a:cs typeface="Arial" pitchFamily="34" charset="0"/>
              </a:rPr>
              <a:t>Razmišljanje o testiranju i validaciji</a:t>
            </a:r>
            <a:endParaRPr lang="en-US" altLang="ko-KR" sz="1200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cs typeface="Arial" pitchFamily="34" charset="0"/>
              </a:rPr>
              <a:t>Test</a:t>
            </a:r>
            <a:r>
              <a:rPr lang="hr-HR" altLang="ko-KR" sz="1200" dirty="0" err="1">
                <a:cs typeface="Arial" pitchFamily="34" charset="0"/>
              </a:rPr>
              <a:t>iranje</a:t>
            </a:r>
            <a:r>
              <a:rPr lang="hr-HR" altLang="ko-KR" sz="1200" dirty="0">
                <a:cs typeface="Arial" pitchFamily="34" charset="0"/>
              </a:rPr>
              <a:t> poslovnih ideja u praksi</a:t>
            </a:r>
            <a:endParaRPr lang="en-US" altLang="ko-KR" sz="1200" dirty="0">
              <a:cs typeface="Arial" pitchFamily="34" charset="0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4242268" y="2294204"/>
            <a:ext cx="268233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hr-HR" altLang="ko-KR" b="1" dirty="0" err="1">
                <a:latin typeface="+mj-lt"/>
                <a:cs typeface="Arial" pitchFamily="34" charset="0"/>
              </a:rPr>
              <a:t>Validirati</a:t>
            </a:r>
            <a:r>
              <a:rPr lang="hr-HR" altLang="ko-KR" b="1" dirty="0">
                <a:latin typeface="+mj-lt"/>
                <a:cs typeface="Arial" pitchFamily="34" charset="0"/>
              </a:rPr>
              <a:t> poslovnu</a:t>
            </a:r>
            <a:r>
              <a:rPr lang="en-US" altLang="ko-KR" b="1" dirty="0">
                <a:latin typeface="+mj-lt"/>
                <a:cs typeface="Arial" pitchFamily="34" charset="0"/>
              </a:rPr>
              <a:t> id</a:t>
            </a:r>
            <a:r>
              <a:rPr lang="hr-HR" altLang="ko-KR" b="1" dirty="0">
                <a:latin typeface="+mj-lt"/>
                <a:cs typeface="Arial" pitchFamily="34" charset="0"/>
              </a:rPr>
              <a:t>eju</a:t>
            </a:r>
            <a:endParaRPr lang="ko-KR" altLang="en-US" b="1" dirty="0">
              <a:latin typeface="+mj-lt"/>
              <a:cs typeface="Arial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978411E0-3CA6-4CED-B4B0-574165B4DD6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711472" y="1802998"/>
            <a:ext cx="317240" cy="482490"/>
          </a:xfrm>
          <a:prstGeom prst="rect">
            <a:avLst/>
          </a:prstGeom>
        </p:spPr>
      </p:pic>
      <p:sp>
        <p:nvSpPr>
          <p:cNvPr id="29" name="TextBox 7">
            <a:extLst>
              <a:ext uri="{FF2B5EF4-FFF2-40B4-BE49-F238E27FC236}">
                <a16:creationId xmlns:a16="http://schemas.microsoft.com/office/drawing/2014/main" id="{1D02D23A-1EC6-4DDE-8238-C7BD8FE6BCAA}"/>
              </a:ext>
            </a:extLst>
          </p:cNvPr>
          <p:cNvSpPr txBox="1"/>
          <p:nvPr/>
        </p:nvSpPr>
        <p:spPr>
          <a:xfrm>
            <a:off x="7943333" y="2672251"/>
            <a:ext cx="2021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altLang="ko-KR" sz="1200" dirty="0">
                <a:cs typeface="Arial" pitchFamily="34" charset="0"/>
              </a:rPr>
              <a:t>Platno poslovnog modela</a:t>
            </a:r>
            <a:endParaRPr lang="en-US" altLang="ko-KR" sz="1200" dirty="0">
              <a:latin typeface="+mj-lt"/>
              <a:cs typeface="Arial" pitchFamily="34" charset="0"/>
            </a:endParaRP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349A0A3B-C66E-42A6-92D4-1720842ED1EC}"/>
              </a:ext>
            </a:extLst>
          </p:cNvPr>
          <p:cNvSpPr txBox="1"/>
          <p:nvPr/>
        </p:nvSpPr>
        <p:spPr>
          <a:xfrm>
            <a:off x="7861828" y="2285488"/>
            <a:ext cx="199031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hr-HR" altLang="ko-KR" b="1" dirty="0">
                <a:latin typeface="+mj-lt"/>
                <a:cs typeface="Arial" pitchFamily="34" charset="0"/>
              </a:rPr>
              <a:t>Dizajnirajte</a:t>
            </a:r>
            <a:r>
              <a:rPr lang="en-US" altLang="ko-KR" b="1" dirty="0">
                <a:latin typeface="+mj-lt"/>
                <a:cs typeface="Arial" pitchFamily="34" charset="0"/>
              </a:rPr>
              <a:t> pr</a:t>
            </a:r>
            <a:r>
              <a:rPr lang="hr-HR" altLang="ko-KR" b="1" dirty="0" err="1">
                <a:latin typeface="+mj-lt"/>
                <a:cs typeface="Arial" pitchFamily="34" charset="0"/>
              </a:rPr>
              <a:t>ojekt</a:t>
            </a:r>
            <a:endParaRPr lang="ko-KR" altLang="en-US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Svako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poduzeće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polazi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od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interakcije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dviju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glavnih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komponenti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Pojedinac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de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j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(poslovna)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Sportske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osobe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imaju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izvrsnu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početnu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poziciju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da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postanu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poduzetnici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1.1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Postavite scenu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9" name="Imagen 28">
            <a:extLst>
              <a:ext uri="{FF2B5EF4-FFF2-40B4-BE49-F238E27FC236}">
                <a16:creationId xmlns:a16="http://schemas.microsoft.com/office/drawing/2014/main" id="{C1CB5A3F-E1FE-4E5D-9C5B-6CB0FD9189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61" y="3965475"/>
            <a:ext cx="3059477" cy="203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1.1.1 Od </a:t>
            </a:r>
            <a:r>
              <a:rPr lang="en-US" sz="2000" b="1" dirty="0" err="1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sportaša</a:t>
            </a:r>
            <a:r>
              <a:rPr lang="en-US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2000" b="1" dirty="0" err="1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poduzetnika</a:t>
            </a:r>
            <a:endParaRPr lang="hr-HR" sz="20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defRPr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port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poduzetništvo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razvijaju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njeguju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slične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individualne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karakteristike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Zato su sportaši i sportski tipovi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skloni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poduzetništvu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panose="020B0604020202020204" pitchFamily="34" charset="0"/>
                <a:ea typeface="Calibri" panose="020F0502020204030204" pitchFamily="34" charset="0"/>
              </a:rPr>
              <a:t>pokazuju veću poduzetničku orijentaciju, i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obično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opremljeni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kvalitetama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vrijednim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u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poduzetničkom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području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Sportska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karijera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razvija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druge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aspekte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relevantne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poduzetništvo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osobni resursi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društveni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odnosi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mreže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panose="020B0604020202020204" pitchFamily="34" charset="0"/>
                <a:ea typeface="Calibri" panose="020F0502020204030204" pitchFamily="34" charset="0"/>
              </a:rPr>
              <a:t>društvene, emocionalne i liderske sposobnosti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1.1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Postavite scenu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9" name="Imagen 22">
            <a:extLst>
              <a:ext uri="{FF2B5EF4-FFF2-40B4-BE49-F238E27FC236}">
                <a16:creationId xmlns:a16="http://schemas.microsoft.com/office/drawing/2014/main" id="{F246837A-5A3F-4292-A474-12EFAB24E3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795" y="3891566"/>
            <a:ext cx="3552865" cy="20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7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su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sportske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karakteristike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vrijedne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poduzetništvo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Discip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lina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Upornost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Unutarnji 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lokus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kontrole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Proa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ktivnost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Kontrola situacije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Potreba za postignućem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Otpornost na stres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Osobna otpornost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Postavite scenu 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4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7006977" cy="4374583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1.1.2 </a:t>
            </a:r>
            <a:r>
              <a:rPr lang="hr-HR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Ideje</a:t>
            </a:r>
            <a:r>
              <a:rPr lang="en-GB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b="1" dirty="0">
                <a:solidFill>
                  <a:srgbClr val="D92E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Prilike</a:t>
            </a:r>
            <a:endParaRPr lang="en-GB" sz="20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</a:rPr>
              <a:t>Poduzetništvo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=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proces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u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prilika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identificira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procjenjuje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iskorištava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Sposobnost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identificiranja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stvaranja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iskorištavanja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prilika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bitan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je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dio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poduzetničkog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ponašanja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Izvori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potencijalnih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poslovnih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ideja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500" dirty="0">
                <a:latin typeface="Arial" panose="020B0604020202020204" pitchFamily="34" charset="0"/>
                <a:ea typeface="Calibri" panose="020F0502020204030204" pitchFamily="34" charset="0"/>
              </a:rPr>
              <a:t>su </a:t>
            </a:r>
            <a:r>
              <a:rPr lang="es-E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svuda</a:t>
            </a:r>
            <a:r>
              <a:rPr lang="es-E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oko</a:t>
            </a:r>
            <a:r>
              <a:rPr lang="es-ES" sz="1500" dirty="0">
                <a:latin typeface="Arial" panose="020B0604020202020204" pitchFamily="34" charset="0"/>
                <a:ea typeface="Calibri" panose="020F0502020204030204" pitchFamily="34" charset="0"/>
              </a:rPr>
              <a:t> vas i u </a:t>
            </a:r>
            <a:r>
              <a:rPr lang="es-E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vama</a:t>
            </a:r>
            <a:r>
              <a:rPr lang="es-E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panose="020B0604020202020204" pitchFamily="34" charset="0"/>
                <a:ea typeface="Calibri" panose="020F0502020204030204" pitchFamily="34" charset="0"/>
              </a:rPr>
              <a:t>vaša osobna i profesionalna iskustva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društvene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mreže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nn-NO" sz="1500" dirty="0">
                <a:latin typeface="Arial" panose="020B0604020202020204" pitchFamily="34" charset="0"/>
                <a:ea typeface="Calibri" panose="020F0502020204030204" pitchFamily="34" charset="0"/>
              </a:rPr>
              <a:t>mjesta koja ste posjetili i stvari koje ste vidjeli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vaši hobiji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obrazovanje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stručnost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l"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Zato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sportsko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iskustvo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služi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kao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izvor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poslovnih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Arial" panose="020B0604020202020204" pitchFamily="34" charset="0"/>
                <a:ea typeface="Calibri" panose="020F0502020204030204" pitchFamily="34" charset="0"/>
              </a:rPr>
              <a:t>ideja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!</a:t>
            </a: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1.1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Postavite 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scen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9" name="Imagen 16">
            <a:extLst>
              <a:ext uri="{FF2B5EF4-FFF2-40B4-BE49-F238E27FC236}">
                <a16:creationId xmlns:a16="http://schemas.microsoft.com/office/drawing/2014/main" id="{45D9CE40-A77E-48C9-B78F-C3DF83C2CA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977" y="3801926"/>
            <a:ext cx="3339683" cy="17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9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Svaka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sastoji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od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sljedećih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ključnih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komponenti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</a:rPr>
              <a:t>Problem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segmenta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kupaca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) -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najznačajniji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izazovi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kojima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kupci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susreću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u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vezi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vašom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poslovnom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idejom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</a:rPr>
              <a:t>Rješenje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rješenje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pružate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svojim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proizvodom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ili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uslugom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hr-HR" sz="1500" b="1" dirty="0">
                <a:latin typeface="Arial" panose="020B0604020202020204" pitchFamily="34" charset="0"/>
                <a:ea typeface="Calibri" panose="020F0502020204030204" pitchFamily="34" charset="0"/>
              </a:rPr>
              <a:t>Koristi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-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vrijednost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prednosti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vaše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rješenje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donosi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kupcima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1.1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Postavite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scen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1249"/>
            <a:ext cx="9144000" cy="446845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Sposobnost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generiranja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poslovnih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može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trenirati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Evo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nekoliko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savjeta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N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ikad nemojte prestati učiti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r>
              <a:rPr lang="hr-HR" sz="1500" dirty="0" err="1">
                <a:latin typeface="Arial" panose="020B0604020202020204" pitchFamily="34" charset="0"/>
                <a:ea typeface="Calibri" panose="020F0502020204030204" pitchFamily="34" charset="0"/>
              </a:rPr>
              <a:t>udite</a:t>
            </a:r>
            <a:r>
              <a:rPr lang="hr-HR" sz="1500" dirty="0">
                <a:latin typeface="Arial" panose="020B0604020202020204" pitchFamily="34" charset="0"/>
                <a:ea typeface="Calibri" panose="020F0502020204030204" pitchFamily="34" charset="0"/>
              </a:rPr>
              <a:t> znatiželjni i empatični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Nastavite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promatrati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što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događa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oko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vas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Održavajte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razvijajte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svoju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mrežu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Vježbajte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nove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načine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razmišljanja</a:t>
            </a:r>
            <a:endParaRPr lang="hr-HR" sz="1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Koristite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posebne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tehnike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donošenja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</a:rPr>
              <a:t>ideja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611432" y="553541"/>
            <a:ext cx="6259228" cy="6428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1.1 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Postavite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scen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</a:t>
            </a:r>
            <a:endParaRPr lang="es-ES" sz="4000" b="1" dirty="0">
              <a:solidFill>
                <a:srgbClr val="D9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4" ma:contentTypeDescription="Umožňuje vytvoriť nový dokument." ma:contentTypeScope="" ma:versionID="540d060a9b698dcbefc619338fdce28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d94a628efa1b51f03258a5ad3bbd986b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84D6E5-903B-4730-9D4F-58019C258EEF}">
  <ds:schemaRefs>
    <ds:schemaRef ds:uri="http://schemas.microsoft.com/office/2006/metadata/properties"/>
    <ds:schemaRef ds:uri="http://purl.org/dc/elements/1.1/"/>
    <ds:schemaRef ds:uri="http://www.w3.org/XML/1998/namespace"/>
    <ds:schemaRef ds:uri="d4132698-efcf-4421-bf31-6b81d1623da4"/>
    <ds:schemaRef ds:uri="http://schemas.microsoft.com/office/2006/documentManagement/types"/>
    <ds:schemaRef ds:uri="f9647583-738d-48e6-8986-a68e5780fd2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8F971B6-88C3-42FC-A840-2CF45B233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E7D4BE-1E1C-4657-9A12-41F6295747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1644</Words>
  <Application>Microsoft Office PowerPoint</Application>
  <PresentationFormat>Široki zaslon</PresentationFormat>
  <Paragraphs>209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9" baseType="lpstr">
      <vt:lpstr>Arial</vt:lpstr>
      <vt:lpstr>Arial Rounded MT Bold</vt:lpstr>
      <vt:lpstr>Calibri</vt:lpstr>
      <vt:lpstr>Calibri Light</vt:lpstr>
      <vt:lpstr>Tema de Office</vt:lpstr>
      <vt:lpstr>USPOSTAVLJANJE POSLOVANJA</vt:lpstr>
      <vt:lpstr>1. Svrha i ciljevi</vt:lpstr>
      <vt:lpstr>Sadržaj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Sažetak</vt:lpstr>
      <vt:lpstr>Test za samoocjenjivanje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Irena Šker</cp:lastModifiedBy>
  <cp:revision>79</cp:revision>
  <dcterms:created xsi:type="dcterms:W3CDTF">2020-11-24T11:59:30Z</dcterms:created>
  <dcterms:modified xsi:type="dcterms:W3CDTF">2022-04-11T12:41:22Z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