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62" r:id="rId6"/>
    <p:sldId id="283" r:id="rId7"/>
    <p:sldId id="257" r:id="rId8"/>
    <p:sldId id="284" r:id="rId9"/>
    <p:sldId id="286" r:id="rId10"/>
    <p:sldId id="285" r:id="rId11"/>
    <p:sldId id="287" r:id="rId12"/>
    <p:sldId id="288" r:id="rId13"/>
    <p:sldId id="289" r:id="rId14"/>
    <p:sldId id="291" r:id="rId15"/>
    <p:sldId id="290" r:id="rId16"/>
    <p:sldId id="303" r:id="rId17"/>
    <p:sldId id="292" r:id="rId18"/>
    <p:sldId id="293" r:id="rId19"/>
    <p:sldId id="298" r:id="rId20"/>
    <p:sldId id="295" r:id="rId21"/>
    <p:sldId id="296" r:id="rId22"/>
    <p:sldId id="297" r:id="rId23"/>
    <p:sldId id="302" r:id="rId24"/>
    <p:sldId id="301" r:id="rId25"/>
    <p:sldId id="294" r:id="rId26"/>
    <p:sldId id="299" r:id="rId27"/>
    <p:sldId id="300" r:id="rId28"/>
    <p:sldId id="265" r:id="rId29"/>
    <p:sldId id="267" r:id="rId3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C"/>
    <a:srgbClr val="E6872D"/>
    <a:srgbClr val="D92E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21BF9-C3BC-4398-8B6D-41165AA97B2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69BFC221-EC43-4AC9-BE2E-CDABDDB88BD1}">
      <dgm:prSet phldrT="[Testo]"/>
      <dgm:spPr/>
      <dgm:t>
        <a:bodyPr/>
        <a:lstStyle/>
        <a:p>
          <a:r>
            <a:rPr lang="it-IT" dirty="0"/>
            <a:t>Res</a:t>
          </a:r>
          <a:r>
            <a:rPr lang="hr-HR" dirty="0" err="1"/>
            <a:t>ursi</a:t>
          </a:r>
          <a:endParaRPr lang="it-IT" dirty="0"/>
        </a:p>
      </dgm:t>
    </dgm:pt>
    <dgm:pt modelId="{D40A43E2-70D1-4478-B1C0-913A40065659}" type="parTrans" cxnId="{0A34DC52-2AE0-42CD-AA9C-C16629AA4596}">
      <dgm:prSet/>
      <dgm:spPr/>
      <dgm:t>
        <a:bodyPr/>
        <a:lstStyle/>
        <a:p>
          <a:endParaRPr lang="it-IT"/>
        </a:p>
      </dgm:t>
    </dgm:pt>
    <dgm:pt modelId="{EC7C45F3-FFEA-4381-8859-7D43E8319D90}" type="sibTrans" cxnId="{0A34DC52-2AE0-42CD-AA9C-C16629AA4596}">
      <dgm:prSet/>
      <dgm:spPr/>
      <dgm:t>
        <a:bodyPr/>
        <a:lstStyle/>
        <a:p>
          <a:endParaRPr lang="it-IT"/>
        </a:p>
      </dgm:t>
    </dgm:pt>
    <dgm:pt modelId="{2C39D24E-0165-40BD-875D-3CCB0B6D1A9C}">
      <dgm:prSet phldrT="[Testo]"/>
      <dgm:spPr/>
      <dgm:t>
        <a:bodyPr/>
        <a:lstStyle/>
        <a:p>
          <a:r>
            <a:rPr lang="it-IT" dirty="0"/>
            <a:t>Re</a:t>
          </a:r>
          <a:r>
            <a:rPr lang="hr-HR" dirty="0" err="1"/>
            <a:t>zultati</a:t>
          </a:r>
          <a:endParaRPr lang="it-IT" dirty="0"/>
        </a:p>
      </dgm:t>
    </dgm:pt>
    <dgm:pt modelId="{E61FAF40-AA1F-4302-8EBF-55B2130D8BAF}" type="parTrans" cxnId="{56E8F0C8-6B0F-45CE-9619-E6CCB9B32998}">
      <dgm:prSet/>
      <dgm:spPr/>
      <dgm:t>
        <a:bodyPr/>
        <a:lstStyle/>
        <a:p>
          <a:endParaRPr lang="it-IT"/>
        </a:p>
      </dgm:t>
    </dgm:pt>
    <dgm:pt modelId="{2E32FC03-D76C-479D-B257-01F28B7806A3}" type="sibTrans" cxnId="{56E8F0C8-6B0F-45CE-9619-E6CCB9B32998}">
      <dgm:prSet/>
      <dgm:spPr/>
      <dgm:t>
        <a:bodyPr/>
        <a:lstStyle/>
        <a:p>
          <a:endParaRPr lang="it-IT"/>
        </a:p>
      </dgm:t>
    </dgm:pt>
    <dgm:pt modelId="{A302B9C0-5279-4994-9404-9F64521FA073}">
      <dgm:prSet phldrT="[Testo]"/>
      <dgm:spPr/>
      <dgm:t>
        <a:bodyPr/>
        <a:lstStyle/>
        <a:p>
          <a:r>
            <a:rPr lang="hr-HR" dirty="0"/>
            <a:t>Vrijeme</a:t>
          </a:r>
          <a:endParaRPr lang="it-IT" dirty="0"/>
        </a:p>
      </dgm:t>
    </dgm:pt>
    <dgm:pt modelId="{44047C5B-A226-412B-8AAF-FA3CD3B12AEF}" type="parTrans" cxnId="{C84E413D-B6F3-4E3A-AAA6-FB97809EE595}">
      <dgm:prSet/>
      <dgm:spPr/>
      <dgm:t>
        <a:bodyPr/>
        <a:lstStyle/>
        <a:p>
          <a:endParaRPr lang="it-IT"/>
        </a:p>
      </dgm:t>
    </dgm:pt>
    <dgm:pt modelId="{7B04C2E0-F78A-4D41-AB71-E0AB5889A5E4}" type="sibTrans" cxnId="{C84E413D-B6F3-4E3A-AAA6-FB97809EE595}">
      <dgm:prSet/>
      <dgm:spPr/>
      <dgm:t>
        <a:bodyPr/>
        <a:lstStyle/>
        <a:p>
          <a:endParaRPr lang="it-IT"/>
        </a:p>
      </dgm:t>
    </dgm:pt>
    <dgm:pt modelId="{9F31CF85-4BE3-43BC-8013-899DF2E0F038}" type="pres">
      <dgm:prSet presAssocID="{28521BF9-C3BC-4398-8B6D-41165AA97B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167BC35-0F57-45D5-BC32-7B2EB971C8C2}" type="pres">
      <dgm:prSet presAssocID="{69BFC221-EC43-4AC9-BE2E-CDABDDB88BD1}" presName="gear1" presStyleLbl="node1" presStyleIdx="0" presStyleCnt="3">
        <dgm:presLayoutVars>
          <dgm:chMax val="1"/>
          <dgm:bulletEnabled val="1"/>
        </dgm:presLayoutVars>
      </dgm:prSet>
      <dgm:spPr/>
    </dgm:pt>
    <dgm:pt modelId="{19129E54-D4E8-4676-ADF7-76EC7243CE22}" type="pres">
      <dgm:prSet presAssocID="{69BFC221-EC43-4AC9-BE2E-CDABDDB88BD1}" presName="gear1srcNode" presStyleLbl="node1" presStyleIdx="0" presStyleCnt="3"/>
      <dgm:spPr/>
    </dgm:pt>
    <dgm:pt modelId="{8B12ADD6-5B1C-43F1-A7BF-C1668401FF04}" type="pres">
      <dgm:prSet presAssocID="{69BFC221-EC43-4AC9-BE2E-CDABDDB88BD1}" presName="gear1dstNode" presStyleLbl="node1" presStyleIdx="0" presStyleCnt="3"/>
      <dgm:spPr/>
    </dgm:pt>
    <dgm:pt modelId="{19793BE4-AF69-4C18-A209-F2CDF405398A}" type="pres">
      <dgm:prSet presAssocID="{2C39D24E-0165-40BD-875D-3CCB0B6D1A9C}" presName="gear2" presStyleLbl="node1" presStyleIdx="1" presStyleCnt="3">
        <dgm:presLayoutVars>
          <dgm:chMax val="1"/>
          <dgm:bulletEnabled val="1"/>
        </dgm:presLayoutVars>
      </dgm:prSet>
      <dgm:spPr/>
    </dgm:pt>
    <dgm:pt modelId="{9D37C98B-213B-4C9A-830B-B4696D11201A}" type="pres">
      <dgm:prSet presAssocID="{2C39D24E-0165-40BD-875D-3CCB0B6D1A9C}" presName="gear2srcNode" presStyleLbl="node1" presStyleIdx="1" presStyleCnt="3"/>
      <dgm:spPr/>
    </dgm:pt>
    <dgm:pt modelId="{D62C0C23-07A4-4EFE-915B-DBEA84281BD6}" type="pres">
      <dgm:prSet presAssocID="{2C39D24E-0165-40BD-875D-3CCB0B6D1A9C}" presName="gear2dstNode" presStyleLbl="node1" presStyleIdx="1" presStyleCnt="3"/>
      <dgm:spPr/>
    </dgm:pt>
    <dgm:pt modelId="{AF2D0EC4-7500-4759-A3C6-C87A46B91C13}" type="pres">
      <dgm:prSet presAssocID="{A302B9C0-5279-4994-9404-9F64521FA073}" presName="gear3" presStyleLbl="node1" presStyleIdx="2" presStyleCnt="3"/>
      <dgm:spPr/>
    </dgm:pt>
    <dgm:pt modelId="{08E023B9-73FA-4529-B80B-B5942420BA6D}" type="pres">
      <dgm:prSet presAssocID="{A302B9C0-5279-4994-9404-9F64521FA073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7B755006-D713-435D-9A00-583D7B6C7376}" type="pres">
      <dgm:prSet presAssocID="{A302B9C0-5279-4994-9404-9F64521FA073}" presName="gear3srcNode" presStyleLbl="node1" presStyleIdx="2" presStyleCnt="3"/>
      <dgm:spPr/>
    </dgm:pt>
    <dgm:pt modelId="{8A0E080B-AE7F-4F77-80D4-766DA53B8834}" type="pres">
      <dgm:prSet presAssocID="{A302B9C0-5279-4994-9404-9F64521FA073}" presName="gear3dstNode" presStyleLbl="node1" presStyleIdx="2" presStyleCnt="3"/>
      <dgm:spPr/>
    </dgm:pt>
    <dgm:pt modelId="{28C2D6B9-4CDA-48B8-A7C3-314BB70C22F6}" type="pres">
      <dgm:prSet presAssocID="{EC7C45F3-FFEA-4381-8859-7D43E8319D90}" presName="connector1" presStyleLbl="sibTrans2D1" presStyleIdx="0" presStyleCnt="3"/>
      <dgm:spPr/>
    </dgm:pt>
    <dgm:pt modelId="{3AFC53FD-357A-410B-A17D-A6963C658CE0}" type="pres">
      <dgm:prSet presAssocID="{2E32FC03-D76C-479D-B257-01F28B7806A3}" presName="connector2" presStyleLbl="sibTrans2D1" presStyleIdx="1" presStyleCnt="3"/>
      <dgm:spPr/>
    </dgm:pt>
    <dgm:pt modelId="{CB3E202E-A644-4D4D-B4BE-9661E87437E0}" type="pres">
      <dgm:prSet presAssocID="{7B04C2E0-F78A-4D41-AB71-E0AB5889A5E4}" presName="connector3" presStyleLbl="sibTrans2D1" presStyleIdx="2" presStyleCnt="3"/>
      <dgm:spPr/>
    </dgm:pt>
  </dgm:ptLst>
  <dgm:cxnLst>
    <dgm:cxn modelId="{057B0A04-109D-48F6-A4FF-39113CD53515}" type="presOf" srcId="{A302B9C0-5279-4994-9404-9F64521FA073}" destId="{08E023B9-73FA-4529-B80B-B5942420BA6D}" srcOrd="1" destOrd="0" presId="urn:microsoft.com/office/officeart/2005/8/layout/gear1"/>
    <dgm:cxn modelId="{1C503F16-2996-475B-A5EC-DA0D7131BE70}" type="presOf" srcId="{7B04C2E0-F78A-4D41-AB71-E0AB5889A5E4}" destId="{CB3E202E-A644-4D4D-B4BE-9661E87437E0}" srcOrd="0" destOrd="0" presId="urn:microsoft.com/office/officeart/2005/8/layout/gear1"/>
    <dgm:cxn modelId="{A52DAE1D-1DA7-4222-847C-A6062A364A2A}" type="presOf" srcId="{2C39D24E-0165-40BD-875D-3CCB0B6D1A9C}" destId="{9D37C98B-213B-4C9A-830B-B4696D11201A}" srcOrd="1" destOrd="0" presId="urn:microsoft.com/office/officeart/2005/8/layout/gear1"/>
    <dgm:cxn modelId="{088F431E-2939-447B-95D4-B92A247BBBDC}" type="presOf" srcId="{A302B9C0-5279-4994-9404-9F64521FA073}" destId="{8A0E080B-AE7F-4F77-80D4-766DA53B8834}" srcOrd="3" destOrd="0" presId="urn:microsoft.com/office/officeart/2005/8/layout/gear1"/>
    <dgm:cxn modelId="{B889872A-E6BC-4A8C-B406-A6FBBC6930AF}" type="presOf" srcId="{2E32FC03-D76C-479D-B257-01F28B7806A3}" destId="{3AFC53FD-357A-410B-A17D-A6963C658CE0}" srcOrd="0" destOrd="0" presId="urn:microsoft.com/office/officeart/2005/8/layout/gear1"/>
    <dgm:cxn modelId="{C84E413D-B6F3-4E3A-AAA6-FB97809EE595}" srcId="{28521BF9-C3BC-4398-8B6D-41165AA97B23}" destId="{A302B9C0-5279-4994-9404-9F64521FA073}" srcOrd="2" destOrd="0" parTransId="{44047C5B-A226-412B-8AAF-FA3CD3B12AEF}" sibTransId="{7B04C2E0-F78A-4D41-AB71-E0AB5889A5E4}"/>
    <dgm:cxn modelId="{4B690A5C-F92F-4E6C-A36A-993F2C1F86B3}" type="presOf" srcId="{2C39D24E-0165-40BD-875D-3CCB0B6D1A9C}" destId="{19793BE4-AF69-4C18-A209-F2CDF405398A}" srcOrd="0" destOrd="0" presId="urn:microsoft.com/office/officeart/2005/8/layout/gear1"/>
    <dgm:cxn modelId="{E1577949-E19D-46C5-8A3B-67E5DB720881}" type="presOf" srcId="{69BFC221-EC43-4AC9-BE2E-CDABDDB88BD1}" destId="{8B12ADD6-5B1C-43F1-A7BF-C1668401FF04}" srcOrd="2" destOrd="0" presId="urn:microsoft.com/office/officeart/2005/8/layout/gear1"/>
    <dgm:cxn modelId="{5FBBF171-D6D6-4A84-B904-98C2D7AB2C8C}" type="presOf" srcId="{A302B9C0-5279-4994-9404-9F64521FA073}" destId="{7B755006-D713-435D-9A00-583D7B6C7376}" srcOrd="2" destOrd="0" presId="urn:microsoft.com/office/officeart/2005/8/layout/gear1"/>
    <dgm:cxn modelId="{DBC6FF51-4F1B-4644-8787-FA11F0D33B57}" type="presOf" srcId="{EC7C45F3-FFEA-4381-8859-7D43E8319D90}" destId="{28C2D6B9-4CDA-48B8-A7C3-314BB70C22F6}" srcOrd="0" destOrd="0" presId="urn:microsoft.com/office/officeart/2005/8/layout/gear1"/>
    <dgm:cxn modelId="{0A34DC52-2AE0-42CD-AA9C-C16629AA4596}" srcId="{28521BF9-C3BC-4398-8B6D-41165AA97B23}" destId="{69BFC221-EC43-4AC9-BE2E-CDABDDB88BD1}" srcOrd="0" destOrd="0" parTransId="{D40A43E2-70D1-4478-B1C0-913A40065659}" sibTransId="{EC7C45F3-FFEA-4381-8859-7D43E8319D90}"/>
    <dgm:cxn modelId="{6B97CB89-A070-40C4-9D1D-0DCABF866DAF}" type="presOf" srcId="{69BFC221-EC43-4AC9-BE2E-CDABDDB88BD1}" destId="{D167BC35-0F57-45D5-BC32-7B2EB971C8C2}" srcOrd="0" destOrd="0" presId="urn:microsoft.com/office/officeart/2005/8/layout/gear1"/>
    <dgm:cxn modelId="{56E8F0C8-6B0F-45CE-9619-E6CCB9B32998}" srcId="{28521BF9-C3BC-4398-8B6D-41165AA97B23}" destId="{2C39D24E-0165-40BD-875D-3CCB0B6D1A9C}" srcOrd="1" destOrd="0" parTransId="{E61FAF40-AA1F-4302-8EBF-55B2130D8BAF}" sibTransId="{2E32FC03-D76C-479D-B257-01F28B7806A3}"/>
    <dgm:cxn modelId="{CA72A0DA-9C6E-4005-AD71-3C769BCCFBE9}" type="presOf" srcId="{A302B9C0-5279-4994-9404-9F64521FA073}" destId="{AF2D0EC4-7500-4759-A3C6-C87A46B91C13}" srcOrd="0" destOrd="0" presId="urn:microsoft.com/office/officeart/2005/8/layout/gear1"/>
    <dgm:cxn modelId="{B6B5BEE3-7CBE-43DA-BFE0-86D416AF2060}" type="presOf" srcId="{28521BF9-C3BC-4398-8B6D-41165AA97B23}" destId="{9F31CF85-4BE3-43BC-8013-899DF2E0F038}" srcOrd="0" destOrd="0" presId="urn:microsoft.com/office/officeart/2005/8/layout/gear1"/>
    <dgm:cxn modelId="{85421BF2-0187-498E-B80D-2EC62BDB538B}" type="presOf" srcId="{69BFC221-EC43-4AC9-BE2E-CDABDDB88BD1}" destId="{19129E54-D4E8-4676-ADF7-76EC7243CE22}" srcOrd="1" destOrd="0" presId="urn:microsoft.com/office/officeart/2005/8/layout/gear1"/>
    <dgm:cxn modelId="{73B31AF4-A502-46FE-A829-FBC133324915}" type="presOf" srcId="{2C39D24E-0165-40BD-875D-3CCB0B6D1A9C}" destId="{D62C0C23-07A4-4EFE-915B-DBEA84281BD6}" srcOrd="2" destOrd="0" presId="urn:microsoft.com/office/officeart/2005/8/layout/gear1"/>
    <dgm:cxn modelId="{3C338FD5-1406-4BC1-85E4-1FC0DBCD3D70}" type="presParOf" srcId="{9F31CF85-4BE3-43BC-8013-899DF2E0F038}" destId="{D167BC35-0F57-45D5-BC32-7B2EB971C8C2}" srcOrd="0" destOrd="0" presId="urn:microsoft.com/office/officeart/2005/8/layout/gear1"/>
    <dgm:cxn modelId="{875309CC-5223-46A9-8D91-C59D8EA75952}" type="presParOf" srcId="{9F31CF85-4BE3-43BC-8013-899DF2E0F038}" destId="{19129E54-D4E8-4676-ADF7-76EC7243CE22}" srcOrd="1" destOrd="0" presId="urn:microsoft.com/office/officeart/2005/8/layout/gear1"/>
    <dgm:cxn modelId="{E6ED5E5E-53F4-4131-AEDC-8484EE2C6756}" type="presParOf" srcId="{9F31CF85-4BE3-43BC-8013-899DF2E0F038}" destId="{8B12ADD6-5B1C-43F1-A7BF-C1668401FF04}" srcOrd="2" destOrd="0" presId="urn:microsoft.com/office/officeart/2005/8/layout/gear1"/>
    <dgm:cxn modelId="{F586A47A-5B3E-42E1-8657-CD80C36B0AF7}" type="presParOf" srcId="{9F31CF85-4BE3-43BC-8013-899DF2E0F038}" destId="{19793BE4-AF69-4C18-A209-F2CDF405398A}" srcOrd="3" destOrd="0" presId="urn:microsoft.com/office/officeart/2005/8/layout/gear1"/>
    <dgm:cxn modelId="{954B4BD9-BD8A-4F6E-8691-19046A8E79C1}" type="presParOf" srcId="{9F31CF85-4BE3-43BC-8013-899DF2E0F038}" destId="{9D37C98B-213B-4C9A-830B-B4696D11201A}" srcOrd="4" destOrd="0" presId="urn:microsoft.com/office/officeart/2005/8/layout/gear1"/>
    <dgm:cxn modelId="{7DC654D8-951D-4B3D-B931-B2B3743B7A68}" type="presParOf" srcId="{9F31CF85-4BE3-43BC-8013-899DF2E0F038}" destId="{D62C0C23-07A4-4EFE-915B-DBEA84281BD6}" srcOrd="5" destOrd="0" presId="urn:microsoft.com/office/officeart/2005/8/layout/gear1"/>
    <dgm:cxn modelId="{735B84AB-F901-4773-B214-B4CCEF53B6EF}" type="presParOf" srcId="{9F31CF85-4BE3-43BC-8013-899DF2E0F038}" destId="{AF2D0EC4-7500-4759-A3C6-C87A46B91C13}" srcOrd="6" destOrd="0" presId="urn:microsoft.com/office/officeart/2005/8/layout/gear1"/>
    <dgm:cxn modelId="{70780764-18F3-4F6F-9B8F-9066495AA306}" type="presParOf" srcId="{9F31CF85-4BE3-43BC-8013-899DF2E0F038}" destId="{08E023B9-73FA-4529-B80B-B5942420BA6D}" srcOrd="7" destOrd="0" presId="urn:microsoft.com/office/officeart/2005/8/layout/gear1"/>
    <dgm:cxn modelId="{22EAA0AE-7B61-4D80-8F64-836728BF704D}" type="presParOf" srcId="{9F31CF85-4BE3-43BC-8013-899DF2E0F038}" destId="{7B755006-D713-435D-9A00-583D7B6C7376}" srcOrd="8" destOrd="0" presId="urn:microsoft.com/office/officeart/2005/8/layout/gear1"/>
    <dgm:cxn modelId="{3185BC84-0758-41B3-8645-E0E884FAE558}" type="presParOf" srcId="{9F31CF85-4BE3-43BC-8013-899DF2E0F038}" destId="{8A0E080B-AE7F-4F77-80D4-766DA53B8834}" srcOrd="9" destOrd="0" presId="urn:microsoft.com/office/officeart/2005/8/layout/gear1"/>
    <dgm:cxn modelId="{2DEB1827-F418-4436-BA65-25A8F0BCAC76}" type="presParOf" srcId="{9F31CF85-4BE3-43BC-8013-899DF2E0F038}" destId="{28C2D6B9-4CDA-48B8-A7C3-314BB70C22F6}" srcOrd="10" destOrd="0" presId="urn:microsoft.com/office/officeart/2005/8/layout/gear1"/>
    <dgm:cxn modelId="{26AA92AD-6F8F-4570-8146-EC02AF2A756A}" type="presParOf" srcId="{9F31CF85-4BE3-43BC-8013-899DF2E0F038}" destId="{3AFC53FD-357A-410B-A17D-A6963C658CE0}" srcOrd="11" destOrd="0" presId="urn:microsoft.com/office/officeart/2005/8/layout/gear1"/>
    <dgm:cxn modelId="{0B2982CD-C62C-4503-8A5B-04AADBD8A11B}" type="presParOf" srcId="{9F31CF85-4BE3-43BC-8013-899DF2E0F038}" destId="{CB3E202E-A644-4D4D-B4BE-9661E87437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C29B7-4DB6-4659-AA4E-562B28FB74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0E943D7-0631-4A9E-8FA2-9A049667E8EF}">
      <dgm:prSet phldrT="[Testo]"/>
      <dgm:spPr/>
      <dgm:t>
        <a:bodyPr/>
        <a:lstStyle/>
        <a:p>
          <a:r>
            <a:rPr lang="it-IT" dirty="0" err="1"/>
            <a:t>Proje</a:t>
          </a:r>
          <a:r>
            <a:rPr lang="hr-HR" dirty="0" err="1"/>
            <a:t>ktna</a:t>
          </a:r>
          <a:r>
            <a:rPr lang="it-IT" dirty="0"/>
            <a:t> Ide</a:t>
          </a:r>
          <a:r>
            <a:rPr lang="hr-HR" dirty="0"/>
            <a:t>ja</a:t>
          </a:r>
          <a:endParaRPr lang="it-IT" dirty="0"/>
        </a:p>
      </dgm:t>
    </dgm:pt>
    <dgm:pt modelId="{45E797AB-D19A-4BC0-A3B2-EE8663EB2C15}" type="parTrans" cxnId="{3F20E400-237E-46F4-998D-CE69CBC386F4}">
      <dgm:prSet/>
      <dgm:spPr/>
      <dgm:t>
        <a:bodyPr/>
        <a:lstStyle/>
        <a:p>
          <a:endParaRPr lang="it-IT"/>
        </a:p>
      </dgm:t>
    </dgm:pt>
    <dgm:pt modelId="{3CFE2BC8-4C49-4CA9-B604-11BF3E227AA2}" type="sibTrans" cxnId="{3F20E400-237E-46F4-998D-CE69CBC386F4}">
      <dgm:prSet/>
      <dgm:spPr/>
      <dgm:t>
        <a:bodyPr/>
        <a:lstStyle/>
        <a:p>
          <a:endParaRPr lang="it-IT"/>
        </a:p>
      </dgm:t>
    </dgm:pt>
    <dgm:pt modelId="{CD7A83BB-84BE-4339-A795-BEE40DA44AAB}">
      <dgm:prSet phldrT="[Testo]"/>
      <dgm:spPr/>
      <dgm:t>
        <a:bodyPr/>
        <a:lstStyle/>
        <a:p>
          <a:r>
            <a:rPr lang="hr-HR" dirty="0"/>
            <a:t>Planiranje Resursa</a:t>
          </a:r>
          <a:endParaRPr lang="it-IT" dirty="0"/>
        </a:p>
      </dgm:t>
    </dgm:pt>
    <dgm:pt modelId="{8216641D-B889-4175-853E-E6A736EC167D}" type="parTrans" cxnId="{874273EB-49C7-4AC4-9BDE-F14B3E831ED0}">
      <dgm:prSet/>
      <dgm:spPr/>
      <dgm:t>
        <a:bodyPr/>
        <a:lstStyle/>
        <a:p>
          <a:endParaRPr lang="it-IT"/>
        </a:p>
      </dgm:t>
    </dgm:pt>
    <dgm:pt modelId="{A44FAF7F-52A5-4DCE-A7BB-5DB9E900D37F}" type="sibTrans" cxnId="{874273EB-49C7-4AC4-9BDE-F14B3E831ED0}">
      <dgm:prSet/>
      <dgm:spPr/>
      <dgm:t>
        <a:bodyPr/>
        <a:lstStyle/>
        <a:p>
          <a:endParaRPr lang="it-IT"/>
        </a:p>
      </dgm:t>
    </dgm:pt>
    <dgm:pt modelId="{16017399-6C30-48E5-814C-C4CEFE0D919E}">
      <dgm:prSet phldrT="[Testo]"/>
      <dgm:spPr/>
      <dgm:t>
        <a:bodyPr/>
        <a:lstStyle/>
        <a:p>
          <a:r>
            <a:rPr lang="hr-HR" noProof="0" dirty="0"/>
            <a:t>Zatvaranje</a:t>
          </a:r>
          <a:endParaRPr lang="en-US" noProof="0" dirty="0"/>
        </a:p>
      </dgm:t>
    </dgm:pt>
    <dgm:pt modelId="{387CC1EF-AB7B-4A3A-9973-14B756CFE567}" type="parTrans" cxnId="{DDF30639-7FED-4311-8D68-DD4F1382FFED}">
      <dgm:prSet/>
      <dgm:spPr/>
      <dgm:t>
        <a:bodyPr/>
        <a:lstStyle/>
        <a:p>
          <a:endParaRPr lang="it-IT"/>
        </a:p>
      </dgm:t>
    </dgm:pt>
    <dgm:pt modelId="{3FF7FF25-1E70-4850-8AC3-1F45A9244809}" type="sibTrans" cxnId="{DDF30639-7FED-4311-8D68-DD4F1382FFED}">
      <dgm:prSet/>
      <dgm:spPr/>
      <dgm:t>
        <a:bodyPr/>
        <a:lstStyle/>
        <a:p>
          <a:endParaRPr lang="it-IT"/>
        </a:p>
      </dgm:t>
    </dgm:pt>
    <dgm:pt modelId="{703EE7FF-006B-4B9B-879A-A09FBB8BF046}" type="pres">
      <dgm:prSet presAssocID="{5C1C29B7-4DB6-4659-AA4E-562B28FB74E9}" presName="Name0" presStyleCnt="0">
        <dgm:presLayoutVars>
          <dgm:dir/>
          <dgm:resizeHandles val="exact"/>
        </dgm:presLayoutVars>
      </dgm:prSet>
      <dgm:spPr/>
    </dgm:pt>
    <dgm:pt modelId="{5CB17DBF-8548-4CD7-A8E8-257F8C18F4BB}" type="pres">
      <dgm:prSet presAssocID="{80E943D7-0631-4A9E-8FA2-9A049667E8EF}" presName="node" presStyleLbl="node1" presStyleIdx="0" presStyleCnt="3">
        <dgm:presLayoutVars>
          <dgm:bulletEnabled val="1"/>
        </dgm:presLayoutVars>
      </dgm:prSet>
      <dgm:spPr/>
    </dgm:pt>
    <dgm:pt modelId="{3CA3EFCF-5CCC-4B23-A9A0-F6215074C1B0}" type="pres">
      <dgm:prSet presAssocID="{3CFE2BC8-4C49-4CA9-B604-11BF3E227AA2}" presName="sibTrans" presStyleLbl="sibTrans2D1" presStyleIdx="0" presStyleCnt="2"/>
      <dgm:spPr/>
    </dgm:pt>
    <dgm:pt modelId="{93E735F3-2ED5-4FBF-BFDE-AC0BFE26668E}" type="pres">
      <dgm:prSet presAssocID="{3CFE2BC8-4C49-4CA9-B604-11BF3E227AA2}" presName="connectorText" presStyleLbl="sibTrans2D1" presStyleIdx="0" presStyleCnt="2"/>
      <dgm:spPr/>
    </dgm:pt>
    <dgm:pt modelId="{4A9B48E5-FF21-4E0F-B647-21D1BC152E53}" type="pres">
      <dgm:prSet presAssocID="{CD7A83BB-84BE-4339-A795-BEE40DA44AAB}" presName="node" presStyleLbl="node1" presStyleIdx="1" presStyleCnt="3">
        <dgm:presLayoutVars>
          <dgm:bulletEnabled val="1"/>
        </dgm:presLayoutVars>
      </dgm:prSet>
      <dgm:spPr/>
    </dgm:pt>
    <dgm:pt modelId="{05003707-F032-42CF-8901-DA46B1B35627}" type="pres">
      <dgm:prSet presAssocID="{A44FAF7F-52A5-4DCE-A7BB-5DB9E900D37F}" presName="sibTrans" presStyleLbl="sibTrans2D1" presStyleIdx="1" presStyleCnt="2"/>
      <dgm:spPr/>
    </dgm:pt>
    <dgm:pt modelId="{F2BF1664-2101-4223-851F-89E60DDAC379}" type="pres">
      <dgm:prSet presAssocID="{A44FAF7F-52A5-4DCE-A7BB-5DB9E900D37F}" presName="connectorText" presStyleLbl="sibTrans2D1" presStyleIdx="1" presStyleCnt="2"/>
      <dgm:spPr/>
    </dgm:pt>
    <dgm:pt modelId="{F37580B5-DA50-42DC-9C29-24EBA3C43BAE}" type="pres">
      <dgm:prSet presAssocID="{16017399-6C30-48E5-814C-C4CEFE0D919E}" presName="node" presStyleLbl="node1" presStyleIdx="2" presStyleCnt="3">
        <dgm:presLayoutVars>
          <dgm:bulletEnabled val="1"/>
        </dgm:presLayoutVars>
      </dgm:prSet>
      <dgm:spPr/>
    </dgm:pt>
  </dgm:ptLst>
  <dgm:cxnLst>
    <dgm:cxn modelId="{3F20E400-237E-46F4-998D-CE69CBC386F4}" srcId="{5C1C29B7-4DB6-4659-AA4E-562B28FB74E9}" destId="{80E943D7-0631-4A9E-8FA2-9A049667E8EF}" srcOrd="0" destOrd="0" parTransId="{45E797AB-D19A-4BC0-A3B2-EE8663EB2C15}" sibTransId="{3CFE2BC8-4C49-4CA9-B604-11BF3E227AA2}"/>
    <dgm:cxn modelId="{22A69806-F3FD-4F63-A408-2CF7E7E6AD31}" type="presOf" srcId="{3CFE2BC8-4C49-4CA9-B604-11BF3E227AA2}" destId="{3CA3EFCF-5CCC-4B23-A9A0-F6215074C1B0}" srcOrd="0" destOrd="0" presId="urn:microsoft.com/office/officeart/2005/8/layout/process1"/>
    <dgm:cxn modelId="{4DB00014-15E0-4F87-9C1C-EAD312A8327F}" type="presOf" srcId="{A44FAF7F-52A5-4DCE-A7BB-5DB9E900D37F}" destId="{F2BF1664-2101-4223-851F-89E60DDAC379}" srcOrd="1" destOrd="0" presId="urn:microsoft.com/office/officeart/2005/8/layout/process1"/>
    <dgm:cxn modelId="{B616282B-800A-4C2A-A9BF-BBB8FC6B8FB3}" type="presOf" srcId="{A44FAF7F-52A5-4DCE-A7BB-5DB9E900D37F}" destId="{05003707-F032-42CF-8901-DA46B1B35627}" srcOrd="0" destOrd="0" presId="urn:microsoft.com/office/officeart/2005/8/layout/process1"/>
    <dgm:cxn modelId="{DDF30639-7FED-4311-8D68-DD4F1382FFED}" srcId="{5C1C29B7-4DB6-4659-AA4E-562B28FB74E9}" destId="{16017399-6C30-48E5-814C-C4CEFE0D919E}" srcOrd="2" destOrd="0" parTransId="{387CC1EF-AB7B-4A3A-9973-14B756CFE567}" sibTransId="{3FF7FF25-1E70-4850-8AC3-1F45A9244809}"/>
    <dgm:cxn modelId="{65729562-54DD-4E95-B9DC-76287EA61B8D}" type="presOf" srcId="{3CFE2BC8-4C49-4CA9-B604-11BF3E227AA2}" destId="{93E735F3-2ED5-4FBF-BFDE-AC0BFE26668E}" srcOrd="1" destOrd="0" presId="urn:microsoft.com/office/officeart/2005/8/layout/process1"/>
    <dgm:cxn modelId="{FB025875-4CB4-4C00-A65D-9FC855A03327}" type="presOf" srcId="{16017399-6C30-48E5-814C-C4CEFE0D919E}" destId="{F37580B5-DA50-42DC-9C29-24EBA3C43BAE}" srcOrd="0" destOrd="0" presId="urn:microsoft.com/office/officeart/2005/8/layout/process1"/>
    <dgm:cxn modelId="{7698CC7C-2B0A-4667-AEF3-A22B9C1B04A1}" type="presOf" srcId="{5C1C29B7-4DB6-4659-AA4E-562B28FB74E9}" destId="{703EE7FF-006B-4B9B-879A-A09FBB8BF046}" srcOrd="0" destOrd="0" presId="urn:microsoft.com/office/officeart/2005/8/layout/process1"/>
    <dgm:cxn modelId="{65C2058B-DE8F-4C1D-B650-B73DB51CE726}" type="presOf" srcId="{80E943D7-0631-4A9E-8FA2-9A049667E8EF}" destId="{5CB17DBF-8548-4CD7-A8E8-257F8C18F4BB}" srcOrd="0" destOrd="0" presId="urn:microsoft.com/office/officeart/2005/8/layout/process1"/>
    <dgm:cxn modelId="{62008F90-3F32-4C8A-B519-B4337994E6EF}" type="presOf" srcId="{CD7A83BB-84BE-4339-A795-BEE40DA44AAB}" destId="{4A9B48E5-FF21-4E0F-B647-21D1BC152E53}" srcOrd="0" destOrd="0" presId="urn:microsoft.com/office/officeart/2005/8/layout/process1"/>
    <dgm:cxn modelId="{874273EB-49C7-4AC4-9BDE-F14B3E831ED0}" srcId="{5C1C29B7-4DB6-4659-AA4E-562B28FB74E9}" destId="{CD7A83BB-84BE-4339-A795-BEE40DA44AAB}" srcOrd="1" destOrd="0" parTransId="{8216641D-B889-4175-853E-E6A736EC167D}" sibTransId="{A44FAF7F-52A5-4DCE-A7BB-5DB9E900D37F}"/>
    <dgm:cxn modelId="{A600017D-885E-497D-B75E-8BD72C4EF470}" type="presParOf" srcId="{703EE7FF-006B-4B9B-879A-A09FBB8BF046}" destId="{5CB17DBF-8548-4CD7-A8E8-257F8C18F4BB}" srcOrd="0" destOrd="0" presId="urn:microsoft.com/office/officeart/2005/8/layout/process1"/>
    <dgm:cxn modelId="{F0A27321-F689-4D64-A3DE-E9E58F486D9A}" type="presParOf" srcId="{703EE7FF-006B-4B9B-879A-A09FBB8BF046}" destId="{3CA3EFCF-5CCC-4B23-A9A0-F6215074C1B0}" srcOrd="1" destOrd="0" presId="urn:microsoft.com/office/officeart/2005/8/layout/process1"/>
    <dgm:cxn modelId="{3586FCF1-F3D5-43D8-8C54-ED65C33E8B45}" type="presParOf" srcId="{3CA3EFCF-5CCC-4B23-A9A0-F6215074C1B0}" destId="{93E735F3-2ED5-4FBF-BFDE-AC0BFE26668E}" srcOrd="0" destOrd="0" presId="urn:microsoft.com/office/officeart/2005/8/layout/process1"/>
    <dgm:cxn modelId="{62F12B7A-31A6-4290-A83E-A941D1FD5518}" type="presParOf" srcId="{703EE7FF-006B-4B9B-879A-A09FBB8BF046}" destId="{4A9B48E5-FF21-4E0F-B647-21D1BC152E53}" srcOrd="2" destOrd="0" presId="urn:microsoft.com/office/officeart/2005/8/layout/process1"/>
    <dgm:cxn modelId="{35652BEE-B0E0-4892-82AF-605F2747E530}" type="presParOf" srcId="{703EE7FF-006B-4B9B-879A-A09FBB8BF046}" destId="{05003707-F032-42CF-8901-DA46B1B35627}" srcOrd="3" destOrd="0" presId="urn:microsoft.com/office/officeart/2005/8/layout/process1"/>
    <dgm:cxn modelId="{F967FACB-51E2-4307-8551-13F70AFFB506}" type="presParOf" srcId="{05003707-F032-42CF-8901-DA46B1B35627}" destId="{F2BF1664-2101-4223-851F-89E60DDAC379}" srcOrd="0" destOrd="0" presId="urn:microsoft.com/office/officeart/2005/8/layout/process1"/>
    <dgm:cxn modelId="{5490409A-5BFE-4F5F-BD0A-FC31D29A6E84}" type="presParOf" srcId="{703EE7FF-006B-4B9B-879A-A09FBB8BF046}" destId="{F37580B5-DA50-42DC-9C29-24EBA3C43BA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5E42D-D74E-42CC-815A-4F828D04565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F9F777B-6BD1-4BFA-A8E7-61448A4B7D09}">
      <dgm:prSet phldrT="[Testo]"/>
      <dgm:spPr/>
      <dgm:t>
        <a:bodyPr/>
        <a:lstStyle/>
        <a:p>
          <a:r>
            <a:rPr lang="it-IT" dirty="0"/>
            <a:t>E</a:t>
          </a:r>
          <a:r>
            <a:rPr lang="hr-HR" dirty="0" err="1"/>
            <a:t>konomija</a:t>
          </a:r>
          <a:endParaRPr lang="it-IT" dirty="0"/>
        </a:p>
      </dgm:t>
    </dgm:pt>
    <dgm:pt modelId="{41910FF3-71D3-4645-B6B1-4313F06DE08C}" type="parTrans" cxnId="{AB2F12FE-A2F4-46A2-B3CB-D7E00F70CC48}">
      <dgm:prSet/>
      <dgm:spPr/>
      <dgm:t>
        <a:bodyPr/>
        <a:lstStyle/>
        <a:p>
          <a:endParaRPr lang="it-IT"/>
        </a:p>
      </dgm:t>
    </dgm:pt>
    <dgm:pt modelId="{99A7A161-3475-49A0-9522-55023F6DA4EC}" type="sibTrans" cxnId="{AB2F12FE-A2F4-46A2-B3CB-D7E00F70CC48}">
      <dgm:prSet/>
      <dgm:spPr/>
      <dgm:t>
        <a:bodyPr/>
        <a:lstStyle/>
        <a:p>
          <a:endParaRPr lang="it-IT"/>
        </a:p>
      </dgm:t>
    </dgm:pt>
    <dgm:pt modelId="{D7209322-3C88-413A-93B5-A27E80A3B058}">
      <dgm:prSet phldrT="[Testo]"/>
      <dgm:spPr/>
      <dgm:t>
        <a:bodyPr/>
        <a:lstStyle/>
        <a:p>
          <a:r>
            <a:rPr lang="hr-HR" noProof="0" dirty="0"/>
            <a:t>Efikasnost</a:t>
          </a:r>
          <a:endParaRPr lang="en-US" noProof="0" dirty="0"/>
        </a:p>
      </dgm:t>
    </dgm:pt>
    <dgm:pt modelId="{555E813D-6E22-423E-96CC-D42D44C62242}" type="parTrans" cxnId="{A5DAA2AF-2D97-4EB4-95BA-A2111DFAF03E}">
      <dgm:prSet/>
      <dgm:spPr/>
      <dgm:t>
        <a:bodyPr/>
        <a:lstStyle/>
        <a:p>
          <a:endParaRPr lang="it-IT"/>
        </a:p>
      </dgm:t>
    </dgm:pt>
    <dgm:pt modelId="{69C44348-5F70-4A3B-B998-FCB8969F3621}" type="sibTrans" cxnId="{A5DAA2AF-2D97-4EB4-95BA-A2111DFAF03E}">
      <dgm:prSet/>
      <dgm:spPr/>
      <dgm:t>
        <a:bodyPr/>
        <a:lstStyle/>
        <a:p>
          <a:endParaRPr lang="it-IT"/>
        </a:p>
      </dgm:t>
    </dgm:pt>
    <dgm:pt modelId="{86EA0D1E-5C73-4091-83CB-613A025BD411}">
      <dgm:prSet phldrT="[Testo]"/>
      <dgm:spPr/>
      <dgm:t>
        <a:bodyPr/>
        <a:lstStyle/>
        <a:p>
          <a:r>
            <a:rPr lang="hr-HR" noProof="0" dirty="0"/>
            <a:t>Efektivnost</a:t>
          </a:r>
          <a:endParaRPr lang="en-US" noProof="0" dirty="0"/>
        </a:p>
      </dgm:t>
    </dgm:pt>
    <dgm:pt modelId="{6CB755FC-6BDE-4F21-8F54-F3C44AC4DEC4}" type="parTrans" cxnId="{1A78571D-7663-468A-944A-04790A90421A}">
      <dgm:prSet/>
      <dgm:spPr/>
      <dgm:t>
        <a:bodyPr/>
        <a:lstStyle/>
        <a:p>
          <a:endParaRPr lang="it-IT"/>
        </a:p>
      </dgm:t>
    </dgm:pt>
    <dgm:pt modelId="{7EB18C5E-89E8-45CD-BA9E-A0654718094A}" type="sibTrans" cxnId="{1A78571D-7663-468A-944A-04790A90421A}">
      <dgm:prSet/>
      <dgm:spPr/>
      <dgm:t>
        <a:bodyPr/>
        <a:lstStyle/>
        <a:p>
          <a:endParaRPr lang="it-IT"/>
        </a:p>
      </dgm:t>
    </dgm:pt>
    <dgm:pt modelId="{48D59B66-CE61-494C-A623-8DEC8703BF89}" type="pres">
      <dgm:prSet presAssocID="{A275E42D-D74E-42CC-815A-4F828D045651}" presName="Name0" presStyleCnt="0">
        <dgm:presLayoutVars>
          <dgm:dir/>
          <dgm:resizeHandles val="exact"/>
        </dgm:presLayoutVars>
      </dgm:prSet>
      <dgm:spPr/>
    </dgm:pt>
    <dgm:pt modelId="{56524409-237C-48A9-9C42-968FC8CA695A}" type="pres">
      <dgm:prSet presAssocID="{A275E42D-D74E-42CC-815A-4F828D045651}" presName="vNodes" presStyleCnt="0"/>
      <dgm:spPr/>
    </dgm:pt>
    <dgm:pt modelId="{08AD1BD5-D86A-4D62-B3B0-059BAFD26997}" type="pres">
      <dgm:prSet presAssocID="{BF9F777B-6BD1-4BFA-A8E7-61448A4B7D09}" presName="node" presStyleLbl="node1" presStyleIdx="0" presStyleCnt="3">
        <dgm:presLayoutVars>
          <dgm:bulletEnabled val="1"/>
        </dgm:presLayoutVars>
      </dgm:prSet>
      <dgm:spPr/>
    </dgm:pt>
    <dgm:pt modelId="{F61E55E4-C6AF-4015-96AE-DC23FF0B8430}" type="pres">
      <dgm:prSet presAssocID="{99A7A161-3475-49A0-9522-55023F6DA4EC}" presName="spacerT" presStyleCnt="0"/>
      <dgm:spPr/>
    </dgm:pt>
    <dgm:pt modelId="{5B65EEB4-9788-41D7-932A-06DAE062E277}" type="pres">
      <dgm:prSet presAssocID="{99A7A161-3475-49A0-9522-55023F6DA4EC}" presName="sibTrans" presStyleLbl="sibTrans2D1" presStyleIdx="0" presStyleCnt="2"/>
      <dgm:spPr/>
    </dgm:pt>
    <dgm:pt modelId="{3040D428-DDCC-4E62-8041-DCECFD2CE9BD}" type="pres">
      <dgm:prSet presAssocID="{99A7A161-3475-49A0-9522-55023F6DA4EC}" presName="spacerB" presStyleCnt="0"/>
      <dgm:spPr/>
    </dgm:pt>
    <dgm:pt modelId="{12F7EA54-FC25-4F30-A1F9-7F9D08A628F0}" type="pres">
      <dgm:prSet presAssocID="{D7209322-3C88-413A-93B5-A27E80A3B058}" presName="node" presStyleLbl="node1" presStyleIdx="1" presStyleCnt="3">
        <dgm:presLayoutVars>
          <dgm:bulletEnabled val="1"/>
        </dgm:presLayoutVars>
      </dgm:prSet>
      <dgm:spPr/>
    </dgm:pt>
    <dgm:pt modelId="{C3652F87-5866-41FF-BD47-8C8F8328BD3E}" type="pres">
      <dgm:prSet presAssocID="{A275E42D-D74E-42CC-815A-4F828D045651}" presName="sibTransLast" presStyleLbl="sibTrans2D1" presStyleIdx="1" presStyleCnt="2" custScaleX="234121" custLinFactNeighborX="-43096"/>
      <dgm:spPr/>
    </dgm:pt>
    <dgm:pt modelId="{96539DD5-38CC-4E6E-BE2A-1527D960C375}" type="pres">
      <dgm:prSet presAssocID="{A275E42D-D74E-42CC-815A-4F828D045651}" presName="connectorText" presStyleLbl="sibTrans2D1" presStyleIdx="1" presStyleCnt="2"/>
      <dgm:spPr/>
    </dgm:pt>
    <dgm:pt modelId="{4C5E70EB-1C41-4AB3-80FF-2228E5051318}" type="pres">
      <dgm:prSet presAssocID="{A275E42D-D74E-42CC-815A-4F828D045651}" presName="lastNode" presStyleLbl="node1" presStyleIdx="2" presStyleCnt="3" custScaleX="68437" custScaleY="70791">
        <dgm:presLayoutVars>
          <dgm:bulletEnabled val="1"/>
        </dgm:presLayoutVars>
      </dgm:prSet>
      <dgm:spPr/>
    </dgm:pt>
  </dgm:ptLst>
  <dgm:cxnLst>
    <dgm:cxn modelId="{1A78571D-7663-468A-944A-04790A90421A}" srcId="{A275E42D-D74E-42CC-815A-4F828D045651}" destId="{86EA0D1E-5C73-4091-83CB-613A025BD411}" srcOrd="2" destOrd="0" parTransId="{6CB755FC-6BDE-4F21-8F54-F3C44AC4DEC4}" sibTransId="{7EB18C5E-89E8-45CD-BA9E-A0654718094A}"/>
    <dgm:cxn modelId="{80FED176-0A4C-4704-B60A-A84CA6B69730}" type="presOf" srcId="{BF9F777B-6BD1-4BFA-A8E7-61448A4B7D09}" destId="{08AD1BD5-D86A-4D62-B3B0-059BAFD26997}" srcOrd="0" destOrd="0" presId="urn:microsoft.com/office/officeart/2005/8/layout/equation2"/>
    <dgm:cxn modelId="{AE27765A-B770-4CAF-8062-93603B6C7C2A}" type="presOf" srcId="{69C44348-5F70-4A3B-B998-FCB8969F3621}" destId="{C3652F87-5866-41FF-BD47-8C8F8328BD3E}" srcOrd="0" destOrd="0" presId="urn:microsoft.com/office/officeart/2005/8/layout/equation2"/>
    <dgm:cxn modelId="{95A11280-5D35-4D7F-99D8-C9FAEE809E7B}" type="presOf" srcId="{86EA0D1E-5C73-4091-83CB-613A025BD411}" destId="{4C5E70EB-1C41-4AB3-80FF-2228E5051318}" srcOrd="0" destOrd="0" presId="urn:microsoft.com/office/officeart/2005/8/layout/equation2"/>
    <dgm:cxn modelId="{BA6F97A6-7790-44EF-B128-12F39C8D3183}" type="presOf" srcId="{A275E42D-D74E-42CC-815A-4F828D045651}" destId="{48D59B66-CE61-494C-A623-8DEC8703BF89}" srcOrd="0" destOrd="0" presId="urn:microsoft.com/office/officeart/2005/8/layout/equation2"/>
    <dgm:cxn modelId="{A5DAA2AF-2D97-4EB4-95BA-A2111DFAF03E}" srcId="{A275E42D-D74E-42CC-815A-4F828D045651}" destId="{D7209322-3C88-413A-93B5-A27E80A3B058}" srcOrd="1" destOrd="0" parTransId="{555E813D-6E22-423E-96CC-D42D44C62242}" sibTransId="{69C44348-5F70-4A3B-B998-FCB8969F3621}"/>
    <dgm:cxn modelId="{4654D1B3-C3AA-435E-AC96-27EE563B8953}" type="presOf" srcId="{99A7A161-3475-49A0-9522-55023F6DA4EC}" destId="{5B65EEB4-9788-41D7-932A-06DAE062E277}" srcOrd="0" destOrd="0" presId="urn:microsoft.com/office/officeart/2005/8/layout/equation2"/>
    <dgm:cxn modelId="{57A817B6-E23B-4793-BD82-0D3F5E4E9EF2}" type="presOf" srcId="{D7209322-3C88-413A-93B5-A27E80A3B058}" destId="{12F7EA54-FC25-4F30-A1F9-7F9D08A628F0}" srcOrd="0" destOrd="0" presId="urn:microsoft.com/office/officeart/2005/8/layout/equation2"/>
    <dgm:cxn modelId="{6FC340E1-565B-4889-8423-BAC04E173B6E}" type="presOf" srcId="{69C44348-5F70-4A3B-B998-FCB8969F3621}" destId="{96539DD5-38CC-4E6E-BE2A-1527D960C375}" srcOrd="1" destOrd="0" presId="urn:microsoft.com/office/officeart/2005/8/layout/equation2"/>
    <dgm:cxn modelId="{AB2F12FE-A2F4-46A2-B3CB-D7E00F70CC48}" srcId="{A275E42D-D74E-42CC-815A-4F828D045651}" destId="{BF9F777B-6BD1-4BFA-A8E7-61448A4B7D09}" srcOrd="0" destOrd="0" parTransId="{41910FF3-71D3-4645-B6B1-4313F06DE08C}" sibTransId="{99A7A161-3475-49A0-9522-55023F6DA4EC}"/>
    <dgm:cxn modelId="{DED8737F-9276-4EC9-8EE3-BD82F137B024}" type="presParOf" srcId="{48D59B66-CE61-494C-A623-8DEC8703BF89}" destId="{56524409-237C-48A9-9C42-968FC8CA695A}" srcOrd="0" destOrd="0" presId="urn:microsoft.com/office/officeart/2005/8/layout/equation2"/>
    <dgm:cxn modelId="{C08222BD-B4F3-4117-8A25-44385B4701B3}" type="presParOf" srcId="{56524409-237C-48A9-9C42-968FC8CA695A}" destId="{08AD1BD5-D86A-4D62-B3B0-059BAFD26997}" srcOrd="0" destOrd="0" presId="urn:microsoft.com/office/officeart/2005/8/layout/equation2"/>
    <dgm:cxn modelId="{47C6E37B-3C69-4362-B462-79787B576383}" type="presParOf" srcId="{56524409-237C-48A9-9C42-968FC8CA695A}" destId="{F61E55E4-C6AF-4015-96AE-DC23FF0B8430}" srcOrd="1" destOrd="0" presId="urn:microsoft.com/office/officeart/2005/8/layout/equation2"/>
    <dgm:cxn modelId="{E561BC0A-F975-4CEA-8E1C-055AAD50506E}" type="presParOf" srcId="{56524409-237C-48A9-9C42-968FC8CA695A}" destId="{5B65EEB4-9788-41D7-932A-06DAE062E277}" srcOrd="2" destOrd="0" presId="urn:microsoft.com/office/officeart/2005/8/layout/equation2"/>
    <dgm:cxn modelId="{205E345D-7A20-4CD9-B396-283725D8491A}" type="presParOf" srcId="{56524409-237C-48A9-9C42-968FC8CA695A}" destId="{3040D428-DDCC-4E62-8041-DCECFD2CE9BD}" srcOrd="3" destOrd="0" presId="urn:microsoft.com/office/officeart/2005/8/layout/equation2"/>
    <dgm:cxn modelId="{BF60F658-6FE7-450D-BB45-DAE90D7D4AEA}" type="presParOf" srcId="{56524409-237C-48A9-9C42-968FC8CA695A}" destId="{12F7EA54-FC25-4F30-A1F9-7F9D08A628F0}" srcOrd="4" destOrd="0" presId="urn:microsoft.com/office/officeart/2005/8/layout/equation2"/>
    <dgm:cxn modelId="{1815D820-F140-4ADB-98E6-016398EB571A}" type="presParOf" srcId="{48D59B66-CE61-494C-A623-8DEC8703BF89}" destId="{C3652F87-5866-41FF-BD47-8C8F8328BD3E}" srcOrd="1" destOrd="0" presId="urn:microsoft.com/office/officeart/2005/8/layout/equation2"/>
    <dgm:cxn modelId="{B5F61348-4AFC-4F6A-902D-2EA55206EB84}" type="presParOf" srcId="{C3652F87-5866-41FF-BD47-8C8F8328BD3E}" destId="{96539DD5-38CC-4E6E-BE2A-1527D960C375}" srcOrd="0" destOrd="0" presId="urn:microsoft.com/office/officeart/2005/8/layout/equation2"/>
    <dgm:cxn modelId="{19091E9E-631D-41E1-853C-1F44D9C88385}" type="presParOf" srcId="{48D59B66-CE61-494C-A623-8DEC8703BF89}" destId="{4C5E70EB-1C41-4AB3-80FF-2228E505131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7BC35-0F57-45D5-BC32-7B2EB971C8C2}">
      <dsp:nvSpPr>
        <dsp:cNvPr id="0" name=""/>
        <dsp:cNvSpPr/>
      </dsp:nvSpPr>
      <dsp:spPr>
        <a:xfrm>
          <a:off x="3034106" y="2120092"/>
          <a:ext cx="2591223" cy="2591223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Res</a:t>
          </a:r>
          <a:r>
            <a:rPr lang="hr-HR" sz="1900" kern="1200" dirty="0" err="1"/>
            <a:t>ursi</a:t>
          </a:r>
          <a:endParaRPr lang="it-IT" sz="1900" kern="1200" dirty="0"/>
        </a:p>
      </dsp:txBody>
      <dsp:txXfrm>
        <a:off x="3555057" y="2727074"/>
        <a:ext cx="1549321" cy="1331942"/>
      </dsp:txXfrm>
    </dsp:sp>
    <dsp:sp modelId="{19793BE4-AF69-4C18-A209-F2CDF405398A}">
      <dsp:nvSpPr>
        <dsp:cNvPr id="0" name=""/>
        <dsp:cNvSpPr/>
      </dsp:nvSpPr>
      <dsp:spPr>
        <a:xfrm>
          <a:off x="1526485" y="1507621"/>
          <a:ext cx="1884526" cy="18845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Re</a:t>
          </a:r>
          <a:r>
            <a:rPr lang="hr-HR" sz="1900" kern="1200" dirty="0" err="1"/>
            <a:t>zultati</a:t>
          </a:r>
          <a:endParaRPr lang="it-IT" sz="1900" kern="1200" dirty="0"/>
        </a:p>
      </dsp:txBody>
      <dsp:txXfrm>
        <a:off x="2000920" y="1984924"/>
        <a:ext cx="935656" cy="929920"/>
      </dsp:txXfrm>
    </dsp:sp>
    <dsp:sp modelId="{AF2D0EC4-7500-4759-A3C6-C87A46B91C13}">
      <dsp:nvSpPr>
        <dsp:cNvPr id="0" name=""/>
        <dsp:cNvSpPr/>
      </dsp:nvSpPr>
      <dsp:spPr>
        <a:xfrm rot="20700000">
          <a:off x="2582012" y="207490"/>
          <a:ext cx="1846451" cy="184645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dirty="0"/>
            <a:t>Vrijeme</a:t>
          </a:r>
          <a:endParaRPr lang="it-IT" sz="1900" kern="1200" dirty="0"/>
        </a:p>
      </dsp:txBody>
      <dsp:txXfrm rot="-20700000">
        <a:off x="2986993" y="612471"/>
        <a:ext cx="1036489" cy="1036489"/>
      </dsp:txXfrm>
    </dsp:sp>
    <dsp:sp modelId="{28C2D6B9-4CDA-48B8-A7C3-314BB70C22F6}">
      <dsp:nvSpPr>
        <dsp:cNvPr id="0" name=""/>
        <dsp:cNvSpPr/>
      </dsp:nvSpPr>
      <dsp:spPr>
        <a:xfrm>
          <a:off x="2840573" y="1725823"/>
          <a:ext cx="3316766" cy="3316766"/>
        </a:xfrm>
        <a:prstGeom prst="circularArrow">
          <a:avLst>
            <a:gd name="adj1" fmla="val 4688"/>
            <a:gd name="adj2" fmla="val 299029"/>
            <a:gd name="adj3" fmla="val 2527270"/>
            <a:gd name="adj4" fmla="val 1583755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C53FD-357A-410B-A17D-A6963C658CE0}">
      <dsp:nvSpPr>
        <dsp:cNvPr id="0" name=""/>
        <dsp:cNvSpPr/>
      </dsp:nvSpPr>
      <dsp:spPr>
        <a:xfrm>
          <a:off x="1192739" y="1088427"/>
          <a:ext cx="2409838" cy="24098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E202E-A644-4D4D-B4BE-9661E87437E0}">
      <dsp:nvSpPr>
        <dsp:cNvPr id="0" name=""/>
        <dsp:cNvSpPr/>
      </dsp:nvSpPr>
      <dsp:spPr>
        <a:xfrm>
          <a:off x="2154909" y="-199170"/>
          <a:ext cx="2598290" cy="259829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17DBF-8548-4CD7-A8E8-257F8C18F4BB}">
      <dsp:nvSpPr>
        <dsp:cNvPr id="0" name=""/>
        <dsp:cNvSpPr/>
      </dsp:nvSpPr>
      <dsp:spPr>
        <a:xfrm>
          <a:off x="8580" y="1937522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 err="1"/>
            <a:t>Proje</a:t>
          </a:r>
          <a:r>
            <a:rPr lang="hr-HR" sz="4000" kern="1200" dirty="0" err="1"/>
            <a:t>ktna</a:t>
          </a:r>
          <a:r>
            <a:rPr lang="it-IT" sz="4000" kern="1200" dirty="0"/>
            <a:t> Ide</a:t>
          </a:r>
          <a:r>
            <a:rPr lang="hr-HR" sz="4000" kern="1200" dirty="0"/>
            <a:t>ja</a:t>
          </a:r>
          <a:endParaRPr lang="it-IT" sz="4000" kern="1200" dirty="0"/>
        </a:p>
      </dsp:txBody>
      <dsp:txXfrm>
        <a:off x="53650" y="1982592"/>
        <a:ext cx="2474511" cy="1448650"/>
      </dsp:txXfrm>
    </dsp:sp>
    <dsp:sp modelId="{3CA3EFCF-5CCC-4B23-A9A0-F6215074C1B0}">
      <dsp:nvSpPr>
        <dsp:cNvPr id="0" name=""/>
        <dsp:cNvSpPr/>
      </dsp:nvSpPr>
      <dsp:spPr>
        <a:xfrm>
          <a:off x="2829696" y="2388901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2829696" y="2516108"/>
        <a:ext cx="380594" cy="381619"/>
      </dsp:txXfrm>
    </dsp:sp>
    <dsp:sp modelId="{4A9B48E5-FF21-4E0F-B647-21D1BC152E53}">
      <dsp:nvSpPr>
        <dsp:cNvPr id="0" name=""/>
        <dsp:cNvSpPr/>
      </dsp:nvSpPr>
      <dsp:spPr>
        <a:xfrm>
          <a:off x="3599092" y="1937522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kern="1200" dirty="0"/>
            <a:t>Planiranje Resursa</a:t>
          </a:r>
          <a:endParaRPr lang="it-IT" sz="4000" kern="1200" dirty="0"/>
        </a:p>
      </dsp:txBody>
      <dsp:txXfrm>
        <a:off x="3644162" y="1982592"/>
        <a:ext cx="2474511" cy="1448650"/>
      </dsp:txXfrm>
    </dsp:sp>
    <dsp:sp modelId="{05003707-F032-42CF-8901-DA46B1B35627}">
      <dsp:nvSpPr>
        <dsp:cNvPr id="0" name=""/>
        <dsp:cNvSpPr/>
      </dsp:nvSpPr>
      <dsp:spPr>
        <a:xfrm>
          <a:off x="6420208" y="2388901"/>
          <a:ext cx="543706" cy="6360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700" kern="1200"/>
        </a:p>
      </dsp:txBody>
      <dsp:txXfrm>
        <a:off x="6420208" y="2516108"/>
        <a:ext cx="380594" cy="381619"/>
      </dsp:txXfrm>
    </dsp:sp>
    <dsp:sp modelId="{F37580B5-DA50-42DC-9C29-24EBA3C43BAE}">
      <dsp:nvSpPr>
        <dsp:cNvPr id="0" name=""/>
        <dsp:cNvSpPr/>
      </dsp:nvSpPr>
      <dsp:spPr>
        <a:xfrm>
          <a:off x="7189604" y="1937522"/>
          <a:ext cx="2564651" cy="15387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000" kern="1200" noProof="0" dirty="0"/>
            <a:t>Zatvaranje</a:t>
          </a:r>
          <a:endParaRPr lang="en-US" sz="4000" kern="1200" noProof="0" dirty="0"/>
        </a:p>
      </dsp:txBody>
      <dsp:txXfrm>
        <a:off x="7234674" y="1982592"/>
        <a:ext cx="2474511" cy="1448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D1BD5-D86A-4D62-B3B0-059BAFD26997}">
      <dsp:nvSpPr>
        <dsp:cNvPr id="0" name=""/>
        <dsp:cNvSpPr/>
      </dsp:nvSpPr>
      <dsp:spPr>
        <a:xfrm>
          <a:off x="967643" y="1317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E</a:t>
          </a:r>
          <a:r>
            <a:rPr lang="hr-HR" sz="1900" kern="1200" dirty="0" err="1"/>
            <a:t>konomija</a:t>
          </a:r>
          <a:endParaRPr lang="it-IT" sz="1900" kern="1200" dirty="0"/>
        </a:p>
      </dsp:txBody>
      <dsp:txXfrm>
        <a:off x="1197635" y="231309"/>
        <a:ext cx="1110501" cy="1110501"/>
      </dsp:txXfrm>
    </dsp:sp>
    <dsp:sp modelId="{5B65EEB4-9788-41D7-932A-06DAE062E277}">
      <dsp:nvSpPr>
        <dsp:cNvPr id="0" name=""/>
        <dsp:cNvSpPr/>
      </dsp:nvSpPr>
      <dsp:spPr>
        <a:xfrm>
          <a:off x="1297445" y="1699326"/>
          <a:ext cx="910881" cy="91088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500" kern="1200"/>
        </a:p>
      </dsp:txBody>
      <dsp:txXfrm>
        <a:off x="1418182" y="2047647"/>
        <a:ext cx="669407" cy="214239"/>
      </dsp:txXfrm>
    </dsp:sp>
    <dsp:sp modelId="{12F7EA54-FC25-4F30-A1F9-7F9D08A628F0}">
      <dsp:nvSpPr>
        <dsp:cNvPr id="0" name=""/>
        <dsp:cNvSpPr/>
      </dsp:nvSpPr>
      <dsp:spPr>
        <a:xfrm>
          <a:off x="967643" y="2737731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 noProof="0" dirty="0"/>
            <a:t>Efikasnost</a:t>
          </a:r>
          <a:endParaRPr lang="en-US" sz="1900" kern="1200" noProof="0" dirty="0"/>
        </a:p>
      </dsp:txBody>
      <dsp:txXfrm>
        <a:off x="1197635" y="2967723"/>
        <a:ext cx="1110501" cy="1110501"/>
      </dsp:txXfrm>
    </dsp:sp>
    <dsp:sp modelId="{C3652F87-5866-41FF-BD47-8C8F8328BD3E}">
      <dsp:nvSpPr>
        <dsp:cNvPr id="0" name=""/>
        <dsp:cNvSpPr/>
      </dsp:nvSpPr>
      <dsp:spPr>
        <a:xfrm>
          <a:off x="2223564" y="1862656"/>
          <a:ext cx="1169233" cy="584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kern="1200"/>
        </a:p>
      </dsp:txBody>
      <dsp:txXfrm>
        <a:off x="2223564" y="1979500"/>
        <a:ext cx="993967" cy="350532"/>
      </dsp:txXfrm>
    </dsp:sp>
    <dsp:sp modelId="{4C5E70EB-1C41-4AB3-80FF-2228E5051318}">
      <dsp:nvSpPr>
        <dsp:cNvPr id="0" name=""/>
        <dsp:cNvSpPr/>
      </dsp:nvSpPr>
      <dsp:spPr>
        <a:xfrm>
          <a:off x="3480420" y="1043004"/>
          <a:ext cx="2149586" cy="222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noProof="0" dirty="0"/>
            <a:t>Efektivnost</a:t>
          </a:r>
          <a:endParaRPr lang="en-US" sz="2500" kern="1200" noProof="0" dirty="0"/>
        </a:p>
      </dsp:txBody>
      <dsp:txXfrm>
        <a:off x="3795220" y="1368632"/>
        <a:ext cx="1519986" cy="157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14/04/2022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Definition%20from%20APM%20Body%20of%20Knowledge%207th%20edi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356" y="2403997"/>
            <a:ext cx="8365289" cy="2046882"/>
          </a:xfrm>
        </p:spPr>
        <p:txBody>
          <a:bodyPr anchor="ctr">
            <a:normAutofit/>
          </a:bodyPr>
          <a:lstStyle/>
          <a:p>
            <a:r>
              <a:rPr lang="pl-PL" sz="3600" b="1" dirty="0">
                <a:solidFill>
                  <a:srgbClr val="D92E2D"/>
                </a:solidFill>
                <a:cs typeface="Calibri Light"/>
              </a:rPr>
              <a:t>Osnove projektnog menadžmenta za ambicioznog sportskog poduzetnika</a:t>
            </a:r>
            <a:endParaRPr lang="es-ES" sz="3600" b="1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010" y="6294071"/>
            <a:ext cx="10100684" cy="5639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Proje</a:t>
            </a:r>
            <a:r>
              <a:rPr lang="hr-HR" b="1" dirty="0" err="1">
                <a:ea typeface="+mn-lt"/>
                <a:cs typeface="+mn-lt"/>
              </a:rPr>
              <a:t>ktna</a:t>
            </a:r>
            <a:r>
              <a:rPr lang="hr-HR" b="1" dirty="0">
                <a:ea typeface="+mn-lt"/>
                <a:cs typeface="+mn-lt"/>
              </a:rPr>
              <a:t> Ideja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Konceptualna faza</a:t>
            </a:r>
            <a:r>
              <a:rPr lang="en-GB" dirty="0">
                <a:ea typeface="+mn-lt"/>
                <a:cs typeface="+mn-lt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GB" dirty="0" err="1">
                <a:ea typeface="+mn-lt"/>
                <a:cs typeface="+mn-lt"/>
              </a:rPr>
              <a:t>Istražite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iskoristite</a:t>
            </a:r>
            <a:r>
              <a:rPr lang="en-GB" dirty="0">
                <a:ea typeface="+mn-lt"/>
                <a:cs typeface="+mn-lt"/>
              </a:rPr>
              <a:t>) </a:t>
            </a:r>
            <a:r>
              <a:rPr lang="en-GB" dirty="0" err="1">
                <a:ea typeface="+mn-lt"/>
                <a:cs typeface="+mn-lt"/>
              </a:rPr>
              <a:t>neiskorištene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prilike</a:t>
            </a:r>
            <a:endParaRPr lang="en-GB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hr-HR" dirty="0">
                <a:ea typeface="+mn-lt"/>
                <a:cs typeface="+mn-lt"/>
              </a:rPr>
              <a:t>Zadovoljiti</a:t>
            </a:r>
            <a:r>
              <a:rPr lang="en-GB" dirty="0">
                <a:ea typeface="+mn-lt"/>
                <a:cs typeface="+mn-lt"/>
              </a:rPr>
              <a:t> n</a:t>
            </a:r>
            <a:r>
              <a:rPr lang="hr-HR" dirty="0">
                <a:ea typeface="+mn-lt"/>
                <a:cs typeface="+mn-lt"/>
              </a:rPr>
              <a:t>ove potrebe</a:t>
            </a:r>
            <a:r>
              <a:rPr lang="en-GB" dirty="0">
                <a:ea typeface="+mn-lt"/>
                <a:cs typeface="+mn-lt"/>
              </a:rPr>
              <a:t> / </a:t>
            </a:r>
            <a:r>
              <a:rPr lang="hr-HR" dirty="0">
                <a:ea typeface="+mn-lt"/>
                <a:cs typeface="+mn-lt"/>
              </a:rPr>
              <a:t>potrepštine</a:t>
            </a:r>
            <a:endParaRPr lang="en-GB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GB" dirty="0" err="1">
                <a:ea typeface="+mn-lt"/>
                <a:cs typeface="+mn-lt"/>
              </a:rPr>
              <a:t>Uske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praznine</a:t>
            </a:r>
            <a:r>
              <a:rPr lang="en-GB" dirty="0">
                <a:ea typeface="+mn-lt"/>
                <a:cs typeface="+mn-lt"/>
              </a:rPr>
              <a:t> / </a:t>
            </a:r>
            <a:r>
              <a:rPr lang="en-GB" dirty="0" err="1">
                <a:ea typeface="+mn-lt"/>
                <a:cs typeface="+mn-lt"/>
              </a:rPr>
              <a:t>zaostaci</a:t>
            </a:r>
            <a:endParaRPr lang="en-GB" dirty="0">
              <a:ea typeface="+mn-lt"/>
              <a:cs typeface="+mn-lt"/>
            </a:endParaRPr>
          </a:p>
          <a:p>
            <a:pPr algn="just">
              <a:defRPr/>
            </a:pPr>
            <a:endParaRPr lang="hr-HR" dirty="0">
              <a:ea typeface="+mn-lt"/>
              <a:cs typeface="+mn-lt"/>
            </a:endParaRPr>
          </a:p>
          <a:p>
            <a:pPr algn="just">
              <a:defRPr/>
            </a:pPr>
            <a:r>
              <a:rPr lang="en-GB" dirty="0">
                <a:cs typeface="Calibri"/>
              </a:rPr>
              <a:t>U </a:t>
            </a:r>
            <a:r>
              <a:rPr lang="en-GB" dirty="0" err="1">
                <a:cs typeface="Calibri"/>
              </a:rPr>
              <a:t>slučaju</a:t>
            </a:r>
            <a:r>
              <a:rPr lang="en-GB" dirty="0">
                <a:cs typeface="Calibri"/>
              </a:rPr>
              <a:t> (</a:t>
            </a:r>
            <a:r>
              <a:rPr lang="en-GB" dirty="0" err="1">
                <a:cs typeface="Calibri"/>
              </a:rPr>
              <a:t>ambicioznih</a:t>
            </a:r>
            <a:r>
              <a:rPr lang="en-GB" dirty="0">
                <a:cs typeface="Calibri"/>
              </a:rPr>
              <a:t>) </a:t>
            </a:r>
            <a:r>
              <a:rPr lang="en-GB" dirty="0" err="1">
                <a:cs typeface="Calibri"/>
              </a:rPr>
              <a:t>sportskih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poduzetnika</a:t>
            </a:r>
            <a:r>
              <a:rPr lang="en-GB" dirty="0">
                <a:cs typeface="Calibri"/>
              </a:rPr>
              <a:t>, </a:t>
            </a:r>
            <a:r>
              <a:rPr lang="en-GB" dirty="0" err="1">
                <a:cs typeface="Calibri"/>
              </a:rPr>
              <a:t>ovdje</a:t>
            </a:r>
            <a:r>
              <a:rPr lang="en-GB" dirty="0">
                <a:cs typeface="Calibri"/>
              </a:rPr>
              <a:t> se </a:t>
            </a:r>
            <a:r>
              <a:rPr lang="en-GB" dirty="0" err="1">
                <a:cs typeface="Calibri"/>
              </a:rPr>
              <a:t>zapravo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radi</a:t>
            </a:r>
            <a:r>
              <a:rPr lang="en-GB" dirty="0">
                <a:cs typeface="Calibri"/>
              </a:rPr>
              <a:t> o </a:t>
            </a:r>
            <a:r>
              <a:rPr lang="en-GB" dirty="0" err="1">
                <a:cs typeface="Calibri"/>
              </a:rPr>
              <a:t>definiranju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mape</a:t>
            </a:r>
            <a:r>
              <a:rPr lang="en-GB" dirty="0">
                <a:cs typeface="Calibri"/>
              </a:rPr>
              <a:t> puta </a:t>
            </a:r>
            <a:r>
              <a:rPr lang="en-GB" dirty="0" err="1">
                <a:cs typeface="Calibri"/>
              </a:rPr>
              <a:t>za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dizajn</a:t>
            </a:r>
            <a:r>
              <a:rPr lang="en-GB" dirty="0">
                <a:cs typeface="Calibri"/>
              </a:rPr>
              <a:t>, </a:t>
            </a:r>
            <a:r>
              <a:rPr lang="en-GB" dirty="0" err="1">
                <a:cs typeface="Calibri"/>
              </a:rPr>
              <a:t>definiranje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i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doradu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profitabilne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poslovne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ideje</a:t>
            </a:r>
            <a:r>
              <a:rPr lang="en-GB" b="1" dirty="0">
                <a:cs typeface="Calibri"/>
              </a:rPr>
              <a:t>.</a:t>
            </a: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2366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Projektna ideja</a:t>
            </a:r>
            <a:r>
              <a:rPr lang="en-GB" b="1" dirty="0">
                <a:ea typeface="+mn-lt"/>
                <a:cs typeface="+mn-lt"/>
              </a:rPr>
              <a:t> (2)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U </a:t>
            </a:r>
            <a:r>
              <a:rPr lang="en-GB" dirty="0" err="1">
                <a:ea typeface="+mn-lt"/>
                <a:cs typeface="+mn-lt"/>
              </a:rPr>
              <a:t>praksi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nakon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definiranja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ideje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hr-HR" dirty="0">
                <a:ea typeface="+mn-lt"/>
                <a:cs typeface="+mn-lt"/>
              </a:rPr>
              <a:t>projektni menadžeri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kreiraju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Izvještaj</a:t>
            </a:r>
            <a:r>
              <a:rPr lang="en-GB" dirty="0">
                <a:ea typeface="+mn-lt"/>
                <a:cs typeface="+mn-lt"/>
              </a:rPr>
              <a:t> o </a:t>
            </a:r>
            <a:r>
              <a:rPr lang="en-GB" dirty="0" err="1">
                <a:ea typeface="+mn-lt"/>
                <a:cs typeface="+mn-lt"/>
              </a:rPr>
              <a:t>radu</a:t>
            </a:r>
            <a:r>
              <a:rPr lang="en-GB" dirty="0">
                <a:ea typeface="+mn-lt"/>
                <a:cs typeface="+mn-lt"/>
              </a:rPr>
              <a:t> (SoW), </a:t>
            </a:r>
            <a:r>
              <a:rPr lang="en-GB" dirty="0" err="1">
                <a:ea typeface="+mn-lt"/>
                <a:cs typeface="+mn-lt"/>
              </a:rPr>
              <a:t>službeni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dokument</a:t>
            </a:r>
            <a:r>
              <a:rPr lang="en-GB" dirty="0">
                <a:ea typeface="+mn-lt"/>
                <a:cs typeface="+mn-lt"/>
              </a:rPr>
              <a:t> koji </a:t>
            </a:r>
            <a:r>
              <a:rPr lang="hr-HR" dirty="0">
                <a:ea typeface="+mn-lt"/>
                <a:cs typeface="+mn-lt"/>
              </a:rPr>
              <a:t>sadržava</a:t>
            </a:r>
            <a:r>
              <a:rPr lang="en-GB" dirty="0">
                <a:ea typeface="+mn-lt"/>
                <a:cs typeface="+mn-lt"/>
              </a:rPr>
              <a:t>:</a:t>
            </a:r>
            <a:endParaRPr lang="hr-HR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Pozadinu projekta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Dionike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od interesa i finalne ciljeve</a:t>
            </a:r>
            <a:r>
              <a:rPr lang="en-GB" dirty="0">
                <a:ea typeface="+mn-lt"/>
                <a:cs typeface="+mn-lt"/>
              </a:rPr>
              <a:t> </a:t>
            </a:r>
            <a:endParaRPr lang="hr-HR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+mn-lt"/>
                <a:cs typeface="+mn-lt"/>
              </a:rPr>
              <a:t>Re</a:t>
            </a:r>
            <a:r>
              <a:rPr lang="hr-HR" dirty="0" err="1">
                <a:ea typeface="+mn-lt"/>
                <a:cs typeface="+mn-lt"/>
              </a:rPr>
              <a:t>urse</a:t>
            </a:r>
            <a:r>
              <a:rPr lang="hr-HR" dirty="0">
                <a:ea typeface="+mn-lt"/>
                <a:cs typeface="+mn-lt"/>
              </a:rPr>
              <a:t> potrebne za provedbu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projekta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dirty="0">
                <a:ea typeface="+mn-lt"/>
                <a:cs typeface="+mn-lt"/>
              </a:rPr>
              <a:t>Procjenu utjecaja i strategije održivosti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Komunikaciju</a:t>
            </a:r>
            <a:r>
              <a:rPr lang="en-GB" dirty="0">
                <a:ea typeface="+mn-lt"/>
                <a:cs typeface="+mn-lt"/>
              </a:rPr>
              <a:t> – </a:t>
            </a:r>
            <a:r>
              <a:rPr lang="hr-HR" dirty="0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intern</a:t>
            </a:r>
            <a:r>
              <a:rPr lang="hr-HR" dirty="0">
                <a:ea typeface="+mn-lt"/>
                <a:cs typeface="+mn-lt"/>
              </a:rPr>
              <a:t>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i vanjsku</a:t>
            </a:r>
            <a:r>
              <a:rPr lang="en-GB" dirty="0">
                <a:ea typeface="+mn-lt"/>
                <a:cs typeface="+mn-lt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Praćenje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upravljanje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rizicima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sredstva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K</a:t>
            </a:r>
            <a:r>
              <a:rPr lang="en-GB" dirty="0" err="1">
                <a:ea typeface="+mn-lt"/>
                <a:cs typeface="+mn-lt"/>
              </a:rPr>
              <a:t>ljučn</a:t>
            </a:r>
            <a:r>
              <a:rPr lang="hr-HR" dirty="0">
                <a:ea typeface="+mn-lt"/>
                <a:cs typeface="+mn-lt"/>
              </a:rPr>
              <a:t>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pokazatelj</a:t>
            </a:r>
            <a:r>
              <a:rPr lang="hr-HR" dirty="0">
                <a:ea typeface="+mn-lt"/>
                <a:cs typeface="+mn-lt"/>
              </a:rPr>
              <a:t>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uspješnosti</a:t>
            </a:r>
            <a:r>
              <a:rPr lang="en-GB" dirty="0">
                <a:ea typeface="+mn-lt"/>
                <a:cs typeface="+mn-lt"/>
              </a:rPr>
              <a:t> (KPI) –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kvalitativn</a:t>
            </a:r>
            <a:r>
              <a:rPr lang="hr-HR" dirty="0">
                <a:ea typeface="+mn-lt"/>
                <a:cs typeface="+mn-lt"/>
              </a:rPr>
              <a:t>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kvantitativn</a:t>
            </a:r>
            <a:r>
              <a:rPr lang="hr-HR" dirty="0">
                <a:ea typeface="+mn-lt"/>
                <a:cs typeface="+mn-lt"/>
              </a:rPr>
              <a:t>e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3478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Planiranje resursa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Resursi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potrebni</a:t>
            </a:r>
            <a:r>
              <a:rPr lang="en-GB" dirty="0">
                <a:ea typeface="+mn-lt"/>
                <a:cs typeface="+mn-lt"/>
              </a:rPr>
              <a:t> za </a:t>
            </a:r>
            <a:r>
              <a:rPr lang="en-GB" dirty="0" err="1">
                <a:ea typeface="+mn-lt"/>
                <a:cs typeface="+mn-lt"/>
              </a:rPr>
              <a:t>provedbu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detaljno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navedeni</a:t>
            </a:r>
            <a:r>
              <a:rPr lang="en-GB" dirty="0">
                <a:ea typeface="+mn-lt"/>
                <a:cs typeface="+mn-lt"/>
              </a:rPr>
              <a:t> u </a:t>
            </a:r>
            <a:r>
              <a:rPr lang="en-GB" dirty="0" err="1">
                <a:ea typeface="+mn-lt"/>
                <a:cs typeface="+mn-lt"/>
              </a:rPr>
              <a:t>Planu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projektnog menadžmenta</a:t>
            </a:r>
            <a:r>
              <a:rPr lang="en-GB" dirty="0">
                <a:ea typeface="+mn-lt"/>
                <a:cs typeface="+mn-lt"/>
              </a:rPr>
              <a:t>: interne </a:t>
            </a:r>
            <a:r>
              <a:rPr lang="en-GB" dirty="0" err="1">
                <a:ea typeface="+mn-lt"/>
                <a:cs typeface="+mn-lt"/>
              </a:rPr>
              <a:t>smjernice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dostupne</a:t>
            </a:r>
            <a:r>
              <a:rPr lang="en-GB" dirty="0">
                <a:ea typeface="+mn-lt"/>
                <a:cs typeface="+mn-lt"/>
              </a:rPr>
              <a:t> za </a:t>
            </a:r>
            <a:r>
              <a:rPr lang="en-GB" dirty="0" err="1">
                <a:ea typeface="+mn-lt"/>
                <a:cs typeface="+mn-lt"/>
              </a:rPr>
              <a:t>konzultacije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cijelom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p</a:t>
            </a:r>
            <a:r>
              <a:rPr lang="en-GB" dirty="0" err="1">
                <a:ea typeface="+mn-lt"/>
                <a:cs typeface="+mn-lt"/>
              </a:rPr>
              <a:t>rojektnom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timu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en-GB" dirty="0">
                <a:ea typeface="+mn-lt"/>
                <a:cs typeface="+mn-lt"/>
              </a:rPr>
              <a:t>(</a:t>
            </a:r>
            <a:r>
              <a:rPr lang="it-IT" b="1" i="1" dirty="0" err="1">
                <a:solidFill>
                  <a:schemeClr val="accent1"/>
                </a:solidFill>
                <a:ea typeface="+mn-lt"/>
                <a:cs typeface="+mn-lt"/>
              </a:rPr>
              <a:t>što</a:t>
            </a:r>
            <a:r>
              <a:rPr lang="it-IT" b="1" i="1" dirty="0">
                <a:solidFill>
                  <a:schemeClr val="accent1"/>
                </a:solidFill>
                <a:ea typeface="+mn-lt"/>
                <a:cs typeface="+mn-lt"/>
              </a:rPr>
              <a:t> </a:t>
            </a:r>
            <a:r>
              <a:rPr lang="it-IT" b="1" i="1" dirty="0" err="1">
                <a:solidFill>
                  <a:schemeClr val="accent1"/>
                </a:solidFill>
                <a:ea typeface="+mn-lt"/>
                <a:cs typeface="+mn-lt"/>
              </a:rPr>
              <a:t>trebamo</a:t>
            </a:r>
            <a:r>
              <a:rPr lang="it-IT" b="1" i="1" dirty="0">
                <a:solidFill>
                  <a:schemeClr val="accent1"/>
                </a:solidFill>
                <a:ea typeface="+mn-lt"/>
                <a:cs typeface="+mn-lt"/>
              </a:rPr>
              <a:t> </a:t>
            </a:r>
            <a:r>
              <a:rPr lang="it-IT" b="1" i="1" dirty="0" err="1">
                <a:solidFill>
                  <a:schemeClr val="accent1"/>
                </a:solidFill>
                <a:ea typeface="+mn-lt"/>
                <a:cs typeface="+mn-lt"/>
              </a:rPr>
              <a:t>učiniti</a:t>
            </a:r>
            <a:r>
              <a:rPr lang="it-IT" b="1" i="1" dirty="0">
                <a:solidFill>
                  <a:schemeClr val="accent1"/>
                </a:solidFill>
                <a:ea typeface="+mn-lt"/>
                <a:cs typeface="+mn-lt"/>
              </a:rPr>
              <a:t> i </a:t>
            </a:r>
            <a:r>
              <a:rPr lang="it-IT" b="1" i="1" dirty="0" err="1">
                <a:solidFill>
                  <a:schemeClr val="accent1"/>
                </a:solidFill>
                <a:ea typeface="+mn-lt"/>
                <a:cs typeface="+mn-lt"/>
              </a:rPr>
              <a:t>kada</a:t>
            </a:r>
            <a:r>
              <a:rPr lang="en-GB" dirty="0">
                <a:ea typeface="+mn-lt"/>
                <a:cs typeface="+mn-lt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U resurse uključili smo</a:t>
            </a:r>
            <a:r>
              <a:rPr lang="en-GB" dirty="0">
                <a:ea typeface="+mn-lt"/>
                <a:cs typeface="+mn-lt"/>
              </a:rPr>
              <a:t>: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b="1" dirty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0486" y="4093405"/>
            <a:ext cx="2228916" cy="1547729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9191" y="3947909"/>
            <a:ext cx="1066517" cy="1911884"/>
          </a:xfrm>
          <a:prstGeom prst="rect">
            <a:avLst/>
          </a:prstGeom>
        </p:spPr>
      </p:pic>
      <p:pic>
        <p:nvPicPr>
          <p:cNvPr id="1034" name="Picture 10" descr="Silhouette,black,euro,dollar,currency - free image from needpix.co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81" y="4390318"/>
            <a:ext cx="1124409" cy="112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ck silhouette.a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399" y="4263912"/>
            <a:ext cx="1377221" cy="137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2009191" y="585979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Ljude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52228" y="5798101"/>
            <a:ext cx="19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Robe</a:t>
            </a:r>
            <a:r>
              <a:rPr lang="en-GB" b="1" dirty="0">
                <a:solidFill>
                  <a:srgbClr val="0070C0"/>
                </a:solidFill>
              </a:rPr>
              <a:t> / </a:t>
            </a:r>
            <a:r>
              <a:rPr lang="hr-HR" b="1" dirty="0">
                <a:solidFill>
                  <a:srgbClr val="0070C0"/>
                </a:solidFill>
              </a:rPr>
              <a:t>Usluge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6974179" y="5784926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Fin</a:t>
            </a:r>
            <a:r>
              <a:rPr lang="hr-HR" b="1" dirty="0" err="1">
                <a:solidFill>
                  <a:srgbClr val="0070C0"/>
                </a:solidFill>
              </a:rPr>
              <a:t>ancije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9468542" y="574790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0070C0"/>
                </a:solidFill>
              </a:rPr>
              <a:t>Vrijeme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4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P</a:t>
            </a:r>
            <a:r>
              <a:rPr lang="hr-HR" b="1" dirty="0">
                <a:ea typeface="+mn-lt"/>
                <a:cs typeface="+mn-lt"/>
              </a:rPr>
              <a:t>lan Projektnog Menadžmenta </a:t>
            </a:r>
            <a:r>
              <a:rPr lang="en-GB" b="1" dirty="0">
                <a:ea typeface="+mn-lt"/>
                <a:cs typeface="+mn-lt"/>
              </a:rPr>
              <a:t>(PMP)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Dok</a:t>
            </a:r>
            <a:r>
              <a:rPr lang="en-GB" dirty="0">
                <a:ea typeface="+mn-lt"/>
                <a:cs typeface="+mn-lt"/>
              </a:rPr>
              <a:t> SoW </a:t>
            </a:r>
            <a:r>
              <a:rPr lang="en-GB" dirty="0" err="1">
                <a:ea typeface="+mn-lt"/>
                <a:cs typeface="+mn-lt"/>
              </a:rPr>
              <a:t>uključuje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sažete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en-GB" dirty="0" err="1">
                <a:ea typeface="+mn-lt"/>
                <a:cs typeface="+mn-lt"/>
              </a:rPr>
              <a:t>ali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sveobuhvatne</a:t>
            </a:r>
            <a:r>
              <a:rPr lang="en-GB" dirty="0">
                <a:ea typeface="+mn-lt"/>
                <a:cs typeface="+mn-lt"/>
              </a:rPr>
              <a:t>) </a:t>
            </a:r>
            <a:r>
              <a:rPr lang="en-GB" dirty="0" err="1">
                <a:ea typeface="+mn-lt"/>
                <a:cs typeface="+mn-lt"/>
              </a:rPr>
              <a:t>informacije</a:t>
            </a:r>
            <a:r>
              <a:rPr lang="en-GB" dirty="0">
                <a:ea typeface="+mn-lt"/>
                <a:cs typeface="+mn-lt"/>
              </a:rPr>
              <a:t> o tome o</a:t>
            </a:r>
            <a:r>
              <a:rPr lang="hr-HR" dirty="0">
                <a:ea typeface="+mn-lt"/>
                <a:cs typeface="+mn-lt"/>
              </a:rPr>
              <a:t> projektu </a:t>
            </a:r>
            <a:r>
              <a:rPr lang="en-GB" dirty="0">
                <a:ea typeface="+mn-lt"/>
                <a:cs typeface="+mn-lt"/>
              </a:rPr>
              <a:t>(</a:t>
            </a:r>
            <a:r>
              <a:rPr lang="en-GB" dirty="0" err="1">
                <a:ea typeface="+mn-lt"/>
                <a:cs typeface="+mn-lt"/>
              </a:rPr>
              <a:t>tj</a:t>
            </a:r>
            <a:r>
              <a:rPr lang="en-GB" dirty="0">
                <a:ea typeface="+mn-lt"/>
                <a:cs typeface="+mn-lt"/>
              </a:rPr>
              <a:t>., </a:t>
            </a:r>
            <a:r>
              <a:rPr lang="en-GB" dirty="0" err="1">
                <a:ea typeface="+mn-lt"/>
                <a:cs typeface="+mn-lt"/>
              </a:rPr>
              <a:t>očekivani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ciljevi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financijska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kontrola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itd</a:t>
            </a:r>
            <a:r>
              <a:rPr lang="en-GB" dirty="0">
                <a:ea typeface="+mn-lt"/>
                <a:cs typeface="+mn-lt"/>
              </a:rPr>
              <a:t>.), PMP </a:t>
            </a:r>
            <a:r>
              <a:rPr lang="en-GB" dirty="0" err="1">
                <a:ea typeface="+mn-lt"/>
                <a:cs typeface="+mn-lt"/>
              </a:rPr>
              <a:t>vrlo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precizno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opisuje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stvarni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ciklus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provedbe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projekta</a:t>
            </a:r>
            <a:r>
              <a:rPr lang="en-GB" dirty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SoW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predviđa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službeno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pokretanje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opisuje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b="1" i="1" dirty="0" err="1">
                <a:solidFill>
                  <a:srgbClr val="00B0F0"/>
                </a:solidFill>
                <a:ea typeface="+mn-lt"/>
                <a:cs typeface="+mn-lt"/>
              </a:rPr>
              <a:t>što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će</a:t>
            </a:r>
            <a:r>
              <a:rPr lang="en-GB" dirty="0">
                <a:ea typeface="+mn-lt"/>
                <a:cs typeface="+mn-lt"/>
              </a:rPr>
              <a:t> se </a:t>
            </a:r>
            <a:r>
              <a:rPr lang="en-GB" dirty="0" err="1">
                <a:ea typeface="+mn-lt"/>
                <a:cs typeface="+mn-lt"/>
              </a:rPr>
              <a:t>raditi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tijekom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provedbe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+mn-lt"/>
                <a:cs typeface="+mn-lt"/>
              </a:rPr>
              <a:t>PMP se </a:t>
            </a:r>
            <a:r>
              <a:rPr lang="en-GB" dirty="0" err="1">
                <a:ea typeface="+mn-lt"/>
                <a:cs typeface="+mn-lt"/>
              </a:rPr>
              <a:t>izrađuje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neposredno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prije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datuma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početka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pokazuje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b="1" i="1" dirty="0" err="1">
                <a:solidFill>
                  <a:srgbClr val="00B0F0"/>
                </a:solidFill>
                <a:ea typeface="+mn-lt"/>
                <a:cs typeface="+mn-lt"/>
              </a:rPr>
              <a:t>kako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će</a:t>
            </a:r>
            <a:r>
              <a:rPr lang="en-GB" dirty="0">
                <a:ea typeface="+mn-lt"/>
                <a:cs typeface="+mn-lt"/>
              </a:rPr>
              <a:t> se </a:t>
            </a:r>
            <a:r>
              <a:rPr lang="en-GB" dirty="0" err="1">
                <a:ea typeface="+mn-lt"/>
                <a:cs typeface="+mn-lt"/>
              </a:rPr>
              <a:t>stvari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provoditi</a:t>
            </a:r>
            <a:r>
              <a:rPr lang="en-GB" dirty="0">
                <a:ea typeface="+mn-lt"/>
                <a:cs typeface="+mn-lt"/>
              </a:rPr>
              <a:t> – </a:t>
            </a:r>
            <a:r>
              <a:rPr lang="en-GB" dirty="0" err="1">
                <a:ea typeface="+mn-lt"/>
                <a:cs typeface="+mn-lt"/>
              </a:rPr>
              <a:t>tko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kada</a:t>
            </a:r>
            <a:endParaRPr lang="en-GB" b="1" dirty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61102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Defi</a:t>
            </a:r>
            <a:r>
              <a:rPr lang="hr-HR" b="1" dirty="0" err="1">
                <a:ea typeface="+mn-lt"/>
                <a:cs typeface="+mn-lt"/>
              </a:rPr>
              <a:t>niranje</a:t>
            </a:r>
            <a:r>
              <a:rPr lang="hr-HR" b="1" dirty="0">
                <a:ea typeface="+mn-lt"/>
                <a:cs typeface="+mn-lt"/>
              </a:rPr>
              <a:t> operacija</a:t>
            </a:r>
            <a:r>
              <a:rPr lang="en-GB" b="1" dirty="0">
                <a:ea typeface="+mn-lt"/>
                <a:cs typeface="+mn-lt"/>
              </a:rPr>
              <a:t> – </a:t>
            </a:r>
            <a:r>
              <a:rPr lang="hr-HR" b="1" i="1" dirty="0">
                <a:ea typeface="+mn-lt"/>
                <a:cs typeface="+mn-lt"/>
              </a:rPr>
              <a:t>što raditi</a:t>
            </a:r>
            <a:r>
              <a:rPr lang="en-GB" b="1" i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Preporučuje</a:t>
            </a:r>
            <a:r>
              <a:rPr lang="en-GB" dirty="0">
                <a:ea typeface="+mn-lt"/>
                <a:cs typeface="+mn-lt"/>
              </a:rPr>
              <a:t> se da </a:t>
            </a:r>
            <a:r>
              <a:rPr lang="en-GB" dirty="0" err="1">
                <a:ea typeface="+mn-lt"/>
                <a:cs typeface="+mn-lt"/>
              </a:rPr>
              <a:t>slijedite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pristup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strukture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raščla</a:t>
            </a:r>
            <a:r>
              <a:rPr lang="hr-HR" dirty="0" err="1">
                <a:ea typeface="+mn-lt"/>
                <a:cs typeface="+mn-lt"/>
              </a:rPr>
              <a:t>mbe</a:t>
            </a:r>
            <a:r>
              <a:rPr lang="en-GB" dirty="0">
                <a:ea typeface="+mn-lt"/>
                <a:cs typeface="+mn-lt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GB" dirty="0" err="1">
                <a:cs typeface="Calibri"/>
              </a:rPr>
              <a:t>Definirajte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radne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pakete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vašeg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projekta</a:t>
            </a:r>
            <a:r>
              <a:rPr lang="en-GB" dirty="0">
                <a:cs typeface="Calibri"/>
              </a:rPr>
              <a:t> (</a:t>
            </a:r>
            <a:r>
              <a:rPr lang="en-GB" dirty="0" err="1">
                <a:cs typeface="Calibri"/>
              </a:rPr>
              <a:t>tj</a:t>
            </a:r>
            <a:r>
              <a:rPr lang="en-GB" dirty="0">
                <a:cs typeface="Calibri"/>
              </a:rPr>
              <a:t>. </a:t>
            </a:r>
            <a:r>
              <a:rPr lang="en-GB" dirty="0" err="1">
                <a:cs typeface="Calibri"/>
              </a:rPr>
              <a:t>priprema</a:t>
            </a:r>
            <a:r>
              <a:rPr lang="en-GB" dirty="0">
                <a:cs typeface="Calibri"/>
              </a:rPr>
              <a:t> web </a:t>
            </a:r>
            <a:r>
              <a:rPr lang="en-GB" dirty="0" err="1">
                <a:cs typeface="Calibri"/>
              </a:rPr>
              <a:t>stranice</a:t>
            </a:r>
            <a:r>
              <a:rPr lang="en-GB" dirty="0">
                <a:cs typeface="Calibri"/>
              </a:rPr>
              <a:t>)</a:t>
            </a:r>
            <a:endParaRPr lang="hr-HR" dirty="0">
              <a:cs typeface="Calibri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Rastavite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svaki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radni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paket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u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podzadatke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tj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.,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registrirajte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domenu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postavite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sliku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vizuale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itd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.)</a:t>
            </a:r>
            <a:endParaRPr lang="hr-HR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Dodijelite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svakom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zadatku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određeni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rezultat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tzv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i</a:t>
            </a:r>
            <a:r>
              <a:rPr lang="hr-HR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shod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tj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medijski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kanal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)</a:t>
            </a:r>
            <a:endParaRPr lang="hr-HR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hr-HR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Ishodi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obično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vode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do: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Ishodi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učinci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tog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rezultata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: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tj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vidljivost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na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mreži</a:t>
            </a:r>
            <a:endParaRPr lang="hr-HR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Isporuke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opipljive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konkretne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: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tj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konačna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web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stranica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18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Defini</a:t>
            </a:r>
            <a:r>
              <a:rPr lang="hr-HR" b="1" dirty="0" err="1">
                <a:ea typeface="+mn-lt"/>
                <a:cs typeface="+mn-lt"/>
              </a:rPr>
              <a:t>ranje</a:t>
            </a:r>
            <a:r>
              <a:rPr lang="hr-HR" b="1" dirty="0">
                <a:ea typeface="+mn-lt"/>
                <a:cs typeface="+mn-lt"/>
              </a:rPr>
              <a:t> vremenskog okvira</a:t>
            </a:r>
            <a:r>
              <a:rPr lang="en-GB" b="1" dirty="0">
                <a:ea typeface="+mn-lt"/>
                <a:cs typeface="+mn-lt"/>
              </a:rPr>
              <a:t> – </a:t>
            </a:r>
            <a:r>
              <a:rPr lang="hr-HR" b="1" i="1" dirty="0">
                <a:ea typeface="+mn-lt"/>
                <a:cs typeface="+mn-lt"/>
              </a:rPr>
              <a:t>do kada</a:t>
            </a:r>
            <a:r>
              <a:rPr lang="en-GB" b="1" i="1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Projekti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imaju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precizan</a:t>
            </a:r>
            <a:r>
              <a:rPr lang="en-GB" dirty="0">
                <a:ea typeface="+mn-lt"/>
                <a:cs typeface="+mn-lt"/>
              </a:rPr>
              <a:t> datum </a:t>
            </a:r>
            <a:r>
              <a:rPr lang="hr-HR" dirty="0">
                <a:ea typeface="+mn-lt"/>
                <a:cs typeface="+mn-lt"/>
              </a:rPr>
              <a:t>POČETKA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ZAVRŠETKA</a:t>
            </a:r>
            <a:r>
              <a:rPr lang="en-GB" dirty="0">
                <a:ea typeface="+mn-lt"/>
                <a:cs typeface="+mn-lt"/>
              </a:rPr>
              <a:t>. </a:t>
            </a:r>
            <a:r>
              <a:rPr lang="en-GB" dirty="0" err="1">
                <a:ea typeface="+mn-lt"/>
                <a:cs typeface="+mn-lt"/>
              </a:rPr>
              <a:t>Radni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paketi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sljedeći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zadaci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trebali</a:t>
            </a:r>
            <a:r>
              <a:rPr lang="en-GB" dirty="0">
                <a:ea typeface="+mn-lt"/>
                <a:cs typeface="+mn-lt"/>
              </a:rPr>
              <a:t> bi se </a:t>
            </a:r>
            <a:r>
              <a:rPr lang="en-GB" dirty="0" err="1">
                <a:ea typeface="+mn-lt"/>
                <a:cs typeface="+mn-lt"/>
              </a:rPr>
              <a:t>zaključiti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unutar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zadanog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vremenskog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razdoblja</a:t>
            </a:r>
            <a:r>
              <a:rPr lang="en-GB" dirty="0">
                <a:ea typeface="+mn-lt"/>
                <a:cs typeface="+mn-lt"/>
              </a:rPr>
              <a:t>.</a:t>
            </a:r>
            <a:endParaRPr lang="hr-HR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Ova </a:t>
            </a:r>
            <a:r>
              <a:rPr lang="en-GB" dirty="0" err="1">
                <a:ea typeface="+mn-lt"/>
                <a:cs typeface="+mn-lt"/>
              </a:rPr>
              <a:t>razdoblja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treba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uzeti</a:t>
            </a:r>
            <a:r>
              <a:rPr lang="en-GB" dirty="0">
                <a:ea typeface="+mn-lt"/>
                <a:cs typeface="+mn-lt"/>
              </a:rPr>
              <a:t> u </a:t>
            </a:r>
            <a:r>
              <a:rPr lang="en-GB" dirty="0" err="1">
                <a:ea typeface="+mn-lt"/>
                <a:cs typeface="+mn-lt"/>
              </a:rPr>
              <a:t>obzir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temelju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ukupnog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radnog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opterećenja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potrebnog</a:t>
            </a:r>
            <a:r>
              <a:rPr lang="en-GB" dirty="0">
                <a:ea typeface="+mn-lt"/>
                <a:cs typeface="+mn-lt"/>
              </a:rPr>
              <a:t> za </a:t>
            </a:r>
            <a:r>
              <a:rPr lang="en-GB" dirty="0" err="1">
                <a:ea typeface="+mn-lt"/>
                <a:cs typeface="+mn-lt"/>
              </a:rPr>
              <a:t>provedbu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razvoj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danog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radnog paketa</a:t>
            </a:r>
            <a:r>
              <a:rPr lang="en-GB" dirty="0">
                <a:ea typeface="+mn-lt"/>
                <a:cs typeface="+mn-lt"/>
              </a:rPr>
              <a:t>/</a:t>
            </a:r>
            <a:r>
              <a:rPr lang="en-GB" dirty="0" err="1">
                <a:ea typeface="+mn-lt"/>
                <a:cs typeface="+mn-lt"/>
              </a:rPr>
              <a:t>zadatka</a:t>
            </a:r>
            <a:r>
              <a:rPr lang="en-GB" dirty="0">
                <a:ea typeface="+mn-lt"/>
                <a:cs typeface="+mn-lt"/>
              </a:rPr>
              <a:t>.</a:t>
            </a:r>
            <a:endParaRPr lang="hr-HR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  </a:t>
            </a:r>
            <a:r>
              <a:rPr lang="en-GB" dirty="0" err="1">
                <a:ea typeface="+mn-lt"/>
                <a:cs typeface="+mn-lt"/>
              </a:rPr>
              <a:t>Što</a:t>
            </a:r>
            <a:r>
              <a:rPr lang="en-GB" dirty="0">
                <a:ea typeface="+mn-lt"/>
                <a:cs typeface="+mn-lt"/>
              </a:rPr>
              <a:t> je </a:t>
            </a:r>
            <a:r>
              <a:rPr lang="en-GB" dirty="0" err="1">
                <a:ea typeface="+mn-lt"/>
                <a:cs typeface="+mn-lt"/>
              </a:rPr>
              <a:t>veći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obim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posla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veća</a:t>
            </a:r>
            <a:r>
              <a:rPr lang="en-GB" dirty="0">
                <a:ea typeface="+mn-lt"/>
                <a:cs typeface="+mn-lt"/>
              </a:rPr>
              <a:t> je </a:t>
            </a:r>
            <a:r>
              <a:rPr lang="en-GB" dirty="0" err="1">
                <a:ea typeface="+mn-lt"/>
                <a:cs typeface="+mn-lt"/>
              </a:rPr>
              <a:t>količina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resursa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potrebna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za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ispunjavanje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aktivnosti</a:t>
            </a:r>
            <a:r>
              <a:rPr lang="en-GB" dirty="0">
                <a:ea typeface="+mn-lt"/>
                <a:cs typeface="+mn-lt"/>
              </a:rPr>
              <a:t> – </a:t>
            </a:r>
            <a:r>
              <a:rPr lang="en-GB" b="1" dirty="0">
                <a:ea typeface="+mn-lt"/>
                <a:cs typeface="+mn-lt"/>
              </a:rPr>
              <a:t>LJUDSKI KAPITAL, VRIJEME, FINANCIJE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335279" y="4497275"/>
            <a:ext cx="364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68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Postavke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prekretnice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Prekretnice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predstavljaju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glavno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postignuće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vašeg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projekta</a:t>
            </a:r>
            <a:r>
              <a:rPr lang="en-GB" dirty="0">
                <a:ea typeface="+mn-lt"/>
                <a:cs typeface="+mn-lt"/>
              </a:rPr>
              <a:t> – </a:t>
            </a:r>
            <a:r>
              <a:rPr lang="en-GB" dirty="0" err="1">
                <a:ea typeface="+mn-lt"/>
                <a:cs typeface="+mn-lt"/>
              </a:rPr>
              <a:t>obično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formalni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završetak</a:t>
            </a:r>
            <a:r>
              <a:rPr lang="en-GB" dirty="0">
                <a:ea typeface="+mn-lt"/>
                <a:cs typeface="+mn-lt"/>
              </a:rPr>
              <a:t>/</a:t>
            </a:r>
            <a:r>
              <a:rPr lang="hr-HR" dirty="0">
                <a:ea typeface="+mn-lt"/>
                <a:cs typeface="+mn-lt"/>
              </a:rPr>
              <a:t>finalizacija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radnog paket</a:t>
            </a:r>
            <a:r>
              <a:rPr lang="en-GB" dirty="0">
                <a:ea typeface="+mn-lt"/>
                <a:cs typeface="+mn-lt"/>
              </a:rPr>
              <a:t>a. U </a:t>
            </a:r>
            <a:r>
              <a:rPr lang="en-GB" dirty="0" err="1">
                <a:ea typeface="+mn-lt"/>
                <a:cs typeface="+mn-lt"/>
              </a:rPr>
              <a:t>projektu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može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postojati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više</a:t>
            </a:r>
            <a:r>
              <a:rPr lang="en-GB" dirty="0">
                <a:ea typeface="+mn-lt"/>
                <a:cs typeface="+mn-lt"/>
              </a:rPr>
              <a:t> od </a:t>
            </a:r>
            <a:r>
              <a:rPr lang="en-GB" dirty="0" err="1">
                <a:ea typeface="+mn-lt"/>
                <a:cs typeface="+mn-lt"/>
              </a:rPr>
              <a:t>jedne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prekretnice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iskoristite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ovaj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trenutak</a:t>
            </a:r>
            <a:r>
              <a:rPr lang="en-GB" dirty="0">
                <a:ea typeface="+mn-lt"/>
                <a:cs typeface="+mn-lt"/>
              </a:rPr>
              <a:t> da </a:t>
            </a:r>
            <a:r>
              <a:rPr lang="en-GB" dirty="0" err="1">
                <a:ea typeface="+mn-lt"/>
                <a:cs typeface="+mn-lt"/>
              </a:rPr>
              <a:t>napravite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pauzu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kako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biste</a:t>
            </a:r>
            <a:r>
              <a:rPr lang="en-GB" dirty="0">
                <a:ea typeface="+mn-lt"/>
                <a:cs typeface="+mn-lt"/>
              </a:rPr>
              <a:t>:</a:t>
            </a:r>
            <a:endParaRPr lang="hr-HR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+mn-lt"/>
                <a:cs typeface="+mn-lt"/>
              </a:rPr>
              <a:t>R</a:t>
            </a:r>
            <a:r>
              <a:rPr lang="hr-HR" dirty="0" err="1">
                <a:ea typeface="+mn-lt"/>
                <a:cs typeface="+mn-lt"/>
              </a:rPr>
              <a:t>azmisliti</a:t>
            </a:r>
            <a:r>
              <a:rPr lang="hr-HR" dirty="0">
                <a:ea typeface="+mn-lt"/>
                <a:cs typeface="+mn-lt"/>
              </a:rPr>
              <a:t> o onome što je dosada postignuto </a:t>
            </a:r>
            <a:r>
              <a:rPr lang="en-GB" dirty="0">
                <a:ea typeface="+mn-lt"/>
                <a:cs typeface="+mn-lt"/>
              </a:rPr>
              <a:t>– </a:t>
            </a:r>
            <a:r>
              <a:rPr lang="hr-HR" b="1" dirty="0">
                <a:solidFill>
                  <a:srgbClr val="0070C0"/>
                </a:solidFill>
                <a:ea typeface="+mn-lt"/>
                <a:cs typeface="+mn-lt"/>
              </a:rPr>
              <a:t>kvaliteta</a:t>
            </a:r>
            <a:r>
              <a:rPr lang="hr-HR" dirty="0">
                <a:ea typeface="+mn-lt"/>
                <a:cs typeface="+mn-lt"/>
              </a:rPr>
              <a:t> i </a:t>
            </a:r>
            <a:r>
              <a:rPr lang="hr-HR" b="1" dirty="0">
                <a:solidFill>
                  <a:srgbClr val="0070C0"/>
                </a:solidFill>
                <a:ea typeface="+mn-lt"/>
                <a:cs typeface="+mn-lt"/>
              </a:rPr>
              <a:t>kvantiteta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Planira</a:t>
            </a:r>
            <a:r>
              <a:rPr lang="hr-HR" dirty="0">
                <a:ea typeface="+mn-lt"/>
                <a:cs typeface="+mn-lt"/>
              </a:rPr>
              <a:t>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implementi</a:t>
            </a:r>
            <a:r>
              <a:rPr lang="hr-HR" dirty="0">
                <a:ea typeface="+mn-lt"/>
                <a:cs typeface="+mn-lt"/>
              </a:rPr>
              <a:t>rali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b="1" dirty="0" err="1">
                <a:solidFill>
                  <a:srgbClr val="0070C0"/>
                </a:solidFill>
                <a:ea typeface="+mn-lt"/>
                <a:cs typeface="+mn-lt"/>
              </a:rPr>
              <a:t>kratku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GB" b="1" dirty="0" err="1">
                <a:solidFill>
                  <a:srgbClr val="0070C0"/>
                </a:solidFill>
                <a:ea typeface="+mn-lt"/>
                <a:cs typeface="+mn-lt"/>
              </a:rPr>
              <a:t>komunikacijsku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GB" b="1" dirty="0" err="1">
                <a:solidFill>
                  <a:srgbClr val="0070C0"/>
                </a:solidFill>
                <a:ea typeface="+mn-lt"/>
                <a:cs typeface="+mn-lt"/>
              </a:rPr>
              <a:t>strategiju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GB" dirty="0">
                <a:ea typeface="+mn-lt"/>
                <a:cs typeface="+mn-lt"/>
              </a:rPr>
              <a:t>za v</a:t>
            </a:r>
            <a:r>
              <a:rPr lang="hr-HR" dirty="0" err="1">
                <a:ea typeface="+mn-lt"/>
                <a:cs typeface="+mn-lt"/>
              </a:rPr>
              <a:t>rednovanje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rezultat</a:t>
            </a:r>
            <a:r>
              <a:rPr lang="hr-HR" dirty="0">
                <a:ea typeface="+mn-lt"/>
                <a:cs typeface="+mn-lt"/>
              </a:rPr>
              <a:t>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Poveća</a:t>
            </a:r>
            <a:r>
              <a:rPr lang="hr-HR" dirty="0">
                <a:ea typeface="+mn-lt"/>
                <a:cs typeface="+mn-lt"/>
              </a:rPr>
              <a:t>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svoju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krivulju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učenja</a:t>
            </a:r>
            <a:r>
              <a:rPr lang="en-GB" dirty="0">
                <a:ea typeface="+mn-lt"/>
                <a:cs typeface="+mn-lt"/>
              </a:rPr>
              <a:t> – </a:t>
            </a:r>
            <a:r>
              <a:rPr lang="en-GB" dirty="0" err="1">
                <a:ea typeface="+mn-lt"/>
                <a:cs typeface="+mn-lt"/>
              </a:rPr>
              <a:t>pregleda</a:t>
            </a:r>
            <a:r>
              <a:rPr lang="hr-HR" dirty="0">
                <a:ea typeface="+mn-lt"/>
                <a:cs typeface="+mn-lt"/>
              </a:rPr>
              <a:t>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b="1" dirty="0" err="1">
                <a:solidFill>
                  <a:srgbClr val="0070C0"/>
                </a:solidFill>
                <a:ea typeface="+mn-lt"/>
                <a:cs typeface="+mn-lt"/>
              </a:rPr>
              <a:t>naučene</a:t>
            </a:r>
            <a:r>
              <a:rPr lang="en-GB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GB" b="1" dirty="0" err="1">
                <a:solidFill>
                  <a:srgbClr val="0070C0"/>
                </a:solidFill>
                <a:ea typeface="+mn-lt"/>
                <a:cs typeface="+mn-lt"/>
              </a:rPr>
              <a:t>lekcije</a:t>
            </a: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Prati</a:t>
            </a:r>
            <a:r>
              <a:rPr lang="hr-HR" dirty="0">
                <a:ea typeface="+mn-lt"/>
                <a:cs typeface="+mn-lt"/>
              </a:rPr>
              <a:t>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dobrobit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svog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tima</a:t>
            </a:r>
            <a:r>
              <a:rPr lang="en-GB" dirty="0">
                <a:ea typeface="+mn-lt"/>
                <a:cs typeface="+mn-lt"/>
              </a:rPr>
              <a:t> – </a:t>
            </a:r>
            <a:r>
              <a:rPr lang="en-GB" dirty="0" err="1">
                <a:ea typeface="+mn-lt"/>
                <a:cs typeface="+mn-lt"/>
              </a:rPr>
              <a:t>stres</a:t>
            </a:r>
            <a:r>
              <a:rPr lang="en-GB" dirty="0">
                <a:ea typeface="+mn-lt"/>
                <a:cs typeface="+mn-lt"/>
              </a:rPr>
              <a:t> je </a:t>
            </a:r>
            <a:r>
              <a:rPr lang="en-GB" dirty="0" err="1">
                <a:ea typeface="+mn-lt"/>
                <a:cs typeface="+mn-lt"/>
              </a:rPr>
              <a:t>podmukli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neprijatelj</a:t>
            </a:r>
            <a:r>
              <a:rPr lang="en-GB" dirty="0">
                <a:ea typeface="+mn-lt"/>
                <a:cs typeface="+mn-lt"/>
              </a:rPr>
              <a:t>, a </a:t>
            </a:r>
            <a:r>
              <a:rPr lang="en-GB" dirty="0" err="1">
                <a:ea typeface="+mn-lt"/>
                <a:cs typeface="+mn-lt"/>
              </a:rPr>
              <a:t>njegovi</a:t>
            </a:r>
            <a:r>
              <a:rPr lang="en-GB" dirty="0">
                <a:ea typeface="+mn-lt"/>
                <a:cs typeface="+mn-lt"/>
              </a:rPr>
              <a:t> se </a:t>
            </a:r>
            <a:r>
              <a:rPr lang="en-GB" dirty="0" err="1">
                <a:ea typeface="+mn-lt"/>
                <a:cs typeface="+mn-lt"/>
              </a:rPr>
              <a:t>učinci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očituju</a:t>
            </a:r>
            <a:r>
              <a:rPr lang="en-GB" dirty="0">
                <a:ea typeface="+mn-lt"/>
                <a:cs typeface="+mn-lt"/>
              </a:rPr>
              <a:t> s </a:t>
            </a:r>
            <a:r>
              <a:rPr lang="en-GB" dirty="0" err="1">
                <a:ea typeface="+mn-lt"/>
                <a:cs typeface="+mn-lt"/>
              </a:rPr>
              <a:t>vremenom</a:t>
            </a:r>
            <a:r>
              <a:rPr lang="en-GB" dirty="0">
                <a:ea typeface="+mn-lt"/>
                <a:cs typeface="+mn-lt"/>
              </a:rPr>
              <a:t> …</a:t>
            </a: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757" y="1252878"/>
            <a:ext cx="486609" cy="55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9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Horizontalni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radni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paketi</a:t>
            </a:r>
            <a:endParaRPr lang="hr-HR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Bez </a:t>
            </a:r>
            <a:r>
              <a:rPr lang="en-GB" dirty="0" err="1">
                <a:ea typeface="+mn-lt"/>
                <a:cs typeface="+mn-lt"/>
              </a:rPr>
              <a:t>obzira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specifičan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sadržaj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projekta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hr-HR" dirty="0">
                <a:ea typeface="+mn-lt"/>
                <a:cs typeface="+mn-lt"/>
              </a:rPr>
              <a:t>projektni menadžeri i</a:t>
            </a:r>
            <a:r>
              <a:rPr lang="en-GB" dirty="0">
                <a:ea typeface="+mn-lt"/>
                <a:cs typeface="+mn-lt"/>
              </a:rPr>
              <a:t> (</a:t>
            </a:r>
            <a:r>
              <a:rPr lang="en-GB" dirty="0" err="1">
                <a:ea typeface="+mn-lt"/>
                <a:cs typeface="+mn-lt"/>
              </a:rPr>
              <a:t>ambiciozni</a:t>
            </a:r>
            <a:r>
              <a:rPr lang="en-GB" dirty="0">
                <a:ea typeface="+mn-lt"/>
                <a:cs typeface="+mn-lt"/>
              </a:rPr>
              <a:t>) </a:t>
            </a:r>
            <a:r>
              <a:rPr lang="en-GB" dirty="0" err="1">
                <a:ea typeface="+mn-lt"/>
                <a:cs typeface="+mn-lt"/>
              </a:rPr>
              <a:t>poduzetnici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uvijek</a:t>
            </a:r>
            <a:r>
              <a:rPr lang="en-GB" dirty="0">
                <a:ea typeface="+mn-lt"/>
                <a:cs typeface="+mn-lt"/>
              </a:rPr>
              <a:t> bi </a:t>
            </a:r>
            <a:r>
              <a:rPr lang="en-GB" dirty="0" err="1">
                <a:ea typeface="+mn-lt"/>
                <a:cs typeface="+mn-lt"/>
              </a:rPr>
              <a:t>trebali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razmotriti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dvije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skupine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aktivnosti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obuhvaćaju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cijeli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životni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ciklus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projekta</a:t>
            </a:r>
            <a:r>
              <a:rPr lang="en-GB" dirty="0">
                <a:ea typeface="+mn-lt"/>
                <a:cs typeface="+mn-lt"/>
              </a:rPr>
              <a:t> (pa </a:t>
            </a:r>
            <a:r>
              <a:rPr lang="en-GB" dirty="0" err="1">
                <a:ea typeface="+mn-lt"/>
                <a:cs typeface="+mn-lt"/>
              </a:rPr>
              <a:t>čak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dalje</a:t>
            </a:r>
            <a:r>
              <a:rPr lang="en-GB" dirty="0">
                <a:ea typeface="+mn-lt"/>
                <a:cs typeface="+mn-lt"/>
              </a:rPr>
              <a:t>):</a:t>
            </a:r>
            <a:endParaRPr lang="hr-HR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>
                <a:ea typeface="+mn-lt"/>
                <a:cs typeface="+mn-lt"/>
              </a:rPr>
              <a:t>	</a:t>
            </a:r>
            <a:r>
              <a:rPr lang="hr-HR" sz="3200" b="1" dirty="0">
                <a:solidFill>
                  <a:srgbClr val="FFC000"/>
                </a:solidFill>
                <a:ea typeface="+mn-lt"/>
                <a:cs typeface="+mn-lt"/>
              </a:rPr>
              <a:t>Komunikacija</a:t>
            </a:r>
            <a:endParaRPr lang="en-GB" sz="3200" b="1" dirty="0">
              <a:solidFill>
                <a:srgbClr val="FFC000"/>
              </a:solidFill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>
                <a:solidFill>
                  <a:srgbClr val="FFC000"/>
                </a:solidFill>
                <a:ea typeface="+mn-lt"/>
                <a:cs typeface="+mn-lt"/>
              </a:rPr>
              <a:t>	</a:t>
            </a:r>
            <a:r>
              <a:rPr lang="hr-HR" sz="3200" b="1" dirty="0">
                <a:solidFill>
                  <a:srgbClr val="FFC000"/>
                </a:solidFill>
                <a:ea typeface="+mn-lt"/>
                <a:cs typeface="+mn-lt"/>
              </a:rPr>
              <a:t>Projektni Menadžment</a:t>
            </a:r>
            <a:endParaRPr lang="en-GB" sz="32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Stella a 5 punte 1"/>
          <p:cNvSpPr/>
          <p:nvPr/>
        </p:nvSpPr>
        <p:spPr>
          <a:xfrm>
            <a:off x="1743075" y="3505201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Stella a 5 punte 13"/>
          <p:cNvSpPr/>
          <p:nvPr/>
        </p:nvSpPr>
        <p:spPr>
          <a:xfrm>
            <a:off x="1743075" y="4333876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l-PL" b="1" dirty="0">
                <a:ea typeface="+mn-lt"/>
                <a:cs typeface="+mn-lt"/>
              </a:rPr>
              <a:t>O horizontalnim radnim paketima – </a:t>
            </a:r>
            <a:r>
              <a:rPr lang="pl-PL" b="1" i="1" dirty="0">
                <a:ea typeface="+mn-lt"/>
                <a:cs typeface="+mn-lt"/>
              </a:rPr>
              <a:t>komunikacija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i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S </a:t>
            </a:r>
            <a:r>
              <a:rPr lang="en-GB" dirty="0" err="1">
                <a:ea typeface="+mn-lt"/>
                <a:cs typeface="+mn-lt"/>
              </a:rPr>
              <a:t>komunikacijskim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radnim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paketom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obično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upućujemo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komunikacijske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aktivnosti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podržavaju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dinamiku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suradnje</a:t>
            </a:r>
            <a:r>
              <a:rPr lang="en-GB" dirty="0">
                <a:ea typeface="+mn-lt"/>
                <a:cs typeface="+mn-lt"/>
              </a:rPr>
              <a:t> - </a:t>
            </a:r>
            <a:r>
              <a:rPr lang="en-GB" dirty="0" err="1">
                <a:ea typeface="+mn-lt"/>
                <a:cs typeface="+mn-lt"/>
              </a:rPr>
              <a:t>unutar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izvan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projektnog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tima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organizacije</a:t>
            </a:r>
            <a:r>
              <a:rPr lang="en-GB" dirty="0">
                <a:ea typeface="+mn-lt"/>
                <a:cs typeface="+mn-lt"/>
              </a:rPr>
              <a:t>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Upravljanje ljudima i</a:t>
            </a:r>
            <a:r>
              <a:rPr lang="en-GB" dirty="0">
                <a:ea typeface="+mn-lt"/>
                <a:cs typeface="+mn-lt"/>
              </a:rPr>
              <a:t> HR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Koordinacija među članovima projekta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Upravljanje dionicima </a:t>
            </a:r>
            <a:r>
              <a:rPr lang="en-GB" dirty="0">
                <a:ea typeface="+mn-lt"/>
                <a:cs typeface="+mn-lt"/>
              </a:rPr>
              <a:t>–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identifikacija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angažman</a:t>
            </a:r>
            <a:endParaRPr lang="hr-HR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nn-NO" dirty="0">
                <a:ea typeface="+mn-lt"/>
                <a:cs typeface="+mn-lt"/>
              </a:rPr>
              <a:t>Doseg i vidljivost rezultata projekta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+mn-lt"/>
                <a:cs typeface="+mn-lt"/>
              </a:rPr>
              <a:t>V</a:t>
            </a:r>
            <a:r>
              <a:rPr lang="hr-HR" dirty="0" err="1">
                <a:ea typeface="+mn-lt"/>
                <a:cs typeface="+mn-lt"/>
              </a:rPr>
              <a:t>rednovanje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dobrih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praksi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uspjeha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postignuća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065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O </a:t>
            </a:r>
            <a:r>
              <a:rPr lang="en-GB" b="1" dirty="0" err="1">
                <a:ea typeface="+mn-lt"/>
                <a:cs typeface="+mn-lt"/>
              </a:rPr>
              <a:t>horizontalnim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radnim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paketima</a:t>
            </a:r>
            <a:r>
              <a:rPr lang="en-GB" b="1" dirty="0">
                <a:ea typeface="+mn-lt"/>
                <a:cs typeface="+mn-lt"/>
              </a:rPr>
              <a:t>– </a:t>
            </a:r>
            <a:r>
              <a:rPr lang="en-GB" b="1" i="1" dirty="0" err="1">
                <a:ea typeface="+mn-lt"/>
                <a:cs typeface="+mn-lt"/>
              </a:rPr>
              <a:t>Proje</a:t>
            </a:r>
            <a:r>
              <a:rPr lang="hr-HR" b="1" i="1" dirty="0" err="1">
                <a:ea typeface="+mn-lt"/>
                <a:cs typeface="+mn-lt"/>
              </a:rPr>
              <a:t>ktni</a:t>
            </a:r>
            <a:r>
              <a:rPr lang="hr-HR" b="1" i="1" dirty="0">
                <a:ea typeface="+mn-lt"/>
                <a:cs typeface="+mn-lt"/>
              </a:rPr>
              <a:t> Menadžment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U radnim paketima projektnog menadžmenta </a:t>
            </a:r>
            <a:r>
              <a:rPr lang="en-GB" dirty="0" err="1">
                <a:ea typeface="+mn-lt"/>
                <a:cs typeface="+mn-lt"/>
              </a:rPr>
              <a:t>obično</a:t>
            </a:r>
            <a:r>
              <a:rPr lang="en-GB" dirty="0">
                <a:ea typeface="+mn-lt"/>
                <a:cs typeface="+mn-lt"/>
              </a:rPr>
              <a:t> se </a:t>
            </a:r>
            <a:r>
              <a:rPr lang="hr-HR" dirty="0">
                <a:ea typeface="+mn-lt"/>
                <a:cs typeface="+mn-lt"/>
              </a:rPr>
              <a:t>usmjeravamo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aktivnosti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su</a:t>
            </a:r>
            <a:r>
              <a:rPr lang="en-GB" dirty="0">
                <a:ea typeface="+mn-lt"/>
                <a:cs typeface="+mn-lt"/>
              </a:rPr>
              <a:t> od </a:t>
            </a:r>
            <a:r>
              <a:rPr lang="en-GB" dirty="0" err="1">
                <a:ea typeface="+mn-lt"/>
                <a:cs typeface="+mn-lt"/>
              </a:rPr>
              <a:t>ključne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važnosti</a:t>
            </a:r>
            <a:r>
              <a:rPr lang="en-GB" dirty="0">
                <a:ea typeface="+mn-lt"/>
                <a:cs typeface="+mn-lt"/>
              </a:rPr>
              <a:t> za </a:t>
            </a:r>
            <a:r>
              <a:rPr lang="en-GB" dirty="0" err="1">
                <a:ea typeface="+mn-lt"/>
                <a:cs typeface="+mn-lt"/>
              </a:rPr>
              <a:t>osiguravanje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neometane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provedbe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projekta</a:t>
            </a:r>
            <a:r>
              <a:rPr lang="en-GB" dirty="0">
                <a:ea typeface="+mn-lt"/>
                <a:cs typeface="+mn-lt"/>
              </a:rPr>
              <a:t> - </a:t>
            </a:r>
            <a:r>
              <a:rPr lang="en-GB" dirty="0" err="1">
                <a:ea typeface="+mn-lt"/>
                <a:cs typeface="+mn-lt"/>
              </a:rPr>
              <a:t>kako</a:t>
            </a:r>
            <a:r>
              <a:rPr lang="en-GB" dirty="0">
                <a:ea typeface="+mn-lt"/>
                <a:cs typeface="+mn-lt"/>
              </a:rPr>
              <a:t> u </a:t>
            </a:r>
            <a:r>
              <a:rPr lang="en-GB" dirty="0" err="1">
                <a:ea typeface="+mn-lt"/>
                <a:cs typeface="+mn-lt"/>
              </a:rPr>
              <a:t>kvaliteti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tako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en-GB" dirty="0">
                <a:ea typeface="+mn-lt"/>
                <a:cs typeface="+mn-lt"/>
              </a:rPr>
              <a:t>u </a:t>
            </a:r>
            <a:r>
              <a:rPr lang="en-GB" dirty="0" err="1">
                <a:ea typeface="+mn-lt"/>
                <a:cs typeface="+mn-lt"/>
              </a:rPr>
              <a:t>vremenu</a:t>
            </a:r>
            <a:r>
              <a:rPr lang="en-GB" dirty="0">
                <a:ea typeface="+mn-lt"/>
                <a:cs typeface="+mn-lt"/>
              </a:rPr>
              <a:t>:</a:t>
            </a:r>
            <a:endParaRPr lang="hr-HR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Osiguranje kvalitete</a:t>
            </a:r>
            <a:r>
              <a:rPr lang="en-GB" dirty="0">
                <a:ea typeface="+mn-lt"/>
                <a:cs typeface="+mn-lt"/>
              </a:rPr>
              <a:t>: </a:t>
            </a:r>
            <a:r>
              <a:rPr lang="hr-HR" dirty="0">
                <a:ea typeface="+mn-lt"/>
                <a:cs typeface="+mn-lt"/>
              </a:rPr>
              <a:t>Praćenje i Evaluacija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Upravljanje rizikom</a:t>
            </a:r>
            <a:r>
              <a:rPr lang="en-GB" dirty="0">
                <a:ea typeface="+mn-lt"/>
                <a:cs typeface="+mn-lt"/>
              </a:rPr>
              <a:t>: </a:t>
            </a:r>
            <a:r>
              <a:rPr lang="en-GB" dirty="0" err="1">
                <a:ea typeface="+mn-lt"/>
                <a:cs typeface="+mn-lt"/>
              </a:rPr>
              <a:t>Identifikacija</a:t>
            </a:r>
            <a:r>
              <a:rPr lang="en-GB" dirty="0">
                <a:ea typeface="+mn-lt"/>
                <a:cs typeface="+mn-lt"/>
              </a:rPr>
              <a:t> &gt; </a:t>
            </a:r>
            <a:r>
              <a:rPr lang="en-GB" dirty="0" err="1">
                <a:ea typeface="+mn-lt"/>
                <a:cs typeface="+mn-lt"/>
              </a:rPr>
              <a:t>Evaluacija</a:t>
            </a:r>
            <a:r>
              <a:rPr lang="en-GB" dirty="0">
                <a:ea typeface="+mn-lt"/>
                <a:cs typeface="+mn-lt"/>
              </a:rPr>
              <a:t> &gt; </a:t>
            </a:r>
            <a:r>
              <a:rPr lang="en-GB" dirty="0" err="1">
                <a:ea typeface="+mn-lt"/>
                <a:cs typeface="+mn-lt"/>
              </a:rPr>
              <a:t>Dizajn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protumjere</a:t>
            </a:r>
            <a:endParaRPr lang="hr-HR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Procjena Utjecaja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Financijski Menadžment</a:t>
            </a:r>
            <a:r>
              <a:rPr lang="en-GB" dirty="0">
                <a:ea typeface="+mn-lt"/>
                <a:cs typeface="+mn-lt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Kontrola proračuna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406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pl-PL" dirty="0">
              <a:solidFill>
                <a:srgbClr val="E47A24"/>
              </a:solidFill>
              <a:latin typeface="+mj-lt"/>
            </a:endParaRPr>
          </a:p>
          <a:p>
            <a:pPr algn="l"/>
            <a:r>
              <a:rPr lang="pl-PL" dirty="0">
                <a:solidFill>
                  <a:srgbClr val="E47A24"/>
                </a:solidFill>
                <a:latin typeface="+mj-lt"/>
              </a:rPr>
              <a:t>Na kraju ovog modula moći ćete:</a:t>
            </a:r>
            <a:endParaRPr lang="es-ES" dirty="0">
              <a:solidFill>
                <a:srgbClr val="E47A24"/>
              </a:solidFill>
              <a:latin typeface="+mj-l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</a:t>
            </a:r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Svrha </a:t>
            </a:r>
            <a:r>
              <a:rPr lang="hr-HR" sz="4000" b="1" spc="-85" dirty="0">
                <a:solidFill>
                  <a:srgbClr val="D92E2D"/>
                </a:solidFill>
                <a:cs typeface="Tahoma"/>
              </a:rPr>
              <a:t>i ciljevi</a:t>
            </a:r>
            <a:r>
              <a:rPr lang="es-ES" sz="4000" b="1" spc="-85" dirty="0">
                <a:solidFill>
                  <a:srgbClr val="D92E2D"/>
                </a:solidFill>
                <a:cs typeface="Tahoma"/>
              </a:rPr>
              <a:t> 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12492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ko-KR" sz="1200" dirty="0" err="1">
                <a:latin typeface="+mj-lt"/>
                <a:ea typeface="맑은 고딕"/>
                <a:cs typeface="Arial"/>
              </a:rPr>
              <a:t>Što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je </a:t>
            </a:r>
            <a:r>
              <a:rPr lang="hr-HR" altLang="ko-KR" sz="1200" dirty="0">
                <a:latin typeface="+mj-lt"/>
                <a:ea typeface="맑은 고딕"/>
                <a:cs typeface="Arial"/>
              </a:rPr>
              <a:t>projektni menadžment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zašto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je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važ</a:t>
            </a:r>
            <a:r>
              <a:rPr lang="hr-HR" altLang="ko-KR" sz="1200" dirty="0" err="1">
                <a:latin typeface="+mj-lt"/>
                <a:ea typeface="맑은 고딕"/>
                <a:cs typeface="Arial"/>
              </a:rPr>
              <a:t>an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što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je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relevantno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u </a:t>
            </a:r>
            <a:r>
              <a:rPr lang="hr-HR" altLang="ko-KR" sz="1200" dirty="0">
                <a:latin typeface="+mj-lt"/>
                <a:ea typeface="맑은 고딕"/>
                <a:cs typeface="Arial"/>
              </a:rPr>
              <a:t>projektnom menadžmentu 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u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usporedbi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s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drugim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funkcijama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upravljanj</a:t>
            </a:r>
            <a:r>
              <a:rPr lang="hr-HR" altLang="ko-KR" sz="1200" dirty="0">
                <a:latin typeface="+mj-lt"/>
                <a:ea typeface="맑은 고딕"/>
                <a:cs typeface="Arial"/>
              </a:rPr>
              <a:t>a</a:t>
            </a:r>
            <a:endParaRPr lang="en-US" altLang="ko-KR" sz="12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pl-PL" altLang="ko-KR" b="1" dirty="0">
                <a:latin typeface="+mj-lt"/>
                <a:ea typeface="맑은 고딕"/>
                <a:cs typeface="Arial" pitchFamily="34" charset="0"/>
              </a:rPr>
              <a:t>Spoznati bitne značajke projektnog menadžmenta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513536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altLang="ko-KR" sz="1200" dirty="0">
                <a:latin typeface="+mj-lt"/>
                <a:ea typeface="맑은 고딕"/>
                <a:cs typeface="Arial"/>
              </a:rPr>
              <a:t>Od faze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dizajna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do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formalnog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zaključenja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,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svaki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projekt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slijedi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specifičan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put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uključujući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tehničke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aktivnosti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i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hr-HR" altLang="ko-KR" sz="1200" dirty="0">
                <a:latin typeface="+mj-lt"/>
                <a:ea typeface="맑은 고딕"/>
                <a:cs typeface="Arial"/>
              </a:rPr>
              <a:t>poprečne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/>
              </a:rPr>
              <a:t>zadatke</a:t>
            </a:r>
            <a:r>
              <a:rPr lang="en-US" altLang="ko-KR" sz="1200" dirty="0">
                <a:latin typeface="+mj-lt"/>
                <a:ea typeface="맑은 고딕"/>
                <a:cs typeface="Arial"/>
              </a:rPr>
              <a:t>.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5" y="3269187"/>
            <a:ext cx="4728268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pl-PL" altLang="ko-KR" b="1" dirty="0">
                <a:latin typeface="+mj-lt"/>
                <a:ea typeface="맑은 고딕"/>
                <a:cs typeface="Arial" pitchFamily="34" charset="0"/>
              </a:rPr>
              <a:t>Upoznati se s životnim ciklusom projekta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12770"/>
            <a:ext cx="514580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Tanka je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granica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između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uspješnog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projekta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koji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odgovara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očekivanjima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i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rizika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da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vaš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trud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bude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uzaludan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: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izbjegavajte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uobičajene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zamke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i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naviknite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se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na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sz="1200" dirty="0" err="1">
                <a:latin typeface="+mj-lt"/>
                <a:ea typeface="맑은 고딕"/>
                <a:cs typeface="Arial" pitchFamily="34" charset="0"/>
              </a:rPr>
              <a:t>pristup</a:t>
            </a:r>
            <a:r>
              <a:rPr lang="en-US" altLang="ko-KR" sz="1200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hr-HR" altLang="ko-KR" sz="1200" dirty="0">
                <a:latin typeface="+mj-lt"/>
                <a:ea typeface="맑은 고딕"/>
                <a:cs typeface="Arial" pitchFamily="34" charset="0"/>
              </a:rPr>
              <a:t>projektnog menadžmenta.</a:t>
            </a:r>
            <a:endParaRPr lang="en-US" altLang="ko-KR" sz="1200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827667" y="4240431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en-US" altLang="ko-KR" b="1" dirty="0" err="1">
                <a:latin typeface="+mj-lt"/>
                <a:ea typeface="맑은 고딕"/>
                <a:cs typeface="Arial" pitchFamily="34" charset="0"/>
              </a:rPr>
              <a:t>Shvatit</a:t>
            </a:r>
            <a:r>
              <a:rPr lang="hr-HR" altLang="ko-KR" b="1" dirty="0">
                <a:latin typeface="+mj-lt"/>
                <a:ea typeface="맑은 고딕"/>
                <a:cs typeface="Arial" pitchFamily="34" charset="0"/>
              </a:rPr>
              <a:t>i</a:t>
            </a:r>
            <a:r>
              <a:rPr lang="en-US" altLang="ko-KR" b="1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b="1" dirty="0" err="1">
                <a:latin typeface="+mj-lt"/>
                <a:ea typeface="맑은 고딕"/>
                <a:cs typeface="Arial" pitchFamily="34" charset="0"/>
              </a:rPr>
              <a:t>što</a:t>
            </a:r>
            <a:r>
              <a:rPr lang="en-US" altLang="ko-KR" b="1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b="1" dirty="0" err="1">
                <a:latin typeface="+mj-lt"/>
                <a:ea typeface="맑은 고딕"/>
                <a:cs typeface="Arial" pitchFamily="34" charset="0"/>
              </a:rPr>
              <a:t>karakterizira</a:t>
            </a:r>
            <a:r>
              <a:rPr lang="en-US" altLang="ko-KR" b="1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b="1" dirty="0" err="1">
                <a:latin typeface="+mj-lt"/>
                <a:ea typeface="맑은 고딕"/>
                <a:cs typeface="Arial" pitchFamily="34" charset="0"/>
              </a:rPr>
              <a:t>uspješan</a:t>
            </a:r>
            <a:r>
              <a:rPr lang="en-US" altLang="ko-KR" b="1" dirty="0">
                <a:latin typeface="+mj-lt"/>
                <a:ea typeface="맑은 고딕"/>
                <a:cs typeface="Arial" pitchFamily="34" charset="0"/>
              </a:rPr>
              <a:t> </a:t>
            </a:r>
            <a:r>
              <a:rPr lang="en-US" altLang="ko-KR" b="1" dirty="0" err="1">
                <a:latin typeface="+mj-lt"/>
                <a:ea typeface="맑은 고딕"/>
                <a:cs typeface="Arial" pitchFamily="34" charset="0"/>
              </a:rPr>
              <a:t>projekt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5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71220" y="3660072"/>
            <a:ext cx="513536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en-US" altLang="ko-KR" sz="1200" strike="sngStrike" dirty="0">
              <a:latin typeface="+mj-lt"/>
              <a:ea typeface="맑은 고딕"/>
              <a:cs typeface="Arial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9361" y="3291828"/>
            <a:ext cx="5133277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Savjeti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za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financijsko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upravljanje</a:t>
            </a:r>
            <a:r>
              <a:rPr lang="en-GB" b="1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722556853"/>
              </p:ext>
            </p:extLst>
          </p:nvPr>
        </p:nvGraphicFramePr>
        <p:xfrm>
          <a:off x="742220" y="1766871"/>
          <a:ext cx="6597650" cy="43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7059534" y="2395322"/>
            <a:ext cx="4629150" cy="34226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E</a:t>
            </a:r>
            <a:r>
              <a:rPr lang="hr-HR" b="1" dirty="0" err="1">
                <a:ea typeface="+mn-lt"/>
                <a:cs typeface="+mn-lt"/>
              </a:rPr>
              <a:t>konomija</a:t>
            </a:r>
            <a:r>
              <a:rPr lang="en-GB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Pravi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ulazi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(inputi) </a:t>
            </a:r>
            <a:r>
              <a:rPr lang="en-GB" dirty="0" err="1">
                <a:ea typeface="+mn-lt"/>
                <a:cs typeface="+mn-lt"/>
              </a:rPr>
              <a:t>uz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najnižu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cijenu</a:t>
            </a:r>
            <a:endParaRPr lang="hr-HR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Efikasnost</a:t>
            </a:r>
            <a:r>
              <a:rPr lang="en-GB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Pravi izlazi (</a:t>
            </a:r>
            <a:r>
              <a:rPr lang="hr-HR" dirty="0" err="1">
                <a:ea typeface="+mn-lt"/>
                <a:cs typeface="+mn-lt"/>
              </a:rPr>
              <a:t>outouti</a:t>
            </a:r>
            <a:r>
              <a:rPr lang="hr-HR" dirty="0">
                <a:ea typeface="+mn-lt"/>
                <a:cs typeface="+mn-lt"/>
              </a:rPr>
              <a:t>) uz najmanji napor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Efektivnost</a:t>
            </a:r>
            <a:r>
              <a:rPr lang="en-GB" b="1" dirty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Ostvarivanje očekivanja</a:t>
            </a: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Izbjegavanje zamki</a:t>
            </a:r>
            <a:r>
              <a:rPr lang="en-GB" b="1" dirty="0">
                <a:ea typeface="+mn-lt"/>
                <a:cs typeface="+mn-lt"/>
              </a:rPr>
              <a:t>…</a:t>
            </a:r>
            <a:r>
              <a:rPr lang="hr-HR" b="1" dirty="0">
                <a:ea typeface="+mn-lt"/>
                <a:cs typeface="+mn-lt"/>
              </a:rPr>
              <a:t>pr.1</a:t>
            </a:r>
            <a:r>
              <a:rPr lang="en-GB" b="1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Loše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planiranje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ili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provedba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horizontalnih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radnih paketa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dovodi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do </a:t>
            </a: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+mn-lt"/>
                <a:cs typeface="+mn-lt"/>
              </a:rPr>
              <a:t>vrlo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loših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rezultata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Najčešći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poremećaji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su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ali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nisu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ograničeni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):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Entropija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disfunkcije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performansi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Nedostatak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jasne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vizije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o tome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što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učiniti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/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kako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to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učiniti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Neangažiranost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tj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nezainteresiranost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)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ključnih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osoba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za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podršku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Teška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nepripremljenost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neočekivane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promjene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planova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→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kašnjenja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Gubitak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kontrole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nad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financijama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ili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vremenom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Slabo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zadovoljstvo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uključenih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strana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(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tj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korisnika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projekta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Prepreke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internoj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komunikaciji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→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predrasude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za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protok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informacija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6655" y="1130104"/>
            <a:ext cx="937297" cy="7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Dovođenje projekta do kraja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altLang="es-ES" dirty="0" err="1">
                <a:ea typeface="+mn-lt"/>
                <a:cs typeface="+mn-lt"/>
              </a:rPr>
              <a:t>Zapamtite</a:t>
            </a:r>
            <a:r>
              <a:rPr lang="en-GB" altLang="es-ES" dirty="0">
                <a:ea typeface="+mn-lt"/>
                <a:cs typeface="+mn-lt"/>
              </a:rPr>
              <a:t>: </a:t>
            </a:r>
            <a:r>
              <a:rPr lang="en-GB" altLang="es-ES" dirty="0" err="1">
                <a:ea typeface="+mn-lt"/>
                <a:cs typeface="+mn-lt"/>
              </a:rPr>
              <a:t>projekti</a:t>
            </a:r>
            <a:r>
              <a:rPr lang="en-GB" altLang="es-ES" dirty="0">
                <a:ea typeface="+mn-lt"/>
                <a:cs typeface="+mn-lt"/>
              </a:rPr>
              <a:t> bi </a:t>
            </a:r>
            <a:r>
              <a:rPr lang="en-GB" altLang="es-ES" dirty="0" err="1">
                <a:ea typeface="+mn-lt"/>
                <a:cs typeface="+mn-lt"/>
              </a:rPr>
              <a:t>trebali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završiti</a:t>
            </a:r>
            <a:r>
              <a:rPr lang="en-GB" altLang="es-ES" dirty="0">
                <a:ea typeface="+mn-lt"/>
                <a:cs typeface="+mn-lt"/>
              </a:rPr>
              <a:t> do </a:t>
            </a:r>
            <a:r>
              <a:rPr lang="en-GB" altLang="es-ES" dirty="0" err="1">
                <a:ea typeface="+mn-lt"/>
                <a:cs typeface="+mn-lt"/>
              </a:rPr>
              <a:t>određenog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datuma</a:t>
            </a:r>
            <a:r>
              <a:rPr lang="en-GB" altLang="es-ES" dirty="0">
                <a:ea typeface="+mn-lt"/>
                <a:cs typeface="+mn-lt"/>
              </a:rPr>
              <a:t>. </a:t>
            </a:r>
            <a:r>
              <a:rPr lang="en-GB" altLang="es-ES" dirty="0" err="1">
                <a:ea typeface="+mn-lt"/>
                <a:cs typeface="+mn-lt"/>
              </a:rPr>
              <a:t>Svako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kašnjenje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može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biti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simptom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disfunkcija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i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neučinkovitosti</a:t>
            </a:r>
            <a:r>
              <a:rPr lang="en-GB" altLang="es-ES" dirty="0">
                <a:ea typeface="+mn-lt"/>
                <a:cs typeface="+mn-lt"/>
              </a:rPr>
              <a:t>.</a:t>
            </a:r>
            <a:endParaRPr lang="hr-HR" altLang="es-ES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hr-HR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es-ES" dirty="0">
                <a:ea typeface="+mn-lt"/>
                <a:cs typeface="+mn-lt"/>
              </a:rPr>
              <a:t>  </a:t>
            </a:r>
            <a:r>
              <a:rPr lang="pt-BR" altLang="es-ES" dirty="0">
                <a:ea typeface="+mn-lt"/>
                <a:cs typeface="+mn-lt"/>
              </a:rPr>
              <a:t>Pobrinite se da se pridržavate završnog(ih) izvješća(a)</a:t>
            </a:r>
            <a:endParaRPr lang="hr-HR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es-ES" dirty="0">
                <a:ea typeface="+mn-lt"/>
                <a:cs typeface="+mn-lt"/>
              </a:rPr>
              <a:t>  </a:t>
            </a:r>
            <a:r>
              <a:rPr lang="en-GB" altLang="es-ES" dirty="0" err="1">
                <a:ea typeface="+mn-lt"/>
                <a:cs typeface="+mn-lt"/>
              </a:rPr>
              <a:t>Odvojite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vrijeme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za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ekstrapoliranje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dobrih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praksi</a:t>
            </a:r>
            <a:r>
              <a:rPr lang="en-GB" altLang="es-ES" dirty="0">
                <a:ea typeface="+mn-lt"/>
                <a:cs typeface="+mn-lt"/>
              </a:rPr>
              <a:t> </a:t>
            </a:r>
            <a:endParaRPr lang="hr-HR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es-ES" dirty="0">
                <a:ea typeface="+mn-lt"/>
                <a:cs typeface="+mn-lt"/>
              </a:rPr>
              <a:t>  Ukažite na iznimke i vrijedne preporuke</a:t>
            </a:r>
            <a:endParaRPr lang="en-GB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es-ES" dirty="0">
                <a:ea typeface="+mn-lt"/>
                <a:cs typeface="+mn-lt"/>
              </a:rPr>
              <a:t>  </a:t>
            </a:r>
            <a:r>
              <a:rPr lang="en-GB" altLang="es-ES" dirty="0" err="1">
                <a:ea typeface="+mn-lt"/>
                <a:cs typeface="+mn-lt"/>
              </a:rPr>
              <a:t>Ocijenite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ukupni</a:t>
            </a:r>
            <a:r>
              <a:rPr lang="en-GB" altLang="es-ES" dirty="0">
                <a:ea typeface="+mn-lt"/>
                <a:cs typeface="+mn-lt"/>
              </a:rPr>
              <a:t> </a:t>
            </a:r>
            <a:r>
              <a:rPr lang="en-GB" altLang="es-ES" dirty="0" err="1">
                <a:ea typeface="+mn-lt"/>
                <a:cs typeface="+mn-lt"/>
              </a:rPr>
              <a:t>učinak</a:t>
            </a:r>
            <a:endParaRPr lang="en-GB" altLang="es-ES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altLang="es-ES" dirty="0">
                <a:ea typeface="+mn-lt"/>
                <a:cs typeface="+mn-lt"/>
              </a:rPr>
              <a:t>  </a:t>
            </a:r>
            <a:r>
              <a:rPr lang="hr-HR" altLang="es-ES" dirty="0">
                <a:ea typeface="+mn-lt"/>
                <a:cs typeface="+mn-lt"/>
              </a:rPr>
              <a:t>………i proslavite sa vašim timom</a:t>
            </a:r>
            <a:endParaRPr lang="en-GB" altLang="es-ES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Parentesi graffa chiusa 1"/>
          <p:cNvSpPr/>
          <p:nvPr/>
        </p:nvSpPr>
        <p:spPr>
          <a:xfrm>
            <a:off x="8137527" y="3537146"/>
            <a:ext cx="866775" cy="1543050"/>
          </a:xfrm>
          <a:prstGeom prst="rightBrace">
            <a:avLst>
              <a:gd name="adj1" fmla="val 8333"/>
              <a:gd name="adj2" fmla="val 5123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sellaDiTesto 2"/>
          <p:cNvSpPr txBox="1"/>
          <p:nvPr/>
        </p:nvSpPr>
        <p:spPr>
          <a:xfrm>
            <a:off x="9168974" y="4143055"/>
            <a:ext cx="3023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SUMATIVNA EVALUACIJA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301" y="4917783"/>
            <a:ext cx="665038" cy="11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2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Recimo to ovako</a:t>
            </a:r>
            <a:r>
              <a:rPr lang="en-GB" b="1" dirty="0">
                <a:ea typeface="+mn-lt"/>
                <a:cs typeface="+mn-lt"/>
              </a:rPr>
              <a:t>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Nogometna utakmica</a:t>
            </a:r>
            <a:r>
              <a:rPr lang="en-GB" dirty="0">
                <a:ea typeface="+mn-lt"/>
                <a:cs typeface="+mn-lt"/>
              </a:rPr>
              <a:t>	→	</a:t>
            </a:r>
            <a:r>
              <a:rPr lang="en-GB" dirty="0" err="1">
                <a:ea typeface="+mn-lt"/>
                <a:cs typeface="+mn-lt"/>
              </a:rPr>
              <a:t>Proje</a:t>
            </a:r>
            <a:r>
              <a:rPr lang="hr-HR" dirty="0" err="1">
                <a:ea typeface="+mn-lt"/>
                <a:cs typeface="+mn-lt"/>
              </a:rPr>
              <a:t>kt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Pobjeda utakmice  </a:t>
            </a:r>
            <a:r>
              <a:rPr lang="en-GB" dirty="0">
                <a:ea typeface="+mn-lt"/>
                <a:cs typeface="+mn-lt"/>
              </a:rPr>
              <a:t> 	→	</a:t>
            </a:r>
            <a:r>
              <a:rPr lang="hr-HR" dirty="0">
                <a:ea typeface="+mn-lt"/>
                <a:cs typeface="+mn-lt"/>
              </a:rPr>
              <a:t>Cilj projekta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+mn-lt"/>
                <a:cs typeface="+mn-lt"/>
              </a:rPr>
              <a:t>Res</a:t>
            </a:r>
            <a:r>
              <a:rPr lang="hr-HR" dirty="0" err="1">
                <a:ea typeface="+mn-lt"/>
                <a:cs typeface="+mn-lt"/>
              </a:rPr>
              <a:t>ursi</a:t>
            </a:r>
            <a:r>
              <a:rPr lang="en-GB" dirty="0">
                <a:ea typeface="+mn-lt"/>
                <a:cs typeface="+mn-lt"/>
              </a:rPr>
              <a:t>			→	</a:t>
            </a:r>
            <a:r>
              <a:rPr lang="hr-HR" dirty="0">
                <a:ea typeface="+mn-lt"/>
                <a:cs typeface="+mn-lt"/>
              </a:rPr>
              <a:t>tj. taktika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 err="1">
                <a:ea typeface="+mn-lt"/>
                <a:cs typeface="+mn-lt"/>
              </a:rPr>
              <a:t>Isporučevina</a:t>
            </a:r>
            <a:r>
              <a:rPr lang="hr-HR" dirty="0">
                <a:ea typeface="+mn-lt"/>
                <a:cs typeface="+mn-lt"/>
              </a:rPr>
              <a:t>  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hr-HR" dirty="0">
                <a:ea typeface="+mn-lt"/>
                <a:cs typeface="+mn-lt"/>
              </a:rPr>
              <a:t>Rezultat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ea typeface="+mn-lt"/>
                <a:cs typeface="+mn-lt"/>
              </a:rPr>
              <a:t>Perform</a:t>
            </a:r>
            <a:r>
              <a:rPr lang="hr-HR" dirty="0" err="1">
                <a:ea typeface="+mn-lt"/>
                <a:cs typeface="+mn-lt"/>
              </a:rPr>
              <a:t>anse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hr-HR" dirty="0">
                <a:ea typeface="+mn-lt"/>
                <a:cs typeface="+mn-lt"/>
              </a:rPr>
              <a:t>tj. posjedi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Proje</a:t>
            </a:r>
            <a:r>
              <a:rPr lang="hr-HR" dirty="0" err="1">
                <a:ea typeface="+mn-lt"/>
                <a:cs typeface="+mn-lt"/>
              </a:rPr>
              <a:t>ktni</a:t>
            </a:r>
            <a:r>
              <a:rPr lang="hr-HR" dirty="0">
                <a:ea typeface="+mn-lt"/>
                <a:cs typeface="+mn-lt"/>
              </a:rPr>
              <a:t> tim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hr-HR" dirty="0">
                <a:ea typeface="+mn-lt"/>
                <a:cs typeface="+mn-lt"/>
              </a:rPr>
              <a:t>Igrači</a:t>
            </a:r>
            <a:r>
              <a:rPr lang="en-GB" dirty="0">
                <a:ea typeface="+mn-lt"/>
                <a:cs typeface="+mn-lt"/>
              </a:rPr>
              <a:t>,</a:t>
            </a:r>
            <a:r>
              <a:rPr lang="hr-HR" dirty="0">
                <a:ea typeface="+mn-lt"/>
                <a:cs typeface="+mn-lt"/>
              </a:rPr>
              <a:t> trener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i osoblje</a:t>
            </a:r>
            <a:r>
              <a:rPr lang="en-GB" dirty="0">
                <a:ea typeface="+mn-lt"/>
                <a:cs typeface="+mn-lt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Proje</a:t>
            </a:r>
            <a:r>
              <a:rPr lang="hr-HR" dirty="0" err="1">
                <a:ea typeface="+mn-lt"/>
                <a:cs typeface="+mn-lt"/>
              </a:rPr>
              <a:t>ktne</a:t>
            </a:r>
            <a:r>
              <a:rPr lang="hr-HR" dirty="0">
                <a:ea typeface="+mn-lt"/>
                <a:cs typeface="+mn-lt"/>
              </a:rPr>
              <a:t> Uloge</a:t>
            </a:r>
            <a:r>
              <a:rPr lang="en-GB" dirty="0">
                <a:ea typeface="+mn-lt"/>
                <a:cs typeface="+mn-lt"/>
              </a:rPr>
              <a:t>		→	</a:t>
            </a:r>
            <a:r>
              <a:rPr lang="hr-HR" dirty="0">
                <a:ea typeface="+mn-lt"/>
                <a:cs typeface="+mn-lt"/>
              </a:rPr>
              <a:t>Obrana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hr-HR" dirty="0">
                <a:ea typeface="+mn-lt"/>
                <a:cs typeface="+mn-lt"/>
              </a:rPr>
              <a:t>srednji teren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hr-HR" dirty="0">
                <a:ea typeface="+mn-lt"/>
                <a:cs typeface="+mn-lt"/>
              </a:rPr>
              <a:t>napad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Prekretnica</a:t>
            </a:r>
            <a:r>
              <a:rPr lang="en-GB" dirty="0">
                <a:ea typeface="+mn-lt"/>
                <a:cs typeface="+mn-lt"/>
              </a:rPr>
              <a:t>			→	</a:t>
            </a:r>
            <a:r>
              <a:rPr lang="hr-HR" dirty="0">
                <a:ea typeface="+mn-lt"/>
                <a:cs typeface="+mn-lt"/>
              </a:rPr>
              <a:t>Poluvrijeme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Dionici</a:t>
            </a:r>
            <a:r>
              <a:rPr lang="en-GB" dirty="0">
                <a:ea typeface="+mn-lt"/>
                <a:cs typeface="+mn-lt"/>
              </a:rPr>
              <a:t>			→	</a:t>
            </a:r>
            <a:r>
              <a:rPr lang="hr-HR" dirty="0">
                <a:ea typeface="+mn-lt"/>
                <a:cs typeface="+mn-lt"/>
              </a:rPr>
              <a:t>Navijači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 err="1">
                <a:ea typeface="+mn-lt"/>
                <a:cs typeface="+mn-lt"/>
              </a:rPr>
              <a:t>Utjecaj&amp;Održivost</a:t>
            </a:r>
            <a:r>
              <a:rPr lang="hr-HR" dirty="0">
                <a:ea typeface="+mn-lt"/>
                <a:cs typeface="+mn-lt"/>
              </a:rPr>
              <a:t>   </a:t>
            </a:r>
            <a:r>
              <a:rPr lang="en-GB" dirty="0">
                <a:ea typeface="+mn-lt"/>
                <a:cs typeface="+mn-lt"/>
              </a:rPr>
              <a:t>	→	</a:t>
            </a:r>
            <a:r>
              <a:rPr lang="hr-HR" dirty="0">
                <a:ea typeface="+mn-lt"/>
                <a:cs typeface="+mn-lt"/>
              </a:rPr>
              <a:t>Tablica prvenstva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8309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Izbjegavanje zamki</a:t>
            </a:r>
            <a:r>
              <a:rPr lang="en-GB" b="1" dirty="0">
                <a:ea typeface="+mn-lt"/>
                <a:cs typeface="+mn-lt"/>
              </a:rPr>
              <a:t>…p</a:t>
            </a:r>
            <a:r>
              <a:rPr lang="hr-HR" b="1" dirty="0">
                <a:ea typeface="+mn-lt"/>
                <a:cs typeface="+mn-lt"/>
              </a:rPr>
              <a:t>r.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hr-HR" b="1" dirty="0">
                <a:ea typeface="+mn-lt"/>
                <a:cs typeface="+mn-lt"/>
              </a:rPr>
              <a:t>2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Bez </a:t>
            </a:r>
            <a:r>
              <a:rPr lang="en-GB" dirty="0" err="1">
                <a:ea typeface="+mn-lt"/>
                <a:cs typeface="+mn-lt"/>
              </a:rPr>
              <a:t>obzira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kontekst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upravljanje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projektima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uvijek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treba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biti</a:t>
            </a:r>
            <a:r>
              <a:rPr lang="en-GB" dirty="0">
                <a:ea typeface="+mn-lt"/>
                <a:cs typeface="+mn-lt"/>
              </a:rPr>
              <a:t> u </a:t>
            </a:r>
            <a:r>
              <a:rPr lang="en-GB" dirty="0" err="1">
                <a:ea typeface="+mn-lt"/>
                <a:cs typeface="+mn-lt"/>
              </a:rPr>
              <a:t>skladu</a:t>
            </a:r>
            <a:r>
              <a:rPr lang="en-GB" dirty="0">
                <a:ea typeface="+mn-lt"/>
                <a:cs typeface="+mn-lt"/>
              </a:rPr>
              <a:t> s </a:t>
            </a:r>
            <a:r>
              <a:rPr lang="en-GB" dirty="0" err="1">
                <a:ea typeface="+mn-lt"/>
                <a:cs typeface="+mn-lt"/>
              </a:rPr>
              <a:t>nekoliko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temeljnih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pravila</a:t>
            </a:r>
            <a:r>
              <a:rPr lang="en-GB" dirty="0">
                <a:ea typeface="+mn-lt"/>
                <a:cs typeface="+mn-lt"/>
              </a:rPr>
              <a:t> 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Izbjegavajte viškove</a:t>
            </a:r>
            <a:r>
              <a:rPr lang="en-GB" dirty="0">
                <a:ea typeface="+mn-lt"/>
                <a:cs typeface="+mn-lt"/>
              </a:rPr>
              <a:t>,	(</a:t>
            </a:r>
            <a:r>
              <a:rPr lang="pl-PL" dirty="0">
                <a:ea typeface="+mn-lt"/>
                <a:cs typeface="+mn-lt"/>
              </a:rPr>
              <a:t>Neka bude jednostavno i pametno</a:t>
            </a:r>
            <a:r>
              <a:rPr lang="en-GB" dirty="0">
                <a:ea typeface="+mn-lt"/>
                <a:cs typeface="+mn-lt"/>
              </a:rPr>
              <a:t>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Postavite ciljeve koji su </a:t>
            </a:r>
            <a:r>
              <a:rPr lang="hr-HR" strike="sngStrike" dirty="0">
                <a:solidFill>
                  <a:srgbClr val="FF0000"/>
                </a:solidFill>
                <a:ea typeface="+mn-lt"/>
                <a:cs typeface="+mn-lt"/>
              </a:rPr>
              <a:t>izazovni</a:t>
            </a:r>
            <a:r>
              <a:rPr lang="en-GB" strike="sngStrike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hr-HR" strike="sngStrike" dirty="0">
                <a:solidFill>
                  <a:srgbClr val="FF0000"/>
                </a:solidFill>
                <a:ea typeface="+mn-lt"/>
                <a:cs typeface="+mn-lt"/>
              </a:rPr>
              <a:t>i motivirajući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>
                <a:solidFill>
                  <a:srgbClr val="00B050"/>
                </a:solidFill>
                <a:ea typeface="+mn-lt"/>
                <a:cs typeface="+mn-lt"/>
              </a:rPr>
              <a:t>rea</a:t>
            </a:r>
            <a:r>
              <a:rPr lang="hr-HR" dirty="0" err="1">
                <a:solidFill>
                  <a:srgbClr val="00B050"/>
                </a:solidFill>
                <a:ea typeface="+mn-lt"/>
                <a:cs typeface="+mn-lt"/>
              </a:rPr>
              <a:t>lni</a:t>
            </a:r>
            <a:r>
              <a:rPr lang="hr-HR" dirty="0">
                <a:ea typeface="+mn-lt"/>
                <a:cs typeface="+mn-lt"/>
              </a:rPr>
              <a:t> i </a:t>
            </a:r>
            <a:r>
              <a:rPr lang="hr-HR" dirty="0">
                <a:solidFill>
                  <a:srgbClr val="00B050"/>
                </a:solidFill>
                <a:ea typeface="+mn-lt"/>
                <a:cs typeface="+mn-lt"/>
              </a:rPr>
              <a:t>privlačni</a:t>
            </a:r>
            <a:endParaRPr lang="en-GB" dirty="0">
              <a:solidFill>
                <a:srgbClr val="00B05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Budite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krajnje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konkretni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direktni</a:t>
            </a:r>
            <a:r>
              <a:rPr lang="en-GB" dirty="0">
                <a:ea typeface="+mn-lt"/>
                <a:cs typeface="+mn-lt"/>
              </a:rPr>
              <a:t>: </a:t>
            </a:r>
            <a:r>
              <a:rPr lang="en-GB" dirty="0" err="1">
                <a:ea typeface="+mn-lt"/>
                <a:cs typeface="+mn-lt"/>
              </a:rPr>
              <a:t>koristite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jednostavan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jezik</a:t>
            </a:r>
            <a:endParaRPr lang="hr-HR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dirty="0">
                <a:ea typeface="+mn-lt"/>
                <a:cs typeface="+mn-lt"/>
              </a:rPr>
              <a:t>Stavite druge u stanje da </a:t>
            </a:r>
            <a:r>
              <a:rPr lang="pt-BR" dirty="0">
                <a:solidFill>
                  <a:srgbClr val="00B050"/>
                </a:solidFill>
                <a:ea typeface="+mn-lt"/>
                <a:cs typeface="+mn-lt"/>
              </a:rPr>
              <a:t>razumiju</a:t>
            </a:r>
            <a:r>
              <a:rPr lang="pt-BR" dirty="0">
                <a:ea typeface="+mn-lt"/>
                <a:cs typeface="+mn-lt"/>
              </a:rPr>
              <a:t>...ne da </a:t>
            </a:r>
            <a:r>
              <a:rPr lang="pt-BR" dirty="0">
                <a:solidFill>
                  <a:srgbClr val="FF0000"/>
                </a:solidFill>
                <a:ea typeface="+mn-lt"/>
                <a:cs typeface="+mn-lt"/>
              </a:rPr>
              <a:t>tumače</a:t>
            </a:r>
            <a:endParaRPr lang="hr-HR" dirty="0">
              <a:solidFill>
                <a:srgbClr val="FF000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Nemojte čekati da se upali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545" y="1154027"/>
            <a:ext cx="814386" cy="81438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6809" y="2968582"/>
            <a:ext cx="753575" cy="585787"/>
          </a:xfrm>
          <a:prstGeom prst="rect">
            <a:avLst/>
          </a:prstGeom>
        </p:spPr>
      </p:pic>
      <p:pic>
        <p:nvPicPr>
          <p:cNvPr id="2050" name="Picture 2" descr="16,733 BEST Red Siren IMAGES, STOCK PHOTOS &amp;amp; VECTORS | Adobe Sto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394" y="4581833"/>
            <a:ext cx="515938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79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746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 fontScale="90000"/>
          </a:bodyPr>
          <a:lstStyle/>
          <a:p>
            <a:pPr algn="l"/>
            <a:br>
              <a:rPr lang="hr-HR" sz="4000" b="1" dirty="0">
                <a:solidFill>
                  <a:srgbClr val="D92E2D"/>
                </a:solidFill>
              </a:rPr>
            </a:br>
            <a:r>
              <a:rPr lang="hr-HR" sz="4000" b="1" dirty="0">
                <a:solidFill>
                  <a:srgbClr val="D92E2D"/>
                </a:solidFill>
              </a:rPr>
              <a:t>Sažetak</a:t>
            </a:r>
            <a:endParaRPr lang="es-ES" sz="40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2320502"/>
            <a:ext cx="2819320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Konsolidiranje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hr-HR" altLang="ko-KR" sz="1400" b="1" dirty="0">
                <a:solidFill>
                  <a:srgbClr val="FF0000"/>
                </a:solidFill>
                <a:cs typeface="Arial" pitchFamily="34" charset="0"/>
              </a:rPr>
              <a:t>poprečnih 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aktivnosti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za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nesmetanu</a:t>
            </a:r>
            <a:r>
              <a:rPr lang="en-US" altLang="ko-KR" sz="14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rgbClr val="FF0000"/>
                </a:solidFill>
                <a:cs typeface="Arial" pitchFamily="34" charset="0"/>
              </a:rPr>
              <a:t>provedbu</a:t>
            </a:r>
            <a:endParaRPr lang="hr-HR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altLang="ko-KR" sz="1200" dirty="0">
                <a:solidFill>
                  <a:schemeClr val="tx1"/>
                </a:solidFill>
                <a:cs typeface="Arial" pitchFamily="34" charset="0"/>
              </a:rPr>
              <a:t>Komunikacija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altLang="ko-KR" sz="1200" dirty="0">
                <a:solidFill>
                  <a:schemeClr val="tx1"/>
                </a:solidFill>
                <a:cs typeface="Arial" pitchFamily="34" charset="0"/>
              </a:rPr>
              <a:t>Projektni menadžment</a:t>
            </a:r>
            <a:endParaRPr lang="en-US" altLang="ko-KR" sz="1200" kern="1200" dirty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altLang="ko-KR" sz="1200" dirty="0">
                <a:solidFill>
                  <a:schemeClr val="tx1"/>
                </a:solidFill>
                <a:cs typeface="Arial" pitchFamily="34" charset="0"/>
              </a:rPr>
              <a:t>Izbjegavanje uobičajenih zamki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Provođenje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aktivnosti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praćenja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evaluacije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–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što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smo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naučili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?</a:t>
            </a:r>
            <a:endParaRPr lang="en-US" altLang="ko-KR" sz="1200" kern="1200" dirty="0">
              <a:solidFill>
                <a:schemeClr val="tx1"/>
              </a:solidFill>
              <a:cs typeface="Arial" pitchFamily="34" charset="0"/>
            </a:endParaRPr>
          </a:p>
          <a:p>
            <a:pPr marL="17145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endParaRPr lang="en-US" altLang="ko-KR" sz="1200" kern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892829" y="4925450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altLang="ko-KR" sz="1400" b="1" dirty="0">
                <a:solidFill>
                  <a:srgbClr val="FF0000"/>
                </a:solidFill>
                <a:cs typeface="Arial" pitchFamily="34" charset="0"/>
              </a:rPr>
              <a:t>Životni Ciklus Projekta</a:t>
            </a:r>
            <a:endParaRPr lang="en-US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Dizajn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projektne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ideje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Plan</a:t>
            </a:r>
            <a:r>
              <a:rPr lang="hr-HR" altLang="ko-KR" sz="1200" dirty="0" err="1">
                <a:solidFill>
                  <a:schemeClr val="tx1"/>
                </a:solidFill>
                <a:cs typeface="Arial" pitchFamily="34" charset="0"/>
              </a:rPr>
              <a:t>iranje</a:t>
            </a:r>
            <a:r>
              <a:rPr lang="hr-HR" altLang="ko-KR" sz="1200" dirty="0">
                <a:solidFill>
                  <a:schemeClr val="tx1"/>
                </a:solidFill>
                <a:cs typeface="Arial" pitchFamily="34" charset="0"/>
              </a:rPr>
              <a:t> resursa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Implementacija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horizontalnih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akti</a:t>
            </a:r>
            <a:r>
              <a:rPr lang="hr-HR" altLang="ko-KR" sz="1200" dirty="0">
                <a:solidFill>
                  <a:schemeClr val="tx1"/>
                </a:solidFill>
                <a:cs typeface="Arial" pitchFamily="34" charset="0"/>
              </a:rPr>
              <a:t>VNOSTI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Formalni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zaključak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završetak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4610660" y="4784992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3" r="20863"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sp>
        <p:nvSpPr>
          <p:cNvPr id="33" name="Círculo parcial 4">
            <a:extLst>
              <a:ext uri="{FF2B5EF4-FFF2-40B4-BE49-F238E27FC236}">
                <a16:creationId xmlns:a16="http://schemas.microsoft.com/office/drawing/2014/main" id="{10F9AC94-70F5-44D1-8B0D-45D14E205E1B}"/>
              </a:ext>
            </a:extLst>
          </p:cNvPr>
          <p:cNvSpPr txBox="1"/>
          <p:nvPr/>
        </p:nvSpPr>
        <p:spPr>
          <a:xfrm>
            <a:off x="1883578" y="4910503"/>
            <a:ext cx="1545798" cy="1313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1600" kern="1200" dirty="0">
              <a:solidFill>
                <a:schemeClr val="tx1"/>
              </a:solidFill>
            </a:endParaRPr>
          </a:p>
        </p:txBody>
      </p:sp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1267844" y="1947497"/>
            <a:ext cx="1991507" cy="29630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altLang="ko-KR" sz="1400" b="1" dirty="0">
                <a:solidFill>
                  <a:srgbClr val="FF0000"/>
                </a:solidFill>
                <a:cs typeface="Arial" pitchFamily="34" charset="0"/>
              </a:rPr>
              <a:t>Projektni menadžment kao pristup</a:t>
            </a:r>
            <a:endParaRPr lang="en-US" altLang="ko-KR" sz="14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Način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razmišljanja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koji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teži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hr-HR" altLang="ko-KR" sz="1200" dirty="0">
                <a:solidFill>
                  <a:schemeClr val="tx1"/>
                </a:solidFill>
                <a:cs typeface="Arial" pitchFamily="34" charset="0"/>
              </a:rPr>
              <a:t>EFIKASNOTI I EFEKTIVNOSTI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primjena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procesa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metoda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vještina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znanja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i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iskustva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za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postizanje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specifičnih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ciljeva</a:t>
            </a:r>
            <a:r>
              <a:rPr lang="en-US" altLang="ko-KR" sz="12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/>
                </a:solidFill>
                <a:cs typeface="Arial" pitchFamily="34" charset="0"/>
              </a:rPr>
              <a:t>projekta</a:t>
            </a:r>
            <a:endParaRPr lang="en-US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0547" y="2495707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102" y="488131"/>
            <a:ext cx="4327693" cy="671109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Test za </a:t>
            </a:r>
            <a:r>
              <a:rPr lang="hr-HR" sz="4000" b="1" dirty="0">
                <a:solidFill>
                  <a:srgbClr val="C00000"/>
                </a:solidFill>
              </a:rPr>
              <a:t>samoispitivanje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29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87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Pitanje</a:t>
            </a:r>
            <a:r>
              <a:rPr lang="en-GB" dirty="0">
                <a:ea typeface="+mn-lt"/>
                <a:cs typeface="+mn-lt"/>
              </a:rPr>
              <a:t> 1: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Što</a:t>
            </a:r>
            <a:r>
              <a:rPr lang="en-GB" dirty="0">
                <a:ea typeface="+mn-lt"/>
                <a:cs typeface="+mn-lt"/>
              </a:rPr>
              <a:t> je </a:t>
            </a:r>
            <a:r>
              <a:rPr lang="hr-HR" dirty="0">
                <a:ea typeface="+mn-lt"/>
                <a:cs typeface="+mn-lt"/>
              </a:rPr>
              <a:t>projektni menadžment?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Pitanje</a:t>
            </a:r>
            <a:r>
              <a:rPr lang="en-GB" dirty="0">
                <a:ea typeface="+mn-lt"/>
                <a:cs typeface="+mn-lt"/>
              </a:rPr>
              <a:t> 2: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Koji </a:t>
            </a:r>
            <a:r>
              <a:rPr lang="en-GB" dirty="0" err="1">
                <a:ea typeface="+mn-lt"/>
                <a:cs typeface="+mn-lt"/>
              </a:rPr>
              <a:t>su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ključni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stupovi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projektnog menadžmenta</a:t>
            </a:r>
            <a:r>
              <a:rPr lang="en-GB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Pitanje</a:t>
            </a:r>
            <a:r>
              <a:rPr lang="en-GB" dirty="0">
                <a:ea typeface="+mn-lt"/>
                <a:cs typeface="+mn-lt"/>
              </a:rPr>
              <a:t> 3: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Koje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su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uobičajene</a:t>
            </a:r>
            <a:r>
              <a:rPr lang="en-GB" dirty="0">
                <a:ea typeface="+mn-lt"/>
                <a:cs typeface="+mn-lt"/>
              </a:rPr>
              <a:t> faze </a:t>
            </a:r>
            <a:r>
              <a:rPr lang="en-GB" dirty="0" err="1">
                <a:ea typeface="+mn-lt"/>
                <a:cs typeface="+mn-lt"/>
              </a:rPr>
              <a:t>životnog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ciklusa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p</a:t>
            </a:r>
            <a:r>
              <a:rPr lang="en-GB" dirty="0" err="1">
                <a:ea typeface="+mn-lt"/>
                <a:cs typeface="+mn-lt"/>
              </a:rPr>
              <a:t>rojekta</a:t>
            </a:r>
            <a:r>
              <a:rPr lang="en-GB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Pitanje</a:t>
            </a:r>
            <a:r>
              <a:rPr lang="en-GB" dirty="0">
                <a:ea typeface="+mn-lt"/>
                <a:cs typeface="+mn-lt"/>
              </a:rPr>
              <a:t> 4: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Što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mislimo</a:t>
            </a:r>
            <a:r>
              <a:rPr lang="en-GB" dirty="0">
                <a:ea typeface="+mn-lt"/>
                <a:cs typeface="+mn-lt"/>
              </a:rPr>
              <a:t> pod </a:t>
            </a:r>
            <a:r>
              <a:rPr lang="en-GB" dirty="0" err="1">
                <a:ea typeface="+mn-lt"/>
                <a:cs typeface="+mn-lt"/>
              </a:rPr>
              <a:t>Učinkovitost</a:t>
            </a:r>
            <a:r>
              <a:rPr lang="en-GB" dirty="0">
                <a:ea typeface="+mn-lt"/>
                <a:cs typeface="+mn-lt"/>
              </a:rPr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1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Pitanje</a:t>
            </a:r>
            <a:r>
              <a:rPr lang="en-GB" dirty="0">
                <a:ea typeface="+mn-lt"/>
                <a:cs typeface="+mn-lt"/>
              </a:rPr>
              <a:t> 5: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dirty="0">
                <a:ea typeface="+mn-lt"/>
                <a:cs typeface="+mn-lt"/>
              </a:rPr>
              <a:t>Što je komunikacijski radni </a:t>
            </a:r>
            <a:r>
              <a:rPr lang="hr-HR" dirty="0" err="1">
                <a:ea typeface="+mn-lt"/>
                <a:cs typeface="+mn-lt"/>
              </a:rPr>
              <a:t>oaket</a:t>
            </a:r>
            <a:r>
              <a:rPr lang="hr-HR" dirty="0">
                <a:ea typeface="+mn-lt"/>
                <a:cs typeface="+mn-lt"/>
              </a:rPr>
              <a:t>?</a:t>
            </a:r>
            <a:endParaRPr lang="en-GB" dirty="0">
              <a:solidFill>
                <a:srgbClr val="0070C0"/>
              </a:solidFill>
              <a:cs typeface="Calibri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5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71658"/>
            <a:ext cx="7073413" cy="217335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hr-HR" sz="4000" b="1" spc="-85" dirty="0">
                <a:solidFill>
                  <a:srgbClr val="D92E2D"/>
                </a:solidFill>
                <a:cs typeface="Tahoma"/>
              </a:rPr>
              <a:t>Sadržaj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19236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 err="1">
                <a:ea typeface="+mn-lt"/>
                <a:cs typeface="+mn-lt"/>
              </a:rPr>
              <a:t>Definiranje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hr-HR" sz="1200" dirty="0">
                <a:ea typeface="+mn-lt"/>
                <a:cs typeface="+mn-lt"/>
              </a:rPr>
              <a:t>projektnog menadžmenta</a:t>
            </a:r>
            <a:r>
              <a:rPr lang="en-US" sz="1200" dirty="0">
                <a:ea typeface="+mn-lt"/>
                <a:cs typeface="+mn-lt"/>
              </a:rPr>
              <a:t>:</a:t>
            </a:r>
            <a:endParaRPr lang="hr-HR" sz="1200" dirty="0">
              <a:ea typeface="+mn-lt"/>
              <a:cs typeface="+mn-lt"/>
            </a:endParaRPr>
          </a:p>
          <a:p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err="1">
                <a:ea typeface="+mn-lt"/>
                <a:cs typeface="+mn-lt"/>
              </a:rPr>
              <a:t>Definicija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hr-HR" sz="1200" dirty="0">
                <a:ea typeface="+mn-lt"/>
                <a:cs typeface="+mn-lt"/>
              </a:rPr>
              <a:t>projektnog menadžmenta</a:t>
            </a:r>
            <a:r>
              <a:rPr lang="en-GB" sz="1200" dirty="0">
                <a:ea typeface="+mn-lt"/>
                <a:cs typeface="+mn-lt"/>
              </a:rPr>
              <a:t>(PM)</a:t>
            </a: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Projektni menadžment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hr-HR" sz="1200" dirty="0">
                <a:ea typeface="+mn-lt"/>
                <a:cs typeface="+mn-lt"/>
              </a:rPr>
              <a:t>vs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tradicionalno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upravljanje</a:t>
            </a:r>
            <a:endParaRPr lang="hr-HR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Projektni menadžment kao mentalitet</a:t>
            </a:r>
            <a:r>
              <a:rPr lang="en-US" sz="1200" dirty="0">
                <a:ea typeface="+mn-lt"/>
                <a:cs typeface="+mn-lt"/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ea typeface="+mn-lt"/>
                <a:cs typeface="+mn-lt"/>
              </a:rPr>
              <a:t>D</a:t>
            </a:r>
            <a:r>
              <a:rPr lang="hr-HR" sz="1200" dirty="0" err="1">
                <a:ea typeface="+mn-lt"/>
                <a:cs typeface="+mn-lt"/>
              </a:rPr>
              <a:t>efiniranje</a:t>
            </a:r>
            <a:r>
              <a:rPr lang="hr-HR" sz="1200" dirty="0">
                <a:ea typeface="+mn-lt"/>
                <a:cs typeface="+mn-lt"/>
              </a:rPr>
              <a:t> stupova projektnog menadžmenta</a:t>
            </a: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Najbolji scenarij</a:t>
            </a:r>
            <a:r>
              <a:rPr lang="en-GB" sz="1200" dirty="0">
                <a:ea typeface="+mn-lt"/>
                <a:cs typeface="+mn-lt"/>
              </a:rPr>
              <a:t>: </a:t>
            </a:r>
            <a:r>
              <a:rPr lang="hr-HR" sz="1200" dirty="0">
                <a:ea typeface="+mn-lt"/>
                <a:cs typeface="+mn-lt"/>
              </a:rPr>
              <a:t>uspješan projekt</a:t>
            </a: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endParaRPr lang="en-US" sz="1100" dirty="0">
              <a:ea typeface="맑은 고딕"/>
              <a:cs typeface="Calibri"/>
            </a:endParaRPr>
          </a:p>
          <a:p>
            <a:endParaRPr lang="en-US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hr-HR" altLang="ko-KR" b="1" dirty="0">
                <a:latin typeface="+mj-lt"/>
                <a:ea typeface="맑은 고딕"/>
                <a:cs typeface="Arial"/>
              </a:rPr>
              <a:t>Poglavlje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1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57053" y="1820788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5566152" y="2683363"/>
            <a:ext cx="4368177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1200" dirty="0">
                <a:ea typeface="+mn-lt"/>
                <a:cs typeface="+mn-lt"/>
              </a:rPr>
              <a:t>Životni ciklus i provedba projekta:</a:t>
            </a:r>
          </a:p>
          <a:p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ea typeface="+mn-lt"/>
                <a:cs typeface="+mn-lt"/>
              </a:rPr>
              <a:t>Proje</a:t>
            </a:r>
            <a:r>
              <a:rPr lang="hr-HR" sz="1200" dirty="0" err="1">
                <a:ea typeface="+mn-lt"/>
                <a:cs typeface="+mn-lt"/>
              </a:rPr>
              <a:t>ktni</a:t>
            </a:r>
            <a:r>
              <a:rPr lang="hr-HR" sz="1200" dirty="0">
                <a:ea typeface="+mn-lt"/>
                <a:cs typeface="+mn-lt"/>
              </a:rPr>
              <a:t> životni ciklus</a:t>
            </a:r>
            <a:r>
              <a:rPr lang="en-US" sz="1200" dirty="0">
                <a:ea typeface="+mn-lt"/>
                <a:cs typeface="+mn-lt"/>
              </a:rPr>
              <a:t>: </a:t>
            </a:r>
            <a:r>
              <a:rPr lang="en-US" sz="1200" dirty="0" err="1">
                <a:ea typeface="+mn-lt"/>
                <a:cs typeface="+mn-lt"/>
              </a:rPr>
              <a:t>vizualni</a:t>
            </a:r>
            <a:r>
              <a:rPr lang="en-US" sz="1200" dirty="0">
                <a:ea typeface="+mn-lt"/>
                <a:cs typeface="+mn-lt"/>
              </a:rPr>
              <a:t> </a:t>
            </a:r>
            <a:r>
              <a:rPr lang="en-US" sz="1200" dirty="0" err="1">
                <a:ea typeface="+mn-lt"/>
                <a:cs typeface="+mn-lt"/>
              </a:rPr>
              <a:t>prikaz</a:t>
            </a:r>
            <a:endParaRPr lang="hr-HR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>
                <a:ea typeface="+mn-lt"/>
                <a:cs typeface="+mn-lt"/>
              </a:rPr>
              <a:t>Proje</a:t>
            </a:r>
            <a:r>
              <a:rPr lang="hr-HR" sz="1200" dirty="0" err="1">
                <a:ea typeface="+mn-lt"/>
                <a:cs typeface="+mn-lt"/>
              </a:rPr>
              <a:t>ktna</a:t>
            </a:r>
            <a:r>
              <a:rPr lang="hr-HR" sz="1200" dirty="0">
                <a:ea typeface="+mn-lt"/>
                <a:cs typeface="+mn-lt"/>
              </a:rPr>
              <a:t> </a:t>
            </a:r>
            <a:r>
              <a:rPr lang="en-US" sz="1200" dirty="0">
                <a:ea typeface="+mn-lt"/>
                <a:cs typeface="+mn-lt"/>
              </a:rPr>
              <a:t>Ide</a:t>
            </a:r>
            <a:r>
              <a:rPr lang="hr-HR" sz="1200" dirty="0">
                <a:ea typeface="+mn-lt"/>
                <a:cs typeface="+mn-lt"/>
              </a:rPr>
              <a:t>j</a:t>
            </a:r>
            <a:r>
              <a:rPr lang="en-US" sz="1200" dirty="0">
                <a:ea typeface="+mn-lt"/>
                <a:cs typeface="+mn-lt"/>
              </a:rPr>
              <a:t>a:</a:t>
            </a:r>
            <a:r>
              <a:rPr lang="hr-HR" sz="1200" dirty="0">
                <a:ea typeface="+mn-lt"/>
                <a:cs typeface="+mn-lt"/>
              </a:rPr>
              <a:t> Idejna faza i Izjava o radu</a:t>
            </a:r>
            <a:endParaRPr lang="en-US" sz="1200" dirty="0">
              <a:cs typeface="Calibri" panose="020F0502020204030204"/>
            </a:endParaRP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Planiranje resursa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ea typeface="+mn-lt"/>
                <a:cs typeface="+mn-lt"/>
              </a:rPr>
              <a:t>P</a:t>
            </a:r>
            <a:r>
              <a:rPr lang="hr-HR" sz="1200" dirty="0">
                <a:ea typeface="+mn-lt"/>
                <a:cs typeface="+mn-lt"/>
              </a:rPr>
              <a:t>lan projektnog menadžmenta</a:t>
            </a:r>
            <a:endParaRPr lang="en-US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err="1">
                <a:ea typeface="+mn-lt"/>
                <a:cs typeface="+mn-lt"/>
              </a:rPr>
              <a:t>Defin</a:t>
            </a:r>
            <a:r>
              <a:rPr lang="hr-HR" sz="1200" dirty="0" err="1">
                <a:ea typeface="+mn-lt"/>
                <a:cs typeface="+mn-lt"/>
              </a:rPr>
              <a:t>iranje</a:t>
            </a:r>
            <a:r>
              <a:rPr lang="hr-HR" sz="1200" dirty="0">
                <a:ea typeface="+mn-lt"/>
                <a:cs typeface="+mn-lt"/>
              </a:rPr>
              <a:t> operacija</a:t>
            </a:r>
            <a:r>
              <a:rPr lang="en-GB" sz="1200" dirty="0">
                <a:ea typeface="+mn-lt"/>
                <a:cs typeface="+mn-lt"/>
              </a:rPr>
              <a:t> – </a:t>
            </a:r>
            <a:r>
              <a:rPr lang="hr-HR" sz="1200" dirty="0">
                <a:ea typeface="+mn-lt"/>
                <a:cs typeface="+mn-lt"/>
              </a:rPr>
              <a:t>što raditi</a:t>
            </a:r>
            <a:r>
              <a:rPr lang="en-GB" sz="1200" dirty="0">
                <a:ea typeface="+mn-lt"/>
                <a:cs typeface="+mn-lt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err="1">
                <a:ea typeface="+mn-lt"/>
                <a:cs typeface="+mn-lt"/>
              </a:rPr>
              <a:t>Defini</a:t>
            </a:r>
            <a:r>
              <a:rPr lang="hr-HR" sz="1200" dirty="0" err="1">
                <a:ea typeface="+mn-lt"/>
                <a:cs typeface="+mn-lt"/>
              </a:rPr>
              <a:t>ranje</a:t>
            </a:r>
            <a:r>
              <a:rPr lang="hr-HR" sz="1200" dirty="0">
                <a:ea typeface="+mn-lt"/>
                <a:cs typeface="+mn-lt"/>
              </a:rPr>
              <a:t> vremenske crte</a:t>
            </a:r>
            <a:r>
              <a:rPr lang="en-GB" sz="1200" dirty="0">
                <a:ea typeface="+mn-lt"/>
                <a:cs typeface="+mn-lt"/>
              </a:rPr>
              <a:t> –</a:t>
            </a:r>
            <a:r>
              <a:rPr lang="hr-HR" sz="1200" dirty="0">
                <a:ea typeface="+mn-lt"/>
                <a:cs typeface="+mn-lt"/>
              </a:rPr>
              <a:t>kada</a:t>
            </a:r>
            <a:r>
              <a:rPr lang="en-GB" sz="1200" dirty="0">
                <a:ea typeface="+mn-lt"/>
                <a:cs typeface="+mn-lt"/>
              </a:rPr>
              <a:t>?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 err="1">
                <a:ea typeface="+mn-lt"/>
                <a:cs typeface="+mn-lt"/>
              </a:rPr>
              <a:t>Postavke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en-GB" sz="1200" dirty="0" err="1">
                <a:ea typeface="+mn-lt"/>
                <a:cs typeface="+mn-lt"/>
              </a:rPr>
              <a:t>prekretnic</a:t>
            </a:r>
            <a:r>
              <a:rPr lang="hr-HR" sz="1200" dirty="0">
                <a:ea typeface="+mn-lt"/>
                <a:cs typeface="+mn-lt"/>
              </a:rPr>
              <a:t>a</a:t>
            </a: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err="1">
                <a:ea typeface="+mn-lt"/>
                <a:cs typeface="+mn-lt"/>
              </a:rPr>
              <a:t>Horizontalni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en-GB" sz="1200" dirty="0" err="1">
                <a:ea typeface="+mn-lt"/>
                <a:cs typeface="+mn-lt"/>
              </a:rPr>
              <a:t>radni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en-GB" sz="1200" dirty="0" err="1">
                <a:ea typeface="+mn-lt"/>
                <a:cs typeface="+mn-lt"/>
              </a:rPr>
              <a:t>paketi</a:t>
            </a:r>
            <a:endParaRPr lang="hr-HR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err="1">
                <a:ea typeface="+mn-lt"/>
                <a:cs typeface="+mn-lt"/>
              </a:rPr>
              <a:t>Horizontalni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en-GB" sz="1200" dirty="0" err="1">
                <a:ea typeface="+mn-lt"/>
                <a:cs typeface="+mn-lt"/>
              </a:rPr>
              <a:t>radni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en-GB" sz="1200" dirty="0" err="1">
                <a:ea typeface="+mn-lt"/>
                <a:cs typeface="+mn-lt"/>
              </a:rPr>
              <a:t>paketi</a:t>
            </a:r>
            <a:r>
              <a:rPr lang="en-GB" sz="1200" dirty="0">
                <a:ea typeface="+mn-lt"/>
                <a:cs typeface="+mn-lt"/>
              </a:rPr>
              <a:t> – </a:t>
            </a:r>
            <a:r>
              <a:rPr lang="hr-HR" sz="1200" dirty="0">
                <a:ea typeface="+mn-lt"/>
                <a:cs typeface="+mn-lt"/>
              </a:rPr>
              <a:t>Komunikacija</a:t>
            </a: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 err="1">
                <a:ea typeface="+mn-lt"/>
                <a:cs typeface="+mn-lt"/>
              </a:rPr>
              <a:t>Horizontalni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en-GB" sz="1200" dirty="0" err="1">
                <a:ea typeface="+mn-lt"/>
                <a:cs typeface="+mn-lt"/>
              </a:rPr>
              <a:t>radni</a:t>
            </a:r>
            <a:r>
              <a:rPr lang="en-GB" sz="1200" dirty="0">
                <a:ea typeface="+mn-lt"/>
                <a:cs typeface="+mn-lt"/>
              </a:rPr>
              <a:t> </a:t>
            </a:r>
            <a:r>
              <a:rPr lang="en-GB" sz="1200" dirty="0" err="1">
                <a:ea typeface="+mn-lt"/>
                <a:cs typeface="+mn-lt"/>
              </a:rPr>
              <a:t>paketi</a:t>
            </a:r>
            <a:r>
              <a:rPr lang="en-GB" sz="1200" dirty="0">
                <a:ea typeface="+mn-lt"/>
                <a:cs typeface="+mn-lt"/>
              </a:rPr>
              <a:t> – </a:t>
            </a:r>
            <a:r>
              <a:rPr lang="hr-HR" sz="1200" dirty="0">
                <a:ea typeface="+mn-lt"/>
                <a:cs typeface="+mn-lt"/>
              </a:rPr>
              <a:t>Projektni menadžment</a:t>
            </a: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Savjeti za financijski menadžment</a:t>
            </a: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Izbjegavanje zamki</a:t>
            </a:r>
            <a:r>
              <a:rPr lang="en-GB" sz="1200" dirty="0">
                <a:ea typeface="+mn-lt"/>
                <a:cs typeface="+mn-lt"/>
              </a:rPr>
              <a:t>…pt.1 </a:t>
            </a: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Dovođenje projekta do kraja </a:t>
            </a:r>
            <a:endParaRPr lang="en-GB" sz="1200" dirty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hr-HR" sz="1200" dirty="0">
                <a:ea typeface="+mn-lt"/>
                <a:cs typeface="+mn-lt"/>
              </a:rPr>
              <a:t>Izbjegavanje zamki</a:t>
            </a:r>
            <a:r>
              <a:rPr lang="en-GB" sz="1200" dirty="0">
                <a:ea typeface="+mn-lt"/>
                <a:cs typeface="+mn-lt"/>
              </a:rPr>
              <a:t>…pt.2</a:t>
            </a: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5710375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hr-HR" altLang="ko-KR" b="1" dirty="0">
                <a:latin typeface="+mj-lt"/>
                <a:ea typeface="맑은 고딕"/>
                <a:cs typeface="Arial"/>
              </a:rPr>
              <a:t>Poglavlje 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2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Počevši</a:t>
            </a:r>
            <a:r>
              <a:rPr lang="en-GB" b="1" dirty="0">
                <a:ea typeface="+mn-lt"/>
                <a:cs typeface="+mn-lt"/>
              </a:rPr>
              <a:t> od </a:t>
            </a:r>
            <a:r>
              <a:rPr lang="en-GB" b="1" dirty="0" err="1">
                <a:ea typeface="+mn-lt"/>
                <a:cs typeface="+mn-lt"/>
              </a:rPr>
              <a:t>početka</a:t>
            </a:r>
            <a:r>
              <a:rPr lang="en-GB" b="1" dirty="0">
                <a:ea typeface="+mn-lt"/>
                <a:cs typeface="+mn-lt"/>
              </a:rPr>
              <a:t>: </a:t>
            </a:r>
            <a:r>
              <a:rPr lang="en-GB" b="1" dirty="0" err="1">
                <a:ea typeface="+mn-lt"/>
                <a:cs typeface="+mn-lt"/>
              </a:rPr>
              <a:t>definicija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hr-HR" b="1" dirty="0">
                <a:ea typeface="+mn-lt"/>
                <a:cs typeface="+mn-lt"/>
              </a:rPr>
              <a:t>Projektnog Menadžmenta </a:t>
            </a:r>
            <a:r>
              <a:rPr lang="en-GB" b="1" dirty="0">
                <a:ea typeface="+mn-lt"/>
                <a:cs typeface="+mn-lt"/>
              </a:rPr>
              <a:t>(PM)</a:t>
            </a:r>
            <a:endParaRPr lang="hr-HR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Projekt menadžment je primjena </a:t>
            </a:r>
            <a:r>
              <a:rPr lang="hr-HR" dirty="0">
                <a:solidFill>
                  <a:srgbClr val="00B0F0"/>
                </a:solidFill>
                <a:ea typeface="+mn-lt"/>
                <a:cs typeface="+mn-lt"/>
              </a:rPr>
              <a:t>procesa</a:t>
            </a:r>
            <a:r>
              <a:rPr lang="hr-HR" dirty="0">
                <a:ea typeface="+mn-lt"/>
                <a:cs typeface="+mn-lt"/>
              </a:rPr>
              <a:t>, metoda, </a:t>
            </a:r>
            <a:r>
              <a:rPr lang="hr-HR" dirty="0">
                <a:solidFill>
                  <a:srgbClr val="00B0F0"/>
                </a:solidFill>
                <a:ea typeface="+mn-lt"/>
                <a:cs typeface="+mn-lt"/>
              </a:rPr>
              <a:t>vještina</a:t>
            </a:r>
            <a:r>
              <a:rPr lang="hr-HR" dirty="0">
                <a:ea typeface="+mn-lt"/>
                <a:cs typeface="+mn-lt"/>
              </a:rPr>
              <a:t>, znanja i iskustva za postizanje </a:t>
            </a:r>
            <a:r>
              <a:rPr lang="hr-HR" dirty="0">
                <a:solidFill>
                  <a:srgbClr val="00B0F0"/>
                </a:solidFill>
                <a:ea typeface="+mn-lt"/>
                <a:cs typeface="+mn-lt"/>
              </a:rPr>
              <a:t>specifičnih ciljeva projekta</a:t>
            </a:r>
            <a:r>
              <a:rPr lang="en-GB" dirty="0">
                <a:solidFill>
                  <a:srgbClr val="00B0F0"/>
                </a:solidFill>
                <a:ea typeface="+mn-lt"/>
                <a:cs typeface="+mn-lt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Proj</a:t>
            </a:r>
            <a:r>
              <a:rPr lang="hr-HR" dirty="0" err="1">
                <a:ea typeface="+mn-lt"/>
                <a:cs typeface="+mn-lt"/>
              </a:rPr>
              <a:t>ekti</a:t>
            </a:r>
            <a:r>
              <a:rPr lang="hr-HR" dirty="0">
                <a:ea typeface="+mn-lt"/>
                <a:cs typeface="+mn-lt"/>
              </a:rPr>
              <a:t> imaju konačne </a:t>
            </a:r>
            <a:r>
              <a:rPr lang="hr-HR" dirty="0">
                <a:solidFill>
                  <a:srgbClr val="00B0F0"/>
                </a:solidFill>
                <a:ea typeface="+mn-lt"/>
                <a:cs typeface="+mn-lt"/>
              </a:rPr>
              <a:t>rezultate</a:t>
            </a:r>
            <a:r>
              <a:rPr lang="hr-HR" dirty="0">
                <a:ea typeface="+mn-lt"/>
                <a:cs typeface="+mn-lt"/>
              </a:rPr>
              <a:t> koji su ograničeni </a:t>
            </a:r>
            <a:r>
              <a:rPr lang="hr-HR" dirty="0">
                <a:solidFill>
                  <a:srgbClr val="00B0F0"/>
                </a:solidFill>
                <a:ea typeface="+mn-lt"/>
                <a:cs typeface="+mn-lt"/>
              </a:rPr>
              <a:t>vremenom proračunom.</a:t>
            </a:r>
            <a:endParaRPr lang="en-GB" dirty="0">
              <a:solidFill>
                <a:srgbClr val="00B0F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500" dirty="0">
                <a:ea typeface="+mn-lt"/>
                <a:cs typeface="+mn-lt"/>
              </a:rPr>
              <a:t>Source: </a:t>
            </a:r>
            <a:r>
              <a:rPr lang="en-GB" sz="1500" dirty="0">
                <a:ea typeface="+mn-lt"/>
                <a:cs typeface="+mn-lt"/>
                <a:hlinkClick r:id="rId4" action="ppaction://hlinkfile"/>
              </a:rPr>
              <a:t>APM, Association for Project Management </a:t>
            </a:r>
            <a:endParaRPr lang="en-GB" sz="15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hr-HR" b="1" dirty="0">
                <a:ea typeface="+mn-lt"/>
                <a:cs typeface="+mn-lt"/>
              </a:rPr>
              <a:t>Projektni menadžment </a:t>
            </a:r>
            <a:r>
              <a:rPr lang="en-GB" b="1" dirty="0">
                <a:ea typeface="+mn-lt"/>
                <a:cs typeface="+mn-lt"/>
              </a:rPr>
              <a:t>VS </a:t>
            </a:r>
            <a:r>
              <a:rPr lang="en-GB" b="1" i="1" dirty="0" err="1">
                <a:ea typeface="+mn-lt"/>
                <a:cs typeface="+mn-lt"/>
              </a:rPr>
              <a:t>tradicionalno</a:t>
            </a:r>
            <a:r>
              <a:rPr lang="en-GB" b="1" i="1" dirty="0">
                <a:ea typeface="+mn-lt"/>
                <a:cs typeface="+mn-lt"/>
              </a:rPr>
              <a:t> </a:t>
            </a:r>
            <a:r>
              <a:rPr lang="en-GB" b="1" i="1" dirty="0" err="1">
                <a:ea typeface="+mn-lt"/>
                <a:cs typeface="+mn-lt"/>
              </a:rPr>
              <a:t>upravljanje</a:t>
            </a:r>
            <a:endParaRPr lang="en-GB" b="1" i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579418"/>
              </p:ext>
            </p:extLst>
          </p:nvPr>
        </p:nvGraphicFramePr>
        <p:xfrm>
          <a:off x="1475649" y="1965228"/>
          <a:ext cx="9240702" cy="2560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0351">
                  <a:extLst>
                    <a:ext uri="{9D8B030D-6E8A-4147-A177-3AD203B41FA5}">
                      <a16:colId xmlns:a16="http://schemas.microsoft.com/office/drawing/2014/main" val="987817194"/>
                    </a:ext>
                  </a:extLst>
                </a:gridCol>
                <a:gridCol w="4620351">
                  <a:extLst>
                    <a:ext uri="{9D8B030D-6E8A-4147-A177-3AD203B41FA5}">
                      <a16:colId xmlns:a16="http://schemas.microsoft.com/office/drawing/2014/main" val="2962080228"/>
                    </a:ext>
                  </a:extLst>
                </a:gridCol>
              </a:tblGrid>
              <a:tr h="431907">
                <a:tc>
                  <a:txBody>
                    <a:bodyPr/>
                    <a:lstStyle/>
                    <a:p>
                      <a:pPr algn="ctr"/>
                      <a:r>
                        <a:rPr lang="hr-HR" sz="2200" dirty="0">
                          <a:solidFill>
                            <a:schemeClr val="tx1"/>
                          </a:solidFill>
                        </a:rPr>
                        <a:t>PROJEKTNI MENADŽMENT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200" dirty="0">
                          <a:solidFill>
                            <a:schemeClr val="tx1"/>
                          </a:solidFill>
                        </a:rPr>
                        <a:t>MENADŽMENT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661046"/>
                  </a:ext>
                </a:extLst>
              </a:tr>
              <a:tr h="2128683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dirty="0">
                          <a:solidFill>
                            <a:schemeClr val="tx1"/>
                          </a:solidFill>
                        </a:rPr>
                        <a:t>Konačna</a:t>
                      </a:r>
                      <a:r>
                        <a:rPr lang="hr-HR" sz="2200" baseline="0" dirty="0">
                          <a:solidFill>
                            <a:schemeClr val="tx1"/>
                          </a:solidFill>
                        </a:rPr>
                        <a:t> isporuka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dirty="0">
                          <a:solidFill>
                            <a:schemeClr val="tx1"/>
                          </a:solidFill>
                        </a:rPr>
                        <a:t>Konačan</a:t>
                      </a:r>
                      <a:r>
                        <a:rPr lang="hr-HR" sz="2200" baseline="0" dirty="0">
                          <a:solidFill>
                            <a:schemeClr val="tx1"/>
                          </a:solidFill>
                        </a:rPr>
                        <a:t> ciklus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baseline="0" dirty="0">
                          <a:solidFill>
                            <a:schemeClr val="tx1"/>
                          </a:solidFill>
                        </a:rPr>
                        <a:t>Jedinstven i inovativan</a:t>
                      </a:r>
                      <a:endParaRPr lang="en-GB" sz="2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baseline="0" dirty="0">
                          <a:solidFill>
                            <a:schemeClr val="tx1"/>
                          </a:solidFill>
                        </a:rPr>
                        <a:t>Višenamjenski</a:t>
                      </a:r>
                      <a:endParaRPr lang="en-GB" sz="22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baseline="0" dirty="0">
                          <a:solidFill>
                            <a:schemeClr val="tx1"/>
                          </a:solidFill>
                        </a:rPr>
                        <a:t>Specifični projektni resursi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baseline="0" dirty="0">
                          <a:solidFill>
                            <a:schemeClr val="tx1"/>
                          </a:solidFill>
                        </a:rPr>
                        <a:t>Opseg: precizan i dobro definiran</a:t>
                      </a:r>
                      <a:endParaRPr lang="en-GB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noProof="0" dirty="0">
                          <a:solidFill>
                            <a:schemeClr val="tx1"/>
                          </a:solidFill>
                        </a:rPr>
                        <a:t>Tekuće</a:t>
                      </a:r>
                      <a:r>
                        <a:rPr lang="hr-HR" sz="2200" baseline="0" noProof="0" dirty="0">
                          <a:solidFill>
                            <a:schemeClr val="tx1"/>
                          </a:solidFill>
                        </a:rPr>
                        <a:t> aktivnosti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 err="1">
                          <a:solidFill>
                            <a:schemeClr val="tx1"/>
                          </a:solidFill>
                        </a:rPr>
                        <a:t>Kontinuirani</a:t>
                      </a:r>
                      <a:r>
                        <a:rPr lang="en-GB" sz="22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noProof="0" dirty="0" err="1">
                          <a:solidFill>
                            <a:schemeClr val="tx1"/>
                          </a:solidFill>
                        </a:rPr>
                        <a:t>ulazn</a:t>
                      </a:r>
                      <a:r>
                        <a:rPr lang="hr-HR" sz="2200" noProof="0" dirty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200" noProof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GB" sz="2200" noProof="0" dirty="0" err="1">
                          <a:solidFill>
                            <a:schemeClr val="tx1"/>
                          </a:solidFill>
                        </a:rPr>
                        <a:t>izlazni</a:t>
                      </a:r>
                      <a:r>
                        <a:rPr lang="en-GB" sz="2200" noProof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200" noProof="0" dirty="0" err="1">
                          <a:solidFill>
                            <a:schemeClr val="tx1"/>
                          </a:solidFill>
                        </a:rPr>
                        <a:t>tok</a:t>
                      </a:r>
                      <a:r>
                        <a:rPr lang="hr-HR" sz="2200" noProof="0" dirty="0">
                          <a:solidFill>
                            <a:schemeClr val="tx1"/>
                          </a:solidFill>
                        </a:rPr>
                        <a:t>ovi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>
                          <a:solidFill>
                            <a:schemeClr val="tx1"/>
                          </a:solidFill>
                        </a:rPr>
                        <a:t>R</a:t>
                      </a:r>
                      <a:r>
                        <a:rPr lang="hr-HR" sz="2200" noProof="0" dirty="0" err="1">
                          <a:solidFill>
                            <a:schemeClr val="tx1"/>
                          </a:solidFill>
                        </a:rPr>
                        <a:t>utinski</a:t>
                      </a:r>
                      <a:r>
                        <a:rPr lang="hr-HR" sz="2200" baseline="0" noProof="0" dirty="0">
                          <a:solidFill>
                            <a:schemeClr val="tx1"/>
                          </a:solidFill>
                        </a:rPr>
                        <a:t> zadaci</a:t>
                      </a:r>
                      <a:endParaRPr lang="hr-HR" sz="22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200" noProof="0" dirty="0">
                          <a:solidFill>
                            <a:schemeClr val="tx1"/>
                          </a:solidFill>
                        </a:rPr>
                        <a:t>Mon</a:t>
                      </a:r>
                      <a:r>
                        <a:rPr lang="hr-HR" sz="2200" noProof="0" dirty="0">
                          <a:solidFill>
                            <a:schemeClr val="tx1"/>
                          </a:solidFill>
                        </a:rPr>
                        <a:t>o-disciplinski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2200" baseline="0" noProof="0" dirty="0" err="1">
                          <a:solidFill>
                            <a:schemeClr val="tx1"/>
                          </a:solidFill>
                        </a:rPr>
                        <a:t>Opć</a:t>
                      </a:r>
                      <a:r>
                        <a:rPr lang="hr-HR" sz="2200" baseline="0" noProof="0" dirty="0">
                          <a:solidFill>
                            <a:schemeClr val="tx1"/>
                          </a:solidFill>
                        </a:rPr>
                        <a:t>i izvori proračuna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hr-HR" sz="2200" baseline="0" noProof="0" dirty="0">
                          <a:solidFill>
                            <a:schemeClr val="tx1"/>
                          </a:solidFill>
                        </a:rPr>
                        <a:t>Opseg</a:t>
                      </a:r>
                      <a:r>
                        <a:rPr lang="en-GB" sz="2200" baseline="0" noProof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hr-HR" sz="2200" baseline="0" noProof="0" dirty="0">
                          <a:solidFill>
                            <a:schemeClr val="tx1"/>
                          </a:solidFill>
                        </a:rPr>
                        <a:t>šire i manje razgraničeni</a:t>
                      </a:r>
                      <a:endParaRPr lang="en-GB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435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3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Manje </a:t>
            </a:r>
            <a:r>
              <a:rPr lang="en-GB" b="1" dirty="0" err="1">
                <a:ea typeface="+mn-lt"/>
                <a:cs typeface="+mn-lt"/>
              </a:rPr>
              <a:t>konvencionalna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percepcija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hr-HR" b="1" dirty="0">
                <a:ea typeface="+mn-lt"/>
                <a:cs typeface="+mn-lt"/>
              </a:rPr>
              <a:t>projektnog menadžmenta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r-HR" dirty="0">
                <a:ea typeface="+mn-lt"/>
                <a:cs typeface="+mn-lt"/>
              </a:rPr>
              <a:t>Projektni menadžment </a:t>
            </a:r>
            <a:r>
              <a:rPr lang="en-GB" dirty="0">
                <a:ea typeface="+mn-lt"/>
                <a:cs typeface="+mn-lt"/>
              </a:rPr>
              <a:t>je </a:t>
            </a:r>
            <a:r>
              <a:rPr lang="en-GB" dirty="0" err="1">
                <a:solidFill>
                  <a:srgbClr val="00B0F0"/>
                </a:solidFill>
                <a:ea typeface="+mn-lt"/>
                <a:cs typeface="+mn-lt"/>
              </a:rPr>
              <a:t>mentalitet</a:t>
            </a:r>
            <a:r>
              <a:rPr lang="en-GB" dirty="0">
                <a:ea typeface="+mn-lt"/>
                <a:cs typeface="+mn-lt"/>
              </a:rPr>
              <a:t> koji </a:t>
            </a:r>
            <a:r>
              <a:rPr lang="en-GB" dirty="0" err="1">
                <a:ea typeface="+mn-lt"/>
                <a:cs typeface="+mn-lt"/>
              </a:rPr>
              <a:t>teži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solidFill>
                  <a:srgbClr val="00B0F0"/>
                </a:solidFill>
                <a:ea typeface="+mn-lt"/>
                <a:cs typeface="+mn-lt"/>
              </a:rPr>
              <a:t>EFIKASNOSTI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solidFill>
                  <a:srgbClr val="00B0F0"/>
                </a:solidFill>
                <a:ea typeface="+mn-lt"/>
                <a:cs typeface="+mn-lt"/>
              </a:rPr>
              <a:t>EFEKTIVNOSTI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kao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što</a:t>
            </a:r>
            <a:r>
              <a:rPr lang="en-GB" dirty="0">
                <a:ea typeface="+mn-lt"/>
                <a:cs typeface="+mn-lt"/>
              </a:rPr>
              <a:t> to </a:t>
            </a:r>
            <a:r>
              <a:rPr lang="en-GB" dirty="0" err="1">
                <a:ea typeface="+mn-lt"/>
                <a:cs typeface="+mn-lt"/>
              </a:rPr>
              <a:t>uvijek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čine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sportaši</a:t>
            </a:r>
            <a:r>
              <a:rPr lang="en-GB" dirty="0">
                <a:ea typeface="+mn-lt"/>
                <a:cs typeface="+mn-lt"/>
              </a:rPr>
              <a:t> …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ea typeface="+mn-lt"/>
                <a:cs typeface="+mn-lt"/>
              </a:rPr>
              <a:t>Traženje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poslovne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ideje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hr-HR" dirty="0">
                <a:ea typeface="+mn-lt"/>
                <a:cs typeface="+mn-lt"/>
              </a:rPr>
              <a:t>uspostavljanje poslovanja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pokretanje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marketinške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kampanje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ciljanje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identificiranje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interesnih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hr-HR" dirty="0">
                <a:ea typeface="+mn-lt"/>
                <a:cs typeface="+mn-lt"/>
              </a:rPr>
              <a:t>skupina</a:t>
            </a:r>
            <a:r>
              <a:rPr lang="en-GB" dirty="0">
                <a:ea typeface="+mn-lt"/>
                <a:cs typeface="+mn-lt"/>
              </a:rPr>
              <a:t> za </a:t>
            </a:r>
            <a:r>
              <a:rPr lang="en-GB" dirty="0" err="1">
                <a:ea typeface="+mn-lt"/>
                <a:cs typeface="+mn-lt"/>
              </a:rPr>
              <a:t>vaš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brend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sve</a:t>
            </a:r>
            <a:r>
              <a:rPr lang="en-GB" dirty="0">
                <a:ea typeface="+mn-lt"/>
                <a:cs typeface="+mn-lt"/>
              </a:rPr>
              <a:t> se </a:t>
            </a:r>
            <a:r>
              <a:rPr lang="hr-HR" dirty="0">
                <a:ea typeface="+mn-lt"/>
                <a:cs typeface="+mn-lt"/>
              </a:rPr>
              <a:t>to </a:t>
            </a:r>
            <a:r>
              <a:rPr lang="en-GB" dirty="0" err="1">
                <a:ea typeface="+mn-lt"/>
                <a:cs typeface="+mn-lt"/>
              </a:rPr>
              <a:t>može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smatrati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samostalnim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projektima</a:t>
            </a:r>
            <a:r>
              <a:rPr lang="en-GB" dirty="0">
                <a:ea typeface="+mn-lt"/>
                <a:cs typeface="+mn-lt"/>
              </a:rPr>
              <a:t>...</a:t>
            </a:r>
            <a:r>
              <a:rPr lang="en-GB" dirty="0" err="1">
                <a:ea typeface="+mn-lt"/>
                <a:cs typeface="+mn-lt"/>
              </a:rPr>
              <a:t>kao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zakazivanje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treninga</a:t>
            </a:r>
            <a:r>
              <a:rPr lang="hr-HR" dirty="0">
                <a:ea typeface="+mn-lt"/>
                <a:cs typeface="+mn-lt"/>
              </a:rPr>
              <a:t>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err="1">
                <a:cs typeface="Calibri"/>
              </a:rPr>
              <a:t>Pristupi</a:t>
            </a:r>
            <a:r>
              <a:rPr lang="en-GB" dirty="0">
                <a:cs typeface="Calibri"/>
              </a:rPr>
              <a:t> </a:t>
            </a:r>
            <a:r>
              <a:rPr lang="hr-HR" dirty="0">
                <a:cs typeface="Calibri"/>
              </a:rPr>
              <a:t>projektnog menadžmenta </a:t>
            </a:r>
            <a:r>
              <a:rPr lang="en-GB" dirty="0" err="1">
                <a:cs typeface="Calibri"/>
              </a:rPr>
              <a:t>trebali</a:t>
            </a:r>
            <a:r>
              <a:rPr lang="en-GB" dirty="0">
                <a:cs typeface="Calibri"/>
              </a:rPr>
              <a:t> bi se </a:t>
            </a:r>
            <a:r>
              <a:rPr lang="en-GB" dirty="0" err="1">
                <a:cs typeface="Calibri"/>
              </a:rPr>
              <a:t>primjenjivati</a:t>
            </a:r>
            <a:r>
              <a:rPr lang="en-GB" dirty="0">
                <a:cs typeface="Calibri"/>
              </a:rPr>
              <a:t> </a:t>
            </a:r>
            <a:r>
              <a:rPr lang="hr-HR" dirty="0">
                <a:cs typeface="Calibri"/>
              </a:rPr>
              <a:t>poprečno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na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sve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tipične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poduzetničke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funkcije</a:t>
            </a:r>
            <a:r>
              <a:rPr lang="en-GB" dirty="0">
                <a:cs typeface="Calibri"/>
              </a:rPr>
              <a:t>.</a:t>
            </a: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5304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040" y="1783080"/>
            <a:ext cx="6126479" cy="403489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Defini</a:t>
            </a:r>
            <a:r>
              <a:rPr lang="hr-HR" b="1" dirty="0" err="1">
                <a:ea typeface="+mn-lt"/>
                <a:cs typeface="+mn-lt"/>
              </a:rPr>
              <a:t>ranje</a:t>
            </a:r>
            <a:r>
              <a:rPr lang="hr-HR" b="1" dirty="0">
                <a:ea typeface="+mn-lt"/>
                <a:cs typeface="+mn-lt"/>
              </a:rPr>
              <a:t> stupova Projektnog Menadžmenta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pl-PL" dirty="0">
                <a:ea typeface="+mn-lt"/>
                <a:cs typeface="+mn-lt"/>
              </a:rPr>
              <a:t>Odnos između to troje je u velikoj mjeri povezan.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 err="1">
                <a:ea typeface="+mn-lt"/>
                <a:cs typeface="+mn-lt"/>
              </a:rPr>
              <a:t>Svaka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potencijalna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promjena</a:t>
            </a:r>
            <a:r>
              <a:rPr lang="en-GB" dirty="0">
                <a:ea typeface="+mn-lt"/>
                <a:cs typeface="+mn-lt"/>
              </a:rPr>
              <a:t> – u </a:t>
            </a:r>
            <a:r>
              <a:rPr lang="en-GB" dirty="0" err="1">
                <a:ea typeface="+mn-lt"/>
                <a:cs typeface="+mn-lt"/>
              </a:rPr>
              <a:t>kvaliteti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količini</a:t>
            </a:r>
            <a:r>
              <a:rPr lang="en-GB" dirty="0">
                <a:ea typeface="+mn-lt"/>
                <a:cs typeface="+mn-lt"/>
              </a:rPr>
              <a:t> – </a:t>
            </a:r>
            <a:r>
              <a:rPr lang="en-GB" dirty="0" err="1">
                <a:ea typeface="+mn-lt"/>
                <a:cs typeface="+mn-lt"/>
              </a:rPr>
              <a:t>koja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utječe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jedno</a:t>
            </a:r>
            <a:r>
              <a:rPr lang="en-GB" dirty="0">
                <a:ea typeface="+mn-lt"/>
                <a:cs typeface="+mn-lt"/>
              </a:rPr>
              <a:t> od </a:t>
            </a:r>
            <a:r>
              <a:rPr lang="hr-HR" dirty="0">
                <a:ea typeface="+mn-lt"/>
                <a:cs typeface="+mn-lt"/>
              </a:rPr>
              <a:t>njih,</a:t>
            </a:r>
            <a:r>
              <a:rPr lang="en-GB" dirty="0">
                <a:ea typeface="+mn-lt"/>
                <a:cs typeface="+mn-lt"/>
              </a:rPr>
              <a:t> ne</a:t>
            </a:r>
            <a:r>
              <a:rPr lang="hr-HR" dirty="0" err="1">
                <a:ea typeface="+mn-lt"/>
                <a:cs typeface="+mn-lt"/>
              </a:rPr>
              <a:t>izbježno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će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utjecati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sve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ostale</a:t>
            </a:r>
            <a:r>
              <a:rPr lang="en-GB" dirty="0">
                <a:ea typeface="+mn-lt"/>
                <a:cs typeface="+mn-lt"/>
              </a:rPr>
              <a:t>,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bolje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ili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en-GB" dirty="0">
                <a:ea typeface="+mn-lt"/>
                <a:cs typeface="+mn-lt"/>
              </a:rPr>
              <a:t> </a:t>
            </a:r>
            <a:r>
              <a:rPr lang="en-GB" dirty="0" err="1">
                <a:ea typeface="+mn-lt"/>
                <a:cs typeface="+mn-lt"/>
              </a:rPr>
              <a:t>na</a:t>
            </a:r>
            <a:r>
              <a:rPr lang="hr-HR" dirty="0">
                <a:ea typeface="+mn-lt"/>
                <a:cs typeface="+mn-lt"/>
              </a:rPr>
              <a:t> </a:t>
            </a:r>
            <a:r>
              <a:rPr lang="en-GB" dirty="0">
                <a:ea typeface="+mn-lt"/>
                <a:cs typeface="+mn-lt"/>
              </a:rPr>
              <a:t>gore.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980831484"/>
              </p:ext>
            </p:extLst>
          </p:nvPr>
        </p:nvGraphicFramePr>
        <p:xfrm>
          <a:off x="5968998" y="1398870"/>
          <a:ext cx="6539345" cy="4711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326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err="1">
                <a:ea typeface="+mn-lt"/>
                <a:cs typeface="+mn-lt"/>
              </a:rPr>
              <a:t>Najbolji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scenarij</a:t>
            </a:r>
            <a:r>
              <a:rPr lang="en-GB" b="1" dirty="0">
                <a:ea typeface="+mn-lt"/>
                <a:cs typeface="+mn-lt"/>
              </a:rPr>
              <a:t>: </a:t>
            </a:r>
            <a:r>
              <a:rPr lang="en-GB" b="1" dirty="0" err="1">
                <a:ea typeface="+mn-lt"/>
                <a:cs typeface="+mn-lt"/>
              </a:rPr>
              <a:t>uspješan</a:t>
            </a:r>
            <a:r>
              <a:rPr lang="en-GB" b="1" dirty="0">
                <a:ea typeface="+mn-lt"/>
                <a:cs typeface="+mn-lt"/>
              </a:rPr>
              <a:t> </a:t>
            </a:r>
            <a:r>
              <a:rPr lang="en-GB" b="1" dirty="0" err="1">
                <a:ea typeface="+mn-lt"/>
                <a:cs typeface="+mn-lt"/>
              </a:rPr>
              <a:t>proje</a:t>
            </a:r>
            <a:r>
              <a:rPr lang="hr-HR" b="1" dirty="0" err="1">
                <a:ea typeface="+mn-lt"/>
                <a:cs typeface="+mn-lt"/>
              </a:rPr>
              <a:t>kt</a:t>
            </a:r>
            <a:endParaRPr lang="hr-HR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err="1">
                <a:cs typeface="Calibri"/>
              </a:rPr>
              <a:t>Rezultati</a:t>
            </a:r>
            <a:r>
              <a:rPr lang="en-GB" dirty="0">
                <a:cs typeface="Calibri"/>
              </a:rPr>
              <a:t> se </a:t>
            </a:r>
            <a:r>
              <a:rPr lang="en-GB" dirty="0" err="1">
                <a:cs typeface="Calibri"/>
              </a:rPr>
              <a:t>isporučuju</a:t>
            </a:r>
            <a:r>
              <a:rPr lang="en-GB" dirty="0">
                <a:cs typeface="Calibri"/>
              </a:rPr>
              <a:t> u </a:t>
            </a:r>
            <a:r>
              <a:rPr lang="en-GB" dirty="0" err="1">
                <a:cs typeface="Calibri"/>
              </a:rPr>
              <a:t>skladu</a:t>
            </a:r>
            <a:r>
              <a:rPr lang="en-GB" dirty="0">
                <a:cs typeface="Calibri"/>
              </a:rPr>
              <a:t> s </a:t>
            </a:r>
            <a:r>
              <a:rPr lang="en-GB" dirty="0" err="1">
                <a:solidFill>
                  <a:srgbClr val="00B0F0"/>
                </a:solidFill>
                <a:cs typeface="Calibri"/>
              </a:rPr>
              <a:t>internim</a:t>
            </a:r>
            <a:r>
              <a:rPr lang="en-GB" dirty="0">
                <a:solidFill>
                  <a:srgbClr val="00B0F0"/>
                </a:solidFill>
                <a:cs typeface="Calibri"/>
              </a:rPr>
              <a:t> </a:t>
            </a:r>
            <a:r>
              <a:rPr lang="en-GB" dirty="0" err="1">
                <a:solidFill>
                  <a:srgbClr val="00B0F0"/>
                </a:solidFill>
                <a:cs typeface="Calibri"/>
              </a:rPr>
              <a:t>rasporedom</a:t>
            </a:r>
            <a:endParaRPr lang="hr-HR" dirty="0">
              <a:solidFill>
                <a:srgbClr val="00B0F0"/>
              </a:solidFill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 err="1">
                <a:cs typeface="Calibri"/>
              </a:rPr>
              <a:t>Rezultati</a:t>
            </a:r>
            <a:r>
              <a:rPr lang="en-GB" dirty="0">
                <a:cs typeface="Calibri"/>
              </a:rPr>
              <a:t> se </a:t>
            </a:r>
            <a:r>
              <a:rPr lang="en-GB" dirty="0" err="1">
                <a:cs typeface="Calibri"/>
              </a:rPr>
              <a:t>isporučuju</a:t>
            </a:r>
            <a:r>
              <a:rPr lang="en-GB" dirty="0">
                <a:cs typeface="Calibri"/>
              </a:rPr>
              <a:t> u </a:t>
            </a:r>
            <a:r>
              <a:rPr lang="en-GB" dirty="0" err="1">
                <a:cs typeface="Calibri"/>
              </a:rPr>
              <a:t>skladu</a:t>
            </a:r>
            <a:r>
              <a:rPr lang="en-GB" dirty="0">
                <a:cs typeface="Calibri"/>
              </a:rPr>
              <a:t> s </a:t>
            </a:r>
            <a:r>
              <a:rPr lang="en-GB" dirty="0" err="1">
                <a:solidFill>
                  <a:srgbClr val="00B0F0"/>
                </a:solidFill>
                <a:cs typeface="Calibri"/>
              </a:rPr>
              <a:t>parametrima</a:t>
            </a:r>
            <a:r>
              <a:rPr lang="en-GB" dirty="0">
                <a:solidFill>
                  <a:srgbClr val="00B0F0"/>
                </a:solidFill>
                <a:cs typeface="Calibri"/>
              </a:rPr>
              <a:t> </a:t>
            </a:r>
            <a:r>
              <a:rPr lang="en-GB" dirty="0" err="1">
                <a:solidFill>
                  <a:srgbClr val="00B0F0"/>
                </a:solidFill>
                <a:cs typeface="Calibri"/>
              </a:rPr>
              <a:t>izvedbe</a:t>
            </a:r>
            <a:endParaRPr lang="hr-HR" dirty="0">
              <a:solidFill>
                <a:srgbClr val="00B0F0"/>
              </a:solidFill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cs typeface="Calibri"/>
              </a:rPr>
              <a:t>R</a:t>
            </a:r>
            <a:r>
              <a:rPr lang="hr-HR" dirty="0" err="1">
                <a:cs typeface="Calibri"/>
              </a:rPr>
              <a:t>ezultati</a:t>
            </a:r>
            <a:r>
              <a:rPr lang="hr-HR" dirty="0">
                <a:cs typeface="Calibri"/>
              </a:rPr>
              <a:t> se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isporučuju</a:t>
            </a:r>
            <a:r>
              <a:rPr lang="en-GB" dirty="0">
                <a:cs typeface="Calibri"/>
              </a:rPr>
              <a:t> u </a:t>
            </a:r>
            <a:r>
              <a:rPr lang="en-GB" dirty="0" err="1">
                <a:cs typeface="Calibri"/>
              </a:rPr>
              <a:t>skladu</a:t>
            </a:r>
            <a:r>
              <a:rPr lang="en-GB" dirty="0">
                <a:cs typeface="Calibri"/>
              </a:rPr>
              <a:t> s </a:t>
            </a:r>
            <a:r>
              <a:rPr lang="en-GB" dirty="0" err="1">
                <a:solidFill>
                  <a:srgbClr val="00B0F0"/>
                </a:solidFill>
                <a:cs typeface="Calibri"/>
              </a:rPr>
              <a:t>dodijeljenim</a:t>
            </a:r>
            <a:r>
              <a:rPr lang="en-GB" dirty="0">
                <a:solidFill>
                  <a:srgbClr val="00B0F0"/>
                </a:solidFill>
                <a:cs typeface="Calibri"/>
              </a:rPr>
              <a:t> </a:t>
            </a:r>
            <a:r>
              <a:rPr lang="en-GB" dirty="0" err="1">
                <a:solidFill>
                  <a:srgbClr val="00B0F0"/>
                </a:solidFill>
                <a:cs typeface="Calibri"/>
              </a:rPr>
              <a:t>proračunom</a:t>
            </a:r>
            <a:endParaRPr lang="hr-HR" dirty="0">
              <a:solidFill>
                <a:srgbClr val="00B0F0"/>
              </a:solidFill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cs typeface="Calibri"/>
              </a:rPr>
              <a:t>R</a:t>
            </a:r>
            <a:r>
              <a:rPr lang="hr-HR" dirty="0" err="1">
                <a:cs typeface="Calibri"/>
              </a:rPr>
              <a:t>ezultati</a:t>
            </a:r>
            <a:r>
              <a:rPr lang="en-GB" dirty="0">
                <a:cs typeface="Calibri"/>
              </a:rPr>
              <a:t> </a:t>
            </a:r>
            <a:r>
              <a:rPr lang="hr-HR" dirty="0">
                <a:solidFill>
                  <a:srgbClr val="0070C0"/>
                </a:solidFill>
                <a:cs typeface="Calibri"/>
              </a:rPr>
              <a:t>zadovoljavaju</a:t>
            </a:r>
            <a:r>
              <a:rPr lang="en-GB" dirty="0">
                <a:cs typeface="Calibri"/>
              </a:rPr>
              <a:t> (</a:t>
            </a:r>
            <a:r>
              <a:rPr lang="hr-HR" dirty="0">
                <a:cs typeface="Calibri"/>
              </a:rPr>
              <a:t>čak i bolje</a:t>
            </a:r>
            <a:r>
              <a:rPr lang="en-GB" dirty="0">
                <a:cs typeface="Calibri"/>
              </a:rPr>
              <a:t>, </a:t>
            </a:r>
            <a:r>
              <a:rPr lang="hr-HR" i="1" dirty="0">
                <a:solidFill>
                  <a:srgbClr val="0070C0"/>
                </a:solidFill>
                <a:cs typeface="Calibri"/>
              </a:rPr>
              <a:t>premašuju</a:t>
            </a:r>
            <a:r>
              <a:rPr lang="en-GB" dirty="0">
                <a:cs typeface="Calibri"/>
              </a:rPr>
              <a:t>) </a:t>
            </a:r>
            <a:r>
              <a:rPr lang="hr-HR" dirty="0">
                <a:cs typeface="Calibri"/>
              </a:rPr>
              <a:t>očekivane ciljeve</a:t>
            </a:r>
            <a:endParaRPr lang="en-GB" dirty="0"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cs typeface="Calibri"/>
              </a:rPr>
              <a:t>Re</a:t>
            </a:r>
            <a:r>
              <a:rPr lang="hr-HR" dirty="0" err="1">
                <a:cs typeface="Calibri"/>
              </a:rPr>
              <a:t>zultati</a:t>
            </a:r>
            <a:r>
              <a:rPr lang="en-GB" dirty="0">
                <a:cs typeface="Calibri"/>
              </a:rPr>
              <a:t> </a:t>
            </a:r>
            <a:r>
              <a:rPr lang="hr-HR" dirty="0">
                <a:cs typeface="Calibri"/>
              </a:rPr>
              <a:t>su</a:t>
            </a:r>
            <a:r>
              <a:rPr lang="en-GB" dirty="0">
                <a:cs typeface="Calibri"/>
              </a:rPr>
              <a:t> </a:t>
            </a:r>
            <a:r>
              <a:rPr lang="hr-HR" dirty="0">
                <a:solidFill>
                  <a:srgbClr val="0070C0"/>
                </a:solidFill>
                <a:cs typeface="Calibri"/>
              </a:rPr>
              <a:t>održivi</a:t>
            </a:r>
            <a:r>
              <a:rPr lang="en-GB" dirty="0">
                <a:cs typeface="Calibri"/>
              </a:rPr>
              <a:t> </a:t>
            </a:r>
            <a:r>
              <a:rPr lang="hr-HR" dirty="0">
                <a:cs typeface="Calibri"/>
              </a:rPr>
              <a:t>i </a:t>
            </a:r>
            <a:r>
              <a:rPr lang="hr-HR" dirty="0">
                <a:solidFill>
                  <a:srgbClr val="0070C0"/>
                </a:solidFill>
                <a:cs typeface="Calibri"/>
              </a:rPr>
              <a:t>djelotvorni</a:t>
            </a:r>
            <a:r>
              <a:rPr lang="en-GB" dirty="0">
                <a:solidFill>
                  <a:srgbClr val="0070C0"/>
                </a:solidFill>
                <a:cs typeface="Calibri"/>
              </a:rPr>
              <a:t>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GB" dirty="0">
                <a:cs typeface="Calibri"/>
              </a:rPr>
              <a:t>Re</a:t>
            </a:r>
            <a:r>
              <a:rPr lang="hr-HR" dirty="0" err="1">
                <a:cs typeface="Calibri"/>
              </a:rPr>
              <a:t>zultati</a:t>
            </a:r>
            <a:r>
              <a:rPr lang="en-GB" dirty="0">
                <a:cs typeface="Calibri"/>
              </a:rPr>
              <a:t> (</a:t>
            </a:r>
            <a:r>
              <a:rPr lang="en-GB" dirty="0" err="1">
                <a:cs typeface="Calibri"/>
              </a:rPr>
              <a:t>i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zadaci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koji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vode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njihovim</a:t>
            </a:r>
            <a:r>
              <a:rPr lang="en-GB" dirty="0">
                <a:cs typeface="Calibri"/>
              </a:rPr>
              <a:t> </a:t>
            </a:r>
            <a:r>
              <a:rPr lang="en-GB" dirty="0" err="1">
                <a:cs typeface="Calibri"/>
              </a:rPr>
              <a:t>postignućima</a:t>
            </a:r>
            <a:r>
              <a:rPr lang="en-GB" dirty="0">
                <a:cs typeface="Calibri"/>
              </a:rPr>
              <a:t>) </a:t>
            </a:r>
            <a:r>
              <a:rPr lang="hr-HR" dirty="0">
                <a:solidFill>
                  <a:srgbClr val="0070C0"/>
                </a:solidFill>
                <a:cs typeface="Calibri"/>
              </a:rPr>
              <a:t>osnažuju </a:t>
            </a:r>
            <a:r>
              <a:rPr lang="hr-HR" dirty="0">
                <a:cs typeface="Calibri"/>
              </a:rPr>
              <a:t>ljude</a:t>
            </a:r>
            <a:endParaRPr lang="en-GB" dirty="0"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39649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Project’ lifecycle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Poglavlje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498349350"/>
              </p:ext>
            </p:extLst>
          </p:nvPr>
        </p:nvGraphicFramePr>
        <p:xfrm>
          <a:off x="1335279" y="766618"/>
          <a:ext cx="9762836" cy="541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6924964" y="4263991"/>
            <a:ext cx="223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000" dirty="0"/>
              <a:t>Izvršavanje</a:t>
            </a:r>
            <a:endParaRPr lang="en-GB" sz="3000" dirty="0"/>
          </a:p>
        </p:txBody>
      </p:sp>
      <p:sp>
        <p:nvSpPr>
          <p:cNvPr id="8" name="Freccia in giù 7"/>
          <p:cNvSpPr/>
          <p:nvPr/>
        </p:nvSpPr>
        <p:spPr>
          <a:xfrm>
            <a:off x="7915564" y="3814618"/>
            <a:ext cx="129309" cy="4987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ttangolo arrotondato 8"/>
          <p:cNvSpPr/>
          <p:nvPr/>
        </p:nvSpPr>
        <p:spPr>
          <a:xfrm>
            <a:off x="1227266" y="2198751"/>
            <a:ext cx="9967207" cy="26192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asellaDiTesto 12"/>
          <p:cNvSpPr txBox="1"/>
          <p:nvPr/>
        </p:nvSpPr>
        <p:spPr>
          <a:xfrm>
            <a:off x="7710054" y="1694144"/>
            <a:ext cx="2909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>
                <a:solidFill>
                  <a:srgbClr val="FF0000"/>
                </a:solidFill>
              </a:rPr>
              <a:t>Komunikacija</a:t>
            </a:r>
            <a:endParaRPr lang="en-GB" sz="3000" b="1" dirty="0">
              <a:solidFill>
                <a:srgbClr val="FF000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1136073" y="1694144"/>
            <a:ext cx="10178472" cy="3856911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/>
          <p:cNvSpPr txBox="1"/>
          <p:nvPr/>
        </p:nvSpPr>
        <p:spPr>
          <a:xfrm>
            <a:off x="1477783" y="5007007"/>
            <a:ext cx="69064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chemeClr val="accent6">
                    <a:lumMod val="50000"/>
                  </a:schemeClr>
                </a:solidFill>
              </a:rPr>
              <a:t>Praćenje</a:t>
            </a:r>
            <a:r>
              <a:rPr lang="en-GB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accent6">
                    <a:lumMod val="50000"/>
                  </a:schemeClr>
                </a:solidFill>
              </a:rPr>
              <a:t>kontrola</a:t>
            </a:r>
            <a:r>
              <a:rPr lang="en-GB" sz="30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GB" sz="3000" b="1" dirty="0" err="1">
                <a:solidFill>
                  <a:schemeClr val="accent6">
                    <a:lumMod val="50000"/>
                  </a:schemeClr>
                </a:solidFill>
              </a:rPr>
              <a:t>osiguranje</a:t>
            </a:r>
            <a:r>
              <a:rPr lang="en-GB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accent6">
                    <a:lumMod val="50000"/>
                  </a:schemeClr>
                </a:solidFill>
              </a:rPr>
              <a:t>kvalitete</a:t>
            </a:r>
            <a:endParaRPr lang="en-GB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8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1FC19E-F1A9-4F23-AF5A-A95B43BB44B2}">
  <ds:schemaRefs>
    <ds:schemaRef ds:uri="f72e2ad1-936a-41f1-a598-e84f4d1ebb13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1670</Words>
  <Application>Microsoft Office PowerPoint</Application>
  <PresentationFormat>Široki zaslon</PresentationFormat>
  <Paragraphs>429</Paragraphs>
  <Slides>26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de Office</vt:lpstr>
      <vt:lpstr>Osnove projektnog menadžmenta za ambicioznog sportskog poduzetnika</vt:lpstr>
      <vt:lpstr>1. Svrha i ciljevi </vt:lpstr>
      <vt:lpstr>Sadržaj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Sažetak</vt:lpstr>
      <vt:lpstr>Test za samoispitivanje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Irena Šker</cp:lastModifiedBy>
  <cp:revision>636</cp:revision>
  <cp:lastPrinted>2021-11-11T07:54:38Z</cp:lastPrinted>
  <dcterms:created xsi:type="dcterms:W3CDTF">2020-11-24T11:59:30Z</dcterms:created>
  <dcterms:modified xsi:type="dcterms:W3CDTF">2022-04-14T14:47:46Z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