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6" r:id="rId3"/>
    <p:sldId id="262" r:id="rId4"/>
    <p:sldId id="257" r:id="rId5"/>
    <p:sldId id="272" r:id="rId6"/>
    <p:sldId id="268" r:id="rId7"/>
    <p:sldId id="269" r:id="rId8"/>
    <p:sldId id="270" r:id="rId9"/>
    <p:sldId id="265" r:id="rId10"/>
    <p:sldId id="275" r:id="rId11"/>
    <p:sldId id="276" r:id="rId12"/>
    <p:sldId id="277" r:id="rId13"/>
    <p:sldId id="281" r:id="rId14"/>
    <p:sldId id="283" r:id="rId15"/>
    <p:sldId id="278" r:id="rId16"/>
    <p:sldId id="279" r:id="rId17"/>
    <p:sldId id="284" r:id="rId18"/>
    <p:sldId id="286" r:id="rId19"/>
    <p:sldId id="285" r:id="rId20"/>
    <p:sldId id="267" r:id="rId2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yan Atanasov" initials="DA" lastIdx="3" clrIdx="0">
    <p:extLst>
      <p:ext uri="{19B8F6BF-5375-455C-9EA6-DF929625EA0E}">
        <p15:presenceInfo xmlns:p15="http://schemas.microsoft.com/office/powerpoint/2012/main" userId="c54fbc232d2d45a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872D"/>
    <a:srgbClr val="D92E2D"/>
    <a:srgbClr val="FFD13C"/>
    <a:srgbClr val="FFC400"/>
    <a:srgbClr val="FFCD04"/>
    <a:srgbClr val="FFC300"/>
    <a:srgbClr val="FFC100"/>
    <a:srgbClr val="E5802D"/>
    <a:srgbClr val="E47A24"/>
    <a:srgbClr val="DE56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932" autoAdjust="0"/>
  </p:normalViewPr>
  <p:slideViewPr>
    <p:cSldViewPr snapToGrid="0">
      <p:cViewPr varScale="1">
        <p:scale>
          <a:sx n="63" d="100"/>
          <a:sy n="63" d="100"/>
        </p:scale>
        <p:origin x="84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FF722-5071-4D62-A0FC-0548A7243F86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86C407-1102-484A-BF57-7780BD30A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14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err="1"/>
              <a:t>Question</a:t>
            </a:r>
            <a:r>
              <a:rPr lang="fi-FI" dirty="0"/>
              <a:t> 1  </a:t>
            </a:r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Decision-making process, </a:t>
            </a:r>
            <a:r>
              <a:rPr lang="fi-FI" dirty="0"/>
              <a:t>Q2</a:t>
            </a:r>
            <a:r>
              <a:rPr lang="fi-FI" u="sng" dirty="0"/>
              <a:t> </a:t>
            </a:r>
            <a:r>
              <a:rPr lang="en-US" altLang="ko-KR" sz="1200" u="none" dirty="0">
                <a:cs typeface="Arial" panose="020B0604020202020204" pitchFamily="34" charset="0"/>
              </a:rPr>
              <a:t>Natural Reward strategy, Q3 </a:t>
            </a:r>
            <a:r>
              <a:rPr lang="en-US" sz="1200" b="0" i="0" dirty="0">
                <a:solidFill>
                  <a:srgbClr val="181818"/>
                </a:solidFill>
                <a:effectLst/>
              </a:rPr>
              <a:t>Improving you management skills, Q4 </a:t>
            </a:r>
            <a:r>
              <a:rPr lang="en-US" sz="1200" dirty="0">
                <a:solidFill>
                  <a:srgbClr val="181818"/>
                </a:solidFill>
              </a:rPr>
              <a:t>Cultivate Self-Awareness, Q5 </a:t>
            </a:r>
            <a:r>
              <a:rPr lang="en-US" sz="1200" b="0" i="0" u="none" dirty="0">
                <a:solidFill>
                  <a:srgbClr val="181818"/>
                </a:solidFill>
                <a:effectLst/>
              </a:rPr>
              <a:t>They are not important for an entrepreneur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181818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dirty="0">
              <a:solidFill>
                <a:srgbClr val="181818"/>
              </a:solidFill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u="none" dirty="0"/>
          </a:p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86C407-1102-484A-BF57-7780BD30A19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507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887E90-0E07-4FDA-864C-0C99D2A63E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DEC76CB-170A-487C-B6DE-5C89756A9D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9F76C6-0F8A-4C99-BB42-AF9E8E688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A19E-EFBB-46D6-940E-B9FEBB41F1A4}" type="datetimeFigureOut">
              <a:rPr lang="es-ES" smtClean="0"/>
              <a:t>12/04/2022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2F7B82-1B0D-4B96-87D6-9FB8F554E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4DB5E42-C2BD-4465-AF33-FF1A3687C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AC35-5C40-4781-8654-89605ADC15F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2422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6CEAAE-916D-4D79-8553-6D755354F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904D6BA-26EE-4D00-931D-32B61335E6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567537-172B-482C-BB50-34BBD6366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A19E-EFBB-46D6-940E-B9FEBB41F1A4}" type="datetimeFigureOut">
              <a:rPr lang="es-ES" smtClean="0"/>
              <a:t>12/04/2022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73DFC3-1B83-4DA8-B1CD-7BA5BFB72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22636A-9344-495E-BC6C-D22CE9736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AC35-5C40-4781-8654-89605ADC15F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8794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A26EAA8-93C2-4FDC-A569-617C60100F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753BC6B-E431-4C3B-9478-D70E9BE07C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392728-8DC0-4A3C-8A00-4E6D1BA7D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A19E-EFBB-46D6-940E-B9FEBB41F1A4}" type="datetimeFigureOut">
              <a:rPr lang="es-ES" smtClean="0"/>
              <a:t>12/04/2022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49344D-B293-4FFC-B647-B4CFC632B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FF3B87-03E9-47A7-AF32-8C05B0B3D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AC35-5C40-4781-8654-89605ADC15F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7086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75CC8A-D8FC-4BFA-9A19-28D6E8D79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89AB33-354F-4775-A6CF-44DE222EF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DB18A0-AC99-4D89-8DAC-A17021FCD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A19E-EFBB-46D6-940E-B9FEBB41F1A4}" type="datetimeFigureOut">
              <a:rPr lang="es-ES" smtClean="0"/>
              <a:t>12/04/2022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EAE9DA-A0EA-48C5-9EC4-9EFDF0778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FA2ED96-E597-43F2-AEF8-42D1A2BEF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AC35-5C40-4781-8654-89605ADC15F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4081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3F0957-5892-4DBD-BC5D-69A4674E1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7B00FE5-84F7-418E-97DD-66E08ABD35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1228FC-FE42-4F8C-B76F-0500241EF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A19E-EFBB-46D6-940E-B9FEBB41F1A4}" type="datetimeFigureOut">
              <a:rPr lang="es-ES" smtClean="0"/>
              <a:t>12/04/2022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109401-AD0F-4446-B69B-1CB258AC8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6973FA-EA50-4D29-A749-497540FFE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AC35-5C40-4781-8654-89605ADC15F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1157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6B23D3-0B40-4538-965B-A1AC1D12D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49A546-42A7-4D64-B50B-25C24D9ABC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B2B9030-0745-465C-87BA-562FA8CD86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8A8DD24-4417-4FF6-93FD-C72CBB33F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A19E-EFBB-46D6-940E-B9FEBB41F1A4}" type="datetimeFigureOut">
              <a:rPr lang="es-ES" smtClean="0"/>
              <a:t>12/04/2022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3E8D037-748A-4E6A-9442-FF211937A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00AB0F1-4C40-494A-9941-FBC70F6D1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AC35-5C40-4781-8654-89605ADC15F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0470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E383F7-248E-47F9-8E07-8412257DD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DBC1C87-4AE4-4FCB-8700-1E40953D1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1537FA4-5E81-4DFC-92C2-AEA362E832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65F3C9D-3367-4215-9688-F7A505B20B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B185E9E-240E-4A21-8B2A-C67A90B6B6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1E933C2-6AE9-4290-90C5-95119CCAD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A19E-EFBB-46D6-940E-B9FEBB41F1A4}" type="datetimeFigureOut">
              <a:rPr lang="es-ES" smtClean="0"/>
              <a:t>12/04/2022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0CAE50A-0BC6-4E28-B9AE-59218C4D4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CBEBAF1-0F61-4121-AF6C-0CC89D9A0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AC35-5C40-4781-8654-89605ADC15F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2903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2F0C70-932A-496C-ACC7-2465C5C0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D0FD90-7AEC-4EC5-9D89-C706C18AA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A19E-EFBB-46D6-940E-B9FEBB41F1A4}" type="datetimeFigureOut">
              <a:rPr lang="es-ES" smtClean="0"/>
              <a:t>12/04/2022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2FC46E3-D840-4171-B236-2C82EAD5C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9096E46-6896-44CD-8211-8E288611D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AC35-5C40-4781-8654-89605ADC15F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5989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6F9E127-9E34-417D-A088-338762879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A19E-EFBB-46D6-940E-B9FEBB41F1A4}" type="datetimeFigureOut">
              <a:rPr lang="es-ES" smtClean="0"/>
              <a:t>12/04/2022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3E5F2C2-0A30-4E6B-B81B-56ED476B8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5420C2A-CCFC-49FB-A7D4-CD54E000F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AC35-5C40-4781-8654-89605ADC15F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8806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AEB207-3FAC-4C0E-8B0A-DDC2FF759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8B6B16-C7C8-4D77-B237-632417A97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EF50E38-0090-4364-A44A-2BF9E4C5E5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5739644-31A0-443D-97FC-181A7EC01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A19E-EFBB-46D6-940E-B9FEBB41F1A4}" type="datetimeFigureOut">
              <a:rPr lang="es-ES" smtClean="0"/>
              <a:t>12/04/2022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304FAB6-74E8-40AA-934B-535731D2C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03BAD29-685E-4CB0-8884-00A9B2F1D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AC35-5C40-4781-8654-89605ADC15F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6269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AD8FBD-DD76-4F45-8707-C47476DFC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D4F0445-1266-416C-8A05-2EAD4DBAE4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194C186-B924-460A-B1FD-3BF070B675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5DB504B-009B-4C55-A6D0-7A5934E46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A19E-EFBB-46D6-940E-B9FEBB41F1A4}" type="datetimeFigureOut">
              <a:rPr lang="es-ES" smtClean="0"/>
              <a:t>12/04/2022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44D190D-9EC5-4230-994B-D55430DB6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08DACC1-FABA-4F00-BA00-17EE06980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AC35-5C40-4781-8654-89605ADC15F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1374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3C09850-80A0-4580-BAF5-AED40BF03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4780102-978E-452D-998B-FA531581C2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D9106E-EAB7-4EBB-ABBD-C74934CE03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2A19E-EFBB-46D6-940E-B9FEBB41F1A4}" type="datetimeFigureOut">
              <a:rPr lang="es-ES" smtClean="0"/>
              <a:t>12/04/2022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CD2346-DC06-4549-B63E-7F0F827F77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D8689F-A519-4231-AD88-BB8B63C1BA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AAC35-5C40-4781-8654-89605ADC15F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6022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f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f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D6CDED-E4C5-4138-8FF0-FFACEA0A8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9278" y="2410027"/>
            <a:ext cx="6470782" cy="1121083"/>
          </a:xfrm>
        </p:spPr>
        <p:txBody>
          <a:bodyPr>
            <a:normAutofit fontScale="90000"/>
          </a:bodyPr>
          <a:lstStyle/>
          <a:p>
            <a:r>
              <a:rPr lang="hr-HR" sz="4000" b="1" dirty="0">
                <a:solidFill>
                  <a:srgbClr val="D92E2D"/>
                </a:solidFill>
              </a:rPr>
              <a:t>Menadžment i samoupravljanje</a:t>
            </a:r>
            <a:endParaRPr lang="es-ES" sz="4000" b="1" dirty="0">
              <a:solidFill>
                <a:srgbClr val="D92E2D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010" y="6294071"/>
            <a:ext cx="10100684" cy="563929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0ADC5157-47E0-463F-9C8D-1781A12865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278" y="363145"/>
            <a:ext cx="6959400" cy="204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345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0810" y="2703736"/>
            <a:ext cx="5634206" cy="4721290"/>
          </a:xfrm>
        </p:spPr>
        <p:txBody>
          <a:bodyPr>
            <a:normAutofit/>
          </a:bodyPr>
          <a:lstStyle/>
          <a:p>
            <a:pPr algn="just"/>
            <a:r>
              <a:rPr lang="en-US" b="0" i="0" dirty="0" err="1">
                <a:solidFill>
                  <a:srgbClr val="000000"/>
                </a:solidFill>
                <a:effectLst/>
              </a:rPr>
              <a:t>Razumno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donošenje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odluka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ključna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je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vještina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menadžera</a:t>
            </a:r>
            <a:r>
              <a:rPr lang="en-US" b="0" i="0" dirty="0">
                <a:solidFill>
                  <a:srgbClr val="000000"/>
                </a:solidFill>
                <a:effectLst/>
              </a:rPr>
              <a:t>. Od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nadzora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tima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do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vođenja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kritičnog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sastanka</a:t>
            </a:r>
            <a:r>
              <a:rPr lang="en-US" b="0" i="0" dirty="0">
                <a:solidFill>
                  <a:srgbClr val="000000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biti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učinkovit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menadžer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zahtijeva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znanje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kako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analizirati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složene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poslovne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probleme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i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implementirati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plan za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napredak</a:t>
            </a:r>
            <a:r>
              <a:rPr lang="en-US" b="0" i="0" dirty="0">
                <a:solidFill>
                  <a:srgbClr val="000000"/>
                </a:solidFill>
                <a:effectLst/>
              </a:rPr>
              <a:t>.</a:t>
            </a: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1957981" y="1244799"/>
            <a:ext cx="4086808" cy="8919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2800" b="0" i="0" dirty="0">
                <a:solidFill>
                  <a:srgbClr val="FF0000"/>
                </a:solidFill>
                <a:effectLst/>
              </a:rPr>
              <a:t>Ojačajte donošenje odluka</a:t>
            </a:r>
            <a:endParaRPr lang="en-US" sz="2800" b="0" i="0" dirty="0">
              <a:solidFill>
                <a:srgbClr val="FF0000"/>
              </a:solidFill>
              <a:effectLst/>
            </a:endParaRPr>
          </a:p>
        </p:txBody>
      </p:sp>
      <p:pic>
        <p:nvPicPr>
          <p:cNvPr id="9" name="Картина 8">
            <a:extLst>
              <a:ext uri="{FF2B5EF4-FFF2-40B4-BE49-F238E27FC236}">
                <a16:creationId xmlns:a16="http://schemas.microsoft.com/office/drawing/2014/main" id="{A1F28879-99B3-4A43-89D8-A981F78DAB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425" y="1124315"/>
            <a:ext cx="5298042" cy="462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81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3610" y="2700716"/>
            <a:ext cx="6015424" cy="4721290"/>
          </a:xfrm>
        </p:spPr>
        <p:txBody>
          <a:bodyPr>
            <a:normAutofit/>
          </a:bodyPr>
          <a:lstStyle/>
          <a:p>
            <a:pPr algn="just"/>
            <a:r>
              <a:rPr lang="en-US" b="0" i="0" dirty="0" err="1">
                <a:solidFill>
                  <a:srgbClr val="000000"/>
                </a:solidFill>
                <a:effectLst/>
              </a:rPr>
              <a:t>Visoka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razina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samosvijesti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ključna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je za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menadžere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i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to je ono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što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odvaja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visokoučinkovite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od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njihovih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hr-HR" b="0" i="0" dirty="0">
                <a:solidFill>
                  <a:srgbClr val="000000"/>
                </a:solidFill>
                <a:effectLst/>
              </a:rPr>
              <a:t>kolega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na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radnom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mjestu</a:t>
            </a:r>
            <a:r>
              <a:rPr lang="en-US" b="0" i="0" dirty="0">
                <a:solidFill>
                  <a:srgbClr val="000000"/>
                </a:solidFill>
                <a:effectLst/>
              </a:rPr>
              <a:t>.</a:t>
            </a: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1738799" y="1985275"/>
            <a:ext cx="4951492" cy="6428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2800" dirty="0">
                <a:solidFill>
                  <a:srgbClr val="FF0000"/>
                </a:solidFill>
              </a:rPr>
              <a:t>Njegujte samosvijest</a:t>
            </a:r>
            <a:endParaRPr lang="en-US" sz="2800" b="0" i="0" dirty="0">
              <a:solidFill>
                <a:srgbClr val="FF0000"/>
              </a:solidFill>
              <a:effectLst/>
            </a:endParaRPr>
          </a:p>
        </p:txBody>
      </p:sp>
      <p:pic>
        <p:nvPicPr>
          <p:cNvPr id="13" name="Imagen 20">
            <a:extLst>
              <a:ext uri="{FF2B5EF4-FFF2-40B4-BE49-F238E27FC236}">
                <a16:creationId xmlns:a16="http://schemas.microsoft.com/office/drawing/2014/main" id="{FCD6A833-0995-42F8-A740-55A40211D6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833" y="1209881"/>
            <a:ext cx="5298043" cy="437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63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6409" y="1914915"/>
            <a:ext cx="6015424" cy="4721290"/>
          </a:xfrm>
        </p:spPr>
        <p:txBody>
          <a:bodyPr>
            <a:normAutofit/>
          </a:bodyPr>
          <a:lstStyle/>
          <a:p>
            <a:pPr algn="just"/>
            <a:r>
              <a:rPr lang="en-US" b="0" i="0" dirty="0" err="1">
                <a:solidFill>
                  <a:srgbClr val="000000"/>
                </a:solidFill>
                <a:effectLst/>
              </a:rPr>
              <a:t>Nastojte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uspostaviti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dublje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veze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sa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svojim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kolegama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tako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što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ćete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sudjelovati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u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malim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razgovorima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prije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sastanaka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i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naučiti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više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o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njihovim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životima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izvan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opsega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njihovog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posla</a:t>
            </a:r>
            <a:r>
              <a:rPr lang="en-US" b="0" i="0" dirty="0">
                <a:solidFill>
                  <a:srgbClr val="000000"/>
                </a:solidFill>
                <a:effectLst/>
              </a:rPr>
              <a:t>.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Osim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toga,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potaknite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inkluzivni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dijalog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o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osobnim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i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profesionalnim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razlikama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i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budite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otvoreni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za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različita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gledišta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u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raspravama</a:t>
            </a:r>
            <a:endParaRPr lang="en-US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2746506" y="1268963"/>
            <a:ext cx="4951492" cy="6428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2800" dirty="0">
                <a:solidFill>
                  <a:srgbClr val="FF0000"/>
                </a:solidFill>
              </a:rPr>
              <a:t>Izgradite povjerenje</a:t>
            </a:r>
            <a:endParaRPr lang="en-US" sz="2800" b="0" i="0" dirty="0">
              <a:solidFill>
                <a:srgbClr val="FF0000"/>
              </a:solidFill>
              <a:effectLst/>
            </a:endParaRPr>
          </a:p>
        </p:txBody>
      </p:sp>
      <p:pic>
        <p:nvPicPr>
          <p:cNvPr id="13" name="Imagen 20">
            <a:extLst>
              <a:ext uri="{FF2B5EF4-FFF2-40B4-BE49-F238E27FC236}">
                <a16:creationId xmlns:a16="http://schemas.microsoft.com/office/drawing/2014/main" id="{FCD6A833-0995-42F8-A740-55A40211D6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833" y="1209881"/>
            <a:ext cx="5298043" cy="437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86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0448" y="996025"/>
            <a:ext cx="11189427" cy="4721290"/>
          </a:xfrm>
        </p:spPr>
        <p:txBody>
          <a:bodyPr>
            <a:normAutofit/>
          </a:bodyPr>
          <a:lstStyle/>
          <a:p>
            <a:pPr algn="just"/>
            <a:r>
              <a:rPr lang="en-US" b="0" i="0" dirty="0">
                <a:solidFill>
                  <a:srgbClr val="000000"/>
                </a:solidFill>
                <a:effectLst/>
              </a:rPr>
              <a:t>Jake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komunikacijske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vještine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obilježje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su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svakog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uspješnog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menadžera</a:t>
            </a:r>
            <a:r>
              <a:rPr lang="en-US" b="0" i="0" dirty="0">
                <a:solidFill>
                  <a:srgbClr val="000000"/>
                </a:solidFill>
                <a:effectLst/>
              </a:rPr>
              <a:t>. Biti u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ulozi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menadžera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uključuje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rješavanje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složenih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poslovnih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situacija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i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osiguravanje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hr-HR" b="0" i="0" dirty="0">
                <a:solidFill>
                  <a:srgbClr val="000000"/>
                </a:solidFill>
                <a:effectLst/>
              </a:rPr>
              <a:t>vašem timu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informacij</a:t>
            </a:r>
            <a:r>
              <a:rPr lang="hr-HR" b="0" i="0" dirty="0">
                <a:solidFill>
                  <a:srgbClr val="000000"/>
                </a:solidFill>
                <a:effectLst/>
              </a:rPr>
              <a:t>a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i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alat</a:t>
            </a:r>
            <a:r>
              <a:rPr lang="hr-HR" b="0" i="0" dirty="0">
                <a:solidFill>
                  <a:srgbClr val="000000"/>
                </a:solidFill>
                <a:effectLst/>
              </a:rPr>
              <a:t>a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potrebn</a:t>
            </a:r>
            <a:r>
              <a:rPr lang="hr-HR" b="0" i="0" dirty="0">
                <a:solidFill>
                  <a:srgbClr val="000000"/>
                </a:solidFill>
                <a:effectLst/>
              </a:rPr>
              <a:t>ih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za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uspjeh</a:t>
            </a:r>
            <a:r>
              <a:rPr lang="en-US" b="0" i="0" dirty="0">
                <a:solidFill>
                  <a:srgbClr val="000000"/>
                </a:solidFill>
                <a:effectLst/>
              </a:rPr>
              <a:t>.</a:t>
            </a: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870810" y="353166"/>
            <a:ext cx="4951492" cy="6428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2800" dirty="0">
                <a:solidFill>
                  <a:srgbClr val="FF0000"/>
                </a:solidFill>
              </a:rPr>
              <a:t>Budi bolji komunikator</a:t>
            </a:r>
            <a:endParaRPr lang="en-US" sz="2800" b="0" i="0" dirty="0">
              <a:solidFill>
                <a:srgbClr val="FF0000"/>
              </a:solidFill>
              <a:effectLst/>
            </a:endParaRPr>
          </a:p>
        </p:txBody>
      </p:sp>
      <p:pic>
        <p:nvPicPr>
          <p:cNvPr id="9" name="Контейнер за съдържание 4">
            <a:extLst>
              <a:ext uri="{FF2B5EF4-FFF2-40B4-BE49-F238E27FC236}">
                <a16:creationId xmlns:a16="http://schemas.microsoft.com/office/drawing/2014/main" id="{1C996040-FA4D-43E0-A263-04F11C1A92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569" y="2152399"/>
            <a:ext cx="4876800" cy="2798064"/>
          </a:xfrm>
          <a:prstGeom prst="rect">
            <a:avLst/>
          </a:prstGeom>
        </p:spPr>
      </p:pic>
      <p:pic>
        <p:nvPicPr>
          <p:cNvPr id="14" name="Imagen 14">
            <a:extLst>
              <a:ext uri="{FF2B5EF4-FFF2-40B4-BE49-F238E27FC236}">
                <a16:creationId xmlns:a16="http://schemas.microsoft.com/office/drawing/2014/main" id="{D090B745-4D90-404D-AE2D-1413E8FE37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672" y="2821284"/>
            <a:ext cx="4027760" cy="121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79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1759693" y="1032685"/>
            <a:ext cx="4951492" cy="6428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0" i="0" dirty="0">
                <a:solidFill>
                  <a:srgbClr val="FF0000"/>
                </a:solidFill>
                <a:effectLst/>
              </a:rPr>
              <a:t> </a:t>
            </a:r>
            <a:r>
              <a:rPr lang="hr-HR" sz="2800" dirty="0">
                <a:solidFill>
                  <a:srgbClr val="FF0000"/>
                </a:solidFill>
              </a:rPr>
              <a:t>Uspostavite redovite kontakte</a:t>
            </a:r>
            <a:endParaRPr lang="en-US" sz="2800" b="0" i="0" dirty="0">
              <a:solidFill>
                <a:srgbClr val="FF0000"/>
              </a:solidFill>
              <a:effectLst/>
            </a:endParaRPr>
          </a:p>
        </p:txBody>
      </p:sp>
      <p:sp>
        <p:nvSpPr>
          <p:cNvPr id="13" name="Текстово поле 12">
            <a:extLst>
              <a:ext uri="{FF2B5EF4-FFF2-40B4-BE49-F238E27FC236}">
                <a16:creationId xmlns:a16="http://schemas.microsoft.com/office/drawing/2014/main" id="{013BDD90-0105-4C55-A403-C6492E7BAA9E}"/>
              </a:ext>
            </a:extLst>
          </p:cNvPr>
          <p:cNvSpPr txBox="1"/>
          <p:nvPr/>
        </p:nvSpPr>
        <p:spPr>
          <a:xfrm>
            <a:off x="870810" y="1675544"/>
            <a:ext cx="609755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0" i="0" dirty="0" err="1">
                <a:solidFill>
                  <a:srgbClr val="181818"/>
                </a:solidFill>
                <a:effectLst/>
              </a:rPr>
              <a:t>Neka</a:t>
            </a:r>
            <a:r>
              <a:rPr lang="en-US" sz="2400" b="0" i="0" dirty="0">
                <a:solidFill>
                  <a:srgbClr val="181818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181818"/>
                </a:solidFill>
                <a:effectLst/>
              </a:rPr>
              <a:t>vam</a:t>
            </a:r>
            <a:r>
              <a:rPr lang="en-US" sz="2400" b="0" i="0" dirty="0">
                <a:solidFill>
                  <a:srgbClr val="181818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181818"/>
                </a:solidFill>
                <a:effectLst/>
              </a:rPr>
              <a:t>postane</a:t>
            </a:r>
            <a:r>
              <a:rPr lang="en-US" sz="2400" b="0" i="0" dirty="0">
                <a:solidFill>
                  <a:srgbClr val="181818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181818"/>
                </a:solidFill>
                <a:effectLst/>
              </a:rPr>
              <a:t>navika</a:t>
            </a:r>
            <a:r>
              <a:rPr lang="en-US" sz="2400" b="0" i="0" dirty="0">
                <a:solidFill>
                  <a:srgbClr val="181818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181818"/>
                </a:solidFill>
                <a:effectLst/>
              </a:rPr>
              <a:t>redovito</a:t>
            </a:r>
            <a:r>
              <a:rPr lang="en-US" sz="2400" b="0" i="0" dirty="0">
                <a:solidFill>
                  <a:srgbClr val="181818"/>
                </a:solidFill>
                <a:effectLst/>
              </a:rPr>
              <a:t> se </a:t>
            </a:r>
            <a:r>
              <a:rPr lang="en-US" sz="2400" b="0" i="0" dirty="0" err="1">
                <a:solidFill>
                  <a:srgbClr val="181818"/>
                </a:solidFill>
                <a:effectLst/>
              </a:rPr>
              <a:t>javljati</a:t>
            </a:r>
            <a:r>
              <a:rPr lang="en-US" sz="2400" b="0" i="0" dirty="0">
                <a:solidFill>
                  <a:srgbClr val="181818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181818"/>
                </a:solidFill>
                <a:effectLst/>
              </a:rPr>
              <a:t>sa</a:t>
            </a:r>
            <a:r>
              <a:rPr lang="en-US" sz="2400" b="0" i="0" dirty="0">
                <a:solidFill>
                  <a:srgbClr val="181818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181818"/>
                </a:solidFill>
                <a:effectLst/>
              </a:rPr>
              <a:t>svojim</a:t>
            </a:r>
            <a:r>
              <a:rPr lang="en-US" sz="2400" b="0" i="0" dirty="0">
                <a:solidFill>
                  <a:srgbClr val="181818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181818"/>
                </a:solidFill>
                <a:effectLst/>
              </a:rPr>
              <a:t>zaposlenicima</a:t>
            </a:r>
            <a:r>
              <a:rPr lang="en-US" sz="2400" b="0" i="0" dirty="0">
                <a:solidFill>
                  <a:srgbClr val="181818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181818"/>
                </a:solidFill>
                <a:effectLst/>
              </a:rPr>
              <a:t>izvan</a:t>
            </a:r>
            <a:r>
              <a:rPr lang="en-US" sz="2400" b="0" i="0" dirty="0">
                <a:solidFill>
                  <a:srgbClr val="181818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181818"/>
                </a:solidFill>
                <a:effectLst/>
              </a:rPr>
              <a:t>njihovih</a:t>
            </a:r>
            <a:r>
              <a:rPr lang="en-US" sz="2400" b="0" i="0" dirty="0">
                <a:solidFill>
                  <a:srgbClr val="181818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181818"/>
                </a:solidFill>
                <a:effectLst/>
              </a:rPr>
              <a:t>godišnjih</a:t>
            </a:r>
            <a:r>
              <a:rPr lang="en-US" sz="2400" b="0" i="0" dirty="0">
                <a:solidFill>
                  <a:srgbClr val="181818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181818"/>
                </a:solidFill>
                <a:effectLst/>
              </a:rPr>
              <a:t>pregleda</a:t>
            </a:r>
            <a:r>
              <a:rPr lang="en-US" sz="2400" b="0" i="0" dirty="0">
                <a:solidFill>
                  <a:srgbClr val="181818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181818"/>
                </a:solidFill>
                <a:effectLst/>
              </a:rPr>
              <a:t>učinka</a:t>
            </a:r>
            <a:r>
              <a:rPr lang="en-US" sz="2400" b="0" i="0" dirty="0">
                <a:solidFill>
                  <a:srgbClr val="181818"/>
                </a:solidFill>
                <a:effectLst/>
              </a:rPr>
              <a:t>. </a:t>
            </a:r>
            <a:endParaRPr lang="hr-HR" sz="2400" b="0" i="0" dirty="0">
              <a:solidFill>
                <a:srgbClr val="181818"/>
              </a:solidFill>
              <a:effectLst/>
            </a:endParaRPr>
          </a:p>
          <a:p>
            <a:pPr algn="just"/>
            <a:r>
              <a:rPr lang="en-US" sz="2400" b="0" i="0" dirty="0" err="1">
                <a:solidFill>
                  <a:srgbClr val="181818"/>
                </a:solidFill>
                <a:effectLst/>
              </a:rPr>
              <a:t>Prema</a:t>
            </a:r>
            <a:r>
              <a:rPr lang="en-US" sz="2400" b="0" i="0" dirty="0">
                <a:solidFill>
                  <a:srgbClr val="181818"/>
                </a:solidFill>
                <a:effectLst/>
              </a:rPr>
              <a:t> </a:t>
            </a:r>
            <a:r>
              <a:rPr lang="en-US" sz="2400" b="0" i="0" dirty="0" err="1">
                <a:solidFill>
                  <a:srgbClr val="181818"/>
                </a:solidFill>
                <a:effectLst/>
              </a:rPr>
              <a:t>Gallupovom</a:t>
            </a:r>
            <a:r>
              <a:rPr lang="en-US" sz="2400" b="0" i="0" dirty="0">
                <a:solidFill>
                  <a:srgbClr val="181818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181818"/>
                </a:solidFill>
                <a:effectLst/>
              </a:rPr>
              <a:t>istraživanju</a:t>
            </a:r>
            <a:r>
              <a:rPr lang="en-US" sz="2400" b="0" i="0" dirty="0">
                <a:solidFill>
                  <a:srgbClr val="181818"/>
                </a:solidFill>
                <a:effectLst/>
              </a:rPr>
              <a:t>, </a:t>
            </a:r>
            <a:r>
              <a:rPr lang="en-US" sz="2400" b="0" i="0" dirty="0" err="1">
                <a:solidFill>
                  <a:srgbClr val="181818"/>
                </a:solidFill>
                <a:effectLst/>
              </a:rPr>
              <a:t>članovi</a:t>
            </a:r>
            <a:r>
              <a:rPr lang="en-US" sz="2400" b="0" i="0" dirty="0">
                <a:solidFill>
                  <a:srgbClr val="181818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181818"/>
                </a:solidFill>
                <a:effectLst/>
              </a:rPr>
              <a:t>tima</a:t>
            </a:r>
            <a:r>
              <a:rPr lang="en-US" sz="2400" b="0" i="0" dirty="0">
                <a:solidFill>
                  <a:srgbClr val="181818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181818"/>
                </a:solidFill>
                <a:effectLst/>
              </a:rPr>
              <a:t>čiji</a:t>
            </a:r>
            <a:r>
              <a:rPr lang="en-US" sz="2400" b="0" i="0" dirty="0">
                <a:solidFill>
                  <a:srgbClr val="181818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181818"/>
                </a:solidFill>
                <a:effectLst/>
              </a:rPr>
              <a:t>menadžeri</a:t>
            </a:r>
            <a:r>
              <a:rPr lang="en-US" sz="2400" b="0" i="0" dirty="0">
                <a:solidFill>
                  <a:srgbClr val="181818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181818"/>
                </a:solidFill>
                <a:effectLst/>
              </a:rPr>
              <a:t>daju</a:t>
            </a:r>
            <a:r>
              <a:rPr lang="en-US" sz="2400" b="0" i="0" dirty="0">
                <a:solidFill>
                  <a:srgbClr val="181818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181818"/>
                </a:solidFill>
                <a:effectLst/>
              </a:rPr>
              <a:t>tjedne</a:t>
            </a:r>
            <a:r>
              <a:rPr lang="en-US" sz="2400" b="0" i="0" dirty="0">
                <a:solidFill>
                  <a:srgbClr val="181818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181818"/>
                </a:solidFill>
                <a:effectLst/>
              </a:rPr>
              <a:t>povratne</a:t>
            </a:r>
            <a:r>
              <a:rPr lang="en-US" sz="2400" b="0" i="0" dirty="0">
                <a:solidFill>
                  <a:srgbClr val="181818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181818"/>
                </a:solidFill>
                <a:effectLst/>
              </a:rPr>
              <a:t>informacije</a:t>
            </a:r>
            <a:r>
              <a:rPr lang="en-US" sz="2400" b="0" i="0" dirty="0">
                <a:solidFill>
                  <a:srgbClr val="181818"/>
                </a:solidFill>
                <a:effectLst/>
              </a:rPr>
              <a:t> </a:t>
            </a:r>
            <a:r>
              <a:rPr lang="hr-HR" sz="2400" b="0" i="0" dirty="0">
                <a:solidFill>
                  <a:srgbClr val="181818"/>
                </a:solidFill>
                <a:effectLst/>
              </a:rPr>
              <a:t>jesu</a:t>
            </a:r>
            <a:r>
              <a:rPr lang="en-US" sz="2400" b="0" i="0" dirty="0">
                <a:solidFill>
                  <a:srgbClr val="181818"/>
                </a:solidFill>
                <a:effectLst/>
              </a:rPr>
              <a:t>:</a:t>
            </a:r>
            <a:endParaRPr lang="hr-HR" sz="2400" b="0" i="0" dirty="0">
              <a:solidFill>
                <a:srgbClr val="181818"/>
              </a:solidFill>
              <a:effectLst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181818"/>
                </a:solidFill>
                <a:effectLst/>
              </a:rPr>
              <a:t>Pet puta </a:t>
            </a:r>
            <a:r>
              <a:rPr lang="en-US" sz="2400" b="0" i="0" dirty="0" err="1">
                <a:solidFill>
                  <a:srgbClr val="181818"/>
                </a:solidFill>
                <a:effectLst/>
              </a:rPr>
              <a:t>veća</a:t>
            </a:r>
            <a:r>
              <a:rPr lang="en-US" sz="2400" b="0" i="0" dirty="0">
                <a:solidFill>
                  <a:srgbClr val="181818"/>
                </a:solidFill>
                <a:effectLst/>
              </a:rPr>
              <a:t> je </a:t>
            </a:r>
            <a:r>
              <a:rPr lang="en-US" sz="2400" b="0" i="0" dirty="0" err="1">
                <a:solidFill>
                  <a:srgbClr val="181818"/>
                </a:solidFill>
                <a:effectLst/>
              </a:rPr>
              <a:t>vjerojatnost</a:t>
            </a:r>
            <a:r>
              <a:rPr lang="en-US" sz="2400" b="0" i="0" dirty="0">
                <a:solidFill>
                  <a:srgbClr val="181818"/>
                </a:solidFill>
                <a:effectLst/>
              </a:rPr>
              <a:t> da </a:t>
            </a:r>
            <a:r>
              <a:rPr lang="en-US" sz="2400" b="0" i="0" dirty="0" err="1">
                <a:solidFill>
                  <a:srgbClr val="181818"/>
                </a:solidFill>
                <a:effectLst/>
              </a:rPr>
              <a:t>će</a:t>
            </a:r>
            <a:r>
              <a:rPr lang="en-US" sz="2400" b="0" i="0" dirty="0">
                <a:solidFill>
                  <a:srgbClr val="181818"/>
                </a:solidFill>
                <a:effectLst/>
              </a:rPr>
              <a:t> se </a:t>
            </a:r>
            <a:r>
              <a:rPr lang="en-US" sz="2400" b="0" i="0" dirty="0" err="1">
                <a:solidFill>
                  <a:srgbClr val="181818"/>
                </a:solidFill>
                <a:effectLst/>
              </a:rPr>
              <a:t>složiti</a:t>
            </a:r>
            <a:r>
              <a:rPr lang="en-US" sz="2400" b="0" i="0" dirty="0">
                <a:solidFill>
                  <a:srgbClr val="181818"/>
                </a:solidFill>
                <a:effectLst/>
              </a:rPr>
              <a:t> da </a:t>
            </a:r>
            <a:r>
              <a:rPr lang="en-US" sz="2400" b="0" i="0" dirty="0" err="1">
                <a:solidFill>
                  <a:srgbClr val="181818"/>
                </a:solidFill>
                <a:effectLst/>
              </a:rPr>
              <a:t>dobivaju</a:t>
            </a:r>
            <a:r>
              <a:rPr lang="en-US" sz="2400" b="0" i="0" dirty="0">
                <a:solidFill>
                  <a:srgbClr val="181818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181818"/>
                </a:solidFill>
                <a:effectLst/>
              </a:rPr>
              <a:t>značajne</a:t>
            </a:r>
            <a:r>
              <a:rPr lang="en-US" sz="2400" b="0" i="0" dirty="0">
                <a:solidFill>
                  <a:srgbClr val="181818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181818"/>
                </a:solidFill>
                <a:effectLst/>
              </a:rPr>
              <a:t>povratne</a:t>
            </a:r>
            <a:r>
              <a:rPr lang="en-US" sz="2400" b="0" i="0" dirty="0">
                <a:solidFill>
                  <a:srgbClr val="181818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181818"/>
                </a:solidFill>
                <a:effectLst/>
              </a:rPr>
              <a:t>informacije</a:t>
            </a:r>
            <a:r>
              <a:rPr lang="en-US" sz="2400" b="0" i="0" dirty="0">
                <a:solidFill>
                  <a:srgbClr val="181818"/>
                </a:solidFill>
                <a:effectLst/>
              </a:rPr>
              <a:t>;</a:t>
            </a:r>
            <a:endParaRPr lang="hr-HR" sz="2400" b="0" i="0" dirty="0">
              <a:solidFill>
                <a:srgbClr val="181818"/>
              </a:solidFill>
              <a:effectLst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181818"/>
                </a:solidFill>
                <a:effectLst/>
              </a:rPr>
              <a:t>Tri puta </a:t>
            </a:r>
            <a:r>
              <a:rPr lang="en-US" sz="2400" b="0" i="0" dirty="0" err="1">
                <a:solidFill>
                  <a:srgbClr val="181818"/>
                </a:solidFill>
                <a:effectLst/>
              </a:rPr>
              <a:t>veća</a:t>
            </a:r>
            <a:r>
              <a:rPr lang="en-US" sz="2400" b="0" i="0" dirty="0">
                <a:solidFill>
                  <a:srgbClr val="181818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181818"/>
                </a:solidFill>
                <a:effectLst/>
              </a:rPr>
              <a:t>vjerojatnost</a:t>
            </a:r>
            <a:r>
              <a:rPr lang="en-US" sz="2400" b="0" i="0" dirty="0">
                <a:solidFill>
                  <a:srgbClr val="181818"/>
                </a:solidFill>
                <a:effectLst/>
              </a:rPr>
              <a:t> da </a:t>
            </a:r>
            <a:r>
              <a:rPr lang="en-US" sz="2400" b="0" i="0" dirty="0" err="1">
                <a:solidFill>
                  <a:srgbClr val="181818"/>
                </a:solidFill>
                <a:effectLst/>
              </a:rPr>
              <a:t>će</a:t>
            </a:r>
            <a:r>
              <a:rPr lang="en-US" sz="2400" b="0" i="0" dirty="0">
                <a:solidFill>
                  <a:srgbClr val="181818"/>
                </a:solidFill>
                <a:effectLst/>
              </a:rPr>
              <a:t> se </a:t>
            </a:r>
            <a:r>
              <a:rPr lang="en-US" sz="2400" b="0" i="0" dirty="0" err="1">
                <a:solidFill>
                  <a:srgbClr val="181818"/>
                </a:solidFill>
                <a:effectLst/>
              </a:rPr>
              <a:t>snažno</a:t>
            </a:r>
            <a:r>
              <a:rPr lang="en-US" sz="2400" b="0" i="0" dirty="0">
                <a:solidFill>
                  <a:srgbClr val="181818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181818"/>
                </a:solidFill>
                <a:effectLst/>
              </a:rPr>
              <a:t>složiti</a:t>
            </a:r>
            <a:r>
              <a:rPr lang="en-US" sz="2400" b="0" i="0" dirty="0">
                <a:solidFill>
                  <a:srgbClr val="181818"/>
                </a:solidFill>
                <a:effectLst/>
              </a:rPr>
              <a:t> da </a:t>
            </a:r>
            <a:r>
              <a:rPr lang="en-US" sz="2400" b="0" i="0" dirty="0" err="1">
                <a:solidFill>
                  <a:srgbClr val="181818"/>
                </a:solidFill>
                <a:effectLst/>
              </a:rPr>
              <a:t>su</a:t>
            </a:r>
            <a:r>
              <a:rPr lang="en-US" sz="2400" b="0" i="0" dirty="0">
                <a:solidFill>
                  <a:srgbClr val="181818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181818"/>
                </a:solidFill>
                <a:effectLst/>
              </a:rPr>
              <a:t>motivirani</a:t>
            </a:r>
            <a:r>
              <a:rPr lang="en-US" sz="2400" b="0" i="0" dirty="0">
                <a:solidFill>
                  <a:srgbClr val="181818"/>
                </a:solidFill>
                <a:effectLst/>
              </a:rPr>
              <a:t> za </a:t>
            </a:r>
            <a:r>
              <a:rPr lang="en-US" sz="2400" b="0" i="0" dirty="0" err="1">
                <a:solidFill>
                  <a:srgbClr val="181818"/>
                </a:solidFill>
                <a:effectLst/>
              </a:rPr>
              <a:t>izvanredan</a:t>
            </a:r>
            <a:r>
              <a:rPr lang="en-US" sz="2400" b="0" i="0" dirty="0">
                <a:solidFill>
                  <a:srgbClr val="181818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181818"/>
                </a:solidFill>
                <a:effectLst/>
              </a:rPr>
              <a:t>posao</a:t>
            </a:r>
            <a:r>
              <a:rPr lang="en-US" sz="2400" b="0" i="0" dirty="0">
                <a:solidFill>
                  <a:srgbClr val="181818"/>
                </a:solidFill>
                <a:effectLst/>
              </a:rPr>
              <a:t>;</a:t>
            </a:r>
            <a:endParaRPr lang="hr-HR" sz="2400" b="0" i="0" dirty="0">
              <a:solidFill>
                <a:srgbClr val="181818"/>
              </a:solidFill>
              <a:effectLst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0" i="0" dirty="0" err="1">
                <a:solidFill>
                  <a:srgbClr val="181818"/>
                </a:solidFill>
                <a:effectLst/>
              </a:rPr>
              <a:t>Dva</a:t>
            </a:r>
            <a:r>
              <a:rPr lang="en-US" sz="2400" b="0" i="0" dirty="0">
                <a:solidFill>
                  <a:srgbClr val="181818"/>
                </a:solidFill>
                <a:effectLst/>
              </a:rPr>
              <a:t> puta </a:t>
            </a:r>
            <a:r>
              <a:rPr lang="en-US" sz="2400" b="0" i="0" dirty="0" err="1">
                <a:solidFill>
                  <a:srgbClr val="181818"/>
                </a:solidFill>
                <a:effectLst/>
              </a:rPr>
              <a:t>veća</a:t>
            </a:r>
            <a:r>
              <a:rPr lang="en-US" sz="2400" b="0" i="0" dirty="0">
                <a:solidFill>
                  <a:srgbClr val="181818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181818"/>
                </a:solidFill>
                <a:effectLst/>
              </a:rPr>
              <a:t>vjerojatnost</a:t>
            </a:r>
            <a:r>
              <a:rPr lang="en-US" sz="2400" b="0" i="0" dirty="0">
                <a:solidFill>
                  <a:srgbClr val="181818"/>
                </a:solidFill>
                <a:effectLst/>
              </a:rPr>
              <a:t> da </a:t>
            </a:r>
            <a:r>
              <a:rPr lang="en-US" sz="2400" b="0" i="0" dirty="0" err="1">
                <a:solidFill>
                  <a:srgbClr val="181818"/>
                </a:solidFill>
                <a:effectLst/>
              </a:rPr>
              <a:t>će</a:t>
            </a:r>
            <a:r>
              <a:rPr lang="en-US" sz="2400" b="0" i="0" dirty="0">
                <a:solidFill>
                  <a:srgbClr val="181818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181818"/>
                </a:solidFill>
                <a:effectLst/>
              </a:rPr>
              <a:t>biti</a:t>
            </a:r>
            <a:r>
              <a:rPr lang="en-US" sz="2400" b="0" i="0" dirty="0">
                <a:solidFill>
                  <a:srgbClr val="181818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181818"/>
                </a:solidFill>
                <a:effectLst/>
              </a:rPr>
              <a:t>angažirani</a:t>
            </a:r>
            <a:r>
              <a:rPr lang="en-US" sz="2400" b="0" i="0" dirty="0">
                <a:solidFill>
                  <a:srgbClr val="181818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181818"/>
                </a:solidFill>
                <a:effectLst/>
              </a:rPr>
              <a:t>na</a:t>
            </a:r>
            <a:r>
              <a:rPr lang="en-US" sz="2400" b="0" i="0" dirty="0">
                <a:solidFill>
                  <a:srgbClr val="181818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181818"/>
                </a:solidFill>
                <a:effectLst/>
              </a:rPr>
              <a:t>poslu</a:t>
            </a:r>
            <a:endParaRPr lang="en-US" sz="2400" b="0" i="0" dirty="0">
              <a:solidFill>
                <a:srgbClr val="181818"/>
              </a:solidFill>
              <a:effectLst/>
            </a:endParaRPr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9AB6F1D1-4FE5-4F5E-9AC5-05ECA6ECA2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003" y="1059723"/>
            <a:ext cx="5173998" cy="4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19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3610" y="1585251"/>
            <a:ext cx="6015424" cy="4721290"/>
          </a:xfrm>
        </p:spPr>
        <p:txBody>
          <a:bodyPr>
            <a:normAutofit/>
          </a:bodyPr>
          <a:lstStyle/>
          <a:p>
            <a:pPr algn="just"/>
            <a:r>
              <a:rPr lang="en-US" b="0" i="0" dirty="0" err="1">
                <a:solidFill>
                  <a:srgbClr val="000000"/>
                </a:solidFill>
                <a:effectLst/>
              </a:rPr>
              <a:t>Osim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redovitih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prijava</a:t>
            </a:r>
            <a:r>
              <a:rPr lang="en-US" b="0" i="0" dirty="0">
                <a:solidFill>
                  <a:srgbClr val="000000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postavite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dosljedan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ritam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za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razmišljanje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o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radu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vašeg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tima</a:t>
            </a:r>
            <a:r>
              <a:rPr lang="en-US" b="0" i="0" dirty="0">
                <a:solidFill>
                  <a:srgbClr val="000000"/>
                </a:solidFill>
                <a:effectLst/>
              </a:rPr>
              <a:t>. U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jednoj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studiji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koju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su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proveli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Harvard Business School,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profesori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Francesca Gino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i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Gary Pisano,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otkriveno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je da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su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zaposlenici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hr-HR" b="0" i="0" dirty="0" err="1">
                <a:solidFill>
                  <a:srgbClr val="000000"/>
                </a:solidFill>
                <a:effectLst/>
              </a:rPr>
              <a:t>call</a:t>
            </a:r>
            <a:r>
              <a:rPr lang="hr-HR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centr</a:t>
            </a:r>
            <a:r>
              <a:rPr lang="hr-HR" b="0" i="0" dirty="0">
                <a:solidFill>
                  <a:srgbClr val="000000"/>
                </a:solidFill>
                <a:effectLst/>
              </a:rPr>
              <a:t>a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koji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su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proveli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15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minuta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razmišljajući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na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kraju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radnog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dana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imali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23%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bolje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rezultate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nakon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10 dana od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onih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koji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nisu</a:t>
            </a:r>
            <a:r>
              <a:rPr lang="en-US" b="0" i="0" dirty="0">
                <a:solidFill>
                  <a:srgbClr val="000000"/>
                </a:solidFill>
                <a:effectLst/>
              </a:rPr>
              <a:t>.</a:t>
            </a: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1409864" y="863852"/>
            <a:ext cx="4951492" cy="6428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2800" dirty="0">
                <a:solidFill>
                  <a:srgbClr val="FF0000"/>
                </a:solidFill>
              </a:rPr>
              <a:t>Odvojite vrijeme za razmišljanje</a:t>
            </a:r>
            <a:endParaRPr lang="en-US" sz="2800" b="0" i="0" dirty="0">
              <a:solidFill>
                <a:srgbClr val="FF0000"/>
              </a:solidFill>
              <a:effectLst/>
            </a:endParaRPr>
          </a:p>
        </p:txBody>
      </p:sp>
      <p:pic>
        <p:nvPicPr>
          <p:cNvPr id="9" name="Imagen 14">
            <a:extLst>
              <a:ext uri="{FF2B5EF4-FFF2-40B4-BE49-F238E27FC236}">
                <a16:creationId xmlns:a16="http://schemas.microsoft.com/office/drawing/2014/main" id="{6E739177-A432-42D3-8105-5B61B6637E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69" y="4527180"/>
            <a:ext cx="4027760" cy="1215429"/>
          </a:xfrm>
          <a:prstGeom prst="rect">
            <a:avLst/>
          </a:prstGeom>
        </p:spPr>
      </p:pic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923F5B91-87D6-4F3E-99FE-76EEA03257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833" y="1278294"/>
            <a:ext cx="5380167" cy="426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16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6409" y="1212977"/>
            <a:ext cx="6015424" cy="4721290"/>
          </a:xfrm>
        </p:spPr>
        <p:txBody>
          <a:bodyPr>
            <a:normAutofit/>
          </a:bodyPr>
          <a:lstStyle/>
          <a:p>
            <a:pPr algn="just"/>
            <a:r>
              <a:rPr lang="en-US" b="0" i="0" dirty="0">
                <a:solidFill>
                  <a:srgbClr val="000000"/>
                </a:solidFill>
                <a:effectLst/>
              </a:rPr>
              <a:t>Kao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poduzetnik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21.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stoljeća</a:t>
            </a:r>
            <a:r>
              <a:rPr lang="en-US" b="0" i="0" dirty="0">
                <a:solidFill>
                  <a:srgbClr val="000000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morate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iskoristiti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svaku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digitalnu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priliku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koja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vam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se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pruži</a:t>
            </a:r>
            <a:r>
              <a:rPr lang="en-US" b="0" i="0" dirty="0">
                <a:solidFill>
                  <a:srgbClr val="000000"/>
                </a:solidFill>
                <a:effectLst/>
              </a:rPr>
              <a:t>.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Također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morate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prihvatiti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nove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tehnološke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mogućnosti</a:t>
            </a:r>
            <a:r>
              <a:rPr lang="en-US" b="0" i="0" dirty="0">
                <a:solidFill>
                  <a:srgbClr val="000000"/>
                </a:solidFill>
                <a:effectLst/>
              </a:rPr>
              <a:t>. Online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platforme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jedna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su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od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tih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novih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prednosti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koje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nam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mogu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olakšati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živote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kada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je u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pitanju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menadžment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i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poduzetništvo</a:t>
            </a:r>
            <a:r>
              <a:rPr lang="en-US" b="0" i="0" dirty="0">
                <a:solidFill>
                  <a:srgbClr val="000000"/>
                </a:solidFill>
                <a:effectLst/>
              </a:rPr>
              <a:t>.</a:t>
            </a: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4148578" y="169818"/>
            <a:ext cx="6015423" cy="8601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0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2800" b="0" i="0" u="sng" dirty="0">
                <a:solidFill>
                  <a:srgbClr val="FF0000"/>
                </a:solidFill>
                <a:effectLst/>
              </a:rPr>
              <a:t>Unit 3. </a:t>
            </a:r>
            <a:r>
              <a:rPr lang="hr-HR" sz="2800" u="sng" dirty="0">
                <a:solidFill>
                  <a:srgbClr val="FF0000"/>
                </a:solidFill>
              </a:rPr>
              <a:t>Koristi online platformi</a:t>
            </a:r>
            <a:endParaRPr lang="en-US" sz="2800" b="0" i="0" u="sng" dirty="0">
              <a:solidFill>
                <a:srgbClr val="FF0000"/>
              </a:solidFill>
              <a:effectLst/>
            </a:endParaRPr>
          </a:p>
          <a:p>
            <a:pPr algn="l"/>
            <a:endParaRPr lang="en-US" sz="2800" b="0" i="0" dirty="0">
              <a:solidFill>
                <a:srgbClr val="FF0000"/>
              </a:solidFill>
              <a:effectLst/>
            </a:endParaRPr>
          </a:p>
        </p:txBody>
      </p:sp>
      <p:pic>
        <p:nvPicPr>
          <p:cNvPr id="9" name="Imagen 14">
            <a:extLst>
              <a:ext uri="{FF2B5EF4-FFF2-40B4-BE49-F238E27FC236}">
                <a16:creationId xmlns:a16="http://schemas.microsoft.com/office/drawing/2014/main" id="{F00218EB-6376-48B9-9925-485C4B89EA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10" y="3790664"/>
            <a:ext cx="4027760" cy="1215429"/>
          </a:xfrm>
          <a:prstGeom prst="rect">
            <a:avLst/>
          </a:prstGeom>
        </p:spPr>
      </p:pic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1ECC7F50-766F-4D44-96E1-A0473FCA98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833" y="1212977"/>
            <a:ext cx="5339575" cy="414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87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3645501" y="287383"/>
            <a:ext cx="6015423" cy="13053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800" dirty="0">
                <a:solidFill>
                  <a:srgbClr val="FF0000"/>
                </a:solidFill>
              </a:rPr>
              <a:t>Koji su doprinosi online platformi</a:t>
            </a:r>
            <a:r>
              <a:rPr lang="en-US" sz="2800" b="0" i="0" dirty="0">
                <a:solidFill>
                  <a:srgbClr val="FF0000"/>
                </a:solidFill>
                <a:effectLst/>
              </a:rPr>
              <a:t>?</a:t>
            </a:r>
          </a:p>
          <a:p>
            <a:endParaRPr lang="en-US" sz="2800" b="0" i="0" dirty="0">
              <a:solidFill>
                <a:srgbClr val="FF0000"/>
              </a:solidFill>
              <a:effectLst/>
            </a:endParaRPr>
          </a:p>
        </p:txBody>
      </p:sp>
      <p:pic>
        <p:nvPicPr>
          <p:cNvPr id="13" name="Картина 12">
            <a:extLst>
              <a:ext uri="{FF2B5EF4-FFF2-40B4-BE49-F238E27FC236}">
                <a16:creationId xmlns:a16="http://schemas.microsoft.com/office/drawing/2014/main" id="{93F3F547-68CE-4514-BB4F-FCB7005386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501" y="1592694"/>
            <a:ext cx="5778230" cy="412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3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2641001" y="480812"/>
            <a:ext cx="8503731" cy="12922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0" i="0" dirty="0">
                <a:solidFill>
                  <a:srgbClr val="FF0000"/>
                </a:solidFill>
                <a:effectLst/>
              </a:rPr>
              <a:t> </a:t>
            </a:r>
            <a:r>
              <a:rPr lang="hr-HR" sz="2800" dirty="0">
                <a:solidFill>
                  <a:srgbClr val="FF0000"/>
                </a:solidFill>
              </a:rPr>
              <a:t>Najčešće korištene platforme za poslovanje i komunikaciju</a:t>
            </a:r>
            <a:r>
              <a:rPr lang="en-US" sz="2800" b="0" i="0" dirty="0">
                <a:solidFill>
                  <a:srgbClr val="FF0000"/>
                </a:solidFill>
                <a:effectLst/>
              </a:rPr>
              <a:t>. </a:t>
            </a:r>
            <a:r>
              <a:rPr lang="hr-HR" sz="2800" dirty="0">
                <a:solidFill>
                  <a:srgbClr val="FF0000"/>
                </a:solidFill>
              </a:rPr>
              <a:t>Koje su</a:t>
            </a:r>
            <a:r>
              <a:rPr lang="en-US" sz="2800" b="0" i="0" dirty="0">
                <a:solidFill>
                  <a:srgbClr val="FF0000"/>
                </a:solidFill>
                <a:effectLst/>
              </a:rPr>
              <a:t>?</a:t>
            </a:r>
          </a:p>
          <a:p>
            <a:endParaRPr lang="en-US" sz="2800" b="0" i="0" dirty="0">
              <a:solidFill>
                <a:srgbClr val="FF0000"/>
              </a:solidFill>
              <a:effectLst/>
            </a:endParaRPr>
          </a:p>
        </p:txBody>
      </p:sp>
      <p:pic>
        <p:nvPicPr>
          <p:cNvPr id="14" name="Картина 13">
            <a:extLst>
              <a:ext uri="{FF2B5EF4-FFF2-40B4-BE49-F238E27FC236}">
                <a16:creationId xmlns:a16="http://schemas.microsoft.com/office/drawing/2014/main" id="{F9F939AB-692E-470B-866C-C0B038FFC4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10" y="1773041"/>
            <a:ext cx="5879527" cy="3311916"/>
          </a:xfrm>
          <a:prstGeom prst="rect">
            <a:avLst/>
          </a:prstGeom>
        </p:spPr>
      </p:pic>
      <p:pic>
        <p:nvPicPr>
          <p:cNvPr id="15" name="Картина 14">
            <a:extLst>
              <a:ext uri="{FF2B5EF4-FFF2-40B4-BE49-F238E27FC236}">
                <a16:creationId xmlns:a16="http://schemas.microsoft.com/office/drawing/2014/main" id="{7CD156BF-A48C-4AEF-AD62-5940DD317B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337" y="1773041"/>
            <a:ext cx="5392025" cy="331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09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4148578" y="387120"/>
            <a:ext cx="6015423" cy="6428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800" b="0" i="0" dirty="0">
              <a:solidFill>
                <a:srgbClr val="FF0000"/>
              </a:solidFill>
              <a:effectLst/>
            </a:endParaRPr>
          </a:p>
        </p:txBody>
      </p:sp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6F885516-B839-4801-B4D3-2A8AE70445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268" y="815262"/>
            <a:ext cx="9866830" cy="4979048"/>
          </a:xfrm>
          <a:prstGeom prst="rect">
            <a:avLst/>
          </a:prstGeom>
        </p:spPr>
      </p:pic>
      <p:sp>
        <p:nvSpPr>
          <p:cNvPr id="13" name="Текстово поле 12">
            <a:extLst>
              <a:ext uri="{FF2B5EF4-FFF2-40B4-BE49-F238E27FC236}">
                <a16:creationId xmlns:a16="http://schemas.microsoft.com/office/drawing/2014/main" id="{8F610E72-DEB5-4D3B-ACE1-C4B6823E087E}"/>
              </a:ext>
            </a:extLst>
          </p:cNvPr>
          <p:cNvSpPr txBox="1"/>
          <p:nvPr/>
        </p:nvSpPr>
        <p:spPr>
          <a:xfrm>
            <a:off x="3340059" y="185329"/>
            <a:ext cx="74389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2800" dirty="0">
                <a:solidFill>
                  <a:srgbClr val="FF0000"/>
                </a:solidFill>
              </a:rPr>
              <a:t>Neke činjenice i brojke o online platformama</a:t>
            </a:r>
            <a:endParaRPr lang="en-US" sz="2800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8183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79070" y="3300411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7289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Título 3">
            <a:extLst>
              <a:ext uri="{FF2B5EF4-FFF2-40B4-BE49-F238E27FC236}">
                <a16:creationId xmlns:a16="http://schemas.microsoft.com/office/drawing/2014/main" id="{C4DFA902-6DA6-4324-8D41-D547B56906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69301" y="130824"/>
            <a:ext cx="3811683" cy="642859"/>
          </a:xfrm>
        </p:spPr>
        <p:txBody>
          <a:bodyPr>
            <a:normAutofit/>
          </a:bodyPr>
          <a:lstStyle/>
          <a:p>
            <a:r>
              <a:rPr lang="hr-HR" sz="4000" b="1" spc="-85" dirty="0">
                <a:solidFill>
                  <a:srgbClr val="D92E2D"/>
                </a:solidFill>
                <a:cs typeface="Tahoma"/>
              </a:rPr>
              <a:t>Ciljevi</a:t>
            </a:r>
            <a:r>
              <a:rPr lang="es-ES" sz="4000" b="1" spc="-85" dirty="0">
                <a:solidFill>
                  <a:srgbClr val="D92E2D"/>
                </a:solidFill>
                <a:cs typeface="Tahoma"/>
              </a:rPr>
              <a:t> </a:t>
            </a:r>
            <a:endParaRPr lang="es-ES" sz="4000" b="1" dirty="0">
              <a:solidFill>
                <a:srgbClr val="D92E2D"/>
              </a:solidFill>
            </a:endParaRPr>
          </a:p>
        </p:txBody>
      </p:sp>
      <p:sp>
        <p:nvSpPr>
          <p:cNvPr id="34" name="Текстово поле 33">
            <a:extLst>
              <a:ext uri="{FF2B5EF4-FFF2-40B4-BE49-F238E27FC236}">
                <a16:creationId xmlns:a16="http://schemas.microsoft.com/office/drawing/2014/main" id="{BB82A4B6-91CE-4600-8A2A-594F61899E15}"/>
              </a:ext>
            </a:extLst>
          </p:cNvPr>
          <p:cNvSpPr txBox="1"/>
          <p:nvPr/>
        </p:nvSpPr>
        <p:spPr>
          <a:xfrm>
            <a:off x="884700" y="1218179"/>
            <a:ext cx="5002916" cy="48010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045" marR="0" indent="-269875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Na </a:t>
            </a:r>
            <a:r>
              <a:rPr lang="en-GB" sz="20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kraju</a:t>
            </a:r>
            <a:r>
              <a:rPr lang="en-GB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ovog</a:t>
            </a:r>
            <a:r>
              <a:rPr lang="en-GB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modula</a:t>
            </a:r>
            <a:r>
              <a:rPr lang="en-GB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moći</a:t>
            </a:r>
            <a:r>
              <a:rPr lang="en-GB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ćete</a:t>
            </a:r>
            <a:r>
              <a:rPr lang="en-GB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razumjeti</a:t>
            </a:r>
            <a:r>
              <a:rPr lang="en-GB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koje</a:t>
            </a:r>
            <a:r>
              <a:rPr lang="en-GB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su</a:t>
            </a:r>
            <a:r>
              <a:rPr lang="en-GB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neke</a:t>
            </a:r>
            <a:r>
              <a:rPr lang="en-GB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od </a:t>
            </a:r>
            <a:r>
              <a:rPr lang="en-GB" sz="20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potrebnih</a:t>
            </a:r>
            <a:r>
              <a:rPr lang="en-GB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vještina</a:t>
            </a:r>
            <a:r>
              <a:rPr lang="en-GB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koje</a:t>
            </a:r>
            <a:r>
              <a:rPr lang="en-GB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su</a:t>
            </a:r>
            <a:r>
              <a:rPr lang="en-GB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potrebne</a:t>
            </a:r>
            <a:r>
              <a:rPr lang="en-GB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da </a:t>
            </a:r>
            <a:r>
              <a:rPr lang="en-GB" sz="20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biste</a:t>
            </a:r>
            <a:r>
              <a:rPr lang="en-GB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postali</a:t>
            </a:r>
            <a:r>
              <a:rPr lang="en-GB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uspješni</a:t>
            </a:r>
            <a:r>
              <a:rPr lang="en-GB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kao</a:t>
            </a:r>
            <a:r>
              <a:rPr lang="en-GB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poduzetnik</a:t>
            </a:r>
            <a:r>
              <a:rPr lang="en-GB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GB" sz="20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Štoviše</a:t>
            </a:r>
            <a:r>
              <a:rPr lang="en-GB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20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unutarnja</a:t>
            </a:r>
            <a:r>
              <a:rPr lang="en-GB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motivacija</a:t>
            </a:r>
            <a:r>
              <a:rPr lang="en-GB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prije</a:t>
            </a:r>
            <a:r>
              <a:rPr lang="en-GB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vanjske</a:t>
            </a:r>
            <a:r>
              <a:rPr lang="en-GB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GB" sz="2000" b="1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Samo</a:t>
            </a:r>
            <a:r>
              <a:rPr lang="hr-HR" sz="2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upravljanje</a:t>
            </a:r>
            <a:r>
              <a:rPr lang="en-GB" sz="2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koje</a:t>
            </a:r>
            <a:r>
              <a:rPr lang="en-GB" sz="2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je </a:t>
            </a:r>
            <a:r>
              <a:rPr lang="en-GB" sz="2000" b="1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potrebno</a:t>
            </a:r>
            <a:r>
              <a:rPr lang="en-GB" sz="2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da bi se </a:t>
            </a:r>
            <a:r>
              <a:rPr lang="en-GB" sz="2000" b="1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postao</a:t>
            </a:r>
            <a:r>
              <a:rPr lang="en-GB" sz="2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netko</a:t>
            </a:r>
            <a:r>
              <a:rPr lang="en-GB" sz="2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tko</a:t>
            </a:r>
            <a:r>
              <a:rPr lang="en-GB" sz="2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je </a:t>
            </a:r>
            <a:r>
              <a:rPr lang="en-GB" sz="2000" b="1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spreman</a:t>
            </a:r>
            <a:r>
              <a:rPr lang="en-GB" sz="2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upravljati</a:t>
            </a:r>
            <a:r>
              <a:rPr lang="en-GB" sz="2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timom</a:t>
            </a:r>
            <a:r>
              <a:rPr lang="en-GB" sz="2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na</a:t>
            </a:r>
            <a:r>
              <a:rPr lang="en-GB" sz="2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tom putu</a:t>
            </a:r>
            <a:r>
              <a:rPr lang="en-GB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hr-HR" sz="2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0045" marR="0" indent="-269875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     Kao </a:t>
            </a:r>
            <a:r>
              <a:rPr lang="en-GB" sz="20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poduzetnik</a:t>
            </a:r>
            <a:r>
              <a:rPr lang="en-GB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20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morate</a:t>
            </a:r>
            <a:r>
              <a:rPr lang="en-GB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biti</a:t>
            </a:r>
            <a:r>
              <a:rPr lang="en-GB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sz="2000" dirty="0">
                <a:ea typeface="Calibri" panose="020F0502020204030204" pitchFamily="34" charset="0"/>
                <a:cs typeface="Arial" panose="020B0604020202020204" pitchFamily="34" charset="0"/>
              </a:rPr>
              <a:t>sposobni</a:t>
            </a:r>
            <a:r>
              <a:rPr lang="en-GB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iskoristiti</a:t>
            </a:r>
            <a:r>
              <a:rPr lang="en-GB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prednosti</a:t>
            </a:r>
            <a:r>
              <a:rPr lang="en-GB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današnjih</a:t>
            </a:r>
            <a:r>
              <a:rPr lang="en-GB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digitalnih</a:t>
            </a:r>
            <a:r>
              <a:rPr lang="en-GB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mogućnosti</a:t>
            </a:r>
            <a:r>
              <a:rPr lang="en-GB" sz="2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hr-HR" sz="2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Online</a:t>
            </a:r>
            <a:r>
              <a:rPr lang="en-GB" sz="2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platforme</a:t>
            </a:r>
            <a:r>
              <a:rPr lang="en-GB" sz="2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20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na</a:t>
            </a:r>
            <a:r>
              <a:rPr lang="en-GB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primjer</a:t>
            </a:r>
            <a:r>
              <a:rPr lang="en-GB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. U </a:t>
            </a:r>
            <a:r>
              <a:rPr lang="en-GB" sz="20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ovom</a:t>
            </a:r>
            <a:r>
              <a:rPr lang="en-GB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modulu</a:t>
            </a:r>
            <a:r>
              <a:rPr lang="en-GB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također</a:t>
            </a:r>
            <a:r>
              <a:rPr lang="en-GB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ćemo</a:t>
            </a:r>
            <a:r>
              <a:rPr lang="en-GB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se </a:t>
            </a:r>
            <a:r>
              <a:rPr lang="en-GB" sz="20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fokusirati</a:t>
            </a:r>
            <a:r>
              <a:rPr lang="en-GB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na</a:t>
            </a:r>
            <a:r>
              <a:rPr lang="en-GB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to </a:t>
            </a:r>
            <a:r>
              <a:rPr lang="en-GB" sz="2000" b="1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koje</a:t>
            </a:r>
            <a:r>
              <a:rPr lang="en-GB" sz="2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prednosti</a:t>
            </a:r>
            <a:r>
              <a:rPr lang="en-GB" sz="2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donose</a:t>
            </a:r>
            <a:r>
              <a:rPr lang="en-GB" sz="2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online </a:t>
            </a:r>
            <a:r>
              <a:rPr lang="en-GB" sz="2000" b="1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platforme</a:t>
            </a:r>
            <a:r>
              <a:rPr lang="en-GB" sz="2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gospodarstvu</a:t>
            </a:r>
            <a:r>
              <a:rPr lang="en-GB" sz="2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GB" sz="2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društvu</a:t>
            </a:r>
            <a:r>
              <a:rPr lang="en-GB" sz="2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5" name="Imagen 28">
            <a:extLst>
              <a:ext uri="{FF2B5EF4-FFF2-40B4-BE49-F238E27FC236}">
                <a16:creationId xmlns:a16="http://schemas.microsoft.com/office/drawing/2014/main" id="{AF378D25-1D2B-46F6-8018-49EF2960BA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049" y="1218179"/>
            <a:ext cx="5322199" cy="482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59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79070" y="3300411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7289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8BA08B80-7111-4A3D-A333-5A675D2129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0493" y="283554"/>
            <a:ext cx="5136867" cy="671109"/>
          </a:xfrm>
        </p:spPr>
        <p:txBody>
          <a:bodyPr>
            <a:noAutofit/>
          </a:bodyPr>
          <a:lstStyle/>
          <a:p>
            <a:r>
              <a:rPr lang="hr-HR" sz="4000" u="sng" dirty="0">
                <a:solidFill>
                  <a:srgbClr val="FF0000"/>
                </a:solidFill>
              </a:rPr>
              <a:t>Test za samoispitivanje</a:t>
            </a:r>
            <a:endParaRPr lang="en-GB" sz="4000" u="sng" dirty="0">
              <a:solidFill>
                <a:srgbClr val="FF0000"/>
              </a:solidFill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CEE6CFB-652F-401E-AD86-77644B3FAE51}"/>
              </a:ext>
            </a:extLst>
          </p:cNvPr>
          <p:cNvSpPr txBox="1">
            <a:spLocks/>
          </p:cNvSpPr>
          <p:nvPr/>
        </p:nvSpPr>
        <p:spPr>
          <a:xfrm>
            <a:off x="982390" y="849697"/>
            <a:ext cx="2740650" cy="277200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1600" b="1" dirty="0">
              <a:cs typeface="Arial" panose="020B0604020202020204" pitchFamily="34" charset="0"/>
            </a:endParaRPr>
          </a:p>
          <a:p>
            <a:r>
              <a:rPr lang="hr-HR" altLang="ko-KR" sz="1600" b="1" u="sng" dirty="0">
                <a:cs typeface="Arial" panose="020B0604020202020204" pitchFamily="34" charset="0"/>
              </a:rPr>
              <a:t>Pitanje</a:t>
            </a:r>
            <a:r>
              <a:rPr lang="en-US" altLang="ko-KR" sz="1600" b="1" u="sng" dirty="0">
                <a:cs typeface="Arial" panose="020B0604020202020204" pitchFamily="34" charset="0"/>
              </a:rPr>
              <a:t> 1</a:t>
            </a:r>
            <a:endParaRPr lang="hr-HR" altLang="ko-KR" sz="1600" b="1" u="sng" dirty="0">
              <a:cs typeface="Arial" panose="020B0604020202020204" pitchFamily="34" charset="0"/>
            </a:endParaRPr>
          </a:p>
          <a:p>
            <a:r>
              <a:rPr lang="pl-PL" altLang="ko-KR" sz="1600" b="1" dirty="0">
                <a:cs typeface="Arial" panose="020B0604020202020204" pitchFamily="34" charset="0"/>
              </a:rPr>
              <a:t>Koja od ovih strategija nije povezana sa samoupravljanjem?</a:t>
            </a:r>
            <a:endParaRPr lang="ko-KR" altLang="en-US" sz="1600" b="1" dirty="0">
              <a:cs typeface="Arial" panose="020B0604020202020204" pitchFamily="34" charset="0"/>
            </a:endParaRP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8365CED5-57C9-49FD-8E46-4E4C1B0B4374}"/>
              </a:ext>
            </a:extLst>
          </p:cNvPr>
          <p:cNvSpPr txBox="1">
            <a:spLocks/>
          </p:cNvSpPr>
          <p:nvPr/>
        </p:nvSpPr>
        <p:spPr>
          <a:xfrm>
            <a:off x="1113045" y="2084238"/>
            <a:ext cx="2840312" cy="1057442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r>
              <a:rPr lang="hr-HR" altLang="ko-KR" sz="1600" dirty="0">
                <a:cs typeface="Arial" panose="020B0604020202020204" pitchFamily="34" charset="0"/>
              </a:rPr>
              <a:t>Proces odlučivanja</a:t>
            </a:r>
            <a:endParaRPr lang="en-US" altLang="ko-KR" sz="1600" dirty="0"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hr-HR" altLang="ko-KR" sz="1600" dirty="0">
                <a:cs typeface="Arial" panose="020B0604020202020204" pitchFamily="34" charset="0"/>
              </a:rPr>
              <a:t>Prirodnog nagrađivanja</a:t>
            </a:r>
            <a:endParaRPr lang="en-US" altLang="ko-KR" sz="1600" dirty="0"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hr-HR" altLang="ko-KR" sz="1600" dirty="0">
                <a:cs typeface="Arial" panose="020B0604020202020204" pitchFamily="34" charset="0"/>
              </a:rPr>
              <a:t>Usmjerena na ponašanje</a:t>
            </a:r>
            <a:endParaRPr lang="en-US" altLang="ko-KR" sz="1600" dirty="0">
              <a:cs typeface="Arial" panose="020B0604020202020204" pitchFamily="34" charset="0"/>
            </a:endParaRP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3F9D470A-BF01-4D7C-864E-03F03E038D13}"/>
              </a:ext>
            </a:extLst>
          </p:cNvPr>
          <p:cNvSpPr txBox="1">
            <a:spLocks/>
          </p:cNvSpPr>
          <p:nvPr/>
        </p:nvSpPr>
        <p:spPr>
          <a:xfrm>
            <a:off x="948867" y="2990745"/>
            <a:ext cx="3715821" cy="277200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altLang="ko-KR" sz="1600" b="1" u="sng" dirty="0">
                <a:cs typeface="Arial" panose="020B0604020202020204" pitchFamily="34" charset="0"/>
              </a:rPr>
              <a:t>Pitanje </a:t>
            </a:r>
            <a:r>
              <a:rPr lang="en-US" altLang="ko-KR" sz="1600" b="1" u="sng" dirty="0">
                <a:cs typeface="Arial" panose="020B0604020202020204" pitchFamily="34" charset="0"/>
              </a:rPr>
              <a:t>2</a:t>
            </a:r>
          </a:p>
          <a:p>
            <a:r>
              <a:rPr lang="hr-HR" altLang="ko-KR" sz="1600" b="1" dirty="0">
                <a:solidFill>
                  <a:srgbClr val="000000"/>
                </a:solidFill>
                <a:cs typeface="Arial" panose="020B0604020202020204" pitchFamily="34" charset="0"/>
              </a:rPr>
              <a:t>Namjera stvaranja situacija u kojima osoba motivirana ili nagrađena ugodnim aspektima zadatka ili aktivnosti povezana je s ……</a:t>
            </a:r>
            <a:endParaRPr lang="ko-KR" altLang="en-US" sz="1600" b="1" dirty="0">
              <a:cs typeface="Arial" panose="020B0604020202020204" pitchFamily="34" charset="0"/>
            </a:endParaRP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7C8D88BE-7943-4B45-971A-B6E4EFEA82C8}"/>
              </a:ext>
            </a:extLst>
          </p:cNvPr>
          <p:cNvSpPr txBox="1">
            <a:spLocks/>
          </p:cNvSpPr>
          <p:nvPr/>
        </p:nvSpPr>
        <p:spPr>
          <a:xfrm>
            <a:off x="7843188" y="4741308"/>
            <a:ext cx="4100419" cy="1375417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r>
              <a:rPr lang="hr-HR" sz="1600" b="0" i="0" dirty="0">
                <a:solidFill>
                  <a:srgbClr val="181818"/>
                </a:solidFill>
                <a:effectLst/>
                <a:cs typeface="Arial" panose="020B0604020202020204" pitchFamily="34" charset="0"/>
              </a:rPr>
              <a:t>On</a:t>
            </a:r>
            <a:r>
              <a:rPr lang="hr-HR" sz="1600" dirty="0">
                <a:solidFill>
                  <a:srgbClr val="181818"/>
                </a:solidFill>
                <a:cs typeface="Arial" panose="020B0604020202020204" pitchFamily="34" charset="0"/>
              </a:rPr>
              <a:t>e su ključni pokretači inovacija u digitalnom svijetu</a:t>
            </a:r>
            <a:endParaRPr lang="en-US" sz="1600" b="0" i="0" dirty="0">
              <a:solidFill>
                <a:srgbClr val="181818"/>
              </a:solidFill>
              <a:effectLst/>
            </a:endParaRPr>
          </a:p>
          <a:p>
            <a:pPr marL="285750" indent="-285750">
              <a:buFontTx/>
              <a:buChar char="-"/>
            </a:pPr>
            <a:r>
              <a:rPr lang="hr-HR" sz="1600" dirty="0">
                <a:solidFill>
                  <a:srgbClr val="181818"/>
                </a:solidFill>
              </a:rPr>
              <a:t>One doprinose procesu donošenja odluka</a:t>
            </a:r>
            <a:endParaRPr lang="en-US" sz="1600" b="0" i="0" dirty="0">
              <a:solidFill>
                <a:srgbClr val="181818"/>
              </a:solidFill>
              <a:effectLst/>
            </a:endParaRPr>
          </a:p>
          <a:p>
            <a:pPr marL="285750" indent="-285750">
              <a:buFontTx/>
              <a:buChar char="-"/>
            </a:pPr>
            <a:r>
              <a:rPr lang="hr-HR" sz="1600" dirty="0">
                <a:solidFill>
                  <a:srgbClr val="181818"/>
                </a:solidFill>
              </a:rPr>
              <a:t>One nisu važne za poduzetnika</a:t>
            </a:r>
            <a:endParaRPr lang="en-US" sz="1600" b="0" i="0" dirty="0">
              <a:solidFill>
                <a:srgbClr val="181818"/>
              </a:solidFill>
              <a:effectLst/>
            </a:endParaRP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C437ABDA-AED3-4F33-AE14-55ECEF96F665}"/>
              </a:ext>
            </a:extLst>
          </p:cNvPr>
          <p:cNvSpPr txBox="1">
            <a:spLocks/>
          </p:cNvSpPr>
          <p:nvPr/>
        </p:nvSpPr>
        <p:spPr>
          <a:xfrm>
            <a:off x="9494341" y="2244491"/>
            <a:ext cx="2196000" cy="277200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220CD748-A25E-4A63-BD61-B6BA5E2A3466}"/>
              </a:ext>
            </a:extLst>
          </p:cNvPr>
          <p:cNvSpPr txBox="1">
            <a:spLocks/>
          </p:cNvSpPr>
          <p:nvPr/>
        </p:nvSpPr>
        <p:spPr>
          <a:xfrm>
            <a:off x="9494341" y="2551970"/>
            <a:ext cx="2196000" cy="828000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06AF3D80-07B6-4861-AFD2-D114D66325BC}"/>
              </a:ext>
            </a:extLst>
          </p:cNvPr>
          <p:cNvSpPr txBox="1">
            <a:spLocks/>
          </p:cNvSpPr>
          <p:nvPr/>
        </p:nvSpPr>
        <p:spPr>
          <a:xfrm>
            <a:off x="2371280" y="3970029"/>
            <a:ext cx="2196000" cy="277200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ECDCB232-E9E6-43BF-B205-DF4BE1023D04}"/>
              </a:ext>
            </a:extLst>
          </p:cNvPr>
          <p:cNvSpPr txBox="1">
            <a:spLocks/>
          </p:cNvSpPr>
          <p:nvPr/>
        </p:nvSpPr>
        <p:spPr>
          <a:xfrm>
            <a:off x="2371280" y="4277508"/>
            <a:ext cx="2196000" cy="828000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66FD3A1E-A57E-4C83-A668-0354E0D79189}"/>
              </a:ext>
            </a:extLst>
          </p:cNvPr>
          <p:cNvSpPr txBox="1">
            <a:spLocks/>
          </p:cNvSpPr>
          <p:nvPr/>
        </p:nvSpPr>
        <p:spPr>
          <a:xfrm>
            <a:off x="5920173" y="4372627"/>
            <a:ext cx="2196000" cy="277200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8B57C654-1CB6-4596-9FFD-8CEFA6EF9320}"/>
              </a:ext>
            </a:extLst>
          </p:cNvPr>
          <p:cNvSpPr txBox="1">
            <a:spLocks/>
          </p:cNvSpPr>
          <p:nvPr/>
        </p:nvSpPr>
        <p:spPr>
          <a:xfrm>
            <a:off x="1027993" y="4307787"/>
            <a:ext cx="3092256" cy="1583686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r>
              <a:rPr lang="en-US" altLang="ko-KR" sz="1600" dirty="0">
                <a:cs typeface="Arial" panose="020B0604020202020204" pitchFamily="34" charset="0"/>
              </a:rPr>
              <a:t>On</a:t>
            </a:r>
            <a:r>
              <a:rPr lang="hr-HR" altLang="ko-KR" sz="1600" dirty="0">
                <a:cs typeface="Arial" panose="020B0604020202020204" pitchFamily="34" charset="0"/>
              </a:rPr>
              <a:t>line platformama</a:t>
            </a:r>
            <a:endParaRPr lang="en-US" altLang="ko-KR" sz="1600" dirty="0"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hr-HR" altLang="ko-KR" sz="1600" dirty="0">
                <a:cs typeface="Arial" panose="020B0604020202020204" pitchFamily="34" charset="0"/>
              </a:rPr>
              <a:t>Uspostavljanjem redovite prijave</a:t>
            </a:r>
            <a:endParaRPr lang="en-US" altLang="ko-KR" sz="1600" dirty="0"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hr-HR" altLang="ko-KR" sz="1600" dirty="0">
                <a:cs typeface="Arial" panose="020B0604020202020204" pitchFamily="34" charset="0"/>
              </a:rPr>
              <a:t>Strategijom prirodnog nagrađivanja</a:t>
            </a:r>
            <a:endParaRPr lang="en-US" altLang="ko-KR" sz="1600" dirty="0"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US" altLang="ko-KR" sz="1600" dirty="0">
              <a:cs typeface="Arial" panose="020B0604020202020204" pitchFamily="34" charset="0"/>
            </a:endParaRP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9B483733-5021-4087-92C9-D5F95DD38512}"/>
              </a:ext>
            </a:extLst>
          </p:cNvPr>
          <p:cNvSpPr txBox="1">
            <a:spLocks/>
          </p:cNvSpPr>
          <p:nvPr/>
        </p:nvSpPr>
        <p:spPr>
          <a:xfrm>
            <a:off x="9494341" y="3982108"/>
            <a:ext cx="2196000" cy="277200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 Placeholder 5">
            <a:extLst>
              <a:ext uri="{FF2B5EF4-FFF2-40B4-BE49-F238E27FC236}">
                <a16:creationId xmlns:a16="http://schemas.microsoft.com/office/drawing/2014/main" id="{7DD015C3-AAD3-441E-BA07-59C7C289F7E1}"/>
              </a:ext>
            </a:extLst>
          </p:cNvPr>
          <p:cNvSpPr txBox="1">
            <a:spLocks/>
          </p:cNvSpPr>
          <p:nvPr/>
        </p:nvSpPr>
        <p:spPr>
          <a:xfrm>
            <a:off x="9494341" y="4289587"/>
            <a:ext cx="2196000" cy="828000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Текстово поле 43">
            <a:extLst>
              <a:ext uri="{FF2B5EF4-FFF2-40B4-BE49-F238E27FC236}">
                <a16:creationId xmlns:a16="http://schemas.microsoft.com/office/drawing/2014/main" id="{AC3F2180-29D3-4BEC-A5FC-8C934D46652D}"/>
              </a:ext>
            </a:extLst>
          </p:cNvPr>
          <p:cNvSpPr txBox="1"/>
          <p:nvPr/>
        </p:nvSpPr>
        <p:spPr>
          <a:xfrm>
            <a:off x="7826943" y="741274"/>
            <a:ext cx="4282933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ko-KR" sz="1600" b="1" dirty="0">
              <a:cs typeface="Arial" panose="020B0604020202020204" pitchFamily="34" charset="0"/>
            </a:endParaRPr>
          </a:p>
          <a:p>
            <a:r>
              <a:rPr lang="hr-HR" altLang="ko-KR" sz="1600" b="1" u="sng" dirty="0">
                <a:cs typeface="Arial" panose="020B0604020202020204" pitchFamily="34" charset="0"/>
              </a:rPr>
              <a:t>Pitanje </a:t>
            </a:r>
            <a:r>
              <a:rPr lang="en-US" altLang="ko-KR" sz="1600" b="1" u="sng" dirty="0">
                <a:cs typeface="Arial" panose="020B0604020202020204" pitchFamily="34" charset="0"/>
              </a:rPr>
              <a:t>3</a:t>
            </a:r>
          </a:p>
          <a:p>
            <a:r>
              <a:rPr lang="hr-HR" sz="1600" b="1" dirty="0">
                <a:solidFill>
                  <a:srgbClr val="181818"/>
                </a:solidFill>
              </a:rPr>
              <a:t>Njegovanje samosvijesti povezano je sa ...</a:t>
            </a:r>
            <a:endParaRPr lang="en-US" sz="1600" b="1" i="0" dirty="0">
              <a:solidFill>
                <a:srgbClr val="181818"/>
              </a:solidFill>
              <a:effectLst/>
            </a:endParaRPr>
          </a:p>
          <a:p>
            <a:pPr marL="285750" indent="-285750">
              <a:buFontTx/>
              <a:buChar char="-"/>
            </a:pPr>
            <a:r>
              <a:rPr lang="hr-HR" altLang="ko-KR" sz="1600" dirty="0">
                <a:cs typeface="Arial" panose="020B0604020202020204" pitchFamily="34" charset="0"/>
              </a:rPr>
              <a:t>Usmjerenjem na ponašanje</a:t>
            </a:r>
            <a:endParaRPr lang="en-US" altLang="ko-KR" sz="1600" dirty="0"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hr-HR" sz="1600" dirty="0">
                <a:solidFill>
                  <a:srgbClr val="181818"/>
                </a:solidFill>
              </a:rPr>
              <a:t>Poboljšanjem vlastitih upravljačkih vještina</a:t>
            </a:r>
            <a:endParaRPr lang="en-US" sz="1600" b="0" i="0" dirty="0">
              <a:solidFill>
                <a:srgbClr val="181818"/>
              </a:solidFill>
              <a:effectLst/>
            </a:endParaRP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rgbClr val="181818"/>
                </a:solidFill>
              </a:rPr>
              <a:t>Online </a:t>
            </a:r>
            <a:r>
              <a:rPr lang="hr-HR" sz="1600" dirty="0">
                <a:solidFill>
                  <a:srgbClr val="181818"/>
                </a:solidFill>
              </a:rPr>
              <a:t>platformama</a:t>
            </a:r>
            <a:endParaRPr lang="en-US" sz="1600" b="0" i="0" dirty="0">
              <a:solidFill>
                <a:srgbClr val="181818"/>
              </a:solidFill>
              <a:effectLst/>
            </a:endParaRPr>
          </a:p>
          <a:p>
            <a:pPr marL="285750" indent="-285750">
              <a:buFontTx/>
              <a:buChar char="-"/>
            </a:pPr>
            <a:endParaRPr lang="en-US" sz="1600" b="0" i="0" dirty="0">
              <a:solidFill>
                <a:srgbClr val="181818"/>
              </a:solidFill>
              <a:effectLst/>
            </a:endParaRPr>
          </a:p>
          <a:p>
            <a:pPr marL="285750" indent="-285750">
              <a:buFontTx/>
              <a:buChar char="-"/>
            </a:pPr>
            <a:endParaRPr lang="en-US" sz="1600" b="0" i="0" dirty="0">
              <a:solidFill>
                <a:srgbClr val="181818"/>
              </a:solidFill>
              <a:effectLst/>
            </a:endParaRPr>
          </a:p>
          <a:p>
            <a:pPr marL="285750" indent="-285750">
              <a:buFontTx/>
              <a:buChar char="-"/>
            </a:pPr>
            <a:endParaRPr lang="en-US" altLang="ko-KR" sz="1600" dirty="0">
              <a:cs typeface="Arial" panose="020B0604020202020204" pitchFamily="34" charset="0"/>
            </a:endParaRPr>
          </a:p>
          <a:p>
            <a:endParaRPr lang="en-US" sz="1600" b="0" i="0" dirty="0">
              <a:solidFill>
                <a:srgbClr val="181818"/>
              </a:solidFill>
              <a:effectLst/>
            </a:endParaRPr>
          </a:p>
          <a:p>
            <a:endParaRPr lang="ko-KR" altLang="en-US" sz="1600" b="1" u="sng" dirty="0">
              <a:cs typeface="Arial" panose="020B0604020202020204" pitchFamily="34" charset="0"/>
            </a:endParaRPr>
          </a:p>
        </p:txBody>
      </p:sp>
      <p:sp>
        <p:nvSpPr>
          <p:cNvPr id="45" name="Текстово поле 44">
            <a:extLst>
              <a:ext uri="{FF2B5EF4-FFF2-40B4-BE49-F238E27FC236}">
                <a16:creationId xmlns:a16="http://schemas.microsoft.com/office/drawing/2014/main" id="{7FCA31C1-23EA-45E1-880C-C2902115E7D0}"/>
              </a:ext>
            </a:extLst>
          </p:cNvPr>
          <p:cNvSpPr txBox="1"/>
          <p:nvPr/>
        </p:nvSpPr>
        <p:spPr>
          <a:xfrm>
            <a:off x="7816432" y="2294036"/>
            <a:ext cx="4127175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ko-KR" sz="1600" b="1" dirty="0">
              <a:cs typeface="Arial" panose="020B0604020202020204" pitchFamily="34" charset="0"/>
            </a:endParaRPr>
          </a:p>
          <a:p>
            <a:r>
              <a:rPr lang="hr-HR" altLang="ko-KR" sz="1600" b="1" u="sng" dirty="0">
                <a:cs typeface="Arial" panose="020B0604020202020204" pitchFamily="34" charset="0"/>
              </a:rPr>
              <a:t>Pitanje </a:t>
            </a:r>
            <a:r>
              <a:rPr lang="en-US" altLang="ko-KR" sz="1600" b="1" u="sng" dirty="0">
                <a:cs typeface="Arial" panose="020B0604020202020204" pitchFamily="34" charset="0"/>
              </a:rPr>
              <a:t> 4</a:t>
            </a:r>
          </a:p>
          <a:p>
            <a:r>
              <a:rPr lang="hr-HR" sz="1600" b="1" dirty="0">
                <a:solidFill>
                  <a:srgbClr val="181818"/>
                </a:solidFill>
              </a:rPr>
              <a:t>Koja komponenta ne jača vase donošenje odluka</a:t>
            </a:r>
            <a:r>
              <a:rPr lang="en-US" sz="1600" b="1" i="0" dirty="0">
                <a:solidFill>
                  <a:srgbClr val="181818"/>
                </a:solidFill>
                <a:effectLst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hr-HR" altLang="ko-KR" sz="1600" dirty="0">
                <a:cs typeface="Arial" panose="020B0604020202020204" pitchFamily="34" charset="0"/>
              </a:rPr>
              <a:t>Razmatranje</a:t>
            </a:r>
            <a:endParaRPr lang="en-US" altLang="ko-KR" sz="1600" dirty="0"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hr-HR" sz="1600" dirty="0">
                <a:solidFill>
                  <a:srgbClr val="181818"/>
                </a:solidFill>
              </a:rPr>
              <a:t>Zatvaranje</a:t>
            </a:r>
            <a:endParaRPr lang="en-US" sz="1600" b="0" i="0" dirty="0">
              <a:solidFill>
                <a:srgbClr val="181818"/>
              </a:solidFill>
              <a:effectLst/>
            </a:endParaRPr>
          </a:p>
          <a:p>
            <a:pPr marL="285750" indent="-285750">
              <a:buFontTx/>
              <a:buChar char="-"/>
            </a:pPr>
            <a:r>
              <a:rPr lang="hr-HR" sz="1600" dirty="0">
                <a:solidFill>
                  <a:srgbClr val="181818"/>
                </a:solidFill>
              </a:rPr>
              <a:t>Njegovanje samosvijesti</a:t>
            </a:r>
          </a:p>
          <a:p>
            <a:pPr marL="285750" indent="-285750">
              <a:buFontTx/>
              <a:buChar char="-"/>
            </a:pPr>
            <a:endParaRPr lang="en-US" altLang="ko-KR" sz="1600" dirty="0">
              <a:solidFill>
                <a:srgbClr val="181818"/>
              </a:solidFill>
            </a:endParaRPr>
          </a:p>
          <a:p>
            <a:r>
              <a:rPr lang="hr-HR" altLang="ko-KR" sz="1600" b="1" u="sng" dirty="0">
                <a:cs typeface="Arial" panose="020B0604020202020204" pitchFamily="34" charset="0"/>
              </a:rPr>
              <a:t>Pitanje </a:t>
            </a:r>
            <a:r>
              <a:rPr lang="en-US" altLang="ko-KR" sz="1600" b="1" u="sng" dirty="0">
                <a:cs typeface="Arial" panose="020B0604020202020204" pitchFamily="34" charset="0"/>
              </a:rPr>
              <a:t>5</a:t>
            </a:r>
          </a:p>
          <a:p>
            <a:r>
              <a:rPr lang="hr-HR" altLang="ko-KR" sz="1600" b="1" dirty="0">
                <a:cs typeface="Arial" panose="020B0604020202020204" pitchFamily="34" charset="0"/>
              </a:rPr>
              <a:t>Zašto su korisne online platforme</a:t>
            </a:r>
            <a:r>
              <a:rPr lang="en-US" altLang="ko-KR" sz="1600" b="1" dirty="0">
                <a:cs typeface="Arial" panose="020B0604020202020204" pitchFamily="34" charset="0"/>
              </a:rPr>
              <a:t>?</a:t>
            </a:r>
            <a:endParaRPr lang="en-US" altLang="ko-KR" sz="1600" dirty="0">
              <a:cs typeface="Arial" panose="020B0604020202020204" pitchFamily="34" charset="0"/>
            </a:endParaRPr>
          </a:p>
          <a:p>
            <a:endParaRPr lang="ko-KR" altLang="en-US" sz="1600" b="1" u="sng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54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79070" y="3300411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7289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Rectángulo 1">
            <a:extLst>
              <a:ext uri="{FF2B5EF4-FFF2-40B4-BE49-F238E27FC236}">
                <a16:creationId xmlns:a16="http://schemas.microsoft.com/office/drawing/2014/main" id="{B245D396-B974-4154-95B9-749A883F295F}"/>
              </a:ext>
            </a:extLst>
          </p:cNvPr>
          <p:cNvSpPr/>
          <p:nvPr/>
        </p:nvSpPr>
        <p:spPr>
          <a:xfrm>
            <a:off x="1252671" y="2269944"/>
            <a:ext cx="10046699" cy="258452"/>
          </a:xfrm>
          <a:prstGeom prst="rect">
            <a:avLst/>
          </a:prstGeom>
          <a:solidFill>
            <a:srgbClr val="FFD13C"/>
          </a:solidFill>
          <a:ln>
            <a:solidFill>
              <a:srgbClr val="FFC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               </a:t>
            </a:r>
            <a:r>
              <a:rPr lang="hr-HR" altLang="ko-KR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Poglavlje </a:t>
            </a:r>
            <a:r>
              <a:rPr lang="en-US" altLang="ko-KR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1</a:t>
            </a:r>
            <a:endParaRPr lang="ko-KR" altLang="en-US" b="1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26" name="Imagen 15">
            <a:extLst>
              <a:ext uri="{FF2B5EF4-FFF2-40B4-BE49-F238E27FC236}">
                <a16:creationId xmlns:a16="http://schemas.microsoft.com/office/drawing/2014/main" id="{F7BDAA04-C0A5-4D30-BF57-0C44A99224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90" r="3171"/>
          <a:stretch/>
        </p:blipFill>
        <p:spPr>
          <a:xfrm>
            <a:off x="2231601" y="1615635"/>
            <a:ext cx="317240" cy="482490"/>
          </a:xfrm>
          <a:prstGeom prst="rect">
            <a:avLst/>
          </a:prstGeom>
        </p:spPr>
      </p:pic>
      <p:sp>
        <p:nvSpPr>
          <p:cNvPr id="27" name="TextBox 7">
            <a:extLst>
              <a:ext uri="{FF2B5EF4-FFF2-40B4-BE49-F238E27FC236}">
                <a16:creationId xmlns:a16="http://schemas.microsoft.com/office/drawing/2014/main" id="{ECCC4E1A-95F4-495B-A016-84D98D36D7CF}"/>
              </a:ext>
            </a:extLst>
          </p:cNvPr>
          <p:cNvSpPr txBox="1"/>
          <p:nvPr/>
        </p:nvSpPr>
        <p:spPr>
          <a:xfrm>
            <a:off x="1706477" y="2679960"/>
            <a:ext cx="16460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err="1">
                <a:latin typeface="+mj-lt"/>
                <a:cs typeface="Arial" pitchFamily="34" charset="0"/>
              </a:rPr>
              <a:t>Samo</a:t>
            </a:r>
            <a:r>
              <a:rPr lang="hr-HR" altLang="ko-KR" sz="1600" b="1" dirty="0">
                <a:latin typeface="+mj-lt"/>
                <a:cs typeface="Arial" pitchFamily="34" charset="0"/>
              </a:rPr>
              <a:t>upravljanje</a:t>
            </a:r>
            <a:r>
              <a:rPr lang="en-US" altLang="ko-KR" sz="1600" b="1" dirty="0">
                <a:latin typeface="+mj-lt"/>
                <a:cs typeface="Arial" pitchFamily="34" charset="0"/>
              </a:rPr>
              <a:t> u </a:t>
            </a:r>
            <a:r>
              <a:rPr lang="en-US" altLang="ko-KR" sz="1600" b="1" dirty="0" err="1">
                <a:latin typeface="+mj-lt"/>
                <a:cs typeface="Arial" pitchFamily="34" charset="0"/>
              </a:rPr>
              <a:t>svijetu</a:t>
            </a:r>
            <a:r>
              <a:rPr lang="en-US" altLang="ko-KR" sz="1600" b="1" dirty="0">
                <a:latin typeface="+mj-lt"/>
                <a:cs typeface="Arial" pitchFamily="34" charset="0"/>
              </a:rPr>
              <a:t> </a:t>
            </a:r>
            <a:r>
              <a:rPr lang="en-US" altLang="ko-KR" sz="1600" b="1" dirty="0" err="1">
                <a:latin typeface="+mj-lt"/>
                <a:cs typeface="Arial" pitchFamily="34" charset="0"/>
              </a:rPr>
              <a:t>poduzetništva</a:t>
            </a:r>
            <a:r>
              <a:rPr lang="en-US" altLang="ko-KR" sz="1600" b="1" dirty="0">
                <a:latin typeface="+mj-lt"/>
                <a:cs typeface="Arial" pitchFamily="34" charset="0"/>
              </a:rPr>
              <a:t> </a:t>
            </a:r>
            <a:r>
              <a:rPr lang="en-US" altLang="ko-KR" sz="1600" b="1" dirty="0" err="1">
                <a:latin typeface="+mj-lt"/>
                <a:cs typeface="Arial" pitchFamily="34" charset="0"/>
              </a:rPr>
              <a:t>i</a:t>
            </a:r>
            <a:r>
              <a:rPr lang="en-US" altLang="ko-KR" sz="1600" b="1" dirty="0">
                <a:latin typeface="+mj-lt"/>
                <a:cs typeface="Arial" pitchFamily="34" charset="0"/>
              </a:rPr>
              <a:t> </a:t>
            </a:r>
            <a:r>
              <a:rPr lang="en-US" altLang="ko-KR" sz="1600" b="1" dirty="0" err="1">
                <a:latin typeface="+mj-lt"/>
                <a:cs typeface="Arial" pitchFamily="34" charset="0"/>
              </a:rPr>
              <a:t>sporta</a:t>
            </a:r>
            <a:endParaRPr lang="en-US" altLang="ko-KR" sz="1600" b="1" dirty="0">
              <a:latin typeface="+mj-lt"/>
              <a:cs typeface="Arial" pitchFamily="34" charset="0"/>
            </a:endParaRPr>
          </a:p>
        </p:txBody>
      </p:sp>
      <p:pic>
        <p:nvPicPr>
          <p:cNvPr id="29" name="Imagen 24">
            <a:extLst>
              <a:ext uri="{FF2B5EF4-FFF2-40B4-BE49-F238E27FC236}">
                <a16:creationId xmlns:a16="http://schemas.microsoft.com/office/drawing/2014/main" id="{68997199-4BCB-48BA-9718-15FE29904C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90" r="3171"/>
          <a:stretch/>
        </p:blipFill>
        <p:spPr>
          <a:xfrm>
            <a:off x="4633304" y="1635890"/>
            <a:ext cx="317240" cy="482490"/>
          </a:xfrm>
          <a:prstGeom prst="rect">
            <a:avLst/>
          </a:prstGeom>
        </p:spPr>
      </p:pic>
      <p:sp>
        <p:nvSpPr>
          <p:cNvPr id="30" name="TextBox 7">
            <a:extLst>
              <a:ext uri="{FF2B5EF4-FFF2-40B4-BE49-F238E27FC236}">
                <a16:creationId xmlns:a16="http://schemas.microsoft.com/office/drawing/2014/main" id="{97F49528-FB3A-497C-BA86-ED510C6A5375}"/>
              </a:ext>
            </a:extLst>
          </p:cNvPr>
          <p:cNvSpPr txBox="1"/>
          <p:nvPr/>
        </p:nvSpPr>
        <p:spPr>
          <a:xfrm>
            <a:off x="3970086" y="2633459"/>
            <a:ext cx="2125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err="1">
                <a:latin typeface="+mj-lt"/>
                <a:cs typeface="Arial" pitchFamily="34" charset="0"/>
              </a:rPr>
              <a:t>Kako</a:t>
            </a:r>
            <a:r>
              <a:rPr lang="en-US" altLang="ko-KR" sz="1600" b="1" dirty="0">
                <a:latin typeface="+mj-lt"/>
                <a:cs typeface="Arial" pitchFamily="34" charset="0"/>
              </a:rPr>
              <a:t> </a:t>
            </a:r>
            <a:r>
              <a:rPr lang="en-US" altLang="ko-KR" sz="1600" b="1" dirty="0" err="1">
                <a:latin typeface="+mj-lt"/>
                <a:cs typeface="Arial" pitchFamily="34" charset="0"/>
              </a:rPr>
              <a:t>nadograditi</a:t>
            </a:r>
            <a:r>
              <a:rPr lang="en-US" altLang="ko-KR" sz="1600" b="1" dirty="0">
                <a:latin typeface="+mj-lt"/>
                <a:cs typeface="Arial" pitchFamily="34" charset="0"/>
              </a:rPr>
              <a:t> </a:t>
            </a:r>
            <a:r>
              <a:rPr lang="en-US" altLang="ko-KR" sz="1600" b="1" dirty="0" err="1">
                <a:latin typeface="+mj-lt"/>
                <a:cs typeface="Arial" pitchFamily="34" charset="0"/>
              </a:rPr>
              <a:t>svoje</a:t>
            </a:r>
            <a:r>
              <a:rPr lang="en-US" altLang="ko-KR" sz="1600" b="1" dirty="0">
                <a:latin typeface="+mj-lt"/>
                <a:cs typeface="Arial" pitchFamily="34" charset="0"/>
              </a:rPr>
              <a:t> </a:t>
            </a:r>
            <a:r>
              <a:rPr lang="hr-HR" altLang="ko-KR" sz="1600" b="1" dirty="0">
                <a:latin typeface="+mj-lt"/>
                <a:cs typeface="Arial" pitchFamily="34" charset="0"/>
              </a:rPr>
              <a:t>menadžerske</a:t>
            </a:r>
            <a:r>
              <a:rPr lang="en-US" altLang="ko-KR" sz="1600" b="1" dirty="0">
                <a:latin typeface="+mj-lt"/>
                <a:cs typeface="Arial" pitchFamily="34" charset="0"/>
              </a:rPr>
              <a:t> </a:t>
            </a:r>
            <a:r>
              <a:rPr lang="en-US" altLang="ko-KR" sz="1600" b="1" dirty="0" err="1">
                <a:latin typeface="+mj-lt"/>
                <a:cs typeface="Arial" pitchFamily="34" charset="0"/>
              </a:rPr>
              <a:t>vještine</a:t>
            </a:r>
            <a:r>
              <a:rPr lang="en-US" altLang="ko-KR" sz="1600" b="1" dirty="0">
                <a:latin typeface="+mj-lt"/>
                <a:cs typeface="Arial" pitchFamily="34" charset="0"/>
              </a:rPr>
              <a:t> </a:t>
            </a:r>
            <a:r>
              <a:rPr lang="en-US" altLang="ko-KR" sz="1600" b="1" dirty="0" err="1">
                <a:latin typeface="+mj-lt"/>
                <a:cs typeface="Arial" pitchFamily="34" charset="0"/>
              </a:rPr>
              <a:t>kao</a:t>
            </a:r>
            <a:r>
              <a:rPr lang="en-US" altLang="ko-KR" sz="1600" b="1" dirty="0">
                <a:latin typeface="+mj-lt"/>
                <a:cs typeface="Arial" pitchFamily="34" charset="0"/>
              </a:rPr>
              <a:t> </a:t>
            </a:r>
            <a:r>
              <a:rPr lang="en-US" altLang="ko-KR" sz="1600" b="1" dirty="0" err="1">
                <a:latin typeface="+mj-lt"/>
                <a:cs typeface="Arial" pitchFamily="34" charset="0"/>
              </a:rPr>
              <a:t>poduzetnik</a:t>
            </a:r>
            <a:endParaRPr lang="en-US" altLang="ko-KR" sz="1600" b="1" dirty="0">
              <a:latin typeface="+mj-lt"/>
              <a:cs typeface="Arial" pitchFamily="34" charset="0"/>
            </a:endParaRPr>
          </a:p>
        </p:txBody>
      </p:sp>
      <p:sp>
        <p:nvSpPr>
          <p:cNvPr id="31" name="TextBox 8">
            <a:extLst>
              <a:ext uri="{FF2B5EF4-FFF2-40B4-BE49-F238E27FC236}">
                <a16:creationId xmlns:a16="http://schemas.microsoft.com/office/drawing/2014/main" id="{E3DA30F7-A8DA-4147-A96D-52E9D4082F9C}"/>
              </a:ext>
            </a:extLst>
          </p:cNvPr>
          <p:cNvSpPr txBox="1"/>
          <p:nvPr/>
        </p:nvSpPr>
        <p:spPr>
          <a:xfrm>
            <a:off x="4237143" y="2228147"/>
            <a:ext cx="1185570" cy="36933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hr-HR" altLang="ko-KR" b="1" dirty="0">
                <a:latin typeface="+mj-lt"/>
                <a:cs typeface="Arial" pitchFamily="34" charset="0"/>
              </a:rPr>
              <a:t>Poglavlje </a:t>
            </a:r>
            <a:r>
              <a:rPr lang="en-US" altLang="ko-KR" b="1" dirty="0">
                <a:latin typeface="+mj-lt"/>
                <a:cs typeface="Arial" pitchFamily="34" charset="0"/>
              </a:rPr>
              <a:t>2</a:t>
            </a:r>
            <a:endParaRPr lang="ko-KR" altLang="en-US" b="1" dirty="0">
              <a:latin typeface="+mj-lt"/>
              <a:cs typeface="Arial" pitchFamily="34" charset="0"/>
            </a:endParaRPr>
          </a:p>
        </p:txBody>
      </p:sp>
      <p:pic>
        <p:nvPicPr>
          <p:cNvPr id="32" name="Imagen 27">
            <a:extLst>
              <a:ext uri="{FF2B5EF4-FFF2-40B4-BE49-F238E27FC236}">
                <a16:creationId xmlns:a16="http://schemas.microsoft.com/office/drawing/2014/main" id="{3873D1D6-EB87-4517-BD16-D299D82815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90" r="3171"/>
          <a:stretch/>
        </p:blipFill>
        <p:spPr>
          <a:xfrm>
            <a:off x="7718638" y="1625687"/>
            <a:ext cx="317240" cy="482490"/>
          </a:xfrm>
          <a:prstGeom prst="rect">
            <a:avLst/>
          </a:prstGeom>
        </p:spPr>
      </p:pic>
      <p:sp>
        <p:nvSpPr>
          <p:cNvPr id="33" name="TextBox 7">
            <a:extLst>
              <a:ext uri="{FF2B5EF4-FFF2-40B4-BE49-F238E27FC236}">
                <a16:creationId xmlns:a16="http://schemas.microsoft.com/office/drawing/2014/main" id="{CFBDD3C3-CBB3-442C-8907-3BE07BB6F02D}"/>
              </a:ext>
            </a:extLst>
          </p:cNvPr>
          <p:cNvSpPr txBox="1"/>
          <p:nvPr/>
        </p:nvSpPr>
        <p:spPr>
          <a:xfrm>
            <a:off x="7224875" y="2690163"/>
            <a:ext cx="1873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err="1">
                <a:latin typeface="+mj-lt"/>
                <a:cs typeface="Arial" pitchFamily="34" charset="0"/>
              </a:rPr>
              <a:t>Prednosti</a:t>
            </a:r>
            <a:r>
              <a:rPr lang="en-US" altLang="ko-KR" sz="1600" b="1" dirty="0">
                <a:latin typeface="+mj-lt"/>
                <a:cs typeface="Arial" pitchFamily="34" charset="0"/>
              </a:rPr>
              <a:t> </a:t>
            </a:r>
            <a:r>
              <a:rPr lang="hr-HR" altLang="ko-KR" sz="1600" b="1" dirty="0">
                <a:latin typeface="+mj-lt"/>
                <a:cs typeface="Arial" pitchFamily="34" charset="0"/>
              </a:rPr>
              <a:t>online</a:t>
            </a:r>
            <a:r>
              <a:rPr lang="en-US" altLang="ko-KR" sz="1600" b="1" dirty="0">
                <a:latin typeface="+mj-lt"/>
                <a:cs typeface="Arial" pitchFamily="34" charset="0"/>
              </a:rPr>
              <a:t> </a:t>
            </a:r>
            <a:r>
              <a:rPr lang="en-US" altLang="ko-KR" sz="1600" b="1" dirty="0" err="1">
                <a:latin typeface="+mj-lt"/>
                <a:cs typeface="Arial" pitchFamily="34" charset="0"/>
              </a:rPr>
              <a:t>platformi</a:t>
            </a:r>
            <a:endParaRPr lang="en-US" altLang="ko-KR" sz="1600" b="1" dirty="0">
              <a:latin typeface="+mj-lt"/>
              <a:cs typeface="Arial" pitchFamily="34" charset="0"/>
            </a:endParaRPr>
          </a:p>
        </p:txBody>
      </p:sp>
      <p:sp>
        <p:nvSpPr>
          <p:cNvPr id="34" name="TextBox 8">
            <a:extLst>
              <a:ext uri="{FF2B5EF4-FFF2-40B4-BE49-F238E27FC236}">
                <a16:creationId xmlns:a16="http://schemas.microsoft.com/office/drawing/2014/main" id="{2F8E5E7F-37AF-4FD7-AF66-AE7D317C9FE9}"/>
              </a:ext>
            </a:extLst>
          </p:cNvPr>
          <p:cNvSpPr txBox="1"/>
          <p:nvPr/>
        </p:nvSpPr>
        <p:spPr>
          <a:xfrm>
            <a:off x="7224875" y="2214504"/>
            <a:ext cx="1182310" cy="36933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hr-HR" altLang="ko-KR" b="1" dirty="0">
                <a:latin typeface="+mj-lt"/>
                <a:cs typeface="Arial" pitchFamily="34" charset="0"/>
              </a:rPr>
              <a:t>Poglavlje </a:t>
            </a:r>
            <a:r>
              <a:rPr lang="en-US" altLang="ko-KR" b="1" dirty="0">
                <a:latin typeface="+mj-lt"/>
                <a:cs typeface="Arial" pitchFamily="34" charset="0"/>
              </a:rPr>
              <a:t>3</a:t>
            </a:r>
            <a:endParaRPr lang="ko-KR" altLang="en-US" b="1" dirty="0">
              <a:latin typeface="+mj-lt"/>
              <a:cs typeface="Arial" pitchFamily="34" charset="0"/>
            </a:endParaRPr>
          </a:p>
        </p:txBody>
      </p:sp>
      <p:pic>
        <p:nvPicPr>
          <p:cNvPr id="35" name="Imagen 30">
            <a:extLst>
              <a:ext uri="{FF2B5EF4-FFF2-40B4-BE49-F238E27FC236}">
                <a16:creationId xmlns:a16="http://schemas.microsoft.com/office/drawing/2014/main" id="{8DDCD3AD-89C3-4122-9306-755D008F9D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90" r="3171"/>
          <a:stretch/>
        </p:blipFill>
        <p:spPr>
          <a:xfrm>
            <a:off x="10151445" y="1615635"/>
            <a:ext cx="317240" cy="482490"/>
          </a:xfrm>
          <a:prstGeom prst="rect">
            <a:avLst/>
          </a:prstGeom>
        </p:spPr>
      </p:pic>
      <p:sp>
        <p:nvSpPr>
          <p:cNvPr id="36" name="TextBox 7">
            <a:extLst>
              <a:ext uri="{FF2B5EF4-FFF2-40B4-BE49-F238E27FC236}">
                <a16:creationId xmlns:a16="http://schemas.microsoft.com/office/drawing/2014/main" id="{0EA7F6A0-BC1D-4365-98EC-3765EF9DF245}"/>
              </a:ext>
            </a:extLst>
          </p:cNvPr>
          <p:cNvSpPr txBox="1"/>
          <p:nvPr/>
        </p:nvSpPr>
        <p:spPr>
          <a:xfrm>
            <a:off x="9839788" y="2568324"/>
            <a:ext cx="2106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altLang="ko-KR" sz="1600" b="1" dirty="0">
                <a:latin typeface="+mj-lt"/>
                <a:cs typeface="Arial" pitchFamily="34" charset="0"/>
              </a:rPr>
              <a:t>Test za samoispitivanje</a:t>
            </a:r>
            <a:endParaRPr lang="en-US" altLang="ko-KR" sz="1600" b="1" dirty="0">
              <a:latin typeface="+mj-lt"/>
              <a:cs typeface="Arial" pitchFamily="34" charset="0"/>
            </a:endParaRPr>
          </a:p>
        </p:txBody>
      </p:sp>
      <p:sp>
        <p:nvSpPr>
          <p:cNvPr id="37" name="TextBox 8">
            <a:extLst>
              <a:ext uri="{FF2B5EF4-FFF2-40B4-BE49-F238E27FC236}">
                <a16:creationId xmlns:a16="http://schemas.microsoft.com/office/drawing/2014/main" id="{C1DBA553-4A19-4F4B-BE68-DC93D5278418}"/>
              </a:ext>
            </a:extLst>
          </p:cNvPr>
          <p:cNvSpPr txBox="1"/>
          <p:nvPr/>
        </p:nvSpPr>
        <p:spPr>
          <a:xfrm>
            <a:off x="9945988" y="2190000"/>
            <a:ext cx="1549326" cy="36933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hr-HR" altLang="ko-KR" b="1" dirty="0">
                <a:latin typeface="+mj-lt"/>
                <a:cs typeface="Arial" pitchFamily="34" charset="0"/>
              </a:rPr>
              <a:t>Poglavlje </a:t>
            </a:r>
            <a:r>
              <a:rPr lang="en-US" altLang="ko-KR" b="1" dirty="0">
                <a:latin typeface="+mj-lt"/>
                <a:cs typeface="Arial" pitchFamily="34" charset="0"/>
              </a:rPr>
              <a:t>4</a:t>
            </a:r>
            <a:endParaRPr lang="ko-KR" altLang="en-US" b="1" dirty="0">
              <a:latin typeface="+mj-lt"/>
              <a:cs typeface="Arial" pitchFamily="34" charset="0"/>
            </a:endParaRPr>
          </a:p>
        </p:txBody>
      </p:sp>
      <p:sp>
        <p:nvSpPr>
          <p:cNvPr id="41" name="Текстово поле 40">
            <a:extLst>
              <a:ext uri="{FF2B5EF4-FFF2-40B4-BE49-F238E27FC236}">
                <a16:creationId xmlns:a16="http://schemas.microsoft.com/office/drawing/2014/main" id="{E2B8530F-285B-4355-A124-B2303AEDF908}"/>
              </a:ext>
            </a:extLst>
          </p:cNvPr>
          <p:cNvSpPr txBox="1"/>
          <p:nvPr/>
        </p:nvSpPr>
        <p:spPr>
          <a:xfrm>
            <a:off x="3764837" y="208064"/>
            <a:ext cx="6452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b="1" spc="-85" dirty="0">
                <a:solidFill>
                  <a:srgbClr val="D92E2D"/>
                </a:solidFill>
                <a:latin typeface="Calibri Light" panose="020F0302020204030204"/>
                <a:ea typeface="+mj-ea"/>
                <a:cs typeface="Tahoma"/>
              </a:rPr>
              <a:t>Sadržaj trening modula</a:t>
            </a:r>
            <a:endParaRPr lang="en-US" dirty="0"/>
          </a:p>
        </p:txBody>
      </p:sp>
      <p:pic>
        <p:nvPicPr>
          <p:cNvPr id="50" name="Imagen 14">
            <a:extLst>
              <a:ext uri="{FF2B5EF4-FFF2-40B4-BE49-F238E27FC236}">
                <a16:creationId xmlns:a16="http://schemas.microsoft.com/office/drawing/2014/main" id="{54DC36A7-0272-48D3-919A-F345304826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482" y="3545158"/>
            <a:ext cx="5745774" cy="181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03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2182" y="2528822"/>
            <a:ext cx="5730010" cy="4721290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GB" altLang="es-ES" dirty="0" err="1">
                <a:cs typeface="Calibri" panose="020F0502020204030204" pitchFamily="34" charset="0"/>
              </a:rPr>
              <a:t>Samo</a:t>
            </a:r>
            <a:r>
              <a:rPr lang="hr-HR" altLang="es-ES" dirty="0">
                <a:cs typeface="Calibri" panose="020F0502020204030204" pitchFamily="34" charset="0"/>
              </a:rPr>
              <a:t>upravljanje</a:t>
            </a:r>
            <a:r>
              <a:rPr lang="en-GB" altLang="es-ES" dirty="0">
                <a:cs typeface="Calibri" panose="020F0502020204030204" pitchFamily="34" charset="0"/>
              </a:rPr>
              <a:t> </a:t>
            </a:r>
            <a:r>
              <a:rPr lang="en-GB" altLang="es-ES" dirty="0" err="1">
                <a:cs typeface="Calibri" panose="020F0502020204030204" pitchFamily="34" charset="0"/>
              </a:rPr>
              <a:t>opisuje</a:t>
            </a:r>
            <a:r>
              <a:rPr lang="hr-HR" altLang="es-ES" dirty="0">
                <a:cs typeface="Calibri" panose="020F0502020204030204" pitchFamily="34" charset="0"/>
              </a:rPr>
              <a:t> </a:t>
            </a:r>
            <a:r>
              <a:rPr lang="en-GB" altLang="es-ES" dirty="0" err="1">
                <a:cs typeface="Calibri" panose="020F0502020204030204" pitchFamily="34" charset="0"/>
              </a:rPr>
              <a:t>proces</a:t>
            </a:r>
            <a:r>
              <a:rPr lang="en-GB" altLang="es-ES" dirty="0">
                <a:cs typeface="Calibri" panose="020F0502020204030204" pitchFamily="34" charset="0"/>
              </a:rPr>
              <a:t> </a:t>
            </a:r>
            <a:r>
              <a:rPr lang="en-GB" altLang="es-ES" dirty="0" err="1">
                <a:cs typeface="Calibri" panose="020F0502020204030204" pitchFamily="34" charset="0"/>
              </a:rPr>
              <a:t>samo</a:t>
            </a:r>
            <a:r>
              <a:rPr lang="hr-HR" altLang="es-ES" dirty="0">
                <a:cs typeface="Calibri" panose="020F0502020204030204" pitchFamily="34" charset="0"/>
              </a:rPr>
              <a:t>-</a:t>
            </a:r>
            <a:r>
              <a:rPr lang="en-GB" altLang="es-ES" dirty="0" err="1">
                <a:cs typeface="Calibri" panose="020F0502020204030204" pitchFamily="34" charset="0"/>
              </a:rPr>
              <a:t>utjecaja</a:t>
            </a:r>
            <a:r>
              <a:rPr lang="en-GB" altLang="es-ES" dirty="0">
                <a:cs typeface="Calibri" panose="020F0502020204030204" pitchFamily="34" charset="0"/>
              </a:rPr>
              <a:t> </a:t>
            </a:r>
            <a:r>
              <a:rPr lang="en-GB" altLang="es-ES" dirty="0" err="1">
                <a:cs typeface="Calibri" panose="020F0502020204030204" pitchFamily="34" charset="0"/>
              </a:rPr>
              <a:t>kroz</a:t>
            </a:r>
            <a:r>
              <a:rPr lang="en-GB" altLang="es-ES" dirty="0">
                <a:cs typeface="Calibri" panose="020F0502020204030204" pitchFamily="34" charset="0"/>
              </a:rPr>
              <a:t> koji </a:t>
            </a:r>
            <a:r>
              <a:rPr lang="en-GB" altLang="es-ES" dirty="0" err="1">
                <a:cs typeface="Calibri" panose="020F0502020204030204" pitchFamily="34" charset="0"/>
              </a:rPr>
              <a:t>ljudi</a:t>
            </a:r>
            <a:r>
              <a:rPr lang="en-GB" altLang="es-ES" dirty="0">
                <a:cs typeface="Calibri" panose="020F0502020204030204" pitchFamily="34" charset="0"/>
              </a:rPr>
              <a:t> </a:t>
            </a:r>
            <a:r>
              <a:rPr lang="en-GB" altLang="es-ES" dirty="0" err="1">
                <a:cs typeface="Calibri" panose="020F0502020204030204" pitchFamily="34" charset="0"/>
              </a:rPr>
              <a:t>mogu</a:t>
            </a:r>
            <a:r>
              <a:rPr lang="en-GB" altLang="es-ES" dirty="0">
                <a:cs typeface="Calibri" panose="020F0502020204030204" pitchFamily="34" charset="0"/>
              </a:rPr>
              <a:t> </a:t>
            </a:r>
            <a:r>
              <a:rPr lang="hr-HR" altLang="es-ES" dirty="0">
                <a:cs typeface="Calibri" panose="020F0502020204030204" pitchFamily="34" charset="0"/>
              </a:rPr>
              <a:t>postići i postižu </a:t>
            </a:r>
            <a:r>
              <a:rPr lang="en-GB" altLang="es-ES" dirty="0" err="1">
                <a:cs typeface="Calibri" panose="020F0502020204030204" pitchFamily="34" charset="0"/>
              </a:rPr>
              <a:t>samo</a:t>
            </a:r>
            <a:r>
              <a:rPr lang="hr-HR" altLang="es-ES" dirty="0">
                <a:cs typeface="Calibri" panose="020F0502020204030204" pitchFamily="34" charset="0"/>
              </a:rPr>
              <a:t>-</a:t>
            </a:r>
            <a:r>
              <a:rPr lang="en-GB" altLang="es-ES" dirty="0" err="1">
                <a:cs typeface="Calibri" panose="020F0502020204030204" pitchFamily="34" charset="0"/>
              </a:rPr>
              <a:t>usmjeravanje</a:t>
            </a:r>
            <a:r>
              <a:rPr lang="en-GB" altLang="es-ES" dirty="0">
                <a:cs typeface="Calibri" panose="020F0502020204030204" pitchFamily="34" charset="0"/>
              </a:rPr>
              <a:t> </a:t>
            </a:r>
            <a:r>
              <a:rPr lang="en-GB" altLang="es-ES" dirty="0" err="1">
                <a:cs typeface="Calibri" panose="020F0502020204030204" pitchFamily="34" charset="0"/>
              </a:rPr>
              <a:t>i</a:t>
            </a:r>
            <a:r>
              <a:rPr lang="en-GB" altLang="es-ES" dirty="0">
                <a:cs typeface="Calibri" panose="020F0502020204030204" pitchFamily="34" charset="0"/>
              </a:rPr>
              <a:t> </a:t>
            </a:r>
            <a:r>
              <a:rPr lang="en-GB" altLang="es-ES" dirty="0" err="1">
                <a:cs typeface="Calibri" panose="020F0502020204030204" pitchFamily="34" charset="0"/>
              </a:rPr>
              <a:t>samo</a:t>
            </a:r>
            <a:r>
              <a:rPr lang="hr-HR" altLang="es-ES" dirty="0">
                <a:cs typeface="Calibri" panose="020F0502020204030204" pitchFamily="34" charset="0"/>
              </a:rPr>
              <a:t>-</a:t>
            </a:r>
            <a:r>
              <a:rPr lang="en-GB" altLang="es-ES" dirty="0" err="1">
                <a:cs typeface="Calibri" panose="020F0502020204030204" pitchFamily="34" charset="0"/>
              </a:rPr>
              <a:t>motivaciju</a:t>
            </a:r>
            <a:r>
              <a:rPr lang="en-GB" altLang="es-ES" dirty="0">
                <a:cs typeface="Calibri" panose="020F0502020204030204" pitchFamily="34" charset="0"/>
              </a:rPr>
              <a:t> </a:t>
            </a:r>
            <a:r>
              <a:rPr lang="en-GB" altLang="es-ES" dirty="0" err="1">
                <a:cs typeface="Calibri" panose="020F0502020204030204" pitchFamily="34" charset="0"/>
              </a:rPr>
              <a:t>nužne</a:t>
            </a:r>
            <a:r>
              <a:rPr lang="en-GB" altLang="es-ES" dirty="0">
                <a:cs typeface="Calibri" panose="020F0502020204030204" pitchFamily="34" charset="0"/>
              </a:rPr>
              <a:t> za </a:t>
            </a:r>
            <a:r>
              <a:rPr lang="en-GB" altLang="es-ES" dirty="0" err="1">
                <a:cs typeface="Calibri" panose="020F0502020204030204" pitchFamily="34" charset="0"/>
              </a:rPr>
              <a:t>obavljanje</a:t>
            </a:r>
            <a:r>
              <a:rPr lang="en-GB" altLang="es-ES" dirty="0">
                <a:cs typeface="Calibri" panose="020F0502020204030204" pitchFamily="34" charset="0"/>
              </a:rPr>
              <a:t> </a:t>
            </a:r>
            <a:r>
              <a:rPr lang="en-GB" altLang="es-ES" dirty="0" err="1">
                <a:cs typeface="Calibri" panose="020F0502020204030204" pitchFamily="34" charset="0"/>
              </a:rPr>
              <a:t>svojih</a:t>
            </a:r>
            <a:r>
              <a:rPr lang="en-GB" altLang="es-ES" dirty="0">
                <a:cs typeface="Calibri" panose="020F0502020204030204" pitchFamily="34" charset="0"/>
              </a:rPr>
              <a:t> </a:t>
            </a:r>
            <a:r>
              <a:rPr lang="en-GB" altLang="es-ES" dirty="0" err="1">
                <a:cs typeface="Calibri" panose="020F0502020204030204" pitchFamily="34" charset="0"/>
              </a:rPr>
              <a:t>zadataka</a:t>
            </a:r>
            <a:r>
              <a:rPr lang="en-GB" altLang="es-ES" dirty="0">
                <a:cs typeface="Calibri" panose="020F0502020204030204" pitchFamily="34" charset="0"/>
              </a:rPr>
              <a:t> </a:t>
            </a:r>
            <a:r>
              <a:rPr lang="en-GB" altLang="es-ES" dirty="0" err="1">
                <a:cs typeface="Calibri" panose="020F0502020204030204" pitchFamily="34" charset="0"/>
              </a:rPr>
              <a:t>i</a:t>
            </a:r>
            <a:r>
              <a:rPr lang="en-GB" altLang="es-ES" dirty="0">
                <a:cs typeface="Calibri" panose="020F0502020204030204" pitchFamily="34" charset="0"/>
              </a:rPr>
              <a:t> rada.</a:t>
            </a: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4190158" y="1"/>
            <a:ext cx="3811683" cy="15488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800" b="1" u="sng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Poglavlje</a:t>
            </a:r>
            <a:r>
              <a:rPr lang="en-US" sz="2800" b="1" u="sng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 </a:t>
            </a:r>
            <a:r>
              <a:rPr lang="es-ES" sz="2800" b="1" u="sng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1. </a:t>
            </a:r>
            <a:r>
              <a:rPr lang="en-US" sz="2800" b="1" u="sng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S</a:t>
            </a:r>
            <a:r>
              <a:rPr lang="hr-HR" sz="2800" b="1" u="sng" spc="-85" dirty="0" err="1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amoupravljanje</a:t>
            </a:r>
            <a:r>
              <a:rPr lang="hr-HR" sz="2800" b="1" u="sng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 u svijetu poduzetništva i sporta</a:t>
            </a:r>
            <a:endParaRPr lang="en-US" sz="2800" b="1" u="sng" spc="-85" dirty="0">
              <a:solidFill>
                <a:srgbClr val="D92E2D"/>
              </a:solidFill>
              <a:ea typeface="Calibri" panose="020F0502020204030204" pitchFamily="34" charset="0"/>
              <a:cs typeface="Tahoma"/>
            </a:endParaRPr>
          </a:p>
          <a:p>
            <a:endParaRPr lang="es-ES" sz="2800" b="1" u="sng" dirty="0">
              <a:solidFill>
                <a:srgbClr val="D92E2D"/>
              </a:solidFill>
            </a:endParaRPr>
          </a:p>
        </p:txBody>
      </p:sp>
      <p:pic>
        <p:nvPicPr>
          <p:cNvPr id="9" name="Imagen 16">
            <a:extLst>
              <a:ext uri="{FF2B5EF4-FFF2-40B4-BE49-F238E27FC236}">
                <a16:creationId xmlns:a16="http://schemas.microsoft.com/office/drawing/2014/main" id="{FDCEFE22-13C6-4D4F-96F5-6283A2E442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534" y="1633083"/>
            <a:ext cx="4666523" cy="419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83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Elipse 30">
            <a:extLst>
              <a:ext uri="{FF2B5EF4-FFF2-40B4-BE49-F238E27FC236}">
                <a16:creationId xmlns:a16="http://schemas.microsoft.com/office/drawing/2014/main" id="{517B64B5-0EA6-450B-8187-751CAA1720D9}"/>
              </a:ext>
            </a:extLst>
          </p:cNvPr>
          <p:cNvSpPr/>
          <p:nvPr/>
        </p:nvSpPr>
        <p:spPr>
          <a:xfrm>
            <a:off x="4966996" y="1726986"/>
            <a:ext cx="2942298" cy="2963006"/>
          </a:xfrm>
          <a:prstGeom prst="ellipse">
            <a:avLst/>
          </a:prstGeom>
          <a:solidFill>
            <a:schemeClr val="bg1"/>
          </a:solidFill>
          <a:ln>
            <a:solidFill>
              <a:srgbClr val="D92E2D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entrreneur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ítulo 3">
            <a:extLst>
              <a:ext uri="{FF2B5EF4-FFF2-40B4-BE49-F238E27FC236}">
                <a16:creationId xmlns:a16="http://schemas.microsoft.com/office/drawing/2014/main" id="{C19AB4CE-CB0C-4303-82A1-E17E079DD9F1}"/>
              </a:ext>
            </a:extLst>
          </p:cNvPr>
          <p:cNvSpPr txBox="1">
            <a:spLocks/>
          </p:cNvSpPr>
          <p:nvPr/>
        </p:nvSpPr>
        <p:spPr>
          <a:xfrm>
            <a:off x="1574499" y="2370451"/>
            <a:ext cx="3811683" cy="6428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2000" b="1" dirty="0">
              <a:solidFill>
                <a:srgbClr val="D92E2D"/>
              </a:solidFill>
            </a:endParaRPr>
          </a:p>
        </p:txBody>
      </p:sp>
      <p:sp>
        <p:nvSpPr>
          <p:cNvPr id="4" name="Текстово поле 3">
            <a:extLst>
              <a:ext uri="{FF2B5EF4-FFF2-40B4-BE49-F238E27FC236}">
                <a16:creationId xmlns:a16="http://schemas.microsoft.com/office/drawing/2014/main" id="{469548E0-A3AC-458A-8FF9-E2A3B7457AB4}"/>
              </a:ext>
            </a:extLst>
          </p:cNvPr>
          <p:cNvSpPr txBox="1"/>
          <p:nvPr/>
        </p:nvSpPr>
        <p:spPr>
          <a:xfrm>
            <a:off x="5399396" y="2726080"/>
            <a:ext cx="2032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D92E2D"/>
                </a:solidFill>
              </a:rPr>
              <a:t>Strategije</a:t>
            </a:r>
            <a:r>
              <a:rPr lang="en-US" sz="2000" dirty="0">
                <a:solidFill>
                  <a:srgbClr val="D92E2D"/>
                </a:solidFill>
              </a:rPr>
              <a:t> </a:t>
            </a:r>
            <a:r>
              <a:rPr lang="en-US" sz="2000" dirty="0" err="1">
                <a:solidFill>
                  <a:srgbClr val="D92E2D"/>
                </a:solidFill>
              </a:rPr>
              <a:t>samo</a:t>
            </a:r>
            <a:r>
              <a:rPr lang="hr-HR" sz="2000" dirty="0">
                <a:solidFill>
                  <a:srgbClr val="D92E2D"/>
                </a:solidFill>
              </a:rPr>
              <a:t>upravljanja</a:t>
            </a:r>
            <a:endParaRPr lang="en-US" sz="2000" dirty="0">
              <a:solidFill>
                <a:srgbClr val="D92E2D"/>
              </a:solidFill>
            </a:endParaRPr>
          </a:p>
        </p:txBody>
      </p:sp>
      <p:cxnSp>
        <p:nvCxnSpPr>
          <p:cNvPr id="16" name="Conector recto de flecha 43">
            <a:extLst>
              <a:ext uri="{FF2B5EF4-FFF2-40B4-BE49-F238E27FC236}">
                <a16:creationId xmlns:a16="http://schemas.microsoft.com/office/drawing/2014/main" id="{2FD393A3-D346-47FA-930D-F95C8E9176F3}"/>
              </a:ext>
            </a:extLst>
          </p:cNvPr>
          <p:cNvCxnSpPr/>
          <p:nvPr/>
        </p:nvCxnSpPr>
        <p:spPr>
          <a:xfrm flipH="1">
            <a:off x="4304237" y="3311126"/>
            <a:ext cx="675973" cy="0"/>
          </a:xfrm>
          <a:prstGeom prst="straightConnector1">
            <a:avLst/>
          </a:prstGeom>
          <a:ln w="19050">
            <a:solidFill>
              <a:srgbClr val="E6872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id="{41F76970-EC52-4380-BE0F-DC3C0A9A2194}"/>
              </a:ext>
            </a:extLst>
          </p:cNvPr>
          <p:cNvSpPr txBox="1"/>
          <p:nvPr/>
        </p:nvSpPr>
        <p:spPr>
          <a:xfrm>
            <a:off x="1597179" y="3072224"/>
            <a:ext cx="2425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E6872D"/>
                </a:solidFill>
              </a:rPr>
              <a:t>Strategije usmjerene na ponašanje</a:t>
            </a:r>
            <a:endParaRPr lang="en-US" dirty="0">
              <a:solidFill>
                <a:srgbClr val="E6872D"/>
              </a:solidFill>
            </a:endParaRPr>
          </a:p>
        </p:txBody>
      </p:sp>
      <p:cxnSp>
        <p:nvCxnSpPr>
          <p:cNvPr id="17" name="Conector recto de flecha 49">
            <a:extLst>
              <a:ext uri="{FF2B5EF4-FFF2-40B4-BE49-F238E27FC236}">
                <a16:creationId xmlns:a16="http://schemas.microsoft.com/office/drawing/2014/main" id="{B46F012F-EBFF-4BFD-957F-D0698343FBF3}"/>
              </a:ext>
            </a:extLst>
          </p:cNvPr>
          <p:cNvCxnSpPr/>
          <p:nvPr/>
        </p:nvCxnSpPr>
        <p:spPr>
          <a:xfrm>
            <a:off x="7922508" y="3311126"/>
            <a:ext cx="675973" cy="0"/>
          </a:xfrm>
          <a:prstGeom prst="straightConnector1">
            <a:avLst/>
          </a:prstGeom>
          <a:ln w="19050">
            <a:solidFill>
              <a:srgbClr val="E6872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Текстово поле 18">
            <a:extLst>
              <a:ext uri="{FF2B5EF4-FFF2-40B4-BE49-F238E27FC236}">
                <a16:creationId xmlns:a16="http://schemas.microsoft.com/office/drawing/2014/main" id="{F5E22FD2-C67E-4B9E-AA58-1A4E3D2A0167}"/>
              </a:ext>
            </a:extLst>
          </p:cNvPr>
          <p:cNvSpPr txBox="1"/>
          <p:nvPr/>
        </p:nvSpPr>
        <p:spPr>
          <a:xfrm>
            <a:off x="8853151" y="3126460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E6872D"/>
                </a:solidFill>
              </a:rPr>
              <a:t>Strategije prirodnog nagrađivanja</a:t>
            </a:r>
            <a:endParaRPr lang="en-US" dirty="0">
              <a:solidFill>
                <a:srgbClr val="E6872D"/>
              </a:solidFill>
            </a:endParaRPr>
          </a:p>
        </p:txBody>
      </p:sp>
      <p:cxnSp>
        <p:nvCxnSpPr>
          <p:cNvPr id="20" name="Conector recto de flecha 43">
            <a:extLst>
              <a:ext uri="{FF2B5EF4-FFF2-40B4-BE49-F238E27FC236}">
                <a16:creationId xmlns:a16="http://schemas.microsoft.com/office/drawing/2014/main" id="{97FB8739-CC93-4348-B7FB-DC0947684C59}"/>
              </a:ext>
            </a:extLst>
          </p:cNvPr>
          <p:cNvCxnSpPr>
            <a:cxnSpLocks/>
          </p:cNvCxnSpPr>
          <p:nvPr/>
        </p:nvCxnSpPr>
        <p:spPr>
          <a:xfrm flipH="1">
            <a:off x="6438144" y="4689991"/>
            <a:ext cx="1" cy="650493"/>
          </a:xfrm>
          <a:prstGeom prst="straightConnector1">
            <a:avLst/>
          </a:prstGeom>
          <a:ln w="19050">
            <a:solidFill>
              <a:srgbClr val="E6872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Текстово поле 22">
            <a:extLst>
              <a:ext uri="{FF2B5EF4-FFF2-40B4-BE49-F238E27FC236}">
                <a16:creationId xmlns:a16="http://schemas.microsoft.com/office/drawing/2014/main" id="{154A02BB-1F59-419B-90D0-AF665D2825FD}"/>
              </a:ext>
            </a:extLst>
          </p:cNvPr>
          <p:cNvSpPr txBox="1"/>
          <p:nvPr/>
        </p:nvSpPr>
        <p:spPr>
          <a:xfrm>
            <a:off x="4642223" y="5557355"/>
            <a:ext cx="73930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E6872D"/>
                </a:solidFill>
              </a:rPr>
              <a:t>Konstruktivne strategije razmišljanja</a:t>
            </a:r>
            <a:endParaRPr lang="en-US" dirty="0">
              <a:solidFill>
                <a:srgbClr val="E6872D"/>
              </a:solidFill>
            </a:endParaRPr>
          </a:p>
        </p:txBody>
      </p:sp>
      <p:pic>
        <p:nvPicPr>
          <p:cNvPr id="24" name="Imagen 14">
            <a:extLst>
              <a:ext uri="{FF2B5EF4-FFF2-40B4-BE49-F238E27FC236}">
                <a16:creationId xmlns:a16="http://schemas.microsoft.com/office/drawing/2014/main" id="{BCA48DFE-7508-40F1-B440-314C69EE5F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650" y="44258"/>
            <a:ext cx="4943213" cy="162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65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4229855" y="0"/>
            <a:ext cx="4104756" cy="14177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400" b="1" dirty="0">
                <a:solidFill>
                  <a:srgbClr val="D92E2D"/>
                </a:solidFill>
              </a:rPr>
              <a:t>Postoji li povezanost između samoupravljanja u poduzetništvu i sportu?</a:t>
            </a:r>
          </a:p>
          <a:p>
            <a:r>
              <a:rPr lang="en-US" sz="2400" b="1" dirty="0">
                <a:solidFill>
                  <a:srgbClr val="D92E2D"/>
                </a:solidFill>
              </a:rPr>
              <a:t> </a:t>
            </a:r>
            <a:r>
              <a:rPr lang="hr-HR" sz="2400" b="1" dirty="0">
                <a:solidFill>
                  <a:srgbClr val="D92E2D"/>
                </a:solidFill>
              </a:rPr>
              <a:t>Što je? Ima li primjera</a:t>
            </a:r>
            <a:r>
              <a:rPr lang="en-US" sz="2400" b="1" dirty="0">
                <a:solidFill>
                  <a:srgbClr val="D92E2D"/>
                </a:solidFill>
              </a:rPr>
              <a:t>?</a:t>
            </a:r>
            <a:endParaRPr lang="es-ES" sz="2400" b="1" dirty="0">
              <a:solidFill>
                <a:srgbClr val="D92E2D"/>
              </a:solidFill>
            </a:endParaRPr>
          </a:p>
        </p:txBody>
      </p:sp>
      <p:pic>
        <p:nvPicPr>
          <p:cNvPr id="13" name="Imagen 24">
            <a:extLst>
              <a:ext uri="{FF2B5EF4-FFF2-40B4-BE49-F238E27FC236}">
                <a16:creationId xmlns:a16="http://schemas.microsoft.com/office/drawing/2014/main" id="{AB638522-4386-4795-AF28-593D29276B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411" y="1417778"/>
            <a:ext cx="5827643" cy="3424810"/>
          </a:xfrm>
          <a:prstGeom prst="rect">
            <a:avLst/>
          </a:prstGeom>
        </p:spPr>
      </p:pic>
      <p:sp>
        <p:nvSpPr>
          <p:cNvPr id="14" name="Текстово поле 13">
            <a:extLst>
              <a:ext uri="{FF2B5EF4-FFF2-40B4-BE49-F238E27FC236}">
                <a16:creationId xmlns:a16="http://schemas.microsoft.com/office/drawing/2014/main" id="{F7BB8CA9-18B3-4DD7-8953-40B44F034A33}"/>
              </a:ext>
            </a:extLst>
          </p:cNvPr>
          <p:cNvSpPr txBox="1"/>
          <p:nvPr/>
        </p:nvSpPr>
        <p:spPr>
          <a:xfrm>
            <a:off x="3368411" y="5321856"/>
            <a:ext cx="60975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u="sng"/>
              <a:t>‘’Čovjek prvo mora biti sposoban učinkovito voditi sebe prije nego što učinkovito vodi druge.’’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83867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26">
            <a:extLst>
              <a:ext uri="{FF2B5EF4-FFF2-40B4-BE49-F238E27FC236}">
                <a16:creationId xmlns:a16="http://schemas.microsoft.com/office/drawing/2014/main" id="{C6BA7795-FBE1-42CF-8BF6-A7B6A1F0AE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355" y="1084139"/>
            <a:ext cx="5408646" cy="5028368"/>
          </a:xfrm>
          <a:prstGeom prst="rect">
            <a:avLst/>
          </a:prstGeom>
        </p:spPr>
      </p:pic>
      <p:sp>
        <p:nvSpPr>
          <p:cNvPr id="14" name="Subtítulo 6">
            <a:extLst>
              <a:ext uri="{FF2B5EF4-FFF2-40B4-BE49-F238E27FC236}">
                <a16:creationId xmlns:a16="http://schemas.microsoft.com/office/drawing/2014/main" id="{B765A140-DAC2-421F-A271-46276DB3D0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68824" y="65315"/>
            <a:ext cx="5654351" cy="472129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pl-PL" altLang="es-ES" sz="2800" dirty="0">
                <a:solidFill>
                  <a:srgbClr val="C00000"/>
                </a:solidFill>
              </a:rPr>
              <a:t>Lekcije o samoupravljanju u poduzetništvu i sportu</a:t>
            </a:r>
            <a:endParaRPr lang="en-GB" altLang="es-ES" sz="2800" dirty="0">
              <a:solidFill>
                <a:srgbClr val="C00000"/>
              </a:solidFill>
            </a:endParaRPr>
          </a:p>
        </p:txBody>
      </p:sp>
      <p:sp>
        <p:nvSpPr>
          <p:cNvPr id="22" name="Текстово поле 21">
            <a:extLst>
              <a:ext uri="{FF2B5EF4-FFF2-40B4-BE49-F238E27FC236}">
                <a16:creationId xmlns:a16="http://schemas.microsoft.com/office/drawing/2014/main" id="{680AC6ED-344D-4D2F-A0D1-CBA675D96F7D}"/>
              </a:ext>
            </a:extLst>
          </p:cNvPr>
          <p:cNvSpPr txBox="1"/>
          <p:nvPr/>
        </p:nvSpPr>
        <p:spPr>
          <a:xfrm>
            <a:off x="870810" y="936782"/>
            <a:ext cx="5869880" cy="53406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Lekcija 1: Ljudi su važni;</a:t>
            </a:r>
            <a:endParaRPr lang="hr-HR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hr-HR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Lekcija 2: Jedan komentar je dovoljan da promijeni život;</a:t>
            </a:r>
            <a:endParaRPr lang="hr-HR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hr-HR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Lekcija 3: Sve se svodi na vas;</a:t>
            </a:r>
            <a:endParaRPr lang="hr-HR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hr-HR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Lekcija 4: Dijagnoza je dobra stvar;</a:t>
            </a:r>
            <a:endParaRPr lang="hr-HR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hr-HR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Lekcija 5: Budite namjerni.</a:t>
            </a:r>
          </a:p>
        </p:txBody>
      </p:sp>
      <p:sp>
        <p:nvSpPr>
          <p:cNvPr id="27" name="Текстово поле 26">
            <a:extLst>
              <a:ext uri="{FF2B5EF4-FFF2-40B4-BE49-F238E27FC236}">
                <a16:creationId xmlns:a16="http://schemas.microsoft.com/office/drawing/2014/main" id="{E007B356-1F16-4E44-BF10-E83D01867361}"/>
              </a:ext>
            </a:extLst>
          </p:cNvPr>
          <p:cNvSpPr txBox="1"/>
          <p:nvPr/>
        </p:nvSpPr>
        <p:spPr>
          <a:xfrm>
            <a:off x="1527111" y="5562402"/>
            <a:ext cx="6097554" cy="3588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"/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66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0449" y="730798"/>
            <a:ext cx="5567266" cy="5752240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000000"/>
                </a:solidFill>
                <a:effectLst/>
              </a:rPr>
              <a:t>Lekcija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6: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Vježbajte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hr-HR" dirty="0" err="1">
                <a:solidFill>
                  <a:srgbClr val="000000"/>
                </a:solidFill>
              </a:rPr>
              <a:t>mindfulness</a:t>
            </a:r>
            <a:r>
              <a:rPr lang="en-US" b="0" i="0" dirty="0">
                <a:solidFill>
                  <a:srgbClr val="000000"/>
                </a:solidFill>
                <a:effectLst/>
              </a:rPr>
              <a:t>;</a:t>
            </a:r>
            <a:endParaRPr lang="hr-HR" b="0" i="0" dirty="0">
              <a:solidFill>
                <a:srgbClr val="000000"/>
              </a:solidFill>
              <a:effectLst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hr-HR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000000"/>
                </a:solidFill>
                <a:effectLst/>
              </a:rPr>
              <a:t>Lekcija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7: Kad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mislite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da je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sve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gotovo</a:t>
            </a:r>
            <a:r>
              <a:rPr lang="en-US" b="0" i="0" dirty="0">
                <a:solidFill>
                  <a:srgbClr val="000000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pokušajte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još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jednom</a:t>
            </a:r>
            <a:r>
              <a:rPr lang="en-US" b="0" i="0" dirty="0">
                <a:solidFill>
                  <a:srgbClr val="000000"/>
                </a:solidFill>
                <a:effectLst/>
              </a:rPr>
              <a:t>;</a:t>
            </a:r>
            <a:endParaRPr lang="hr-HR" b="0" i="0" dirty="0">
              <a:solidFill>
                <a:srgbClr val="000000"/>
              </a:solidFill>
              <a:effectLst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hr-HR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000000"/>
                </a:solidFill>
                <a:effectLst/>
              </a:rPr>
              <a:t>Lekcija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8: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Planirajte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teška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vremena</a:t>
            </a:r>
            <a:r>
              <a:rPr lang="en-US" b="0" i="0" dirty="0">
                <a:solidFill>
                  <a:srgbClr val="000000"/>
                </a:solidFill>
                <a:effectLst/>
              </a:rPr>
              <a:t>.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Postavite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sustave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na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svoje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mjesto</a:t>
            </a:r>
            <a:r>
              <a:rPr lang="en-US" b="0" i="0" dirty="0">
                <a:solidFill>
                  <a:srgbClr val="000000"/>
                </a:solidFill>
                <a:effectLst/>
              </a:rPr>
              <a:t>.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Obavite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posao</a:t>
            </a:r>
            <a:r>
              <a:rPr lang="en-US" b="0" i="0" dirty="0">
                <a:solidFill>
                  <a:srgbClr val="000000"/>
                </a:solidFill>
                <a:effectLst/>
              </a:rPr>
              <a:t>;</a:t>
            </a:r>
            <a:endParaRPr lang="hr-HR" b="0" i="0" dirty="0">
              <a:solidFill>
                <a:srgbClr val="000000"/>
              </a:solidFill>
              <a:effectLst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hr-HR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000000"/>
                </a:solidFill>
                <a:effectLst/>
              </a:rPr>
              <a:t>Lekcija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9: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Potražite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područja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marginalnih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poboljšanja</a:t>
            </a:r>
            <a:r>
              <a:rPr lang="en-US" b="0" i="0" dirty="0">
                <a:solidFill>
                  <a:srgbClr val="000000"/>
                </a:solidFill>
                <a:effectLst/>
              </a:rPr>
              <a:t>;</a:t>
            </a:r>
            <a:endParaRPr lang="hr-HR" b="0" i="0" dirty="0">
              <a:solidFill>
                <a:srgbClr val="000000"/>
              </a:solidFill>
              <a:effectLst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hr-HR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000000"/>
                </a:solidFill>
                <a:effectLst/>
              </a:rPr>
              <a:t>Lekcija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10: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Pobjeda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je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nadmašiti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svoje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konkurente</a:t>
            </a:r>
            <a:r>
              <a:rPr lang="en-US" b="0" i="0" dirty="0">
                <a:solidFill>
                  <a:srgbClr val="000000"/>
                </a:solidFill>
                <a:effectLst/>
              </a:rPr>
              <a:t>.</a:t>
            </a: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4190158" y="-2"/>
            <a:ext cx="3811683" cy="6428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2800" b="1" dirty="0">
              <a:solidFill>
                <a:srgbClr val="D92E2D"/>
              </a:solidFill>
            </a:endParaRPr>
          </a:p>
        </p:txBody>
      </p:sp>
      <p:pic>
        <p:nvPicPr>
          <p:cNvPr id="13" name="Imagen 22">
            <a:extLst>
              <a:ext uri="{FF2B5EF4-FFF2-40B4-BE49-F238E27FC236}">
                <a16:creationId xmlns:a16="http://schemas.microsoft.com/office/drawing/2014/main" id="{7AAD8C21-FEFE-4565-8D73-80C63B9C5E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090" y="933061"/>
            <a:ext cx="5473910" cy="4805266"/>
          </a:xfrm>
          <a:prstGeom prst="rect">
            <a:avLst/>
          </a:prstGeom>
        </p:spPr>
      </p:pic>
      <p:pic>
        <p:nvPicPr>
          <p:cNvPr id="9" name="Imagen 14">
            <a:extLst>
              <a:ext uri="{FF2B5EF4-FFF2-40B4-BE49-F238E27FC236}">
                <a16:creationId xmlns:a16="http://schemas.microsoft.com/office/drawing/2014/main" id="{5C71966C-1AF1-49F3-8FB6-437F97D66C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267" y="-2"/>
            <a:ext cx="3811683" cy="69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36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Elipse 30">
            <a:extLst>
              <a:ext uri="{FF2B5EF4-FFF2-40B4-BE49-F238E27FC236}">
                <a16:creationId xmlns:a16="http://schemas.microsoft.com/office/drawing/2014/main" id="{806EFDD2-B016-428A-BA84-A2E5E9B57D88}"/>
              </a:ext>
            </a:extLst>
          </p:cNvPr>
          <p:cNvSpPr/>
          <p:nvPr/>
        </p:nvSpPr>
        <p:spPr>
          <a:xfrm>
            <a:off x="4980210" y="1829623"/>
            <a:ext cx="2942298" cy="2963006"/>
          </a:xfrm>
          <a:prstGeom prst="ellipse">
            <a:avLst/>
          </a:prstGeom>
          <a:solidFill>
            <a:schemeClr val="bg1"/>
          </a:solidFill>
          <a:ln>
            <a:solidFill>
              <a:srgbClr val="D92E2D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746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79070" y="3300411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7289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8BA08B80-7111-4A3D-A333-5A675D2129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31326" y="117567"/>
            <a:ext cx="4006402" cy="1564476"/>
          </a:xfrm>
        </p:spPr>
        <p:txBody>
          <a:bodyPr>
            <a:noAutofit/>
          </a:bodyPr>
          <a:lstStyle/>
          <a:p>
            <a:r>
              <a:rPr lang="es-ES" sz="2800" b="1" u="sng" dirty="0">
                <a:solidFill>
                  <a:srgbClr val="D92E2D"/>
                </a:solidFill>
              </a:rPr>
              <a:t>Unit 2. Kako nadograditi svoje </a:t>
            </a:r>
            <a:r>
              <a:rPr lang="hr-HR" sz="2800" b="1" u="sng" dirty="0">
                <a:solidFill>
                  <a:srgbClr val="D92E2D"/>
                </a:solidFill>
              </a:rPr>
              <a:t>menadžerske</a:t>
            </a:r>
            <a:r>
              <a:rPr lang="es-ES" sz="2800" b="1" u="sng" dirty="0">
                <a:solidFill>
                  <a:srgbClr val="D92E2D"/>
                </a:solidFill>
              </a:rPr>
              <a:t> vještine kao poduzetnik</a:t>
            </a:r>
            <a:br>
              <a:rPr lang="en-US" sz="2800" b="1" u="sng" dirty="0">
                <a:solidFill>
                  <a:srgbClr val="D92E2D"/>
                </a:solidFill>
              </a:rPr>
            </a:br>
            <a:endParaRPr lang="es-ES" sz="2800" b="1" u="sng" dirty="0">
              <a:solidFill>
                <a:srgbClr val="D92E2D"/>
              </a:solidFill>
            </a:endParaRPr>
          </a:p>
        </p:txBody>
      </p:sp>
      <p:sp>
        <p:nvSpPr>
          <p:cNvPr id="22" name="Círculo parcial 4">
            <a:extLst>
              <a:ext uri="{FF2B5EF4-FFF2-40B4-BE49-F238E27FC236}">
                <a16:creationId xmlns:a16="http://schemas.microsoft.com/office/drawing/2014/main" id="{4A619EC6-B788-43B7-B1D9-E7EB54C9EEB9}"/>
              </a:ext>
            </a:extLst>
          </p:cNvPr>
          <p:cNvSpPr txBox="1"/>
          <p:nvPr/>
        </p:nvSpPr>
        <p:spPr>
          <a:xfrm>
            <a:off x="8931696" y="1069236"/>
            <a:ext cx="1653225" cy="131312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algn="l"/>
            <a:r>
              <a:rPr lang="en-US" sz="1600" b="0" i="0">
                <a:solidFill>
                  <a:srgbClr val="181818"/>
                </a:solidFill>
                <a:effectLst/>
                <a:latin typeface="Trade Gothic W01 Bold 2"/>
              </a:rPr>
              <a:t>Budite bolji komunikator</a:t>
            </a:r>
            <a:endParaRPr lang="en-US" sz="1600" b="0" i="0" dirty="0">
              <a:solidFill>
                <a:srgbClr val="181818"/>
              </a:solidFill>
              <a:effectLst/>
              <a:latin typeface="Trade Gothic W01 Bold 2"/>
            </a:endParaRPr>
          </a:p>
        </p:txBody>
      </p:sp>
      <p:sp>
        <p:nvSpPr>
          <p:cNvPr id="26" name="Círculo parcial 4">
            <a:extLst>
              <a:ext uri="{FF2B5EF4-FFF2-40B4-BE49-F238E27FC236}">
                <a16:creationId xmlns:a16="http://schemas.microsoft.com/office/drawing/2014/main" id="{C270780F-1E50-4F97-9304-1AA371985DE5}"/>
              </a:ext>
            </a:extLst>
          </p:cNvPr>
          <p:cNvSpPr txBox="1"/>
          <p:nvPr/>
        </p:nvSpPr>
        <p:spPr>
          <a:xfrm>
            <a:off x="8786904" y="2674929"/>
            <a:ext cx="2738325" cy="131312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algn="l"/>
            <a:r>
              <a:rPr lang="en-US" sz="1600" b="0" i="0">
                <a:solidFill>
                  <a:srgbClr val="181818"/>
                </a:solidFill>
                <a:effectLst/>
                <a:latin typeface="Trade Gothic W01 Bold 2"/>
              </a:rPr>
              <a:t>Uspostavite redovite prijave</a:t>
            </a:r>
            <a:endParaRPr lang="en-US" sz="1600" b="0" i="0" dirty="0">
              <a:solidFill>
                <a:srgbClr val="181818"/>
              </a:solidFill>
              <a:effectLst/>
              <a:latin typeface="Trade Gothic W01 Bold 2"/>
            </a:endParaRP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2CC6F2AC-3075-415B-BB96-4AB8DF08DE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03" r="20863"/>
          <a:stretch/>
        </p:blipFill>
        <p:spPr>
          <a:xfrm>
            <a:off x="5846608" y="4059473"/>
            <a:ext cx="1236813" cy="299234"/>
          </a:xfrm>
          <a:prstGeom prst="rect">
            <a:avLst/>
          </a:prstGeom>
        </p:spPr>
      </p:pic>
      <p:sp>
        <p:nvSpPr>
          <p:cNvPr id="33" name="Círculo parcial 4">
            <a:extLst>
              <a:ext uri="{FF2B5EF4-FFF2-40B4-BE49-F238E27FC236}">
                <a16:creationId xmlns:a16="http://schemas.microsoft.com/office/drawing/2014/main" id="{10F9AC94-70F5-44D1-8B0D-45D14E205E1B}"/>
              </a:ext>
            </a:extLst>
          </p:cNvPr>
          <p:cNvSpPr txBox="1"/>
          <p:nvPr/>
        </p:nvSpPr>
        <p:spPr>
          <a:xfrm>
            <a:off x="8786904" y="4650441"/>
            <a:ext cx="3109042" cy="131312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algn="l"/>
            <a:r>
              <a:rPr lang="en-US" sz="1600" b="0" i="0">
                <a:solidFill>
                  <a:srgbClr val="181818"/>
                </a:solidFill>
                <a:effectLst/>
                <a:latin typeface="Trade Gothic W01 Bold 2"/>
              </a:rPr>
              <a:t>Odvojite vrijeme za razmišljanje</a:t>
            </a:r>
            <a:endParaRPr lang="en-US" sz="1600" b="0" i="0" dirty="0">
              <a:solidFill>
                <a:srgbClr val="181818"/>
              </a:solidFill>
              <a:effectLst/>
              <a:latin typeface="Trade Gothic W01 Bold 2"/>
            </a:endParaRPr>
          </a:p>
        </p:txBody>
      </p:sp>
      <p:sp>
        <p:nvSpPr>
          <p:cNvPr id="36" name="Círculo parcial 4">
            <a:extLst>
              <a:ext uri="{FF2B5EF4-FFF2-40B4-BE49-F238E27FC236}">
                <a16:creationId xmlns:a16="http://schemas.microsoft.com/office/drawing/2014/main" id="{5087D1B3-B987-41B9-AD1B-6F950D8ADA8F}"/>
              </a:ext>
            </a:extLst>
          </p:cNvPr>
          <p:cNvSpPr txBox="1"/>
          <p:nvPr/>
        </p:nvSpPr>
        <p:spPr>
          <a:xfrm>
            <a:off x="1358535" y="2848723"/>
            <a:ext cx="2688996" cy="131312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1600" kern="1200">
                <a:solidFill>
                  <a:schemeClr val="tx1"/>
                </a:solidFill>
              </a:rPr>
              <a:t>Negujte samosvijest</a:t>
            </a:r>
            <a:endParaRPr lang="es-ES" sz="1600" kern="1200" dirty="0">
              <a:solidFill>
                <a:schemeClr val="tx1"/>
              </a:solidFill>
            </a:endParaRPr>
          </a:p>
        </p:txBody>
      </p:sp>
      <p:sp>
        <p:nvSpPr>
          <p:cNvPr id="38" name="Círculo parcial 4">
            <a:extLst>
              <a:ext uri="{FF2B5EF4-FFF2-40B4-BE49-F238E27FC236}">
                <a16:creationId xmlns:a16="http://schemas.microsoft.com/office/drawing/2014/main" id="{5678AEDA-196A-43EB-84C4-DA978A7C857A}"/>
              </a:ext>
            </a:extLst>
          </p:cNvPr>
          <p:cNvSpPr txBox="1"/>
          <p:nvPr/>
        </p:nvSpPr>
        <p:spPr>
          <a:xfrm>
            <a:off x="2734403" y="4684846"/>
            <a:ext cx="1313128" cy="131312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algn="l"/>
            <a:r>
              <a:rPr lang="hr-HR" sz="1600" dirty="0">
                <a:solidFill>
                  <a:srgbClr val="181818"/>
                </a:solidFill>
                <a:latin typeface="Trade Gothic W01 Bold 2"/>
              </a:rPr>
              <a:t>Izgradite povjerenje</a:t>
            </a:r>
            <a:endParaRPr lang="en-US" sz="1600" b="0" i="0" dirty="0">
              <a:solidFill>
                <a:srgbClr val="181818"/>
              </a:solidFill>
              <a:effectLst/>
              <a:latin typeface="Trade Gothic W01 Bold 2"/>
            </a:endParaRPr>
          </a:p>
        </p:txBody>
      </p:sp>
      <p:sp>
        <p:nvSpPr>
          <p:cNvPr id="40" name="Círculo parcial 4">
            <a:extLst>
              <a:ext uri="{FF2B5EF4-FFF2-40B4-BE49-F238E27FC236}">
                <a16:creationId xmlns:a16="http://schemas.microsoft.com/office/drawing/2014/main" id="{8AFA0886-CA72-433E-9692-290F226937BD}"/>
              </a:ext>
            </a:extLst>
          </p:cNvPr>
          <p:cNvSpPr txBox="1"/>
          <p:nvPr/>
        </p:nvSpPr>
        <p:spPr>
          <a:xfrm>
            <a:off x="2337692" y="938076"/>
            <a:ext cx="2182390" cy="131312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algn="ctr"/>
            <a:r>
              <a:rPr lang="en-US" sz="1600" b="0" i="0" dirty="0" err="1">
                <a:solidFill>
                  <a:srgbClr val="181818"/>
                </a:solidFill>
                <a:effectLst/>
                <a:latin typeface="Trade Gothic W01 Bold 2"/>
              </a:rPr>
              <a:t>Ojačajte</a:t>
            </a:r>
            <a:r>
              <a:rPr lang="en-US" sz="1600" b="0" i="0" dirty="0">
                <a:solidFill>
                  <a:srgbClr val="181818"/>
                </a:solidFill>
                <a:effectLst/>
                <a:latin typeface="Trade Gothic W01 Bold 2"/>
              </a:rPr>
              <a:t> </a:t>
            </a:r>
            <a:r>
              <a:rPr lang="en-US" sz="1600" b="0" i="0" dirty="0" err="1">
                <a:solidFill>
                  <a:srgbClr val="181818"/>
                </a:solidFill>
                <a:effectLst/>
                <a:latin typeface="Trade Gothic W01 Bold 2"/>
              </a:rPr>
              <a:t>donošenje</a:t>
            </a:r>
            <a:r>
              <a:rPr lang="en-US" sz="1600" b="0" i="0" dirty="0">
                <a:solidFill>
                  <a:srgbClr val="181818"/>
                </a:solidFill>
                <a:effectLst/>
                <a:latin typeface="Trade Gothic W01 Bold 2"/>
              </a:rPr>
              <a:t> </a:t>
            </a:r>
            <a:r>
              <a:rPr lang="en-US" sz="1600" b="0" i="0" dirty="0" err="1">
                <a:solidFill>
                  <a:srgbClr val="181818"/>
                </a:solidFill>
                <a:effectLst/>
                <a:latin typeface="Trade Gothic W01 Bold 2"/>
              </a:rPr>
              <a:t>odluka</a:t>
            </a:r>
            <a:endParaRPr lang="en-US" sz="1600" b="0" i="0" dirty="0">
              <a:solidFill>
                <a:srgbClr val="181818"/>
              </a:solidFill>
              <a:effectLst/>
              <a:latin typeface="Trade Gothic W01 Bold 2"/>
            </a:endParaRPr>
          </a:p>
        </p:txBody>
      </p:sp>
      <p:cxnSp>
        <p:nvCxnSpPr>
          <p:cNvPr id="42" name="Conector recto de flecha 41">
            <a:extLst>
              <a:ext uri="{FF2B5EF4-FFF2-40B4-BE49-F238E27FC236}">
                <a16:creationId xmlns:a16="http://schemas.microsoft.com/office/drawing/2014/main" id="{6CFFDE0F-79B9-4B5C-83BF-0B8BA17475A9}"/>
              </a:ext>
            </a:extLst>
          </p:cNvPr>
          <p:cNvCxnSpPr>
            <a:stCxn id="31" idx="1"/>
          </p:cNvCxnSpPr>
          <p:nvPr/>
        </p:nvCxnSpPr>
        <p:spPr>
          <a:xfrm flipH="1" flipV="1">
            <a:off x="4373063" y="1725800"/>
            <a:ext cx="1038037" cy="537745"/>
          </a:xfrm>
          <a:prstGeom prst="straightConnector1">
            <a:avLst/>
          </a:prstGeom>
          <a:ln w="19050">
            <a:solidFill>
              <a:srgbClr val="D92E2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de flecha 43">
            <a:extLst>
              <a:ext uri="{FF2B5EF4-FFF2-40B4-BE49-F238E27FC236}">
                <a16:creationId xmlns:a16="http://schemas.microsoft.com/office/drawing/2014/main" id="{F02B4F7E-4A1A-4702-AABD-B375F424534B}"/>
              </a:ext>
            </a:extLst>
          </p:cNvPr>
          <p:cNvCxnSpPr>
            <a:stCxn id="31" idx="2"/>
          </p:cNvCxnSpPr>
          <p:nvPr/>
        </p:nvCxnSpPr>
        <p:spPr>
          <a:xfrm flipH="1">
            <a:off x="4304237" y="3311126"/>
            <a:ext cx="675973" cy="0"/>
          </a:xfrm>
          <a:prstGeom prst="straightConnector1">
            <a:avLst/>
          </a:prstGeom>
          <a:ln w="19050">
            <a:solidFill>
              <a:srgbClr val="E6872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de flecha 45">
            <a:extLst>
              <a:ext uri="{FF2B5EF4-FFF2-40B4-BE49-F238E27FC236}">
                <a16:creationId xmlns:a16="http://schemas.microsoft.com/office/drawing/2014/main" id="{940EBAF3-9425-4758-8448-48B67EF98447}"/>
              </a:ext>
            </a:extLst>
          </p:cNvPr>
          <p:cNvCxnSpPr>
            <a:stCxn id="31" idx="3"/>
          </p:cNvCxnSpPr>
          <p:nvPr/>
        </p:nvCxnSpPr>
        <p:spPr>
          <a:xfrm flipH="1">
            <a:off x="4373063" y="4358707"/>
            <a:ext cx="1038037" cy="681281"/>
          </a:xfrm>
          <a:prstGeom prst="straightConnector1">
            <a:avLst/>
          </a:prstGeom>
          <a:ln w="19050">
            <a:solidFill>
              <a:srgbClr val="FFC4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de flecha 47">
            <a:extLst>
              <a:ext uri="{FF2B5EF4-FFF2-40B4-BE49-F238E27FC236}">
                <a16:creationId xmlns:a16="http://schemas.microsoft.com/office/drawing/2014/main" id="{66626A40-9125-4E84-AF20-CE418688D9AC}"/>
              </a:ext>
            </a:extLst>
          </p:cNvPr>
          <p:cNvCxnSpPr>
            <a:stCxn id="31" idx="5"/>
          </p:cNvCxnSpPr>
          <p:nvPr/>
        </p:nvCxnSpPr>
        <p:spPr>
          <a:xfrm>
            <a:off x="7491618" y="4358707"/>
            <a:ext cx="951999" cy="652279"/>
          </a:xfrm>
          <a:prstGeom prst="straightConnector1">
            <a:avLst/>
          </a:prstGeom>
          <a:ln w="19050">
            <a:solidFill>
              <a:srgbClr val="D92E2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de flecha 49">
            <a:extLst>
              <a:ext uri="{FF2B5EF4-FFF2-40B4-BE49-F238E27FC236}">
                <a16:creationId xmlns:a16="http://schemas.microsoft.com/office/drawing/2014/main" id="{B5981CFC-69D6-4D4C-BACB-7FD12B493921}"/>
              </a:ext>
            </a:extLst>
          </p:cNvPr>
          <p:cNvCxnSpPr>
            <a:stCxn id="31" idx="6"/>
          </p:cNvCxnSpPr>
          <p:nvPr/>
        </p:nvCxnSpPr>
        <p:spPr>
          <a:xfrm>
            <a:off x="7922508" y="3311126"/>
            <a:ext cx="675973" cy="0"/>
          </a:xfrm>
          <a:prstGeom prst="straightConnector1">
            <a:avLst/>
          </a:prstGeom>
          <a:ln w="19050">
            <a:solidFill>
              <a:srgbClr val="E6872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de flecha 51">
            <a:extLst>
              <a:ext uri="{FF2B5EF4-FFF2-40B4-BE49-F238E27FC236}">
                <a16:creationId xmlns:a16="http://schemas.microsoft.com/office/drawing/2014/main" id="{0974103A-2414-4B1B-8808-F01C8A021B8A}"/>
              </a:ext>
            </a:extLst>
          </p:cNvPr>
          <p:cNvCxnSpPr>
            <a:cxnSpLocks/>
            <a:stCxn id="31" idx="7"/>
          </p:cNvCxnSpPr>
          <p:nvPr/>
        </p:nvCxnSpPr>
        <p:spPr>
          <a:xfrm flipV="1">
            <a:off x="7491618" y="1797632"/>
            <a:ext cx="1072387" cy="465913"/>
          </a:xfrm>
          <a:prstGeom prst="straightConnector1">
            <a:avLst/>
          </a:prstGeom>
          <a:ln w="19050">
            <a:solidFill>
              <a:srgbClr val="FFD13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Текстово поле 42">
            <a:extLst>
              <a:ext uri="{FF2B5EF4-FFF2-40B4-BE49-F238E27FC236}">
                <a16:creationId xmlns:a16="http://schemas.microsoft.com/office/drawing/2014/main" id="{A6BEC771-DBC3-4FE8-8D03-4590892D6818}"/>
              </a:ext>
            </a:extLst>
          </p:cNvPr>
          <p:cNvSpPr txBox="1"/>
          <p:nvPr/>
        </p:nvSpPr>
        <p:spPr>
          <a:xfrm>
            <a:off x="5381909" y="2650249"/>
            <a:ext cx="20667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dirty="0">
                <a:solidFill>
                  <a:srgbClr val="E6872D"/>
                </a:solidFill>
              </a:rPr>
              <a:t>Kako nadograditi svoje upravljačke vještine</a:t>
            </a:r>
            <a:r>
              <a:rPr lang="en-US" dirty="0">
                <a:solidFill>
                  <a:srgbClr val="E6872D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3791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3191</TotalTime>
  <Words>839</Words>
  <Application>Microsoft Office PowerPoint</Application>
  <PresentationFormat>Široki zaslon</PresentationFormat>
  <Paragraphs>108</Paragraphs>
  <Slides>20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Trade Gothic W01 Bold 2</vt:lpstr>
      <vt:lpstr>Wingdings</vt:lpstr>
      <vt:lpstr>Tema de Office</vt:lpstr>
      <vt:lpstr>Menadžment i samoupravljanje</vt:lpstr>
      <vt:lpstr>Ciljevi 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Unit 2. Kako nadograditi svoje menadžerske vještine kao poduzetnik 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Test za samoispitivanje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Cristina</dc:creator>
  <cp:lastModifiedBy>Irena Šker</cp:lastModifiedBy>
  <cp:revision>54</cp:revision>
  <dcterms:created xsi:type="dcterms:W3CDTF">2020-11-24T11:59:30Z</dcterms:created>
  <dcterms:modified xsi:type="dcterms:W3CDTF">2022-04-12T09:49:15Z</dcterms:modified>
</cp:coreProperties>
</file>