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66" r:id="rId7"/>
    <p:sldId id="276" r:id="rId8"/>
    <p:sldId id="277" r:id="rId9"/>
    <p:sldId id="286" r:id="rId10"/>
    <p:sldId id="278" r:id="rId11"/>
    <p:sldId id="279" r:id="rId12"/>
    <p:sldId id="275" r:id="rId13"/>
    <p:sldId id="257" r:id="rId14"/>
    <p:sldId id="268" r:id="rId15"/>
    <p:sldId id="269" r:id="rId16"/>
    <p:sldId id="270" r:id="rId17"/>
    <p:sldId id="271" r:id="rId18"/>
    <p:sldId id="274" r:id="rId19"/>
    <p:sldId id="272" r:id="rId20"/>
    <p:sldId id="280" r:id="rId21"/>
    <p:sldId id="281" r:id="rId22"/>
    <p:sldId id="282" r:id="rId23"/>
    <p:sldId id="285" r:id="rId24"/>
    <p:sldId id="283" r:id="rId25"/>
    <p:sldId id="284" r:id="rId26"/>
    <p:sldId id="265" r:id="rId27"/>
    <p:sldId id="267"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544"/>
    <a:srgbClr val="D92E2D"/>
    <a:srgbClr val="E6872D"/>
    <a:srgbClr val="FFCD04"/>
    <a:srgbClr val="FFFFFF"/>
    <a:srgbClr val="FFD13C"/>
    <a:srgbClr val="FFC400"/>
    <a:srgbClr val="FFC300"/>
    <a:srgbClr val="FFC100"/>
    <a:srgbClr val="E58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128"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2CD4E-DE03-4EAE-9016-7D020E66BBC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sk-SK"/>
        </a:p>
      </dgm:t>
    </dgm:pt>
    <dgm:pt modelId="{73A0611C-0816-4AEA-8903-919B5BEA7F5F}">
      <dgm:prSet phldrT="[Text]" custT="1"/>
      <dgm:spPr>
        <a:solidFill>
          <a:srgbClr val="E6872D"/>
        </a:solidFill>
      </dgm:spPr>
      <dgm:t>
        <a:bodyPr/>
        <a:lstStyle/>
        <a:p>
          <a:r>
            <a:rPr lang="sk-SK" sz="2000" dirty="0" err="1"/>
            <a:t>IDEAS</a:t>
          </a:r>
          <a:endParaRPr lang="sk-SK" sz="2000" dirty="0"/>
        </a:p>
      </dgm:t>
    </dgm:pt>
    <dgm:pt modelId="{7522B12C-5280-4BC4-98C4-12F93F186AFB}" type="parTrans" cxnId="{CC816AE2-B7B3-44DA-B5CD-778A45FDF130}">
      <dgm:prSet/>
      <dgm:spPr/>
      <dgm:t>
        <a:bodyPr/>
        <a:lstStyle/>
        <a:p>
          <a:endParaRPr lang="sk-SK"/>
        </a:p>
      </dgm:t>
    </dgm:pt>
    <dgm:pt modelId="{40889AA3-CFCF-4C77-86B0-697D9DD693AF}" type="sibTrans" cxnId="{CC816AE2-B7B3-44DA-B5CD-778A45FDF130}">
      <dgm:prSet/>
      <dgm:spPr/>
      <dgm:t>
        <a:bodyPr/>
        <a:lstStyle/>
        <a:p>
          <a:endParaRPr lang="sk-SK"/>
        </a:p>
      </dgm:t>
    </dgm:pt>
    <dgm:pt modelId="{293302D7-4DD1-4A85-9C3B-8B0E468BDEFC}">
      <dgm:prSet phldrT="[Text]" custT="1"/>
      <dgm:spPr>
        <a:solidFill>
          <a:srgbClr val="D92E2D"/>
        </a:solidFill>
      </dgm:spPr>
      <dgm:t>
        <a:bodyPr/>
        <a:lstStyle/>
        <a:p>
          <a:r>
            <a:rPr lang="sk-SK" sz="2000" dirty="0" err="1"/>
            <a:t>CODE</a:t>
          </a:r>
          <a:endParaRPr lang="sk-SK" sz="2000" dirty="0"/>
        </a:p>
      </dgm:t>
    </dgm:pt>
    <dgm:pt modelId="{7C855553-C8CA-4938-A0A4-A7D295AAAD22}" type="parTrans" cxnId="{3154A47E-EEE2-4DBC-A692-69517A82A5DD}">
      <dgm:prSet/>
      <dgm:spPr/>
      <dgm:t>
        <a:bodyPr/>
        <a:lstStyle/>
        <a:p>
          <a:endParaRPr lang="sk-SK"/>
        </a:p>
      </dgm:t>
    </dgm:pt>
    <dgm:pt modelId="{AB7D2D84-7B71-4B00-819A-F5533C6F4A57}" type="sibTrans" cxnId="{3154A47E-EEE2-4DBC-A692-69517A82A5DD}">
      <dgm:prSet/>
      <dgm:spPr/>
      <dgm:t>
        <a:bodyPr/>
        <a:lstStyle/>
        <a:p>
          <a:endParaRPr lang="sk-SK"/>
        </a:p>
      </dgm:t>
    </dgm:pt>
    <dgm:pt modelId="{C23DA227-2080-4ABC-B98C-A687FED40F0F}">
      <dgm:prSet phldrT="[Text]" custT="1"/>
      <dgm:spPr>
        <a:solidFill>
          <a:srgbClr val="FFCD04"/>
        </a:solidFill>
      </dgm:spPr>
      <dgm:t>
        <a:bodyPr/>
        <a:lstStyle/>
        <a:p>
          <a:r>
            <a:rPr lang="sk-SK" sz="2000" dirty="0" err="1"/>
            <a:t>DATA</a:t>
          </a:r>
          <a:endParaRPr lang="sk-SK" sz="2000" dirty="0"/>
        </a:p>
      </dgm:t>
    </dgm:pt>
    <dgm:pt modelId="{6607704A-81C8-474E-8D3A-047D167AE848}" type="parTrans" cxnId="{8A949946-1E11-4C1C-AE4B-525C306C0B46}">
      <dgm:prSet/>
      <dgm:spPr/>
      <dgm:t>
        <a:bodyPr/>
        <a:lstStyle/>
        <a:p>
          <a:endParaRPr lang="sk-SK"/>
        </a:p>
      </dgm:t>
    </dgm:pt>
    <dgm:pt modelId="{25921605-AFCB-4C8A-8B6A-70B4923B5C33}" type="sibTrans" cxnId="{8A949946-1E11-4C1C-AE4B-525C306C0B46}">
      <dgm:prSet/>
      <dgm:spPr/>
      <dgm:t>
        <a:bodyPr/>
        <a:lstStyle/>
        <a:p>
          <a:endParaRPr lang="sk-SK"/>
        </a:p>
      </dgm:t>
    </dgm:pt>
    <dgm:pt modelId="{915ED8AB-F619-4E63-85CD-BC7160A92519}" type="pres">
      <dgm:prSet presAssocID="{5F52CD4E-DE03-4EAE-9016-7D020E66BBCF}" presName="cycle" presStyleCnt="0">
        <dgm:presLayoutVars>
          <dgm:dir/>
          <dgm:resizeHandles val="exact"/>
        </dgm:presLayoutVars>
      </dgm:prSet>
      <dgm:spPr/>
    </dgm:pt>
    <dgm:pt modelId="{3020F639-CD80-4C46-9B39-9EFA47216A06}" type="pres">
      <dgm:prSet presAssocID="{73A0611C-0816-4AEA-8903-919B5BEA7F5F}" presName="node" presStyleLbl="node1" presStyleIdx="0" presStyleCnt="3">
        <dgm:presLayoutVars>
          <dgm:bulletEnabled val="1"/>
        </dgm:presLayoutVars>
      </dgm:prSet>
      <dgm:spPr/>
    </dgm:pt>
    <dgm:pt modelId="{04A38DF1-9CD6-40BE-A301-46CEC87A4F51}" type="pres">
      <dgm:prSet presAssocID="{73A0611C-0816-4AEA-8903-919B5BEA7F5F}" presName="spNode" presStyleCnt="0"/>
      <dgm:spPr/>
    </dgm:pt>
    <dgm:pt modelId="{1DF21CFB-E87D-439E-AAE0-9A8C2AC9C51E}" type="pres">
      <dgm:prSet presAssocID="{40889AA3-CFCF-4C77-86B0-697D9DD693AF}" presName="sibTrans" presStyleLbl="sibTrans1D1" presStyleIdx="0" presStyleCnt="3"/>
      <dgm:spPr/>
    </dgm:pt>
    <dgm:pt modelId="{4DBE7484-57BB-45C2-AB26-A68746474704}" type="pres">
      <dgm:prSet presAssocID="{293302D7-4DD1-4A85-9C3B-8B0E468BDEFC}" presName="node" presStyleLbl="node1" presStyleIdx="1" presStyleCnt="3">
        <dgm:presLayoutVars>
          <dgm:bulletEnabled val="1"/>
        </dgm:presLayoutVars>
      </dgm:prSet>
      <dgm:spPr/>
    </dgm:pt>
    <dgm:pt modelId="{922CA129-BF64-4EFE-8C69-1137DE1A7725}" type="pres">
      <dgm:prSet presAssocID="{293302D7-4DD1-4A85-9C3B-8B0E468BDEFC}" presName="spNode" presStyleCnt="0"/>
      <dgm:spPr/>
    </dgm:pt>
    <dgm:pt modelId="{C02DAF9E-D1D6-4ED1-AC5F-A1284DFCE095}" type="pres">
      <dgm:prSet presAssocID="{AB7D2D84-7B71-4B00-819A-F5533C6F4A57}" presName="sibTrans" presStyleLbl="sibTrans1D1" presStyleIdx="1" presStyleCnt="3"/>
      <dgm:spPr/>
    </dgm:pt>
    <dgm:pt modelId="{824B2414-2F63-44A3-8887-F2C6338A5679}" type="pres">
      <dgm:prSet presAssocID="{C23DA227-2080-4ABC-B98C-A687FED40F0F}" presName="node" presStyleLbl="node1" presStyleIdx="2" presStyleCnt="3">
        <dgm:presLayoutVars>
          <dgm:bulletEnabled val="1"/>
        </dgm:presLayoutVars>
      </dgm:prSet>
      <dgm:spPr/>
    </dgm:pt>
    <dgm:pt modelId="{7EC083E2-CA9E-4811-A2E7-942FC68D9E6C}" type="pres">
      <dgm:prSet presAssocID="{C23DA227-2080-4ABC-B98C-A687FED40F0F}" presName="spNode" presStyleCnt="0"/>
      <dgm:spPr/>
    </dgm:pt>
    <dgm:pt modelId="{2434A198-A385-4870-A592-9418C477902A}" type="pres">
      <dgm:prSet presAssocID="{25921605-AFCB-4C8A-8B6A-70B4923B5C33}" presName="sibTrans" presStyleLbl="sibTrans1D1" presStyleIdx="2" presStyleCnt="3"/>
      <dgm:spPr/>
    </dgm:pt>
  </dgm:ptLst>
  <dgm:cxnLst>
    <dgm:cxn modelId="{CB085011-9483-482E-9834-16FB78D3BC4A}" type="presOf" srcId="{AB7D2D84-7B71-4B00-819A-F5533C6F4A57}" destId="{C02DAF9E-D1D6-4ED1-AC5F-A1284DFCE095}" srcOrd="0" destOrd="0" presId="urn:microsoft.com/office/officeart/2005/8/layout/cycle6"/>
    <dgm:cxn modelId="{87004D1C-B9BB-4333-A70D-3BAE73A4E5CE}" type="presOf" srcId="{293302D7-4DD1-4A85-9C3B-8B0E468BDEFC}" destId="{4DBE7484-57BB-45C2-AB26-A68746474704}" srcOrd="0" destOrd="0" presId="urn:microsoft.com/office/officeart/2005/8/layout/cycle6"/>
    <dgm:cxn modelId="{EDF3AE42-99E2-455F-A807-5CF7C4981C9D}" type="presOf" srcId="{5F52CD4E-DE03-4EAE-9016-7D020E66BBCF}" destId="{915ED8AB-F619-4E63-85CD-BC7160A92519}" srcOrd="0" destOrd="0" presId="urn:microsoft.com/office/officeart/2005/8/layout/cycle6"/>
    <dgm:cxn modelId="{8A949946-1E11-4C1C-AE4B-525C306C0B46}" srcId="{5F52CD4E-DE03-4EAE-9016-7D020E66BBCF}" destId="{C23DA227-2080-4ABC-B98C-A687FED40F0F}" srcOrd="2" destOrd="0" parTransId="{6607704A-81C8-474E-8D3A-047D167AE848}" sibTransId="{25921605-AFCB-4C8A-8B6A-70B4923B5C33}"/>
    <dgm:cxn modelId="{3B10B068-00DD-4D7E-BB71-334DDBDA36AF}" type="presOf" srcId="{73A0611C-0816-4AEA-8903-919B5BEA7F5F}" destId="{3020F639-CD80-4C46-9B39-9EFA47216A06}" srcOrd="0" destOrd="0" presId="urn:microsoft.com/office/officeart/2005/8/layout/cycle6"/>
    <dgm:cxn modelId="{57CD6254-DC89-48FB-91B4-C893D73326B2}" type="presOf" srcId="{C23DA227-2080-4ABC-B98C-A687FED40F0F}" destId="{824B2414-2F63-44A3-8887-F2C6338A5679}" srcOrd="0" destOrd="0" presId="urn:microsoft.com/office/officeart/2005/8/layout/cycle6"/>
    <dgm:cxn modelId="{3154A47E-EEE2-4DBC-A692-69517A82A5DD}" srcId="{5F52CD4E-DE03-4EAE-9016-7D020E66BBCF}" destId="{293302D7-4DD1-4A85-9C3B-8B0E468BDEFC}" srcOrd="1" destOrd="0" parTransId="{7C855553-C8CA-4938-A0A4-A7D295AAAD22}" sibTransId="{AB7D2D84-7B71-4B00-819A-F5533C6F4A57}"/>
    <dgm:cxn modelId="{69FF7EA2-1EF4-4296-AFA5-8C8EB21C6DAA}" type="presOf" srcId="{40889AA3-CFCF-4C77-86B0-697D9DD693AF}" destId="{1DF21CFB-E87D-439E-AAE0-9A8C2AC9C51E}" srcOrd="0" destOrd="0" presId="urn:microsoft.com/office/officeart/2005/8/layout/cycle6"/>
    <dgm:cxn modelId="{650B52AF-DED5-4A2C-A027-1B055F1B3101}" type="presOf" srcId="{25921605-AFCB-4C8A-8B6A-70B4923B5C33}" destId="{2434A198-A385-4870-A592-9418C477902A}" srcOrd="0" destOrd="0" presId="urn:microsoft.com/office/officeart/2005/8/layout/cycle6"/>
    <dgm:cxn modelId="{CC816AE2-B7B3-44DA-B5CD-778A45FDF130}" srcId="{5F52CD4E-DE03-4EAE-9016-7D020E66BBCF}" destId="{73A0611C-0816-4AEA-8903-919B5BEA7F5F}" srcOrd="0" destOrd="0" parTransId="{7522B12C-5280-4BC4-98C4-12F93F186AFB}" sibTransId="{40889AA3-CFCF-4C77-86B0-697D9DD693AF}"/>
    <dgm:cxn modelId="{87013460-156B-4DCA-96E2-FF7502CDEC61}" type="presParOf" srcId="{915ED8AB-F619-4E63-85CD-BC7160A92519}" destId="{3020F639-CD80-4C46-9B39-9EFA47216A06}" srcOrd="0" destOrd="0" presId="urn:microsoft.com/office/officeart/2005/8/layout/cycle6"/>
    <dgm:cxn modelId="{944F7301-3140-4FC9-BB3E-29C76C58D4AE}" type="presParOf" srcId="{915ED8AB-F619-4E63-85CD-BC7160A92519}" destId="{04A38DF1-9CD6-40BE-A301-46CEC87A4F51}" srcOrd="1" destOrd="0" presId="urn:microsoft.com/office/officeart/2005/8/layout/cycle6"/>
    <dgm:cxn modelId="{72975FFE-103A-4301-891C-1FEE61054AB0}" type="presParOf" srcId="{915ED8AB-F619-4E63-85CD-BC7160A92519}" destId="{1DF21CFB-E87D-439E-AAE0-9A8C2AC9C51E}" srcOrd="2" destOrd="0" presId="urn:microsoft.com/office/officeart/2005/8/layout/cycle6"/>
    <dgm:cxn modelId="{80CD02BF-9545-4A2F-BD91-AC073A00E986}" type="presParOf" srcId="{915ED8AB-F619-4E63-85CD-BC7160A92519}" destId="{4DBE7484-57BB-45C2-AB26-A68746474704}" srcOrd="3" destOrd="0" presId="urn:microsoft.com/office/officeart/2005/8/layout/cycle6"/>
    <dgm:cxn modelId="{1EB629B0-4CA9-4868-BDAC-073853D55F57}" type="presParOf" srcId="{915ED8AB-F619-4E63-85CD-BC7160A92519}" destId="{922CA129-BF64-4EFE-8C69-1137DE1A7725}" srcOrd="4" destOrd="0" presId="urn:microsoft.com/office/officeart/2005/8/layout/cycle6"/>
    <dgm:cxn modelId="{4924F4F4-A1CD-48DB-B31A-9BB4A8DBFB6A}" type="presParOf" srcId="{915ED8AB-F619-4E63-85CD-BC7160A92519}" destId="{C02DAF9E-D1D6-4ED1-AC5F-A1284DFCE095}" srcOrd="5" destOrd="0" presId="urn:microsoft.com/office/officeart/2005/8/layout/cycle6"/>
    <dgm:cxn modelId="{0B375A9F-A98B-4864-807F-15A2355E2D66}" type="presParOf" srcId="{915ED8AB-F619-4E63-85CD-BC7160A92519}" destId="{824B2414-2F63-44A3-8887-F2C6338A5679}" srcOrd="6" destOrd="0" presId="urn:microsoft.com/office/officeart/2005/8/layout/cycle6"/>
    <dgm:cxn modelId="{9831CAB4-AE8B-4122-880E-9B97FC6EE142}" type="presParOf" srcId="{915ED8AB-F619-4E63-85CD-BC7160A92519}" destId="{7EC083E2-CA9E-4811-A2E7-942FC68D9E6C}" srcOrd="7" destOrd="0" presId="urn:microsoft.com/office/officeart/2005/8/layout/cycle6"/>
    <dgm:cxn modelId="{FB812BDB-D1C6-48AE-A9C1-533F37C08D93}" type="presParOf" srcId="{915ED8AB-F619-4E63-85CD-BC7160A92519}" destId="{2434A198-A385-4870-A592-9418C477902A}"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0F639-CD80-4C46-9B39-9EFA47216A06}">
      <dsp:nvSpPr>
        <dsp:cNvPr id="0" name=""/>
        <dsp:cNvSpPr/>
      </dsp:nvSpPr>
      <dsp:spPr>
        <a:xfrm>
          <a:off x="865536" y="15961"/>
          <a:ext cx="1153579" cy="749826"/>
        </a:xfrm>
        <a:prstGeom prst="roundRect">
          <a:avLst/>
        </a:prstGeom>
        <a:solidFill>
          <a:srgbClr val="E687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k-SK" sz="2000" kern="1200" dirty="0" err="1"/>
            <a:t>IDEAS</a:t>
          </a:r>
          <a:endParaRPr lang="sk-SK" sz="2000" kern="1200" dirty="0"/>
        </a:p>
      </dsp:txBody>
      <dsp:txXfrm>
        <a:off x="902139" y="52564"/>
        <a:ext cx="1080373" cy="676620"/>
      </dsp:txXfrm>
    </dsp:sp>
    <dsp:sp modelId="{1DF21CFB-E87D-439E-AAE0-9A8C2AC9C51E}">
      <dsp:nvSpPr>
        <dsp:cNvPr id="0" name=""/>
        <dsp:cNvSpPr/>
      </dsp:nvSpPr>
      <dsp:spPr>
        <a:xfrm>
          <a:off x="443104" y="390874"/>
          <a:ext cx="1998443" cy="1998443"/>
        </a:xfrm>
        <a:custGeom>
          <a:avLst/>
          <a:gdLst/>
          <a:ahLst/>
          <a:cxnLst/>
          <a:rect l="0" t="0" r="0" b="0"/>
          <a:pathLst>
            <a:path>
              <a:moveTo>
                <a:pt x="1584374" y="189258"/>
              </a:moveTo>
              <a:arcTo wR="999221" hR="999221" stAng="18350760" swAng="36440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BE7484-57BB-45C2-AB26-A68746474704}">
      <dsp:nvSpPr>
        <dsp:cNvPr id="0" name=""/>
        <dsp:cNvSpPr/>
      </dsp:nvSpPr>
      <dsp:spPr>
        <a:xfrm>
          <a:off x="1730887" y="1514794"/>
          <a:ext cx="1153579" cy="749826"/>
        </a:xfrm>
        <a:prstGeom prst="roundRect">
          <a:avLst/>
        </a:prstGeom>
        <a:solidFill>
          <a:srgbClr val="D92E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k-SK" sz="2000" kern="1200" dirty="0" err="1"/>
            <a:t>CODE</a:t>
          </a:r>
          <a:endParaRPr lang="sk-SK" sz="2000" kern="1200" dirty="0"/>
        </a:p>
      </dsp:txBody>
      <dsp:txXfrm>
        <a:off x="1767490" y="1551397"/>
        <a:ext cx="1080373" cy="676620"/>
      </dsp:txXfrm>
    </dsp:sp>
    <dsp:sp modelId="{C02DAF9E-D1D6-4ED1-AC5F-A1284DFCE095}">
      <dsp:nvSpPr>
        <dsp:cNvPr id="0" name=""/>
        <dsp:cNvSpPr/>
      </dsp:nvSpPr>
      <dsp:spPr>
        <a:xfrm>
          <a:off x="443104" y="390874"/>
          <a:ext cx="1998443" cy="1998443"/>
        </a:xfrm>
        <a:custGeom>
          <a:avLst/>
          <a:gdLst/>
          <a:ahLst/>
          <a:cxnLst/>
          <a:rect l="0" t="0" r="0" b="0"/>
          <a:pathLst>
            <a:path>
              <a:moveTo>
                <a:pt x="1474113" y="1878381"/>
              </a:moveTo>
              <a:arcTo wR="999221" hR="999221" stAng="3697416" swAng="340516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4B2414-2F63-44A3-8887-F2C6338A5679}">
      <dsp:nvSpPr>
        <dsp:cNvPr id="0" name=""/>
        <dsp:cNvSpPr/>
      </dsp:nvSpPr>
      <dsp:spPr>
        <a:xfrm>
          <a:off x="184" y="1514794"/>
          <a:ext cx="1153579" cy="749826"/>
        </a:xfrm>
        <a:prstGeom prst="roundRect">
          <a:avLst/>
        </a:prstGeom>
        <a:solidFill>
          <a:srgbClr val="FFCD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k-SK" sz="2000" kern="1200" dirty="0" err="1"/>
            <a:t>DATA</a:t>
          </a:r>
          <a:endParaRPr lang="sk-SK" sz="2000" kern="1200" dirty="0"/>
        </a:p>
      </dsp:txBody>
      <dsp:txXfrm>
        <a:off x="36787" y="1551397"/>
        <a:ext cx="1080373" cy="676620"/>
      </dsp:txXfrm>
    </dsp:sp>
    <dsp:sp modelId="{2434A198-A385-4870-A592-9418C477902A}">
      <dsp:nvSpPr>
        <dsp:cNvPr id="0" name=""/>
        <dsp:cNvSpPr/>
      </dsp:nvSpPr>
      <dsp:spPr>
        <a:xfrm>
          <a:off x="443104" y="390874"/>
          <a:ext cx="1998443" cy="1998443"/>
        </a:xfrm>
        <a:custGeom>
          <a:avLst/>
          <a:gdLst/>
          <a:ahLst/>
          <a:cxnLst/>
          <a:rect l="0" t="0" r="0" b="0"/>
          <a:pathLst>
            <a:path>
              <a:moveTo>
                <a:pt x="6580" y="1113713"/>
              </a:moveTo>
              <a:arcTo wR="999221" hR="999221" stAng="10405232" swAng="36440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29/01/2022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29/01/2022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‹N›</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3307700" y="2417459"/>
            <a:ext cx="5576595" cy="1121083"/>
          </a:xfrm>
        </p:spPr>
        <p:txBody>
          <a:bodyPr>
            <a:normAutofit fontScale="90000"/>
          </a:bodyPr>
          <a:lstStyle/>
          <a:p>
            <a:r>
              <a:rPr lang="es-ES" sz="4000" b="1" dirty="0">
                <a:solidFill>
                  <a:srgbClr val="D92E2D"/>
                </a:solidFill>
              </a:rPr>
              <a:t>CREAZIONE DI UN’IMPRESA</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059" y="357115"/>
            <a:ext cx="6959400" cy="2046882"/>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marL="285750" indent="-285750" algn="l">
              <a:buFont typeface="Arial" panose="020B0604020202020204" pitchFamily="34" charset="0"/>
              <a:buChar char="•"/>
              <a:defRPr/>
            </a:pPr>
            <a:endParaRPr lang="en-GB" sz="1500" dirty="0">
              <a:effectLst/>
              <a:latin typeface="Arial" panose="020B0604020202020204" pitchFamily="34" charset="0"/>
              <a:ea typeface="Calibri" panose="020F0502020204030204" pitchFamily="34" charset="0"/>
            </a:endParaRPr>
          </a:p>
          <a:p>
            <a:pPr marL="285750" indent="-285750" algn="l">
              <a:buFont typeface="Arial" panose="020B0604020202020204" pitchFamily="34" charset="0"/>
              <a:buChar char="•"/>
              <a:defRPr/>
            </a:pPr>
            <a:r>
              <a:rPr lang="it-IT" sz="1500" dirty="0">
                <a:effectLst/>
                <a:latin typeface="Arial" panose="020B0604020202020204" pitchFamily="34" charset="0"/>
                <a:ea typeface="Calibri" panose="020F0502020204030204" pitchFamily="34" charset="0"/>
              </a:rPr>
              <a:t>Molti imprenditori e innovatori mettono in </a:t>
            </a:r>
            <a:r>
              <a:rPr lang="it-IT" sz="1500" dirty="0">
                <a:latin typeface="Arial" panose="020B0604020202020204" pitchFamily="34" charset="0"/>
                <a:ea typeface="Calibri" panose="020F0502020204030204" pitchFamily="34" charset="0"/>
              </a:rPr>
              <a:t>pratica le proprie idee prematuramente, anche se paiono eccellenti sulla carta e se successivamente si rendono conto che potrebbero non esserlo.</a:t>
            </a:r>
            <a:r>
              <a:rPr lang="it-IT" sz="1500" dirty="0">
                <a:effectLst/>
                <a:latin typeface="Arial" panose="020B0604020202020204" pitchFamily="34" charset="0"/>
                <a:ea typeface="Calibri" panose="020F0502020204030204" pitchFamily="34" charset="0"/>
              </a:rPr>
              <a:t> </a:t>
            </a:r>
          </a:p>
          <a:p>
            <a:pPr marL="285750" indent="-285750" algn="l">
              <a:buFont typeface="Arial" panose="020B0604020202020204" pitchFamily="34" charset="0"/>
              <a:buChar char="•"/>
              <a:defRPr/>
            </a:pPr>
            <a:r>
              <a:rPr lang="it-IT" sz="1500" dirty="0">
                <a:effectLst/>
                <a:latin typeface="Arial" panose="020B0604020202020204" pitchFamily="34" charset="0"/>
                <a:ea typeface="Calibri" panose="020F0502020204030204" pitchFamily="34" charset="0"/>
              </a:rPr>
              <a:t>Ecco perché è importante convalidare la tua idea di business prima di investire troppo tempo e risorse nella sua implementazione.</a:t>
            </a:r>
            <a:endParaRPr lang="it-IT" altLang="es-ES" sz="15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1.2 Valida la tua idea di business</a:t>
            </a:r>
            <a:endParaRPr lang="es-ES" sz="4000" b="1" dirty="0">
              <a:solidFill>
                <a:srgbClr val="D92E2D"/>
              </a:solidFill>
            </a:endParaRPr>
          </a:p>
        </p:txBody>
      </p:sp>
      <p:pic>
        <p:nvPicPr>
          <p:cNvPr id="8" name="Obrázok 7" descr="Obrázok, na ktorom je text&#10;&#10;Automaticky generovaný popis">
            <a:extLst>
              <a:ext uri="{FF2B5EF4-FFF2-40B4-BE49-F238E27FC236}">
                <a16:creationId xmlns:a16="http://schemas.microsoft.com/office/drawing/2014/main" id="{55A6B3C9-15C3-4346-82B9-9D300CA0E25E}"/>
              </a:ext>
            </a:extLst>
          </p:cNvPr>
          <p:cNvPicPr>
            <a:picLocks noChangeAspect="1"/>
          </p:cNvPicPr>
          <p:nvPr/>
        </p:nvPicPr>
        <p:blipFill rotWithShape="1">
          <a:blip r:embed="rId4">
            <a:extLst>
              <a:ext uri="{28A0092B-C50C-407E-A947-70E740481C1C}">
                <a14:useLocalDpi xmlns:a14="http://schemas.microsoft.com/office/drawing/2010/main" val="0"/>
              </a:ext>
            </a:extLst>
          </a:blip>
          <a:srcRect t="7967" b="25874"/>
          <a:stretch/>
        </p:blipFill>
        <p:spPr>
          <a:xfrm>
            <a:off x="2032716" y="3674853"/>
            <a:ext cx="3514915" cy="2041585"/>
          </a:xfrm>
          <a:prstGeom prst="rect">
            <a:avLst/>
          </a:prstGeom>
        </p:spPr>
      </p:pic>
      <p:pic>
        <p:nvPicPr>
          <p:cNvPr id="16" name="Obrázok 15" descr="Obrázok, na ktorom je text, ClipArt, znak&#10;&#10;Automaticky generovaný popis">
            <a:extLst>
              <a:ext uri="{FF2B5EF4-FFF2-40B4-BE49-F238E27FC236}">
                <a16:creationId xmlns:a16="http://schemas.microsoft.com/office/drawing/2014/main" id="{E4B83742-AC5E-406B-9A7B-11BA81F64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7639" y="3429000"/>
            <a:ext cx="4197960" cy="2235469"/>
          </a:xfrm>
          <a:prstGeom prst="rect">
            <a:avLst/>
          </a:prstGeom>
        </p:spPr>
      </p:pic>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140162"/>
          </a:xfrm>
        </p:spPr>
        <p:txBody>
          <a:bodyPr>
            <a:normAutofit/>
          </a:bodyPr>
          <a:lstStyle/>
          <a:p>
            <a:pPr algn="l">
              <a:lnSpc>
                <a:spcPct val="115000"/>
              </a:lnSpc>
              <a:spcAft>
                <a:spcPts val="1000"/>
              </a:spcAft>
            </a:pPr>
            <a:r>
              <a:rPr lang="sk-SK" sz="2000" b="1" dirty="0">
                <a:solidFill>
                  <a:srgbClr val="D92E2D"/>
                </a:solidFill>
                <a:latin typeface="Calibri" panose="020F0502020204030204" pitchFamily="34" charset="0"/>
                <a:cs typeface="Calibri" panose="020F0502020204030204" pitchFamily="34" charset="0"/>
              </a:rPr>
              <a:t>1.2.1</a:t>
            </a:r>
            <a:r>
              <a:rPr lang="it-IT" sz="2000" b="1" dirty="0">
                <a:solidFill>
                  <a:srgbClr val="D92E2D"/>
                </a:solidFill>
                <a:latin typeface="Calibri" panose="020F0502020204030204" pitchFamily="34" charset="0"/>
                <a:cs typeface="Calibri" panose="020F0502020204030204" pitchFamily="34" charset="0"/>
              </a:rPr>
              <a:t> Mentalità di test e validazione</a:t>
            </a:r>
            <a:r>
              <a:rPr lang="sk-SK" sz="2000" b="1" dirty="0">
                <a:solidFill>
                  <a:srgbClr val="D92E2D"/>
                </a:solidFill>
                <a:latin typeface="Calibri" panose="020F0502020204030204" pitchFamily="34" charset="0"/>
                <a:cs typeface="Calibri" panose="020F0502020204030204" pitchFamily="34" charset="0"/>
              </a:rPr>
              <a:t> </a:t>
            </a:r>
            <a:endParaRPr lang="it-IT" sz="2000" b="1" dirty="0">
              <a:solidFill>
                <a:srgbClr val="D92E2D"/>
              </a:solidFill>
              <a:latin typeface="Calibri" panose="020F0502020204030204" pitchFamily="34" charset="0"/>
              <a:cs typeface="Calibri" panose="020F0502020204030204" pitchFamily="34" charset="0"/>
            </a:endParaRPr>
          </a:p>
          <a:p>
            <a:pPr algn="l">
              <a:lnSpc>
                <a:spcPct val="115000"/>
              </a:lnSpc>
              <a:spcAft>
                <a:spcPts val="1000"/>
              </a:spcAft>
            </a:pPr>
            <a:r>
              <a:rPr lang="it-IT" sz="1500" dirty="0">
                <a:latin typeface="Arial" panose="020B0604020202020204" pitchFamily="34" charset="0"/>
              </a:rPr>
              <a:t>La validazione è un processo che permette di ridurre l’incertezza nel perseguire idee che paiono geniali in teoria, ma che si rivelano non tali nella realtà. Prima di tutto, devi capire se la tua direzione è giusta, devi testare le ipotesi di base ed ottenere approfondimenti e conferme con prove che dimostrino che la tua idea di business è molto probabile che funzioni.</a:t>
            </a:r>
            <a:endParaRPr lang="it-IT" sz="1500" dirty="0">
              <a:effectLst/>
              <a:latin typeface="Arial" panose="020B0604020202020204" pitchFamily="34" charset="0"/>
              <a:ea typeface="Calibri" panose="020F0502020204030204" pitchFamily="34" charset="0"/>
            </a:endParaRPr>
          </a:p>
          <a:p>
            <a:pPr algn="l">
              <a:lnSpc>
                <a:spcPct val="115000"/>
              </a:lnSpc>
              <a:spcAft>
                <a:spcPts val="1000"/>
              </a:spcAft>
            </a:pPr>
            <a:endParaRPr lang="en-GB" altLang="es-ES" sz="2600" dirty="0">
              <a:latin typeface="+mj-lt"/>
              <a:cs typeface="Calibri" panose="020F0502020204030204" pitchFamily="34" charset="0"/>
            </a:endParaRPr>
          </a:p>
        </p:txBody>
      </p:sp>
      <p:sp>
        <p:nvSpPr>
          <p:cNvPr id="13" name="BlokTextu 12">
            <a:extLst>
              <a:ext uri="{FF2B5EF4-FFF2-40B4-BE49-F238E27FC236}">
                <a16:creationId xmlns:a16="http://schemas.microsoft.com/office/drawing/2014/main" id="{AF4B6E85-26A2-4681-BDE1-D0A972EEF613}"/>
              </a:ext>
            </a:extLst>
          </p:cNvPr>
          <p:cNvSpPr txBox="1"/>
          <p:nvPr/>
        </p:nvSpPr>
        <p:spPr>
          <a:xfrm>
            <a:off x="2358983" y="6016648"/>
            <a:ext cx="7719428" cy="290785"/>
          </a:xfrm>
          <a:prstGeom prst="rect">
            <a:avLst/>
          </a:prstGeom>
          <a:noFill/>
        </p:spPr>
        <p:txBody>
          <a:bodyPr wrap="square">
            <a:spAutoFit/>
          </a:bodyPr>
          <a:lstStyle/>
          <a:p>
            <a:pPr marL="90170">
              <a:lnSpc>
                <a:spcPct val="115000"/>
              </a:lnSpc>
              <a:spcAft>
                <a:spcPts val="1000"/>
              </a:spcAft>
            </a:pPr>
            <a:r>
              <a:rPr lang="en-GB" sz="1200" i="1" dirty="0">
                <a:effectLst/>
                <a:latin typeface="Arial Rounded MT Bold" panose="020F0704030504030204" pitchFamily="34" charset="0"/>
                <a:ea typeface="Calibri" panose="020F0502020204030204" pitchFamily="34" charset="0"/>
                <a:cs typeface="Arial" panose="020B0604020202020204" pitchFamily="34" charset="0"/>
              </a:rPr>
              <a:t>Bland, D. J., Osterwalder, A., Smith, A., &amp; Papadakos, T. (2020). Testing business ideas.</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1.2 Validare la tua idea di business</a:t>
            </a:r>
            <a:endParaRPr lang="es-ES" sz="4000" b="1" dirty="0">
              <a:solidFill>
                <a:srgbClr val="D92E2D"/>
              </a:solidFill>
            </a:endParaRPr>
          </a:p>
        </p:txBody>
      </p:sp>
      <p:grpSp>
        <p:nvGrpSpPr>
          <p:cNvPr id="2" name="Group 1"/>
          <p:cNvGrpSpPr/>
          <p:nvPr/>
        </p:nvGrpSpPr>
        <p:grpSpPr>
          <a:xfrm>
            <a:off x="2358983" y="3524556"/>
            <a:ext cx="7281926" cy="2538223"/>
            <a:chOff x="2358983" y="3524556"/>
            <a:chExt cx="7281926" cy="2538223"/>
          </a:xfrm>
        </p:grpSpPr>
        <p:pic>
          <p:nvPicPr>
            <p:cNvPr id="8" name="Obrázok 7">
              <a:extLst>
                <a:ext uri="{FF2B5EF4-FFF2-40B4-BE49-F238E27FC236}">
                  <a16:creationId xmlns:a16="http://schemas.microsoft.com/office/drawing/2014/main" id="{1A65B9F0-F080-4ED6-B9B2-9443864579D8}"/>
                </a:ext>
              </a:extLst>
            </p:cNvPr>
            <p:cNvPicPr>
              <a:picLocks noChangeAspect="1"/>
            </p:cNvPicPr>
            <p:nvPr/>
          </p:nvPicPr>
          <p:blipFill rotWithShape="1">
            <a:blip r:embed="rId4">
              <a:extLst>
                <a:ext uri="{28A0092B-C50C-407E-A947-70E740481C1C}">
                  <a14:useLocalDpi xmlns:a14="http://schemas.microsoft.com/office/drawing/2010/main" val="0"/>
                </a:ext>
              </a:extLst>
            </a:blip>
            <a:srcRect t="9617"/>
            <a:stretch/>
          </p:blipFill>
          <p:spPr>
            <a:xfrm>
              <a:off x="2358983" y="3524556"/>
              <a:ext cx="7192379" cy="2419473"/>
            </a:xfrm>
            <a:prstGeom prst="rect">
              <a:avLst/>
            </a:prstGeom>
          </p:spPr>
        </p:pic>
        <p:sp>
          <p:nvSpPr>
            <p:cNvPr id="9" name="Obdĺžnik 8">
              <a:extLst>
                <a:ext uri="{FF2B5EF4-FFF2-40B4-BE49-F238E27FC236}">
                  <a16:creationId xmlns:a16="http://schemas.microsoft.com/office/drawing/2014/main" id="{CEC69CF5-4D63-4D28-B2DD-7A69BB42DB2F}"/>
                </a:ext>
              </a:extLst>
            </p:cNvPr>
            <p:cNvSpPr/>
            <p:nvPr/>
          </p:nvSpPr>
          <p:spPr>
            <a:xfrm>
              <a:off x="2415545" y="5530083"/>
              <a:ext cx="622170" cy="3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400" b="1" dirty="0">
                  <a:solidFill>
                    <a:sysClr val="windowText" lastClr="000000"/>
                  </a:solidFill>
                </a:rPr>
                <a:t>Idea</a:t>
              </a:r>
            </a:p>
          </p:txBody>
        </p:sp>
        <p:sp>
          <p:nvSpPr>
            <p:cNvPr id="16" name="Obdĺžnik 15">
              <a:extLst>
                <a:ext uri="{FF2B5EF4-FFF2-40B4-BE49-F238E27FC236}">
                  <a16:creationId xmlns:a16="http://schemas.microsoft.com/office/drawing/2014/main" id="{716A635F-A620-4142-A81A-6C449B50582B}"/>
                </a:ext>
              </a:extLst>
            </p:cNvPr>
            <p:cNvSpPr/>
            <p:nvPr/>
          </p:nvSpPr>
          <p:spPr>
            <a:xfrm>
              <a:off x="8634524" y="5530083"/>
              <a:ext cx="1006385" cy="3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400" b="1" dirty="0">
                  <a:solidFill>
                    <a:sysClr val="windowText" lastClr="000000"/>
                  </a:solidFill>
                </a:rPr>
                <a:t>Business</a:t>
              </a:r>
            </a:p>
          </p:txBody>
        </p:sp>
        <p:sp>
          <p:nvSpPr>
            <p:cNvPr id="17" name="Obdĺžnik 16">
              <a:extLst>
                <a:ext uri="{FF2B5EF4-FFF2-40B4-BE49-F238E27FC236}">
                  <a16:creationId xmlns:a16="http://schemas.microsoft.com/office/drawing/2014/main" id="{FCC77ABE-3909-461C-9F71-8E3E92B4765E}"/>
                </a:ext>
              </a:extLst>
            </p:cNvPr>
            <p:cNvSpPr/>
            <p:nvPr/>
          </p:nvSpPr>
          <p:spPr>
            <a:xfrm>
              <a:off x="8036633" y="5051152"/>
              <a:ext cx="1006385" cy="661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1000" b="1" dirty="0" err="1">
                  <a:solidFill>
                    <a:srgbClr val="F15544"/>
                  </a:solidFill>
                </a:rPr>
                <a:t>Uncertainity</a:t>
              </a:r>
              <a:r>
                <a:rPr lang="sk-SK" sz="1000" b="1" dirty="0">
                  <a:solidFill>
                    <a:srgbClr val="F15544"/>
                  </a:solidFill>
                </a:rPr>
                <a:t> &amp; Risk</a:t>
              </a:r>
            </a:p>
          </p:txBody>
        </p:sp>
        <p:sp>
          <p:nvSpPr>
            <p:cNvPr id="18" name="Obdĺžnik 17">
              <a:extLst>
                <a:ext uri="{FF2B5EF4-FFF2-40B4-BE49-F238E27FC236}">
                  <a16:creationId xmlns:a16="http://schemas.microsoft.com/office/drawing/2014/main" id="{40ACA870-64E1-4D38-9AB2-7B2D39C96F38}"/>
                </a:ext>
              </a:extLst>
            </p:cNvPr>
            <p:cNvSpPr/>
            <p:nvPr/>
          </p:nvSpPr>
          <p:spPr>
            <a:xfrm>
              <a:off x="4064444" y="5391371"/>
              <a:ext cx="1498466" cy="661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1000" b="1" dirty="0" err="1">
                  <a:solidFill>
                    <a:schemeClr val="bg1"/>
                  </a:solidFill>
                </a:rPr>
                <a:t>Search</a:t>
              </a:r>
              <a:r>
                <a:rPr lang="sk-SK" sz="1000" b="1" dirty="0">
                  <a:solidFill>
                    <a:schemeClr val="bg1"/>
                  </a:solidFill>
                </a:rPr>
                <a:t> &amp; </a:t>
              </a:r>
              <a:r>
                <a:rPr lang="sk-SK" sz="1000" b="1" dirty="0" err="1">
                  <a:solidFill>
                    <a:schemeClr val="bg1"/>
                  </a:solidFill>
                </a:rPr>
                <a:t>Testing</a:t>
              </a:r>
              <a:endParaRPr lang="sk-SK" sz="1000" b="1" dirty="0">
                <a:solidFill>
                  <a:schemeClr val="bg1"/>
                </a:solidFill>
              </a:endParaRPr>
            </a:p>
          </p:txBody>
        </p:sp>
        <p:sp>
          <p:nvSpPr>
            <p:cNvPr id="19" name="Obdĺžnik 18">
              <a:extLst>
                <a:ext uri="{FF2B5EF4-FFF2-40B4-BE49-F238E27FC236}">
                  <a16:creationId xmlns:a16="http://schemas.microsoft.com/office/drawing/2014/main" id="{0A4E08BF-0523-40DF-9AE9-C89AF122B45E}"/>
                </a:ext>
              </a:extLst>
            </p:cNvPr>
            <p:cNvSpPr/>
            <p:nvPr/>
          </p:nvSpPr>
          <p:spPr>
            <a:xfrm>
              <a:off x="6672007" y="5401194"/>
              <a:ext cx="1498466" cy="661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1000" b="1" dirty="0" err="1">
                  <a:solidFill>
                    <a:schemeClr val="bg1"/>
                  </a:solidFill>
                </a:rPr>
                <a:t>Execution</a:t>
              </a:r>
              <a:endParaRPr lang="sk-SK" sz="1000" b="1" dirty="0">
                <a:solidFill>
                  <a:schemeClr val="bg1"/>
                </a:solidFill>
              </a:endParaRPr>
            </a:p>
          </p:txBody>
        </p:sp>
      </p:grpSp>
    </p:spTree>
    <p:extLst>
      <p:ext uri="{BB962C8B-B14F-4D97-AF65-F5344CB8AC3E}">
        <p14:creationId xmlns:p14="http://schemas.microsoft.com/office/powerpoint/2010/main" val="391121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318844"/>
            <a:ext cx="6362679" cy="4696945"/>
          </a:xfrm>
        </p:spPr>
        <p:txBody>
          <a:bodyPr>
            <a:noAutofit/>
          </a:bodyPr>
          <a:lstStyle/>
          <a:p>
            <a:pPr algn="l">
              <a:defRPr/>
            </a:pPr>
            <a:r>
              <a:rPr lang="it-IT" sz="1400" dirty="0">
                <a:latin typeface="Arial" panose="020B0604020202020204" pitchFamily="34" charset="0"/>
                <a:cs typeface="Arial" panose="020B0604020202020204" pitchFamily="34" charset="0"/>
              </a:rPr>
              <a:t>Prima di tutto devi scoprire se la tua direzione è giusta, testare i presupposti di base, ottenere intuizioni e confermare con prove che la tua idea di business è molto probabile che funzioni.</a:t>
            </a:r>
          </a:p>
          <a:p>
            <a:pPr algn="l">
              <a:defRPr/>
            </a:pPr>
            <a:r>
              <a:rPr lang="it-IT" sz="1400" dirty="0">
                <a:latin typeface="Arial" panose="020B0604020202020204" pitchFamily="34" charset="0"/>
                <a:cs typeface="Arial" panose="020B0604020202020204" pitchFamily="34" charset="0"/>
              </a:rPr>
              <a:t>Costruisci-misura-impara è un ciclo di apprendimento e feedback per stabilire quanto sia efficace un prodotto, servizio o idea e farlo nel modo più veloce ed economico possibile. </a:t>
            </a:r>
          </a:p>
          <a:p>
            <a:pPr marL="285750" indent="-285750" algn="l">
              <a:buFont typeface="Arial" panose="020B0604020202020204" pitchFamily="34" charset="0"/>
              <a:buChar char="•"/>
              <a:defRPr/>
            </a:pPr>
            <a:r>
              <a:rPr lang="it-IT" sz="1400" dirty="0">
                <a:latin typeface="Arial" panose="020B0604020202020204" pitchFamily="34" charset="0"/>
                <a:cs typeface="Arial" panose="020B0604020202020204" pitchFamily="34" charset="0"/>
              </a:rPr>
              <a:t>Nella prima fase “</a:t>
            </a:r>
            <a:r>
              <a:rPr lang="it-IT" sz="1400" b="1" dirty="0">
                <a:latin typeface="Arial" panose="020B0604020202020204" pitchFamily="34" charset="0"/>
                <a:cs typeface="Arial" panose="020B0604020202020204" pitchFamily="34" charset="0"/>
              </a:rPr>
              <a:t>IDEE</a:t>
            </a:r>
            <a:r>
              <a:rPr lang="it-IT" sz="1400" dirty="0">
                <a:latin typeface="Arial" panose="020B0604020202020204" pitchFamily="34" charset="0"/>
                <a:cs typeface="Arial" panose="020B0604020202020204" pitchFamily="34" charset="0"/>
              </a:rPr>
              <a:t>” ti occupi di ideazione e pianificazione. Ti vengono in mente idee e pianifichi quale esperimento o test attuare.</a:t>
            </a:r>
          </a:p>
          <a:p>
            <a:pPr marL="285750" indent="-285750" algn="l">
              <a:buFont typeface="Arial" panose="020B0604020202020204" pitchFamily="34" charset="0"/>
              <a:buChar char="•"/>
              <a:defRPr/>
            </a:pPr>
            <a:r>
              <a:rPr lang="it-IT" sz="1400" dirty="0">
                <a:latin typeface="Arial" panose="020B0604020202020204" pitchFamily="34" charset="0"/>
                <a:cs typeface="Arial" panose="020B0604020202020204" pitchFamily="34" charset="0"/>
              </a:rPr>
              <a:t>Nella fase “</a:t>
            </a:r>
            <a:r>
              <a:rPr lang="it-IT" sz="1400" b="1" dirty="0">
                <a:latin typeface="Arial" panose="020B0604020202020204" pitchFamily="34" charset="0"/>
                <a:cs typeface="Arial" panose="020B0604020202020204" pitchFamily="34" charset="0"/>
              </a:rPr>
              <a:t>COSTRUSC</a:t>
            </a:r>
            <a:r>
              <a:rPr lang="it-IT" sz="1400" dirty="0">
                <a:latin typeface="Arial" panose="020B0604020202020204" pitchFamily="34" charset="0"/>
                <a:cs typeface="Arial" panose="020B0604020202020204" pitchFamily="34" charset="0"/>
              </a:rPr>
              <a:t>I” devi trasformare la tua idea in qualcosa di tangibile; ciò significa che crei un MVP (Minimum </a:t>
            </a:r>
            <a:r>
              <a:rPr lang="it-IT" sz="1400" dirty="0" err="1">
                <a:latin typeface="Arial" panose="020B0604020202020204" pitchFamily="34" charset="0"/>
                <a:cs typeface="Arial" panose="020B0604020202020204" pitchFamily="34" charset="0"/>
              </a:rPr>
              <a:t>Viable</a:t>
            </a:r>
            <a:r>
              <a:rPr lang="it-IT" sz="1400" dirty="0">
                <a:latin typeface="Arial" panose="020B0604020202020204" pitchFamily="34" charset="0"/>
                <a:cs typeface="Arial" panose="020B0604020202020204" pitchFamily="34" charset="0"/>
              </a:rPr>
              <a:t> Product) , ovvero un prodotto con caratteristiche basilari sufficienti per attirare l’attenzione dei consumatori. </a:t>
            </a:r>
          </a:p>
          <a:p>
            <a:pPr marL="285750" indent="-285750" algn="l">
              <a:buFont typeface="Arial" panose="020B0604020202020204" pitchFamily="34" charset="0"/>
              <a:buChar char="•"/>
              <a:defRPr/>
            </a:pPr>
            <a:r>
              <a:rPr lang="it-IT" sz="1400" dirty="0">
                <a:latin typeface="Arial" panose="020B0604020202020204" pitchFamily="34" charset="0"/>
                <a:cs typeface="Arial" panose="020B0604020202020204" pitchFamily="34" charset="0"/>
              </a:rPr>
              <a:t>Ora che hai il tuo prodotto (=”</a:t>
            </a:r>
            <a:r>
              <a:rPr lang="it-IT" sz="1400" b="1" dirty="0">
                <a:latin typeface="Arial" panose="020B0604020202020204" pitchFamily="34" charset="0"/>
                <a:cs typeface="Arial" panose="020B0604020202020204" pitchFamily="34" charset="0"/>
              </a:rPr>
              <a:t>CODICE</a:t>
            </a:r>
            <a:r>
              <a:rPr lang="it-IT" sz="1400" dirty="0">
                <a:latin typeface="Arial" panose="020B0604020202020204" pitchFamily="34" charset="0"/>
                <a:cs typeface="Arial" panose="020B0604020202020204" pitchFamily="34" charset="0"/>
              </a:rPr>
              <a:t>”) devi assicurarti che gli aspetti critici siano sufficientemente rifiniti. </a:t>
            </a:r>
          </a:p>
          <a:p>
            <a:pPr marL="285750" indent="-285750" algn="l">
              <a:buFont typeface="Arial" panose="020B0604020202020204" pitchFamily="34" charset="0"/>
              <a:buChar char="•"/>
              <a:defRPr/>
            </a:pPr>
            <a:r>
              <a:rPr lang="it-IT" sz="1400" dirty="0">
                <a:latin typeface="Arial" panose="020B0604020202020204" pitchFamily="34" charset="0"/>
                <a:cs typeface="Arial" panose="020B0604020202020204" pitchFamily="34" charset="0"/>
              </a:rPr>
              <a:t>Quindi, pianifica come “</a:t>
            </a:r>
            <a:r>
              <a:rPr lang="it-IT" sz="1400" b="1" dirty="0">
                <a:latin typeface="Arial" panose="020B0604020202020204" pitchFamily="34" charset="0"/>
                <a:cs typeface="Arial" panose="020B0604020202020204" pitchFamily="34" charset="0"/>
              </a:rPr>
              <a:t>MISURARE</a:t>
            </a:r>
            <a:r>
              <a:rPr lang="it-IT" sz="1400" dirty="0">
                <a:latin typeface="Arial" panose="020B0604020202020204" pitchFamily="34" charset="0"/>
                <a:cs typeface="Arial" panose="020B0604020202020204" pitchFamily="34" charset="0"/>
              </a:rPr>
              <a:t>” il successo. </a:t>
            </a:r>
          </a:p>
          <a:p>
            <a:pPr marL="285750" indent="-285750" algn="l">
              <a:buFont typeface="Arial" panose="020B0604020202020204" pitchFamily="34" charset="0"/>
              <a:buChar char="•"/>
              <a:defRPr/>
            </a:pPr>
            <a:r>
              <a:rPr lang="it-IT" sz="1400" dirty="0">
                <a:latin typeface="Arial" panose="020B0604020202020204" pitchFamily="34" charset="0"/>
                <a:cs typeface="Arial" panose="020B0604020202020204" pitchFamily="34" charset="0"/>
              </a:rPr>
              <a:t>Nella fase successive, devi analizzare I “</a:t>
            </a:r>
            <a:r>
              <a:rPr lang="it-IT" sz="1400" b="1" dirty="0">
                <a:latin typeface="Arial" panose="020B0604020202020204" pitchFamily="34" charset="0"/>
                <a:cs typeface="Arial" panose="020B0604020202020204" pitchFamily="34" charset="0"/>
              </a:rPr>
              <a:t>DATI</a:t>
            </a:r>
            <a:r>
              <a:rPr lang="it-IT" sz="1400" dirty="0">
                <a:latin typeface="Arial" panose="020B0604020202020204" pitchFamily="34" charset="0"/>
                <a:cs typeface="Arial" panose="020B0604020202020204" pitchFamily="34" charset="0"/>
              </a:rPr>
              <a:t>”, sia qualitative che quantitative. </a:t>
            </a:r>
          </a:p>
          <a:p>
            <a:pPr marL="285750" indent="-285750" algn="l">
              <a:buFont typeface="Arial" panose="020B0604020202020204" pitchFamily="34" charset="0"/>
              <a:buChar char="•"/>
              <a:defRPr/>
            </a:pPr>
            <a:r>
              <a:rPr lang="it-IT" sz="1400" dirty="0">
                <a:latin typeface="Arial" panose="020B0604020202020204" pitchFamily="34" charset="0"/>
                <a:cs typeface="Arial" panose="020B0604020202020204" pitchFamily="34" charset="0"/>
              </a:rPr>
              <a:t>L’ultima fase è critica: devi avere intuito basandoti su ciò che “</a:t>
            </a:r>
            <a:r>
              <a:rPr lang="it-IT" sz="1400" b="1" dirty="0">
                <a:latin typeface="Arial" panose="020B0604020202020204" pitchFamily="34" charset="0"/>
                <a:cs typeface="Arial" panose="020B0604020202020204" pitchFamily="34" charset="0"/>
              </a:rPr>
              <a:t>IMPAR</a:t>
            </a:r>
            <a:r>
              <a:rPr lang="it-IT" sz="1400" dirty="0">
                <a:latin typeface="Arial" panose="020B0604020202020204" pitchFamily="34" charset="0"/>
                <a:cs typeface="Arial" panose="020B0604020202020204" pitchFamily="34" charset="0"/>
              </a:rPr>
              <a:t>I” e cambiare completamente direzione o perseverare e passare alla fase successive.</a:t>
            </a:r>
            <a:endParaRPr lang="it-IT" altLang="es-ES" sz="1400" dirty="0">
              <a:latin typeface="Arial" panose="020B0604020202020204" pitchFamily="34" charset="0"/>
              <a:cs typeface="Arial" panose="020B0604020202020204" pitchFamily="34" charset="0"/>
            </a:endParaRPr>
          </a:p>
        </p:txBody>
      </p:sp>
      <p:sp>
        <p:nvSpPr>
          <p:cNvPr id="13" name="BlokTextu 12">
            <a:extLst>
              <a:ext uri="{FF2B5EF4-FFF2-40B4-BE49-F238E27FC236}">
                <a16:creationId xmlns:a16="http://schemas.microsoft.com/office/drawing/2014/main" id="{2B6F4819-5B57-4DE2-9A53-8497C8CE79C8}"/>
              </a:ext>
            </a:extLst>
          </p:cNvPr>
          <p:cNvSpPr txBox="1"/>
          <p:nvPr/>
        </p:nvSpPr>
        <p:spPr>
          <a:xfrm>
            <a:off x="8058976" y="5010534"/>
            <a:ext cx="4010526" cy="715517"/>
          </a:xfrm>
          <a:prstGeom prst="rect">
            <a:avLst/>
          </a:prstGeom>
          <a:noFill/>
        </p:spPr>
        <p:txBody>
          <a:bodyPr wrap="square">
            <a:spAutoFit/>
          </a:bodyPr>
          <a:lstStyle/>
          <a:p>
            <a:pPr marL="90170">
              <a:lnSpc>
                <a:spcPct val="115000"/>
              </a:lnSpc>
              <a:spcAft>
                <a:spcPts val="1000"/>
              </a:spcAft>
            </a:pPr>
            <a:r>
              <a:rPr lang="en-GB" sz="1200" i="1" dirty="0" err="1">
                <a:effectLst/>
                <a:latin typeface="Arial Rounded MT Bold" panose="020F0704030504030204" pitchFamily="34" charset="0"/>
                <a:ea typeface="Calibri" panose="020F0502020204030204" pitchFamily="34" charset="0"/>
                <a:cs typeface="Arial" panose="020B0604020202020204" pitchFamily="34" charset="0"/>
              </a:rPr>
              <a:t>Ries</a:t>
            </a:r>
            <a:r>
              <a:rPr lang="en-GB" sz="1200" i="1" dirty="0">
                <a:effectLst/>
                <a:latin typeface="Arial Rounded MT Bold" panose="020F0704030504030204" pitchFamily="34" charset="0"/>
                <a:ea typeface="Calibri" panose="020F0502020204030204" pitchFamily="34" charset="0"/>
                <a:cs typeface="Arial" panose="020B0604020202020204" pitchFamily="34" charset="0"/>
              </a:rPr>
              <a:t>, E. (2011). The lean </a:t>
            </a:r>
            <a:r>
              <a:rPr lang="en-GB" sz="1200" i="1" dirty="0" err="1">
                <a:effectLst/>
                <a:latin typeface="Arial Rounded MT Bold" panose="020F0704030504030204" pitchFamily="34" charset="0"/>
                <a:ea typeface="Calibri" panose="020F0502020204030204" pitchFamily="34" charset="0"/>
                <a:cs typeface="Arial" panose="020B0604020202020204" pitchFamily="34" charset="0"/>
              </a:rPr>
              <a:t>startup</a:t>
            </a:r>
            <a:r>
              <a:rPr lang="en-GB" sz="1200" i="1" dirty="0">
                <a:effectLst/>
                <a:latin typeface="Arial Rounded MT Bold" panose="020F0704030504030204" pitchFamily="34" charset="0"/>
                <a:ea typeface="Calibri" panose="020F0502020204030204" pitchFamily="34" charset="0"/>
                <a:cs typeface="Arial" panose="020B0604020202020204" pitchFamily="34" charset="0"/>
              </a:rPr>
              <a:t>: How today's entrepreneurs use continuous innovation to create radically successful businesses. Crown Business.</a:t>
            </a:r>
            <a:endParaRPr lang="sk-S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1.2 Valida la tua idea di business</a:t>
            </a:r>
            <a:endParaRPr lang="es-ES" sz="4000" b="1" dirty="0">
              <a:solidFill>
                <a:srgbClr val="D92E2D"/>
              </a:solidFill>
            </a:endParaRPr>
          </a:p>
        </p:txBody>
      </p:sp>
      <p:grpSp>
        <p:nvGrpSpPr>
          <p:cNvPr id="3" name="Group 2"/>
          <p:cNvGrpSpPr/>
          <p:nvPr/>
        </p:nvGrpSpPr>
        <p:grpSpPr>
          <a:xfrm>
            <a:off x="7886679" y="1416230"/>
            <a:ext cx="4117468" cy="3594304"/>
            <a:chOff x="7886679" y="1416230"/>
            <a:chExt cx="4117468" cy="3594304"/>
          </a:xfrm>
        </p:grpSpPr>
        <p:graphicFrame>
          <p:nvGraphicFramePr>
            <p:cNvPr id="11" name="Diagram 10">
              <a:extLst>
                <a:ext uri="{FF2B5EF4-FFF2-40B4-BE49-F238E27FC236}">
                  <a16:creationId xmlns:a16="http://schemas.microsoft.com/office/drawing/2014/main" id="{99D0C6B5-DEB8-4DA0-85D9-58DAACBA9E5C}"/>
                </a:ext>
              </a:extLst>
            </p:cNvPr>
            <p:cNvGraphicFramePr/>
            <p:nvPr>
              <p:extLst>
                <p:ext uri="{D42A27DB-BD31-4B8C-83A1-F6EECF244321}">
                  <p14:modId xmlns:p14="http://schemas.microsoft.com/office/powerpoint/2010/main" val="1629709306"/>
                </p:ext>
              </p:extLst>
            </p:nvPr>
          </p:nvGraphicFramePr>
          <p:xfrm>
            <a:off x="8503087" y="1416230"/>
            <a:ext cx="2884652" cy="2543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ál 1">
              <a:extLst>
                <a:ext uri="{FF2B5EF4-FFF2-40B4-BE49-F238E27FC236}">
                  <a16:creationId xmlns:a16="http://schemas.microsoft.com/office/drawing/2014/main" id="{960A10BF-E0CE-4049-AAE9-E438EFCB8ADD}"/>
                </a:ext>
              </a:extLst>
            </p:cNvPr>
            <p:cNvSpPr/>
            <p:nvPr/>
          </p:nvSpPr>
          <p:spPr>
            <a:xfrm>
              <a:off x="10910638" y="1594576"/>
              <a:ext cx="1093509" cy="1093509"/>
            </a:xfrm>
            <a:prstGeom prst="ellipse">
              <a:avLst/>
            </a:prstGeom>
            <a:solidFill>
              <a:srgbClr val="FFCD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err="1"/>
                <a:t>BUILD</a:t>
              </a:r>
              <a:endParaRPr lang="sk-SK" sz="1100" dirty="0"/>
            </a:p>
          </p:txBody>
        </p:sp>
        <p:sp>
          <p:nvSpPr>
            <p:cNvPr id="16" name="Ovál 15">
              <a:extLst>
                <a:ext uri="{FF2B5EF4-FFF2-40B4-BE49-F238E27FC236}">
                  <a16:creationId xmlns:a16="http://schemas.microsoft.com/office/drawing/2014/main" id="{F83C113E-8F93-4C63-8CB7-4A7DF5CEE9E0}"/>
                </a:ext>
              </a:extLst>
            </p:cNvPr>
            <p:cNvSpPr/>
            <p:nvPr/>
          </p:nvSpPr>
          <p:spPr>
            <a:xfrm>
              <a:off x="9398658" y="3917025"/>
              <a:ext cx="1093509" cy="1093509"/>
            </a:xfrm>
            <a:prstGeom prst="ellipse">
              <a:avLst/>
            </a:prstGeom>
            <a:solidFill>
              <a:srgbClr val="E687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err="1"/>
                <a:t>MEASURE</a:t>
              </a:r>
              <a:endParaRPr lang="sk-SK" sz="1100" dirty="0"/>
            </a:p>
          </p:txBody>
        </p:sp>
        <p:sp>
          <p:nvSpPr>
            <p:cNvPr id="17" name="Ovál 16">
              <a:extLst>
                <a:ext uri="{FF2B5EF4-FFF2-40B4-BE49-F238E27FC236}">
                  <a16:creationId xmlns:a16="http://schemas.microsoft.com/office/drawing/2014/main" id="{63439C8D-27D3-4A6A-AC4A-19C12AA7ABA3}"/>
                </a:ext>
              </a:extLst>
            </p:cNvPr>
            <p:cNvSpPr/>
            <p:nvPr/>
          </p:nvSpPr>
          <p:spPr>
            <a:xfrm>
              <a:off x="7886679" y="1594576"/>
              <a:ext cx="1093509" cy="1093509"/>
            </a:xfrm>
            <a:prstGeom prst="ellipse">
              <a:avLst/>
            </a:prstGeom>
            <a:solidFill>
              <a:srgbClr val="D92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dirty="0" err="1"/>
                <a:t>LEARN</a:t>
              </a:r>
              <a:endParaRPr lang="sk-SK" sz="1100" dirty="0"/>
            </a:p>
          </p:txBody>
        </p:sp>
      </p:grpSp>
    </p:spTree>
    <p:extLst>
      <p:ext uri="{BB962C8B-B14F-4D97-AF65-F5344CB8AC3E}">
        <p14:creationId xmlns:p14="http://schemas.microsoft.com/office/powerpoint/2010/main" val="33548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algn="l">
              <a:defRPr/>
            </a:pPr>
            <a:r>
              <a:rPr lang="it-IT" altLang="es-ES" sz="1400" dirty="0">
                <a:latin typeface="Arial" panose="020B0604020202020204" pitchFamily="34" charset="0"/>
                <a:cs typeface="Arial" panose="020B0604020202020204" pitchFamily="34" charset="0"/>
              </a:rPr>
              <a:t>Mentalità che devono essere adottate durante il processo di validazione:</a:t>
            </a:r>
          </a:p>
          <a:p>
            <a:pPr algn="l">
              <a:defRPr/>
            </a:pPr>
            <a:endParaRPr lang="it-IT" altLang="es-E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defRPr/>
            </a:pPr>
            <a:r>
              <a:rPr lang="it-IT" altLang="es-ES" sz="1400" dirty="0">
                <a:latin typeface="Arial" panose="020B0604020202020204" pitchFamily="34" charset="0"/>
                <a:cs typeface="Arial" panose="020B0604020202020204" pitchFamily="34" charset="0"/>
              </a:rPr>
              <a:t>Imprenditoriale</a:t>
            </a:r>
          </a:p>
          <a:p>
            <a:pPr marL="285750" indent="-285750" algn="l">
              <a:buFont typeface="Arial" panose="020B0604020202020204" pitchFamily="34" charset="0"/>
              <a:buChar char="•"/>
              <a:defRPr/>
            </a:pPr>
            <a:r>
              <a:rPr lang="it-IT" altLang="es-ES" sz="1400" dirty="0">
                <a:latin typeface="Arial" panose="020B0604020202020204" pitchFamily="34" charset="0"/>
                <a:cs typeface="Arial" panose="020B0604020202020204" pitchFamily="34" charset="0"/>
              </a:rPr>
              <a:t>Focalizzata sul consumatore</a:t>
            </a:r>
          </a:p>
          <a:p>
            <a:pPr marL="285750" indent="-285750" algn="l">
              <a:buFont typeface="Arial" panose="020B0604020202020204" pitchFamily="34" charset="0"/>
              <a:buChar char="•"/>
              <a:defRPr/>
            </a:pPr>
            <a:r>
              <a:rPr lang="it-IT" altLang="es-ES" sz="1400" dirty="0">
                <a:latin typeface="Arial" panose="020B0604020202020204" pitchFamily="34" charset="0"/>
                <a:cs typeface="Arial" panose="020B0604020202020204" pitchFamily="34" charset="0"/>
              </a:rPr>
              <a:t>Approccio iterativo</a:t>
            </a:r>
          </a:p>
          <a:p>
            <a:pPr marL="285750" indent="-285750" algn="l">
              <a:buFont typeface="Arial" panose="020B0604020202020204" pitchFamily="34" charset="0"/>
              <a:buChar char="•"/>
              <a:defRPr/>
            </a:pPr>
            <a:r>
              <a:rPr lang="it-IT" altLang="es-ES" sz="1400" dirty="0">
                <a:latin typeface="Arial" panose="020B0604020202020204" pitchFamily="34" charset="0"/>
                <a:cs typeface="Arial" panose="020B0604020202020204" pitchFamily="34" charset="0"/>
              </a:rPr>
              <a:t>Ipotesi e domande</a:t>
            </a:r>
          </a:p>
          <a:p>
            <a:pPr marL="285750" indent="-285750" algn="l">
              <a:buFont typeface="Arial" panose="020B0604020202020204" pitchFamily="34" charset="0"/>
              <a:buChar char="•"/>
              <a:defRPr/>
            </a:pPr>
            <a:r>
              <a:rPr lang="it-IT" altLang="es-ES" sz="1400" dirty="0">
                <a:latin typeface="Arial" panose="020B0604020202020204" pitchFamily="34" charset="0"/>
                <a:cs typeface="Arial" panose="020B0604020202020204" pitchFamily="34" charset="0"/>
              </a:rPr>
              <a:t>Focalizzata sull’esperimento</a:t>
            </a:r>
          </a:p>
          <a:p>
            <a:pPr marL="285750" indent="-285750" algn="l">
              <a:buFont typeface="Arial" panose="020B0604020202020204" pitchFamily="34" charset="0"/>
              <a:buChar char="•"/>
              <a:defRPr/>
            </a:pPr>
            <a:r>
              <a:rPr lang="it-IT" altLang="es-ES" sz="1400" dirty="0">
                <a:latin typeface="Arial" panose="020B0604020202020204" pitchFamily="34" charset="0"/>
                <a:cs typeface="Arial" panose="020B0604020202020204" pitchFamily="34" charset="0"/>
              </a:rPr>
              <a:t>Influenzata dai dati</a:t>
            </a:r>
          </a:p>
          <a:p>
            <a:pPr algn="l">
              <a:defRPr/>
            </a:pPr>
            <a:endParaRPr lang="en-GB" altLang="es-ES" sz="2900" dirty="0">
              <a:latin typeface="+mj-lt"/>
              <a:cs typeface="Calibri" panose="020F0502020204030204" pitchFamily="34" charset="0"/>
            </a:endParaRPr>
          </a:p>
        </p:txBody>
      </p:sp>
      <p:sp>
        <p:nvSpPr>
          <p:cNvPr id="13"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1.2 Valida la tua idea di business</a:t>
            </a:r>
            <a:endParaRPr lang="es-ES" sz="4000" b="1" dirty="0">
              <a:solidFill>
                <a:srgbClr val="D92E2D"/>
              </a:solidFill>
            </a:endParaRPr>
          </a:p>
        </p:txBody>
      </p:sp>
      <p:pic>
        <p:nvPicPr>
          <p:cNvPr id="11" name="Imagen 20">
            <a:extLst>
              <a:ext uri="{FF2B5EF4-FFF2-40B4-BE49-F238E27FC236}">
                <a16:creationId xmlns:a16="http://schemas.microsoft.com/office/drawing/2014/main" id="{E358E297-28CA-4BB1-AB19-29BFBA151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000" y="2520000"/>
            <a:ext cx="4680000" cy="2629374"/>
          </a:xfrm>
          <a:prstGeom prst="rect">
            <a:avLst/>
          </a:prstGeom>
        </p:spPr>
      </p:pic>
    </p:spTree>
    <p:extLst>
      <p:ext uri="{BB962C8B-B14F-4D97-AF65-F5344CB8AC3E}">
        <p14:creationId xmlns:p14="http://schemas.microsoft.com/office/powerpoint/2010/main" val="188910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140162"/>
          </a:xfrm>
        </p:spPr>
        <p:txBody>
          <a:bodyPr>
            <a:normAutofit/>
          </a:bodyPr>
          <a:lstStyle/>
          <a:p>
            <a:pPr algn="l">
              <a:lnSpc>
                <a:spcPct val="115000"/>
              </a:lnSpc>
              <a:spcAft>
                <a:spcPts val="1000"/>
              </a:spcAft>
            </a:pPr>
            <a:r>
              <a:rPr lang="it-IT" sz="2000" b="1" dirty="0">
                <a:solidFill>
                  <a:srgbClr val="D92E2D"/>
                </a:solidFill>
                <a:latin typeface="Calibri" panose="020F0502020204030204" pitchFamily="34" charset="0"/>
                <a:cs typeface="Calibri" panose="020F0502020204030204" pitchFamily="34" charset="0"/>
              </a:rPr>
              <a:t>1.2.2 Testa le tue idee di business nella pratica</a:t>
            </a:r>
          </a:p>
          <a:p>
            <a:pPr algn="l">
              <a:lnSpc>
                <a:spcPct val="115000"/>
              </a:lnSpc>
              <a:spcAft>
                <a:spcPts val="1000"/>
              </a:spcAft>
            </a:pPr>
            <a:r>
              <a:rPr lang="it-IT" sz="1500" dirty="0">
                <a:effectLst/>
                <a:latin typeface="Arial" panose="020B0604020202020204" pitchFamily="34" charset="0"/>
                <a:ea typeface="Calibri" panose="020F0502020204030204" pitchFamily="34" charset="0"/>
                <a:cs typeface="Arial" panose="020B0604020202020204" pitchFamily="34" charset="0"/>
              </a:rPr>
              <a:t>Prima di tutto</a:t>
            </a:r>
            <a:r>
              <a:rPr lang="it-IT" sz="1500" dirty="0">
                <a:latin typeface="Arial" panose="020B0604020202020204" pitchFamily="34" charset="0"/>
                <a:ea typeface="Calibri" panose="020F0502020204030204" pitchFamily="34" charset="0"/>
                <a:cs typeface="Arial" panose="020B0604020202020204" pitchFamily="34" charset="0"/>
              </a:rPr>
              <a:t>, devi seguire queste affermazioni:</a:t>
            </a:r>
          </a:p>
          <a:p>
            <a:pPr marL="285750" indent="-285750" algn="l">
              <a:lnSpc>
                <a:spcPct val="115000"/>
              </a:lnSpc>
              <a:spcAft>
                <a:spcPts val="1000"/>
              </a:spcAft>
              <a:buFont typeface="Arial" panose="020B0604020202020204" pitchFamily="34" charset="0"/>
              <a:buChar char="•"/>
            </a:pPr>
            <a:r>
              <a:rPr lang="it-IT" sz="1500" dirty="0">
                <a:latin typeface="Arial" panose="020B0604020202020204" pitchFamily="34" charset="0"/>
                <a:ea typeface="Calibri" panose="020F0502020204030204" pitchFamily="34" charset="0"/>
                <a:cs typeface="Arial" panose="020B0604020202020204" pitchFamily="34" charset="0"/>
              </a:rPr>
              <a:t>Credo ci sia un</a:t>
            </a:r>
            <a:r>
              <a:rPr lang="it-IT" sz="1500" dirty="0">
                <a:effectLst/>
                <a:latin typeface="Arial" panose="020B0604020202020204" pitchFamily="34" charset="0"/>
                <a:ea typeface="Calibri" panose="020F0502020204030204" pitchFamily="34" charset="0"/>
                <a:cs typeface="Arial" panose="020B0604020202020204" pitchFamily="34" charset="0"/>
              </a:rPr>
              <a:t> </a:t>
            </a:r>
            <a:r>
              <a:rPr lang="it-IT" sz="1500" b="1" dirty="0">
                <a:effectLst/>
                <a:latin typeface="Arial" panose="020B0604020202020204" pitchFamily="34" charset="0"/>
                <a:ea typeface="Calibri" panose="020F0502020204030204" pitchFamily="34" charset="0"/>
                <a:cs typeface="Arial" panose="020B0604020202020204" pitchFamily="34" charset="0"/>
              </a:rPr>
              <a:t>problema</a:t>
            </a:r>
            <a:r>
              <a:rPr lang="it-IT" sz="1500" dirty="0">
                <a:effectLst/>
                <a:latin typeface="Arial" panose="020B0604020202020204" pitchFamily="34" charset="0"/>
                <a:ea typeface="Calibri" panose="020F0502020204030204" pitchFamily="34" charset="0"/>
                <a:cs typeface="Arial" panose="020B0604020202020204" pitchFamily="34" charset="0"/>
              </a:rPr>
              <a:t>!</a:t>
            </a:r>
            <a:endParaRPr lang="it-IT" sz="1500" dirty="0">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1000"/>
              </a:spcAft>
              <a:buFont typeface="Arial" panose="020B0604020202020204" pitchFamily="34" charset="0"/>
              <a:buChar char="•"/>
            </a:pPr>
            <a:r>
              <a:rPr lang="it-IT" sz="1500" dirty="0">
                <a:latin typeface="Arial" panose="020B0604020202020204" pitchFamily="34" charset="0"/>
                <a:ea typeface="Calibri" panose="020F0502020204030204" pitchFamily="34" charset="0"/>
                <a:cs typeface="Arial" panose="020B0604020202020204" pitchFamily="34" charset="0"/>
              </a:rPr>
              <a:t>Credo che</a:t>
            </a:r>
            <a:r>
              <a:rPr lang="it-IT" sz="1500" dirty="0">
                <a:effectLst/>
                <a:latin typeface="Arial" panose="020B0604020202020204" pitchFamily="34" charset="0"/>
                <a:ea typeface="Calibri" panose="020F0502020204030204" pitchFamily="34" charset="0"/>
                <a:cs typeface="Arial" panose="020B0604020202020204" pitchFamily="34" charset="0"/>
              </a:rPr>
              <a:t> </a:t>
            </a:r>
            <a:r>
              <a:rPr lang="it-IT" sz="1500" b="1" dirty="0">
                <a:latin typeface="Arial" panose="020B0604020202020204" pitchFamily="34" charset="0"/>
                <a:ea typeface="Calibri" panose="020F0502020204030204" pitchFamily="34" charset="0"/>
                <a:cs typeface="Arial" panose="020B0604020202020204" pitchFamily="34" charset="0"/>
              </a:rPr>
              <a:t>qualcuno </a:t>
            </a:r>
            <a:r>
              <a:rPr lang="it-IT" sz="1500" dirty="0">
                <a:latin typeface="Arial" panose="020B0604020202020204" pitchFamily="34" charset="0"/>
                <a:ea typeface="Calibri" panose="020F0502020204030204" pitchFamily="34" charset="0"/>
                <a:cs typeface="Arial" panose="020B0604020202020204" pitchFamily="34" charset="0"/>
              </a:rPr>
              <a:t>abbia un </a:t>
            </a:r>
            <a:r>
              <a:rPr lang="it-IT" sz="1500" b="1" dirty="0">
                <a:latin typeface="Arial" panose="020B0604020202020204" pitchFamily="34" charset="0"/>
                <a:ea typeface="Calibri" panose="020F0502020204030204" pitchFamily="34" charset="0"/>
                <a:cs typeface="Arial" panose="020B0604020202020204" pitchFamily="34" charset="0"/>
              </a:rPr>
              <a:t>problema</a:t>
            </a:r>
            <a:r>
              <a:rPr lang="it-IT" sz="1500" dirty="0">
                <a:effectLst/>
                <a:latin typeface="Arial" panose="020B0604020202020204" pitchFamily="34" charset="0"/>
                <a:ea typeface="Calibri" panose="020F0502020204030204" pitchFamily="34" charset="0"/>
                <a:cs typeface="Arial" panose="020B0604020202020204" pitchFamily="34" charset="0"/>
              </a:rPr>
              <a:t>!</a:t>
            </a:r>
            <a:endParaRPr lang="it-IT" sz="1500" dirty="0">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1000"/>
              </a:spcAft>
              <a:buFont typeface="Arial" panose="020B0604020202020204" pitchFamily="34" charset="0"/>
              <a:buChar char="•"/>
            </a:pPr>
            <a:r>
              <a:rPr lang="it-IT" sz="1500" dirty="0">
                <a:effectLst/>
                <a:latin typeface="Arial" panose="020B0604020202020204" pitchFamily="34" charset="0"/>
                <a:ea typeface="Calibri" panose="020F0502020204030204" pitchFamily="34" charset="0"/>
                <a:cs typeface="Arial" panose="020B0604020202020204" pitchFamily="34" charset="0"/>
              </a:rPr>
              <a:t>Credo che QUESTO </a:t>
            </a:r>
            <a:r>
              <a:rPr lang="it-IT" sz="1500" b="1" dirty="0">
                <a:effectLst/>
                <a:latin typeface="Arial" panose="020B0604020202020204" pitchFamily="34" charset="0"/>
                <a:ea typeface="Calibri" panose="020F0502020204030204" pitchFamily="34" charset="0"/>
                <a:cs typeface="Arial" panose="020B0604020202020204" pitchFamily="34" charset="0"/>
              </a:rPr>
              <a:t>risolverà </a:t>
            </a:r>
            <a:r>
              <a:rPr lang="it-IT" sz="1500" dirty="0">
                <a:effectLst/>
                <a:latin typeface="Arial" panose="020B0604020202020204" pitchFamily="34" charset="0"/>
                <a:ea typeface="Calibri" panose="020F0502020204030204" pitchFamily="34" charset="0"/>
                <a:cs typeface="Arial" panose="020B0604020202020204" pitchFamily="34" charset="0"/>
              </a:rPr>
              <a:t>il problema!</a:t>
            </a:r>
            <a:endParaRPr lang="it-IT" sz="1500" dirty="0">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1000"/>
              </a:spcAft>
              <a:buFont typeface="Arial" panose="020B0604020202020204" pitchFamily="34" charset="0"/>
              <a:buChar char="•"/>
            </a:pPr>
            <a:r>
              <a:rPr lang="it-IT" sz="1500" dirty="0">
                <a:effectLst/>
                <a:latin typeface="Arial" panose="020B0604020202020204" pitchFamily="34" charset="0"/>
                <a:ea typeface="Calibri" panose="020F0502020204030204" pitchFamily="34" charset="0"/>
                <a:cs typeface="Arial" panose="020B0604020202020204" pitchFamily="34" charset="0"/>
              </a:rPr>
              <a:t>Credo di poterlo </a:t>
            </a:r>
            <a:r>
              <a:rPr lang="it-IT" sz="1500" b="1" dirty="0">
                <a:effectLst/>
                <a:latin typeface="Arial" panose="020B0604020202020204" pitchFamily="34" charset="0"/>
                <a:ea typeface="Calibri" panose="020F0502020204030204" pitchFamily="34" charset="0"/>
                <a:cs typeface="Arial" panose="020B0604020202020204" pitchFamily="34" charset="0"/>
              </a:rPr>
              <a:t>far funzionare </a:t>
            </a:r>
            <a:r>
              <a:rPr lang="it-IT" sz="1500" dirty="0">
                <a:effectLst/>
                <a:latin typeface="Arial" panose="020B0604020202020204" pitchFamily="34" charset="0"/>
                <a:ea typeface="Calibri" panose="020F0502020204030204" pitchFamily="34" charset="0"/>
                <a:cs typeface="Arial" panose="020B0604020202020204" pitchFamily="34" charset="0"/>
              </a:rPr>
              <a:t>così!</a:t>
            </a:r>
          </a:p>
          <a:p>
            <a:pPr algn="l">
              <a:lnSpc>
                <a:spcPct val="115000"/>
              </a:lnSpc>
              <a:spcAft>
                <a:spcPts val="1000"/>
              </a:spcAft>
            </a:pPr>
            <a:endParaRPr lang="sk-SK" sz="15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1000"/>
              </a:spcAft>
              <a:buFont typeface="Arial" panose="020B0604020202020204" pitchFamily="34" charset="0"/>
              <a:buChar char="•"/>
            </a:pPr>
            <a:endParaRPr lang="sk-SK" sz="15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altLang="es-ES" sz="2600" dirty="0">
              <a:latin typeface="+mj-lt"/>
              <a:cs typeface="Calibri" panose="020F0502020204030204" pitchFamily="34" charset="0"/>
            </a:endParaRPr>
          </a:p>
        </p:txBody>
      </p:sp>
      <p:sp>
        <p:nvSpPr>
          <p:cNvPr id="13"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1.2 Valida la tua idea di business</a:t>
            </a:r>
            <a:endParaRPr lang="es-ES" sz="4000" b="1" dirty="0">
              <a:solidFill>
                <a:srgbClr val="D92E2D"/>
              </a:solidFill>
            </a:endParaRPr>
          </a:p>
        </p:txBody>
      </p:sp>
      <p:pic>
        <p:nvPicPr>
          <p:cNvPr id="11" name="Imagen 24">
            <a:extLst>
              <a:ext uri="{FF2B5EF4-FFF2-40B4-BE49-F238E27FC236}">
                <a16:creationId xmlns:a16="http://schemas.microsoft.com/office/drawing/2014/main" id="{55E8210E-AFF2-4D47-8DD7-6F80C7568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000" y="2160000"/>
            <a:ext cx="4680000" cy="3175481"/>
          </a:xfrm>
          <a:prstGeom prst="rect">
            <a:avLst/>
          </a:prstGeom>
        </p:spPr>
      </p:pic>
    </p:spTree>
    <p:extLst>
      <p:ext uri="{BB962C8B-B14F-4D97-AF65-F5344CB8AC3E}">
        <p14:creationId xmlns:p14="http://schemas.microsoft.com/office/powerpoint/2010/main" val="362795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140162"/>
          </a:xfrm>
        </p:spPr>
        <p:txBody>
          <a:bodyPr>
            <a:normAutofit/>
          </a:bodyPr>
          <a:lstStyle/>
          <a:p>
            <a:pPr algn="l">
              <a:lnSpc>
                <a:spcPct val="115000"/>
              </a:lnSpc>
              <a:spcAft>
                <a:spcPts val="1000"/>
              </a:spcAft>
            </a:pPr>
            <a:r>
              <a:rPr lang="it-IT" sz="1500" dirty="0">
                <a:latin typeface="Arial" panose="020B0604020202020204" pitchFamily="34" charset="0"/>
                <a:ea typeface="Calibri" panose="020F0502020204030204" pitchFamily="34" charset="0"/>
                <a:cs typeface="Arial" panose="020B0604020202020204" pitchFamily="34" charset="0"/>
              </a:rPr>
              <a:t>Quindi, si attua un processo di validazione:</a:t>
            </a:r>
          </a:p>
          <a:p>
            <a:pPr marL="285750" indent="-285750" algn="l">
              <a:lnSpc>
                <a:spcPct val="115000"/>
              </a:lnSpc>
              <a:spcAft>
                <a:spcPts val="1000"/>
              </a:spcAft>
              <a:buFont typeface="Arial" panose="020B0604020202020204" pitchFamily="34" charset="0"/>
              <a:buChar char="•"/>
            </a:pPr>
            <a:r>
              <a:rPr lang="it-IT" sz="1500" dirty="0">
                <a:effectLst/>
                <a:latin typeface="Arial" panose="020B0604020202020204" pitchFamily="34" charset="0"/>
                <a:ea typeface="Calibri" panose="020F0502020204030204" pitchFamily="34" charset="0"/>
                <a:cs typeface="Arial" panose="020B0604020202020204" pitchFamily="34" charset="0"/>
              </a:rPr>
              <a:t>Assunzioni ed ipotesi</a:t>
            </a:r>
          </a:p>
          <a:p>
            <a:pPr marL="285750" indent="-285750" algn="l">
              <a:lnSpc>
                <a:spcPct val="115000"/>
              </a:lnSpc>
              <a:spcAft>
                <a:spcPts val="1000"/>
              </a:spcAft>
              <a:buFont typeface="Arial" panose="020B0604020202020204" pitchFamily="34" charset="0"/>
              <a:buChar char="•"/>
            </a:pPr>
            <a:r>
              <a:rPr lang="it-IT" sz="1500" dirty="0">
                <a:effectLst/>
                <a:latin typeface="Arial" panose="020B0604020202020204" pitchFamily="34" charset="0"/>
                <a:ea typeface="Calibri" panose="020F0502020204030204" pitchFamily="34" charset="0"/>
                <a:cs typeface="Arial" panose="020B0604020202020204" pitchFamily="34" charset="0"/>
              </a:rPr>
              <a:t>Test - scegli i metodi, gli strument</a:t>
            </a:r>
            <a:r>
              <a:rPr lang="it-IT" sz="1500" dirty="0">
                <a:latin typeface="Arial" panose="020B0604020202020204" pitchFamily="34" charset="0"/>
                <a:ea typeface="Calibri" panose="020F0502020204030204" pitchFamily="34" charset="0"/>
                <a:cs typeface="Arial" panose="020B0604020202020204" pitchFamily="34" charset="0"/>
              </a:rPr>
              <a:t>i</a:t>
            </a:r>
            <a:r>
              <a:rPr lang="it-IT" sz="1500" dirty="0">
                <a:effectLst/>
                <a:latin typeface="Arial" panose="020B0604020202020204" pitchFamily="34" charset="0"/>
                <a:ea typeface="Calibri" panose="020F0502020204030204" pitchFamily="34" charset="0"/>
                <a:cs typeface="Arial" panose="020B0604020202020204" pitchFamily="34" charset="0"/>
              </a:rPr>
              <a:t> e MVP</a:t>
            </a:r>
            <a:endParaRPr lang="it-IT" sz="1500" dirty="0">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1000"/>
              </a:spcAft>
              <a:buFont typeface="Arial" panose="020B0604020202020204" pitchFamily="34" charset="0"/>
              <a:buChar char="•"/>
            </a:pPr>
            <a:r>
              <a:rPr lang="it-IT" sz="1500" dirty="0">
                <a:effectLst/>
                <a:latin typeface="Arial" panose="020B0604020202020204" pitchFamily="34" charset="0"/>
                <a:ea typeface="Calibri" panose="020F0502020204030204" pitchFamily="34" charset="0"/>
                <a:cs typeface="Arial" panose="020B0604020202020204" pitchFamily="34" charset="0"/>
              </a:rPr>
              <a:t>Dati - come li raccoglierli </a:t>
            </a:r>
          </a:p>
          <a:p>
            <a:pPr marL="285750" indent="-285750" algn="l">
              <a:lnSpc>
                <a:spcPct val="115000"/>
              </a:lnSpc>
              <a:spcAft>
                <a:spcPts val="1000"/>
              </a:spcAft>
              <a:buFont typeface="Arial" panose="020B0604020202020204" pitchFamily="34" charset="0"/>
              <a:buChar char="•"/>
            </a:pPr>
            <a:r>
              <a:rPr lang="it-IT" sz="1500" dirty="0">
                <a:effectLst/>
                <a:latin typeface="Arial" panose="020B0604020202020204" pitchFamily="34" charset="0"/>
                <a:ea typeface="Calibri" panose="020F0502020204030204" pitchFamily="34" charset="0"/>
                <a:cs typeface="Arial" panose="020B0604020202020204" pitchFamily="34" charset="0"/>
              </a:rPr>
              <a:t>Criteri -  quali sono i criteri per il successo</a:t>
            </a:r>
          </a:p>
          <a:p>
            <a:pPr marL="90170">
              <a:lnSpc>
                <a:spcPct val="115000"/>
              </a:lnSpc>
              <a:spcAft>
                <a:spcPts val="1000"/>
              </a:spcAft>
            </a:pPr>
            <a:r>
              <a:rPr lang="en-GB" sz="1500" dirty="0">
                <a:effectLst/>
                <a:latin typeface="Arial" panose="020B0604020202020204" pitchFamily="34" charset="0"/>
                <a:ea typeface="Calibri" panose="020F0502020204030204" pitchFamily="34" charset="0"/>
                <a:cs typeface="Arial" panose="020B0604020202020204" pitchFamily="34" charset="0"/>
              </a:rPr>
              <a:t> </a:t>
            </a:r>
            <a:endParaRPr lang="sk-SK" sz="15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sk-SK" sz="15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1000"/>
              </a:spcAft>
              <a:buFont typeface="Arial" panose="020B0604020202020204" pitchFamily="34" charset="0"/>
              <a:buChar char="•"/>
            </a:pPr>
            <a:endParaRPr lang="sk-SK" sz="15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altLang="es-ES" sz="1500" dirty="0">
              <a:latin typeface="Arial" panose="020B0604020202020204" pitchFamily="34" charset="0"/>
              <a:cs typeface="Arial" panose="020B0604020202020204" pitchFamily="34" charset="0"/>
            </a:endParaRPr>
          </a:p>
        </p:txBody>
      </p:sp>
      <p:sp>
        <p:nvSpPr>
          <p:cNvPr id="13"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1.2 Validare la tua idea di business</a:t>
            </a:r>
            <a:endParaRPr lang="es-ES" sz="4000" b="1" dirty="0">
              <a:solidFill>
                <a:srgbClr val="D92E2D"/>
              </a:solidFill>
            </a:endParaRPr>
          </a:p>
        </p:txBody>
      </p:sp>
      <p:pic>
        <p:nvPicPr>
          <p:cNvPr id="11" name="Imagen 26">
            <a:extLst>
              <a:ext uri="{FF2B5EF4-FFF2-40B4-BE49-F238E27FC236}">
                <a16:creationId xmlns:a16="http://schemas.microsoft.com/office/drawing/2014/main" id="{953A74C1-D5F9-44F4-9ACF-488CA65C9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000" y="2160000"/>
            <a:ext cx="4680000" cy="3276000"/>
          </a:xfrm>
          <a:prstGeom prst="rect">
            <a:avLst/>
          </a:prstGeom>
        </p:spPr>
      </p:pic>
    </p:spTree>
    <p:extLst>
      <p:ext uri="{BB962C8B-B14F-4D97-AF65-F5344CB8AC3E}">
        <p14:creationId xmlns:p14="http://schemas.microsoft.com/office/powerpoint/2010/main" val="38785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140162"/>
          </a:xfrm>
        </p:spPr>
        <p:txBody>
          <a:bodyPr>
            <a:normAutofit/>
          </a:bodyPr>
          <a:lstStyle/>
          <a:p>
            <a:pPr marL="90170" algn="l">
              <a:lnSpc>
                <a:spcPct val="115000"/>
              </a:lnSpc>
              <a:spcAft>
                <a:spcPts val="1000"/>
              </a:spcAft>
            </a:pPr>
            <a:r>
              <a:rPr lang="it-IT" sz="1500" dirty="0">
                <a:effectLst/>
                <a:latin typeface="Arial" panose="020B0604020202020204" pitchFamily="34" charset="0"/>
                <a:ea typeface="Calibri" panose="020F0502020204030204" pitchFamily="34" charset="0"/>
                <a:cs typeface="Arial" panose="020B0604020202020204" pitchFamily="34" charset="0"/>
              </a:rPr>
              <a:t>Cosa puoi validare?</a:t>
            </a:r>
          </a:p>
          <a:p>
            <a:pPr marL="90170" algn="l">
              <a:lnSpc>
                <a:spcPct val="115000"/>
              </a:lnSpc>
              <a:spcAft>
                <a:spcPts val="1000"/>
              </a:spcAft>
            </a:pPr>
            <a:r>
              <a:rPr lang="it-IT" sz="1500" b="1" dirty="0">
                <a:effectLst/>
                <a:latin typeface="Arial" panose="020B0604020202020204" pitchFamily="34" charset="0"/>
                <a:ea typeface="Calibri" panose="020F0502020204030204" pitchFamily="34" charset="0"/>
                <a:cs typeface="Arial" panose="020B0604020202020204" pitchFamily="34" charset="0"/>
              </a:rPr>
              <a:t>Cliente / adattamento al problema: I</a:t>
            </a:r>
            <a:r>
              <a:rPr lang="it-IT" sz="1500" dirty="0">
                <a:latin typeface="Arial" panose="020B0604020202020204" pitchFamily="34" charset="0"/>
                <a:ea typeface="Calibri" panose="020F0502020204030204" pitchFamily="34" charset="0"/>
                <a:cs typeface="Arial" panose="020B0604020202020204" pitchFamily="34" charset="0"/>
              </a:rPr>
              <a:t> clienti riscontrano il problema che credi abbiano? Chi sono? È un problema che vale la pena risolvere? Sarebbero disposti a pagare per risolverlo?</a:t>
            </a:r>
            <a:endParaRPr lang="it-IT" sz="1500" dirty="0">
              <a:effectLst/>
              <a:latin typeface="Arial" panose="020B0604020202020204" pitchFamily="34" charset="0"/>
              <a:ea typeface="Calibri" panose="020F0502020204030204" pitchFamily="34" charset="0"/>
              <a:cs typeface="Arial" panose="020B0604020202020204" pitchFamily="34" charset="0"/>
            </a:endParaRPr>
          </a:p>
          <a:p>
            <a:pPr marL="90170" algn="l">
              <a:lnSpc>
                <a:spcPct val="115000"/>
              </a:lnSpc>
              <a:spcAft>
                <a:spcPts val="1000"/>
              </a:spcAft>
            </a:pPr>
            <a:r>
              <a:rPr lang="it-IT" sz="1500" b="1" dirty="0">
                <a:effectLst/>
                <a:latin typeface="Arial" panose="020B0604020202020204" pitchFamily="34" charset="0"/>
                <a:ea typeface="Calibri" panose="020F0502020204030204" pitchFamily="34" charset="0"/>
                <a:cs typeface="Arial" panose="020B0604020202020204" pitchFamily="34" charset="0"/>
              </a:rPr>
              <a:t>Problema / adattamento alla soluzione</a:t>
            </a:r>
            <a:r>
              <a:rPr lang="it-IT" sz="1500" b="1" dirty="0">
                <a:latin typeface="Arial" panose="020B0604020202020204" pitchFamily="34" charset="0"/>
                <a:ea typeface="Calibri" panose="020F0502020204030204" pitchFamily="34" charset="0"/>
                <a:cs typeface="Arial" panose="020B0604020202020204" pitchFamily="34" charset="0"/>
              </a:rPr>
              <a:t>: </a:t>
            </a:r>
            <a:r>
              <a:rPr lang="it-IT" sz="1500" dirty="0">
                <a:latin typeface="Arial" panose="020B0604020202020204" pitchFamily="34" charset="0"/>
                <a:ea typeface="Calibri" panose="020F0502020204030204" pitchFamily="34" charset="0"/>
                <a:cs typeface="Arial" panose="020B0604020202020204" pitchFamily="34" charset="0"/>
              </a:rPr>
              <a:t>la tua soluzione affronta davvero il problema che hanno i tuoi client? La tua soluzione funziona per I tuoi client? Hai identificato soluzioni che abbiano maggiori possibilità di  essere adottate?</a:t>
            </a:r>
            <a:r>
              <a:rPr lang="it-IT" sz="1500" dirty="0">
                <a:effectLst/>
                <a:latin typeface="Arial" panose="020B0604020202020204" pitchFamily="34" charset="0"/>
                <a:ea typeface="Calibri" panose="020F0502020204030204" pitchFamily="34" charset="0"/>
                <a:cs typeface="Arial" panose="020B0604020202020204" pitchFamily="34" charset="0"/>
              </a:rPr>
              <a:t> </a:t>
            </a:r>
          </a:p>
          <a:p>
            <a:pPr marL="90170" algn="l">
              <a:lnSpc>
                <a:spcPct val="115000"/>
              </a:lnSpc>
              <a:spcAft>
                <a:spcPts val="1000"/>
              </a:spcAft>
            </a:pPr>
            <a:r>
              <a:rPr lang="it-IT" sz="1500" b="1" dirty="0">
                <a:effectLst/>
                <a:latin typeface="Arial" panose="020B0604020202020204" pitchFamily="34" charset="0"/>
                <a:ea typeface="Calibri" panose="020F0502020204030204" pitchFamily="34" charset="0"/>
                <a:cs typeface="Arial" panose="020B0604020202020204" pitchFamily="34" charset="0"/>
              </a:rPr>
              <a:t>Prodotto / adattamento al mercato: </a:t>
            </a:r>
            <a:r>
              <a:rPr lang="it-IT" sz="1500" dirty="0">
                <a:effectLst/>
                <a:latin typeface="Arial" panose="020B0604020202020204" pitchFamily="34" charset="0"/>
                <a:ea typeface="Calibri" panose="020F0502020204030204" pitchFamily="34" charset="0"/>
                <a:cs typeface="Arial" panose="020B0604020202020204" pitchFamily="34" charset="0"/>
              </a:rPr>
              <a:t>I clienti comprerebbero il tuo prodotto per un determinato Prezzo? Lo usano? </a:t>
            </a:r>
            <a:r>
              <a:rPr lang="it-IT" sz="1500" dirty="0">
                <a:latin typeface="Arial" panose="020B0604020202020204" pitchFamily="34" charset="0"/>
                <a:ea typeface="Calibri" panose="020F0502020204030204" pitchFamily="34" charset="0"/>
                <a:cs typeface="Arial" panose="020B0604020202020204" pitchFamily="34" charset="0"/>
              </a:rPr>
              <a:t>Sono abbastanza numerosi da sostenere la crescita e la profittabilità dei prodotti e delle aziende?</a:t>
            </a:r>
            <a:endParaRPr lang="it-IT" altLang="es-ES" sz="1500" dirty="0">
              <a:latin typeface="Arial" panose="020B0604020202020204" pitchFamily="34" charset="0"/>
              <a:cs typeface="Arial" panose="020B0604020202020204" pitchFamily="34" charset="0"/>
            </a:endParaRPr>
          </a:p>
        </p:txBody>
      </p:sp>
      <p:sp>
        <p:nvSpPr>
          <p:cNvPr id="9"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1.2 Validare la tua idea di business</a:t>
            </a:r>
            <a:endParaRPr lang="es-ES" sz="4000" b="1" dirty="0">
              <a:solidFill>
                <a:srgbClr val="D92E2D"/>
              </a:solidFill>
            </a:endParaRPr>
          </a:p>
        </p:txBody>
      </p:sp>
    </p:spTree>
    <p:extLst>
      <p:ext uri="{BB962C8B-B14F-4D97-AF65-F5344CB8AC3E}">
        <p14:creationId xmlns:p14="http://schemas.microsoft.com/office/powerpoint/2010/main" val="1538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Quando progetti e sviluppi la tua impresa (sportiva), dovresti avere una buona comprensione della sua idea di base e delle sue component. </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Il potere dei modelli di business:</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Definisci in che modo la tua impresa dovrebbe creare, fornire, acquisire e catturare valore</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Ovvero, spiega come funzionerà la tua attività</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Sii intuitive sugli elementi importanti che garantiscono la riuscita del tuo servizio o prodotto</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Definisci tutti gli aspetti chiave della tua futura attività in modo sistematico, coerente e logico</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Adotta un linguaggio comune per gli imprenditori professionisti e un utile strumento di presentazione</a:t>
            </a: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1.3 Designa il tuo progetto</a:t>
            </a:r>
            <a:endParaRPr lang="es-ES" sz="4000" b="1" dirty="0">
              <a:solidFill>
                <a:srgbClr val="D92E2D"/>
              </a:solidFill>
            </a:endParaRPr>
          </a:p>
        </p:txBody>
      </p:sp>
    </p:spTree>
    <p:extLst>
      <p:ext uri="{BB962C8B-B14F-4D97-AF65-F5344CB8AC3E}">
        <p14:creationId xmlns:p14="http://schemas.microsoft.com/office/powerpoint/2010/main" val="339141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algn="l">
              <a:lnSpc>
                <a:spcPct val="115000"/>
              </a:lnSpc>
              <a:spcAft>
                <a:spcPts val="1000"/>
              </a:spcAft>
              <a:defRPr/>
            </a:pPr>
            <a:r>
              <a:rPr lang="en-GB" sz="2000" b="1" dirty="0">
                <a:solidFill>
                  <a:srgbClr val="D92E2D"/>
                </a:solidFill>
                <a:latin typeface="Calibri" panose="020F0502020204030204" pitchFamily="34" charset="0"/>
                <a:cs typeface="Calibri" panose="020F0502020204030204" pitchFamily="34" charset="0"/>
              </a:rPr>
              <a:t>1.3.1 Business model canvas</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Strumento utilizzato per sviluppare una rappresentazione visive di un modello do business</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Breve Progetto di una pagina con un formato predefinito e facile da leggere</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“Linguaggio comune” utilizzato per identificare I modelli di business</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Comprende nuove elementi chiave che coprono le principali aree aziendali:</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Consumatori,</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Offerta, </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Infrastruttura,</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Redditività finanziaria.</a:t>
            </a:r>
          </a:p>
          <a:p>
            <a:pPr marL="285750" indent="-285750" algn="l">
              <a:buFont typeface="Arial" panose="020B0604020202020204" pitchFamily="34" charset="0"/>
              <a:buChar char="•"/>
              <a:defRPr/>
            </a:pPr>
            <a:endParaRPr lang="it-IT" sz="1500" dirty="0">
              <a:latin typeface="Arial" panose="020B0604020202020204" pitchFamily="34" charset="0"/>
              <a:ea typeface="Calibri" panose="020F0502020204030204" pitchFamily="34" charset="0"/>
            </a:endParaRP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Con questo strumenti puoi redigere il tuo modello di business in circa 20 minuti</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Il processo di apprendimento è molto più importante del risultato</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Pertanto, sarai in grado di cogliere la logica di base e di identificare l’evoluzione del lavoro aziendale</a:t>
            </a:r>
            <a:endParaRPr lang="it-IT" sz="1500" dirty="0">
              <a:effectLst/>
              <a:latin typeface="Arial" panose="020B0604020202020204" pitchFamily="34" charset="0"/>
              <a:ea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1.3 Disegna il tuo progetto</a:t>
            </a:r>
            <a:endParaRPr lang="es-ES" sz="4000" b="1" dirty="0">
              <a:solidFill>
                <a:srgbClr val="D92E2D"/>
              </a:solidFill>
            </a:endParaRPr>
          </a:p>
        </p:txBody>
      </p:sp>
    </p:spTree>
    <p:extLst>
      <p:ext uri="{BB962C8B-B14F-4D97-AF65-F5344CB8AC3E}">
        <p14:creationId xmlns:p14="http://schemas.microsoft.com/office/powerpoint/2010/main" val="32461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1.3 Designa il tuo progetto</a:t>
            </a:r>
            <a:endParaRPr lang="es-ES" sz="4000" b="1" dirty="0">
              <a:solidFill>
                <a:srgbClr val="D92E2D"/>
              </a:solidFill>
            </a:endParaRPr>
          </a:p>
        </p:txBody>
      </p:sp>
      <p:grpSp>
        <p:nvGrpSpPr>
          <p:cNvPr id="2" name="Group 1"/>
          <p:cNvGrpSpPr/>
          <p:nvPr/>
        </p:nvGrpSpPr>
        <p:grpSpPr>
          <a:xfrm>
            <a:off x="2556616" y="1387183"/>
            <a:ext cx="6929659" cy="4601217"/>
            <a:chOff x="2424345" y="1128391"/>
            <a:chExt cx="6929659" cy="4601217"/>
          </a:xfrm>
        </p:grpSpPr>
        <p:pic>
          <p:nvPicPr>
            <p:cNvPr id="3" name="Obrázok 2">
              <a:extLst>
                <a:ext uri="{FF2B5EF4-FFF2-40B4-BE49-F238E27FC236}">
                  <a16:creationId xmlns:a16="http://schemas.microsoft.com/office/drawing/2014/main" id="{D3C239F0-EE60-448E-97D2-F6E10296B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995" y="1128391"/>
              <a:ext cx="6516009" cy="4601217"/>
            </a:xfrm>
            <a:prstGeom prst="rect">
              <a:avLst/>
            </a:prstGeom>
          </p:spPr>
        </p:pic>
        <p:sp>
          <p:nvSpPr>
            <p:cNvPr id="4" name="Obdĺžnik 3">
              <a:extLst>
                <a:ext uri="{FF2B5EF4-FFF2-40B4-BE49-F238E27FC236}">
                  <a16:creationId xmlns:a16="http://schemas.microsoft.com/office/drawing/2014/main" id="{A8D5D603-DE69-4F8B-89E6-86C24055DCE3}"/>
                </a:ext>
              </a:extLst>
            </p:cNvPr>
            <p:cNvSpPr/>
            <p:nvPr/>
          </p:nvSpPr>
          <p:spPr>
            <a:xfrm>
              <a:off x="2942120" y="1676123"/>
              <a:ext cx="886119" cy="16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b="1" dirty="0" err="1">
                  <a:solidFill>
                    <a:schemeClr val="tx1"/>
                  </a:solidFill>
                </a:rPr>
                <a:t>Key</a:t>
              </a:r>
              <a:r>
                <a:rPr lang="sk-SK" sz="800" b="1" dirty="0">
                  <a:solidFill>
                    <a:schemeClr val="tx1"/>
                  </a:solidFill>
                </a:rPr>
                <a:t> </a:t>
              </a:r>
              <a:r>
                <a:rPr lang="sk-SK" sz="800" b="1" dirty="0" err="1">
                  <a:solidFill>
                    <a:schemeClr val="tx1"/>
                  </a:solidFill>
                </a:rPr>
                <a:t>Partners</a:t>
              </a:r>
              <a:endParaRPr lang="sk-SK" sz="800" b="1" dirty="0">
                <a:solidFill>
                  <a:schemeClr val="tx1"/>
                </a:solidFill>
              </a:endParaRPr>
            </a:p>
          </p:txBody>
        </p:sp>
        <p:sp>
          <p:nvSpPr>
            <p:cNvPr id="13" name="Obdĺžnik 12">
              <a:extLst>
                <a:ext uri="{FF2B5EF4-FFF2-40B4-BE49-F238E27FC236}">
                  <a16:creationId xmlns:a16="http://schemas.microsoft.com/office/drawing/2014/main" id="{DD0007BE-F55E-497B-B6C7-1366B32690DA}"/>
                </a:ext>
              </a:extLst>
            </p:cNvPr>
            <p:cNvSpPr/>
            <p:nvPr/>
          </p:nvSpPr>
          <p:spPr>
            <a:xfrm>
              <a:off x="4192400" y="1676123"/>
              <a:ext cx="886119" cy="16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b="1" dirty="0" err="1">
                  <a:solidFill>
                    <a:schemeClr val="tx1"/>
                  </a:solidFill>
                </a:rPr>
                <a:t>Key</a:t>
              </a:r>
              <a:r>
                <a:rPr lang="sk-SK" sz="800" b="1" dirty="0">
                  <a:solidFill>
                    <a:schemeClr val="tx1"/>
                  </a:solidFill>
                </a:rPr>
                <a:t> </a:t>
              </a:r>
              <a:r>
                <a:rPr lang="sk-SK" sz="800" b="1" dirty="0" err="1">
                  <a:solidFill>
                    <a:schemeClr val="tx1"/>
                  </a:solidFill>
                </a:rPr>
                <a:t>Activities</a:t>
              </a:r>
              <a:endParaRPr lang="sk-SK" sz="800" b="1" dirty="0">
                <a:solidFill>
                  <a:schemeClr val="tx1"/>
                </a:solidFill>
              </a:endParaRPr>
            </a:p>
          </p:txBody>
        </p:sp>
        <p:sp>
          <p:nvSpPr>
            <p:cNvPr id="14" name="Obdĺžnik 13">
              <a:extLst>
                <a:ext uri="{FF2B5EF4-FFF2-40B4-BE49-F238E27FC236}">
                  <a16:creationId xmlns:a16="http://schemas.microsoft.com/office/drawing/2014/main" id="{4A93F569-33DE-4BB7-9FE4-1333FF9E2A27}"/>
                </a:ext>
              </a:extLst>
            </p:cNvPr>
            <p:cNvSpPr/>
            <p:nvPr/>
          </p:nvSpPr>
          <p:spPr>
            <a:xfrm>
              <a:off x="5371219" y="1676465"/>
              <a:ext cx="1108840" cy="16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b="1" dirty="0" err="1">
                  <a:solidFill>
                    <a:schemeClr val="tx1"/>
                  </a:solidFill>
                </a:rPr>
                <a:t>Value</a:t>
              </a:r>
              <a:r>
                <a:rPr lang="sk-SK" sz="800" b="1" dirty="0">
                  <a:solidFill>
                    <a:schemeClr val="tx1"/>
                  </a:solidFill>
                </a:rPr>
                <a:t> </a:t>
              </a:r>
              <a:r>
                <a:rPr lang="sk-SK" sz="800" b="1" dirty="0" err="1">
                  <a:solidFill>
                    <a:schemeClr val="tx1"/>
                  </a:solidFill>
                </a:rPr>
                <a:t>Proposition</a:t>
              </a:r>
              <a:endParaRPr lang="sk-SK" sz="800" b="1" dirty="0">
                <a:solidFill>
                  <a:schemeClr val="tx1"/>
                </a:solidFill>
              </a:endParaRPr>
            </a:p>
          </p:txBody>
        </p:sp>
        <p:sp>
          <p:nvSpPr>
            <p:cNvPr id="16" name="Obdĺžnik 15">
              <a:extLst>
                <a:ext uri="{FF2B5EF4-FFF2-40B4-BE49-F238E27FC236}">
                  <a16:creationId xmlns:a16="http://schemas.microsoft.com/office/drawing/2014/main" id="{8F1FA0FD-5F56-4EA1-AF9F-9ECFBB0E9C60}"/>
                </a:ext>
              </a:extLst>
            </p:cNvPr>
            <p:cNvSpPr/>
            <p:nvPr/>
          </p:nvSpPr>
          <p:spPr>
            <a:xfrm>
              <a:off x="6238943" y="1647498"/>
              <a:ext cx="1957545" cy="206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b="1" dirty="0" err="1">
                  <a:solidFill>
                    <a:schemeClr val="tx1"/>
                  </a:solidFill>
                </a:rPr>
                <a:t>Customer</a:t>
              </a:r>
              <a:r>
                <a:rPr lang="sk-SK" sz="800" b="1" dirty="0">
                  <a:solidFill>
                    <a:schemeClr val="tx1"/>
                  </a:solidFill>
                </a:rPr>
                <a:t> </a:t>
              </a:r>
              <a:r>
                <a:rPr lang="sk-SK" sz="800" b="1" dirty="0" err="1">
                  <a:solidFill>
                    <a:schemeClr val="tx1"/>
                  </a:solidFill>
                </a:rPr>
                <a:t>Relationships</a:t>
              </a:r>
              <a:endParaRPr lang="sk-SK" sz="800" b="1" dirty="0">
                <a:solidFill>
                  <a:schemeClr val="tx1"/>
                </a:solidFill>
              </a:endParaRPr>
            </a:p>
          </p:txBody>
        </p:sp>
        <p:sp>
          <p:nvSpPr>
            <p:cNvPr id="17" name="Obdĺžnik 16">
              <a:extLst>
                <a:ext uri="{FF2B5EF4-FFF2-40B4-BE49-F238E27FC236}">
                  <a16:creationId xmlns:a16="http://schemas.microsoft.com/office/drawing/2014/main" id="{26FD6FA8-CEDB-4E8A-9904-83278A030593}"/>
                </a:ext>
              </a:extLst>
            </p:cNvPr>
            <p:cNvSpPr/>
            <p:nvPr/>
          </p:nvSpPr>
          <p:spPr>
            <a:xfrm>
              <a:off x="7712901" y="1676123"/>
              <a:ext cx="1358230" cy="16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b="1" dirty="0" err="1">
                  <a:solidFill>
                    <a:schemeClr val="tx1"/>
                  </a:solidFill>
                </a:rPr>
                <a:t>Customers</a:t>
              </a:r>
              <a:r>
                <a:rPr lang="sk-SK" sz="800" b="1" dirty="0">
                  <a:solidFill>
                    <a:schemeClr val="tx1"/>
                  </a:solidFill>
                </a:rPr>
                <a:t> </a:t>
              </a:r>
              <a:r>
                <a:rPr lang="sk-SK" sz="800" b="1" dirty="0" err="1">
                  <a:solidFill>
                    <a:schemeClr val="tx1"/>
                  </a:solidFill>
                </a:rPr>
                <a:t>Segments</a:t>
              </a:r>
              <a:endParaRPr lang="sk-SK" sz="800" b="1" dirty="0">
                <a:solidFill>
                  <a:schemeClr val="tx1"/>
                </a:solidFill>
              </a:endParaRPr>
            </a:p>
          </p:txBody>
        </p:sp>
        <p:sp>
          <p:nvSpPr>
            <p:cNvPr id="18" name="Obdĺžnik 17">
              <a:extLst>
                <a:ext uri="{FF2B5EF4-FFF2-40B4-BE49-F238E27FC236}">
                  <a16:creationId xmlns:a16="http://schemas.microsoft.com/office/drawing/2014/main" id="{039A1DE9-66AF-4059-A93C-3D2D3A769029}"/>
                </a:ext>
              </a:extLst>
            </p:cNvPr>
            <p:cNvSpPr/>
            <p:nvPr/>
          </p:nvSpPr>
          <p:spPr>
            <a:xfrm>
              <a:off x="4178763" y="2950877"/>
              <a:ext cx="886119" cy="16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b="1" dirty="0" err="1">
                  <a:solidFill>
                    <a:schemeClr val="tx1"/>
                  </a:solidFill>
                </a:rPr>
                <a:t>Key</a:t>
              </a:r>
              <a:r>
                <a:rPr lang="sk-SK" sz="800" b="1" dirty="0">
                  <a:solidFill>
                    <a:schemeClr val="tx1"/>
                  </a:solidFill>
                </a:rPr>
                <a:t> </a:t>
              </a:r>
              <a:r>
                <a:rPr lang="sk-SK" sz="800" b="1" dirty="0" err="1">
                  <a:solidFill>
                    <a:schemeClr val="tx1"/>
                  </a:solidFill>
                </a:rPr>
                <a:t>Resources</a:t>
              </a:r>
              <a:endParaRPr lang="sk-SK" sz="800" b="1" dirty="0">
                <a:solidFill>
                  <a:schemeClr val="tx1"/>
                </a:solidFill>
              </a:endParaRPr>
            </a:p>
          </p:txBody>
        </p:sp>
        <p:sp>
          <p:nvSpPr>
            <p:cNvPr id="19" name="Obdĺžnik 18">
              <a:extLst>
                <a:ext uri="{FF2B5EF4-FFF2-40B4-BE49-F238E27FC236}">
                  <a16:creationId xmlns:a16="http://schemas.microsoft.com/office/drawing/2014/main" id="{29AB40AF-A9A2-498E-95E1-651CF9918D69}"/>
                </a:ext>
              </a:extLst>
            </p:cNvPr>
            <p:cNvSpPr/>
            <p:nvPr/>
          </p:nvSpPr>
          <p:spPr>
            <a:xfrm>
              <a:off x="6486269" y="2959758"/>
              <a:ext cx="886119" cy="16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b="1" dirty="0" err="1">
                  <a:solidFill>
                    <a:schemeClr val="tx1"/>
                  </a:solidFill>
                </a:rPr>
                <a:t>Channels</a:t>
              </a:r>
              <a:endParaRPr lang="sk-SK" sz="800" b="1" dirty="0">
                <a:solidFill>
                  <a:schemeClr val="tx1"/>
                </a:solidFill>
              </a:endParaRPr>
            </a:p>
          </p:txBody>
        </p:sp>
        <p:sp>
          <p:nvSpPr>
            <p:cNvPr id="20" name="Obdĺžnik 19">
              <a:extLst>
                <a:ext uri="{FF2B5EF4-FFF2-40B4-BE49-F238E27FC236}">
                  <a16:creationId xmlns:a16="http://schemas.microsoft.com/office/drawing/2014/main" id="{9C2EF4D5-8C90-4D8A-8475-6CC97BF97222}"/>
                </a:ext>
              </a:extLst>
            </p:cNvPr>
            <p:cNvSpPr/>
            <p:nvPr/>
          </p:nvSpPr>
          <p:spPr>
            <a:xfrm>
              <a:off x="5559707" y="4237793"/>
              <a:ext cx="1957545" cy="206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b="1" dirty="0" err="1">
                  <a:solidFill>
                    <a:schemeClr val="tx1"/>
                  </a:solidFill>
                </a:rPr>
                <a:t>Revenue</a:t>
              </a:r>
              <a:r>
                <a:rPr lang="sk-SK" sz="800" b="1" dirty="0">
                  <a:solidFill>
                    <a:schemeClr val="tx1"/>
                  </a:solidFill>
                </a:rPr>
                <a:t> </a:t>
              </a:r>
              <a:r>
                <a:rPr lang="sk-SK" sz="800" b="1" dirty="0" err="1">
                  <a:solidFill>
                    <a:schemeClr val="tx1"/>
                  </a:solidFill>
                </a:rPr>
                <a:t>Streams</a:t>
              </a:r>
              <a:endParaRPr lang="sk-SK" sz="800" b="1" dirty="0">
                <a:solidFill>
                  <a:schemeClr val="tx1"/>
                </a:solidFill>
              </a:endParaRPr>
            </a:p>
          </p:txBody>
        </p:sp>
        <p:sp>
          <p:nvSpPr>
            <p:cNvPr id="21" name="Obdĺžnik 20">
              <a:extLst>
                <a:ext uri="{FF2B5EF4-FFF2-40B4-BE49-F238E27FC236}">
                  <a16:creationId xmlns:a16="http://schemas.microsoft.com/office/drawing/2014/main" id="{93702523-0B85-4770-9391-0908D9DBAD04}"/>
                </a:ext>
              </a:extLst>
            </p:cNvPr>
            <p:cNvSpPr/>
            <p:nvPr/>
          </p:nvSpPr>
          <p:spPr>
            <a:xfrm>
              <a:off x="2424345" y="4225631"/>
              <a:ext cx="1957545" cy="206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00" b="1" dirty="0" err="1">
                  <a:solidFill>
                    <a:schemeClr val="tx1"/>
                  </a:solidFill>
                </a:rPr>
                <a:t>Cost</a:t>
              </a:r>
              <a:r>
                <a:rPr lang="sk-SK" sz="800" b="1" dirty="0">
                  <a:solidFill>
                    <a:schemeClr val="tx1"/>
                  </a:solidFill>
                </a:rPr>
                <a:t> </a:t>
              </a:r>
              <a:r>
                <a:rPr lang="sk-SK" sz="800" b="1" dirty="0" err="1">
                  <a:solidFill>
                    <a:schemeClr val="tx1"/>
                  </a:solidFill>
                </a:rPr>
                <a:t>Structure</a:t>
              </a:r>
              <a:endParaRPr lang="sk-SK" sz="800" b="1" dirty="0">
                <a:solidFill>
                  <a:schemeClr val="tx1"/>
                </a:solidFill>
              </a:endParaRPr>
            </a:p>
          </p:txBody>
        </p:sp>
      </p:grpSp>
    </p:spTree>
    <p:extLst>
      <p:ext uri="{BB962C8B-B14F-4D97-AF65-F5344CB8AC3E}">
        <p14:creationId xmlns:p14="http://schemas.microsoft.com/office/powerpoint/2010/main" val="96049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59132" y="1196400"/>
            <a:ext cx="6026935" cy="4595327"/>
          </a:xfrm>
        </p:spPr>
        <p:txBody>
          <a:bodyPr/>
          <a:lstStyle/>
          <a:p>
            <a:pPr algn="l"/>
            <a:endParaRPr lang="es-ES" dirty="0">
              <a:solidFill>
                <a:srgbClr val="E47A24"/>
              </a:solidFill>
              <a:latin typeface="+mj-lt"/>
            </a:endParaRPr>
          </a:p>
          <a:p>
            <a:pPr algn="just"/>
            <a:r>
              <a:rPr lang="it-IT" sz="2000" b="1" dirty="0">
                <a:solidFill>
                  <a:srgbClr val="FFC300"/>
                </a:solidFill>
                <a:effectLst/>
                <a:latin typeface="+mj-lt"/>
                <a:ea typeface="Calibri" panose="020F0502020204030204" pitchFamily="34" charset="0"/>
                <a:cs typeface="Times New Roman" panose="02020603050405020304" pitchFamily="18" charset="0"/>
              </a:rPr>
              <a:t>Alla </a:t>
            </a:r>
            <a:r>
              <a:rPr lang="it-IT" sz="2000" b="1" dirty="0">
                <a:solidFill>
                  <a:srgbClr val="FFC300"/>
                </a:solidFill>
                <a:latin typeface="+mj-lt"/>
                <a:ea typeface="Calibri" panose="020F0502020204030204" pitchFamily="34" charset="0"/>
                <a:cs typeface="Times New Roman" panose="02020603050405020304" pitchFamily="18" charset="0"/>
              </a:rPr>
              <a:t>fine di questo modulo saprai:</a:t>
            </a:r>
            <a:endParaRPr lang="it-IT" sz="2000" b="1" dirty="0">
              <a:solidFill>
                <a:srgbClr val="FFC300"/>
              </a:solidFill>
              <a:effectLst/>
              <a:latin typeface="+mj-lt"/>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4" name="Título 3">
            <a:extLst>
              <a:ext uri="{FF2B5EF4-FFF2-40B4-BE49-F238E27FC236}">
                <a16:creationId xmlns:a16="http://schemas.microsoft.com/office/drawing/2014/main" id="{C1CC14E4-70FB-426E-8FAD-6F47CAB6EB41}"/>
              </a:ext>
            </a:extLst>
          </p:cNvPr>
          <p:cNvSpPr>
            <a:spLocks noGrp="1"/>
          </p:cNvSpPr>
          <p:nvPr>
            <p:ph type="ctrTitle"/>
          </p:nvPr>
        </p:nvSpPr>
        <p:spPr>
          <a:xfrm>
            <a:off x="7486068" y="553541"/>
            <a:ext cx="4384592" cy="642859"/>
          </a:xfrm>
        </p:spPr>
        <p:txBody>
          <a:bodyPr>
            <a:normAutofit fontScale="90000"/>
          </a:bodyPr>
          <a:lstStyle/>
          <a:p>
            <a:r>
              <a:rPr lang="es-ES" sz="4000" b="1" spc="-85" dirty="0">
                <a:solidFill>
                  <a:srgbClr val="D92E2D"/>
                </a:solidFill>
                <a:ea typeface="Calibri" panose="020F0502020204030204" pitchFamily="34" charset="0"/>
                <a:cs typeface="Tahoma"/>
              </a:rPr>
              <a:t>1. Obiettivi</a:t>
            </a:r>
            <a:r>
              <a:rPr lang="es-ES" sz="4000" b="1" spc="-85" dirty="0">
                <a:solidFill>
                  <a:srgbClr val="D92E2D"/>
                </a:solidFill>
                <a:cs typeface="Tahoma"/>
              </a:rPr>
              <a:t> &amp; Traguardi </a:t>
            </a:r>
            <a:endParaRPr lang="es-ES" sz="4000" b="1" dirty="0">
              <a:solidFill>
                <a:srgbClr val="D92E2D"/>
              </a:solidFill>
            </a:endParaRPr>
          </a:p>
        </p:txBody>
      </p:sp>
      <p:pic>
        <p:nvPicPr>
          <p:cNvPr id="16" name="Imagen 15">
            <a:extLst>
              <a:ext uri="{FF2B5EF4-FFF2-40B4-BE49-F238E27FC236}">
                <a16:creationId xmlns:a16="http://schemas.microsoft.com/office/drawing/2014/main" id="{C59FFB22-1CA2-42FC-9C89-A2FA93EBF02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1459132" y="2317483"/>
            <a:ext cx="317240" cy="482490"/>
          </a:xfrm>
          <a:prstGeom prst="rect">
            <a:avLst/>
          </a:prstGeom>
        </p:spPr>
      </p:pic>
      <p:pic>
        <p:nvPicPr>
          <p:cNvPr id="17" name="Imagen 16">
            <a:extLst>
              <a:ext uri="{FF2B5EF4-FFF2-40B4-BE49-F238E27FC236}">
                <a16:creationId xmlns:a16="http://schemas.microsoft.com/office/drawing/2014/main" id="{EB7E19A7-1F68-40D8-B67E-BD6163E7B49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1459132" y="3681002"/>
            <a:ext cx="317240" cy="482490"/>
          </a:xfrm>
          <a:prstGeom prst="rect">
            <a:avLst/>
          </a:prstGeom>
        </p:spPr>
      </p:pic>
      <p:pic>
        <p:nvPicPr>
          <p:cNvPr id="18" name="Imagen 17">
            <a:extLst>
              <a:ext uri="{FF2B5EF4-FFF2-40B4-BE49-F238E27FC236}">
                <a16:creationId xmlns:a16="http://schemas.microsoft.com/office/drawing/2014/main" id="{3D1E64DD-D47E-458E-A38C-F604DB11DCD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1459132" y="4663522"/>
            <a:ext cx="317240" cy="482490"/>
          </a:xfrm>
          <a:prstGeom prst="rect">
            <a:avLst/>
          </a:prstGeom>
        </p:spPr>
      </p:pic>
      <p:sp>
        <p:nvSpPr>
          <p:cNvPr id="19" name="TextBox 7">
            <a:extLst>
              <a:ext uri="{FF2B5EF4-FFF2-40B4-BE49-F238E27FC236}">
                <a16:creationId xmlns:a16="http://schemas.microsoft.com/office/drawing/2014/main" id="{B5C1FC63-CF05-4D85-9742-411CF5AE3D86}"/>
              </a:ext>
            </a:extLst>
          </p:cNvPr>
          <p:cNvSpPr txBox="1"/>
          <p:nvPr/>
        </p:nvSpPr>
        <p:spPr>
          <a:xfrm>
            <a:off x="1900225" y="2632758"/>
            <a:ext cx="7811042" cy="954107"/>
          </a:xfrm>
          <a:prstGeom prst="rect">
            <a:avLst/>
          </a:prstGeom>
          <a:noFill/>
        </p:spPr>
        <p:txBody>
          <a:bodyPr wrap="square" rtlCol="0">
            <a:spAutoFit/>
          </a:bodyPr>
          <a:lstStyle/>
          <a:p>
            <a:pPr marL="171450" indent="-171450">
              <a:buFont typeface="Arial" panose="020B0604020202020204" pitchFamily="34" charset="0"/>
              <a:buChar char="•"/>
            </a:pPr>
            <a:r>
              <a:rPr lang="it-IT" altLang="ko-KR" sz="1400">
                <a:latin typeface="+mj-lt"/>
                <a:cs typeface="Arial" pitchFamily="34" charset="0"/>
              </a:rPr>
              <a:t>Comprendere le correlazioni tra sport e imprenditorialità</a:t>
            </a:r>
          </a:p>
          <a:p>
            <a:pPr marL="171450" indent="-171450">
              <a:buFont typeface="Arial" panose="020B0604020202020204" pitchFamily="34" charset="0"/>
              <a:buChar char="•"/>
            </a:pPr>
            <a:r>
              <a:rPr lang="it-IT" altLang="ko-KR" sz="1400">
                <a:latin typeface="+mj-lt"/>
                <a:cs typeface="Arial" pitchFamily="34" charset="0"/>
              </a:rPr>
              <a:t>Realizzare quali caretteristiche sviluppate attraverso lo sport sono utili per l’imrpenditorialitàR</a:t>
            </a:r>
          </a:p>
          <a:p>
            <a:pPr marL="171450" indent="-171450">
              <a:buFont typeface="Arial" panose="020B0604020202020204" pitchFamily="34" charset="0"/>
              <a:buChar char="•"/>
            </a:pPr>
            <a:r>
              <a:rPr lang="it-IT" altLang="ko-KR" sz="1400">
                <a:latin typeface="+mj-lt"/>
                <a:cs typeface="Arial" pitchFamily="34" charset="0"/>
              </a:rPr>
              <a:t>Comprendere la natura della tua idea di business, le proprie risorse e i modi per migliorare la propria generazione</a:t>
            </a:r>
          </a:p>
        </p:txBody>
      </p:sp>
      <p:sp>
        <p:nvSpPr>
          <p:cNvPr id="20" name="TextBox 8">
            <a:extLst>
              <a:ext uri="{FF2B5EF4-FFF2-40B4-BE49-F238E27FC236}">
                <a16:creationId xmlns:a16="http://schemas.microsoft.com/office/drawing/2014/main" id="{006589D8-892A-4191-BF65-8E3960D7DC65}"/>
              </a:ext>
            </a:extLst>
          </p:cNvPr>
          <p:cNvSpPr txBox="1"/>
          <p:nvPr/>
        </p:nvSpPr>
        <p:spPr>
          <a:xfrm>
            <a:off x="1900225" y="2294204"/>
            <a:ext cx="5124925" cy="369332"/>
          </a:xfrm>
          <a:prstGeom prst="rect">
            <a:avLst/>
          </a:prstGeom>
          <a:noFill/>
        </p:spPr>
        <p:txBody>
          <a:bodyPr wrap="square" lIns="108000" rIns="108000" rtlCol="0">
            <a:spAutoFit/>
          </a:bodyPr>
          <a:lstStyle/>
          <a:p>
            <a:r>
              <a:rPr lang="it-IT" altLang="ko-KR" b="1">
                <a:latin typeface="+mj-lt"/>
                <a:cs typeface="Arial" pitchFamily="34" charset="0"/>
              </a:rPr>
              <a:t>Impostare il terreno</a:t>
            </a:r>
          </a:p>
        </p:txBody>
      </p:sp>
      <p:sp>
        <p:nvSpPr>
          <p:cNvPr id="21" name="TextBox 7">
            <a:extLst>
              <a:ext uri="{FF2B5EF4-FFF2-40B4-BE49-F238E27FC236}">
                <a16:creationId xmlns:a16="http://schemas.microsoft.com/office/drawing/2014/main" id="{D2699A28-3E26-4FD4-8143-27494C6E64F0}"/>
              </a:ext>
            </a:extLst>
          </p:cNvPr>
          <p:cNvSpPr txBox="1"/>
          <p:nvPr/>
        </p:nvSpPr>
        <p:spPr>
          <a:xfrm>
            <a:off x="1900225" y="4003839"/>
            <a:ext cx="6524108" cy="307777"/>
          </a:xfrm>
          <a:prstGeom prst="rect">
            <a:avLst/>
          </a:prstGeom>
          <a:noFill/>
        </p:spPr>
        <p:txBody>
          <a:bodyPr wrap="square" rtlCol="0">
            <a:spAutoFit/>
          </a:bodyPr>
          <a:lstStyle/>
          <a:p>
            <a:pPr marL="172800" indent="-172800">
              <a:buFont typeface="Arial" panose="020B0604020202020204" pitchFamily="34" charset="0"/>
              <a:buChar char="•"/>
            </a:pPr>
            <a:r>
              <a:rPr lang="it-IT" altLang="ko-KR" sz="1400">
                <a:latin typeface="+mj-lt"/>
                <a:cs typeface="Arial" pitchFamily="34" charset="0"/>
              </a:rPr>
              <a:t>Apprendere l’importanza e i mezzi potenziali per testare le idee di business</a:t>
            </a:r>
          </a:p>
        </p:txBody>
      </p:sp>
      <p:sp>
        <p:nvSpPr>
          <p:cNvPr id="22" name="TextBox 8">
            <a:extLst>
              <a:ext uri="{FF2B5EF4-FFF2-40B4-BE49-F238E27FC236}">
                <a16:creationId xmlns:a16="http://schemas.microsoft.com/office/drawing/2014/main" id="{A554AB94-BBE5-4DF1-B75D-FE12DF2146A2}"/>
              </a:ext>
            </a:extLst>
          </p:cNvPr>
          <p:cNvSpPr txBox="1"/>
          <p:nvPr/>
        </p:nvSpPr>
        <p:spPr>
          <a:xfrm>
            <a:off x="1900225" y="3665285"/>
            <a:ext cx="5124925" cy="369332"/>
          </a:xfrm>
          <a:prstGeom prst="rect">
            <a:avLst/>
          </a:prstGeom>
          <a:noFill/>
        </p:spPr>
        <p:txBody>
          <a:bodyPr wrap="square" lIns="108000" rIns="108000" rtlCol="0">
            <a:spAutoFit/>
          </a:bodyPr>
          <a:lstStyle/>
          <a:p>
            <a:r>
              <a:rPr lang="it-IT" altLang="ko-KR" b="1">
                <a:latin typeface="+mj-lt"/>
                <a:cs typeface="Arial" pitchFamily="34" charset="0"/>
              </a:rPr>
              <a:t>Validare la tua idea di business</a:t>
            </a:r>
          </a:p>
        </p:txBody>
      </p:sp>
      <p:sp>
        <p:nvSpPr>
          <p:cNvPr id="23" name="TextBox 7">
            <a:extLst>
              <a:ext uri="{FF2B5EF4-FFF2-40B4-BE49-F238E27FC236}">
                <a16:creationId xmlns:a16="http://schemas.microsoft.com/office/drawing/2014/main" id="{2DE19CFF-303F-491E-99BB-D2AB3183AEDD}"/>
              </a:ext>
            </a:extLst>
          </p:cNvPr>
          <p:cNvSpPr txBox="1"/>
          <p:nvPr/>
        </p:nvSpPr>
        <p:spPr>
          <a:xfrm>
            <a:off x="1900225" y="4972893"/>
            <a:ext cx="8386775" cy="307777"/>
          </a:xfrm>
          <a:prstGeom prst="rect">
            <a:avLst/>
          </a:prstGeom>
          <a:noFill/>
        </p:spPr>
        <p:txBody>
          <a:bodyPr wrap="square" rtlCol="0">
            <a:spAutoFit/>
          </a:bodyPr>
          <a:lstStyle/>
          <a:p>
            <a:pPr marL="172800" indent="-172800">
              <a:buFont typeface="Arial" panose="020B0604020202020204" pitchFamily="34" charset="0"/>
              <a:buChar char="•"/>
            </a:pPr>
            <a:r>
              <a:rPr lang="it-IT" altLang="ko-KR" sz="1400">
                <a:latin typeface="+mj-lt"/>
                <a:cs typeface="Arial" pitchFamily="34" charset="0"/>
              </a:rPr>
              <a:t>Scopri come progettare la tua azienda e la logica sul suo funzionamento utilizzando i business model canvas</a:t>
            </a:r>
          </a:p>
        </p:txBody>
      </p:sp>
      <p:sp>
        <p:nvSpPr>
          <p:cNvPr id="24" name="TextBox 8">
            <a:extLst>
              <a:ext uri="{FF2B5EF4-FFF2-40B4-BE49-F238E27FC236}">
                <a16:creationId xmlns:a16="http://schemas.microsoft.com/office/drawing/2014/main" id="{AC73C74C-0A3C-43BB-B07A-42699E1AB031}"/>
              </a:ext>
            </a:extLst>
          </p:cNvPr>
          <p:cNvSpPr txBox="1"/>
          <p:nvPr/>
        </p:nvSpPr>
        <p:spPr>
          <a:xfrm>
            <a:off x="1900225" y="4634339"/>
            <a:ext cx="5124925" cy="369332"/>
          </a:xfrm>
          <a:prstGeom prst="rect">
            <a:avLst/>
          </a:prstGeom>
          <a:noFill/>
        </p:spPr>
        <p:txBody>
          <a:bodyPr wrap="square" lIns="108000" rIns="108000" rtlCol="0">
            <a:spAutoFit/>
          </a:bodyPr>
          <a:lstStyle/>
          <a:p>
            <a:r>
              <a:rPr lang="it-IT" altLang="ko-KR" b="1">
                <a:latin typeface="+mj-lt"/>
                <a:cs typeface="Arial" pitchFamily="34" charset="0"/>
              </a:rPr>
              <a:t>Designa il tuo progetto</a:t>
            </a:r>
          </a:p>
        </p:txBody>
      </p:sp>
    </p:spTree>
    <p:extLst>
      <p:ext uri="{BB962C8B-B14F-4D97-AF65-F5344CB8AC3E}">
        <p14:creationId xmlns:p14="http://schemas.microsoft.com/office/powerpoint/2010/main" val="30280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STEP 1: Inizia definendo I gruppi di persone o di organizzazioni che iri a raggiungere e a servire: la tua </a:t>
            </a:r>
            <a:r>
              <a:rPr lang="it-IT" sz="1500" b="1" dirty="0">
                <a:latin typeface="Arial" panose="020B0604020202020204" pitchFamily="34" charset="0"/>
                <a:ea typeface="Calibri" panose="020F0502020204030204" pitchFamily="34" charset="0"/>
              </a:rPr>
              <a:t>cerchia di clienti</a:t>
            </a:r>
            <a:r>
              <a:rPr lang="it-IT" sz="1500" dirty="0">
                <a:latin typeface="Arial" panose="020B0604020202020204" pitchFamily="34" charset="0"/>
                <a:ea typeface="Calibri" panose="020F0502020204030204" pitchFamily="34" charset="0"/>
              </a:rPr>
              <a:t>. Il modello di business deve essere costruito attorno alle esigenze specifiche dei clienti.</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STEP 2: Successivamente, definisci la tua </a:t>
            </a:r>
            <a:r>
              <a:rPr lang="it-IT" sz="1500" b="1" dirty="0">
                <a:latin typeface="Arial" panose="020B0604020202020204" pitchFamily="34" charset="0"/>
                <a:ea typeface="Calibri" panose="020F0502020204030204" pitchFamily="34" charset="0"/>
              </a:rPr>
              <a:t>proposta di valore</a:t>
            </a:r>
            <a:r>
              <a:rPr lang="it-IT" sz="1500" dirty="0">
                <a:latin typeface="Arial" panose="020B0604020202020204" pitchFamily="34" charset="0"/>
                <a:ea typeface="Calibri" panose="020F0502020204030204" pitchFamily="34" charset="0"/>
              </a:rPr>
              <a:t>: il valore che il tuo prodotto o servizio crea per I tuoi clienti (ad esempio, risolvendo un problema o </a:t>
            </a:r>
            <a:r>
              <a:rPr lang="it-IT" sz="1500" dirty="0" err="1">
                <a:latin typeface="Arial" panose="020B0604020202020204" pitchFamily="34" charset="0"/>
                <a:ea typeface="Calibri" panose="020F0502020204030204" pitchFamily="34" charset="0"/>
              </a:rPr>
              <a:t>soddisfando</a:t>
            </a:r>
            <a:r>
              <a:rPr lang="it-IT" sz="1500" dirty="0">
                <a:latin typeface="Arial" panose="020B0604020202020204" pitchFamily="34" charset="0"/>
                <a:ea typeface="Calibri" panose="020F0502020204030204" pitchFamily="34" charset="0"/>
              </a:rPr>
              <a:t> un bisogno).</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STEP 3: Per raggiungere I tuoi clienti devi considerare i </a:t>
            </a:r>
            <a:r>
              <a:rPr lang="it-IT" sz="1500" b="1" dirty="0">
                <a:latin typeface="Arial" panose="020B0604020202020204" pitchFamily="34" charset="0"/>
                <a:ea typeface="Calibri" panose="020F0502020204030204" pitchFamily="34" charset="0"/>
              </a:rPr>
              <a:t>canali </a:t>
            </a:r>
            <a:r>
              <a:rPr lang="it-IT" sz="1500" dirty="0">
                <a:latin typeface="Arial" panose="020B0604020202020204" pitchFamily="34" charset="0"/>
                <a:ea typeface="Calibri" panose="020F0502020204030204" pitchFamily="34" charset="0"/>
              </a:rPr>
              <a:t>di comunicazione, di vendere e di distribuzione appropriati.</a:t>
            </a:r>
            <a:endParaRPr lang="it-IT" sz="1500" dirty="0">
              <a:effectLst/>
              <a:latin typeface="Arial" panose="020B0604020202020204" pitchFamily="34" charset="0"/>
              <a:ea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1.3 Designa il tuo progetto</a:t>
            </a:r>
            <a:endParaRPr lang="es-ES" sz="4000" b="1" dirty="0">
              <a:solidFill>
                <a:srgbClr val="D92E2D"/>
              </a:solidFill>
            </a:endParaRPr>
          </a:p>
        </p:txBody>
      </p:sp>
    </p:spTree>
    <p:extLst>
      <p:ext uri="{BB962C8B-B14F-4D97-AF65-F5344CB8AC3E}">
        <p14:creationId xmlns:p14="http://schemas.microsoft.com/office/powerpoint/2010/main" val="40101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marL="285750" indent="-285750" algn="l">
              <a:buFont typeface="Arial" panose="020B0604020202020204" pitchFamily="34" charset="0"/>
              <a:buChar char="•"/>
              <a:defRPr/>
            </a:pPr>
            <a:r>
              <a:rPr lang="en-US" sz="1500" dirty="0">
                <a:latin typeface="Arial" panose="020B0604020202020204" pitchFamily="34" charset="0"/>
                <a:ea typeface="Calibri" panose="020F0502020204030204" pitchFamily="34" charset="0"/>
              </a:rPr>
              <a:t>STEP 4</a:t>
            </a:r>
            <a:r>
              <a:rPr lang="it-IT" sz="1500" dirty="0">
                <a:latin typeface="Arial" panose="020B0604020202020204" pitchFamily="34" charset="0"/>
                <a:ea typeface="Calibri" panose="020F0502020204030204" pitchFamily="34" charset="0"/>
              </a:rPr>
              <a:t>: Considera i tipi di relazioni che stabilirai con i tuoi clienti.</a:t>
            </a:r>
          </a:p>
          <a:p>
            <a:pPr marL="285750" indent="-285750" algn="l">
              <a:buFont typeface="Arial" panose="020B0604020202020204" pitchFamily="34" charset="0"/>
              <a:buChar char="•"/>
              <a:defRPr/>
            </a:pPr>
            <a:endParaRPr lang="it-IT" sz="1500" dirty="0">
              <a:latin typeface="Arial" panose="020B0604020202020204" pitchFamily="34" charset="0"/>
              <a:ea typeface="Calibri" panose="020F0502020204030204" pitchFamily="34" charset="0"/>
            </a:endParaRP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STEP 5: Pensa ai tuoi potenziali flussi di entrate. Questi definiscono le modalità in cui genererai entrate grazie ai tuoi clienti. Dovrebbero corrispondere al valore che sono disposti a pagare.</a:t>
            </a:r>
          </a:p>
          <a:p>
            <a:pPr marL="285750" indent="-285750" algn="l">
              <a:buFont typeface="Arial" panose="020B0604020202020204" pitchFamily="34" charset="0"/>
              <a:buChar char="•"/>
              <a:defRPr/>
            </a:pPr>
            <a:endParaRPr lang="it-IT" sz="1500" dirty="0">
              <a:effectLst/>
              <a:latin typeface="Arial" panose="020B0604020202020204" pitchFamily="34" charset="0"/>
              <a:ea typeface="Calibri" panose="020F0502020204030204" pitchFamily="34" charset="0"/>
            </a:endParaRPr>
          </a:p>
          <a:p>
            <a:pPr marL="285750" indent="-285750" algn="l">
              <a:buFont typeface="Arial" panose="020B0604020202020204" pitchFamily="34" charset="0"/>
              <a:buChar char="•"/>
              <a:defRPr/>
            </a:pPr>
            <a:r>
              <a:rPr lang="it-IT" sz="1500" dirty="0">
                <a:effectLst/>
                <a:latin typeface="Arial" panose="020B0604020202020204" pitchFamily="34" charset="0"/>
                <a:ea typeface="Calibri" panose="020F0502020204030204" pitchFamily="34" charset="0"/>
              </a:rPr>
              <a:t>STEP 6: Riepiloga le risorse chiave: le risorse più importanti necessarie per gestire la tua attività.</a:t>
            </a: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1.3 Designa il tuo progetto</a:t>
            </a:r>
            <a:endParaRPr lang="es-ES" sz="4000" b="1" dirty="0">
              <a:solidFill>
                <a:srgbClr val="D92E2D"/>
              </a:solidFill>
            </a:endParaRPr>
          </a:p>
        </p:txBody>
      </p:sp>
    </p:spTree>
    <p:extLst>
      <p:ext uri="{BB962C8B-B14F-4D97-AF65-F5344CB8AC3E}">
        <p14:creationId xmlns:p14="http://schemas.microsoft.com/office/powerpoint/2010/main" val="394361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STEP 7: Allo stesso modo, evidenzia le tue attività chiave che devi portare avanti per far funzionare il tuo modello di business.</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STEP 8: Pensa a tutte le partnership chiave necessarie per gestire la tua attività. Queste si riferiscono ai fornitori e ai partner. Devi fornire loro l’accesso a beni e ad attività importanti, consentire sconti e riduzioni, ridurre Il rischio e l’incertezza.</a:t>
            </a:r>
            <a:endParaRPr lang="it-IT" sz="1500" dirty="0">
              <a:effectLst/>
              <a:latin typeface="Arial" panose="020B0604020202020204" pitchFamily="34" charset="0"/>
              <a:ea typeface="Calibri" panose="020F0502020204030204" pitchFamily="34" charset="0"/>
            </a:endParaRP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STEP 9: Infine, dopo aver conosciuto gli altri elementi costitutivi di un’impresa, puoi tenere traccia dei costi necessari per gestire il tuo modello di business.</a:t>
            </a:r>
            <a:endParaRPr lang="it-IT" sz="1500" dirty="0">
              <a:effectLst/>
              <a:latin typeface="Arial" panose="020B0604020202020204" pitchFamily="34" charset="0"/>
              <a:ea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1.3 Designa il tuo progetto</a:t>
            </a:r>
            <a:endParaRPr lang="es-ES" sz="4000" b="1" dirty="0">
              <a:solidFill>
                <a:srgbClr val="D92E2D"/>
              </a:solidFill>
            </a:endParaRPr>
          </a:p>
        </p:txBody>
      </p:sp>
    </p:spTree>
    <p:extLst>
      <p:ext uri="{BB962C8B-B14F-4D97-AF65-F5344CB8AC3E}">
        <p14:creationId xmlns:p14="http://schemas.microsoft.com/office/powerpoint/2010/main" val="23177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806EFDD2-B016-428A-BA84-A2E5E9B57D88}"/>
              </a:ext>
            </a:extLst>
          </p:cNvPr>
          <p:cNvSpPr/>
          <p:nvPr/>
        </p:nvSpPr>
        <p:spPr>
          <a:xfrm>
            <a:off x="4284412" y="1818012"/>
            <a:ext cx="2942298" cy="2963006"/>
          </a:xfrm>
          <a:prstGeom prst="ellipse">
            <a:avLst/>
          </a:prstGeom>
          <a:solidFill>
            <a:schemeClr val="bg1"/>
          </a:solidFill>
          <a:ln>
            <a:solidFill>
              <a:srgbClr val="D92E2D"/>
            </a:solid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46"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8" y="111354"/>
            <a:ext cx="3811683" cy="1121083"/>
          </a:xfrm>
          <a:prstGeom prst="rect">
            <a:avLst/>
          </a:prstGeom>
        </p:spPr>
      </p:pic>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8886825" y="488131"/>
            <a:ext cx="3091969" cy="671109"/>
          </a:xfrm>
        </p:spPr>
        <p:txBody>
          <a:bodyPr>
            <a:normAutofit/>
          </a:bodyPr>
          <a:lstStyle/>
          <a:p>
            <a:pPr algn="l"/>
            <a:r>
              <a:rPr lang="es-ES" sz="4000" b="1" dirty="0">
                <a:solidFill>
                  <a:srgbClr val="D92E2D"/>
                </a:solidFill>
              </a:rPr>
              <a:t>Riassunto</a:t>
            </a:r>
          </a:p>
        </p:txBody>
      </p:sp>
      <p:sp>
        <p:nvSpPr>
          <p:cNvPr id="22" name="Círculo parcial 4">
            <a:extLst>
              <a:ext uri="{FF2B5EF4-FFF2-40B4-BE49-F238E27FC236}">
                <a16:creationId xmlns:a16="http://schemas.microsoft.com/office/drawing/2014/main" id="{4A619EC6-B788-43B7-B1D9-E7EB54C9EEB9}"/>
              </a:ext>
            </a:extLst>
          </p:cNvPr>
          <p:cNvSpPr txBox="1"/>
          <p:nvPr/>
        </p:nvSpPr>
        <p:spPr>
          <a:xfrm>
            <a:off x="8483017" y="1290167"/>
            <a:ext cx="2942297" cy="21744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spcAft>
                <a:spcPts val="600"/>
              </a:spcAft>
              <a:defRPr/>
            </a:pPr>
            <a:r>
              <a:rPr lang="it-IT" sz="1400" b="1" dirty="0">
                <a:solidFill>
                  <a:srgbClr val="FF0000"/>
                </a:solidFill>
                <a:cs typeface="Arial" pitchFamily="34" charset="0"/>
              </a:rPr>
              <a:t>Caratteristiche sportive utili per l’imprenditorialità:</a:t>
            </a:r>
          </a:p>
          <a:p>
            <a:pPr marL="285750" indent="-285750" algn="l">
              <a:buFont typeface="Arial" panose="020B0604020202020204" pitchFamily="34" charset="0"/>
              <a:buChar char="•"/>
              <a:defRPr/>
            </a:pPr>
            <a:r>
              <a:rPr lang="it-IT" sz="1100" dirty="0">
                <a:solidFill>
                  <a:schemeClr val="tx1"/>
                </a:solidFill>
                <a:latin typeface="Arial" panose="020B0604020202020204" pitchFamily="34" charset="0"/>
              </a:rPr>
              <a:t>Disciplina</a:t>
            </a:r>
          </a:p>
          <a:p>
            <a:pPr marL="285750" indent="-285750" algn="l">
              <a:buFont typeface="Arial" panose="020B0604020202020204" pitchFamily="34" charset="0"/>
              <a:buChar char="•"/>
              <a:defRPr/>
            </a:pPr>
            <a:r>
              <a:rPr lang="it-IT" sz="1100" dirty="0">
                <a:solidFill>
                  <a:schemeClr val="tx1"/>
                </a:solidFill>
                <a:latin typeface="Arial" panose="020B0604020202020204" pitchFamily="34" charset="0"/>
              </a:rPr>
              <a:t>Persistenza</a:t>
            </a:r>
          </a:p>
          <a:p>
            <a:pPr marL="285750" indent="-285750" algn="l">
              <a:buFont typeface="Arial" panose="020B0604020202020204" pitchFamily="34" charset="0"/>
              <a:buChar char="•"/>
              <a:defRPr/>
            </a:pPr>
            <a:r>
              <a:rPr lang="it-IT" sz="1100" dirty="0">
                <a:solidFill>
                  <a:schemeClr val="tx1"/>
                </a:solidFill>
                <a:latin typeface="Arial" panose="020B0604020202020204" pitchFamily="34" charset="0"/>
              </a:rPr>
              <a:t>Controllo interno</a:t>
            </a:r>
          </a:p>
          <a:p>
            <a:pPr marL="285750" indent="-285750" algn="l">
              <a:buFont typeface="Arial" panose="020B0604020202020204" pitchFamily="34" charset="0"/>
              <a:buChar char="•"/>
              <a:defRPr/>
            </a:pPr>
            <a:r>
              <a:rPr lang="it-IT" sz="1100" dirty="0">
                <a:solidFill>
                  <a:schemeClr val="tx1"/>
                </a:solidFill>
                <a:latin typeface="Arial" panose="020B0604020202020204" pitchFamily="34" charset="0"/>
              </a:rPr>
              <a:t>Proattività</a:t>
            </a:r>
          </a:p>
          <a:p>
            <a:pPr marL="285750" indent="-285750" algn="l">
              <a:buFont typeface="Arial" panose="020B0604020202020204" pitchFamily="34" charset="0"/>
              <a:buChar char="•"/>
              <a:defRPr/>
            </a:pPr>
            <a:r>
              <a:rPr lang="it-IT" sz="1100" dirty="0">
                <a:solidFill>
                  <a:schemeClr val="tx1"/>
                </a:solidFill>
                <a:latin typeface="Arial" panose="020B0604020202020204" pitchFamily="34" charset="0"/>
              </a:rPr>
              <a:t>Controllo delle situazioni</a:t>
            </a:r>
          </a:p>
          <a:p>
            <a:pPr marL="285750" indent="-285750" algn="l">
              <a:buFont typeface="Arial" panose="020B0604020202020204" pitchFamily="34" charset="0"/>
              <a:buChar char="•"/>
              <a:defRPr/>
            </a:pPr>
            <a:r>
              <a:rPr lang="it-IT" sz="1100" dirty="0">
                <a:solidFill>
                  <a:schemeClr val="tx1"/>
                </a:solidFill>
                <a:latin typeface="Arial" panose="020B0604020202020204" pitchFamily="34" charset="0"/>
              </a:rPr>
              <a:t>Necessità di realizzazione</a:t>
            </a:r>
          </a:p>
          <a:p>
            <a:pPr marL="285750" indent="-285750" algn="l">
              <a:buFont typeface="Arial" panose="020B0604020202020204" pitchFamily="34" charset="0"/>
              <a:buChar char="•"/>
              <a:defRPr/>
            </a:pPr>
            <a:r>
              <a:rPr lang="it-IT" sz="1100" dirty="0">
                <a:solidFill>
                  <a:schemeClr val="tx1"/>
                </a:solidFill>
                <a:latin typeface="Arial" panose="020B0604020202020204" pitchFamily="34" charset="0"/>
              </a:rPr>
              <a:t>Resistenza allo stress</a:t>
            </a:r>
          </a:p>
          <a:p>
            <a:pPr marL="285750" indent="-285750" algn="l">
              <a:buFont typeface="Arial" panose="020B0604020202020204" pitchFamily="34" charset="0"/>
              <a:buChar char="•"/>
              <a:defRPr/>
            </a:pPr>
            <a:r>
              <a:rPr lang="it-IT" sz="1100" dirty="0">
                <a:solidFill>
                  <a:schemeClr val="tx1"/>
                </a:solidFill>
                <a:latin typeface="Arial" panose="020B0604020202020204" pitchFamily="34" charset="0"/>
              </a:rPr>
              <a:t>Resilienza personale</a:t>
            </a:r>
          </a:p>
        </p:txBody>
      </p:sp>
      <p:pic>
        <p:nvPicPr>
          <p:cNvPr id="23" name="Imagen 22">
            <a:extLst>
              <a:ext uri="{FF2B5EF4-FFF2-40B4-BE49-F238E27FC236}">
                <a16:creationId xmlns:a16="http://schemas.microsoft.com/office/drawing/2014/main" id="{BA156D70-A195-436E-9A17-8D54E37EDF7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8116174" y="2289614"/>
            <a:ext cx="317240" cy="482490"/>
          </a:xfrm>
          <a:prstGeom prst="rect">
            <a:avLst/>
          </a:prstGeom>
        </p:spPr>
      </p:pic>
      <p:sp>
        <p:nvSpPr>
          <p:cNvPr id="26" name="Círculo parcial 4">
            <a:extLst>
              <a:ext uri="{FF2B5EF4-FFF2-40B4-BE49-F238E27FC236}">
                <a16:creationId xmlns:a16="http://schemas.microsoft.com/office/drawing/2014/main" id="{C270780F-1E50-4F97-9304-1AA371985DE5}"/>
              </a:ext>
            </a:extLst>
          </p:cNvPr>
          <p:cNvSpPr txBox="1"/>
          <p:nvPr/>
        </p:nvSpPr>
        <p:spPr>
          <a:xfrm>
            <a:off x="1477009" y="3945162"/>
            <a:ext cx="1954799" cy="17700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lnSpc>
                <a:spcPct val="115000"/>
              </a:lnSpc>
              <a:spcBef>
                <a:spcPts val="600"/>
              </a:spcBef>
              <a:spcAft>
                <a:spcPts val="600"/>
              </a:spcAft>
            </a:pPr>
            <a:r>
              <a:rPr lang="it-IT" sz="1400" b="1" dirty="0">
                <a:solidFill>
                  <a:srgbClr val="FF0000"/>
                </a:solidFill>
                <a:cs typeface="Arial" pitchFamily="34" charset="0"/>
              </a:rPr>
              <a:t>Validazione:</a:t>
            </a:r>
          </a:p>
          <a:p>
            <a:pPr marL="285750" indent="-285750" algn="l">
              <a:lnSpc>
                <a:spcPct val="115000"/>
              </a:lnSpc>
              <a:spcAft>
                <a:spcPts val="600"/>
              </a:spcAft>
              <a:buFont typeface="Arial" panose="020B0604020202020204" pitchFamily="34" charset="0"/>
              <a:buChar char="•"/>
            </a:pPr>
            <a:r>
              <a:rPr lang="it-IT" sz="1100" dirty="0">
                <a:solidFill>
                  <a:schemeClr val="tx1"/>
                </a:solidFill>
                <a:latin typeface="Arial" panose="020B0604020202020204" pitchFamily="34" charset="0"/>
              </a:rPr>
              <a:t>Un processo che reduce l’incertezza nel portare avanti delle idee grandiose in teoria, ma che non funzioneranno nella pratica</a:t>
            </a:r>
          </a:p>
        </p:txBody>
      </p:sp>
      <p:pic>
        <p:nvPicPr>
          <p:cNvPr id="27" name="Imagen 26">
            <a:extLst>
              <a:ext uri="{FF2B5EF4-FFF2-40B4-BE49-F238E27FC236}">
                <a16:creationId xmlns:a16="http://schemas.microsoft.com/office/drawing/2014/main" id="{841E436B-121B-48E1-A2DE-F4AEA918ED3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1182103" y="4850345"/>
            <a:ext cx="317240" cy="482490"/>
          </a:xfrm>
          <a:prstGeom prst="rect">
            <a:avLst/>
          </a:prstGeom>
        </p:spPr>
      </p:pic>
      <p:pic>
        <p:nvPicPr>
          <p:cNvPr id="30" name="Imagen 29">
            <a:extLst>
              <a:ext uri="{FF2B5EF4-FFF2-40B4-BE49-F238E27FC236}">
                <a16:creationId xmlns:a16="http://schemas.microsoft.com/office/drawing/2014/main" id="{F4927C93-6B6D-4139-9E79-D01250405EB4}"/>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5061215" y="2034274"/>
            <a:ext cx="1422332" cy="2163223"/>
          </a:xfrm>
          <a:prstGeom prst="rect">
            <a:avLst/>
          </a:prstGeom>
        </p:spPr>
      </p:pic>
      <p:pic>
        <p:nvPicPr>
          <p:cNvPr id="32" name="Imagen 31">
            <a:extLst>
              <a:ext uri="{FF2B5EF4-FFF2-40B4-BE49-F238E27FC236}">
                <a16:creationId xmlns:a16="http://schemas.microsoft.com/office/drawing/2014/main" id="{2CC6F2AC-3075-415B-BB96-4AB8DF08DE9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34903" r="20863"/>
          <a:stretch/>
        </p:blipFill>
        <p:spPr>
          <a:xfrm>
            <a:off x="5153974" y="4138162"/>
            <a:ext cx="1236813" cy="299234"/>
          </a:xfrm>
          <a:prstGeom prst="rect">
            <a:avLst/>
          </a:prstGeom>
        </p:spPr>
      </p:pic>
      <p:sp>
        <p:nvSpPr>
          <p:cNvPr id="33" name="Círculo parcial 4">
            <a:extLst>
              <a:ext uri="{FF2B5EF4-FFF2-40B4-BE49-F238E27FC236}">
                <a16:creationId xmlns:a16="http://schemas.microsoft.com/office/drawing/2014/main" id="{10F9AC94-70F5-44D1-8B0D-45D14E205E1B}"/>
              </a:ext>
            </a:extLst>
          </p:cNvPr>
          <p:cNvSpPr txBox="1"/>
          <p:nvPr/>
        </p:nvSpPr>
        <p:spPr>
          <a:xfrm>
            <a:off x="8523490" y="4399634"/>
            <a:ext cx="2861353" cy="10146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ts val="600"/>
              </a:spcAft>
              <a:buNone/>
            </a:pPr>
            <a:r>
              <a:rPr lang="it-IT" sz="1400" b="1" dirty="0">
                <a:solidFill>
                  <a:srgbClr val="FF0000"/>
                </a:solidFill>
                <a:cs typeface="Arial" pitchFamily="34" charset="0"/>
              </a:rPr>
              <a:t>Idea di business - componenti chiave:</a:t>
            </a:r>
          </a:p>
          <a:p>
            <a:pPr marL="171450" lvl="0" indent="-171450" defTabSz="666750">
              <a:lnSpc>
                <a:spcPct val="90000"/>
              </a:lnSpc>
              <a:spcBef>
                <a:spcPct val="0"/>
              </a:spcBef>
              <a:spcAft>
                <a:spcPct val="35000"/>
              </a:spcAft>
              <a:buFont typeface="Arial" panose="020B0604020202020204" pitchFamily="34" charset="0"/>
              <a:buChar char="•"/>
            </a:pPr>
            <a:r>
              <a:rPr lang="it-IT" sz="1100" dirty="0">
                <a:solidFill>
                  <a:schemeClr val="tx1"/>
                </a:solidFill>
                <a:latin typeface="Arial" panose="020B0604020202020204" pitchFamily="34" charset="0"/>
              </a:rPr>
              <a:t>Problema</a:t>
            </a:r>
          </a:p>
          <a:p>
            <a:pPr marL="171450" lvl="0" indent="-171450" defTabSz="666750">
              <a:lnSpc>
                <a:spcPct val="90000"/>
              </a:lnSpc>
              <a:spcBef>
                <a:spcPct val="0"/>
              </a:spcBef>
              <a:spcAft>
                <a:spcPct val="35000"/>
              </a:spcAft>
              <a:buFont typeface="Arial" panose="020B0604020202020204" pitchFamily="34" charset="0"/>
              <a:buChar char="•"/>
            </a:pPr>
            <a:r>
              <a:rPr lang="it-IT" sz="1100" dirty="0">
                <a:solidFill>
                  <a:schemeClr val="tx1"/>
                </a:solidFill>
                <a:latin typeface="Arial" panose="020B0604020202020204" pitchFamily="34" charset="0"/>
              </a:rPr>
              <a:t>Soluzione</a:t>
            </a:r>
          </a:p>
          <a:p>
            <a:pPr marL="171450" lvl="0" indent="-171450" defTabSz="666750">
              <a:lnSpc>
                <a:spcPct val="90000"/>
              </a:lnSpc>
              <a:spcBef>
                <a:spcPct val="0"/>
              </a:spcBef>
              <a:spcAft>
                <a:spcPct val="35000"/>
              </a:spcAft>
              <a:buFont typeface="Arial" panose="020B0604020202020204" pitchFamily="34" charset="0"/>
              <a:buChar char="•"/>
            </a:pPr>
            <a:r>
              <a:rPr lang="it-IT" sz="1100" dirty="0">
                <a:solidFill>
                  <a:schemeClr val="tx1"/>
                </a:solidFill>
                <a:latin typeface="Arial" panose="020B0604020202020204" pitchFamily="34" charset="0"/>
              </a:rPr>
              <a:t>Benefici</a:t>
            </a:r>
          </a:p>
        </p:txBody>
      </p:sp>
      <p:pic>
        <p:nvPicPr>
          <p:cNvPr id="34" name="Imagen 33">
            <a:extLst>
              <a:ext uri="{FF2B5EF4-FFF2-40B4-BE49-F238E27FC236}">
                <a16:creationId xmlns:a16="http://schemas.microsoft.com/office/drawing/2014/main" id="{5467D9E1-D2E1-4EE5-BF47-DCF5F3EDD8B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8096272" y="4799857"/>
            <a:ext cx="317240" cy="482490"/>
          </a:xfrm>
          <a:prstGeom prst="rect">
            <a:avLst/>
          </a:prstGeom>
        </p:spPr>
      </p:pic>
      <p:pic>
        <p:nvPicPr>
          <p:cNvPr id="35" name="Imagen 34">
            <a:extLst>
              <a:ext uri="{FF2B5EF4-FFF2-40B4-BE49-F238E27FC236}">
                <a16:creationId xmlns:a16="http://schemas.microsoft.com/office/drawing/2014/main" id="{38DD031E-D63A-4184-AC33-C61D1F9E79F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1176658" y="2251934"/>
            <a:ext cx="317240" cy="482490"/>
          </a:xfrm>
          <a:prstGeom prst="rect">
            <a:avLst/>
          </a:prstGeom>
        </p:spPr>
      </p:pic>
      <p:sp>
        <p:nvSpPr>
          <p:cNvPr id="40" name="Círculo parcial 4">
            <a:extLst>
              <a:ext uri="{FF2B5EF4-FFF2-40B4-BE49-F238E27FC236}">
                <a16:creationId xmlns:a16="http://schemas.microsoft.com/office/drawing/2014/main" id="{8AFA0886-CA72-433E-9692-290F226937BD}"/>
              </a:ext>
            </a:extLst>
          </p:cNvPr>
          <p:cNvSpPr txBox="1"/>
          <p:nvPr/>
        </p:nvSpPr>
        <p:spPr>
          <a:xfrm>
            <a:off x="1580865" y="2289614"/>
            <a:ext cx="2100434" cy="1333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ts val="600"/>
              </a:spcAft>
            </a:pPr>
            <a:r>
              <a:rPr lang="it-IT" sz="1400" b="1" dirty="0">
                <a:solidFill>
                  <a:srgbClr val="FF0000"/>
                </a:solidFill>
                <a:cs typeface="Arial" pitchFamily="34" charset="0"/>
              </a:rPr>
              <a:t>Le persone atletiche e sportive:</a:t>
            </a:r>
          </a:p>
          <a:p>
            <a:pPr marL="171450" indent="-171450" defTabSz="666750">
              <a:lnSpc>
                <a:spcPct val="90000"/>
              </a:lnSpc>
              <a:spcBef>
                <a:spcPct val="0"/>
              </a:spcBef>
              <a:spcAft>
                <a:spcPts val="600"/>
              </a:spcAft>
              <a:buFont typeface="Arial" panose="020B0604020202020204" pitchFamily="34" charset="0"/>
              <a:buChar char="•"/>
            </a:pPr>
            <a:r>
              <a:rPr lang="it-IT" sz="1100" dirty="0">
                <a:solidFill>
                  <a:schemeClr val="tx1"/>
                </a:solidFill>
                <a:latin typeface="Arial" panose="020B0604020202020204" pitchFamily="34" charset="0"/>
                <a:ea typeface="Calibri" panose="020F0502020204030204" pitchFamily="34" charset="0"/>
              </a:rPr>
              <a:t>Sono inclini all’imprenditorialità</a:t>
            </a:r>
          </a:p>
          <a:p>
            <a:pPr marL="171450" indent="-171450">
              <a:buFont typeface="Arial" panose="020B0604020202020204" pitchFamily="34" charset="0"/>
              <a:buChar char="•"/>
              <a:defRPr/>
            </a:pPr>
            <a:r>
              <a:rPr lang="it-IT" sz="1100" dirty="0">
                <a:solidFill>
                  <a:schemeClr val="tx1"/>
                </a:solidFill>
                <a:latin typeface="Arial" panose="020B0604020202020204" pitchFamily="34" charset="0"/>
                <a:ea typeface="Calibri" panose="020F0502020204030204" pitchFamily="34" charset="0"/>
              </a:rPr>
              <a:t>Mostrano un maggiore orientamento imprenditoriale</a:t>
            </a:r>
          </a:p>
          <a:p>
            <a:pPr marL="171450" indent="-171450">
              <a:buFont typeface="Arial" panose="020B0604020202020204" pitchFamily="34" charset="0"/>
              <a:buChar char="•"/>
              <a:defRPr/>
            </a:pPr>
            <a:r>
              <a:rPr lang="it-IT" sz="1100" dirty="0">
                <a:solidFill>
                  <a:schemeClr val="tx1"/>
                </a:solidFill>
                <a:latin typeface="Arial" panose="020B0604020202020204" pitchFamily="34" charset="0"/>
                <a:ea typeface="Calibri" panose="020F0502020204030204" pitchFamily="34" charset="0"/>
              </a:rPr>
              <a:t>Sono tipicamente dotati di qualità utili nel campo imprenditoriale</a:t>
            </a:r>
            <a:endParaRPr lang="it-IT" sz="1200" b="1" dirty="0">
              <a:solidFill>
                <a:schemeClr val="tx1"/>
              </a:solidFill>
              <a:cs typeface="Arial" pitchFamily="34" charset="0"/>
            </a:endParaRPr>
          </a:p>
          <a:p>
            <a:pPr marL="285750" indent="-285750" algn="ctr" defTabSz="666750">
              <a:lnSpc>
                <a:spcPct val="90000"/>
              </a:lnSpc>
              <a:spcBef>
                <a:spcPct val="0"/>
              </a:spcBef>
              <a:spcAft>
                <a:spcPct val="35000"/>
              </a:spcAft>
              <a:buFont typeface="Arial" panose="020B0604020202020204" pitchFamily="34" charset="0"/>
              <a:buChar char="•"/>
            </a:pPr>
            <a:endParaRPr lang="sk-SK" sz="1600" b="1" dirty="0">
              <a:solidFill>
                <a:srgbClr val="FF0000"/>
              </a:solidFill>
              <a:cs typeface="Arial" pitchFamily="34" charset="0"/>
            </a:endParaRPr>
          </a:p>
          <a:p>
            <a:pPr marL="285750" indent="-285750" algn="ctr" defTabSz="666750">
              <a:lnSpc>
                <a:spcPct val="90000"/>
              </a:lnSpc>
              <a:spcBef>
                <a:spcPct val="0"/>
              </a:spcBef>
              <a:spcAft>
                <a:spcPct val="35000"/>
              </a:spcAft>
              <a:buFont typeface="Arial" panose="020B0604020202020204" pitchFamily="34" charset="0"/>
              <a:buChar char="•"/>
            </a:pPr>
            <a:endParaRPr lang="es-ES" sz="1600" b="1" dirty="0">
              <a:solidFill>
                <a:srgbClr val="FF0000"/>
              </a:solidFill>
              <a:cs typeface="Arial" pitchFamily="34" charset="0"/>
            </a:endParaRPr>
          </a:p>
        </p:txBody>
      </p:sp>
      <p:cxnSp>
        <p:nvCxnSpPr>
          <p:cNvPr id="42" name="Conector recto de flecha 41">
            <a:extLst>
              <a:ext uri="{FF2B5EF4-FFF2-40B4-BE49-F238E27FC236}">
                <a16:creationId xmlns:a16="http://schemas.microsoft.com/office/drawing/2014/main" id="{6CFFDE0F-79B9-4B5C-83BF-0B8BA17475A9}"/>
              </a:ext>
            </a:extLst>
          </p:cNvPr>
          <p:cNvCxnSpPr>
            <a:cxnSpLocks/>
          </p:cNvCxnSpPr>
          <p:nvPr/>
        </p:nvCxnSpPr>
        <p:spPr>
          <a:xfrm flipH="1" flipV="1">
            <a:off x="3387306" y="2467155"/>
            <a:ext cx="943116" cy="328852"/>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66626A40-9125-4E84-AF20-CE418688D9AC}"/>
              </a:ext>
            </a:extLst>
          </p:cNvPr>
          <p:cNvCxnSpPr>
            <a:cxnSpLocks/>
          </p:cNvCxnSpPr>
          <p:nvPr/>
        </p:nvCxnSpPr>
        <p:spPr>
          <a:xfrm flipH="1">
            <a:off x="3681299" y="4351680"/>
            <a:ext cx="1030109" cy="429338"/>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B5981CFC-69D6-4D4C-BACB-7FD12B493921}"/>
              </a:ext>
            </a:extLst>
          </p:cNvPr>
          <p:cNvCxnSpPr>
            <a:cxnSpLocks/>
          </p:cNvCxnSpPr>
          <p:nvPr/>
        </p:nvCxnSpPr>
        <p:spPr>
          <a:xfrm>
            <a:off x="6833542" y="4346529"/>
            <a:ext cx="1141916" cy="434489"/>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0974103A-2414-4B1B-8808-F01C8A021B8A}"/>
              </a:ext>
            </a:extLst>
          </p:cNvPr>
          <p:cNvCxnSpPr>
            <a:cxnSpLocks/>
          </p:cNvCxnSpPr>
          <p:nvPr/>
        </p:nvCxnSpPr>
        <p:spPr>
          <a:xfrm flipV="1">
            <a:off x="7151569" y="2467155"/>
            <a:ext cx="805934" cy="328853"/>
          </a:xfrm>
          <a:prstGeom prst="straightConnector1">
            <a:avLst/>
          </a:prstGeom>
          <a:ln w="19050">
            <a:solidFill>
              <a:srgbClr val="FFD13C"/>
            </a:solidFill>
            <a:tailEnd type="triangle"/>
          </a:ln>
        </p:spPr>
        <p:style>
          <a:lnRef idx="1">
            <a:schemeClr val="accent1"/>
          </a:lnRef>
          <a:fillRef idx="0">
            <a:schemeClr val="accent1"/>
          </a:fillRef>
          <a:effectRef idx="0">
            <a:schemeClr val="accent1"/>
          </a:effectRef>
          <a:fontRef idx="minor">
            <a:schemeClr val="tx1"/>
          </a:fontRef>
        </p:style>
      </p:cxnSp>
      <p:sp>
        <p:nvSpPr>
          <p:cNvPr id="28" name="Círculo parcial 4">
            <a:extLst>
              <a:ext uri="{FF2B5EF4-FFF2-40B4-BE49-F238E27FC236}">
                <a16:creationId xmlns:a16="http://schemas.microsoft.com/office/drawing/2014/main" id="{10F9AC94-70F5-44D1-8B0D-45D14E205E1B}"/>
              </a:ext>
            </a:extLst>
          </p:cNvPr>
          <p:cNvSpPr txBox="1"/>
          <p:nvPr/>
        </p:nvSpPr>
        <p:spPr>
          <a:xfrm>
            <a:off x="4850104" y="5203204"/>
            <a:ext cx="2861353" cy="10146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ts val="600"/>
              </a:spcAft>
              <a:buNone/>
            </a:pPr>
            <a:r>
              <a:rPr lang="it-IT" sz="1400" b="1" dirty="0">
                <a:solidFill>
                  <a:srgbClr val="FF0000"/>
                </a:solidFill>
                <a:cs typeface="Arial" pitchFamily="34" charset="0"/>
              </a:rPr>
              <a:t>Modello di business:</a:t>
            </a:r>
          </a:p>
          <a:p>
            <a:pPr marL="171450" lvl="0" indent="-171450" defTabSz="666750">
              <a:lnSpc>
                <a:spcPct val="90000"/>
              </a:lnSpc>
              <a:spcBef>
                <a:spcPct val="0"/>
              </a:spcBef>
              <a:spcAft>
                <a:spcPct val="35000"/>
              </a:spcAft>
              <a:buFont typeface="Arial" panose="020B0604020202020204" pitchFamily="34" charset="0"/>
              <a:buChar char="•"/>
            </a:pPr>
            <a:r>
              <a:rPr lang="it-IT" sz="1100" dirty="0">
                <a:solidFill>
                  <a:schemeClr val="tx1"/>
                </a:solidFill>
                <a:latin typeface="Arial" panose="020B0604020202020204" pitchFamily="34" charset="0"/>
              </a:rPr>
              <a:t>Definisci il modo in cui un’azienda crea, distribuisce e acquisisce  valore</a:t>
            </a:r>
          </a:p>
          <a:p>
            <a:pPr marL="171450" lvl="0" indent="-171450" defTabSz="666750">
              <a:lnSpc>
                <a:spcPct val="90000"/>
              </a:lnSpc>
              <a:spcBef>
                <a:spcPct val="0"/>
              </a:spcBef>
              <a:spcAft>
                <a:spcPct val="35000"/>
              </a:spcAft>
              <a:buFont typeface="Arial" panose="020B0604020202020204" pitchFamily="34" charset="0"/>
              <a:buChar char="•"/>
            </a:pPr>
            <a:r>
              <a:rPr lang="it-IT" sz="1100" dirty="0">
                <a:solidFill>
                  <a:schemeClr val="tx1"/>
                </a:solidFill>
                <a:latin typeface="Arial" panose="020B0604020202020204" pitchFamily="34" charset="0"/>
              </a:rPr>
              <a:t>Ovvero, spiega come funziona </a:t>
            </a:r>
            <a:r>
              <a:rPr lang="en-US" sz="1100" dirty="0" err="1">
                <a:solidFill>
                  <a:schemeClr val="tx1"/>
                </a:solidFill>
                <a:latin typeface="Arial" panose="020B0604020202020204" pitchFamily="34" charset="0"/>
              </a:rPr>
              <a:t>un’azienda</a:t>
            </a:r>
            <a:endParaRPr lang="sk-SK" sz="1100" dirty="0">
              <a:solidFill>
                <a:schemeClr val="tx1"/>
              </a:solidFill>
              <a:latin typeface="Arial" panose="020B0604020202020204" pitchFamily="34" charset="0"/>
            </a:endParaRPr>
          </a:p>
        </p:txBody>
      </p:sp>
      <p:pic>
        <p:nvPicPr>
          <p:cNvPr id="29" name="Imagen 33">
            <a:extLst>
              <a:ext uri="{FF2B5EF4-FFF2-40B4-BE49-F238E27FC236}">
                <a16:creationId xmlns:a16="http://schemas.microsoft.com/office/drawing/2014/main" id="{5467D9E1-D2E1-4EE5-BF47-DCF5F3EDD8B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4422886" y="5519660"/>
            <a:ext cx="317240" cy="482490"/>
          </a:xfrm>
          <a:prstGeom prst="rect">
            <a:avLst/>
          </a:prstGeom>
        </p:spPr>
      </p:pic>
      <p:cxnSp>
        <p:nvCxnSpPr>
          <p:cNvPr id="36" name="Conector recto de flecha 49">
            <a:extLst>
              <a:ext uri="{FF2B5EF4-FFF2-40B4-BE49-F238E27FC236}">
                <a16:creationId xmlns:a16="http://schemas.microsoft.com/office/drawing/2014/main" id="{B5981CFC-69D6-4D4C-BACB-7FD12B493921}"/>
              </a:ext>
            </a:extLst>
          </p:cNvPr>
          <p:cNvCxnSpPr>
            <a:cxnSpLocks/>
          </p:cNvCxnSpPr>
          <p:nvPr/>
        </p:nvCxnSpPr>
        <p:spPr>
          <a:xfrm flipH="1">
            <a:off x="5772380" y="4781018"/>
            <a:ext cx="0" cy="370198"/>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9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7651102" y="488131"/>
            <a:ext cx="4327693" cy="671109"/>
          </a:xfrm>
        </p:spPr>
        <p:txBody>
          <a:bodyPr>
            <a:noAutofit/>
          </a:bodyPr>
          <a:lstStyle/>
          <a:p>
            <a:r>
              <a:rPr lang="en-GB" sz="3600" b="1" dirty="0">
                <a:solidFill>
                  <a:srgbClr val="C00000"/>
                </a:solidFill>
              </a:rPr>
              <a:t>Test di </a:t>
            </a:r>
            <a:r>
              <a:rPr lang="en-GB" sz="3600" b="1" dirty="0" err="1">
                <a:solidFill>
                  <a:srgbClr val="C00000"/>
                </a:solidFill>
              </a:rPr>
              <a:t>autovalutazione</a:t>
            </a:r>
            <a:endParaRPr lang="en-GB" sz="3600" b="1" dirty="0">
              <a:solidFill>
                <a:srgbClr val="C00000"/>
              </a:solidFill>
            </a:endParaRPr>
          </a:p>
        </p:txBody>
      </p:sp>
      <p:sp>
        <p:nvSpPr>
          <p:cNvPr id="11" name="Text Placeholder 4">
            <a:extLst>
              <a:ext uri="{FF2B5EF4-FFF2-40B4-BE49-F238E27FC236}">
                <a16:creationId xmlns:a16="http://schemas.microsoft.com/office/drawing/2014/main" id="{1CEE6CFB-652F-401E-AD86-77644B3FAE51}"/>
              </a:ext>
            </a:extLst>
          </p:cNvPr>
          <p:cNvSpPr txBox="1">
            <a:spLocks/>
          </p:cNvSpPr>
          <p:nvPr/>
        </p:nvSpPr>
        <p:spPr>
          <a:xfrm>
            <a:off x="2371280" y="2232412"/>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1600" b="1">
                <a:latin typeface="Arial" panose="020B0604020202020204" pitchFamily="34" charset="0"/>
                <a:cs typeface="Arial" panose="020B0604020202020204" pitchFamily="34" charset="0"/>
              </a:rPr>
              <a:t>Domanda 1</a:t>
            </a:r>
            <a:endParaRPr lang="it-IT" altLang="ko-KR" sz="1600" b="1">
              <a:latin typeface="+mj-lt"/>
              <a:cs typeface="Arial" pitchFamily="34" charset="0"/>
            </a:endParaRPr>
          </a:p>
        </p:txBody>
      </p:sp>
      <p:sp>
        <p:nvSpPr>
          <p:cNvPr id="14" name="Text Placeholder 5">
            <a:extLst>
              <a:ext uri="{FF2B5EF4-FFF2-40B4-BE49-F238E27FC236}">
                <a16:creationId xmlns:a16="http://schemas.microsoft.com/office/drawing/2014/main" id="{8365CED5-57C9-49FD-8E46-4E4C1B0B4374}"/>
              </a:ext>
            </a:extLst>
          </p:cNvPr>
          <p:cNvSpPr txBox="1">
            <a:spLocks/>
          </p:cNvSpPr>
          <p:nvPr/>
        </p:nvSpPr>
        <p:spPr>
          <a:xfrm>
            <a:off x="2371280" y="2539891"/>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1400" b="1">
                <a:latin typeface="Arial" panose="020B0604020202020204" pitchFamily="34" charset="0"/>
                <a:cs typeface="Arial" panose="020B0604020202020204" pitchFamily="34" charset="0"/>
              </a:rPr>
              <a:t>Qual è l’origine del problema del consumatore?</a:t>
            </a:r>
          </a:p>
        </p:txBody>
      </p:sp>
      <p:grpSp>
        <p:nvGrpSpPr>
          <p:cNvPr id="3" name="Grupo 2">
            <a:extLst>
              <a:ext uri="{FF2B5EF4-FFF2-40B4-BE49-F238E27FC236}">
                <a16:creationId xmlns:a16="http://schemas.microsoft.com/office/drawing/2014/main" id="{3ABA6387-F2E0-4F54-A8C6-C1448A54B76F}"/>
              </a:ext>
            </a:extLst>
          </p:cNvPr>
          <p:cNvGrpSpPr/>
          <p:nvPr/>
        </p:nvGrpSpPr>
        <p:grpSpPr>
          <a:xfrm>
            <a:off x="8330291" y="2275106"/>
            <a:ext cx="1061896" cy="965383"/>
            <a:chOff x="1647104" y="1683715"/>
            <a:chExt cx="724176" cy="586547"/>
          </a:xfrm>
        </p:grpSpPr>
        <p:sp>
          <p:nvSpPr>
            <p:cNvPr id="2" name="Rectángulo 1">
              <a:extLst>
                <a:ext uri="{FF2B5EF4-FFF2-40B4-BE49-F238E27FC236}">
                  <a16:creationId xmlns:a16="http://schemas.microsoft.com/office/drawing/2014/main" id="{A1E00100-DE37-4138-ADCC-C4752FCEB8FD}"/>
                </a:ext>
              </a:extLst>
            </p:cNvPr>
            <p:cNvSpPr/>
            <p:nvPr/>
          </p:nvSpPr>
          <p:spPr>
            <a:xfrm>
              <a:off x="1647104" y="1683715"/>
              <a:ext cx="724176" cy="586547"/>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6">
              <a:extLst>
                <a:ext uri="{FF2B5EF4-FFF2-40B4-BE49-F238E27FC236}">
                  <a16:creationId xmlns:a16="http://schemas.microsoft.com/office/drawing/2014/main" id="{278C3459-CABC-4D17-B45C-C4DDA3D55D77}"/>
                </a:ext>
              </a:extLst>
            </p:cNvPr>
            <p:cNvSpPr/>
            <p:nvPr/>
          </p:nvSpPr>
          <p:spPr>
            <a:xfrm>
              <a:off x="1793124" y="180790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tLang="ko-KR" sz="2700"/>
            </a:p>
          </p:txBody>
        </p:sp>
      </p:grpSp>
      <p:grpSp>
        <p:nvGrpSpPr>
          <p:cNvPr id="4" name="Grupo 3">
            <a:extLst>
              <a:ext uri="{FF2B5EF4-FFF2-40B4-BE49-F238E27FC236}">
                <a16:creationId xmlns:a16="http://schemas.microsoft.com/office/drawing/2014/main" id="{C4DC21D7-03C9-4E6D-81DF-052482C04255}"/>
              </a:ext>
            </a:extLst>
          </p:cNvPr>
          <p:cNvGrpSpPr/>
          <p:nvPr/>
        </p:nvGrpSpPr>
        <p:grpSpPr>
          <a:xfrm>
            <a:off x="1276760" y="2278581"/>
            <a:ext cx="1061896" cy="965383"/>
            <a:chOff x="5146962" y="2232411"/>
            <a:chExt cx="1061896" cy="965383"/>
          </a:xfrm>
        </p:grpSpPr>
        <p:sp>
          <p:nvSpPr>
            <p:cNvPr id="18" name="Rectángulo 17">
              <a:extLst>
                <a:ext uri="{FF2B5EF4-FFF2-40B4-BE49-F238E27FC236}">
                  <a16:creationId xmlns:a16="http://schemas.microsoft.com/office/drawing/2014/main" id="{40D34F12-CA7C-425C-889A-FA960573DC9D}"/>
                </a:ext>
              </a:extLst>
            </p:cNvPr>
            <p:cNvSpPr/>
            <p:nvPr/>
          </p:nvSpPr>
          <p:spPr>
            <a:xfrm>
              <a:off x="5146962" y="2232411"/>
              <a:ext cx="1061896" cy="965383"/>
            </a:xfrm>
            <a:prstGeom prst="rect">
              <a:avLst/>
            </a:prstGeom>
            <a:solidFill>
              <a:srgbClr val="D92E2D"/>
            </a:solidFill>
            <a:ln>
              <a:solidFill>
                <a:srgbClr val="D9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36">
              <a:extLst>
                <a:ext uri="{FF2B5EF4-FFF2-40B4-BE49-F238E27FC236}">
                  <a16:creationId xmlns:a16="http://schemas.microsoft.com/office/drawing/2014/main" id="{ABA4606A-6E66-41DA-B489-E8F965CD99EE}"/>
                </a:ext>
              </a:extLst>
            </p:cNvPr>
            <p:cNvSpPr/>
            <p:nvPr/>
          </p:nvSpPr>
          <p:spPr>
            <a:xfrm>
              <a:off x="5407868" y="2436812"/>
              <a:ext cx="554394" cy="467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tLang="ko-KR" sz="2700"/>
            </a:p>
          </p:txBody>
        </p:sp>
      </p:grpSp>
      <p:sp>
        <p:nvSpPr>
          <p:cNvPr id="21" name="Text Placeholder 4">
            <a:extLst>
              <a:ext uri="{FF2B5EF4-FFF2-40B4-BE49-F238E27FC236}">
                <a16:creationId xmlns:a16="http://schemas.microsoft.com/office/drawing/2014/main" id="{3F9D470A-BF01-4D7C-864E-03F03E038D13}"/>
              </a:ext>
            </a:extLst>
          </p:cNvPr>
          <p:cNvSpPr txBox="1">
            <a:spLocks/>
          </p:cNvSpPr>
          <p:nvPr/>
        </p:nvSpPr>
        <p:spPr>
          <a:xfrm>
            <a:off x="5961534" y="220230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1600" b="1">
                <a:latin typeface="Arial" panose="020B0604020202020204" pitchFamily="34" charset="0"/>
                <a:cs typeface="Arial" panose="020B0604020202020204" pitchFamily="34" charset="0"/>
              </a:rPr>
              <a:t>Domanda 2</a:t>
            </a:r>
          </a:p>
        </p:txBody>
      </p:sp>
      <p:sp>
        <p:nvSpPr>
          <p:cNvPr id="22" name="Text Placeholder 5">
            <a:extLst>
              <a:ext uri="{FF2B5EF4-FFF2-40B4-BE49-F238E27FC236}">
                <a16:creationId xmlns:a16="http://schemas.microsoft.com/office/drawing/2014/main" id="{7C8D88BE-7943-4B45-971A-B6E4EFEA82C8}"/>
              </a:ext>
            </a:extLst>
          </p:cNvPr>
          <p:cNvSpPr txBox="1">
            <a:spLocks/>
          </p:cNvSpPr>
          <p:nvPr/>
        </p:nvSpPr>
        <p:spPr>
          <a:xfrm>
            <a:off x="5961534" y="250961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1400" b="1">
                <a:latin typeface="Arial" panose="020B0604020202020204" pitchFamily="34" charset="0"/>
                <a:cs typeface="Arial" panose="020B0604020202020204" pitchFamily="34" charset="0"/>
              </a:rPr>
              <a:t>Perché è importante validare la tua idea di business</a:t>
            </a:r>
          </a:p>
        </p:txBody>
      </p:sp>
      <p:sp>
        <p:nvSpPr>
          <p:cNvPr id="24" name="Text Placeholder 4">
            <a:extLst>
              <a:ext uri="{FF2B5EF4-FFF2-40B4-BE49-F238E27FC236}">
                <a16:creationId xmlns:a16="http://schemas.microsoft.com/office/drawing/2014/main" id="{C437ABDA-AED3-4F33-AE14-55ECEF96F665}"/>
              </a:ext>
            </a:extLst>
          </p:cNvPr>
          <p:cNvSpPr txBox="1">
            <a:spLocks/>
          </p:cNvSpPr>
          <p:nvPr/>
        </p:nvSpPr>
        <p:spPr>
          <a:xfrm>
            <a:off x="9494341" y="224449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Domanda</a:t>
            </a:r>
            <a:r>
              <a:rPr lang="en-US" altLang="ko-KR" sz="1600" b="1" dirty="0">
                <a:latin typeface="Arial" panose="020B0604020202020204" pitchFamily="34" charset="0"/>
                <a:cs typeface="Arial" panose="020B0604020202020204" pitchFamily="34" charset="0"/>
              </a:rPr>
              <a:t> 3</a:t>
            </a:r>
            <a:endParaRPr lang="ko-KR" altLang="en-US" sz="1600" b="1" dirty="0">
              <a:latin typeface="Arial" panose="020B0604020202020204" pitchFamily="34" charset="0"/>
              <a:cs typeface="Arial" panose="020B0604020202020204" pitchFamily="34" charset="0"/>
            </a:endParaRPr>
          </a:p>
        </p:txBody>
      </p:sp>
      <p:sp>
        <p:nvSpPr>
          <p:cNvPr id="25" name="Text Placeholder 5">
            <a:extLst>
              <a:ext uri="{FF2B5EF4-FFF2-40B4-BE49-F238E27FC236}">
                <a16:creationId xmlns:a16="http://schemas.microsoft.com/office/drawing/2014/main" id="{220CD748-A25E-4A63-BD61-B6BA5E2A3466}"/>
              </a:ext>
            </a:extLst>
          </p:cNvPr>
          <p:cNvSpPr txBox="1">
            <a:spLocks/>
          </p:cNvSpPr>
          <p:nvPr/>
        </p:nvSpPr>
        <p:spPr>
          <a:xfrm>
            <a:off x="9494341" y="255197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b="1" dirty="0">
                <a:latin typeface="Arial" panose="020B0604020202020204" pitchFamily="34" charset="0"/>
                <a:cs typeface="Arial" panose="020B0604020202020204" pitchFamily="34" charset="0"/>
              </a:rPr>
              <a:t>Qual è il </a:t>
            </a:r>
            <a:r>
              <a:rPr lang="en-US" altLang="ko-KR" sz="1400" b="1" dirty="0" err="1">
                <a:latin typeface="Arial" panose="020B0604020202020204" pitchFamily="34" charset="0"/>
                <a:cs typeface="Arial" panose="020B0604020202020204" pitchFamily="34" charset="0"/>
              </a:rPr>
              <a:t>beneficio</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più</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importante</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derivante</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dalla</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validazione</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della</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tua</a:t>
            </a:r>
            <a:r>
              <a:rPr lang="en-US" altLang="ko-KR" sz="1400" b="1" dirty="0">
                <a:latin typeface="Arial" panose="020B0604020202020204" pitchFamily="34" charset="0"/>
                <a:cs typeface="Arial" panose="020B0604020202020204" pitchFamily="34" charset="0"/>
              </a:rPr>
              <a:t> idea di business?</a:t>
            </a:r>
          </a:p>
        </p:txBody>
      </p:sp>
      <p:grpSp>
        <p:nvGrpSpPr>
          <p:cNvPr id="7" name="Grupo 6">
            <a:extLst>
              <a:ext uri="{FF2B5EF4-FFF2-40B4-BE49-F238E27FC236}">
                <a16:creationId xmlns:a16="http://schemas.microsoft.com/office/drawing/2014/main" id="{6DADA11D-773C-41AA-98A8-4A921B31191E}"/>
              </a:ext>
            </a:extLst>
          </p:cNvPr>
          <p:cNvGrpSpPr/>
          <p:nvPr/>
        </p:nvGrpSpPr>
        <p:grpSpPr>
          <a:xfrm>
            <a:off x="4862975" y="2278580"/>
            <a:ext cx="1061896" cy="965383"/>
            <a:chOff x="4523418" y="3490010"/>
            <a:chExt cx="1061896" cy="965383"/>
          </a:xfrm>
        </p:grpSpPr>
        <p:sp>
          <p:nvSpPr>
            <p:cNvPr id="27" name="Rectángulo 26">
              <a:extLst>
                <a:ext uri="{FF2B5EF4-FFF2-40B4-BE49-F238E27FC236}">
                  <a16:creationId xmlns:a16="http://schemas.microsoft.com/office/drawing/2014/main" id="{9D836CD2-502D-4B8F-AE6C-6C607D277D97}"/>
                </a:ext>
              </a:extLst>
            </p:cNvPr>
            <p:cNvSpPr/>
            <p:nvPr/>
          </p:nvSpPr>
          <p:spPr>
            <a:xfrm>
              <a:off x="4523418" y="3490010"/>
              <a:ext cx="1061896" cy="965383"/>
            </a:xfrm>
            <a:prstGeom prst="rect">
              <a:avLst/>
            </a:prstGeom>
            <a:solidFill>
              <a:srgbClr val="E6872D"/>
            </a:solidFill>
            <a:ln>
              <a:solidFill>
                <a:srgbClr val="E6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Donut 39">
              <a:extLst>
                <a:ext uri="{FF2B5EF4-FFF2-40B4-BE49-F238E27FC236}">
                  <a16:creationId xmlns:a16="http://schemas.microsoft.com/office/drawing/2014/main" id="{1334B0C0-290D-4995-B6C4-A157746FF673}"/>
                </a:ext>
              </a:extLst>
            </p:cNvPr>
            <p:cNvSpPr/>
            <p:nvPr/>
          </p:nvSpPr>
          <p:spPr>
            <a:xfrm flipV="1">
              <a:off x="4832324" y="3760491"/>
              <a:ext cx="444083" cy="41747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tLang="ko-KR" sz="2700">
                <a:solidFill>
                  <a:schemeClr val="tx1"/>
                </a:solidFill>
              </a:endParaRPr>
            </a:p>
          </p:txBody>
        </p:sp>
      </p:grpSp>
      <p:sp>
        <p:nvSpPr>
          <p:cNvPr id="29" name="Text Placeholder 4">
            <a:extLst>
              <a:ext uri="{FF2B5EF4-FFF2-40B4-BE49-F238E27FC236}">
                <a16:creationId xmlns:a16="http://schemas.microsoft.com/office/drawing/2014/main" id="{06AF3D80-07B6-4861-AFD2-D114D66325BC}"/>
              </a:ext>
            </a:extLst>
          </p:cNvPr>
          <p:cNvSpPr txBox="1">
            <a:spLocks/>
          </p:cNvSpPr>
          <p:nvPr/>
        </p:nvSpPr>
        <p:spPr>
          <a:xfrm>
            <a:off x="2371280" y="3970029"/>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1600" b="1">
                <a:latin typeface="Arial" panose="020B0604020202020204" pitchFamily="34" charset="0"/>
                <a:cs typeface="Arial" panose="020B0604020202020204" pitchFamily="34" charset="0"/>
              </a:rPr>
              <a:t>Domanda 4</a:t>
            </a:r>
          </a:p>
        </p:txBody>
      </p:sp>
      <p:sp>
        <p:nvSpPr>
          <p:cNvPr id="30" name="Text Placeholder 5">
            <a:extLst>
              <a:ext uri="{FF2B5EF4-FFF2-40B4-BE49-F238E27FC236}">
                <a16:creationId xmlns:a16="http://schemas.microsoft.com/office/drawing/2014/main" id="{ECDCB232-E9E6-43BF-B205-DF4BE1023D04}"/>
              </a:ext>
            </a:extLst>
          </p:cNvPr>
          <p:cNvSpPr txBox="1">
            <a:spLocks/>
          </p:cNvSpPr>
          <p:nvPr/>
        </p:nvSpPr>
        <p:spPr>
          <a:xfrm>
            <a:off x="2371280" y="427750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b="1" dirty="0">
                <a:latin typeface="Arial" panose="020B0604020202020204" pitchFamily="34" charset="0"/>
                <a:cs typeface="Arial" panose="020B0604020202020204" pitchFamily="34" charset="0"/>
              </a:rPr>
              <a:t>Qual è il </a:t>
            </a:r>
            <a:r>
              <a:rPr lang="it-IT" altLang="ko-KR" sz="1400" b="1" dirty="0">
                <a:latin typeface="Arial" panose="020B0604020202020204" pitchFamily="34" charset="0"/>
                <a:cs typeface="Arial" panose="020B0604020202020204" pitchFamily="34" charset="0"/>
              </a:rPr>
              <a:t>vantaggio</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principale</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derivante</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dalla</a:t>
            </a:r>
            <a:r>
              <a:rPr lang="en-US" altLang="ko-KR" sz="1400" b="1" dirty="0">
                <a:latin typeface="Arial" panose="020B0604020202020204" pitchFamily="34" charset="0"/>
                <a:cs typeface="Arial" panose="020B0604020202020204" pitchFamily="34" charset="0"/>
              </a:rPr>
              <a:t> </a:t>
            </a:r>
            <a:r>
              <a:rPr lang="en-US" altLang="ko-KR" sz="1400" b="1" dirty="0" err="1">
                <a:latin typeface="Arial" panose="020B0604020202020204" pitchFamily="34" charset="0"/>
                <a:cs typeface="Arial" panose="020B0604020202020204" pitchFamily="34" charset="0"/>
              </a:rPr>
              <a:t>stesura</a:t>
            </a:r>
            <a:r>
              <a:rPr lang="en-US" altLang="ko-KR" sz="1400" b="1" dirty="0">
                <a:latin typeface="Arial" panose="020B0604020202020204" pitchFamily="34" charset="0"/>
                <a:cs typeface="Arial" panose="020B0604020202020204" pitchFamily="34" charset="0"/>
              </a:rPr>
              <a:t> di un </a:t>
            </a:r>
            <a:r>
              <a:rPr lang="en-US" altLang="ko-KR" sz="1400" b="1" dirty="0" err="1">
                <a:latin typeface="Arial" panose="020B0604020202020204" pitchFamily="34" charset="0"/>
                <a:cs typeface="Arial" panose="020B0604020202020204" pitchFamily="34" charset="0"/>
              </a:rPr>
              <a:t>modello</a:t>
            </a:r>
            <a:r>
              <a:rPr lang="en-US" altLang="ko-KR" sz="1400" b="1" dirty="0">
                <a:latin typeface="Arial" panose="020B0604020202020204" pitchFamily="34" charset="0"/>
                <a:cs typeface="Arial" panose="020B0604020202020204" pitchFamily="34" charset="0"/>
              </a:rPr>
              <a:t> di business?</a:t>
            </a:r>
          </a:p>
        </p:txBody>
      </p:sp>
      <p:grpSp>
        <p:nvGrpSpPr>
          <p:cNvPr id="34" name="Grupo 33">
            <a:extLst>
              <a:ext uri="{FF2B5EF4-FFF2-40B4-BE49-F238E27FC236}">
                <a16:creationId xmlns:a16="http://schemas.microsoft.com/office/drawing/2014/main" id="{B9477452-4E36-4AE6-9961-382FF033C8FE}"/>
              </a:ext>
            </a:extLst>
          </p:cNvPr>
          <p:cNvGrpSpPr/>
          <p:nvPr/>
        </p:nvGrpSpPr>
        <p:grpSpPr>
          <a:xfrm>
            <a:off x="1276760" y="4016198"/>
            <a:ext cx="1061896" cy="965383"/>
            <a:chOff x="5146962" y="2232411"/>
            <a:chExt cx="1061896" cy="965383"/>
          </a:xfrm>
        </p:grpSpPr>
        <p:sp>
          <p:nvSpPr>
            <p:cNvPr id="35" name="Rectángulo 34">
              <a:extLst>
                <a:ext uri="{FF2B5EF4-FFF2-40B4-BE49-F238E27FC236}">
                  <a16:creationId xmlns:a16="http://schemas.microsoft.com/office/drawing/2014/main" id="{3CAE64E8-A90A-4C86-A35F-CE5EB41ECD02}"/>
                </a:ext>
              </a:extLst>
            </p:cNvPr>
            <p:cNvSpPr/>
            <p:nvPr/>
          </p:nvSpPr>
          <p:spPr>
            <a:xfrm>
              <a:off x="5146962" y="2232411"/>
              <a:ext cx="1061896" cy="965383"/>
            </a:xfrm>
            <a:prstGeom prst="rect">
              <a:avLst/>
            </a:prstGeom>
            <a:solidFill>
              <a:srgbClr val="D92E2D"/>
            </a:solidFill>
            <a:ln>
              <a:solidFill>
                <a:srgbClr val="D9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ctangle 36">
              <a:extLst>
                <a:ext uri="{FF2B5EF4-FFF2-40B4-BE49-F238E27FC236}">
                  <a16:creationId xmlns:a16="http://schemas.microsoft.com/office/drawing/2014/main" id="{1D72B47C-0E9C-438E-A88A-38A1071127DC}"/>
                </a:ext>
              </a:extLst>
            </p:cNvPr>
            <p:cNvSpPr/>
            <p:nvPr/>
          </p:nvSpPr>
          <p:spPr>
            <a:xfrm>
              <a:off x="5407868" y="2436812"/>
              <a:ext cx="554394" cy="467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tLang="ko-KR" sz="2700"/>
            </a:p>
          </p:txBody>
        </p:sp>
      </p:grpSp>
      <p:sp>
        <p:nvSpPr>
          <p:cNvPr id="37" name="Text Placeholder 4">
            <a:extLst>
              <a:ext uri="{FF2B5EF4-FFF2-40B4-BE49-F238E27FC236}">
                <a16:creationId xmlns:a16="http://schemas.microsoft.com/office/drawing/2014/main" id="{66FD3A1E-A57E-4C83-A668-0354E0D79189}"/>
              </a:ext>
            </a:extLst>
          </p:cNvPr>
          <p:cNvSpPr txBox="1">
            <a:spLocks/>
          </p:cNvSpPr>
          <p:nvPr/>
        </p:nvSpPr>
        <p:spPr>
          <a:xfrm>
            <a:off x="5961534" y="3939750"/>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1600" b="1">
                <a:latin typeface="Arial" panose="020B0604020202020204" pitchFamily="34" charset="0"/>
                <a:cs typeface="Arial" panose="020B0604020202020204" pitchFamily="34" charset="0"/>
              </a:rPr>
              <a:t>Domada 5</a:t>
            </a:r>
          </a:p>
        </p:txBody>
      </p:sp>
      <p:sp>
        <p:nvSpPr>
          <p:cNvPr id="38" name="Text Placeholder 5">
            <a:extLst>
              <a:ext uri="{FF2B5EF4-FFF2-40B4-BE49-F238E27FC236}">
                <a16:creationId xmlns:a16="http://schemas.microsoft.com/office/drawing/2014/main" id="{8B57C654-1CB6-4596-9FFD-8CEFA6EF9320}"/>
              </a:ext>
            </a:extLst>
          </p:cNvPr>
          <p:cNvSpPr txBox="1">
            <a:spLocks/>
          </p:cNvSpPr>
          <p:nvPr/>
        </p:nvSpPr>
        <p:spPr>
          <a:xfrm>
            <a:off x="5961534" y="424722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1400" b="1" dirty="0">
                <a:latin typeface="Arial" panose="020B0604020202020204" pitchFamily="34" charset="0"/>
                <a:cs typeface="Arial" panose="020B0604020202020204" pitchFamily="34" charset="0"/>
              </a:rPr>
              <a:t>Qual è il miglior punto di partenza per redigere il tuo modello di business?</a:t>
            </a:r>
          </a:p>
        </p:txBody>
      </p:sp>
      <p:grpSp>
        <p:nvGrpSpPr>
          <p:cNvPr id="41" name="Grupo 40">
            <a:extLst>
              <a:ext uri="{FF2B5EF4-FFF2-40B4-BE49-F238E27FC236}">
                <a16:creationId xmlns:a16="http://schemas.microsoft.com/office/drawing/2014/main" id="{E08D0167-7F5A-4885-8852-61C2174E62E4}"/>
              </a:ext>
            </a:extLst>
          </p:cNvPr>
          <p:cNvGrpSpPr/>
          <p:nvPr/>
        </p:nvGrpSpPr>
        <p:grpSpPr>
          <a:xfrm>
            <a:off x="4862975" y="4016197"/>
            <a:ext cx="1061896" cy="965383"/>
            <a:chOff x="4523418" y="3490010"/>
            <a:chExt cx="1061896" cy="965383"/>
          </a:xfrm>
        </p:grpSpPr>
        <p:sp>
          <p:nvSpPr>
            <p:cNvPr id="42" name="Rectángulo 41">
              <a:extLst>
                <a:ext uri="{FF2B5EF4-FFF2-40B4-BE49-F238E27FC236}">
                  <a16:creationId xmlns:a16="http://schemas.microsoft.com/office/drawing/2014/main" id="{05AD4410-11B2-443C-AE32-90B520A14AB7}"/>
                </a:ext>
              </a:extLst>
            </p:cNvPr>
            <p:cNvSpPr/>
            <p:nvPr/>
          </p:nvSpPr>
          <p:spPr>
            <a:xfrm>
              <a:off x="4523418" y="3490010"/>
              <a:ext cx="1061896" cy="965383"/>
            </a:xfrm>
            <a:prstGeom prst="rect">
              <a:avLst/>
            </a:prstGeom>
            <a:solidFill>
              <a:srgbClr val="E6872D"/>
            </a:solidFill>
            <a:ln>
              <a:solidFill>
                <a:srgbClr val="E6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Donut 39">
              <a:extLst>
                <a:ext uri="{FF2B5EF4-FFF2-40B4-BE49-F238E27FC236}">
                  <a16:creationId xmlns:a16="http://schemas.microsoft.com/office/drawing/2014/main" id="{47B65D10-ED4E-477A-B5F0-6981EE105C2A}"/>
                </a:ext>
              </a:extLst>
            </p:cNvPr>
            <p:cNvSpPr/>
            <p:nvPr/>
          </p:nvSpPr>
          <p:spPr>
            <a:xfrm flipV="1">
              <a:off x="4832324" y="3760491"/>
              <a:ext cx="444083" cy="41747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tLang="ko-KR" sz="2700">
                <a:solidFill>
                  <a:schemeClr val="tx1"/>
                </a:solidFill>
              </a:endParaRPr>
            </a:p>
          </p:txBody>
        </p:sp>
      </p:grpSp>
    </p:spTree>
    <p:extLst>
      <p:ext uri="{BB962C8B-B14F-4D97-AF65-F5344CB8AC3E}">
        <p14:creationId xmlns:p14="http://schemas.microsoft.com/office/powerpoint/2010/main" val="10165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AEDCF4D-E318-41BA-B105-9369AC1C05A7}"/>
              </a:ext>
            </a:extLst>
          </p:cNvPr>
          <p:cNvSpPr/>
          <p:nvPr/>
        </p:nvSpPr>
        <p:spPr>
          <a:xfrm>
            <a:off x="1335279" y="2371658"/>
            <a:ext cx="8548033" cy="214423"/>
          </a:xfrm>
          <a:prstGeom prst="rect">
            <a:avLst/>
          </a:prstGeom>
          <a:solidFill>
            <a:srgbClr val="FFD13C"/>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4" name="Título 3">
            <a:extLst>
              <a:ext uri="{FF2B5EF4-FFF2-40B4-BE49-F238E27FC236}">
                <a16:creationId xmlns:a16="http://schemas.microsoft.com/office/drawing/2014/main" id="{C1CC14E4-70FB-426E-8FAD-6F47CAB6EB41}"/>
              </a:ext>
            </a:extLst>
          </p:cNvPr>
          <p:cNvSpPr>
            <a:spLocks noGrp="1"/>
          </p:cNvSpPr>
          <p:nvPr>
            <p:ph type="ctrTitle"/>
          </p:nvPr>
        </p:nvSpPr>
        <p:spPr>
          <a:xfrm>
            <a:off x="8058976" y="553541"/>
            <a:ext cx="3811683" cy="642859"/>
          </a:xfrm>
        </p:spPr>
        <p:txBody>
          <a:bodyPr>
            <a:normAutofit/>
          </a:bodyPr>
          <a:lstStyle/>
          <a:p>
            <a:r>
              <a:rPr lang="es-ES" sz="3600" b="1" spc="-85" dirty="0">
                <a:solidFill>
                  <a:srgbClr val="D92E2D"/>
                </a:solidFill>
                <a:ea typeface="Calibri" panose="020F0502020204030204" pitchFamily="34" charset="0"/>
                <a:cs typeface="Tahoma"/>
              </a:rPr>
              <a:t>Indice</a:t>
            </a:r>
            <a:endParaRPr lang="es-ES" sz="4000" b="1" dirty="0">
              <a:solidFill>
                <a:srgbClr val="D92E2D"/>
              </a:solidFill>
            </a:endParaRPr>
          </a:p>
        </p:txBody>
      </p:sp>
      <p:pic>
        <p:nvPicPr>
          <p:cNvPr id="16" name="Imagen 15">
            <a:extLst>
              <a:ext uri="{FF2B5EF4-FFF2-40B4-BE49-F238E27FC236}">
                <a16:creationId xmlns:a16="http://schemas.microsoft.com/office/drawing/2014/main" id="{C59FFB22-1CA2-42FC-9C89-A2FA93EBF02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2130435" y="1811714"/>
            <a:ext cx="317240" cy="482490"/>
          </a:xfrm>
          <a:prstGeom prst="rect">
            <a:avLst/>
          </a:prstGeom>
        </p:spPr>
      </p:pic>
      <p:sp>
        <p:nvSpPr>
          <p:cNvPr id="19" name="TextBox 7">
            <a:extLst>
              <a:ext uri="{FF2B5EF4-FFF2-40B4-BE49-F238E27FC236}">
                <a16:creationId xmlns:a16="http://schemas.microsoft.com/office/drawing/2014/main" id="{B5C1FC63-CF05-4D85-9742-411CF5AE3D86}"/>
              </a:ext>
            </a:extLst>
          </p:cNvPr>
          <p:cNvSpPr txBox="1"/>
          <p:nvPr/>
        </p:nvSpPr>
        <p:spPr>
          <a:xfrm>
            <a:off x="1460983" y="2684471"/>
            <a:ext cx="2127791" cy="461665"/>
          </a:xfrm>
          <a:prstGeom prst="rect">
            <a:avLst/>
          </a:prstGeom>
          <a:noFill/>
        </p:spPr>
        <p:txBody>
          <a:bodyPr wrap="square" rtlCol="0">
            <a:spAutoFit/>
          </a:bodyPr>
          <a:lstStyle/>
          <a:p>
            <a:pPr marL="171450" indent="-171450">
              <a:buFont typeface="Arial" panose="020B0604020202020204" pitchFamily="34" charset="0"/>
              <a:buChar char="•"/>
            </a:pPr>
            <a:r>
              <a:rPr lang="it-IT" altLang="ko-KR" sz="1200">
                <a:cs typeface="Arial" pitchFamily="34" charset="0"/>
              </a:rPr>
              <a:t>Da sportive ad imprenditore</a:t>
            </a:r>
          </a:p>
          <a:p>
            <a:pPr marL="171450" indent="-171450">
              <a:buFont typeface="Arial" panose="020B0604020202020204" pitchFamily="34" charset="0"/>
              <a:buChar char="•"/>
            </a:pPr>
            <a:r>
              <a:rPr lang="it-IT" altLang="ko-KR" sz="1200">
                <a:cs typeface="Arial" pitchFamily="34" charset="0"/>
              </a:rPr>
              <a:t>Idee e opportunità</a:t>
            </a:r>
          </a:p>
        </p:txBody>
      </p:sp>
      <p:sp>
        <p:nvSpPr>
          <p:cNvPr id="20" name="TextBox 8">
            <a:extLst>
              <a:ext uri="{FF2B5EF4-FFF2-40B4-BE49-F238E27FC236}">
                <a16:creationId xmlns:a16="http://schemas.microsoft.com/office/drawing/2014/main" id="{006589D8-892A-4191-BF65-8E3960D7DC65}"/>
              </a:ext>
            </a:extLst>
          </p:cNvPr>
          <p:cNvSpPr txBox="1"/>
          <p:nvPr/>
        </p:nvSpPr>
        <p:spPr>
          <a:xfrm>
            <a:off x="1457776" y="2294204"/>
            <a:ext cx="2127791" cy="369332"/>
          </a:xfrm>
          <a:prstGeom prst="rect">
            <a:avLst/>
          </a:prstGeom>
          <a:noFill/>
        </p:spPr>
        <p:txBody>
          <a:bodyPr wrap="square" lIns="108000" rIns="108000" rtlCol="0">
            <a:spAutoFit/>
          </a:bodyPr>
          <a:lstStyle/>
          <a:p>
            <a:r>
              <a:rPr lang="it-IT" altLang="ko-KR" b="1">
                <a:latin typeface="+mj-lt"/>
                <a:cs typeface="Arial" pitchFamily="34" charset="0"/>
              </a:rPr>
              <a:t>Impostare il terreno</a:t>
            </a:r>
          </a:p>
        </p:txBody>
      </p:sp>
      <p:pic>
        <p:nvPicPr>
          <p:cNvPr id="25" name="Imagen 24">
            <a:extLst>
              <a:ext uri="{FF2B5EF4-FFF2-40B4-BE49-F238E27FC236}">
                <a16:creationId xmlns:a16="http://schemas.microsoft.com/office/drawing/2014/main" id="{1CA66825-C19B-4FC4-97F1-DF2455EE26A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5386877" y="1811714"/>
            <a:ext cx="317240" cy="482490"/>
          </a:xfrm>
          <a:prstGeom prst="rect">
            <a:avLst/>
          </a:prstGeom>
        </p:spPr>
      </p:pic>
      <p:sp>
        <p:nvSpPr>
          <p:cNvPr id="26" name="TextBox 7">
            <a:extLst>
              <a:ext uri="{FF2B5EF4-FFF2-40B4-BE49-F238E27FC236}">
                <a16:creationId xmlns:a16="http://schemas.microsoft.com/office/drawing/2014/main" id="{56366EB9-2D22-4CD6-B844-8967B389876D}"/>
              </a:ext>
            </a:extLst>
          </p:cNvPr>
          <p:cNvSpPr txBox="1"/>
          <p:nvPr/>
        </p:nvSpPr>
        <p:spPr>
          <a:xfrm>
            <a:off x="4242268" y="2684471"/>
            <a:ext cx="2682334" cy="646331"/>
          </a:xfrm>
          <a:prstGeom prst="rect">
            <a:avLst/>
          </a:prstGeom>
          <a:noFill/>
        </p:spPr>
        <p:txBody>
          <a:bodyPr wrap="square" rtlCol="0">
            <a:spAutoFit/>
          </a:bodyPr>
          <a:lstStyle/>
          <a:p>
            <a:pPr marL="171450" indent="-171450">
              <a:buFont typeface="Arial" panose="020B0604020202020204" pitchFamily="34" charset="0"/>
              <a:buChar char="•"/>
            </a:pPr>
            <a:r>
              <a:rPr lang="it-IT" altLang="ko-KR" sz="1200">
                <a:cs typeface="Arial" pitchFamily="34" charset="0"/>
              </a:rPr>
              <a:t>Mentalità di test e validazione</a:t>
            </a:r>
          </a:p>
          <a:p>
            <a:pPr marL="171450" indent="-171450">
              <a:buFont typeface="Arial" panose="020B0604020202020204" pitchFamily="34" charset="0"/>
              <a:buChar char="•"/>
            </a:pPr>
            <a:r>
              <a:rPr lang="it-IT" altLang="ko-KR" sz="1200">
                <a:cs typeface="Arial" pitchFamily="34" charset="0"/>
              </a:rPr>
              <a:t>Testare le idee di business nella pratica</a:t>
            </a:r>
          </a:p>
        </p:txBody>
      </p:sp>
      <p:sp>
        <p:nvSpPr>
          <p:cNvPr id="27" name="TextBox 8">
            <a:extLst>
              <a:ext uri="{FF2B5EF4-FFF2-40B4-BE49-F238E27FC236}">
                <a16:creationId xmlns:a16="http://schemas.microsoft.com/office/drawing/2014/main" id="{AA1CCC6C-69EA-4A83-96E5-7CCC41658666}"/>
              </a:ext>
            </a:extLst>
          </p:cNvPr>
          <p:cNvSpPr txBox="1"/>
          <p:nvPr/>
        </p:nvSpPr>
        <p:spPr>
          <a:xfrm>
            <a:off x="4242268" y="2294204"/>
            <a:ext cx="2967424" cy="369332"/>
          </a:xfrm>
          <a:prstGeom prst="rect">
            <a:avLst/>
          </a:prstGeom>
          <a:noFill/>
        </p:spPr>
        <p:txBody>
          <a:bodyPr wrap="square" lIns="108000" rIns="108000" rtlCol="0">
            <a:spAutoFit/>
          </a:bodyPr>
          <a:lstStyle/>
          <a:p>
            <a:r>
              <a:rPr lang="it-IT" altLang="ko-KR" b="1">
                <a:latin typeface="+mj-lt"/>
                <a:cs typeface="Arial" pitchFamily="34" charset="0"/>
              </a:rPr>
              <a:t>Validare la tua idea di business</a:t>
            </a:r>
          </a:p>
        </p:txBody>
      </p:sp>
      <p:pic>
        <p:nvPicPr>
          <p:cNvPr id="28" name="Imagen 27">
            <a:extLst>
              <a:ext uri="{FF2B5EF4-FFF2-40B4-BE49-F238E27FC236}">
                <a16:creationId xmlns:a16="http://schemas.microsoft.com/office/drawing/2014/main" id="{978411E0-3CA6-4CED-B4B0-574165B4DD6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7490" r="3171"/>
          <a:stretch/>
        </p:blipFill>
        <p:spPr>
          <a:xfrm>
            <a:off x="8711472" y="1802998"/>
            <a:ext cx="317240" cy="482490"/>
          </a:xfrm>
          <a:prstGeom prst="rect">
            <a:avLst/>
          </a:prstGeom>
        </p:spPr>
      </p:pic>
      <p:sp>
        <p:nvSpPr>
          <p:cNvPr id="29" name="TextBox 7">
            <a:extLst>
              <a:ext uri="{FF2B5EF4-FFF2-40B4-BE49-F238E27FC236}">
                <a16:creationId xmlns:a16="http://schemas.microsoft.com/office/drawing/2014/main" id="{1D02D23A-1EC6-4DDE-8238-C7BD8FE6BCAA}"/>
              </a:ext>
            </a:extLst>
          </p:cNvPr>
          <p:cNvSpPr txBox="1"/>
          <p:nvPr/>
        </p:nvSpPr>
        <p:spPr>
          <a:xfrm>
            <a:off x="7861828" y="2684471"/>
            <a:ext cx="2021484" cy="276999"/>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cs typeface="Arial" pitchFamily="34" charset="0"/>
              </a:rPr>
              <a:t>Business model canvas</a:t>
            </a:r>
            <a:endParaRPr lang="en-US" altLang="ko-KR" sz="1200" dirty="0">
              <a:latin typeface="+mj-lt"/>
              <a:cs typeface="Arial" pitchFamily="34" charset="0"/>
            </a:endParaRPr>
          </a:p>
        </p:txBody>
      </p:sp>
      <p:sp>
        <p:nvSpPr>
          <p:cNvPr id="30" name="TextBox 8">
            <a:extLst>
              <a:ext uri="{FF2B5EF4-FFF2-40B4-BE49-F238E27FC236}">
                <a16:creationId xmlns:a16="http://schemas.microsoft.com/office/drawing/2014/main" id="{349A0A3B-C66E-42A6-92D4-1720842ED1EC}"/>
              </a:ext>
            </a:extLst>
          </p:cNvPr>
          <p:cNvSpPr txBox="1"/>
          <p:nvPr/>
        </p:nvSpPr>
        <p:spPr>
          <a:xfrm>
            <a:off x="7505427" y="2285488"/>
            <a:ext cx="2776743" cy="369332"/>
          </a:xfrm>
          <a:prstGeom prst="rect">
            <a:avLst/>
          </a:prstGeom>
          <a:noFill/>
        </p:spPr>
        <p:txBody>
          <a:bodyPr wrap="square" lIns="108000" rIns="108000" rtlCol="0">
            <a:spAutoFit/>
          </a:bodyPr>
          <a:lstStyle/>
          <a:p>
            <a:r>
              <a:rPr lang="it-IT" altLang="ko-KR" b="1" dirty="0">
                <a:latin typeface="+mj-lt"/>
                <a:cs typeface="Arial" pitchFamily="34" charset="0"/>
              </a:rPr>
              <a:t>Designare il tuo progetto</a:t>
            </a:r>
          </a:p>
        </p:txBody>
      </p:sp>
    </p:spTree>
    <p:extLst>
      <p:ext uri="{BB962C8B-B14F-4D97-AF65-F5344CB8AC3E}">
        <p14:creationId xmlns:p14="http://schemas.microsoft.com/office/powerpoint/2010/main" val="9545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marL="285750" indent="-285750" algn="l">
              <a:buFont typeface="Arial" panose="020B0604020202020204" pitchFamily="34" charset="0"/>
              <a:buChar char="•"/>
              <a:defRPr/>
            </a:pPr>
            <a:endParaRPr lang="it-IT" sz="1500" dirty="0">
              <a:latin typeface="Arial" panose="020B0604020202020204" pitchFamily="34" charset="0"/>
              <a:ea typeface="Calibri" panose="020F0502020204030204" pitchFamily="34" charset="0"/>
            </a:endParaRP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Ogni impresa parte da un’interazione delle due componenti principali:</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La singola persona</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L’idea (di business)</a:t>
            </a:r>
          </a:p>
          <a:p>
            <a:pPr marL="285750" indent="-285750" algn="l">
              <a:buFont typeface="Arial" panose="020B0604020202020204" pitchFamily="34" charset="0"/>
              <a:buChar char="•"/>
              <a:defRPr/>
            </a:pPr>
            <a:endParaRPr lang="en-US" sz="1500" dirty="0">
              <a:latin typeface="Arial" panose="020B0604020202020204" pitchFamily="34" charset="0"/>
              <a:ea typeface="Calibri" panose="020F0502020204030204" pitchFamily="34" charset="0"/>
            </a:endParaRP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Gli sportivi hanno un’ottima posizione di partenza per diventare imprenditori</a:t>
            </a:r>
            <a:r>
              <a:rPr lang="en-US" sz="1500" dirty="0">
                <a:latin typeface="Arial" panose="020B0604020202020204" pitchFamily="34" charset="0"/>
                <a:ea typeface="Calibri" panose="020F0502020204030204" pitchFamily="34" charset="0"/>
              </a:rPr>
              <a:t>.</a:t>
            </a:r>
            <a:endParaRPr lang="en-GB" sz="1500" dirty="0">
              <a:latin typeface="Arial" panose="020B0604020202020204" pitchFamily="34" charset="0"/>
              <a:ea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1.1 Preparare il terreno</a:t>
            </a:r>
            <a:endParaRPr lang="es-ES" sz="4000" b="1" dirty="0">
              <a:solidFill>
                <a:srgbClr val="D92E2D"/>
              </a:solidFill>
            </a:endParaRPr>
          </a:p>
        </p:txBody>
      </p:sp>
      <p:pic>
        <p:nvPicPr>
          <p:cNvPr id="9" name="Imagen 28">
            <a:extLst>
              <a:ext uri="{FF2B5EF4-FFF2-40B4-BE49-F238E27FC236}">
                <a16:creationId xmlns:a16="http://schemas.microsoft.com/office/drawing/2014/main" id="{C1CB5A3F-E1FE-4E5D-9C5B-6CB0FD918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261" y="3965475"/>
            <a:ext cx="3059477" cy="2037659"/>
          </a:xfrm>
          <a:prstGeom prst="rect">
            <a:avLst/>
          </a:prstGeom>
        </p:spPr>
      </p:pic>
    </p:spTree>
    <p:extLst>
      <p:ext uri="{BB962C8B-B14F-4D97-AF65-F5344CB8AC3E}">
        <p14:creationId xmlns:p14="http://schemas.microsoft.com/office/powerpoint/2010/main" val="86237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algn="l">
              <a:lnSpc>
                <a:spcPct val="115000"/>
              </a:lnSpc>
              <a:spcAft>
                <a:spcPts val="1000"/>
              </a:spcAft>
              <a:defRPr/>
            </a:pPr>
            <a:r>
              <a:rPr lang="it-IT" sz="2000" b="1" dirty="0">
                <a:solidFill>
                  <a:srgbClr val="D92E2D"/>
                </a:solidFill>
                <a:latin typeface="Calibri" panose="020F0502020204030204" pitchFamily="34" charset="0"/>
                <a:cs typeface="Calibri" panose="020F0502020204030204" pitchFamily="34" charset="0"/>
              </a:rPr>
              <a:t>1.1.1 Da sportivo a imprenditore</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Lo sport e l’impresa sviluppano e coltivano caratteristiche individuali simili</a:t>
            </a:r>
          </a:p>
          <a:p>
            <a:pPr marL="285750" indent="-285750" algn="l">
              <a:buFont typeface="Arial" panose="020B0604020202020204" pitchFamily="34" charset="0"/>
              <a:buChar char="•"/>
              <a:defRPr/>
            </a:pPr>
            <a:endParaRPr lang="it-IT" sz="1500" dirty="0">
              <a:latin typeface="Arial" panose="020B0604020202020204" pitchFamily="34" charset="0"/>
              <a:ea typeface="Calibri" panose="020F0502020204030204" pitchFamily="34" charset="0"/>
            </a:endParaRP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Ecco perché atleti e sportivi:</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sono inclini all’imprenditorialità, </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esibire un maggiore orientamento imprenditoriale,</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sono tipicamente dotati di qualità utili nel campo imprenditoriale.</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La carriera sportiva sviluppa anche altri aspetti rilevanti per l’imprenditorialità:</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risorse personali, </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relazioni sociali e network, </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abilità sociali, emotive e di leadership.</a:t>
            </a:r>
            <a:endParaRPr lang="it-IT" sz="1500" dirty="0">
              <a:effectLst/>
              <a:latin typeface="Arial" panose="020B0604020202020204" pitchFamily="34" charset="0"/>
              <a:ea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1.1 Preparare il terreno</a:t>
            </a:r>
            <a:endParaRPr lang="es-ES" sz="4000" b="1" dirty="0">
              <a:solidFill>
                <a:srgbClr val="D92E2D"/>
              </a:solidFill>
            </a:endParaRPr>
          </a:p>
        </p:txBody>
      </p:sp>
      <p:pic>
        <p:nvPicPr>
          <p:cNvPr id="9" name="Imagen 22">
            <a:extLst>
              <a:ext uri="{FF2B5EF4-FFF2-40B4-BE49-F238E27FC236}">
                <a16:creationId xmlns:a16="http://schemas.microsoft.com/office/drawing/2014/main" id="{F246837A-5A3F-4292-A474-12EFAB24E37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2677" y="3891567"/>
            <a:ext cx="3347983" cy="1893284"/>
          </a:xfrm>
          <a:prstGeom prst="rect">
            <a:avLst/>
          </a:prstGeom>
        </p:spPr>
      </p:pic>
    </p:spTree>
    <p:extLst>
      <p:ext uri="{BB962C8B-B14F-4D97-AF65-F5344CB8AC3E}">
        <p14:creationId xmlns:p14="http://schemas.microsoft.com/office/powerpoint/2010/main" val="4984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algn="l">
              <a:defRPr/>
            </a:pPr>
            <a:r>
              <a:rPr lang="it-IT" sz="1500" dirty="0">
                <a:effectLst/>
                <a:latin typeface="Arial" panose="020B0604020202020204" pitchFamily="34" charset="0"/>
                <a:ea typeface="Calibri" panose="020F0502020204030204" pitchFamily="34" charset="0"/>
              </a:rPr>
              <a:t>Quali sono le caratteristiche sportive preziose per l’imprenditorialità?</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Disciplina</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Persistenza</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Luogo interno di controllo</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Proattività</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Controllo situazionale</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Necessità di realizzazione</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Resistenza allo stress</a:t>
            </a:r>
          </a:p>
          <a:p>
            <a:pPr marL="285750" indent="-285750" algn="l">
              <a:buFont typeface="Arial" panose="020B0604020202020204" pitchFamily="34" charset="0"/>
              <a:buChar char="•"/>
              <a:defRPr/>
            </a:pPr>
            <a:r>
              <a:rPr lang="it-IT" sz="1500" dirty="0">
                <a:effectLst/>
                <a:latin typeface="Arial" panose="020B0604020202020204" pitchFamily="34" charset="0"/>
                <a:ea typeface="Calibri" panose="020F0502020204030204" pitchFamily="34" charset="0"/>
              </a:rPr>
              <a:t>Resilienza personale</a:t>
            </a: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1.1 Preparare il terreno</a:t>
            </a:r>
            <a:endParaRPr lang="es-ES" sz="4000" b="1" dirty="0">
              <a:solidFill>
                <a:srgbClr val="D92E2D"/>
              </a:solidFill>
            </a:endParaRPr>
          </a:p>
        </p:txBody>
      </p:sp>
    </p:spTree>
    <p:extLst>
      <p:ext uri="{BB962C8B-B14F-4D97-AF65-F5344CB8AC3E}">
        <p14:creationId xmlns:p14="http://schemas.microsoft.com/office/powerpoint/2010/main" val="315664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7006977" cy="4374583"/>
          </a:xfrm>
        </p:spPr>
        <p:txBody>
          <a:bodyPr>
            <a:normAutofit/>
          </a:bodyPr>
          <a:lstStyle/>
          <a:p>
            <a:pPr algn="l">
              <a:lnSpc>
                <a:spcPct val="115000"/>
              </a:lnSpc>
              <a:spcAft>
                <a:spcPts val="1000"/>
              </a:spcAft>
              <a:defRPr/>
            </a:pPr>
            <a:r>
              <a:rPr lang="it-IT" sz="2000" b="1" dirty="0">
                <a:solidFill>
                  <a:srgbClr val="D92E2D"/>
                </a:solidFill>
                <a:latin typeface="Calibri" panose="020F0502020204030204" pitchFamily="34" charset="0"/>
                <a:cs typeface="Calibri" panose="020F0502020204030204" pitchFamily="34" charset="0"/>
              </a:rPr>
              <a:t>1.1.2 Idee e Opportunità</a:t>
            </a:r>
          </a:p>
          <a:p>
            <a:pPr marL="285750" indent="-285750" algn="l">
              <a:buFont typeface="Arial" panose="020B0604020202020204" pitchFamily="34" charset="0"/>
              <a:buChar char="•"/>
              <a:defRPr/>
            </a:pPr>
            <a:r>
              <a:rPr lang="it-IT" sz="1500" b="1" dirty="0">
                <a:latin typeface="Arial" panose="020B0604020202020204" pitchFamily="34" charset="0"/>
                <a:ea typeface="Calibri" panose="020F0502020204030204" pitchFamily="34" charset="0"/>
              </a:rPr>
              <a:t>Imprenditorialità </a:t>
            </a:r>
            <a:r>
              <a:rPr lang="it-IT" sz="1500" dirty="0">
                <a:latin typeface="Arial" panose="020B0604020202020204" pitchFamily="34" charset="0"/>
                <a:ea typeface="Calibri" panose="020F0502020204030204" pitchFamily="34" charset="0"/>
              </a:rPr>
              <a:t>= un processo in cui un’opportunità viene identificata, valutata e sfruttata. </a:t>
            </a:r>
          </a:p>
          <a:p>
            <a:pPr marL="285750" indent="-285750" algn="l">
              <a:buFont typeface="Arial" panose="020B0604020202020204" pitchFamily="34" charset="0"/>
              <a:buChar char="•"/>
              <a:defRPr/>
            </a:pPr>
            <a:r>
              <a:rPr lang="it-IT" sz="1500" b="1" dirty="0">
                <a:latin typeface="Arial" panose="020B0604020202020204" pitchFamily="34" charset="0"/>
                <a:ea typeface="Calibri" panose="020F0502020204030204" pitchFamily="34" charset="0"/>
              </a:rPr>
              <a:t>La capacità di identificare o creare e sfruttare le opportunità </a:t>
            </a:r>
            <a:r>
              <a:rPr lang="it-IT" sz="1500" dirty="0">
                <a:latin typeface="Arial" panose="020B0604020202020204" pitchFamily="34" charset="0"/>
                <a:ea typeface="Calibri" panose="020F0502020204030204" pitchFamily="34" charset="0"/>
              </a:rPr>
              <a:t>è un aspetto essenziale dei comportamenti imprenditoriali.</a:t>
            </a:r>
            <a:endParaRPr lang="it-IT" sz="1500" b="1" dirty="0">
              <a:latin typeface="Arial" panose="020B0604020202020204" pitchFamily="34" charset="0"/>
              <a:ea typeface="Calibri" panose="020F0502020204030204" pitchFamily="34" charset="0"/>
            </a:endParaRPr>
          </a:p>
          <a:p>
            <a:pPr marL="285750" indent="-285750" algn="l">
              <a:buFont typeface="Arial" panose="020B0604020202020204" pitchFamily="34" charset="0"/>
              <a:buChar char="•"/>
              <a:defRPr/>
            </a:pPr>
            <a:r>
              <a:rPr lang="it-IT" sz="1500" b="1" dirty="0">
                <a:latin typeface="Arial" panose="020B0604020202020204" pitchFamily="34" charset="0"/>
                <a:ea typeface="Calibri" panose="020F0502020204030204" pitchFamily="34" charset="0"/>
              </a:rPr>
              <a:t>Le fonti di potenziali idee di business </a:t>
            </a:r>
            <a:r>
              <a:rPr lang="it-IT" sz="1500" dirty="0">
                <a:latin typeface="Arial" panose="020B0604020202020204" pitchFamily="34" charset="0"/>
                <a:ea typeface="Calibri" panose="020F0502020204030204" pitchFamily="34" charset="0"/>
              </a:rPr>
              <a:t>sono tutte intorno a te e dentro di te:</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le tue esperienze personali e professionali, </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i tuoi social network, </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luoghi che hai visitato e cose che hai visto, </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i tuoi hobbies, </a:t>
            </a:r>
          </a:p>
          <a:p>
            <a:pPr marL="742950" lvl="1"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istruzione o competenza. </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Ecco perché la tua </a:t>
            </a:r>
            <a:r>
              <a:rPr lang="it-IT" sz="1500" b="1" dirty="0">
                <a:latin typeface="Arial" panose="020B0604020202020204" pitchFamily="34" charset="0"/>
                <a:ea typeface="Calibri" panose="020F0502020204030204" pitchFamily="34" charset="0"/>
              </a:rPr>
              <a:t>esperienza sportiva </a:t>
            </a:r>
            <a:r>
              <a:rPr lang="it-IT" sz="1500" dirty="0">
                <a:latin typeface="Arial" panose="020B0604020202020204" pitchFamily="34" charset="0"/>
                <a:ea typeface="Calibri" panose="020F0502020204030204" pitchFamily="34" charset="0"/>
              </a:rPr>
              <a:t>è utile come </a:t>
            </a:r>
            <a:r>
              <a:rPr lang="it-IT" sz="1500" b="1" dirty="0">
                <a:latin typeface="Arial" panose="020B0604020202020204" pitchFamily="34" charset="0"/>
                <a:ea typeface="Calibri" panose="020F0502020204030204" pitchFamily="34" charset="0"/>
              </a:rPr>
              <a:t>fonte di idee di business!</a:t>
            </a:r>
            <a:endParaRPr lang="it-IT" sz="1500" dirty="0">
              <a:latin typeface="Arial" panose="020B0604020202020204" pitchFamily="34" charset="0"/>
              <a:ea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1.1 Preparare il terreno</a:t>
            </a:r>
            <a:endParaRPr lang="es-ES" sz="4000" b="1" dirty="0">
              <a:solidFill>
                <a:srgbClr val="D92E2D"/>
              </a:solidFill>
            </a:endParaRPr>
          </a:p>
        </p:txBody>
      </p:sp>
      <p:pic>
        <p:nvPicPr>
          <p:cNvPr id="9" name="Imagen 16">
            <a:extLst>
              <a:ext uri="{FF2B5EF4-FFF2-40B4-BE49-F238E27FC236}">
                <a16:creationId xmlns:a16="http://schemas.microsoft.com/office/drawing/2014/main" id="{45D9CE40-A77E-48C9-B78F-C3DF83C2C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977" y="3801926"/>
            <a:ext cx="3339683" cy="1741406"/>
          </a:xfrm>
          <a:prstGeom prst="rect">
            <a:avLst/>
          </a:prstGeom>
        </p:spPr>
      </p:pic>
    </p:spTree>
    <p:extLst>
      <p:ext uri="{BB962C8B-B14F-4D97-AF65-F5344CB8AC3E}">
        <p14:creationId xmlns:p14="http://schemas.microsoft.com/office/powerpoint/2010/main" val="193959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algn="l">
              <a:defRPr/>
            </a:pPr>
            <a:endParaRPr lang="en-US" sz="1500" dirty="0">
              <a:latin typeface="Arial" panose="020B0604020202020204" pitchFamily="34" charset="0"/>
              <a:ea typeface="Calibri" panose="020F0502020204030204" pitchFamily="34" charset="0"/>
            </a:endParaRPr>
          </a:p>
          <a:p>
            <a:pPr algn="l">
              <a:defRPr/>
            </a:pPr>
            <a:r>
              <a:rPr lang="it-IT" sz="1500" dirty="0">
                <a:latin typeface="Arial" panose="020B0604020202020204" pitchFamily="34" charset="0"/>
                <a:ea typeface="Calibri" panose="020F0502020204030204" pitchFamily="34" charset="0"/>
              </a:rPr>
              <a:t>Ogni idea imprenditoriale è composta dalle seguenti compenti chiave:</a:t>
            </a:r>
          </a:p>
          <a:p>
            <a:pPr marL="285750" indent="-285750" algn="l">
              <a:buFont typeface="Arial" panose="020B0604020202020204" pitchFamily="34" charset="0"/>
              <a:buChar char="•"/>
              <a:defRPr/>
            </a:pPr>
            <a:r>
              <a:rPr lang="it-IT" sz="1500" b="1" dirty="0">
                <a:latin typeface="Arial" panose="020B0604020202020204" pitchFamily="34" charset="0"/>
                <a:ea typeface="Calibri" panose="020F0502020204030204" pitchFamily="34" charset="0"/>
              </a:rPr>
              <a:t>Problema</a:t>
            </a:r>
            <a:r>
              <a:rPr lang="it-IT" sz="1500" dirty="0">
                <a:latin typeface="Arial" panose="020B0604020202020204" pitchFamily="34" charset="0"/>
                <a:ea typeface="Calibri" panose="020F0502020204030204" pitchFamily="34" charset="0"/>
              </a:rPr>
              <a:t> (della tua cerchia di cliente): le sfide più significative che i tuoi clienti affrontano in relazioni alla tua idea di business</a:t>
            </a:r>
          </a:p>
          <a:p>
            <a:pPr marL="285750" indent="-285750" algn="l">
              <a:buFont typeface="Arial" panose="020B0604020202020204" pitchFamily="34" charset="0"/>
              <a:buChar char="•"/>
              <a:defRPr/>
            </a:pPr>
            <a:r>
              <a:rPr lang="it-IT" sz="1500" b="1" dirty="0">
                <a:latin typeface="Arial" panose="020B0604020202020204" pitchFamily="34" charset="0"/>
                <a:ea typeface="Calibri" panose="020F0502020204030204" pitchFamily="34" charset="0"/>
              </a:rPr>
              <a:t>Soluzione:</a:t>
            </a:r>
            <a:r>
              <a:rPr lang="it-IT" sz="1500" dirty="0">
                <a:latin typeface="Arial" panose="020B0604020202020204" pitchFamily="34" charset="0"/>
                <a:ea typeface="Calibri" panose="020F0502020204030204" pitchFamily="34" charset="0"/>
              </a:rPr>
              <a:t> la soluzione fornita con il prodotto o il servizio</a:t>
            </a:r>
          </a:p>
          <a:p>
            <a:pPr marL="285750" indent="-285750" algn="l">
              <a:buFont typeface="Arial" panose="020B0604020202020204" pitchFamily="34" charset="0"/>
              <a:buChar char="•"/>
              <a:defRPr/>
            </a:pPr>
            <a:r>
              <a:rPr lang="it-IT" sz="1500" b="1" dirty="0">
                <a:latin typeface="Arial" panose="020B0604020202020204" pitchFamily="34" charset="0"/>
                <a:ea typeface="Calibri" panose="020F0502020204030204" pitchFamily="34" charset="0"/>
              </a:rPr>
              <a:t>Benefici:</a:t>
            </a:r>
            <a:r>
              <a:rPr lang="it-IT" sz="1500" dirty="0">
                <a:latin typeface="Arial" panose="020B0604020202020204" pitchFamily="34" charset="0"/>
                <a:ea typeface="Calibri" panose="020F0502020204030204" pitchFamily="34" charset="0"/>
              </a:rPr>
              <a:t> il valore e I vantaggi che la tua soluzione porta ai clienti</a:t>
            </a: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1.1 Preparare il terreno</a:t>
            </a:r>
            <a:endParaRPr lang="es-ES" sz="4000" b="1" dirty="0">
              <a:solidFill>
                <a:srgbClr val="D92E2D"/>
              </a:solidFill>
            </a:endParaRPr>
          </a:p>
        </p:txBody>
      </p:sp>
    </p:spTree>
    <p:extLst>
      <p:ext uri="{BB962C8B-B14F-4D97-AF65-F5344CB8AC3E}">
        <p14:creationId xmlns:p14="http://schemas.microsoft.com/office/powerpoint/2010/main" val="15341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31249"/>
            <a:ext cx="9144000" cy="4468452"/>
          </a:xfrm>
        </p:spPr>
        <p:txBody>
          <a:bodyPr>
            <a:normAutofit/>
          </a:bodyPr>
          <a:lstStyle/>
          <a:p>
            <a:pPr algn="l">
              <a:defRPr/>
            </a:pPr>
            <a:endParaRPr lang="it-IT" sz="1500" dirty="0">
              <a:latin typeface="Arial" panose="020B0604020202020204" pitchFamily="34" charset="0"/>
              <a:ea typeface="Calibri" panose="020F0502020204030204" pitchFamily="34" charset="0"/>
            </a:endParaRPr>
          </a:p>
          <a:p>
            <a:pPr algn="l">
              <a:defRPr/>
            </a:pPr>
            <a:r>
              <a:rPr lang="it-IT" sz="1500" dirty="0">
                <a:latin typeface="Arial" panose="020B0604020202020204" pitchFamily="34" charset="0"/>
                <a:ea typeface="Calibri" panose="020F0502020204030204" pitchFamily="34" charset="0"/>
              </a:rPr>
              <a:t>La capacità di generare idee di business può essere addestrata. Ecco alcuni suggerimenti:</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Non smettere mai di imparare</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Sii curioso ed empatico</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Continua ad osservare cosa sta succedendo intorno a te</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Gestisci e fai crescere la tua rete</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Pratica nuovi modi di pensare</a:t>
            </a:r>
          </a:p>
          <a:p>
            <a:pPr marL="285750" indent="-285750" algn="l">
              <a:buFont typeface="Arial" panose="020B0604020202020204" pitchFamily="34" charset="0"/>
              <a:buChar char="•"/>
              <a:defRPr/>
            </a:pPr>
            <a:r>
              <a:rPr lang="it-IT" sz="1500" dirty="0">
                <a:latin typeface="Arial" panose="020B0604020202020204" pitchFamily="34" charset="0"/>
                <a:ea typeface="Calibri" panose="020F0502020204030204" pitchFamily="34" charset="0"/>
              </a:rPr>
              <a:t>Usa tecniche di creazione di idee speciali</a:t>
            </a: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611432" y="553541"/>
            <a:ext cx="6259228" cy="642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000" b="1" spc="-85" dirty="0">
                <a:solidFill>
                  <a:srgbClr val="D92E2D"/>
                </a:solidFill>
                <a:ea typeface="Calibri" panose="020F0502020204030204" pitchFamily="34" charset="0"/>
                <a:cs typeface="Tahoma"/>
              </a:rPr>
              <a:t>1.1 Preparare il terreno</a:t>
            </a:r>
            <a:endParaRPr lang="es-ES" sz="4000" b="1" dirty="0">
              <a:solidFill>
                <a:srgbClr val="D92E2D"/>
              </a:solidFill>
            </a:endParaRPr>
          </a:p>
        </p:txBody>
      </p:sp>
    </p:spTree>
    <p:extLst>
      <p:ext uri="{BB962C8B-B14F-4D97-AF65-F5344CB8AC3E}">
        <p14:creationId xmlns:p14="http://schemas.microsoft.com/office/powerpoint/2010/main" val="4640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0D6D781023E647836D653A8CDC7605" ma:contentTypeVersion="14" ma:contentTypeDescription="Umožňuje vytvoriť nový dokument." ma:contentTypeScope="" ma:versionID="540d060a9b698dcbefc619338fdce28c">
  <xsd:schema xmlns:xsd="http://www.w3.org/2001/XMLSchema" xmlns:xs="http://www.w3.org/2001/XMLSchema" xmlns:p="http://schemas.microsoft.com/office/2006/metadata/properties" xmlns:ns3="d4132698-efcf-4421-bf31-6b81d1623da4" xmlns:ns4="f9647583-738d-48e6-8986-a68e5780fd24" targetNamespace="http://schemas.microsoft.com/office/2006/metadata/properties" ma:root="true" ma:fieldsID="d94a628efa1b51f03258a5ad3bbd986b" ns3:_="" ns4:_="">
    <xsd:import namespace="d4132698-efcf-4421-bf31-6b81d1623da4"/>
    <xsd:import namespace="f9647583-738d-48e6-8986-a68e5780fd2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32698-efcf-4421-bf31-6b81d1623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647583-738d-48e6-8986-a68e5780fd24" elementFormDefault="qualified">
    <xsd:import namespace="http://schemas.microsoft.com/office/2006/documentManagement/types"/>
    <xsd:import namespace="http://schemas.microsoft.com/office/infopath/2007/PartnerControls"/>
    <xsd:element name="SharedWithUsers" ma:index="18"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Zdieľané s podrobnosťami" ma:internalName="SharedWithDetails" ma:readOnly="true">
      <xsd:simpleType>
        <xsd:restriction base="dms:Note">
          <xsd:maxLength value="255"/>
        </xsd:restriction>
      </xsd:simpleType>
    </xsd:element>
    <xsd:element name="SharingHintHash" ma:index="20" nillable="true" ma:displayName="Príkaz hash indikátora zdieľ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F971B6-88C3-42FC-A840-2CF45B233C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132698-efcf-4421-bf31-6b81d1623da4"/>
    <ds:schemaRef ds:uri="f9647583-738d-48e6-8986-a68e5780f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E7D4BE-1E1C-4657-9A12-41F629574791}">
  <ds:schemaRefs>
    <ds:schemaRef ds:uri="http://schemas.microsoft.com/sharepoint/v3/contenttype/forms"/>
  </ds:schemaRefs>
</ds:datastoreItem>
</file>

<file path=customXml/itemProps3.xml><?xml version="1.0" encoding="utf-8"?>
<ds:datastoreItem xmlns:ds="http://schemas.openxmlformats.org/officeDocument/2006/customXml" ds:itemID="{E184D6E5-903B-4730-9D4F-58019C258EEF}">
  <ds:schemaRefs>
    <ds:schemaRef ds:uri="http://schemas.microsoft.com/office/2006/metadata/properties"/>
    <ds:schemaRef ds:uri="http://purl.org/dc/elements/1.1/"/>
    <ds:schemaRef ds:uri="http://www.w3.org/XML/1998/namespace"/>
    <ds:schemaRef ds:uri="d4132698-efcf-4421-bf31-6b81d1623da4"/>
    <ds:schemaRef ds:uri="http://schemas.microsoft.com/office/2006/documentManagement/types"/>
    <ds:schemaRef ds:uri="f9647583-738d-48e6-8986-a68e5780fd24"/>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617</TotalTime>
  <Words>1840</Words>
  <Application>Microsoft Office PowerPoint</Application>
  <PresentationFormat>Widescreen</PresentationFormat>
  <Paragraphs>215</Paragraphs>
  <Slides>24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Arial Rounded MT Bold</vt:lpstr>
      <vt:lpstr>Calibri</vt:lpstr>
      <vt:lpstr>Calibri Light</vt:lpstr>
      <vt:lpstr>Tema de Office</vt:lpstr>
      <vt:lpstr>CREAZIONE DI UN’IMPRESA</vt:lpstr>
      <vt:lpstr>1. Obiettivi &amp; Traguardi </vt:lpstr>
      <vt:lpstr>Indice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Riassunto</vt:lpstr>
      <vt:lpstr>Test di autovalutazione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Eleonora Di Pomponio</cp:lastModifiedBy>
  <cp:revision>77</cp:revision>
  <dcterms:created xsi:type="dcterms:W3CDTF">2020-11-24T11:59:30Z</dcterms:created>
  <dcterms:modified xsi:type="dcterms:W3CDTF">2022-01-29T11:48:48Z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0x0101003A0D6D781023E647836D653A8CDC7605</vt:lpwstr>
  </property>
</Properties>
</file>