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9"/>
  </p:notesMasterIdLst>
  <p:sldIdLst>
    <p:sldId id="256" r:id="rId5"/>
    <p:sldId id="257" r:id="rId6"/>
    <p:sldId id="258" r:id="rId7"/>
    <p:sldId id="259" r:id="rId8"/>
    <p:sldId id="281" r:id="rId9"/>
    <p:sldId id="263" r:id="rId10"/>
    <p:sldId id="285" r:id="rId11"/>
    <p:sldId id="264" r:id="rId12"/>
    <p:sldId id="287" r:id="rId13"/>
    <p:sldId id="288" r:id="rId14"/>
    <p:sldId id="265" r:id="rId15"/>
    <p:sldId id="291" r:id="rId16"/>
    <p:sldId id="289" r:id="rId17"/>
    <p:sldId id="292" r:id="rId18"/>
    <p:sldId id="266" r:id="rId19"/>
    <p:sldId id="293" r:id="rId20"/>
    <p:sldId id="294" r:id="rId21"/>
    <p:sldId id="282" r:id="rId22"/>
    <p:sldId id="268" r:id="rId23"/>
    <p:sldId id="295" r:id="rId24"/>
    <p:sldId id="270" r:id="rId25"/>
    <p:sldId id="272" r:id="rId26"/>
    <p:sldId id="279" r:id="rId27"/>
    <p:sldId id="283"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iRNNw8ZqWAHOeuGBkC6bRRONy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5" autoAdjust="0"/>
    <p:restoredTop sz="93857" autoAdjust="0"/>
  </p:normalViewPr>
  <p:slideViewPr>
    <p:cSldViewPr snapToGrid="0">
      <p:cViewPr>
        <p:scale>
          <a:sx n="100" d="100"/>
          <a:sy n="100" d="100"/>
        </p:scale>
        <p:origin x="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customschemas.google.com/relationships/presentationmetadata" Target="meta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73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30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21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48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9ff28dbe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9ff28dbe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9ff28dbe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9ff28dbe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14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9ff28dbe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9ff28dbe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02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9ff28dbe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9ff28dbe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74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9ff28dbe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f9ff28dbe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9ff28dbe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f9ff28dbe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211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9ff28dbe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f9ff28dbe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147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9ff28dbe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f9ff28dbe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41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9ff28dbe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f9ff28dbe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43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9ff28dbe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f9ff28dbe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9ff28dbe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f9ff28dbe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36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9ff28dbe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f9ff28dbe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38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shopify.com/blog/brand-storytelling" TargetMode="External"/><Relationship Id="rId5" Type="http://schemas.openxmlformats.org/officeDocument/2006/relationships/hyperlink" Target="http://fontpair.co/"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hyperlink" Target="https://www.systematixinfotech.com/8-logo-design-rules-every-brand-needs-follow/"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dropbox.com/sh/a4l9k9mlzbr3pnd/AADozsSvc8cQ5xfpCnDbgTz1a?dl=0" TargetMode="External"/><Relationship Id="rId5" Type="http://schemas.openxmlformats.org/officeDocument/2006/relationships/hyperlink" Target="https://www.lcca.org.uk/blog/education/history-of-branding/"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s://www.ziflow.com/blog/brand-brief#What_is_a_Brand_Brief" TargetMode="External"/><Relationship Id="rId3" Type="http://schemas.openxmlformats.org/officeDocument/2006/relationships/image" Target="../media/image1.png"/><Relationship Id="rId7" Type="http://schemas.openxmlformats.org/officeDocument/2006/relationships/hyperlink" Target="https://www.udemy.com/course/branding-strategy-for-entrepreneurs-and-small-businesse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thebrandingjournal.com/2015/10/what-is-branding-definition/" TargetMode="External"/><Relationship Id="rId11" Type="http://schemas.openxmlformats.org/officeDocument/2006/relationships/hyperlink" Target="https://www.systematixinfotech.com/6-things-look-finalizing-brand-logo/" TargetMode="External"/><Relationship Id="rId5" Type="http://schemas.openxmlformats.org/officeDocument/2006/relationships/hyperlink" Target="https://www.lcca.org.uk/blog/education/history-of-branding/" TargetMode="External"/><Relationship Id="rId10" Type="http://schemas.openxmlformats.org/officeDocument/2006/relationships/hyperlink" Target="https://millo.co/tips-on-presenting-logos-to-a-client" TargetMode="External"/><Relationship Id="rId4" Type="http://schemas.openxmlformats.org/officeDocument/2006/relationships/image" Target="../media/image2.png"/><Relationship Id="rId9" Type="http://schemas.openxmlformats.org/officeDocument/2006/relationships/hyperlink" Target="https://www.shopify.com/blog/how-to-build-a-bra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307700" y="2417459"/>
            <a:ext cx="5576595" cy="112108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b="1" dirty="0">
                <a:solidFill>
                  <a:srgbClr val="D92E2D"/>
                </a:solidFill>
              </a:rPr>
              <a:t>Branding</a:t>
            </a:r>
            <a:endParaRPr b="1" dirty="0">
              <a:solidFill>
                <a:srgbClr val="D92E2D"/>
              </a:solidFill>
            </a:endParaRPr>
          </a:p>
        </p:txBody>
      </p:sp>
      <p:pic>
        <p:nvPicPr>
          <p:cNvPr id="86" name="Google Shape;86;p1"/>
          <p:cNvPicPr preferRelativeResize="0"/>
          <p:nvPr/>
        </p:nvPicPr>
        <p:blipFill rotWithShape="1">
          <a:blip r:embed="rId3">
            <a:alphaModFix/>
          </a:blip>
          <a:srcRect/>
          <a:stretch/>
        </p:blipFill>
        <p:spPr>
          <a:xfrm>
            <a:off x="1998010" y="6294071"/>
            <a:ext cx="10100684" cy="563929"/>
          </a:xfrm>
          <a:prstGeom prst="rect">
            <a:avLst/>
          </a:prstGeom>
          <a:noFill/>
          <a:ln>
            <a:noFill/>
          </a:ln>
        </p:spPr>
      </p:pic>
      <p:pic>
        <p:nvPicPr>
          <p:cNvPr id="87" name="Google Shape;87;p1"/>
          <p:cNvPicPr preferRelativeResize="0"/>
          <p:nvPr/>
        </p:nvPicPr>
        <p:blipFill rotWithShape="1">
          <a:blip r:embed="rId4">
            <a:alphaModFix/>
          </a:blip>
          <a:srcRect/>
          <a:stretch/>
        </p:blipFill>
        <p:spPr>
          <a:xfrm>
            <a:off x="2942059" y="357115"/>
            <a:ext cx="6959400" cy="20468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462291" y="1685012"/>
            <a:ext cx="10116000" cy="5003301"/>
          </a:xfrm>
          <a:prstGeom prst="rect">
            <a:avLst/>
          </a:prstGeom>
          <a:noFill/>
          <a:ln>
            <a:noFill/>
          </a:ln>
        </p:spPr>
        <p:txBody>
          <a:bodyPr spcFirstLastPara="1" wrap="square" lIns="91425" tIns="45700" rIns="91425" bIns="45700" anchor="t" anchorCtr="0">
            <a:normAutofit/>
          </a:bodyPr>
          <a:lstStyle/>
          <a:p>
            <a:pPr algn="l">
              <a:lnSpc>
                <a:spcPct val="115000"/>
              </a:lnSpc>
              <a:spcAft>
                <a:spcPts val="1000"/>
              </a:spcAft>
            </a:pPr>
            <a:r>
              <a:rPr lang="sk-SK" sz="1600" b="1" i="1" dirty="0"/>
              <a:t>2.</a:t>
            </a:r>
            <a:r>
              <a:rPr lang="en-US" sz="1600" b="1" i="1" dirty="0"/>
              <a:t> ¿</a:t>
            </a:r>
            <a:r>
              <a:rPr lang="en-US" sz="1600" b="1" i="1" dirty="0" err="1"/>
              <a:t>Qué</a:t>
            </a:r>
            <a:r>
              <a:rPr lang="en-US" sz="1600" b="1" i="1" dirty="0"/>
              <a:t> palabras </a:t>
            </a:r>
            <a:r>
              <a:rPr lang="en-US" sz="1600" b="1" i="1" dirty="0" err="1"/>
              <a:t>deberías</a:t>
            </a:r>
            <a:r>
              <a:rPr lang="en-US" sz="1600" b="1" i="1" dirty="0"/>
              <a:t> </a:t>
            </a:r>
            <a:r>
              <a:rPr lang="en-US" sz="1600" b="1" i="1" dirty="0" err="1"/>
              <a:t>asociar</a:t>
            </a:r>
            <a:r>
              <a:rPr lang="en-US" sz="1600" b="1" i="1" dirty="0"/>
              <a:t> a </a:t>
            </a:r>
            <a:r>
              <a:rPr lang="en-US" sz="1600" b="1" i="1" dirty="0" err="1"/>
              <a:t>tu</a:t>
            </a:r>
            <a:r>
              <a:rPr lang="en-US" sz="1600" b="1" i="1" dirty="0"/>
              <a:t> </a:t>
            </a:r>
            <a:r>
              <a:rPr lang="en-US" sz="1600" b="1" i="1" dirty="0" err="1"/>
              <a:t>marca</a:t>
            </a:r>
            <a:r>
              <a:rPr lang="en-US" sz="1600" b="1" i="1" dirty="0"/>
              <a:t>? </a:t>
            </a:r>
            <a:r>
              <a:rPr lang="sk-SK" sz="1600" b="1" i="1" dirty="0"/>
              <a:t> </a:t>
            </a:r>
            <a:r>
              <a:rPr lang="en-US" sz="1600" dirty="0" err="1"/>
              <a:t>Imagina</a:t>
            </a:r>
            <a:r>
              <a:rPr lang="en-US" sz="1600" dirty="0"/>
              <a:t> </a:t>
            </a:r>
            <a:r>
              <a:rPr lang="en-US" sz="1600" dirty="0" err="1"/>
              <a:t>tu</a:t>
            </a:r>
            <a:r>
              <a:rPr lang="en-US" sz="1600" dirty="0"/>
              <a:t> </a:t>
            </a:r>
            <a:r>
              <a:rPr lang="en-US" sz="1600" dirty="0" err="1"/>
              <a:t>marca</a:t>
            </a:r>
            <a:r>
              <a:rPr lang="en-US" sz="1600" dirty="0"/>
              <a:t> </a:t>
            </a:r>
            <a:r>
              <a:rPr lang="en-US" sz="1600" dirty="0" err="1"/>
              <a:t>como</a:t>
            </a:r>
            <a:r>
              <a:rPr lang="en-US" sz="1600" dirty="0"/>
              <a:t> una persona.</a:t>
            </a:r>
            <a:r>
              <a:rPr lang="sk-SK" sz="1600" dirty="0"/>
              <a:t> </a:t>
            </a:r>
            <a:r>
              <a:rPr lang="en-US" sz="1600" dirty="0"/>
              <a:t>¿</a:t>
            </a:r>
            <a:r>
              <a:rPr lang="en-US" sz="1600" dirty="0" err="1"/>
              <a:t>Cómo</a:t>
            </a:r>
            <a:r>
              <a:rPr lang="en-US" sz="1600" dirty="0"/>
              <a:t> </a:t>
            </a:r>
            <a:r>
              <a:rPr lang="en-US" sz="1600" dirty="0" err="1"/>
              <a:t>sería</a:t>
            </a:r>
            <a:r>
              <a:rPr lang="en-US" sz="1600" dirty="0"/>
              <a:t>? </a:t>
            </a:r>
            <a:r>
              <a:rPr lang="sk-SK" sz="1600" dirty="0"/>
              <a:t>¿Qué tipo de personalidad atraería a tus clientes? Esto te ayudará a definir tu voz en las redes sociales y el tono de toda tu creatividad, tanto visual como escrita. Por ejemplo, para crear una nueva marca puedes lanzar de tres a cinco adjetivos que describan el tipo de marca que podría resonar con tu público.</a:t>
            </a:r>
            <a:endParaRPr lang="en-US" sz="1600" dirty="0"/>
          </a:p>
          <a:p>
            <a:pPr algn="l">
              <a:lnSpc>
                <a:spcPct val="115000"/>
              </a:lnSpc>
              <a:spcAft>
                <a:spcPts val="1000"/>
              </a:spcAft>
            </a:pPr>
            <a:r>
              <a:rPr lang="sk-SK" sz="1600" b="1" i="1" dirty="0"/>
              <a:t>3. </a:t>
            </a:r>
            <a:r>
              <a:rPr lang="es-ES" sz="1600" b="1" i="1" dirty="0"/>
              <a:t>¿Qué metáforas o conceptos definen tu marca?</a:t>
            </a:r>
            <a:r>
              <a:rPr lang="sk-SK" sz="1600" b="1" i="1" dirty="0"/>
              <a:t> </a:t>
            </a:r>
            <a:r>
              <a:rPr lang="en-US" sz="1600" dirty="0" err="1"/>
              <a:t>pensar</a:t>
            </a:r>
            <a:r>
              <a:rPr lang="en-US" sz="1600" dirty="0"/>
              <a:t> </a:t>
            </a:r>
            <a:r>
              <a:rPr lang="en-US" sz="1600" dirty="0" err="1"/>
              <a:t>sobre</a:t>
            </a:r>
            <a:r>
              <a:rPr lang="en-US" sz="1600" dirty="0"/>
              <a:t> </a:t>
            </a:r>
            <a:r>
              <a:rPr lang="en-US" sz="1600" dirty="0" err="1"/>
              <a:t>tu</a:t>
            </a:r>
            <a:r>
              <a:rPr lang="en-US" sz="1600" dirty="0"/>
              <a:t> </a:t>
            </a:r>
            <a:r>
              <a:rPr lang="en-US" sz="1600" dirty="0" err="1"/>
              <a:t>identidad</a:t>
            </a:r>
            <a:r>
              <a:rPr lang="en-US" sz="1600" dirty="0"/>
              <a:t> de </a:t>
            </a:r>
            <a:r>
              <a:rPr lang="en-US" sz="1600" dirty="0" err="1"/>
              <a:t>marca</a:t>
            </a:r>
            <a:r>
              <a:rPr lang="en-US" sz="1600" dirty="0"/>
              <a:t> </a:t>
            </a:r>
            <a:r>
              <a:rPr lang="en-US" sz="1600" dirty="0" err="1"/>
              <a:t>como</a:t>
            </a:r>
            <a:r>
              <a:rPr lang="en-US" sz="1600" dirty="0"/>
              <a:t> una </a:t>
            </a:r>
            <a:r>
              <a:rPr lang="en-US" sz="1600" dirty="0" err="1"/>
              <a:t>metáfora</a:t>
            </a:r>
            <a:r>
              <a:rPr lang="en-US" sz="1600" dirty="0"/>
              <a:t>, o </a:t>
            </a:r>
            <a:r>
              <a:rPr lang="en-US" sz="1600" dirty="0" err="1"/>
              <a:t>personificarla</a:t>
            </a:r>
            <a:r>
              <a:rPr lang="en-US" sz="1600" dirty="0"/>
              <a:t>, </a:t>
            </a:r>
            <a:r>
              <a:rPr lang="en-US" sz="1600" dirty="0" err="1"/>
              <a:t>puede</a:t>
            </a:r>
            <a:r>
              <a:rPr lang="en-US" sz="1600" dirty="0"/>
              <a:t> </a:t>
            </a:r>
            <a:r>
              <a:rPr lang="en-US" sz="1600" dirty="0" err="1"/>
              <a:t>ayudarte</a:t>
            </a:r>
            <a:r>
              <a:rPr lang="en-US" sz="1600" dirty="0"/>
              <a:t> a </a:t>
            </a:r>
            <a:r>
              <a:rPr lang="en-US" sz="1600" dirty="0" err="1"/>
              <a:t>identificar</a:t>
            </a:r>
            <a:r>
              <a:rPr lang="en-US" sz="1600" dirty="0"/>
              <a:t> las </a:t>
            </a:r>
            <a:r>
              <a:rPr lang="en-US" sz="1600" dirty="0" err="1"/>
              <a:t>cualidades</a:t>
            </a:r>
            <a:r>
              <a:rPr lang="en-US" sz="1600" dirty="0"/>
              <a:t> </a:t>
            </a:r>
            <a:r>
              <a:rPr lang="en-US" sz="1600" dirty="0" err="1"/>
              <a:t>individuales</a:t>
            </a:r>
            <a:r>
              <a:rPr lang="en-US" sz="1600" dirty="0"/>
              <a:t> que </a:t>
            </a:r>
            <a:r>
              <a:rPr lang="en-US" sz="1600" dirty="0" err="1"/>
              <a:t>quieres</a:t>
            </a:r>
            <a:r>
              <a:rPr lang="en-US" sz="1600" dirty="0"/>
              <a:t> que </a:t>
            </a:r>
            <a:r>
              <a:rPr lang="en-US" sz="1600" dirty="0" err="1"/>
              <a:t>tenga</a:t>
            </a:r>
            <a:r>
              <a:rPr lang="en-US" sz="1600" dirty="0"/>
              <a:t>. </a:t>
            </a:r>
            <a:r>
              <a:rPr lang="en-US" sz="1600" dirty="0" err="1"/>
              <a:t>Esto</a:t>
            </a:r>
            <a:r>
              <a:rPr lang="en-US" sz="1600" dirty="0"/>
              <a:t> </a:t>
            </a:r>
            <a:r>
              <a:rPr lang="en-US" sz="1600" dirty="0" err="1"/>
              <a:t>puede</a:t>
            </a:r>
            <a:r>
              <a:rPr lang="en-US" sz="1600" dirty="0"/>
              <a:t> ser un </a:t>
            </a:r>
            <a:r>
              <a:rPr lang="en-US" sz="1600" dirty="0" err="1"/>
              <a:t>vehículo</a:t>
            </a:r>
            <a:r>
              <a:rPr lang="en-US" sz="1600" dirty="0"/>
              <a:t>, un animal, un </a:t>
            </a:r>
            <a:r>
              <a:rPr lang="en-US" sz="1600" dirty="0" err="1"/>
              <a:t>personaje</a:t>
            </a:r>
            <a:r>
              <a:rPr lang="en-US" sz="1600" dirty="0"/>
              <a:t> </a:t>
            </a:r>
            <a:r>
              <a:rPr lang="en-US" sz="1600" dirty="0" err="1"/>
              <a:t>famoso</a:t>
            </a:r>
            <a:r>
              <a:rPr lang="en-US" sz="1600" dirty="0"/>
              <a:t>, un </a:t>
            </a:r>
            <a:r>
              <a:rPr lang="en-US" sz="1600" dirty="0" err="1"/>
              <a:t>deporte</a:t>
            </a:r>
            <a:r>
              <a:rPr lang="en-US" sz="1600" dirty="0"/>
              <a:t> </a:t>
            </a:r>
            <a:r>
              <a:rPr lang="en-US" sz="1600" dirty="0" err="1"/>
              <a:t>en</a:t>
            </a:r>
            <a:r>
              <a:rPr lang="en-US" sz="1600" dirty="0"/>
              <a:t> </a:t>
            </a:r>
            <a:r>
              <a:rPr lang="en-US" sz="1600" dirty="0" err="1"/>
              <a:t>equipo</a:t>
            </a:r>
            <a:r>
              <a:rPr lang="en-US" sz="1600" dirty="0"/>
              <a:t>, </a:t>
            </a:r>
            <a:r>
              <a:rPr lang="en-US" sz="1600" dirty="0" err="1"/>
              <a:t>cualquier</a:t>
            </a:r>
            <a:r>
              <a:rPr lang="en-US" sz="1600" dirty="0"/>
              <a:t> </a:t>
            </a:r>
            <a:r>
              <a:rPr lang="en-US" sz="1600" dirty="0" err="1"/>
              <a:t>cosa</a:t>
            </a:r>
            <a:r>
              <a:rPr lang="en-US" sz="1600" dirty="0"/>
              <a:t> — </a:t>
            </a:r>
            <a:r>
              <a:rPr lang="en-US" sz="1600" dirty="0" err="1"/>
              <a:t>siempre</a:t>
            </a:r>
            <a:r>
              <a:rPr lang="en-US" sz="1600" dirty="0"/>
              <a:t> y </a:t>
            </a:r>
            <a:r>
              <a:rPr lang="en-US" sz="1600" dirty="0" err="1"/>
              <a:t>cuando</a:t>
            </a:r>
            <a:r>
              <a:rPr lang="en-US" sz="1600" dirty="0"/>
              <a:t> </a:t>
            </a:r>
            <a:r>
              <a:rPr lang="en-US" sz="1600" dirty="0" err="1"/>
              <a:t>tenga</a:t>
            </a:r>
            <a:r>
              <a:rPr lang="en-US" sz="1600" dirty="0"/>
              <a:t> una </a:t>
            </a:r>
            <a:r>
              <a:rPr lang="en-US" sz="1600" dirty="0" err="1"/>
              <a:t>reputación</a:t>
            </a:r>
            <a:r>
              <a:rPr lang="en-US" sz="1600" dirty="0"/>
              <a:t> </a:t>
            </a:r>
            <a:r>
              <a:rPr lang="en-US" sz="1600" dirty="0" err="1"/>
              <a:t>destacada</a:t>
            </a:r>
            <a:r>
              <a:rPr lang="en-US" sz="1600" dirty="0"/>
              <a:t> </a:t>
            </a:r>
            <a:r>
              <a:rPr lang="en-US" sz="1600" dirty="0" err="1"/>
              <a:t>en</a:t>
            </a:r>
            <a:r>
              <a:rPr lang="en-US" sz="1600" dirty="0"/>
              <a:t> </a:t>
            </a:r>
            <a:r>
              <a:rPr lang="en-US" sz="1600" dirty="0" err="1"/>
              <a:t>tu</a:t>
            </a:r>
            <a:r>
              <a:rPr lang="en-US" sz="1600" dirty="0"/>
              <a:t> </a:t>
            </a:r>
            <a:r>
              <a:rPr lang="en-US" sz="1600" dirty="0" err="1"/>
              <a:t>mente</a:t>
            </a:r>
            <a:r>
              <a:rPr lang="en-US" sz="1600" dirty="0"/>
              <a:t> que </a:t>
            </a:r>
            <a:r>
              <a:rPr lang="en-US" sz="1600" dirty="0" err="1"/>
              <a:t>transmita</a:t>
            </a:r>
            <a:r>
              <a:rPr lang="en-US" sz="1600" dirty="0"/>
              <a:t> </a:t>
            </a:r>
            <a:r>
              <a:rPr lang="en-US" sz="1600" dirty="0" err="1"/>
              <a:t>el</a:t>
            </a:r>
            <a:r>
              <a:rPr lang="en-US" sz="1600" dirty="0"/>
              <a:t> </a:t>
            </a:r>
            <a:r>
              <a:rPr lang="en-US" sz="1600" dirty="0" err="1"/>
              <a:t>tipo</a:t>
            </a:r>
            <a:r>
              <a:rPr lang="en-US" sz="1600" dirty="0"/>
              <a:t> de </a:t>
            </a:r>
            <a:r>
              <a:rPr lang="en-US" sz="1600" dirty="0" err="1"/>
              <a:t>vibración</a:t>
            </a:r>
            <a:r>
              <a:rPr lang="en-US" sz="1600" dirty="0"/>
              <a:t> que </a:t>
            </a:r>
            <a:r>
              <a:rPr lang="en-US" sz="1600" dirty="0" err="1"/>
              <a:t>quieres</a:t>
            </a:r>
            <a:r>
              <a:rPr lang="en-US" sz="1600" dirty="0"/>
              <a:t> que </a:t>
            </a:r>
            <a:r>
              <a:rPr lang="en-US" sz="1600" dirty="0" err="1"/>
              <a:t>desprenda</a:t>
            </a:r>
            <a:r>
              <a:rPr lang="en-US" sz="1600" dirty="0"/>
              <a:t> </a:t>
            </a:r>
            <a:r>
              <a:rPr lang="en-US" sz="1600" dirty="0" err="1"/>
              <a:t>su</a:t>
            </a:r>
            <a:r>
              <a:rPr lang="en-US" sz="1600" dirty="0"/>
              <a:t> </a:t>
            </a:r>
            <a:r>
              <a:rPr lang="en-US" sz="1600" dirty="0" err="1"/>
              <a:t>marca</a:t>
            </a:r>
            <a:r>
              <a:rPr lang="en-US" sz="1600" dirty="0"/>
              <a:t>. Por </a:t>
            </a:r>
            <a:r>
              <a:rPr lang="en-US" sz="1600" dirty="0" err="1"/>
              <a:t>ejemplo</a:t>
            </a:r>
            <a:r>
              <a:rPr lang="en-US" sz="1600" dirty="0"/>
              <a:t>, </a:t>
            </a:r>
            <a:r>
              <a:rPr lang="en-US" sz="1600" dirty="0" err="1"/>
              <a:t>si</a:t>
            </a:r>
            <a:r>
              <a:rPr lang="en-US" sz="1600" dirty="0"/>
              <a:t> </a:t>
            </a:r>
            <a:r>
              <a:rPr lang="en-US" sz="1600" dirty="0" err="1"/>
              <a:t>quieres</a:t>
            </a:r>
            <a:r>
              <a:rPr lang="en-US" sz="1600" dirty="0"/>
              <a:t> que </a:t>
            </a:r>
            <a:r>
              <a:rPr lang="en-US" sz="1600" dirty="0" err="1"/>
              <a:t>tu</a:t>
            </a:r>
            <a:r>
              <a:rPr lang="en-US" sz="1600" dirty="0"/>
              <a:t> </a:t>
            </a:r>
            <a:r>
              <a:rPr lang="en-US" sz="1600" dirty="0" err="1"/>
              <a:t>marca</a:t>
            </a:r>
            <a:r>
              <a:rPr lang="en-US" sz="1600" dirty="0"/>
              <a:t> se </a:t>
            </a:r>
            <a:r>
              <a:rPr lang="en-US" sz="1600" dirty="0" err="1"/>
              <a:t>dirija</a:t>
            </a:r>
            <a:r>
              <a:rPr lang="en-US" sz="1600" dirty="0"/>
              <a:t> a los </a:t>
            </a:r>
            <a:r>
              <a:rPr lang="en-US" sz="1600" dirty="0" err="1"/>
              <a:t>emprendedores</a:t>
            </a:r>
            <a:r>
              <a:rPr lang="en-US" sz="1600" dirty="0"/>
              <a:t>, </a:t>
            </a:r>
            <a:r>
              <a:rPr lang="en-US" sz="1600" dirty="0" err="1"/>
              <a:t>puedes</a:t>
            </a:r>
            <a:r>
              <a:rPr lang="en-US" sz="1600" dirty="0"/>
              <a:t> </a:t>
            </a:r>
            <a:r>
              <a:rPr lang="en-US" sz="1600" dirty="0" err="1"/>
              <a:t>optar</a:t>
            </a:r>
            <a:r>
              <a:rPr lang="en-US" sz="1600" dirty="0"/>
              <a:t> por </a:t>
            </a:r>
            <a:r>
              <a:rPr lang="en-US" sz="1600" dirty="0" err="1"/>
              <a:t>el</a:t>
            </a:r>
            <a:r>
              <a:rPr lang="en-US" sz="1600" dirty="0"/>
              <a:t> </a:t>
            </a:r>
            <a:r>
              <a:rPr lang="en-US" sz="1600" dirty="0" err="1"/>
              <a:t>mapache</a:t>
            </a:r>
            <a:r>
              <a:rPr lang="en-US" sz="1600" dirty="0"/>
              <a:t> </a:t>
            </a:r>
            <a:r>
              <a:rPr lang="en-US" sz="1600" dirty="0" err="1"/>
              <a:t>como</a:t>
            </a:r>
            <a:r>
              <a:rPr lang="en-US" sz="1600" dirty="0"/>
              <a:t> punto de </a:t>
            </a:r>
            <a:r>
              <a:rPr lang="en-US" sz="1600" dirty="0" err="1"/>
              <a:t>partida</a:t>
            </a:r>
            <a:r>
              <a:rPr lang="en-US" sz="1600" dirty="0"/>
              <a:t>: Son </a:t>
            </a:r>
            <a:r>
              <a:rPr lang="en-US" sz="1600" dirty="0" err="1"/>
              <a:t>unos</a:t>
            </a:r>
            <a:r>
              <a:rPr lang="en-US" sz="1600" dirty="0"/>
              <a:t> </a:t>
            </a:r>
            <a:r>
              <a:rPr lang="en-US" sz="1600" dirty="0" err="1"/>
              <a:t>supervivientes</a:t>
            </a:r>
            <a:r>
              <a:rPr lang="en-US" sz="1600" dirty="0"/>
              <a:t> con </a:t>
            </a:r>
            <a:r>
              <a:rPr lang="en-US" sz="1600" dirty="0" err="1"/>
              <a:t>ganas</a:t>
            </a:r>
            <a:r>
              <a:rPr lang="en-US" sz="1600" dirty="0"/>
              <a:t> de </a:t>
            </a:r>
            <a:r>
              <a:rPr lang="en-US" sz="1600" dirty="0" err="1"/>
              <a:t>hacer</a:t>
            </a:r>
            <a:r>
              <a:rPr lang="en-US" sz="1600" dirty="0"/>
              <a:t> </a:t>
            </a:r>
            <a:r>
              <a:rPr lang="en-US" sz="1600" dirty="0" err="1"/>
              <a:t>cualquier</a:t>
            </a:r>
            <a:r>
              <a:rPr lang="en-US" sz="1600" dirty="0"/>
              <a:t> </a:t>
            </a:r>
            <a:r>
              <a:rPr lang="en-US" sz="1600" dirty="0" err="1"/>
              <a:t>cosa</a:t>
            </a:r>
            <a:r>
              <a:rPr lang="en-US" sz="1600" dirty="0"/>
              <a:t> para </a:t>
            </a:r>
            <a:r>
              <a:rPr lang="en-US" sz="1600" dirty="0" err="1"/>
              <a:t>prosperar</a:t>
            </a:r>
            <a:r>
              <a:rPr lang="en-US" sz="1600" dirty="0"/>
              <a:t>. Si la </a:t>
            </a:r>
            <a:r>
              <a:rPr lang="en-US" sz="1600" dirty="0" err="1"/>
              <a:t>identidad</a:t>
            </a:r>
            <a:r>
              <a:rPr lang="en-US" sz="1600" dirty="0"/>
              <a:t> de </a:t>
            </a:r>
            <a:r>
              <a:rPr lang="en-US" sz="1600" dirty="0" err="1"/>
              <a:t>tu</a:t>
            </a:r>
            <a:r>
              <a:rPr lang="en-US" sz="1600" dirty="0"/>
              <a:t> </a:t>
            </a:r>
            <a:r>
              <a:rPr lang="en-US" sz="1600" dirty="0" err="1"/>
              <a:t>marca</a:t>
            </a:r>
            <a:r>
              <a:rPr lang="en-US" sz="1600" dirty="0"/>
              <a:t> </a:t>
            </a:r>
            <a:r>
              <a:rPr lang="en-US" sz="1600" dirty="0" err="1"/>
              <a:t>fuera</a:t>
            </a:r>
            <a:r>
              <a:rPr lang="en-US" sz="1600" dirty="0"/>
              <a:t> un animal, ¿</a:t>
            </a:r>
            <a:r>
              <a:rPr lang="en-US" sz="1600" dirty="0" err="1"/>
              <a:t>qué</a:t>
            </a:r>
            <a:r>
              <a:rPr lang="en-US" sz="1600" dirty="0"/>
              <a:t> animal </a:t>
            </a:r>
            <a:r>
              <a:rPr lang="en-US" sz="1600" dirty="0" err="1"/>
              <a:t>sería</a:t>
            </a:r>
            <a:r>
              <a:rPr lang="en-US" sz="1600" dirty="0"/>
              <a:t> y por </a:t>
            </a:r>
            <a:r>
              <a:rPr lang="en-US" sz="1600" dirty="0" err="1"/>
              <a:t>qué</a:t>
            </a:r>
            <a:r>
              <a:rPr lang="en-US" sz="1600" dirty="0"/>
              <a:t> se </a:t>
            </a:r>
            <a:r>
              <a:rPr lang="en-US" sz="1600" dirty="0" err="1"/>
              <a:t>parece</a:t>
            </a:r>
            <a:r>
              <a:rPr lang="en-US" sz="1600" dirty="0"/>
              <a:t> a ese animal para </a:t>
            </a:r>
            <a:r>
              <a:rPr lang="en-US" sz="1600" dirty="0" err="1"/>
              <a:t>ti</a:t>
            </a:r>
            <a:r>
              <a:rPr lang="en-US" sz="1600" dirty="0"/>
              <a:t>? </a:t>
            </a:r>
            <a:endParaRPr lang="es-ES" sz="1600" dirty="0"/>
          </a:p>
          <a:p>
            <a:pPr lvl="0" indent="-457200" algn="l" rtl="0">
              <a:lnSpc>
                <a:spcPct val="90000"/>
              </a:lnSpc>
              <a:spcBef>
                <a:spcPts val="1000"/>
              </a:spcBef>
              <a:spcAft>
                <a:spcPts val="0"/>
              </a:spcAft>
              <a:buClr>
                <a:schemeClr val="dk1"/>
              </a:buClr>
              <a:buSzPts val="2900"/>
              <a:buFont typeface="Arial" panose="020B0604020202020204" pitchFamily="34" charset="0"/>
              <a:buChar char="•"/>
            </a:pPr>
            <a:endParaRPr lang="en-US" dirty="0"/>
          </a:p>
        </p:txBody>
      </p:sp>
      <p:pic>
        <p:nvPicPr>
          <p:cNvPr id="9" name="Google Shape;390;p8"/>
          <p:cNvPicPr preferRelativeResize="0"/>
          <p:nvPr/>
        </p:nvPicPr>
        <p:blipFill rotWithShape="1">
          <a:blip r:embed="rId5">
            <a:alphaModFix/>
          </a:blip>
          <a:srcRect/>
          <a:stretch/>
        </p:blipFill>
        <p:spPr>
          <a:xfrm>
            <a:off x="9686526" y="5086449"/>
            <a:ext cx="1438372" cy="1207622"/>
          </a:xfrm>
          <a:prstGeom prst="rect">
            <a:avLst/>
          </a:prstGeom>
          <a:noFill/>
          <a:ln>
            <a:noFill/>
          </a:ln>
        </p:spPr>
      </p:pic>
      <p:sp>
        <p:nvSpPr>
          <p:cNvPr id="10" name="Google Shape;223;gf9ff28dbe4_0_102"/>
          <p:cNvSpPr txBox="1"/>
          <p:nvPr/>
        </p:nvSpPr>
        <p:spPr>
          <a:xfrm>
            <a:off x="6096000" y="1025949"/>
            <a:ext cx="5796548" cy="563880"/>
          </a:xfrm>
          <a:prstGeom prst="rect">
            <a:avLst/>
          </a:prstGeom>
          <a:noFill/>
          <a:ln>
            <a:noFill/>
          </a:ln>
        </p:spPr>
        <p:txBody>
          <a:bodyPr spcFirstLastPara="1" wrap="square" lIns="91425" tIns="45700" rIns="91425" bIns="45700" anchor="b" anchorCtr="0">
            <a:normAutofit fontScale="92500" lnSpcReduction="10000"/>
          </a:bodyPr>
          <a:lstStyle/>
          <a:p>
            <a:pPr algn="ctr">
              <a:lnSpc>
                <a:spcPct val="90000"/>
              </a:lnSpc>
              <a:buClr>
                <a:srgbClr val="D92E2D"/>
              </a:buClr>
              <a:buSzPts val="4000"/>
            </a:pPr>
            <a:r>
              <a:rPr lang="fi-FI" sz="4000" dirty="0">
                <a:solidFill>
                  <a:srgbClr val="D92E2D"/>
                </a:solidFill>
                <a:latin typeface="Calibri" panose="020F0502020204030204" pitchFamily="34" charset="0"/>
                <a:cs typeface="Calibri" panose="020F0502020204030204" pitchFamily="34" charset="0"/>
                <a:sym typeface="Calibri"/>
              </a:rPr>
              <a:t>Uidad </a:t>
            </a:r>
            <a:r>
              <a:rPr lang="sk-SK" sz="4000" dirty="0">
                <a:solidFill>
                  <a:srgbClr val="D92E2D"/>
                </a:solidFill>
                <a:latin typeface="Calibri" panose="020F0502020204030204" pitchFamily="34" charset="0"/>
                <a:cs typeface="Calibri" panose="020F0502020204030204" pitchFamily="34" charset="0"/>
                <a:sym typeface="Calibri"/>
              </a:rPr>
              <a:t>4</a:t>
            </a:r>
            <a:r>
              <a:rPr lang="fi-FI" sz="4000" dirty="0">
                <a:solidFill>
                  <a:srgbClr val="D92E2D"/>
                </a:solidFill>
                <a:latin typeface="Calibri" panose="020F0502020204030204" pitchFamily="34" charset="0"/>
                <a:cs typeface="Calibri" panose="020F0502020204030204" pitchFamily="34" charset="0"/>
                <a:sym typeface="Calibri"/>
              </a:rPr>
              <a:t> – Creación del logo</a:t>
            </a:r>
            <a:endParaRPr lang="sk-SK" sz="40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13003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335279" y="1112638"/>
            <a:ext cx="9938163" cy="5099075"/>
          </a:xfrm>
          <a:prstGeom prst="rect">
            <a:avLst/>
          </a:prstGeom>
          <a:noFill/>
          <a:ln>
            <a:noFill/>
          </a:ln>
        </p:spPr>
        <p:txBody>
          <a:bodyPr spcFirstLastPara="1" wrap="square" lIns="91425" tIns="45700" rIns="91425" bIns="45700" anchor="t" anchorCtr="0">
            <a:noAutofit/>
          </a:bodyPr>
          <a:lstStyle/>
          <a:p>
            <a:pPr marL="508000" indent="-457200" algn="l">
              <a:buFont typeface="Wingdings" panose="05000000000000000000" pitchFamily="2" charset="2"/>
              <a:buChar char="Ø"/>
            </a:pPr>
            <a:r>
              <a:rPr lang="en-US" sz="1600" b="1" dirty="0" err="1"/>
              <a:t>Elige</a:t>
            </a:r>
            <a:r>
              <a:rPr lang="en-US" sz="1600" b="1" dirty="0"/>
              <a:t> </a:t>
            </a:r>
            <a:r>
              <a:rPr lang="en-US" sz="1600" b="1" dirty="0" err="1"/>
              <a:t>el</a:t>
            </a:r>
            <a:r>
              <a:rPr lang="en-US" sz="1600" b="1" dirty="0"/>
              <a:t> </a:t>
            </a:r>
            <a:r>
              <a:rPr lang="en-US" sz="1600" b="1" dirty="0" err="1"/>
              <a:t>nombre</a:t>
            </a:r>
            <a:r>
              <a:rPr lang="en-US" sz="1600" b="1" dirty="0"/>
              <a:t> de </a:t>
            </a:r>
            <a:r>
              <a:rPr lang="en-US" sz="1600" b="1" dirty="0" err="1"/>
              <a:t>tu</a:t>
            </a:r>
            <a:r>
              <a:rPr lang="en-US" sz="1600" b="1" dirty="0"/>
              <a:t> </a:t>
            </a:r>
            <a:r>
              <a:rPr lang="en-US" sz="1600" b="1" dirty="0" err="1"/>
              <a:t>negocio</a:t>
            </a:r>
            <a:r>
              <a:rPr lang="sk-SK" sz="1600" b="1" dirty="0"/>
              <a:t> </a:t>
            </a:r>
            <a:r>
              <a:rPr lang="sk-SK" sz="1600" dirty="0"/>
              <a:t>- </a:t>
            </a:r>
            <a:r>
              <a:rPr lang="en-US" sz="1600" dirty="0"/>
              <a:t>"Una rosa con </a:t>
            </a:r>
            <a:r>
              <a:rPr lang="en-US" sz="1600" dirty="0" err="1"/>
              <a:t>otro</a:t>
            </a:r>
            <a:r>
              <a:rPr lang="en-US" sz="1600" dirty="0"/>
              <a:t> </a:t>
            </a:r>
            <a:r>
              <a:rPr lang="en-US" sz="1600" dirty="0" err="1"/>
              <a:t>nombre</a:t>
            </a:r>
            <a:r>
              <a:rPr lang="en-US" sz="1600" dirty="0"/>
              <a:t> </a:t>
            </a:r>
            <a:r>
              <a:rPr lang="en-US" sz="1600" dirty="0" err="1"/>
              <a:t>seguiría</a:t>
            </a:r>
            <a:r>
              <a:rPr lang="en-US" sz="1600" dirty="0"/>
              <a:t> </a:t>
            </a:r>
            <a:r>
              <a:rPr lang="en-US" sz="1600" dirty="0" err="1"/>
              <a:t>oliendo</a:t>
            </a:r>
            <a:r>
              <a:rPr lang="en-US" sz="1600" dirty="0"/>
              <a:t> </a:t>
            </a:r>
            <a:r>
              <a:rPr lang="en-US" sz="1600" dirty="0" err="1"/>
              <a:t>igual</a:t>
            </a:r>
            <a:r>
              <a:rPr lang="en-US" sz="1600" dirty="0"/>
              <a:t> de dulce. Pero Nike con </a:t>
            </a:r>
            <a:r>
              <a:rPr lang="en-US" sz="1600" dirty="0" err="1"/>
              <a:t>otro</a:t>
            </a:r>
            <a:r>
              <a:rPr lang="en-US" sz="1600" dirty="0"/>
              <a:t> </a:t>
            </a:r>
            <a:r>
              <a:rPr lang="en-US" sz="1600" dirty="0" err="1"/>
              <a:t>nombre</a:t>
            </a:r>
            <a:r>
              <a:rPr lang="en-US" sz="1600" dirty="0"/>
              <a:t> se </a:t>
            </a:r>
            <a:r>
              <a:rPr lang="en-US" sz="1600" dirty="0" err="1"/>
              <a:t>vería</a:t>
            </a:r>
            <a:r>
              <a:rPr lang="en-US" sz="1600" dirty="0"/>
              <a:t> </a:t>
            </a:r>
            <a:r>
              <a:rPr lang="en-US" sz="1600" dirty="0" err="1"/>
              <a:t>en</a:t>
            </a:r>
            <a:r>
              <a:rPr lang="en-US" sz="1600" dirty="0"/>
              <a:t> </a:t>
            </a:r>
            <a:r>
              <a:rPr lang="en-US" sz="1600" dirty="0" err="1"/>
              <a:t>menos</a:t>
            </a:r>
            <a:r>
              <a:rPr lang="en-US" sz="1600" dirty="0"/>
              <a:t> pies". Shakespeare (</a:t>
            </a:r>
            <a:r>
              <a:rPr lang="en-US" sz="1600" dirty="0" err="1"/>
              <a:t>más</a:t>
            </a:r>
            <a:r>
              <a:rPr lang="en-US" sz="1600" dirty="0"/>
              <a:t> o </a:t>
            </a:r>
            <a:r>
              <a:rPr lang="en-US" sz="1600" dirty="0" err="1"/>
              <a:t>menos</a:t>
            </a:r>
            <a:r>
              <a:rPr lang="en-US" sz="1600" dirty="0"/>
              <a:t>)</a:t>
            </a:r>
            <a:r>
              <a:rPr lang="en-US" sz="1600" i="1" dirty="0"/>
              <a:t> </a:t>
            </a:r>
            <a:endParaRPr lang="sk-SK" sz="1600" i="1" dirty="0"/>
          </a:p>
          <a:p>
            <a:pPr marL="457200" lvl="1" algn="l">
              <a:spcBef>
                <a:spcPts val="0"/>
              </a:spcBef>
            </a:pPr>
            <a:r>
              <a:rPr lang="sk-SK" sz="1600" dirty="0"/>
              <a:t>	</a:t>
            </a:r>
            <a:endParaRPr lang="fi-FI" sz="1600" dirty="0"/>
          </a:p>
          <a:p>
            <a:pPr marL="450215" algn="l">
              <a:lnSpc>
                <a:spcPct val="115000"/>
              </a:lnSpc>
              <a:spcAft>
                <a:spcPts val="1000"/>
              </a:spcAft>
            </a:pPr>
            <a:r>
              <a:rPr lang="fi-FI" sz="1600" dirty="0"/>
              <a:t>	</a:t>
            </a:r>
            <a:r>
              <a:rPr lang="sk-SK" sz="1600" dirty="0"/>
              <a:t>La p</a:t>
            </a:r>
            <a:r>
              <a:rPr lang="en-US" sz="1600" dirty="0" err="1"/>
              <a:t>ersonalidad</a:t>
            </a:r>
            <a:r>
              <a:rPr lang="en-US" sz="1600" dirty="0"/>
              <a:t>, las </a:t>
            </a:r>
            <a:r>
              <a:rPr lang="en-US" sz="1600" dirty="0" err="1"/>
              <a:t>acciones</a:t>
            </a:r>
            <a:r>
              <a:rPr lang="en-US" sz="1600" dirty="0"/>
              <a:t>, y la </a:t>
            </a:r>
            <a:r>
              <a:rPr lang="en-US" sz="1600" dirty="0" err="1"/>
              <a:t>reputación</a:t>
            </a:r>
            <a:r>
              <a:rPr lang="en-US" sz="1600" dirty="0"/>
              <a:t> que </a:t>
            </a:r>
            <a:r>
              <a:rPr lang="en-US" sz="1600" dirty="0" err="1"/>
              <a:t>tu</a:t>
            </a:r>
            <a:r>
              <a:rPr lang="en-US" sz="1600" dirty="0"/>
              <a:t> </a:t>
            </a:r>
            <a:r>
              <a:rPr lang="en-US" sz="1600" dirty="0" err="1"/>
              <a:t>marca</a:t>
            </a:r>
            <a:r>
              <a:rPr lang="en-US" sz="1600" dirty="0"/>
              <a:t> </a:t>
            </a:r>
            <a:r>
              <a:rPr lang="en-US" sz="1600" dirty="0" err="1"/>
              <a:t>identifica</a:t>
            </a:r>
            <a:r>
              <a:rPr lang="en-US" sz="1600" dirty="0"/>
              <a:t> son </a:t>
            </a:r>
            <a:r>
              <a:rPr lang="en-US" sz="1600" dirty="0" err="1"/>
              <a:t>realmente</a:t>
            </a:r>
            <a:r>
              <a:rPr lang="en-US" sz="1600" dirty="0"/>
              <a:t> lo que le dan </a:t>
            </a:r>
            <a:r>
              <a:rPr lang="en-US" sz="1600" dirty="0" err="1"/>
              <a:t>el</a:t>
            </a:r>
            <a:r>
              <a:rPr lang="en-US" sz="1600" dirty="0"/>
              <a:t> </a:t>
            </a:r>
            <a:r>
              <a:rPr lang="en-US" sz="1600" dirty="0" err="1"/>
              <a:t>significado</a:t>
            </a:r>
            <a:r>
              <a:rPr lang="en-US" sz="1600" dirty="0"/>
              <a:t> de </a:t>
            </a:r>
            <a:r>
              <a:rPr lang="en-US" sz="1600" dirty="0" err="1"/>
              <a:t>marca</a:t>
            </a:r>
            <a:r>
              <a:rPr lang="en-US" sz="1600" dirty="0"/>
              <a:t> </a:t>
            </a:r>
            <a:r>
              <a:rPr lang="en-US" sz="1600" dirty="0" err="1"/>
              <a:t>en</a:t>
            </a:r>
            <a:r>
              <a:rPr lang="en-US" sz="1600" dirty="0"/>
              <a:t> </a:t>
            </a:r>
            <a:r>
              <a:rPr lang="en-US" sz="1600" dirty="0" err="1"/>
              <a:t>el</a:t>
            </a:r>
            <a:r>
              <a:rPr lang="en-US" sz="1600" dirty="0"/>
              <a:t> mercado. </a:t>
            </a:r>
            <a:r>
              <a:rPr lang="en-US" sz="1600" dirty="0" err="1"/>
              <a:t>Así</a:t>
            </a:r>
            <a:r>
              <a:rPr lang="en-US" sz="1600" dirty="0"/>
              <a:t> que </a:t>
            </a:r>
            <a:r>
              <a:rPr lang="en-US" sz="1600" dirty="0" err="1"/>
              <a:t>el</a:t>
            </a:r>
            <a:r>
              <a:rPr lang="en-US" sz="1600" dirty="0"/>
              <a:t> </a:t>
            </a:r>
            <a:r>
              <a:rPr lang="en-US" sz="1600" dirty="0" err="1"/>
              <a:t>nombre</a:t>
            </a:r>
            <a:r>
              <a:rPr lang="en-US" sz="1600" dirty="0"/>
              <a:t> de </a:t>
            </a:r>
            <a:r>
              <a:rPr lang="en-US" sz="1600" dirty="0" err="1"/>
              <a:t>tu</a:t>
            </a:r>
            <a:r>
              <a:rPr lang="en-US" sz="1600" dirty="0"/>
              <a:t> </a:t>
            </a:r>
            <a:r>
              <a:rPr lang="en-US" sz="1600" dirty="0" err="1"/>
              <a:t>empresa</a:t>
            </a:r>
            <a:r>
              <a:rPr lang="en-US" sz="1600" dirty="0"/>
              <a:t> es </a:t>
            </a:r>
            <a:r>
              <a:rPr lang="en-US" sz="1600" dirty="0" err="1"/>
              <a:t>probablemente</a:t>
            </a:r>
            <a:r>
              <a:rPr lang="en-US" sz="1600" dirty="0"/>
              <a:t> una de las </a:t>
            </a:r>
            <a:r>
              <a:rPr lang="en-US" sz="1600" dirty="0" err="1"/>
              <a:t>mayores</a:t>
            </a:r>
            <a:r>
              <a:rPr lang="en-US" sz="1600" dirty="0"/>
              <a:t> </a:t>
            </a:r>
            <a:r>
              <a:rPr lang="en-US" sz="1600" dirty="0" err="1"/>
              <a:t>responsabilidades</a:t>
            </a:r>
            <a:r>
              <a:rPr lang="en-US" sz="1600" dirty="0"/>
              <a:t> que </a:t>
            </a:r>
            <a:r>
              <a:rPr lang="en-US" sz="1600" dirty="0" err="1"/>
              <a:t>tengas</a:t>
            </a:r>
            <a:r>
              <a:rPr lang="en-US" sz="1600" dirty="0"/>
              <a:t>. </a:t>
            </a:r>
            <a:r>
              <a:rPr lang="en-US" sz="1600" dirty="0" err="1"/>
              <a:t>Repercutirá</a:t>
            </a:r>
            <a:r>
              <a:rPr lang="en-US" sz="1600" dirty="0"/>
              <a:t> </a:t>
            </a:r>
            <a:r>
              <a:rPr lang="en-US" sz="1600" dirty="0" err="1"/>
              <a:t>en</a:t>
            </a:r>
            <a:r>
              <a:rPr lang="en-US" sz="1600" dirty="0"/>
              <a:t> </a:t>
            </a:r>
            <a:r>
              <a:rPr lang="en-US" sz="1600" dirty="0" err="1"/>
              <a:t>tu</a:t>
            </a:r>
            <a:r>
              <a:rPr lang="en-US" sz="1600" dirty="0"/>
              <a:t> </a:t>
            </a:r>
            <a:r>
              <a:rPr lang="en-US" sz="1600" dirty="0" err="1"/>
              <a:t>logotipo</a:t>
            </a:r>
            <a:r>
              <a:rPr lang="en-US" sz="1600" dirty="0"/>
              <a:t>, </a:t>
            </a:r>
            <a:r>
              <a:rPr lang="en-US" sz="1600" dirty="0" err="1"/>
              <a:t>tu</a:t>
            </a:r>
            <a:r>
              <a:rPr lang="en-US" sz="1600" dirty="0"/>
              <a:t> </a:t>
            </a:r>
            <a:r>
              <a:rPr lang="en-US" sz="1600" dirty="0" err="1"/>
              <a:t>dominio</a:t>
            </a:r>
            <a:r>
              <a:rPr lang="en-US" sz="1600" dirty="0"/>
              <a:t>, </a:t>
            </a:r>
            <a:r>
              <a:rPr lang="en-US" sz="1600" dirty="0" err="1"/>
              <a:t>tu</a:t>
            </a:r>
            <a:r>
              <a:rPr lang="en-US" sz="1600" dirty="0"/>
              <a:t> marketing, y </a:t>
            </a:r>
            <a:r>
              <a:rPr lang="en-US" sz="1600" dirty="0" err="1"/>
              <a:t>en</a:t>
            </a:r>
            <a:r>
              <a:rPr lang="en-US" sz="1600" dirty="0"/>
              <a:t> </a:t>
            </a:r>
            <a:r>
              <a:rPr lang="en-US" sz="1600" dirty="0" err="1"/>
              <a:t>el</a:t>
            </a:r>
            <a:r>
              <a:rPr lang="en-US" sz="1600" dirty="0"/>
              <a:t> </a:t>
            </a:r>
            <a:r>
              <a:rPr lang="en-US" sz="1600" dirty="0" err="1"/>
              <a:t>registro</a:t>
            </a:r>
            <a:r>
              <a:rPr lang="en-US" sz="1600" dirty="0"/>
              <a:t> de </a:t>
            </a:r>
            <a:r>
              <a:rPr lang="en-US" sz="1600" dirty="0" err="1"/>
              <a:t>tu</a:t>
            </a:r>
            <a:r>
              <a:rPr lang="en-US" sz="1600" dirty="0"/>
              <a:t> </a:t>
            </a:r>
            <a:r>
              <a:rPr lang="en-US" sz="1600" dirty="0" err="1"/>
              <a:t>marca</a:t>
            </a:r>
            <a:r>
              <a:rPr lang="en-US" sz="1600" dirty="0"/>
              <a:t>: </a:t>
            </a:r>
            <a:r>
              <a:rPr lang="en-US" sz="1600" dirty="0" err="1"/>
              <a:t>si</a:t>
            </a:r>
            <a:r>
              <a:rPr lang="en-US" sz="1600" dirty="0"/>
              <a:t> </a:t>
            </a:r>
            <a:r>
              <a:rPr lang="en-US" sz="1600" dirty="0" err="1"/>
              <a:t>te</a:t>
            </a:r>
            <a:r>
              <a:rPr lang="en-US" sz="1600" dirty="0"/>
              <a:t> decides por </a:t>
            </a:r>
            <a:r>
              <a:rPr lang="en-US" sz="1600" dirty="0" err="1"/>
              <a:t>esa</a:t>
            </a:r>
            <a:r>
              <a:rPr lang="en-US" sz="1600" dirty="0"/>
              <a:t> </a:t>
            </a:r>
            <a:r>
              <a:rPr lang="en-US" sz="1600" dirty="0" err="1"/>
              <a:t>vía</a:t>
            </a:r>
            <a:r>
              <a:rPr lang="en-US" sz="1600" dirty="0"/>
              <a:t> (es </a:t>
            </a:r>
            <a:r>
              <a:rPr lang="en-US" sz="1600" dirty="0" err="1"/>
              <a:t>más</a:t>
            </a:r>
            <a:r>
              <a:rPr lang="en-US" sz="1600" dirty="0"/>
              <a:t> </a:t>
            </a:r>
            <a:r>
              <a:rPr lang="en-US" sz="1600" dirty="0" err="1"/>
              <a:t>difícil</a:t>
            </a:r>
            <a:r>
              <a:rPr lang="en-US" sz="1600" dirty="0"/>
              <a:t> registrar </a:t>
            </a:r>
            <a:r>
              <a:rPr lang="en-US" sz="1600" dirty="0" err="1"/>
              <a:t>nombres</a:t>
            </a:r>
            <a:r>
              <a:rPr lang="en-US" sz="1600" dirty="0"/>
              <a:t> de </a:t>
            </a:r>
            <a:r>
              <a:rPr lang="en-US" sz="1600" dirty="0" err="1"/>
              <a:t>marcas</a:t>
            </a:r>
            <a:r>
              <a:rPr lang="en-US" sz="1600" dirty="0"/>
              <a:t> </a:t>
            </a:r>
            <a:r>
              <a:rPr lang="en-US" sz="1600" dirty="0" err="1"/>
              <a:t>genéricas</a:t>
            </a:r>
            <a:r>
              <a:rPr lang="en-US" sz="1600" dirty="0"/>
              <a:t> que </a:t>
            </a:r>
            <a:r>
              <a:rPr lang="en-US" sz="1600" dirty="0" err="1"/>
              <a:t>describan</a:t>
            </a:r>
            <a:r>
              <a:rPr lang="en-US" sz="1600" dirty="0"/>
              <a:t> </a:t>
            </a:r>
            <a:r>
              <a:rPr lang="en-US" sz="1600" dirty="0" err="1"/>
              <a:t>literalmente</a:t>
            </a:r>
            <a:r>
              <a:rPr lang="en-US" sz="1600" dirty="0"/>
              <a:t> lo que se </a:t>
            </a:r>
            <a:r>
              <a:rPr lang="en-US" sz="1600" dirty="0" err="1"/>
              <a:t>vende</a:t>
            </a:r>
            <a:r>
              <a:rPr lang="en-US" sz="1600" dirty="0"/>
              <a:t>). Lo ideal es </a:t>
            </a:r>
            <a:r>
              <a:rPr lang="en-US" sz="1600" dirty="0" err="1"/>
              <a:t>tener</a:t>
            </a:r>
            <a:r>
              <a:rPr lang="en-US" sz="1600" dirty="0"/>
              <a:t> un </a:t>
            </a:r>
            <a:r>
              <a:rPr lang="en-US" sz="1600" dirty="0" err="1"/>
              <a:t>nombre</a:t>
            </a:r>
            <a:r>
              <a:rPr lang="en-US" sz="1600" dirty="0"/>
              <a:t> de tienda que sea </a:t>
            </a:r>
            <a:r>
              <a:rPr lang="en-US" sz="1600" dirty="0" err="1"/>
              <a:t>difícil</a:t>
            </a:r>
            <a:r>
              <a:rPr lang="en-US" sz="1600" dirty="0"/>
              <a:t> de </a:t>
            </a:r>
            <a:r>
              <a:rPr lang="en-US" sz="1600" dirty="0" err="1"/>
              <a:t>imitar</a:t>
            </a:r>
            <a:r>
              <a:rPr lang="en-US" sz="1600" dirty="0"/>
              <a:t> y </a:t>
            </a:r>
            <a:r>
              <a:rPr lang="en-US" sz="1600" dirty="0" err="1"/>
              <a:t>aún</a:t>
            </a:r>
            <a:r>
              <a:rPr lang="en-US" sz="1600" dirty="0"/>
              <a:t> </a:t>
            </a:r>
            <a:r>
              <a:rPr lang="en-US" sz="1600" dirty="0" err="1"/>
              <a:t>más</a:t>
            </a:r>
            <a:r>
              <a:rPr lang="en-US" sz="1600" dirty="0"/>
              <a:t> </a:t>
            </a:r>
            <a:r>
              <a:rPr lang="en-US" sz="1600" dirty="0" err="1"/>
              <a:t>difícil</a:t>
            </a:r>
            <a:r>
              <a:rPr lang="en-US" sz="1600" dirty="0"/>
              <a:t> de </a:t>
            </a:r>
            <a:r>
              <a:rPr lang="en-US" sz="1600" dirty="0" err="1"/>
              <a:t>confundir</a:t>
            </a:r>
            <a:r>
              <a:rPr lang="en-US" sz="1600" dirty="0"/>
              <a:t> con los </a:t>
            </a:r>
            <a:r>
              <a:rPr lang="en-US" sz="1600" dirty="0" err="1"/>
              <a:t>operadores</a:t>
            </a:r>
            <a:r>
              <a:rPr lang="en-US" sz="1600" dirty="0"/>
              <a:t> </a:t>
            </a:r>
            <a:r>
              <a:rPr lang="en-US" sz="1600" dirty="0" err="1"/>
              <a:t>existentes</a:t>
            </a:r>
            <a:r>
              <a:rPr lang="en-US" sz="1600" dirty="0"/>
              <a:t> </a:t>
            </a:r>
            <a:r>
              <a:rPr lang="en-US" sz="1600" dirty="0" err="1"/>
              <a:t>en</a:t>
            </a:r>
            <a:r>
              <a:rPr lang="en-US" sz="1600" dirty="0"/>
              <a:t> </a:t>
            </a:r>
            <a:r>
              <a:rPr lang="en-US" sz="1600" dirty="0" err="1"/>
              <a:t>el</a:t>
            </a:r>
            <a:r>
              <a:rPr lang="en-US" sz="1600" dirty="0"/>
              <a:t> mercado. </a:t>
            </a:r>
            <a:r>
              <a:rPr lang="en-US" sz="1600" dirty="0" err="1"/>
              <a:t>Puedes</a:t>
            </a:r>
            <a:r>
              <a:rPr lang="en-US" sz="1600" dirty="0"/>
              <a:t> </a:t>
            </a:r>
            <a:r>
              <a:rPr lang="en-US" sz="1600" dirty="0" err="1"/>
              <a:t>utilizar</a:t>
            </a:r>
            <a:r>
              <a:rPr lang="en-US" sz="1600" dirty="0"/>
              <a:t> </a:t>
            </a:r>
            <a:r>
              <a:rPr lang="en-US" sz="1600" dirty="0" err="1"/>
              <a:t>nuestro</a:t>
            </a:r>
            <a:r>
              <a:rPr lang="en-US" sz="1600" dirty="0"/>
              <a:t> </a:t>
            </a:r>
            <a:r>
              <a:rPr lang="en-US" sz="1600" dirty="0" err="1"/>
              <a:t>generador</a:t>
            </a:r>
            <a:r>
              <a:rPr lang="en-US" sz="1600" dirty="0"/>
              <a:t> de </a:t>
            </a:r>
            <a:r>
              <a:rPr lang="en-US" sz="1600" dirty="0" err="1"/>
              <a:t>nombres</a:t>
            </a:r>
            <a:r>
              <a:rPr lang="en-US" sz="1600" dirty="0"/>
              <a:t> de </a:t>
            </a:r>
            <a:r>
              <a:rPr lang="en-US" sz="1600" dirty="0" err="1"/>
              <a:t>empresa</a:t>
            </a:r>
            <a:r>
              <a:rPr lang="en-US" sz="1600" dirty="0"/>
              <a:t> para </a:t>
            </a:r>
            <a:r>
              <a:rPr lang="en-US" sz="1600" dirty="0" err="1"/>
              <a:t>hacer</a:t>
            </a:r>
            <a:r>
              <a:rPr lang="en-US" sz="1600" dirty="0"/>
              <a:t> una </a:t>
            </a:r>
            <a:r>
              <a:rPr lang="en-US" sz="1600" dirty="0" err="1"/>
              <a:t>lluvia</a:t>
            </a:r>
            <a:r>
              <a:rPr lang="en-US" sz="1600" dirty="0"/>
              <a:t> de ideas, o </a:t>
            </a:r>
            <a:r>
              <a:rPr lang="en-US" sz="1600" dirty="0" err="1"/>
              <a:t>probar</a:t>
            </a:r>
            <a:r>
              <a:rPr lang="en-US" sz="1600" dirty="0"/>
              <a:t> uno (o una </a:t>
            </a:r>
            <a:r>
              <a:rPr lang="en-US" sz="1600" dirty="0" err="1"/>
              <a:t>combinación</a:t>
            </a:r>
            <a:r>
              <a:rPr lang="en-US" sz="1600" dirty="0"/>
              <a:t>) de los </a:t>
            </a:r>
            <a:r>
              <a:rPr lang="en-US" sz="1600" dirty="0" err="1"/>
              <a:t>siguientes</a:t>
            </a:r>
            <a:r>
              <a:rPr lang="en-US" sz="1600" dirty="0"/>
              <a:t> </a:t>
            </a:r>
            <a:r>
              <a:rPr lang="en-US" sz="1600" dirty="0" err="1"/>
              <a:t>enfoques</a:t>
            </a:r>
            <a:r>
              <a:rPr lang="en-US" sz="1600" dirty="0"/>
              <a:t>:</a:t>
            </a:r>
            <a:endParaRPr lang="es-ES" sz="1600" dirty="0"/>
          </a:p>
          <a:p>
            <a:pPr marL="457200" lvl="1" algn="l">
              <a:spcBef>
                <a:spcPts val="0"/>
              </a:spcBef>
            </a:pPr>
            <a:endParaRPr lang="en-US" sz="1600" dirty="0"/>
          </a:p>
          <a:p>
            <a:pPr marL="457200" lvl="1" algn="l">
              <a:spcBef>
                <a:spcPts val="0"/>
              </a:spcBef>
            </a:pPr>
            <a:r>
              <a:rPr lang="sk-SK" sz="1600" b="1" dirty="0"/>
              <a:t>	</a:t>
            </a:r>
            <a:r>
              <a:rPr lang="en-US" sz="1600" b="1" dirty="0" err="1"/>
              <a:t>Invéntate</a:t>
            </a:r>
            <a:r>
              <a:rPr lang="en-US" sz="1600" b="1" dirty="0"/>
              <a:t> una palabra</a:t>
            </a:r>
            <a:r>
              <a:rPr lang="en-US" sz="1600" dirty="0"/>
              <a:t>, </a:t>
            </a:r>
            <a:r>
              <a:rPr lang="en-US" sz="1600" dirty="0" err="1"/>
              <a:t>como</a:t>
            </a:r>
            <a:r>
              <a:rPr lang="en-US" sz="1600" dirty="0"/>
              <a:t> Pepsi.</a:t>
            </a:r>
          </a:p>
          <a:p>
            <a:pPr marL="457200" lvl="1" algn="l">
              <a:spcBef>
                <a:spcPts val="0"/>
              </a:spcBef>
            </a:pPr>
            <a:r>
              <a:rPr lang="sk-SK" sz="1600" b="1" dirty="0"/>
              <a:t>	</a:t>
            </a:r>
            <a:r>
              <a:rPr lang="en-US" sz="1600" b="1" dirty="0" err="1"/>
              <a:t>Reformula</a:t>
            </a:r>
            <a:r>
              <a:rPr lang="en-US" sz="1600" b="1" dirty="0"/>
              <a:t> una palabra no </a:t>
            </a:r>
            <a:r>
              <a:rPr lang="en-US" sz="1600" b="1" dirty="0" err="1"/>
              <a:t>relacionada</a:t>
            </a:r>
            <a:r>
              <a:rPr lang="en-US" sz="1600" dirty="0"/>
              <a:t>,</a:t>
            </a:r>
            <a:r>
              <a:rPr lang="sk-SK" sz="1600" dirty="0"/>
              <a:t> </a:t>
            </a:r>
            <a:r>
              <a:rPr lang="en-US" sz="1600" dirty="0" err="1"/>
              <a:t>como</a:t>
            </a:r>
            <a:r>
              <a:rPr lang="sk-SK" sz="1600" dirty="0"/>
              <a:t> </a:t>
            </a:r>
            <a:r>
              <a:rPr lang="en-US" sz="1600" dirty="0"/>
              <a:t>Apple para </a:t>
            </a:r>
            <a:r>
              <a:rPr lang="en-US" sz="1600" dirty="0" err="1"/>
              <a:t>ordenadores</a:t>
            </a:r>
            <a:r>
              <a:rPr lang="en-US" sz="1600" dirty="0"/>
              <a:t>.</a:t>
            </a:r>
          </a:p>
          <a:p>
            <a:pPr marL="457200" lvl="1" algn="l">
              <a:spcBef>
                <a:spcPts val="0"/>
              </a:spcBef>
            </a:pPr>
            <a:r>
              <a:rPr lang="sk-SK" sz="1600" b="1" dirty="0"/>
              <a:t>	</a:t>
            </a:r>
            <a:r>
              <a:rPr lang="en-US" sz="1600" b="1" dirty="0" err="1"/>
              <a:t>Utiliza</a:t>
            </a:r>
            <a:r>
              <a:rPr lang="en-US" sz="1600" b="1" dirty="0"/>
              <a:t> una palabra o </a:t>
            </a:r>
            <a:r>
              <a:rPr lang="en-US" sz="1600" b="1" dirty="0" err="1"/>
              <a:t>metáfora</a:t>
            </a:r>
            <a:r>
              <a:rPr lang="en-US" sz="1600" b="1" dirty="0"/>
              <a:t> </a:t>
            </a:r>
            <a:r>
              <a:rPr lang="en-US" sz="1600" b="1" dirty="0" err="1"/>
              <a:t>sugerente</a:t>
            </a:r>
            <a:r>
              <a:rPr lang="en-US" sz="1600" dirty="0"/>
              <a:t>, </a:t>
            </a:r>
            <a:r>
              <a:rPr lang="en-US" sz="1600" dirty="0" err="1"/>
              <a:t>como</a:t>
            </a:r>
            <a:r>
              <a:rPr lang="sk-SK" sz="1600" dirty="0"/>
              <a:t> </a:t>
            </a:r>
            <a:r>
              <a:rPr lang="en-US" sz="1600" dirty="0"/>
              <a:t>Buffer.</a:t>
            </a:r>
          </a:p>
          <a:p>
            <a:pPr marL="457200" lvl="1" algn="l">
              <a:spcBef>
                <a:spcPts val="0"/>
              </a:spcBef>
            </a:pPr>
            <a:r>
              <a:rPr lang="sk-SK" sz="1600" b="1" dirty="0"/>
              <a:t>	</a:t>
            </a:r>
            <a:r>
              <a:rPr lang="en-US" sz="1600" b="1" dirty="0" err="1"/>
              <a:t>Descríbela</a:t>
            </a:r>
            <a:r>
              <a:rPr lang="en-US" sz="1600" b="1" dirty="0"/>
              <a:t> </a:t>
            </a:r>
            <a:r>
              <a:rPr lang="en-US" sz="1600" b="1" dirty="0" err="1"/>
              <a:t>literalmente</a:t>
            </a:r>
            <a:r>
              <a:rPr lang="en-US" sz="1600" b="1" dirty="0"/>
              <a:t> (</a:t>
            </a:r>
            <a:r>
              <a:rPr lang="en-US" sz="1600" b="1" dirty="0" err="1"/>
              <a:t>cuidado</a:t>
            </a:r>
            <a:r>
              <a:rPr lang="en-US" sz="1600" b="1" dirty="0"/>
              <a:t>: </a:t>
            </a:r>
            <a:r>
              <a:rPr lang="en-US" sz="1600" b="1" dirty="0" err="1"/>
              <a:t>fácil</a:t>
            </a:r>
            <a:r>
              <a:rPr lang="en-US" sz="1600" b="1" dirty="0"/>
              <a:t> de </a:t>
            </a:r>
            <a:r>
              <a:rPr lang="en-US" sz="1600" b="1" dirty="0" err="1"/>
              <a:t>imitar</a:t>
            </a:r>
            <a:r>
              <a:rPr lang="en-US" sz="1600" b="1" dirty="0"/>
              <a:t>)</a:t>
            </a:r>
            <a:r>
              <a:rPr lang="en-US" sz="1600" dirty="0"/>
              <a:t>, </a:t>
            </a:r>
            <a:r>
              <a:rPr lang="en-US" sz="1600" dirty="0" err="1"/>
              <a:t>como</a:t>
            </a:r>
            <a:r>
              <a:rPr lang="en-US" sz="1600" dirty="0"/>
              <a:t> The Shoe Company.</a:t>
            </a:r>
          </a:p>
          <a:p>
            <a:pPr marL="457200" lvl="1" algn="l">
              <a:spcBef>
                <a:spcPts val="0"/>
              </a:spcBef>
            </a:pPr>
            <a:r>
              <a:rPr lang="sk-SK" sz="1600" b="1" dirty="0"/>
              <a:t>	</a:t>
            </a:r>
            <a:r>
              <a:rPr lang="es-ES" sz="1600" b="1" dirty="0"/>
              <a:t>Alterar una palabra quitando letras, añadiendo letras</a:t>
            </a:r>
            <a:r>
              <a:rPr lang="en-US" sz="1600" b="1" dirty="0"/>
              <a:t>, o </a:t>
            </a:r>
            <a:r>
              <a:rPr lang="en-US" sz="1600" b="1" dirty="0" err="1"/>
              <a:t>utilizando</a:t>
            </a:r>
            <a:r>
              <a:rPr lang="en-US" sz="1600" b="1" dirty="0"/>
              <a:t> </a:t>
            </a:r>
            <a:r>
              <a:rPr lang="en-US" sz="1600" b="1" dirty="0" err="1"/>
              <a:t>terminaciones</a:t>
            </a:r>
            <a:r>
              <a:rPr lang="en-US" sz="1600" b="1" dirty="0"/>
              <a:t> </a:t>
            </a:r>
            <a:r>
              <a:rPr lang="en-US" sz="1600" b="1" dirty="0" err="1"/>
              <a:t>latinas</a:t>
            </a:r>
            <a:r>
              <a:rPr lang="en-US" sz="1600" dirty="0"/>
              <a:t>, </a:t>
            </a:r>
            <a:r>
              <a:rPr lang="en-US" sz="1600" dirty="0" err="1"/>
              <a:t>comoTumblr</a:t>
            </a:r>
            <a:r>
              <a:rPr lang="en-US" sz="1600" dirty="0"/>
              <a:t> (Tumbler) o </a:t>
            </a:r>
            <a:r>
              <a:rPr lang="en-US" sz="1600" dirty="0" err="1"/>
              <a:t>Activia</a:t>
            </a:r>
            <a:r>
              <a:rPr lang="en-US" sz="1600" dirty="0"/>
              <a:t>.</a:t>
            </a:r>
          </a:p>
          <a:p>
            <a:pPr marL="457200" lvl="1" algn="l">
              <a:spcBef>
                <a:spcPts val="0"/>
              </a:spcBef>
            </a:pPr>
            <a:r>
              <a:rPr lang="sk-SK" sz="1600" b="1" dirty="0"/>
              <a:t>	</a:t>
            </a:r>
            <a:r>
              <a:rPr lang="en-US" sz="1600" b="1" dirty="0" err="1"/>
              <a:t>Crea</a:t>
            </a:r>
            <a:r>
              <a:rPr lang="en-US" sz="1600" b="1" dirty="0"/>
              <a:t> un </a:t>
            </a:r>
            <a:r>
              <a:rPr lang="en-US" sz="1600" b="1" dirty="0" err="1"/>
              <a:t>acrónimo</a:t>
            </a:r>
            <a:r>
              <a:rPr lang="en-US" sz="1600" b="1" dirty="0"/>
              <a:t> de un </a:t>
            </a:r>
            <a:r>
              <a:rPr lang="en-US" sz="1600" b="1" dirty="0" err="1"/>
              <a:t>nombre</a:t>
            </a:r>
            <a:r>
              <a:rPr lang="en-US" sz="1600" b="1" dirty="0"/>
              <a:t> </a:t>
            </a:r>
            <a:r>
              <a:rPr lang="en-US" sz="1600" b="1" dirty="0" err="1"/>
              <a:t>largo</a:t>
            </a:r>
            <a:r>
              <a:rPr lang="en-US" sz="1600" dirty="0" err="1"/>
              <a:t>,como</a:t>
            </a:r>
            <a:r>
              <a:rPr lang="en-US" sz="1600" dirty="0"/>
              <a:t> HBO (Home Box Office).</a:t>
            </a:r>
          </a:p>
          <a:p>
            <a:pPr marL="457200" lvl="1" algn="l">
              <a:spcBef>
                <a:spcPts val="0"/>
              </a:spcBef>
            </a:pPr>
            <a:r>
              <a:rPr lang="sk-SK" sz="1600" b="1" dirty="0"/>
              <a:t>	</a:t>
            </a:r>
            <a:r>
              <a:rPr lang="en-US" sz="1600" b="1" dirty="0" err="1"/>
              <a:t>Combina</a:t>
            </a:r>
            <a:r>
              <a:rPr lang="en-US" sz="1600" b="1" dirty="0"/>
              <a:t> dos palabras: </a:t>
            </a:r>
            <a:r>
              <a:rPr lang="en-US" sz="1600" dirty="0"/>
              <a:t>Pinterest (pin + interest) o Snapple (snappy + apple)</a:t>
            </a:r>
          </a:p>
          <a:p>
            <a:pPr algn="l">
              <a:spcBef>
                <a:spcPts val="0"/>
              </a:spcBef>
            </a:pPr>
            <a:br>
              <a:rPr lang="en-US" sz="1600" dirty="0"/>
            </a:br>
            <a:endParaRPr lang="en-US" sz="1600" dirty="0"/>
          </a:p>
        </p:txBody>
      </p:sp>
      <p:sp>
        <p:nvSpPr>
          <p:cNvPr id="9" name="Google Shape;223;gf9ff28dbe4_0_102"/>
          <p:cNvSpPr txBox="1"/>
          <p:nvPr/>
        </p:nvSpPr>
        <p:spPr>
          <a:xfrm>
            <a:off x="7223760" y="730228"/>
            <a:ext cx="4569908" cy="642900"/>
          </a:xfrm>
          <a:prstGeom prst="rect">
            <a:avLst/>
          </a:prstGeom>
          <a:noFill/>
          <a:ln>
            <a:noFill/>
          </a:ln>
        </p:spPr>
        <p:txBody>
          <a:bodyPr spcFirstLastPara="1" wrap="square" lIns="91425" tIns="45700" rIns="91425" bIns="45700" anchor="b" anchorCtr="0">
            <a:normAutofit fontScale="70000" lnSpcReduction="20000"/>
          </a:bodyPr>
          <a:lstStyle/>
          <a:p>
            <a:pPr algn="ctr">
              <a:lnSpc>
                <a:spcPct val="90000"/>
              </a:lnSpc>
              <a:buClr>
                <a:srgbClr val="D92E2D"/>
              </a:buClr>
              <a:buSzPts val="4000"/>
            </a:pPr>
            <a:r>
              <a:rPr lang="fi-FI" sz="3900" dirty="0">
                <a:solidFill>
                  <a:srgbClr val="D92E2D"/>
                </a:solidFill>
                <a:latin typeface="Calibri" panose="020F0502020204030204" pitchFamily="34" charset="0"/>
                <a:cs typeface="Calibri" panose="020F0502020204030204" pitchFamily="34" charset="0"/>
                <a:sym typeface="Calibri"/>
              </a:rPr>
              <a:t>Unidad </a:t>
            </a:r>
            <a:r>
              <a:rPr lang="sk-SK" sz="3900" dirty="0">
                <a:solidFill>
                  <a:srgbClr val="D92E2D"/>
                </a:solidFill>
                <a:latin typeface="Calibri" panose="020F0502020204030204" pitchFamily="34" charset="0"/>
                <a:cs typeface="Calibri" panose="020F0502020204030204" pitchFamily="34" charset="0"/>
                <a:sym typeface="Calibri"/>
              </a:rPr>
              <a:t>4</a:t>
            </a:r>
            <a:r>
              <a:rPr lang="fi-FI" sz="3900" dirty="0">
                <a:solidFill>
                  <a:srgbClr val="D92E2D"/>
                </a:solidFill>
                <a:latin typeface="Calibri" panose="020F0502020204030204" pitchFamily="34" charset="0"/>
                <a:cs typeface="Calibri" panose="020F0502020204030204" pitchFamily="34" charset="0"/>
                <a:sym typeface="Calibri"/>
              </a:rPr>
              <a:t> – Creación del logo</a:t>
            </a:r>
            <a:endParaRPr lang="sk-SK" sz="39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443037" y="1290770"/>
            <a:ext cx="10118341" cy="5003301"/>
          </a:xfrm>
          <a:prstGeom prst="rect">
            <a:avLst/>
          </a:prstGeom>
          <a:noFill/>
          <a:ln>
            <a:noFill/>
          </a:ln>
        </p:spPr>
        <p:txBody>
          <a:bodyPr spcFirstLastPara="1" wrap="square" lIns="91425" tIns="45700" rIns="91425" bIns="45700" anchor="t" anchorCtr="0">
            <a:noAutofit/>
          </a:bodyPr>
          <a:lstStyle/>
          <a:p>
            <a:pPr marL="457200" lvl="1" algn="l">
              <a:spcBef>
                <a:spcPts val="0"/>
              </a:spcBef>
            </a:pPr>
            <a:endParaRPr lang="sk-SK" sz="1600" dirty="0"/>
          </a:p>
          <a:p>
            <a:pPr indent="-457200" algn="l">
              <a:spcBef>
                <a:spcPts val="0"/>
              </a:spcBef>
              <a:buFont typeface="Wingdings" panose="05000000000000000000" pitchFamily="2" charset="2"/>
              <a:buChar char="Ø"/>
            </a:pPr>
            <a:r>
              <a:rPr lang="en-US" sz="1600" b="1" dirty="0"/>
              <a:t>Escribe </a:t>
            </a:r>
            <a:r>
              <a:rPr lang="en-US" sz="1600" b="1" dirty="0" err="1"/>
              <a:t>tu</a:t>
            </a:r>
            <a:r>
              <a:rPr lang="en-US" sz="1600" b="1" dirty="0"/>
              <a:t> </a:t>
            </a:r>
            <a:r>
              <a:rPr lang="en-US" sz="1600" b="1" dirty="0" err="1"/>
              <a:t>eslogan</a:t>
            </a:r>
            <a:r>
              <a:rPr lang="sk-SK" sz="1600" b="1" dirty="0"/>
              <a:t> </a:t>
            </a:r>
            <a:r>
              <a:rPr lang="sk-SK" sz="1600" dirty="0"/>
              <a:t>- </a:t>
            </a:r>
            <a:r>
              <a:rPr lang="es-ES" sz="1600" dirty="0"/>
              <a:t>Un eslogan pegadizo es un buen recurso, algo breve y descriptivo que puedes utilizar como eslogan en las biografías de tus redes sociales, en la cabecera del sitio web, en las tarjetas de visita personalizadas y en cualquier otro lugar en el que tengas muy pocas palabras para causar un gran impacto.</a:t>
            </a:r>
            <a:r>
              <a:rPr lang="en-US" sz="1600" dirty="0"/>
              <a:t>.</a:t>
            </a:r>
          </a:p>
          <a:p>
            <a:pPr indent="-457200" algn="l">
              <a:spcBef>
                <a:spcPts val="0"/>
              </a:spcBef>
              <a:buFont typeface="Wingdings" panose="05000000000000000000" pitchFamily="2" charset="2"/>
              <a:buChar char="Ø"/>
            </a:pPr>
            <a:endParaRPr lang="en-US" sz="1600" dirty="0"/>
          </a:p>
          <a:p>
            <a:pPr algn="l">
              <a:spcBef>
                <a:spcPts val="0"/>
              </a:spcBef>
            </a:pPr>
            <a:r>
              <a:rPr lang="sk-SK" sz="1600" dirty="0"/>
              <a:t>	</a:t>
            </a:r>
            <a:r>
              <a:rPr lang="es-ES" sz="1600" dirty="0"/>
              <a:t>Ten en cuenta que siempre puedes cambiar tu eslogan a medida que encuentres nuevos ángulos de comercialización: Pepsi ha pasado por más de 30 eslóganes en las últimas décadas</a:t>
            </a:r>
            <a:endParaRPr lang="en-US" sz="1600" dirty="0"/>
          </a:p>
          <a:p>
            <a:pPr algn="l">
              <a:spcBef>
                <a:spcPts val="0"/>
              </a:spcBef>
            </a:pPr>
            <a:endParaRPr lang="en-US" sz="1600" dirty="0"/>
          </a:p>
          <a:p>
            <a:pPr algn="l">
              <a:spcBef>
                <a:spcPts val="0"/>
              </a:spcBef>
            </a:pPr>
            <a:r>
              <a:rPr lang="sk-SK" sz="1600" dirty="0"/>
              <a:t>	</a:t>
            </a:r>
            <a:r>
              <a:rPr lang="en-US" sz="1600" dirty="0"/>
              <a:t>Un </a:t>
            </a:r>
            <a:r>
              <a:rPr lang="en-US" sz="1600" dirty="0" err="1"/>
              <a:t>buen</a:t>
            </a:r>
            <a:r>
              <a:rPr lang="en-US" sz="1600" dirty="0"/>
              <a:t> </a:t>
            </a:r>
            <a:r>
              <a:rPr lang="en-US" sz="1600" dirty="0" err="1"/>
              <a:t>eslogan</a:t>
            </a:r>
            <a:r>
              <a:rPr lang="en-US" sz="1600" dirty="0"/>
              <a:t> es </a:t>
            </a:r>
            <a:r>
              <a:rPr lang="en-US" sz="1600" dirty="0" err="1"/>
              <a:t>corto</a:t>
            </a:r>
            <a:r>
              <a:rPr lang="en-US" sz="1600" dirty="0"/>
              <a:t>, </a:t>
            </a:r>
            <a:r>
              <a:rPr lang="en-US" sz="1600" dirty="0" err="1"/>
              <a:t>pegadizo</a:t>
            </a:r>
            <a:r>
              <a:rPr lang="en-US" sz="1600" dirty="0"/>
              <a:t> y causa una </a:t>
            </a:r>
            <a:r>
              <a:rPr lang="en-US" sz="1600" dirty="0" err="1"/>
              <a:t>fuerte</a:t>
            </a:r>
            <a:r>
              <a:rPr lang="en-US" sz="1600" dirty="0"/>
              <a:t> </a:t>
            </a:r>
            <a:r>
              <a:rPr lang="en-US" sz="1600" dirty="0" err="1"/>
              <a:t>impresión</a:t>
            </a:r>
            <a:r>
              <a:rPr lang="en-US" sz="1600" dirty="0"/>
              <a:t> para </a:t>
            </a:r>
            <a:r>
              <a:rPr lang="en-US" sz="1600" dirty="0" err="1"/>
              <a:t>impulsar</a:t>
            </a:r>
            <a:r>
              <a:rPr lang="en-US" sz="1600" dirty="0"/>
              <a:t> </a:t>
            </a:r>
            <a:r>
              <a:rPr lang="en-US" sz="1600" dirty="0" err="1"/>
              <a:t>el</a:t>
            </a:r>
            <a:r>
              <a:rPr lang="en-US" sz="1600" dirty="0"/>
              <a:t> </a:t>
            </a:r>
            <a:r>
              <a:rPr lang="en-US" sz="1600" dirty="0" err="1"/>
              <a:t>conocimiento</a:t>
            </a:r>
            <a:r>
              <a:rPr lang="en-US" sz="1600" dirty="0"/>
              <a:t> de la </a:t>
            </a:r>
            <a:r>
              <a:rPr lang="en-US" sz="1600" dirty="0" err="1"/>
              <a:t>marca</a:t>
            </a:r>
            <a:r>
              <a:rPr lang="en-US" sz="1600" dirty="0"/>
              <a:t>.:</a:t>
            </a:r>
            <a:endParaRPr lang="sk-SK" sz="1600" dirty="0"/>
          </a:p>
          <a:p>
            <a:pPr algn="l">
              <a:spcBef>
                <a:spcPts val="0"/>
              </a:spcBef>
            </a:pPr>
            <a:endParaRPr lang="en-US" sz="1600" dirty="0"/>
          </a:p>
          <a:p>
            <a:pPr algn="l">
              <a:spcBef>
                <a:spcPts val="0"/>
              </a:spcBef>
            </a:pPr>
            <a:r>
              <a:rPr lang="sk-SK" sz="1600" b="1" dirty="0"/>
              <a:t>	</a:t>
            </a:r>
            <a:r>
              <a:rPr lang="en-US" sz="1600" b="1" dirty="0" err="1"/>
              <a:t>Apuesta</a:t>
            </a:r>
            <a:r>
              <a:rPr lang="en-US" sz="1600" b="1" dirty="0"/>
              <a:t> por un </a:t>
            </a:r>
            <a:r>
              <a:rPr lang="en-US" sz="1600" b="1" dirty="0" err="1"/>
              <a:t>reclamo</a:t>
            </a:r>
            <a:r>
              <a:rPr lang="en-US" sz="1600" b="1" dirty="0"/>
              <a:t>.</a:t>
            </a:r>
            <a:r>
              <a:rPr lang="en-US" sz="1600" dirty="0"/>
              <a:t> Death Wish Coffee: “El café </a:t>
            </a:r>
            <a:r>
              <a:rPr lang="en-US" sz="1600" dirty="0" err="1"/>
              <a:t>más</a:t>
            </a:r>
            <a:r>
              <a:rPr lang="en-US" sz="1600" dirty="0"/>
              <a:t> </a:t>
            </a:r>
            <a:r>
              <a:rPr lang="en-US" sz="1600" dirty="0" err="1"/>
              <a:t>fuerte</a:t>
            </a:r>
            <a:r>
              <a:rPr lang="en-US" sz="1600" dirty="0"/>
              <a:t> del </a:t>
            </a:r>
            <a:r>
              <a:rPr lang="en-US" sz="1600" dirty="0" err="1"/>
              <a:t>mundo</a:t>
            </a:r>
            <a:r>
              <a:rPr lang="en-US" sz="1600" dirty="0"/>
              <a:t>”</a:t>
            </a:r>
          </a:p>
          <a:p>
            <a:pPr algn="l">
              <a:spcBef>
                <a:spcPts val="0"/>
              </a:spcBef>
            </a:pPr>
            <a:r>
              <a:rPr lang="sk-SK" sz="1600" b="1" dirty="0"/>
              <a:t>	</a:t>
            </a:r>
            <a:r>
              <a:rPr lang="en-US" sz="1600" b="1" dirty="0"/>
              <a:t>Haz que sea una </a:t>
            </a:r>
            <a:r>
              <a:rPr lang="en-US" sz="1600" b="1" dirty="0" err="1"/>
              <a:t>metáfora</a:t>
            </a:r>
            <a:r>
              <a:rPr lang="en-US" sz="1600" b="1" dirty="0"/>
              <a:t>. </a:t>
            </a:r>
            <a:r>
              <a:rPr lang="en-US" sz="1600" dirty="0" err="1"/>
              <a:t>Redbull</a:t>
            </a:r>
            <a:r>
              <a:rPr lang="en-US" sz="1600" dirty="0"/>
              <a:t>: </a:t>
            </a:r>
            <a:r>
              <a:rPr lang="en-US" sz="1600" b="1" dirty="0"/>
              <a:t>“</a:t>
            </a:r>
            <a:r>
              <a:rPr lang="en-US" sz="1600" dirty="0" err="1"/>
              <a:t>Redbull</a:t>
            </a:r>
            <a:r>
              <a:rPr lang="en-US" sz="1600" dirty="0"/>
              <a:t> </a:t>
            </a:r>
            <a:r>
              <a:rPr lang="en-US" sz="1600" dirty="0" err="1"/>
              <a:t>te</a:t>
            </a:r>
            <a:r>
              <a:rPr lang="en-US" sz="1600" dirty="0"/>
              <a:t> da alas.” </a:t>
            </a:r>
          </a:p>
          <a:p>
            <a:pPr algn="l">
              <a:spcBef>
                <a:spcPts val="0"/>
              </a:spcBef>
            </a:pPr>
            <a:r>
              <a:rPr lang="sk-SK" sz="1600" b="1" dirty="0"/>
              <a:t>	</a:t>
            </a:r>
            <a:r>
              <a:rPr lang="en-US" sz="1600" b="1" dirty="0" err="1"/>
              <a:t>Adopta</a:t>
            </a:r>
            <a:r>
              <a:rPr lang="en-US" sz="1600" b="1" dirty="0"/>
              <a:t> la </a:t>
            </a:r>
            <a:r>
              <a:rPr lang="en-US" sz="1600" b="1" dirty="0" err="1"/>
              <a:t>actitud</a:t>
            </a:r>
            <a:r>
              <a:rPr lang="en-US" sz="1600" b="1" dirty="0"/>
              <a:t> de </a:t>
            </a:r>
            <a:r>
              <a:rPr lang="en-US" sz="1600" b="1" dirty="0" err="1"/>
              <a:t>tus</a:t>
            </a:r>
            <a:r>
              <a:rPr lang="en-US" sz="1600" b="1" dirty="0"/>
              <a:t> </a:t>
            </a:r>
            <a:r>
              <a:rPr lang="en-US" sz="1600" b="1" dirty="0" err="1"/>
              <a:t>clientes</a:t>
            </a:r>
            <a:r>
              <a:rPr lang="en-US" sz="1600" b="1" dirty="0"/>
              <a:t>. </a:t>
            </a:r>
            <a:r>
              <a:rPr lang="en-US" sz="1600" dirty="0"/>
              <a:t>Nike: “Just do it.” (</a:t>
            </a:r>
            <a:r>
              <a:rPr lang="en-US" sz="1600" dirty="0" err="1"/>
              <a:t>simplemente</a:t>
            </a:r>
            <a:r>
              <a:rPr lang="en-US" sz="1600" dirty="0"/>
              <a:t> </a:t>
            </a:r>
            <a:r>
              <a:rPr lang="en-US" sz="1600" dirty="0" err="1"/>
              <a:t>hazlo</a:t>
            </a:r>
            <a:r>
              <a:rPr lang="en-US" sz="1600" dirty="0"/>
              <a:t>)</a:t>
            </a:r>
          </a:p>
          <a:p>
            <a:pPr algn="l">
              <a:spcBef>
                <a:spcPts val="0"/>
              </a:spcBef>
            </a:pPr>
            <a:r>
              <a:rPr lang="sk-SK" sz="1600" b="1" dirty="0"/>
              <a:t>	</a:t>
            </a:r>
            <a:r>
              <a:rPr lang="en-US" sz="1600" b="1" dirty="0" err="1"/>
              <a:t>Potencia</a:t>
            </a:r>
            <a:r>
              <a:rPr lang="en-US" sz="1600" b="1" dirty="0"/>
              <a:t> las </a:t>
            </a:r>
            <a:r>
              <a:rPr lang="en-US" sz="1600" b="1" dirty="0" err="1"/>
              <a:t>etiquetas</a:t>
            </a:r>
            <a:r>
              <a:rPr lang="en-US" sz="1600" b="1" dirty="0"/>
              <a:t>.</a:t>
            </a:r>
            <a:r>
              <a:rPr lang="en-US" sz="1600" dirty="0"/>
              <a:t> Cards Against Humanity: “Un </a:t>
            </a:r>
            <a:r>
              <a:rPr lang="en-US" sz="1600" dirty="0" err="1"/>
              <a:t>juego</a:t>
            </a:r>
            <a:r>
              <a:rPr lang="en-US" sz="1600" dirty="0"/>
              <a:t> de fiesta para </a:t>
            </a:r>
            <a:r>
              <a:rPr lang="en-US" sz="1600" dirty="0" err="1"/>
              <a:t>gente</a:t>
            </a:r>
            <a:r>
              <a:rPr lang="en-US" sz="1600" dirty="0"/>
              <a:t> horrible.”</a:t>
            </a:r>
          </a:p>
          <a:p>
            <a:pPr algn="l">
              <a:spcBef>
                <a:spcPts val="0"/>
              </a:spcBef>
            </a:pPr>
            <a:r>
              <a:rPr lang="sk-SK" sz="1600" b="1" dirty="0"/>
              <a:t>	</a:t>
            </a:r>
            <a:r>
              <a:rPr lang="en-US" sz="1600" b="1" dirty="0"/>
              <a:t>Escribe una </a:t>
            </a:r>
            <a:r>
              <a:rPr lang="en-US" sz="1600" b="1" dirty="0" err="1"/>
              <a:t>rima</a:t>
            </a:r>
            <a:r>
              <a:rPr lang="en-US" sz="1600" b="1" dirty="0"/>
              <a:t>.</a:t>
            </a:r>
            <a:r>
              <a:rPr lang="en-US" sz="1600" dirty="0"/>
              <a:t> Folgers Coffee: “The best part of waking up is Folgers in your cup.”</a:t>
            </a:r>
          </a:p>
          <a:p>
            <a:pPr algn="l">
              <a:spcBef>
                <a:spcPts val="0"/>
              </a:spcBef>
            </a:pPr>
            <a:r>
              <a:rPr lang="sk-SK" sz="1600" b="1" dirty="0"/>
              <a:t>	</a:t>
            </a:r>
            <a:r>
              <a:rPr lang="en-US" sz="1600" b="1" dirty="0" err="1"/>
              <a:t>Descríbelo</a:t>
            </a:r>
            <a:r>
              <a:rPr lang="en-US" sz="1600" b="1" dirty="0"/>
              <a:t> </a:t>
            </a:r>
            <a:r>
              <a:rPr lang="en-US" sz="1600" b="1" dirty="0" err="1"/>
              <a:t>literalmente</a:t>
            </a:r>
            <a:r>
              <a:rPr lang="en-US" sz="1600" b="1" dirty="0"/>
              <a:t>.</a:t>
            </a:r>
            <a:r>
              <a:rPr lang="en-US" sz="1600" dirty="0"/>
              <a:t> </a:t>
            </a:r>
            <a:r>
              <a:rPr lang="en-US" sz="1600" dirty="0" err="1"/>
              <a:t>Aritzia</a:t>
            </a:r>
            <a:r>
              <a:rPr lang="en-US" sz="1600" dirty="0"/>
              <a:t>: “Tienda de </a:t>
            </a:r>
            <a:r>
              <a:rPr lang="en-US" sz="1600" dirty="0" err="1"/>
              <a:t>moda</a:t>
            </a:r>
            <a:r>
              <a:rPr lang="en-US" sz="1600" dirty="0"/>
              <a:t> </a:t>
            </a:r>
            <a:r>
              <a:rPr lang="en-US" sz="1600" dirty="0" err="1"/>
              <a:t>femenina</a:t>
            </a:r>
            <a:r>
              <a:rPr lang="en-US" sz="1600" dirty="0"/>
              <a:t>”.</a:t>
            </a:r>
          </a:p>
          <a:p>
            <a:pPr algn="l">
              <a:spcBef>
                <a:spcPts val="0"/>
              </a:spcBef>
            </a:pPr>
            <a:r>
              <a:rPr lang="sk-SK" sz="1600" dirty="0"/>
              <a:t>	</a:t>
            </a:r>
            <a:r>
              <a:rPr lang="es-ES" sz="1600" dirty="0"/>
              <a:t>Intenta hacer un</a:t>
            </a:r>
            <a:r>
              <a:rPr lang="en-US" sz="1600" dirty="0"/>
              <a:t> brainstorm con </a:t>
            </a:r>
            <a:r>
              <a:rPr lang="en-US" sz="1600" dirty="0" err="1"/>
              <a:t>algunas</a:t>
            </a:r>
            <a:r>
              <a:rPr lang="en-US" sz="1600" dirty="0"/>
              <a:t> ideas, o </a:t>
            </a:r>
            <a:r>
              <a:rPr lang="en-US" sz="1600" dirty="0" err="1"/>
              <a:t>juega</a:t>
            </a:r>
            <a:r>
              <a:rPr lang="en-US" sz="1600" dirty="0"/>
              <a:t> con </a:t>
            </a:r>
            <a:r>
              <a:rPr lang="en-US" sz="1600" dirty="0" err="1"/>
              <a:t>tu</a:t>
            </a:r>
            <a:r>
              <a:rPr lang="en-US" sz="1600" dirty="0"/>
              <a:t> </a:t>
            </a:r>
            <a:r>
              <a:rPr lang="en-US" sz="1600" dirty="0" err="1"/>
              <a:t>estado</a:t>
            </a:r>
            <a:r>
              <a:rPr lang="en-US" sz="1600" dirty="0"/>
              <a:t> de </a:t>
            </a:r>
            <a:r>
              <a:rPr lang="en-US" sz="1600" dirty="0" err="1"/>
              <a:t>posicionamiento</a:t>
            </a:r>
            <a:r>
              <a:rPr lang="en-US" sz="1600" dirty="0"/>
              <a:t> para </a:t>
            </a:r>
            <a:r>
              <a:rPr lang="en-US" sz="1600" dirty="0" err="1"/>
              <a:t>generar</a:t>
            </a:r>
            <a:r>
              <a:rPr lang="en-US" sz="1600" dirty="0"/>
              <a:t> </a:t>
            </a:r>
            <a:r>
              <a:rPr lang="en-US" sz="1600" dirty="0" err="1"/>
              <a:t>posibles</a:t>
            </a:r>
            <a:r>
              <a:rPr lang="en-US" sz="1600" dirty="0"/>
              <a:t> </a:t>
            </a:r>
            <a:r>
              <a:rPr lang="en-US" sz="1600" dirty="0" err="1"/>
              <a:t>frases</a:t>
            </a:r>
            <a:r>
              <a:rPr lang="en-US" sz="1600" dirty="0"/>
              <a:t> para </a:t>
            </a:r>
            <a:r>
              <a:rPr lang="en-US" sz="1600" dirty="0" err="1"/>
              <a:t>describir</a:t>
            </a:r>
            <a:r>
              <a:rPr lang="en-US" sz="1600" dirty="0"/>
              <a:t> </a:t>
            </a:r>
            <a:r>
              <a:rPr lang="en-US" sz="1600" dirty="0" err="1"/>
              <a:t>tu</a:t>
            </a:r>
            <a:r>
              <a:rPr lang="en-US" sz="1600" dirty="0"/>
              <a:t> </a:t>
            </a:r>
            <a:r>
              <a:rPr lang="en-US" sz="1600" dirty="0" err="1"/>
              <a:t>negocio</a:t>
            </a:r>
            <a:r>
              <a:rPr lang="en-US" sz="1600" dirty="0"/>
              <a:t>.</a:t>
            </a:r>
          </a:p>
        </p:txBody>
      </p:sp>
      <p:sp>
        <p:nvSpPr>
          <p:cNvPr id="9" name="Google Shape;223;gf9ff28dbe4_0_102"/>
          <p:cNvSpPr txBox="1"/>
          <p:nvPr/>
        </p:nvSpPr>
        <p:spPr>
          <a:xfrm>
            <a:off x="7466950" y="647870"/>
            <a:ext cx="4418158" cy="642900"/>
          </a:xfrm>
          <a:prstGeom prst="rect">
            <a:avLst/>
          </a:prstGeom>
          <a:noFill/>
          <a:ln>
            <a:noFill/>
          </a:ln>
        </p:spPr>
        <p:txBody>
          <a:bodyPr spcFirstLastPara="1" wrap="square" lIns="91425" tIns="45700" rIns="91425" bIns="45700" anchor="b" anchorCtr="0">
            <a:normAutofit fontScale="77500" lnSpcReduction="20000"/>
          </a:bodyPr>
          <a:lstStyle/>
          <a:p>
            <a:pPr algn="ctr">
              <a:lnSpc>
                <a:spcPct val="90000"/>
              </a:lnSpc>
              <a:buClr>
                <a:srgbClr val="D92E2D"/>
              </a:buClr>
              <a:buSzPts val="4000"/>
            </a:pPr>
            <a:r>
              <a:rPr lang="fi-FI" sz="3600" dirty="0">
                <a:solidFill>
                  <a:srgbClr val="D92E2D"/>
                </a:solidFill>
                <a:latin typeface="Calibri" panose="020F0502020204030204" pitchFamily="34" charset="0"/>
                <a:cs typeface="Calibri" panose="020F0502020204030204" pitchFamily="34" charset="0"/>
                <a:sym typeface="Calibri"/>
              </a:rPr>
              <a:t>Unidad </a:t>
            </a:r>
            <a:r>
              <a:rPr lang="sk-SK" sz="3600" dirty="0">
                <a:solidFill>
                  <a:srgbClr val="D92E2D"/>
                </a:solidFill>
                <a:latin typeface="Calibri" panose="020F0502020204030204" pitchFamily="34" charset="0"/>
                <a:cs typeface="Calibri" panose="020F0502020204030204" pitchFamily="34" charset="0"/>
                <a:sym typeface="Calibri"/>
              </a:rPr>
              <a:t>4</a:t>
            </a:r>
            <a:r>
              <a:rPr lang="fi-FI" sz="3600" dirty="0">
                <a:solidFill>
                  <a:srgbClr val="D92E2D"/>
                </a:solidFill>
                <a:latin typeface="Calibri" panose="020F0502020204030204" pitchFamily="34" charset="0"/>
                <a:cs typeface="Calibri" panose="020F0502020204030204" pitchFamily="34" charset="0"/>
                <a:sym typeface="Calibri"/>
              </a:rPr>
              <a:t> – Creación del logo</a:t>
            </a:r>
            <a:endParaRPr lang="sk-SK" sz="36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29154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00376"/>
            <a:ext cx="3811685" cy="1121083"/>
          </a:xfrm>
          <a:prstGeom prst="rect">
            <a:avLst/>
          </a:prstGeom>
          <a:noFill/>
          <a:ln>
            <a:noFill/>
          </a:ln>
        </p:spPr>
      </p:pic>
      <p:sp>
        <p:nvSpPr>
          <p:cNvPr id="222" name="Google Shape;222;gf9ff28dbe4_0_102"/>
          <p:cNvSpPr txBox="1">
            <a:spLocks noGrp="1"/>
          </p:cNvSpPr>
          <p:nvPr>
            <p:ph type="subTitle" idx="1"/>
          </p:nvPr>
        </p:nvSpPr>
        <p:spPr>
          <a:xfrm>
            <a:off x="1043940" y="1290770"/>
            <a:ext cx="9138868" cy="5003301"/>
          </a:xfrm>
          <a:prstGeom prst="rect">
            <a:avLst/>
          </a:prstGeom>
          <a:noFill/>
          <a:ln>
            <a:noFill/>
          </a:ln>
        </p:spPr>
        <p:txBody>
          <a:bodyPr spcFirstLastPara="1" wrap="square" lIns="91425" tIns="45700" rIns="91425" bIns="45700" anchor="t" anchorCtr="0">
            <a:noAutofit/>
          </a:bodyPr>
          <a:lstStyle/>
          <a:p>
            <a:pPr marL="501650" lvl="0" indent="-457200" algn="l">
              <a:buSzPts val="2900"/>
              <a:buFont typeface="Wingdings" panose="05000000000000000000" pitchFamily="2" charset="2"/>
              <a:buChar char="Ø"/>
            </a:pPr>
            <a:r>
              <a:rPr lang="en-US" sz="1600" b="1" dirty="0" err="1"/>
              <a:t>Utiliza</a:t>
            </a:r>
            <a:r>
              <a:rPr lang="en-US" sz="1600" b="1" dirty="0"/>
              <a:t> de forma </a:t>
            </a:r>
            <a:r>
              <a:rPr lang="en-US" sz="1600" b="1" dirty="0" err="1"/>
              <a:t>práctica</a:t>
            </a:r>
            <a:r>
              <a:rPr lang="en-US" sz="1600" b="1" dirty="0"/>
              <a:t> la </a:t>
            </a:r>
            <a:r>
              <a:rPr lang="en-US" sz="1600" b="1" dirty="0" err="1"/>
              <a:t>información</a:t>
            </a:r>
            <a:r>
              <a:rPr lang="en-US" sz="1600" b="1" dirty="0"/>
              <a:t> </a:t>
            </a:r>
            <a:r>
              <a:rPr lang="en-US" sz="1600" b="1" dirty="0" err="1"/>
              <a:t>obtenida</a:t>
            </a:r>
            <a:r>
              <a:rPr lang="en-US" sz="1600" b="1" dirty="0"/>
              <a:t> </a:t>
            </a:r>
            <a:r>
              <a:rPr lang="en-US" sz="1600" b="1" dirty="0" err="1"/>
              <a:t>sobre</a:t>
            </a:r>
            <a:r>
              <a:rPr lang="en-US" sz="1600" b="1" dirty="0"/>
              <a:t> la </a:t>
            </a:r>
            <a:r>
              <a:rPr lang="en-US" sz="1600" b="1" dirty="0" err="1"/>
              <a:t>empresa</a:t>
            </a:r>
            <a:r>
              <a:rPr lang="en-US" sz="1600" b="1" dirty="0"/>
              <a:t>,</a:t>
            </a:r>
            <a:endParaRPr lang="sk-SK" sz="1600" b="1" dirty="0"/>
          </a:p>
          <a:p>
            <a:pPr marL="508000" indent="-457200" algn="l">
              <a:spcBef>
                <a:spcPts val="0"/>
              </a:spcBef>
              <a:buFont typeface="Wingdings" panose="05000000000000000000" pitchFamily="2" charset="2"/>
              <a:buChar char="Ø"/>
            </a:pPr>
            <a:r>
              <a:rPr lang="en-US" sz="1600" b="1" dirty="0" err="1"/>
              <a:t>Elige</a:t>
            </a:r>
            <a:r>
              <a:rPr lang="en-US" sz="1600" b="1" dirty="0"/>
              <a:t> </a:t>
            </a:r>
            <a:r>
              <a:rPr lang="en-US" sz="1600" b="1" dirty="0" err="1"/>
              <a:t>el</a:t>
            </a:r>
            <a:r>
              <a:rPr lang="en-US" sz="1600" b="1" dirty="0"/>
              <a:t> </a:t>
            </a:r>
            <a:r>
              <a:rPr lang="en-US" sz="1600" b="1" dirty="0" err="1"/>
              <a:t>diseño</a:t>
            </a:r>
            <a:r>
              <a:rPr lang="en-US" sz="1600" b="1" dirty="0"/>
              <a:t> de </a:t>
            </a:r>
            <a:r>
              <a:rPr lang="en-US" sz="1600" b="1" dirty="0" err="1"/>
              <a:t>tu</a:t>
            </a:r>
            <a:r>
              <a:rPr lang="en-US" sz="1600" b="1" dirty="0"/>
              <a:t> </a:t>
            </a:r>
            <a:r>
              <a:rPr lang="en-US" sz="1600" b="1" dirty="0" err="1"/>
              <a:t>marca</a:t>
            </a:r>
            <a:r>
              <a:rPr lang="en-US" sz="1600" b="1" dirty="0"/>
              <a:t> (colors and font)</a:t>
            </a:r>
            <a:r>
              <a:rPr lang="sk-SK" sz="1600" b="1" dirty="0"/>
              <a:t> </a:t>
            </a:r>
            <a:r>
              <a:rPr lang="sk-SK" sz="1600" dirty="0"/>
              <a:t>- Una vez que tegas el nombre, tendrás que pensar en el diseño de tu marca, es decir, cómo se ve visualmente</a:t>
            </a:r>
          </a:p>
          <a:p>
            <a:pPr marL="50800" indent="0" algn="l">
              <a:spcBef>
                <a:spcPts val="0"/>
              </a:spcBef>
            </a:pPr>
            <a:r>
              <a:rPr lang="en-US" sz="1600" dirty="0"/>
              <a:t> </a:t>
            </a:r>
            <a:r>
              <a:rPr lang="sk-SK" sz="1600" dirty="0"/>
              <a:t>         </a:t>
            </a:r>
            <a:r>
              <a:rPr lang="en-US" sz="1600" dirty="0" err="1"/>
              <a:t>representa</a:t>
            </a:r>
            <a:r>
              <a:rPr lang="en-US" sz="1600" dirty="0"/>
              <a:t> </a:t>
            </a:r>
            <a:r>
              <a:rPr lang="en-US" sz="1600" dirty="0" err="1"/>
              <a:t>tu</a:t>
            </a:r>
            <a:r>
              <a:rPr lang="en-US" sz="1600" dirty="0"/>
              <a:t> </a:t>
            </a:r>
            <a:r>
              <a:rPr lang="en-US" sz="1600" dirty="0" err="1"/>
              <a:t>marca</a:t>
            </a:r>
            <a:r>
              <a:rPr lang="en-US" sz="1600" dirty="0"/>
              <a:t>—</a:t>
            </a:r>
            <a:r>
              <a:rPr lang="en-US" sz="1600" dirty="0" err="1"/>
              <a:t>concretamente</a:t>
            </a:r>
            <a:r>
              <a:rPr lang="en-US" sz="1600" dirty="0"/>
              <a:t> </a:t>
            </a:r>
            <a:r>
              <a:rPr lang="en-US" sz="1600" dirty="0" err="1"/>
              <a:t>tus</a:t>
            </a:r>
            <a:r>
              <a:rPr lang="en-US" sz="1600" dirty="0"/>
              <a:t> </a:t>
            </a:r>
            <a:r>
              <a:rPr lang="en-US" sz="1600" dirty="0" err="1"/>
              <a:t>colores</a:t>
            </a:r>
            <a:r>
              <a:rPr lang="en-US" sz="1600" dirty="0"/>
              <a:t> y </a:t>
            </a:r>
            <a:r>
              <a:rPr lang="en-US" sz="1600" dirty="0" err="1"/>
              <a:t>tu</a:t>
            </a:r>
            <a:r>
              <a:rPr lang="en-US" sz="1600" dirty="0"/>
              <a:t> </a:t>
            </a:r>
            <a:r>
              <a:rPr lang="en-US" sz="1600" dirty="0" err="1"/>
              <a:t>tipografía</a:t>
            </a:r>
            <a:endParaRPr lang="en-US" sz="1600" dirty="0"/>
          </a:p>
          <a:p>
            <a:pPr marL="50800" indent="0" algn="l">
              <a:spcBef>
                <a:spcPts val="0"/>
              </a:spcBef>
            </a:pPr>
            <a:r>
              <a:rPr lang="en-US" sz="1600" dirty="0"/>
              <a:t>      </a:t>
            </a:r>
            <a:r>
              <a:rPr lang="en-US" sz="1600" dirty="0" err="1"/>
              <a:t>Esto</a:t>
            </a:r>
            <a:r>
              <a:rPr lang="en-US" sz="1600" dirty="0"/>
              <a:t> </a:t>
            </a:r>
            <a:r>
              <a:rPr lang="en-US" sz="1600" dirty="0" err="1"/>
              <a:t>te</a:t>
            </a:r>
            <a:r>
              <a:rPr lang="en-US" sz="1600" dirty="0"/>
              <a:t> </a:t>
            </a:r>
            <a:r>
              <a:rPr lang="en-US" sz="1600" dirty="0" err="1"/>
              <a:t>será</a:t>
            </a:r>
            <a:r>
              <a:rPr lang="en-US" sz="1600" dirty="0"/>
              <a:t> </a:t>
            </a:r>
            <a:r>
              <a:rPr lang="en-US" sz="1600" dirty="0" err="1"/>
              <a:t>útil</a:t>
            </a:r>
            <a:r>
              <a:rPr lang="en-US" sz="1600" dirty="0"/>
              <a:t> </a:t>
            </a:r>
            <a:r>
              <a:rPr lang="en-US" sz="1600" dirty="0" err="1"/>
              <a:t>cuando</a:t>
            </a:r>
            <a:r>
              <a:rPr lang="en-US" sz="1600" dirty="0"/>
              <a:t> </a:t>
            </a:r>
            <a:r>
              <a:rPr lang="en-US" sz="1600" dirty="0" err="1"/>
              <a:t>empieces</a:t>
            </a:r>
            <a:r>
              <a:rPr lang="en-US" sz="1600" dirty="0"/>
              <a:t> a </a:t>
            </a:r>
            <a:r>
              <a:rPr lang="en-US" sz="1600" dirty="0" err="1"/>
              <a:t>crear</a:t>
            </a:r>
            <a:r>
              <a:rPr lang="en-US" sz="1600" dirty="0"/>
              <a:t> </a:t>
            </a:r>
            <a:r>
              <a:rPr lang="en-US" sz="1600" dirty="0" err="1"/>
              <a:t>tu</a:t>
            </a:r>
            <a:r>
              <a:rPr lang="en-US" sz="1600" dirty="0"/>
              <a:t> </a:t>
            </a:r>
            <a:r>
              <a:rPr lang="en-US" sz="1600" dirty="0" err="1"/>
              <a:t>propio</a:t>
            </a:r>
            <a:r>
              <a:rPr lang="en-US" sz="1600" dirty="0"/>
              <a:t> sitio web.</a:t>
            </a:r>
            <a:endParaRPr lang="sk-SK" sz="1600" dirty="0"/>
          </a:p>
          <a:p>
            <a:pPr marL="50800" indent="0" algn="l">
              <a:spcBef>
                <a:spcPts val="0"/>
              </a:spcBef>
            </a:pPr>
            <a:endParaRPr lang="sk-SK" sz="1600" i="1" dirty="0"/>
          </a:p>
          <a:p>
            <a:pPr algn="l">
              <a:spcBef>
                <a:spcPts val="0"/>
              </a:spcBef>
            </a:pPr>
            <a:r>
              <a:rPr lang="sk-SK" sz="1600" b="1" i="1" dirty="0"/>
              <a:t>	</a:t>
            </a:r>
            <a:r>
              <a:rPr lang="en-US" sz="1600" b="1" i="1" dirty="0" err="1"/>
              <a:t>Elige</a:t>
            </a:r>
            <a:r>
              <a:rPr lang="en-US" sz="1600" b="1" i="1" dirty="0"/>
              <a:t> </a:t>
            </a:r>
            <a:r>
              <a:rPr lang="en-US" sz="1600" b="1" i="1" dirty="0" err="1"/>
              <a:t>tus</a:t>
            </a:r>
            <a:r>
              <a:rPr lang="en-US" sz="1600" b="1" i="1" dirty="0"/>
              <a:t> </a:t>
            </a:r>
            <a:r>
              <a:rPr lang="en-US" sz="1600" b="1" i="1" dirty="0" err="1"/>
              <a:t>colores</a:t>
            </a:r>
            <a:endParaRPr lang="en-US" sz="1600" b="1" i="1" dirty="0"/>
          </a:p>
          <a:p>
            <a:pPr marL="450215" algn="l">
              <a:lnSpc>
                <a:spcPct val="115000"/>
              </a:lnSpc>
              <a:spcBef>
                <a:spcPts val="1200"/>
              </a:spcBef>
              <a:spcAft>
                <a:spcPts val="1000"/>
              </a:spcAft>
            </a:pPr>
            <a:r>
              <a:rPr lang="sk-SK" sz="1600" dirty="0"/>
              <a:t>Los colores no solo definen el aspecto de tu marca</a:t>
            </a:r>
            <a:r>
              <a:rPr lang="en-US" sz="1600" dirty="0"/>
              <a:t>, </a:t>
            </a:r>
            <a:r>
              <a:rPr lang="en-US" sz="1600" dirty="0" err="1"/>
              <a:t>sino</a:t>
            </a:r>
            <a:r>
              <a:rPr lang="en-US" sz="1600" dirty="0"/>
              <a:t> que </a:t>
            </a:r>
            <a:r>
              <a:rPr lang="en-US" sz="1600" dirty="0" err="1"/>
              <a:t>también</a:t>
            </a:r>
            <a:r>
              <a:rPr lang="en-US" sz="1600" dirty="0"/>
              <a:t> </a:t>
            </a:r>
            <a:r>
              <a:rPr lang="en-US" sz="1600" dirty="0" err="1"/>
              <a:t>transmiten</a:t>
            </a:r>
            <a:r>
              <a:rPr lang="en-US" sz="1600" dirty="0"/>
              <a:t> la </a:t>
            </a:r>
            <a:r>
              <a:rPr lang="en-US" sz="1600" dirty="0" err="1"/>
              <a:t>sensación</a:t>
            </a:r>
            <a:r>
              <a:rPr lang="en-US" sz="1600" dirty="0"/>
              <a:t> que </a:t>
            </a:r>
            <a:r>
              <a:rPr lang="en-US" sz="1600" dirty="0" err="1"/>
              <a:t>quieres</a:t>
            </a:r>
            <a:r>
              <a:rPr lang="en-US" sz="1600" dirty="0"/>
              <a:t> </a:t>
            </a:r>
            <a:r>
              <a:rPr lang="en-US" sz="1600" dirty="0" err="1"/>
              <a:t>comunicar</a:t>
            </a:r>
            <a:r>
              <a:rPr lang="en-US" sz="1600" dirty="0"/>
              <a:t> y </a:t>
            </a:r>
            <a:r>
              <a:rPr lang="en-US" sz="1600" dirty="0" err="1"/>
              <a:t>te</a:t>
            </a:r>
            <a:r>
              <a:rPr lang="en-US" sz="1600" dirty="0"/>
              <a:t> </a:t>
            </a:r>
            <a:r>
              <a:rPr lang="en-US" sz="1600" dirty="0" err="1"/>
              <a:t>ayudan</a:t>
            </a:r>
            <a:r>
              <a:rPr lang="en-US" sz="1600" dirty="0"/>
              <a:t> a </a:t>
            </a:r>
            <a:r>
              <a:rPr lang="en-US" sz="1600" dirty="0" err="1"/>
              <a:t>hacerla</a:t>
            </a:r>
            <a:r>
              <a:rPr lang="en-US" sz="1600" dirty="0"/>
              <a:t> </a:t>
            </a:r>
            <a:r>
              <a:rPr lang="en-US" sz="1600" dirty="0" err="1"/>
              <a:t>coherente</a:t>
            </a:r>
            <a:r>
              <a:rPr lang="en-US" sz="1600" dirty="0"/>
              <a:t> </a:t>
            </a:r>
            <a:r>
              <a:rPr lang="en-US" sz="1600" dirty="0" err="1"/>
              <a:t>en</a:t>
            </a:r>
            <a:r>
              <a:rPr lang="en-US" sz="1600" dirty="0"/>
              <a:t> </a:t>
            </a:r>
            <a:r>
              <a:rPr lang="en-US" sz="1600" dirty="0" err="1"/>
              <a:t>todo</a:t>
            </a:r>
            <a:r>
              <a:rPr lang="en-US" sz="1600" dirty="0"/>
              <a:t> lo que </a:t>
            </a:r>
            <a:r>
              <a:rPr lang="en-US" sz="1600" dirty="0" err="1"/>
              <a:t>hagas</a:t>
            </a:r>
            <a:r>
              <a:rPr lang="en-US" sz="1600" dirty="0"/>
              <a:t>.</a:t>
            </a:r>
            <a:endParaRPr lang="es-ES" sz="1600" dirty="0"/>
          </a:p>
          <a:p>
            <a:pPr marL="450215" algn="l">
              <a:lnSpc>
                <a:spcPct val="115000"/>
              </a:lnSpc>
              <a:spcBef>
                <a:spcPts val="1200"/>
              </a:spcBef>
              <a:spcAft>
                <a:spcPts val="1000"/>
              </a:spcAft>
            </a:pPr>
            <a:r>
              <a:rPr lang="sk-SK" sz="1600" dirty="0"/>
              <a:t>	</a:t>
            </a:r>
            <a:r>
              <a:rPr lang="en-US" sz="1600" dirty="0" err="1"/>
              <a:t>Deberás</a:t>
            </a:r>
            <a:r>
              <a:rPr lang="en-US" sz="1600" dirty="0"/>
              <a:t> </a:t>
            </a:r>
            <a:r>
              <a:rPr lang="en-US" sz="1600" dirty="0" err="1"/>
              <a:t>elegir</a:t>
            </a:r>
            <a:r>
              <a:rPr lang="en-US" sz="1600" dirty="0"/>
              <a:t> </a:t>
            </a:r>
            <a:r>
              <a:rPr lang="en-US" sz="1600" dirty="0" err="1"/>
              <a:t>colores</a:t>
            </a:r>
            <a:r>
              <a:rPr lang="en-US" sz="1600" dirty="0"/>
              <a:t> que </a:t>
            </a:r>
            <a:r>
              <a:rPr lang="en-US" sz="1600" dirty="0" err="1"/>
              <a:t>te</a:t>
            </a:r>
            <a:r>
              <a:rPr lang="en-US" sz="1600" dirty="0"/>
              <a:t> </a:t>
            </a:r>
            <a:r>
              <a:rPr lang="en-US" sz="1600" dirty="0" err="1"/>
              <a:t>diferencien</a:t>
            </a:r>
            <a:r>
              <a:rPr lang="en-US" sz="1600" dirty="0"/>
              <a:t> de </a:t>
            </a:r>
            <a:r>
              <a:rPr lang="en-US" sz="1600" dirty="0" err="1"/>
              <a:t>tus</a:t>
            </a:r>
            <a:r>
              <a:rPr lang="en-US" sz="1600" dirty="0"/>
              <a:t> </a:t>
            </a:r>
            <a:r>
              <a:rPr lang="en-US" sz="1600" dirty="0" err="1"/>
              <a:t>competidores</a:t>
            </a:r>
            <a:r>
              <a:rPr lang="en-US" sz="1600" dirty="0"/>
              <a:t> </a:t>
            </a:r>
            <a:r>
              <a:rPr lang="en-US" sz="1600" dirty="0" err="1"/>
              <a:t>directos</a:t>
            </a:r>
            <a:r>
              <a:rPr lang="en-US" sz="1600" dirty="0"/>
              <a:t> para </a:t>
            </a:r>
            <a:r>
              <a:rPr lang="en-US" sz="1600" dirty="0" err="1"/>
              <a:t>evitar</a:t>
            </a:r>
            <a:r>
              <a:rPr lang="en-US" sz="1600" dirty="0"/>
              <a:t> </a:t>
            </a:r>
            <a:r>
              <a:rPr lang="en-US" sz="1600" dirty="0" err="1"/>
              <a:t>confundir</a:t>
            </a:r>
            <a:r>
              <a:rPr lang="en-US" sz="1600" dirty="0"/>
              <a:t> a los </a:t>
            </a:r>
            <a:r>
              <a:rPr lang="en-US" sz="1600" dirty="0" err="1"/>
              <a:t>consumidores</a:t>
            </a:r>
            <a:r>
              <a:rPr lang="en-US" sz="1600" dirty="0"/>
              <a:t>.</a:t>
            </a:r>
            <a:endParaRPr lang="es-ES" sz="1600" dirty="0"/>
          </a:p>
          <a:p>
            <a:pPr marL="450215" algn="l">
              <a:lnSpc>
                <a:spcPct val="115000"/>
              </a:lnSpc>
              <a:spcBef>
                <a:spcPts val="1200"/>
              </a:spcBef>
              <a:spcAft>
                <a:spcPts val="1000"/>
              </a:spcAft>
            </a:pPr>
            <a:r>
              <a:rPr lang="sk-SK" sz="1600" dirty="0"/>
              <a:t>	</a:t>
            </a:r>
            <a:r>
              <a:rPr lang="en-US" sz="1600" dirty="0"/>
              <a:t>La </a:t>
            </a:r>
            <a:r>
              <a:rPr lang="en-US" sz="1600" dirty="0" err="1"/>
              <a:t>psicología</a:t>
            </a:r>
            <a:r>
              <a:rPr lang="en-US" sz="1600" dirty="0"/>
              <a:t> del color no es una </a:t>
            </a:r>
            <a:r>
              <a:rPr lang="en-US" sz="1600" dirty="0" err="1"/>
              <a:t>ciencia</a:t>
            </a:r>
            <a:r>
              <a:rPr lang="en-US" sz="1600" dirty="0"/>
              <a:t> exacta, </a:t>
            </a:r>
            <a:r>
              <a:rPr lang="en-US" sz="1600" dirty="0" err="1"/>
              <a:t>pero</a:t>
            </a:r>
            <a:r>
              <a:rPr lang="en-US" sz="1600" dirty="0"/>
              <a:t> </a:t>
            </a:r>
            <a:r>
              <a:rPr lang="en-US" sz="1600" dirty="0" err="1"/>
              <a:t>ayuda</a:t>
            </a:r>
            <a:r>
              <a:rPr lang="en-US" sz="1600" dirty="0"/>
              <a:t> a </a:t>
            </a:r>
            <a:r>
              <a:rPr lang="en-US" sz="1600" dirty="0" err="1"/>
              <a:t>tomar</a:t>
            </a:r>
            <a:r>
              <a:rPr lang="en-US" sz="1600" dirty="0"/>
              <a:t> </a:t>
            </a:r>
            <a:r>
              <a:rPr lang="en-US" sz="1600" dirty="0" err="1"/>
              <a:t>decisiones</a:t>
            </a:r>
            <a:r>
              <a:rPr lang="en-US" sz="1600" dirty="0"/>
              <a:t>, </a:t>
            </a:r>
            <a:r>
              <a:rPr lang="en-US" sz="1600" dirty="0" err="1"/>
              <a:t>especialmente</a:t>
            </a:r>
            <a:r>
              <a:rPr lang="en-US" sz="1600" dirty="0"/>
              <a:t> </a:t>
            </a:r>
            <a:r>
              <a:rPr lang="en-US" sz="1600" dirty="0" err="1"/>
              <a:t>cuando</a:t>
            </a:r>
            <a:r>
              <a:rPr lang="en-US" sz="1600" dirty="0"/>
              <a:t> se </a:t>
            </a:r>
            <a:r>
              <a:rPr lang="en-US" sz="1600" dirty="0" err="1"/>
              <a:t>trata</a:t>
            </a:r>
            <a:r>
              <a:rPr lang="en-US" sz="1600" dirty="0"/>
              <a:t> del color que se </a:t>
            </a:r>
            <a:r>
              <a:rPr lang="en-US" sz="1600" dirty="0" err="1"/>
              <a:t>elige</a:t>
            </a:r>
            <a:r>
              <a:rPr lang="en-US" sz="1600" dirty="0"/>
              <a:t> para </a:t>
            </a:r>
            <a:r>
              <a:rPr lang="en-US" sz="1600" dirty="0" err="1"/>
              <a:t>el</a:t>
            </a:r>
            <a:r>
              <a:rPr lang="en-US" sz="1600" dirty="0"/>
              <a:t> </a:t>
            </a:r>
            <a:r>
              <a:rPr lang="en-US" sz="1600" dirty="0" err="1"/>
              <a:t>logotipo</a:t>
            </a:r>
            <a:r>
              <a:rPr lang="en-US" sz="1600" dirty="0"/>
              <a:t> de la </a:t>
            </a:r>
            <a:r>
              <a:rPr lang="en-US" sz="1600" dirty="0" err="1"/>
              <a:t>marca</a:t>
            </a:r>
            <a:r>
              <a:rPr lang="en-US" sz="1600" dirty="0"/>
              <a:t>.</a:t>
            </a:r>
            <a:endParaRPr lang="es-ES" sz="1600" dirty="0"/>
          </a:p>
          <a:p>
            <a:pPr marL="450215" algn="l">
              <a:lnSpc>
                <a:spcPct val="115000"/>
              </a:lnSpc>
              <a:spcBef>
                <a:spcPts val="1200"/>
              </a:spcBef>
              <a:spcAft>
                <a:spcPts val="1000"/>
              </a:spcAft>
            </a:pPr>
            <a:r>
              <a:rPr lang="en-US" sz="1600" dirty="0"/>
              <a:t>	</a:t>
            </a:r>
            <a:r>
              <a:rPr lang="en-US" sz="1600" dirty="0" err="1"/>
              <a:t>Esta</a:t>
            </a:r>
            <a:r>
              <a:rPr lang="en-US" sz="1600" dirty="0"/>
              <a:t> </a:t>
            </a:r>
            <a:r>
              <a:rPr lang="en-US" sz="1600" dirty="0" err="1"/>
              <a:t>infografía</a:t>
            </a:r>
            <a:r>
              <a:rPr lang="en-US" sz="1600" dirty="0"/>
              <a:t> </a:t>
            </a:r>
            <a:r>
              <a:rPr lang="en-US" sz="1600" dirty="0" err="1"/>
              <a:t>ofrece</a:t>
            </a:r>
            <a:r>
              <a:rPr lang="en-US" sz="1600" dirty="0"/>
              <a:t> un </a:t>
            </a:r>
            <a:r>
              <a:rPr lang="en-US" sz="1600" dirty="0" err="1"/>
              <a:t>buen</a:t>
            </a:r>
            <a:r>
              <a:rPr lang="en-US" sz="1600" dirty="0"/>
              <a:t> </a:t>
            </a:r>
            <a:r>
              <a:rPr lang="en-US" sz="1600" dirty="0" err="1"/>
              <a:t>resumen</a:t>
            </a:r>
            <a:r>
              <a:rPr lang="en-US" sz="1600" dirty="0"/>
              <a:t> de las </a:t>
            </a:r>
            <a:r>
              <a:rPr lang="en-US" sz="1600" dirty="0" err="1"/>
              <a:t>emociones</a:t>
            </a:r>
            <a:r>
              <a:rPr lang="en-US" sz="1600" dirty="0"/>
              <a:t> y </a:t>
            </a:r>
            <a:r>
              <a:rPr lang="en-US" sz="1600" dirty="0" err="1"/>
              <a:t>asociaciones</a:t>
            </a:r>
            <a:r>
              <a:rPr lang="en-US" sz="1600" dirty="0"/>
              <a:t> que </a:t>
            </a:r>
            <a:r>
              <a:rPr lang="en-US" sz="1600" dirty="0" err="1"/>
              <a:t>suelen</a:t>
            </a:r>
            <a:r>
              <a:rPr lang="en-US" sz="1600" dirty="0"/>
              <a:t> </a:t>
            </a:r>
            <a:r>
              <a:rPr lang="en-US" sz="1600" dirty="0" err="1"/>
              <a:t>evocar</a:t>
            </a:r>
            <a:r>
              <a:rPr lang="en-US" sz="1600" dirty="0"/>
              <a:t> los </a:t>
            </a:r>
            <a:r>
              <a:rPr lang="en-US" sz="1600" dirty="0" err="1"/>
              <a:t>distintos</a:t>
            </a:r>
            <a:r>
              <a:rPr lang="en-US" sz="1600" dirty="0"/>
              <a:t> </a:t>
            </a:r>
            <a:r>
              <a:rPr lang="en-US" sz="1600" dirty="0" err="1"/>
              <a:t>colores</a:t>
            </a:r>
            <a:r>
              <a:rPr lang="en-US" sz="1600" dirty="0"/>
              <a:t>.</a:t>
            </a:r>
            <a:endParaRPr lang="es-ES" sz="1600" dirty="0"/>
          </a:p>
          <a:p>
            <a:pPr algn="l">
              <a:spcBef>
                <a:spcPts val="0"/>
              </a:spcBef>
            </a:pPr>
            <a:br>
              <a:rPr lang="en-US" sz="1600" dirty="0"/>
            </a:br>
            <a:endParaRPr lang="en-US" sz="1600" dirty="0"/>
          </a:p>
        </p:txBody>
      </p:sp>
      <p:pic>
        <p:nvPicPr>
          <p:cNvPr id="9" name="Picture 4" descr="choosing brand colors to build your own br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6304" y="4600699"/>
            <a:ext cx="1738804" cy="1523192"/>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23;gf9ff28dbe4_0_102"/>
          <p:cNvSpPr txBox="1"/>
          <p:nvPr/>
        </p:nvSpPr>
        <p:spPr>
          <a:xfrm>
            <a:off x="7467152" y="822158"/>
            <a:ext cx="4543664" cy="642900"/>
          </a:xfrm>
          <a:prstGeom prst="rect">
            <a:avLst/>
          </a:prstGeom>
          <a:noFill/>
          <a:ln>
            <a:noFill/>
          </a:ln>
        </p:spPr>
        <p:txBody>
          <a:bodyPr spcFirstLastPara="1" wrap="square" lIns="91425" tIns="45700" rIns="91425" bIns="45700" anchor="b" anchorCtr="0">
            <a:normAutofit fontScale="77500" lnSpcReduction="20000"/>
          </a:bodyPr>
          <a:lstStyle/>
          <a:p>
            <a:pPr algn="ctr">
              <a:lnSpc>
                <a:spcPct val="90000"/>
              </a:lnSpc>
              <a:buClr>
                <a:srgbClr val="D92E2D"/>
              </a:buClr>
              <a:buSzPts val="4000"/>
            </a:pPr>
            <a:r>
              <a:rPr lang="fi-FI" sz="3600" dirty="0">
                <a:solidFill>
                  <a:srgbClr val="D92E2D"/>
                </a:solidFill>
                <a:latin typeface="Calibri" panose="020F0502020204030204" pitchFamily="34" charset="0"/>
                <a:cs typeface="Calibri" panose="020F0502020204030204" pitchFamily="34" charset="0"/>
                <a:sym typeface="Calibri"/>
              </a:rPr>
              <a:t>Unidad </a:t>
            </a:r>
            <a:r>
              <a:rPr lang="sk-SK" sz="3600" dirty="0">
                <a:solidFill>
                  <a:srgbClr val="D92E2D"/>
                </a:solidFill>
                <a:latin typeface="Calibri" panose="020F0502020204030204" pitchFamily="34" charset="0"/>
                <a:cs typeface="Calibri" panose="020F0502020204030204" pitchFamily="34" charset="0"/>
                <a:sym typeface="Calibri"/>
              </a:rPr>
              <a:t>4</a:t>
            </a:r>
            <a:r>
              <a:rPr lang="fi-FI" sz="3600" dirty="0">
                <a:solidFill>
                  <a:srgbClr val="D92E2D"/>
                </a:solidFill>
                <a:latin typeface="Calibri" panose="020F0502020204030204" pitchFamily="34" charset="0"/>
                <a:cs typeface="Calibri" panose="020F0502020204030204" pitchFamily="34" charset="0"/>
                <a:sym typeface="Calibri"/>
              </a:rPr>
              <a:t> – Creación del logo</a:t>
            </a:r>
            <a:endParaRPr lang="sk-SK" sz="36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527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290770"/>
            <a:ext cx="9144000" cy="4708977"/>
          </a:xfrm>
          <a:prstGeom prst="rect">
            <a:avLst/>
          </a:prstGeom>
          <a:noFill/>
          <a:ln>
            <a:noFill/>
          </a:ln>
        </p:spPr>
        <p:txBody>
          <a:bodyPr spcFirstLastPara="1" wrap="square" lIns="91425" tIns="45700" rIns="91425" bIns="45700" anchor="t" anchorCtr="0">
            <a:noAutofit/>
          </a:bodyPr>
          <a:lstStyle/>
          <a:p>
            <a:pPr algn="l"/>
            <a:r>
              <a:rPr lang="en-US" sz="1600" b="1" i="1" dirty="0" err="1"/>
              <a:t>Elige</a:t>
            </a:r>
            <a:r>
              <a:rPr lang="en-US" sz="1600" b="1" i="1" dirty="0"/>
              <a:t> </a:t>
            </a:r>
            <a:r>
              <a:rPr lang="en-US" sz="1600" b="1" i="1" dirty="0" err="1"/>
              <a:t>tus</a:t>
            </a:r>
            <a:r>
              <a:rPr lang="en-US" sz="1600" b="1" i="1" dirty="0"/>
              <a:t> </a:t>
            </a:r>
            <a:r>
              <a:rPr lang="en-US" sz="1600" b="1" i="1" dirty="0" err="1"/>
              <a:t>fuentes</a:t>
            </a:r>
            <a:endParaRPr lang="en-US" sz="1600" b="1" i="1" dirty="0"/>
          </a:p>
          <a:p>
            <a:pPr marL="0" algn="l">
              <a:lnSpc>
                <a:spcPct val="100000"/>
              </a:lnSpc>
              <a:spcBef>
                <a:spcPts val="0"/>
              </a:spcBef>
            </a:pPr>
            <a:r>
              <a:rPr lang="en-US" sz="1600" dirty="0" err="1"/>
              <a:t>Mantén</a:t>
            </a:r>
            <a:r>
              <a:rPr lang="en-US" sz="1600" dirty="0"/>
              <a:t> la </a:t>
            </a:r>
            <a:r>
              <a:rPr lang="en-US" sz="1600" dirty="0" err="1"/>
              <a:t>sencillez</a:t>
            </a:r>
            <a:r>
              <a:rPr lang="en-US" sz="1600" dirty="0"/>
              <a:t>. </a:t>
            </a:r>
            <a:r>
              <a:rPr lang="en-US" sz="1600" dirty="0" err="1"/>
              <a:t>Elige</a:t>
            </a:r>
            <a:r>
              <a:rPr lang="en-US" sz="1600" dirty="0"/>
              <a:t> dos </a:t>
            </a:r>
            <a:r>
              <a:rPr lang="en-US" sz="1600" dirty="0" err="1"/>
              <a:t>tipos</a:t>
            </a:r>
            <a:r>
              <a:rPr lang="en-US" sz="1600" dirty="0"/>
              <a:t> de </a:t>
            </a:r>
            <a:r>
              <a:rPr lang="en-US" sz="1600" dirty="0" err="1"/>
              <a:t>letra</a:t>
            </a:r>
            <a:r>
              <a:rPr lang="en-US" sz="1600" dirty="0"/>
              <a:t> </a:t>
            </a:r>
            <a:r>
              <a:rPr lang="en-US" sz="1600" dirty="0" err="1"/>
              <a:t>como</a:t>
            </a:r>
            <a:r>
              <a:rPr lang="en-US" sz="1600" dirty="0"/>
              <a:t> </a:t>
            </a:r>
            <a:r>
              <a:rPr lang="en-US" sz="1600" dirty="0" err="1"/>
              <a:t>máximo</a:t>
            </a:r>
            <a:r>
              <a:rPr lang="en-US" sz="1600" dirty="0"/>
              <a:t> para no </a:t>
            </a:r>
            <a:r>
              <a:rPr lang="en-US" sz="1600" dirty="0" err="1"/>
              <a:t>confundir</a:t>
            </a:r>
            <a:r>
              <a:rPr lang="en-US" sz="1600" dirty="0"/>
              <a:t> a los </a:t>
            </a:r>
            <a:r>
              <a:rPr lang="en-US" sz="1600" dirty="0" err="1"/>
              <a:t>visitantes</a:t>
            </a:r>
            <a:r>
              <a:rPr lang="en-US" sz="1600" dirty="0"/>
              <a:t>: uno para los </a:t>
            </a:r>
            <a:r>
              <a:rPr lang="en-US" sz="1600" dirty="0" err="1"/>
              <a:t>títulos</a:t>
            </a:r>
            <a:r>
              <a:rPr lang="en-US" sz="1600" dirty="0"/>
              <a:t> y </a:t>
            </a:r>
            <a:r>
              <a:rPr lang="en-US" sz="1600" dirty="0" err="1"/>
              <a:t>otro</a:t>
            </a:r>
            <a:r>
              <a:rPr lang="en-US" sz="1600" dirty="0"/>
              <a:t> para </a:t>
            </a:r>
            <a:r>
              <a:rPr lang="en-US" sz="1600" dirty="0" err="1"/>
              <a:t>el</a:t>
            </a:r>
            <a:r>
              <a:rPr lang="en-US" sz="1600" dirty="0"/>
              <a:t> </a:t>
            </a:r>
            <a:r>
              <a:rPr lang="en-US" sz="1600" dirty="0" err="1"/>
              <a:t>cuerpo</a:t>
            </a:r>
            <a:r>
              <a:rPr lang="en-US" sz="1600" dirty="0"/>
              <a:t> del </a:t>
            </a:r>
            <a:r>
              <a:rPr lang="en-US" sz="1600" dirty="0" err="1"/>
              <a:t>texto</a:t>
            </a:r>
            <a:r>
              <a:rPr lang="en-US" sz="1600" dirty="0"/>
              <a:t> (</a:t>
            </a:r>
            <a:r>
              <a:rPr lang="en-US" sz="1600" dirty="0" err="1"/>
              <a:t>esto</a:t>
            </a:r>
            <a:r>
              <a:rPr lang="en-US" sz="1600" dirty="0"/>
              <a:t> no </a:t>
            </a:r>
            <a:r>
              <a:rPr lang="en-US" sz="1600" dirty="0" err="1"/>
              <a:t>incluye</a:t>
            </a:r>
            <a:r>
              <a:rPr lang="en-US" sz="1600" dirty="0"/>
              <a:t> </a:t>
            </a:r>
            <a:r>
              <a:rPr lang="en-US" sz="1600" dirty="0" err="1"/>
              <a:t>el</a:t>
            </a:r>
            <a:r>
              <a:rPr lang="en-US" sz="1600" dirty="0"/>
              <a:t> </a:t>
            </a:r>
            <a:r>
              <a:rPr lang="en-US" sz="1600" dirty="0" err="1"/>
              <a:t>tipo</a:t>
            </a:r>
            <a:r>
              <a:rPr lang="en-US" sz="1600" dirty="0"/>
              <a:t> de </a:t>
            </a:r>
            <a:r>
              <a:rPr lang="en-US" sz="1600" dirty="0" err="1"/>
              <a:t>letra</a:t>
            </a:r>
            <a:r>
              <a:rPr lang="en-US" sz="1600" dirty="0"/>
              <a:t> que </a:t>
            </a:r>
            <a:r>
              <a:rPr lang="en-US" sz="1600" dirty="0" err="1"/>
              <a:t>puedas</a:t>
            </a:r>
            <a:r>
              <a:rPr lang="en-US" sz="1600" dirty="0"/>
              <a:t> </a:t>
            </a:r>
            <a:r>
              <a:rPr lang="en-US" sz="1600" dirty="0" err="1"/>
              <a:t>utilizar</a:t>
            </a:r>
            <a:r>
              <a:rPr lang="en-US" sz="1600" dirty="0"/>
              <a:t> </a:t>
            </a:r>
            <a:r>
              <a:rPr lang="en-US" sz="1600" dirty="0" err="1"/>
              <a:t>en</a:t>
            </a:r>
            <a:r>
              <a:rPr lang="en-US" sz="1600" dirty="0"/>
              <a:t> </a:t>
            </a:r>
            <a:r>
              <a:rPr lang="en-US" sz="1600" dirty="0" err="1"/>
              <a:t>el</a:t>
            </a:r>
            <a:r>
              <a:rPr lang="en-US" sz="1600" dirty="0"/>
              <a:t> </a:t>
            </a:r>
            <a:r>
              <a:rPr lang="en-US" sz="1600" dirty="0" err="1"/>
              <a:t>logotipo</a:t>
            </a:r>
            <a:r>
              <a:rPr lang="en-US" sz="1600" dirty="0"/>
              <a:t> de </a:t>
            </a:r>
            <a:r>
              <a:rPr lang="en-US" sz="1600" dirty="0" err="1"/>
              <a:t>tu</a:t>
            </a:r>
            <a:r>
              <a:rPr lang="en-US" sz="1600" dirty="0"/>
              <a:t> </a:t>
            </a:r>
            <a:r>
              <a:rPr lang="en-US" sz="1600" dirty="0" err="1"/>
              <a:t>marca</a:t>
            </a:r>
            <a:r>
              <a:rPr lang="en-US" sz="1600" dirty="0"/>
              <a:t>). </a:t>
            </a:r>
            <a:r>
              <a:rPr lang="en-US" sz="1600" dirty="0" err="1"/>
              <a:t>Puedes</a:t>
            </a:r>
            <a:r>
              <a:rPr lang="en-US" sz="1600" dirty="0"/>
              <a:t> usar </a:t>
            </a:r>
            <a:r>
              <a:rPr lang="en-US" sz="1600" dirty="0">
                <a:hlinkClick r:id="rId5"/>
              </a:rPr>
              <a:t>Font Pair</a:t>
            </a:r>
            <a:r>
              <a:rPr lang="en-US" sz="1600" dirty="0"/>
              <a:t> para </a:t>
            </a:r>
            <a:r>
              <a:rPr lang="en-US" sz="1600" dirty="0" err="1"/>
              <a:t>buscar</a:t>
            </a:r>
            <a:r>
              <a:rPr lang="en-US" sz="1600" dirty="0"/>
              <a:t> entre una </a:t>
            </a:r>
            <a:r>
              <a:rPr lang="en-US" sz="1600" dirty="0" err="1"/>
              <a:t>amplia</a:t>
            </a:r>
            <a:r>
              <a:rPr lang="en-US" sz="1600" dirty="0"/>
              <a:t> </a:t>
            </a:r>
            <a:r>
              <a:rPr lang="en-US" sz="1600" dirty="0" err="1"/>
              <a:t>selección</a:t>
            </a:r>
            <a:r>
              <a:rPr lang="en-US" sz="1600" dirty="0"/>
              <a:t> de </a:t>
            </a:r>
            <a:r>
              <a:rPr lang="en-US" sz="1600" dirty="0" err="1"/>
              <a:t>fuentes</a:t>
            </a:r>
            <a:r>
              <a:rPr lang="en-US" sz="1600" dirty="0"/>
              <a:t> que </a:t>
            </a:r>
            <a:r>
              <a:rPr lang="en-US" sz="1600" dirty="0" err="1"/>
              <a:t>combinen</a:t>
            </a:r>
            <a:r>
              <a:rPr lang="en-US" sz="1600" dirty="0"/>
              <a:t> bien.</a:t>
            </a:r>
          </a:p>
          <a:p>
            <a:pPr marL="0" algn="l">
              <a:lnSpc>
                <a:spcPct val="100000"/>
              </a:lnSpc>
              <a:spcBef>
                <a:spcPts val="0"/>
              </a:spcBef>
            </a:pPr>
            <a:endParaRPr lang="sk-SK" sz="1600" dirty="0"/>
          </a:p>
          <a:p>
            <a:pPr marL="0" indent="-457200" algn="l">
              <a:lnSpc>
                <a:spcPct val="100000"/>
              </a:lnSpc>
              <a:spcBef>
                <a:spcPts val="0"/>
              </a:spcBef>
              <a:buFont typeface="Arial" panose="020B0604020202020204" pitchFamily="34" charset="0"/>
              <a:buChar char="•"/>
            </a:pPr>
            <a:r>
              <a:rPr lang="en-US" sz="1600" dirty="0" err="1"/>
              <a:t>Diseña</a:t>
            </a:r>
            <a:r>
              <a:rPr lang="en-US" sz="1600" dirty="0"/>
              <a:t> </a:t>
            </a:r>
            <a:r>
              <a:rPr lang="en-US" sz="1600" dirty="0" err="1"/>
              <a:t>tu</a:t>
            </a:r>
            <a:r>
              <a:rPr lang="en-US" sz="1600" dirty="0"/>
              <a:t> </a:t>
            </a:r>
            <a:r>
              <a:rPr lang="en-US" sz="1600" dirty="0" err="1"/>
              <a:t>logotipo</a:t>
            </a:r>
            <a:r>
              <a:rPr lang="en-US" sz="1600" dirty="0"/>
              <a:t> (</a:t>
            </a:r>
            <a:r>
              <a:rPr lang="en-US" sz="1600" dirty="0" err="1"/>
              <a:t>descubre</a:t>
            </a:r>
            <a:r>
              <a:rPr lang="en-US" sz="1600" dirty="0"/>
              <a:t> </a:t>
            </a:r>
            <a:r>
              <a:rPr lang="en-US" sz="1600" dirty="0" err="1"/>
              <a:t>softwares</a:t>
            </a:r>
            <a:r>
              <a:rPr lang="en-US" sz="1600" dirty="0"/>
              <a:t> de </a:t>
            </a:r>
            <a:r>
              <a:rPr lang="en-US" sz="1600" dirty="0" err="1"/>
              <a:t>creación</a:t>
            </a:r>
            <a:r>
              <a:rPr lang="en-US" sz="1600" dirty="0"/>
              <a:t> de logos)</a:t>
            </a:r>
            <a:r>
              <a:rPr lang="sk-SK" sz="1600" dirty="0"/>
              <a:t>. </a:t>
            </a:r>
            <a:r>
              <a:rPr lang="es-ES" sz="1600" dirty="0"/>
              <a:t>Al fin y al cabo, es la cara de tu empresa. </a:t>
            </a:r>
            <a:endParaRPr lang="en-US" sz="1600" dirty="0"/>
          </a:p>
          <a:p>
            <a:pPr marL="0" algn="l">
              <a:lnSpc>
                <a:spcPct val="100000"/>
              </a:lnSpc>
              <a:spcBef>
                <a:spcPts val="0"/>
              </a:spcBef>
            </a:pPr>
            <a:r>
              <a:rPr lang="en-US" sz="1600" dirty="0"/>
              <a:t>Lo ideal, es </a:t>
            </a:r>
            <a:r>
              <a:rPr lang="en-US" sz="1600" dirty="0" err="1"/>
              <a:t>crear</a:t>
            </a:r>
            <a:r>
              <a:rPr lang="en-US" sz="1600" dirty="0"/>
              <a:t> </a:t>
            </a:r>
            <a:r>
              <a:rPr lang="en-US" sz="1600" dirty="0" err="1"/>
              <a:t>tu</a:t>
            </a:r>
            <a:r>
              <a:rPr lang="en-US" sz="1600" dirty="0"/>
              <a:t> </a:t>
            </a:r>
            <a:r>
              <a:rPr lang="en-US" sz="1600" dirty="0" err="1"/>
              <a:t>marca</a:t>
            </a:r>
            <a:r>
              <a:rPr lang="en-US" sz="1600" dirty="0"/>
              <a:t> con un </a:t>
            </a:r>
            <a:r>
              <a:rPr lang="en-US" sz="1600" dirty="0" err="1"/>
              <a:t>logotipo</a:t>
            </a:r>
            <a:r>
              <a:rPr lang="en-US" sz="1600" dirty="0"/>
              <a:t> que sea </a:t>
            </a:r>
            <a:r>
              <a:rPr lang="en-US" sz="1600" dirty="0" err="1"/>
              <a:t>único</a:t>
            </a:r>
            <a:r>
              <a:rPr lang="en-US" sz="1600" dirty="0"/>
              <a:t>, </a:t>
            </a:r>
            <a:r>
              <a:rPr lang="en-US" sz="1600" dirty="0" err="1"/>
              <a:t>idenfificable</a:t>
            </a:r>
            <a:r>
              <a:rPr lang="en-US" sz="1600" dirty="0"/>
              <a:t> y </a:t>
            </a:r>
            <a:r>
              <a:rPr lang="en-US" sz="1600" dirty="0" err="1"/>
              <a:t>escalable</a:t>
            </a:r>
            <a:r>
              <a:rPr lang="en-US" sz="1600" dirty="0"/>
              <a:t> para que </a:t>
            </a:r>
            <a:r>
              <a:rPr lang="en-US" sz="1600" dirty="0" err="1"/>
              <a:t>funicione</a:t>
            </a:r>
            <a:r>
              <a:rPr lang="en-US" sz="1600" dirty="0"/>
              <a:t> </a:t>
            </a:r>
            <a:r>
              <a:rPr lang="en-US" sz="1600" dirty="0" err="1"/>
              <a:t>en</a:t>
            </a:r>
            <a:r>
              <a:rPr lang="en-US" sz="1600" dirty="0"/>
              <a:t> </a:t>
            </a:r>
            <a:r>
              <a:rPr lang="en-US" sz="1600" dirty="0" err="1"/>
              <a:t>todos</a:t>
            </a:r>
            <a:r>
              <a:rPr lang="en-US" sz="1600" dirty="0"/>
              <a:t> los </a:t>
            </a:r>
            <a:r>
              <a:rPr lang="en-US" sz="1600" dirty="0" err="1"/>
              <a:t>tamaños</a:t>
            </a:r>
            <a:r>
              <a:rPr lang="en-US" sz="1600" dirty="0"/>
              <a:t> (algo que a menudo se </a:t>
            </a:r>
            <a:r>
              <a:rPr lang="en-US" sz="1600" dirty="0" err="1"/>
              <a:t>pasa</a:t>
            </a:r>
            <a:r>
              <a:rPr lang="en-US" sz="1600" dirty="0"/>
              <a:t> por alto).</a:t>
            </a:r>
          </a:p>
          <a:p>
            <a:pPr marL="0" algn="l">
              <a:lnSpc>
                <a:spcPct val="100000"/>
              </a:lnSpc>
              <a:spcBef>
                <a:spcPts val="0"/>
              </a:spcBef>
            </a:pPr>
            <a:r>
              <a:rPr lang="en-US" sz="1600" dirty="0"/>
              <a:t>Ten </a:t>
            </a:r>
            <a:r>
              <a:rPr lang="en-US" sz="1600" dirty="0" err="1"/>
              <a:t>en</a:t>
            </a:r>
            <a:r>
              <a:rPr lang="en-US" sz="1600" dirty="0"/>
              <a:t> </a:t>
            </a:r>
            <a:r>
              <a:rPr lang="en-US" sz="1600" dirty="0" err="1"/>
              <a:t>cuenta</a:t>
            </a:r>
            <a:r>
              <a:rPr lang="en-US" sz="1600" dirty="0"/>
              <a:t> </a:t>
            </a:r>
            <a:r>
              <a:rPr lang="en-US" sz="1600" dirty="0" err="1"/>
              <a:t>todos</a:t>
            </a:r>
            <a:r>
              <a:rPr lang="en-US" sz="1600" dirty="0"/>
              <a:t> los </a:t>
            </a:r>
            <a:r>
              <a:rPr lang="en-US" sz="1600" dirty="0" err="1"/>
              <a:t>lugares</a:t>
            </a:r>
            <a:r>
              <a:rPr lang="en-US" sz="1600" dirty="0"/>
              <a:t> </a:t>
            </a:r>
            <a:r>
              <a:rPr lang="en-US" sz="1600" dirty="0" err="1"/>
              <a:t>en</a:t>
            </a:r>
            <a:r>
              <a:rPr lang="en-US" sz="1600" dirty="0"/>
              <a:t> los que debe </a:t>
            </a:r>
            <a:r>
              <a:rPr lang="en-US" sz="1600" dirty="0" err="1"/>
              <a:t>estar</a:t>
            </a:r>
            <a:r>
              <a:rPr lang="en-US" sz="1600" dirty="0"/>
              <a:t> </a:t>
            </a:r>
            <a:r>
              <a:rPr lang="en-US" sz="1600" dirty="0" err="1"/>
              <a:t>el</a:t>
            </a:r>
            <a:r>
              <a:rPr lang="en-US" sz="1600" dirty="0"/>
              <a:t> logo de </a:t>
            </a:r>
            <a:r>
              <a:rPr lang="en-US" sz="1600" dirty="0" err="1"/>
              <a:t>tu</a:t>
            </a:r>
            <a:r>
              <a:rPr lang="en-US" sz="1600" dirty="0"/>
              <a:t> </a:t>
            </a:r>
            <a:r>
              <a:rPr lang="en-US" sz="1600" dirty="0" err="1"/>
              <a:t>marca</a:t>
            </a:r>
            <a:r>
              <a:rPr lang="en-US" sz="1600" dirty="0"/>
              <a:t>. </a:t>
            </a:r>
            <a:endParaRPr lang="sk-SK" sz="1600" dirty="0"/>
          </a:p>
          <a:p>
            <a:pPr marL="0" algn="l">
              <a:lnSpc>
                <a:spcPct val="100000"/>
              </a:lnSpc>
              <a:spcBef>
                <a:spcPts val="0"/>
              </a:spcBef>
            </a:pPr>
            <a:r>
              <a:rPr lang="en-US" sz="1600" dirty="0"/>
              <a:t>Si </a:t>
            </a:r>
            <a:r>
              <a:rPr lang="en-US" sz="1600" dirty="0" err="1"/>
              <a:t>tienes</a:t>
            </a:r>
            <a:r>
              <a:rPr lang="en-US" sz="1600" dirty="0"/>
              <a:t> un logo de </a:t>
            </a:r>
            <a:r>
              <a:rPr lang="en-US" sz="1600" dirty="0" err="1"/>
              <a:t>texto</a:t>
            </a:r>
            <a:r>
              <a:rPr lang="en-US" sz="1600" dirty="0"/>
              <a:t> </a:t>
            </a:r>
            <a:r>
              <a:rPr lang="en-US" sz="1600" dirty="0" err="1"/>
              <a:t>como</a:t>
            </a:r>
            <a:r>
              <a:rPr lang="en-US" sz="1600" dirty="0"/>
              <a:t> avatar de Instagram, por </a:t>
            </a:r>
            <a:r>
              <a:rPr lang="en-US" sz="1600" dirty="0" err="1"/>
              <a:t>ejemplo</a:t>
            </a:r>
            <a:r>
              <a:rPr lang="en-US" sz="1600" dirty="0"/>
              <a:t>, </a:t>
            </a:r>
            <a:r>
              <a:rPr lang="en-US" sz="1600" dirty="0" err="1"/>
              <a:t>será</a:t>
            </a:r>
            <a:r>
              <a:rPr lang="en-US" sz="1600" dirty="0"/>
              <a:t> </a:t>
            </a:r>
            <a:r>
              <a:rPr lang="en-US" sz="1600" dirty="0" err="1"/>
              <a:t>casi</a:t>
            </a:r>
            <a:r>
              <a:rPr lang="en-US" sz="1600" dirty="0"/>
              <a:t> </a:t>
            </a:r>
            <a:r>
              <a:rPr lang="en-US" sz="1600" dirty="0" err="1"/>
              <a:t>imposible</a:t>
            </a:r>
            <a:r>
              <a:rPr lang="en-US" sz="1600" dirty="0"/>
              <a:t> de leer. Para </a:t>
            </a:r>
            <a:r>
              <a:rPr lang="en-US" sz="1600" dirty="0" err="1"/>
              <a:t>facilitarte</a:t>
            </a:r>
            <a:r>
              <a:rPr lang="en-US" sz="1600" dirty="0"/>
              <a:t> la </a:t>
            </a:r>
            <a:r>
              <a:rPr lang="en-US" sz="1600" dirty="0" err="1"/>
              <a:t>vida</a:t>
            </a:r>
            <a:r>
              <a:rPr lang="en-US" sz="1600" dirty="0"/>
              <a:t>, </a:t>
            </a:r>
            <a:r>
              <a:rPr lang="en-US" sz="1600" dirty="0" err="1"/>
              <a:t>crea</a:t>
            </a:r>
            <a:r>
              <a:rPr lang="en-US" sz="1600" dirty="0"/>
              <a:t> una </a:t>
            </a:r>
            <a:r>
              <a:rPr lang="en-US" sz="1600" dirty="0" err="1"/>
              <a:t>versión</a:t>
            </a:r>
            <a:r>
              <a:rPr lang="en-US" sz="1600" dirty="0"/>
              <a:t> </a:t>
            </a:r>
            <a:r>
              <a:rPr lang="en-US" sz="1600" dirty="0" err="1"/>
              <a:t>cuadrada</a:t>
            </a:r>
            <a:r>
              <a:rPr lang="en-US" sz="1600" dirty="0"/>
              <a:t> del </a:t>
            </a:r>
            <a:r>
              <a:rPr lang="en-US" sz="1600" dirty="0" err="1"/>
              <a:t>logotipo</a:t>
            </a:r>
            <a:r>
              <a:rPr lang="en-US" sz="1600" dirty="0"/>
              <a:t> de </a:t>
            </a:r>
            <a:r>
              <a:rPr lang="en-US" sz="1600" dirty="0" err="1"/>
              <a:t>tu</a:t>
            </a:r>
            <a:r>
              <a:rPr lang="en-US" sz="1600" dirty="0"/>
              <a:t> </a:t>
            </a:r>
            <a:r>
              <a:rPr lang="en-US" sz="1600" dirty="0" err="1"/>
              <a:t>marca</a:t>
            </a:r>
            <a:r>
              <a:rPr lang="en-US" sz="1600" dirty="0"/>
              <a:t> con un </a:t>
            </a:r>
            <a:r>
              <a:rPr lang="en-US" sz="1600" dirty="0" err="1"/>
              <a:t>elemento</a:t>
            </a:r>
            <a:r>
              <a:rPr lang="en-US" sz="1600" dirty="0"/>
              <a:t> de </a:t>
            </a:r>
            <a:r>
              <a:rPr lang="en-US" sz="1600" dirty="0" err="1"/>
              <a:t>icono</a:t>
            </a:r>
            <a:r>
              <a:rPr lang="en-US" sz="1600" dirty="0"/>
              <a:t> que </a:t>
            </a:r>
            <a:r>
              <a:rPr lang="en-US" sz="1600" dirty="0" err="1"/>
              <a:t>siga</a:t>
            </a:r>
            <a:r>
              <a:rPr lang="en-US" sz="1600" dirty="0"/>
              <a:t> </a:t>
            </a:r>
            <a:r>
              <a:rPr lang="en-US" sz="1600" dirty="0" err="1"/>
              <a:t>siendo</a:t>
            </a:r>
            <a:r>
              <a:rPr lang="en-US" sz="1600" dirty="0"/>
              <a:t> </a:t>
            </a:r>
            <a:r>
              <a:rPr lang="en-US" sz="1600" dirty="0" err="1"/>
              <a:t>reconocible</a:t>
            </a:r>
            <a:r>
              <a:rPr lang="en-US" sz="1600" dirty="0"/>
              <a:t> </a:t>
            </a:r>
            <a:r>
              <a:rPr lang="en-US" sz="1600" dirty="0" err="1"/>
              <a:t>incluso</a:t>
            </a:r>
            <a:r>
              <a:rPr lang="en-US" sz="1600" dirty="0"/>
              <a:t> </a:t>
            </a:r>
            <a:r>
              <a:rPr lang="en-US" sz="1600" dirty="0" err="1"/>
              <a:t>en</a:t>
            </a:r>
            <a:r>
              <a:rPr lang="en-US" sz="1600" dirty="0"/>
              <a:t> </a:t>
            </a:r>
            <a:r>
              <a:rPr lang="en-US" sz="1600" dirty="0" err="1"/>
              <a:t>tamaños</a:t>
            </a:r>
            <a:r>
              <a:rPr lang="en-US" sz="1600" dirty="0"/>
              <a:t> </a:t>
            </a:r>
            <a:r>
              <a:rPr lang="en-US" sz="1600" dirty="0" err="1"/>
              <a:t>más</a:t>
            </a:r>
            <a:r>
              <a:rPr lang="en-US" sz="1600" dirty="0"/>
              <a:t> </a:t>
            </a:r>
            <a:r>
              <a:rPr lang="en-US" sz="1600" dirty="0" err="1"/>
              <a:t>pequeños</a:t>
            </a:r>
            <a:endParaRPr lang="en-US" sz="1600" dirty="0"/>
          </a:p>
          <a:p>
            <a:pPr marL="336550" indent="-285750" algn="l">
              <a:buFont typeface="Arial" panose="020B0604020202020204" pitchFamily="34" charset="0"/>
              <a:buChar char="•"/>
            </a:pPr>
            <a:r>
              <a:rPr lang="sk-SK" sz="1600" dirty="0"/>
              <a:t> </a:t>
            </a:r>
            <a:r>
              <a:rPr lang="es-ES" sz="1600" dirty="0"/>
              <a:t>Aplicar en toda la empresa</a:t>
            </a:r>
            <a:r>
              <a:rPr lang="sk-SK" sz="1600" dirty="0"/>
              <a:t> - </a:t>
            </a:r>
            <a:r>
              <a:rPr lang="en-US" sz="1600" dirty="0" err="1"/>
              <a:t>Aplicar</a:t>
            </a:r>
            <a:r>
              <a:rPr lang="en-US" sz="1600" dirty="0"/>
              <a:t> </a:t>
            </a:r>
            <a:r>
              <a:rPr lang="en-US" sz="1600" dirty="0" err="1"/>
              <a:t>tu</a:t>
            </a:r>
            <a:r>
              <a:rPr lang="en-US" sz="1600" dirty="0"/>
              <a:t> </a:t>
            </a:r>
            <a:r>
              <a:rPr lang="en-US" sz="1600" dirty="0" err="1"/>
              <a:t>marca</a:t>
            </a:r>
            <a:r>
              <a:rPr lang="en-US" sz="1600" dirty="0"/>
              <a:t> </a:t>
            </a:r>
            <a:r>
              <a:rPr lang="en-US" sz="1600" dirty="0" err="1"/>
              <a:t>en</a:t>
            </a:r>
            <a:r>
              <a:rPr lang="en-US" sz="1600" dirty="0"/>
              <a:t> </a:t>
            </a:r>
            <a:r>
              <a:rPr lang="en-US" sz="1600" dirty="0" err="1"/>
              <a:t>toda</a:t>
            </a:r>
            <a:r>
              <a:rPr lang="en-US" sz="1600" dirty="0"/>
              <a:t> la </a:t>
            </a:r>
            <a:r>
              <a:rPr lang="en-US" sz="1600" dirty="0" err="1"/>
              <a:t>empresa</a:t>
            </a:r>
            <a:r>
              <a:rPr lang="en-US" sz="1600" dirty="0"/>
              <a:t> </a:t>
            </a:r>
            <a:r>
              <a:rPr lang="en-US" sz="1600" dirty="0" err="1"/>
              <a:t>te</a:t>
            </a:r>
            <a:r>
              <a:rPr lang="en-US" sz="1600" dirty="0"/>
              <a:t> da una </a:t>
            </a:r>
            <a:r>
              <a:rPr lang="en-US" sz="1600" dirty="0" err="1"/>
              <a:t>historia</a:t>
            </a:r>
            <a:r>
              <a:rPr lang="en-US" sz="1600" dirty="0"/>
              <a:t> de </a:t>
            </a:r>
            <a:r>
              <a:rPr lang="en-US" sz="1600" dirty="0" err="1"/>
              <a:t>marca</a:t>
            </a:r>
            <a:r>
              <a:rPr lang="en-US" sz="1600" dirty="0"/>
              <a:t> </a:t>
            </a:r>
            <a:r>
              <a:rPr lang="en-US" sz="1600" dirty="0" err="1"/>
              <a:t>cohesionada</a:t>
            </a:r>
            <a:r>
              <a:rPr lang="en-US" sz="1600" dirty="0"/>
              <a:t>. Una </a:t>
            </a:r>
            <a:r>
              <a:rPr lang="en-US" sz="1600" dirty="0">
                <a:hlinkClick r:id="rId6"/>
              </a:rPr>
              <a:t>brand story.</a:t>
            </a:r>
            <a:r>
              <a:rPr lang="en-US" sz="1600" dirty="0"/>
              <a:t> Una </a:t>
            </a:r>
            <a:r>
              <a:rPr lang="en-US" sz="1600" dirty="0" err="1"/>
              <a:t>historia</a:t>
            </a:r>
            <a:r>
              <a:rPr lang="en-US" sz="1600" dirty="0"/>
              <a:t> de </a:t>
            </a:r>
            <a:r>
              <a:rPr lang="en-US" sz="1600" dirty="0" err="1"/>
              <a:t>marca</a:t>
            </a:r>
            <a:r>
              <a:rPr lang="en-US" sz="1600" dirty="0"/>
              <a:t> </a:t>
            </a:r>
            <a:r>
              <a:rPr lang="en-US" sz="1600" dirty="0" err="1"/>
              <a:t>representa</a:t>
            </a:r>
            <a:r>
              <a:rPr lang="en-US" sz="1600" dirty="0"/>
              <a:t> </a:t>
            </a:r>
            <a:r>
              <a:rPr lang="en-US" sz="1600" dirty="0" err="1"/>
              <a:t>quién</a:t>
            </a:r>
            <a:r>
              <a:rPr lang="en-US" sz="1600" dirty="0"/>
              <a:t> es </a:t>
            </a:r>
            <a:r>
              <a:rPr lang="en-US" sz="1600" dirty="0" err="1"/>
              <a:t>tu</a:t>
            </a:r>
            <a:r>
              <a:rPr lang="en-US" sz="1600" dirty="0"/>
              <a:t> </a:t>
            </a:r>
            <a:r>
              <a:rPr lang="en-US" sz="1600" dirty="0" err="1"/>
              <a:t>empresa</a:t>
            </a:r>
            <a:r>
              <a:rPr lang="en-US" sz="1600" dirty="0"/>
              <a:t> y </a:t>
            </a:r>
            <a:r>
              <a:rPr lang="en-US" sz="1600" dirty="0" err="1"/>
              <a:t>qué</a:t>
            </a:r>
            <a:r>
              <a:rPr lang="en-US" sz="1600" dirty="0"/>
              <a:t> </a:t>
            </a:r>
            <a:r>
              <a:rPr lang="en-US" sz="1600" dirty="0" err="1"/>
              <a:t>representa</a:t>
            </a:r>
            <a:r>
              <a:rPr lang="en-US" sz="1600" dirty="0"/>
              <a:t>. </a:t>
            </a:r>
            <a:r>
              <a:rPr lang="en-US" sz="1600" dirty="0" err="1"/>
              <a:t>Establece</a:t>
            </a:r>
            <a:r>
              <a:rPr lang="en-US" sz="1600" dirty="0"/>
              <a:t> </a:t>
            </a:r>
            <a:r>
              <a:rPr lang="en-US" sz="1600" dirty="0" err="1"/>
              <a:t>el</a:t>
            </a:r>
            <a:r>
              <a:rPr lang="en-US" sz="1600" dirty="0"/>
              <a:t> </a:t>
            </a:r>
            <a:r>
              <a:rPr lang="en-US" sz="1600" dirty="0" err="1"/>
              <a:t>escenario</a:t>
            </a:r>
            <a:r>
              <a:rPr lang="en-US" sz="1600" dirty="0"/>
              <a:t> para </a:t>
            </a:r>
            <a:r>
              <a:rPr lang="en-US" sz="1600" dirty="0" err="1"/>
              <a:t>cada</a:t>
            </a:r>
            <a:r>
              <a:rPr lang="en-US" sz="1600" dirty="0"/>
              <a:t> </a:t>
            </a:r>
            <a:r>
              <a:rPr lang="en-US" sz="1600" dirty="0" err="1"/>
              <a:t>interacción</a:t>
            </a:r>
            <a:r>
              <a:rPr lang="en-US" sz="1600" dirty="0"/>
              <a:t> que los </a:t>
            </a:r>
            <a:r>
              <a:rPr lang="en-US" sz="1600" dirty="0" err="1"/>
              <a:t>clientes</a:t>
            </a:r>
            <a:r>
              <a:rPr lang="en-US" sz="1600" dirty="0"/>
              <a:t> </a:t>
            </a:r>
            <a:r>
              <a:rPr lang="en-US" sz="1600" dirty="0" err="1"/>
              <a:t>tienen</a:t>
            </a:r>
            <a:r>
              <a:rPr lang="en-US" sz="1600" dirty="0"/>
              <a:t> con </a:t>
            </a:r>
            <a:r>
              <a:rPr lang="en-US" sz="1600" dirty="0" err="1"/>
              <a:t>tu</a:t>
            </a:r>
            <a:r>
              <a:rPr lang="en-US" sz="1600" dirty="0"/>
              <a:t> </a:t>
            </a:r>
            <a:r>
              <a:rPr lang="en-US" sz="1600" dirty="0" err="1"/>
              <a:t>marca</a:t>
            </a:r>
            <a:r>
              <a:rPr lang="en-US" sz="1600" dirty="0"/>
              <a:t>, tanto </a:t>
            </a:r>
            <a:r>
              <a:rPr lang="en-US" sz="1600" dirty="0" err="1"/>
              <a:t>presencial</a:t>
            </a:r>
            <a:r>
              <a:rPr lang="en-US" sz="1600" dirty="0"/>
              <a:t> </a:t>
            </a:r>
            <a:r>
              <a:rPr lang="en-US" sz="1600" dirty="0" err="1"/>
              <a:t>como</a:t>
            </a:r>
            <a:r>
              <a:rPr lang="en-US" sz="1600" dirty="0"/>
              <a:t> online.</a:t>
            </a:r>
            <a:endParaRPr lang="es-ES" sz="1600" dirty="0"/>
          </a:p>
          <a:p>
            <a:pPr marL="50800" indent="0" algn="l"/>
            <a:endParaRPr lang="en-US" sz="1600" dirty="0"/>
          </a:p>
        </p:txBody>
      </p:sp>
      <p:sp>
        <p:nvSpPr>
          <p:cNvPr id="9" name="Google Shape;223;gf9ff28dbe4_0_102"/>
          <p:cNvSpPr txBox="1"/>
          <p:nvPr/>
        </p:nvSpPr>
        <p:spPr>
          <a:xfrm>
            <a:off x="7464911" y="730228"/>
            <a:ext cx="4507805" cy="642900"/>
          </a:xfrm>
          <a:prstGeom prst="rect">
            <a:avLst/>
          </a:prstGeom>
          <a:noFill/>
          <a:ln>
            <a:noFill/>
          </a:ln>
        </p:spPr>
        <p:txBody>
          <a:bodyPr spcFirstLastPara="1" wrap="square" lIns="91425" tIns="45700" rIns="91425" bIns="45700" anchor="b" anchorCtr="0">
            <a:normAutofit fontScale="77500" lnSpcReduction="20000"/>
          </a:bodyPr>
          <a:lstStyle/>
          <a:p>
            <a:pPr algn="ctr">
              <a:lnSpc>
                <a:spcPct val="90000"/>
              </a:lnSpc>
              <a:buClr>
                <a:srgbClr val="D92E2D"/>
              </a:buClr>
              <a:buSzPts val="4000"/>
            </a:pPr>
            <a:r>
              <a:rPr lang="fi-FI" sz="3600" dirty="0">
                <a:solidFill>
                  <a:srgbClr val="D92E2D"/>
                </a:solidFill>
                <a:latin typeface="Calibri" panose="020F0502020204030204" pitchFamily="34" charset="0"/>
                <a:cs typeface="Calibri" panose="020F0502020204030204" pitchFamily="34" charset="0"/>
                <a:sym typeface="Calibri"/>
              </a:rPr>
              <a:t>Unidad </a:t>
            </a:r>
            <a:r>
              <a:rPr lang="sk-SK" sz="3600" dirty="0">
                <a:solidFill>
                  <a:srgbClr val="D92E2D"/>
                </a:solidFill>
                <a:latin typeface="Calibri" panose="020F0502020204030204" pitchFamily="34" charset="0"/>
                <a:cs typeface="Calibri" panose="020F0502020204030204" pitchFamily="34" charset="0"/>
                <a:sym typeface="Calibri"/>
              </a:rPr>
              <a:t>4</a:t>
            </a:r>
            <a:r>
              <a:rPr lang="fi-FI" sz="3600" dirty="0">
                <a:solidFill>
                  <a:srgbClr val="D92E2D"/>
                </a:solidFill>
                <a:latin typeface="Calibri" panose="020F0502020204030204" pitchFamily="34" charset="0"/>
                <a:cs typeface="Calibri" panose="020F0502020204030204" pitchFamily="34" charset="0"/>
                <a:sym typeface="Calibri"/>
              </a:rPr>
              <a:t> – Creación del logo</a:t>
            </a:r>
            <a:endParaRPr lang="sk-SK" sz="36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61161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f9ff28dbe4_0_11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29" name="Google Shape;229;gf9ff28dbe4_0_11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gf9ff28dbe4_0_11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gf9ff28dbe4_0_11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2" name="Google Shape;232;gf9ff28dbe4_0_11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33" name="Google Shape;233;gf9ff28dbe4_0_112"/>
          <p:cNvSpPr txBox="1">
            <a:spLocks noGrp="1"/>
          </p:cNvSpPr>
          <p:nvPr>
            <p:ph type="subTitle" idx="1"/>
          </p:nvPr>
        </p:nvSpPr>
        <p:spPr>
          <a:xfrm>
            <a:off x="1555531" y="1290770"/>
            <a:ext cx="9144000" cy="44684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r>
              <a:rPr lang="es-ES" sz="1600" dirty="0"/>
              <a:t>Para que los clientes conozcan la marca entre la competencia</a:t>
            </a:r>
            <a:r>
              <a:rPr lang="en-US" sz="1600" dirty="0"/>
              <a:t>.</a:t>
            </a:r>
            <a:r>
              <a:rPr lang="en-US" sz="1600" b="1" dirty="0"/>
              <a:t> </a:t>
            </a:r>
            <a:endParaRPr lang="sk-SK" sz="1600" b="1" dirty="0"/>
          </a:p>
          <a:p>
            <a:pPr algn="l"/>
            <a:r>
              <a:rPr lang="en-US" sz="1600" b="1" dirty="0"/>
              <a:t>La </a:t>
            </a:r>
            <a:r>
              <a:rPr lang="en-US" sz="1600" b="1" dirty="0" err="1"/>
              <a:t>identidad</a:t>
            </a:r>
            <a:r>
              <a:rPr lang="en-US" sz="1600" b="1" dirty="0"/>
              <a:t> de la </a:t>
            </a:r>
            <a:r>
              <a:rPr lang="en-US" sz="1600" b="1" dirty="0" err="1"/>
              <a:t>marca</a:t>
            </a:r>
            <a:r>
              <a:rPr lang="en-US" sz="1600" b="1" dirty="0"/>
              <a:t> surge de una </a:t>
            </a:r>
            <a:r>
              <a:rPr lang="en-US" sz="1600" b="1" dirty="0" err="1"/>
              <a:t>organización</a:t>
            </a:r>
            <a:r>
              <a:rPr lang="en-US" sz="1600" dirty="0"/>
              <a:t>, es </a:t>
            </a:r>
            <a:r>
              <a:rPr lang="en-US" sz="1600" dirty="0" err="1"/>
              <a:t>decir</a:t>
            </a:r>
            <a:r>
              <a:rPr lang="en-US" sz="1600" dirty="0"/>
              <a:t>, una </a:t>
            </a:r>
            <a:r>
              <a:rPr lang="en-US" sz="1600" dirty="0" err="1"/>
              <a:t>organización</a:t>
            </a:r>
            <a:r>
              <a:rPr lang="en-US" sz="1600" dirty="0"/>
              <a:t> es </a:t>
            </a:r>
            <a:r>
              <a:rPr lang="en-US" sz="1600" dirty="0" err="1"/>
              <a:t>responsable</a:t>
            </a:r>
            <a:r>
              <a:rPr lang="en-US" sz="1600" dirty="0"/>
              <a:t> de </a:t>
            </a:r>
            <a:r>
              <a:rPr lang="en-US" sz="1600" dirty="0" err="1"/>
              <a:t>crear</a:t>
            </a:r>
            <a:r>
              <a:rPr lang="en-US" sz="1600" dirty="0"/>
              <a:t> un </a:t>
            </a:r>
            <a:r>
              <a:rPr lang="en-US" sz="1600" dirty="0" err="1"/>
              <a:t>producto</a:t>
            </a:r>
            <a:r>
              <a:rPr lang="en-US" sz="1600" dirty="0"/>
              <a:t> </a:t>
            </a:r>
            <a:r>
              <a:rPr lang="en-US" sz="1600" dirty="0" err="1"/>
              <a:t>distinguido</a:t>
            </a:r>
            <a:r>
              <a:rPr lang="en-US" sz="1600" dirty="0"/>
              <a:t> con </a:t>
            </a:r>
            <a:r>
              <a:rPr lang="en-US" sz="1600" dirty="0" err="1"/>
              <a:t>características</a:t>
            </a:r>
            <a:r>
              <a:rPr lang="en-US" sz="1600" dirty="0"/>
              <a:t> </a:t>
            </a:r>
            <a:r>
              <a:rPr lang="en-US" sz="1600" dirty="0" err="1"/>
              <a:t>únicas</a:t>
            </a:r>
            <a:r>
              <a:rPr lang="en-US" sz="1600" dirty="0"/>
              <a:t>. Es la forma </a:t>
            </a:r>
            <a:r>
              <a:rPr lang="en-US" sz="1600" dirty="0" err="1"/>
              <a:t>en</a:t>
            </a:r>
            <a:r>
              <a:rPr lang="en-US" sz="1600" dirty="0"/>
              <a:t> que una </a:t>
            </a:r>
            <a:r>
              <a:rPr lang="en-US" sz="1600" dirty="0" err="1"/>
              <a:t>organización</a:t>
            </a:r>
            <a:r>
              <a:rPr lang="en-US" sz="1600" dirty="0"/>
              <a:t> </a:t>
            </a:r>
            <a:r>
              <a:rPr lang="en-US" sz="1600" dirty="0" err="1"/>
              <a:t>busca</a:t>
            </a:r>
            <a:r>
              <a:rPr lang="en-US" sz="1600" dirty="0"/>
              <a:t> </a:t>
            </a:r>
            <a:r>
              <a:rPr lang="en-US" sz="1600" dirty="0" err="1"/>
              <a:t>identificarse</a:t>
            </a:r>
            <a:r>
              <a:rPr lang="en-US" sz="1600" dirty="0"/>
              <a:t>. </a:t>
            </a:r>
            <a:r>
              <a:rPr lang="en-US" sz="1600" dirty="0" err="1"/>
              <a:t>Representa</a:t>
            </a:r>
            <a:r>
              <a:rPr lang="en-US" sz="1600" dirty="0"/>
              <a:t> </a:t>
            </a:r>
            <a:r>
              <a:rPr lang="en-US" sz="1600" dirty="0" err="1"/>
              <a:t>cómo</a:t>
            </a:r>
            <a:r>
              <a:rPr lang="en-US" sz="1600" dirty="0"/>
              <a:t> una </a:t>
            </a:r>
            <a:r>
              <a:rPr lang="en-US" sz="1600" dirty="0" err="1"/>
              <a:t>organización</a:t>
            </a:r>
            <a:r>
              <a:rPr lang="en-US" sz="1600" dirty="0"/>
              <a:t> </a:t>
            </a:r>
            <a:r>
              <a:rPr lang="en-US" sz="1600" dirty="0" err="1"/>
              <a:t>quiere</a:t>
            </a:r>
            <a:r>
              <a:rPr lang="en-US" sz="1600" dirty="0"/>
              <a:t> ser </a:t>
            </a:r>
            <a:r>
              <a:rPr lang="en-US" sz="1600" dirty="0" err="1"/>
              <a:t>percibida</a:t>
            </a:r>
            <a:r>
              <a:rPr lang="en-US" sz="1600" dirty="0"/>
              <a:t> </a:t>
            </a:r>
            <a:r>
              <a:rPr lang="en-US" sz="1600" dirty="0" err="1"/>
              <a:t>en</a:t>
            </a:r>
            <a:r>
              <a:rPr lang="en-US" sz="1600" dirty="0"/>
              <a:t> </a:t>
            </a:r>
            <a:r>
              <a:rPr lang="en-US" sz="1600" dirty="0" err="1"/>
              <a:t>el</a:t>
            </a:r>
            <a:r>
              <a:rPr lang="en-US" sz="1600" dirty="0"/>
              <a:t> mercado. Una </a:t>
            </a:r>
            <a:r>
              <a:rPr lang="en-US" sz="1600" dirty="0" err="1"/>
              <a:t>organización</a:t>
            </a:r>
            <a:r>
              <a:rPr lang="en-US" sz="1600" dirty="0"/>
              <a:t> </a:t>
            </a:r>
            <a:r>
              <a:rPr lang="en-US" sz="1600" dirty="0" err="1"/>
              <a:t>comunica</a:t>
            </a:r>
            <a:r>
              <a:rPr lang="en-US" sz="1600" dirty="0"/>
              <a:t> </a:t>
            </a:r>
            <a:r>
              <a:rPr lang="en-US" sz="1600" dirty="0" err="1"/>
              <a:t>su</a:t>
            </a:r>
            <a:r>
              <a:rPr lang="en-US" sz="1600" dirty="0"/>
              <a:t> </a:t>
            </a:r>
            <a:r>
              <a:rPr lang="en-US" sz="1600" dirty="0" err="1"/>
              <a:t>identidad</a:t>
            </a:r>
            <a:r>
              <a:rPr lang="en-US" sz="1600" dirty="0"/>
              <a:t> a los </a:t>
            </a:r>
            <a:r>
              <a:rPr lang="en-US" sz="1600" dirty="0" err="1"/>
              <a:t>consumidores</a:t>
            </a:r>
            <a:r>
              <a:rPr lang="en-US" sz="1600" dirty="0"/>
              <a:t> a </a:t>
            </a:r>
            <a:r>
              <a:rPr lang="en-US" sz="1600" dirty="0" err="1"/>
              <a:t>través</a:t>
            </a:r>
            <a:r>
              <a:rPr lang="en-US" sz="1600" dirty="0"/>
              <a:t> de sus </a:t>
            </a:r>
            <a:r>
              <a:rPr lang="en-US" sz="1600" dirty="0" err="1"/>
              <a:t>estrategias</a:t>
            </a:r>
            <a:r>
              <a:rPr lang="en-US" sz="1600" dirty="0"/>
              <a:t> de </a:t>
            </a:r>
            <a:r>
              <a:rPr lang="en-US" sz="1600" dirty="0" err="1"/>
              <a:t>marca</a:t>
            </a:r>
            <a:r>
              <a:rPr lang="en-US" sz="1600" dirty="0"/>
              <a:t> y marketing. Una </a:t>
            </a:r>
            <a:r>
              <a:rPr lang="en-US" sz="1600" dirty="0" err="1"/>
              <a:t>marca</a:t>
            </a:r>
            <a:r>
              <a:rPr lang="en-US" sz="1600" dirty="0"/>
              <a:t> es </a:t>
            </a:r>
            <a:r>
              <a:rPr lang="en-US" sz="1600" dirty="0" err="1"/>
              <a:t>única</a:t>
            </a:r>
            <a:r>
              <a:rPr lang="en-US" sz="1600" dirty="0"/>
              <a:t> por </a:t>
            </a:r>
            <a:r>
              <a:rPr lang="en-US" sz="1600" dirty="0" err="1"/>
              <a:t>su</a:t>
            </a:r>
            <a:r>
              <a:rPr lang="en-US" sz="1600" dirty="0"/>
              <a:t> </a:t>
            </a:r>
            <a:r>
              <a:rPr lang="en-US" sz="1600" dirty="0" err="1"/>
              <a:t>identidad</a:t>
            </a:r>
            <a:r>
              <a:rPr lang="en-US" sz="1600" dirty="0"/>
              <a:t>. La </a:t>
            </a:r>
            <a:r>
              <a:rPr lang="en-US" sz="1600" dirty="0" err="1"/>
              <a:t>identidad</a:t>
            </a:r>
            <a:r>
              <a:rPr lang="en-US" sz="1600" dirty="0"/>
              <a:t> de </a:t>
            </a:r>
            <a:r>
              <a:rPr lang="en-US" sz="1600" dirty="0" err="1"/>
              <a:t>marca</a:t>
            </a:r>
            <a:r>
              <a:rPr lang="en-US" sz="1600" dirty="0"/>
              <a:t> </a:t>
            </a:r>
            <a:r>
              <a:rPr lang="en-US" sz="1600" dirty="0" err="1"/>
              <a:t>incluye</a:t>
            </a:r>
            <a:r>
              <a:rPr lang="en-US" sz="1600" dirty="0"/>
              <a:t> los </a:t>
            </a:r>
            <a:r>
              <a:rPr lang="en-US" sz="1600" dirty="0" err="1"/>
              <a:t>siguientes</a:t>
            </a:r>
            <a:r>
              <a:rPr lang="en-US" sz="1600" dirty="0"/>
              <a:t> </a:t>
            </a:r>
            <a:r>
              <a:rPr lang="en-US" sz="1600" dirty="0" err="1"/>
              <a:t>elementos</a:t>
            </a:r>
            <a:r>
              <a:rPr lang="en-US" sz="1600" dirty="0"/>
              <a:t>: </a:t>
            </a:r>
            <a:r>
              <a:rPr lang="en-US" sz="1600" dirty="0" err="1"/>
              <a:t>visión</a:t>
            </a:r>
            <a:r>
              <a:rPr lang="en-US" sz="1600" dirty="0"/>
              <a:t> de </a:t>
            </a:r>
            <a:r>
              <a:rPr lang="en-US" sz="1600" dirty="0" err="1"/>
              <a:t>marca</a:t>
            </a:r>
            <a:r>
              <a:rPr lang="en-US" sz="1600" dirty="0"/>
              <a:t>, </a:t>
            </a:r>
            <a:r>
              <a:rPr lang="en-US" sz="1600" dirty="0" err="1"/>
              <a:t>cultura</a:t>
            </a:r>
            <a:r>
              <a:rPr lang="en-US" sz="1600" dirty="0"/>
              <a:t> de </a:t>
            </a:r>
            <a:r>
              <a:rPr lang="en-US" sz="1600" dirty="0" err="1"/>
              <a:t>marca</a:t>
            </a:r>
            <a:r>
              <a:rPr lang="en-US" sz="1600" dirty="0"/>
              <a:t>, </a:t>
            </a:r>
            <a:r>
              <a:rPr lang="en-US" sz="1600" dirty="0" err="1"/>
              <a:t>posicionamiento</a:t>
            </a:r>
            <a:r>
              <a:rPr lang="en-US" sz="1600" dirty="0"/>
              <a:t>, </a:t>
            </a:r>
            <a:r>
              <a:rPr lang="en-US" sz="1600" dirty="0" err="1"/>
              <a:t>personalidad</a:t>
            </a:r>
            <a:r>
              <a:rPr lang="en-US" sz="1600" dirty="0"/>
              <a:t>, </a:t>
            </a:r>
            <a:r>
              <a:rPr lang="en-US" sz="1600" dirty="0" err="1"/>
              <a:t>relaciones</a:t>
            </a:r>
            <a:r>
              <a:rPr lang="en-US" sz="1600" dirty="0"/>
              <a:t> y </a:t>
            </a:r>
            <a:r>
              <a:rPr lang="en-US" sz="1600" dirty="0" err="1"/>
              <a:t>presentaciones</a:t>
            </a:r>
            <a:r>
              <a:rPr lang="en-US" sz="1600" dirty="0"/>
              <a:t>. La </a:t>
            </a:r>
            <a:r>
              <a:rPr lang="en-US" sz="1600" dirty="0" err="1"/>
              <a:t>identidad</a:t>
            </a:r>
            <a:r>
              <a:rPr lang="en-US" sz="1600" dirty="0"/>
              <a:t> de </a:t>
            </a:r>
            <a:r>
              <a:rPr lang="en-US" sz="1600" dirty="0" err="1"/>
              <a:t>marca</a:t>
            </a:r>
            <a:r>
              <a:rPr lang="en-US" sz="1600" dirty="0"/>
              <a:t> es un conjunto de </a:t>
            </a:r>
            <a:r>
              <a:rPr lang="en-US" sz="1600" dirty="0" err="1"/>
              <a:t>asociaciones</a:t>
            </a:r>
            <a:r>
              <a:rPr lang="en-US" sz="1600" dirty="0"/>
              <a:t> </a:t>
            </a:r>
            <a:r>
              <a:rPr lang="en-US" sz="1600" dirty="0" err="1"/>
              <a:t>mentales</a:t>
            </a:r>
            <a:r>
              <a:rPr lang="en-US" sz="1600" dirty="0"/>
              <a:t> y </a:t>
            </a:r>
            <a:r>
              <a:rPr lang="en-US" sz="1600" dirty="0" err="1"/>
              <a:t>funcionales</a:t>
            </a:r>
            <a:r>
              <a:rPr lang="en-US" sz="1600" dirty="0"/>
              <a:t> con la </a:t>
            </a:r>
            <a:r>
              <a:rPr lang="en-US" sz="1600" dirty="0" err="1"/>
              <a:t>marca</a:t>
            </a:r>
            <a:r>
              <a:rPr lang="en-US" sz="1600" dirty="0"/>
              <a:t>. Las </a:t>
            </a:r>
            <a:r>
              <a:rPr lang="en-US" sz="1600" dirty="0" err="1"/>
              <a:t>asociaciones</a:t>
            </a:r>
            <a:r>
              <a:rPr lang="en-US" sz="1600" dirty="0"/>
              <a:t> no son "</a:t>
            </a:r>
            <a:r>
              <a:rPr lang="en-US" sz="1600" dirty="0" err="1"/>
              <a:t>razones</a:t>
            </a:r>
            <a:r>
              <a:rPr lang="en-US" sz="1600" dirty="0"/>
              <a:t> para </a:t>
            </a:r>
            <a:r>
              <a:rPr lang="en-US" sz="1600" dirty="0" err="1"/>
              <a:t>comprar</a:t>
            </a:r>
            <a:r>
              <a:rPr lang="en-US" sz="1600" dirty="0"/>
              <a:t>", </a:t>
            </a:r>
            <a:r>
              <a:rPr lang="en-US" sz="1600" dirty="0" err="1"/>
              <a:t>sino</a:t>
            </a:r>
            <a:r>
              <a:rPr lang="en-US" sz="1600" dirty="0"/>
              <a:t> que </a:t>
            </a:r>
            <a:r>
              <a:rPr lang="en-US" sz="1600" dirty="0" err="1"/>
              <a:t>proporcionan</a:t>
            </a:r>
            <a:r>
              <a:rPr lang="en-US" sz="1600" dirty="0"/>
              <a:t> una </a:t>
            </a:r>
            <a:r>
              <a:rPr lang="en-US" sz="1600" dirty="0" err="1"/>
              <a:t>familiaridad</a:t>
            </a:r>
            <a:r>
              <a:rPr lang="en-US" sz="1600" dirty="0"/>
              <a:t> y una </a:t>
            </a:r>
            <a:r>
              <a:rPr lang="en-US" sz="1600" dirty="0" err="1"/>
              <a:t>diferenciación</a:t>
            </a:r>
            <a:r>
              <a:rPr lang="en-US" sz="1600" dirty="0"/>
              <a:t> que no es </a:t>
            </a:r>
            <a:r>
              <a:rPr lang="en-US" sz="1600" dirty="0" err="1"/>
              <a:t>posible</a:t>
            </a:r>
            <a:r>
              <a:rPr lang="en-US" sz="1600" dirty="0"/>
              <a:t> </a:t>
            </a:r>
            <a:r>
              <a:rPr lang="en-US" sz="1600" dirty="0" err="1"/>
              <a:t>conseguir</a:t>
            </a:r>
            <a:r>
              <a:rPr lang="en-US" sz="1600" dirty="0"/>
              <a:t>. </a:t>
            </a:r>
            <a:r>
              <a:rPr lang="en-US" sz="1600" dirty="0" err="1"/>
              <a:t>Estas</a:t>
            </a:r>
            <a:r>
              <a:rPr lang="en-US" sz="1600" dirty="0"/>
              <a:t> </a:t>
            </a:r>
            <a:r>
              <a:rPr lang="en-US" sz="1600" dirty="0" err="1"/>
              <a:t>asociaciones</a:t>
            </a:r>
            <a:r>
              <a:rPr lang="en-US" sz="1600" dirty="0"/>
              <a:t> </a:t>
            </a:r>
            <a:r>
              <a:rPr lang="en-US" sz="1600" dirty="0" err="1"/>
              <a:t>pueden</a:t>
            </a:r>
            <a:r>
              <a:rPr lang="en-US" sz="1600" dirty="0"/>
              <a:t> </a:t>
            </a:r>
            <a:r>
              <a:rPr lang="en-US" sz="1600" dirty="0" err="1"/>
              <a:t>incluir</a:t>
            </a:r>
            <a:r>
              <a:rPr lang="en-US" sz="1600" dirty="0"/>
              <a:t> la </a:t>
            </a:r>
            <a:r>
              <a:rPr lang="en-US" sz="1600" dirty="0" err="1"/>
              <a:t>melodía</a:t>
            </a:r>
            <a:r>
              <a:rPr lang="en-US" sz="1600" dirty="0"/>
              <a:t> de la </a:t>
            </a:r>
            <a:r>
              <a:rPr lang="en-US" sz="1600" dirty="0" err="1"/>
              <a:t>firma</a:t>
            </a:r>
            <a:r>
              <a:rPr lang="en-US" sz="1600" dirty="0"/>
              <a:t> (por </a:t>
            </a:r>
            <a:r>
              <a:rPr lang="en-US" sz="1600" dirty="0" err="1"/>
              <a:t>ejemplo</a:t>
            </a:r>
            <a:r>
              <a:rPr lang="en-US" sz="1600" dirty="0"/>
              <a:t>, Britannia "ting-ting-ta-ding"), los </a:t>
            </a:r>
            <a:r>
              <a:rPr lang="en-US" sz="1600" dirty="0" err="1"/>
              <a:t>colores</a:t>
            </a:r>
            <a:r>
              <a:rPr lang="en-US" sz="1600" dirty="0"/>
              <a:t> de la </a:t>
            </a:r>
            <a:r>
              <a:rPr lang="en-US" sz="1600" dirty="0" err="1"/>
              <a:t>marca</a:t>
            </a:r>
            <a:r>
              <a:rPr lang="en-US" sz="1600" dirty="0"/>
              <a:t> (por </a:t>
            </a:r>
            <a:r>
              <a:rPr lang="en-US" sz="1600" dirty="0" err="1"/>
              <a:t>ejemplo</a:t>
            </a:r>
            <a:r>
              <a:rPr lang="en-US" sz="1600" dirty="0"/>
              <a:t>, </a:t>
            </a:r>
            <a:r>
              <a:rPr lang="en-US" sz="1600" dirty="0" err="1"/>
              <a:t>el</a:t>
            </a:r>
            <a:r>
              <a:rPr lang="en-US" sz="1600" dirty="0"/>
              <a:t> color </a:t>
            </a:r>
            <a:r>
              <a:rPr lang="en-US" sz="1600" dirty="0" err="1"/>
              <a:t>azul</a:t>
            </a:r>
            <a:r>
              <a:rPr lang="en-US" sz="1600" dirty="0"/>
              <a:t> de Pepsi), </a:t>
            </a:r>
            <a:r>
              <a:rPr lang="en-US" sz="1600" dirty="0" err="1"/>
              <a:t>el</a:t>
            </a:r>
            <a:r>
              <a:rPr lang="en-US" sz="1600" dirty="0"/>
              <a:t> </a:t>
            </a:r>
            <a:r>
              <a:rPr lang="en-US" sz="1600" dirty="0" err="1"/>
              <a:t>logotipo</a:t>
            </a:r>
            <a:r>
              <a:rPr lang="en-US" sz="1600" dirty="0"/>
              <a:t> (por </a:t>
            </a:r>
            <a:r>
              <a:rPr lang="en-US" sz="1600" dirty="0" err="1"/>
              <a:t>ejemplo</a:t>
            </a:r>
            <a:r>
              <a:rPr lang="en-US" sz="1600" dirty="0"/>
              <a:t>, Nike), </a:t>
            </a:r>
            <a:r>
              <a:rPr lang="en-US" sz="1600" dirty="0" err="1"/>
              <a:t>el</a:t>
            </a:r>
            <a:r>
              <a:rPr lang="en-US" sz="1600" dirty="0"/>
              <a:t> </a:t>
            </a:r>
            <a:r>
              <a:rPr lang="en-US" sz="1600" dirty="0" err="1"/>
              <a:t>eslogan</a:t>
            </a:r>
            <a:r>
              <a:rPr lang="en-US" sz="1600" dirty="0"/>
              <a:t> (por </a:t>
            </a:r>
            <a:r>
              <a:rPr lang="en-US" sz="1600" dirty="0" err="1"/>
              <a:t>ejemplo</a:t>
            </a:r>
            <a:r>
              <a:rPr lang="en-US" sz="1600" dirty="0"/>
              <a:t>, </a:t>
            </a:r>
            <a:r>
              <a:rPr lang="en-US" sz="1600" dirty="0" err="1"/>
              <a:t>el</a:t>
            </a:r>
            <a:r>
              <a:rPr lang="en-US" sz="1600" dirty="0"/>
              <a:t> </a:t>
            </a:r>
            <a:r>
              <a:rPr lang="en-US" sz="1600" dirty="0" err="1"/>
              <a:t>eslogan</a:t>
            </a:r>
            <a:r>
              <a:rPr lang="en-US" sz="1600" dirty="0"/>
              <a:t> de Apple es "Think different"), etc.</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 </a:t>
            </a:r>
          </a:p>
          <a:p>
            <a:pPr algn="l"/>
            <a:r>
              <a:rPr lang="en-US" sz="1600" b="1" dirty="0"/>
              <a:t>La </a:t>
            </a:r>
            <a:r>
              <a:rPr lang="en-US" sz="1600" b="1" dirty="0" err="1"/>
              <a:t>identidad</a:t>
            </a:r>
            <a:r>
              <a:rPr lang="en-US" sz="1600" b="1" dirty="0"/>
              <a:t> de </a:t>
            </a:r>
            <a:r>
              <a:rPr lang="en-US" sz="1600" b="1" dirty="0" err="1"/>
              <a:t>marca</a:t>
            </a:r>
            <a:r>
              <a:rPr lang="en-US" sz="1600" b="1" dirty="0"/>
              <a:t> es la </a:t>
            </a:r>
            <a:r>
              <a:rPr lang="en-US" sz="1600" b="1" dirty="0" err="1"/>
              <a:t>propuesta</a:t>
            </a:r>
            <a:r>
              <a:rPr lang="en-US" sz="1600" b="1" dirty="0"/>
              <a:t>/</a:t>
            </a:r>
            <a:r>
              <a:rPr lang="en-US" sz="1600" b="1" dirty="0" err="1"/>
              <a:t>promesa</a:t>
            </a:r>
            <a:r>
              <a:rPr lang="en-US" sz="1600" b="1" dirty="0"/>
              <a:t> total </a:t>
            </a:r>
            <a:r>
              <a:rPr lang="en-US" sz="1600" dirty="0"/>
              <a:t>que una </a:t>
            </a:r>
            <a:r>
              <a:rPr lang="en-US" sz="1600" dirty="0" err="1"/>
              <a:t>organización</a:t>
            </a:r>
            <a:r>
              <a:rPr lang="en-US" sz="1600" dirty="0"/>
              <a:t> </a:t>
            </a:r>
            <a:r>
              <a:rPr lang="en-US" sz="1600" dirty="0" err="1"/>
              <a:t>hace</a:t>
            </a:r>
            <a:r>
              <a:rPr lang="en-US" sz="1600" dirty="0"/>
              <a:t> a los </a:t>
            </a:r>
            <a:r>
              <a:rPr lang="en-US" sz="1600" dirty="0" err="1"/>
              <a:t>consumidores</a:t>
            </a:r>
            <a:r>
              <a:rPr lang="en-US" sz="1600" dirty="0"/>
              <a:t>. </a:t>
            </a:r>
            <a:r>
              <a:rPr lang="es-ES" sz="1600" dirty="0"/>
              <a:t>La marca puede ser percibida como un producto, una personalidad, un conjunto de valores y una posición que ocupa en la mente del consumidor. La identidad de la marca es todo aquello que una organización quiere que se considere como marca. Es una característica vinculada a una empresa, un producto, un servicio o un individuo concretos. Es una forma de expresar externamente una marca al mundo.</a:t>
            </a:r>
            <a:endParaRPr sz="1600" dirty="0"/>
          </a:p>
        </p:txBody>
      </p:sp>
      <p:sp>
        <p:nvSpPr>
          <p:cNvPr id="234" name="Google Shape;234;gf9ff28dbe4_0_112"/>
          <p:cNvSpPr txBox="1"/>
          <p:nvPr/>
        </p:nvSpPr>
        <p:spPr>
          <a:xfrm>
            <a:off x="7059534" y="934445"/>
            <a:ext cx="5009179" cy="642900"/>
          </a:xfrm>
          <a:prstGeom prst="rect">
            <a:avLst/>
          </a:prstGeom>
          <a:noFill/>
          <a:ln>
            <a:noFill/>
          </a:ln>
        </p:spPr>
        <p:txBody>
          <a:bodyPr spcFirstLastPara="1" wrap="square" lIns="91425" tIns="45700" rIns="91425" bIns="45700" anchor="b" anchorCtr="0">
            <a:normAutofit fontScale="62500" lnSpcReduction="20000"/>
          </a:bodyPr>
          <a:lstStyle/>
          <a:p>
            <a:pPr algn="ctr">
              <a:lnSpc>
                <a:spcPct val="90000"/>
              </a:lnSpc>
              <a:buClr>
                <a:srgbClr val="D92E2D"/>
              </a:buClr>
              <a:buSzPts val="4000"/>
            </a:pPr>
            <a:r>
              <a:rPr lang="fi-FI" sz="4200" dirty="0">
                <a:solidFill>
                  <a:srgbClr val="D92E2D"/>
                </a:solidFill>
                <a:latin typeface="Calibri"/>
                <a:ea typeface="Calibri"/>
                <a:cs typeface="Calibri"/>
                <a:sym typeface="Calibri"/>
              </a:rPr>
              <a:t>Unidad </a:t>
            </a:r>
            <a:r>
              <a:rPr lang="sk-SK" sz="4200" dirty="0">
                <a:solidFill>
                  <a:srgbClr val="D92E2D"/>
                </a:solidFill>
                <a:latin typeface="Calibri"/>
                <a:ea typeface="Calibri"/>
                <a:cs typeface="Calibri"/>
                <a:sym typeface="Calibri"/>
              </a:rPr>
              <a:t>5</a:t>
            </a:r>
            <a:r>
              <a:rPr lang="fi-FI" sz="4200" dirty="0">
                <a:solidFill>
                  <a:srgbClr val="D92E2D"/>
                </a:solidFill>
                <a:latin typeface="Calibri"/>
                <a:ea typeface="Calibri"/>
                <a:cs typeface="Calibri"/>
                <a:sym typeface="Calibri"/>
              </a:rPr>
              <a:t>- </a:t>
            </a:r>
            <a:r>
              <a:rPr lang="sk-SK" sz="4200" dirty="0">
                <a:solidFill>
                  <a:srgbClr val="D92E2D"/>
                </a:solidFill>
              </a:rPr>
              <a:t>Ident</a:t>
            </a:r>
            <a:r>
              <a:rPr lang="es-ES" sz="4200" dirty="0" err="1">
                <a:solidFill>
                  <a:srgbClr val="D92E2D"/>
                </a:solidFill>
              </a:rPr>
              <a:t>ificar</a:t>
            </a:r>
            <a:r>
              <a:rPr lang="es-ES" sz="4200" dirty="0">
                <a:solidFill>
                  <a:srgbClr val="D92E2D"/>
                </a:solidFill>
              </a:rPr>
              <a:t> la</a:t>
            </a:r>
            <a:r>
              <a:rPr lang="sk-SK" sz="4200" dirty="0">
                <a:solidFill>
                  <a:srgbClr val="D92E2D"/>
                </a:solidFill>
              </a:rPr>
              <a:t> crea</a:t>
            </a:r>
            <a:r>
              <a:rPr lang="es-ES" sz="4200" dirty="0" err="1">
                <a:solidFill>
                  <a:srgbClr val="D92E2D"/>
                </a:solidFill>
              </a:rPr>
              <a:t>ción</a:t>
            </a:r>
            <a:endParaRPr lang="sk-SK" sz="42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9" name="Google Shape;387;p8"/>
          <p:cNvPicPr preferRelativeResize="0"/>
          <p:nvPr/>
        </p:nvPicPr>
        <p:blipFill rotWithShape="1">
          <a:blip r:embed="rId5">
            <a:alphaModFix/>
          </a:blip>
          <a:srcRect/>
          <a:stretch/>
        </p:blipFill>
        <p:spPr>
          <a:xfrm>
            <a:off x="10597809" y="5294202"/>
            <a:ext cx="1272967" cy="9301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000"/>
                                        <p:tgtEl>
                                          <p:spTgt spid="2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2000"/>
                                        <p:tgtEl>
                                          <p:spTgt spid="2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f9ff28dbe4_0_11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29" name="Google Shape;229;gf9ff28dbe4_0_11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gf9ff28dbe4_0_11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gf9ff28dbe4_0_11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2" name="Google Shape;232;gf9ff28dbe4_0_11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33" name="Google Shape;233;gf9ff28dbe4_0_112"/>
          <p:cNvSpPr txBox="1">
            <a:spLocks noGrp="1"/>
          </p:cNvSpPr>
          <p:nvPr>
            <p:ph type="subTitle" idx="1"/>
          </p:nvPr>
        </p:nvSpPr>
        <p:spPr>
          <a:xfrm>
            <a:off x="1555530" y="1290769"/>
            <a:ext cx="10329577" cy="5397543"/>
          </a:xfrm>
          <a:prstGeom prst="rect">
            <a:avLst/>
          </a:prstGeom>
          <a:noFill/>
          <a:ln>
            <a:noFill/>
          </a:ln>
        </p:spPr>
        <p:txBody>
          <a:bodyPr spcFirstLastPara="1" wrap="square" lIns="91425" tIns="45700" rIns="91425" bIns="45700" anchor="t" anchorCtr="0">
            <a:noAutofit/>
          </a:bodyPr>
          <a:lstStyle/>
          <a:p>
            <a:pPr algn="just"/>
            <a:r>
              <a:rPr lang="en-US" sz="1600" b="1" dirty="0"/>
              <a:t>La </a:t>
            </a:r>
            <a:r>
              <a:rPr lang="en-US" sz="1600" b="1" dirty="0" err="1"/>
              <a:t>identidad</a:t>
            </a:r>
            <a:r>
              <a:rPr lang="en-US" sz="1600" b="1" dirty="0"/>
              <a:t> de </a:t>
            </a:r>
            <a:r>
              <a:rPr lang="en-US" sz="1600" b="1" dirty="0" err="1"/>
              <a:t>marca</a:t>
            </a:r>
            <a:r>
              <a:rPr lang="en-US" sz="1600" b="1" dirty="0"/>
              <a:t> son los </a:t>
            </a:r>
            <a:r>
              <a:rPr lang="en-US" sz="1600" b="1" dirty="0" err="1"/>
              <a:t>elementos</a:t>
            </a:r>
            <a:r>
              <a:rPr lang="en-US" sz="1600" b="1" dirty="0"/>
              <a:t> </a:t>
            </a:r>
            <a:r>
              <a:rPr lang="en-US" sz="1600" b="1" dirty="0" err="1"/>
              <a:t>perceptibles</a:t>
            </a:r>
            <a:r>
              <a:rPr lang="en-US" sz="1600" b="1" dirty="0"/>
              <a:t> de una </a:t>
            </a:r>
            <a:r>
              <a:rPr lang="en-US" sz="1600" b="1" dirty="0" err="1"/>
              <a:t>marca</a:t>
            </a:r>
            <a:r>
              <a:rPr lang="en-US" sz="1600" b="1" dirty="0"/>
              <a:t> </a:t>
            </a:r>
            <a:r>
              <a:rPr lang="en-US" sz="1600" dirty="0"/>
              <a:t>(por </a:t>
            </a:r>
            <a:r>
              <a:rPr lang="en-US" sz="1600" dirty="0" err="1"/>
              <a:t>ejemplo</a:t>
            </a:r>
            <a:r>
              <a:rPr lang="en-US" sz="1600" dirty="0"/>
              <a:t> – El color de </a:t>
            </a:r>
            <a:r>
              <a:rPr lang="en-US" sz="1600" dirty="0" err="1"/>
              <a:t>lamarca</a:t>
            </a:r>
            <a:r>
              <a:rPr lang="en-US" sz="1600" dirty="0"/>
              <a:t>, </a:t>
            </a:r>
            <a:r>
              <a:rPr lang="en-US" sz="1600" dirty="0" err="1"/>
              <a:t>el</a:t>
            </a:r>
            <a:r>
              <a:rPr lang="en-US" sz="1600" dirty="0"/>
              <a:t> logo, </a:t>
            </a:r>
            <a:r>
              <a:rPr lang="en-US" sz="1600" dirty="0" err="1"/>
              <a:t>el</a:t>
            </a:r>
            <a:r>
              <a:rPr lang="en-US" sz="1600" dirty="0"/>
              <a:t> </a:t>
            </a:r>
            <a:r>
              <a:rPr lang="en-US" sz="1600" dirty="0" err="1"/>
              <a:t>nombre</a:t>
            </a:r>
            <a:r>
              <a:rPr lang="en-US" sz="1600" dirty="0"/>
              <a:t>, </a:t>
            </a:r>
            <a:r>
              <a:rPr lang="en-US" sz="1600" dirty="0" err="1"/>
              <a:t>el</a:t>
            </a:r>
            <a:r>
              <a:rPr lang="en-US" sz="1600" dirty="0"/>
              <a:t> </a:t>
            </a:r>
            <a:r>
              <a:rPr lang="en-US" sz="1600" dirty="0" err="1"/>
              <a:t>símbolo</a:t>
            </a:r>
            <a:r>
              <a:rPr lang="en-US" sz="1600" dirty="0"/>
              <a:t>) que </a:t>
            </a:r>
            <a:r>
              <a:rPr lang="en-US" sz="1600" dirty="0" err="1"/>
              <a:t>identifican</a:t>
            </a:r>
            <a:r>
              <a:rPr lang="en-US" sz="1600" dirty="0"/>
              <a:t> y </a:t>
            </a:r>
            <a:r>
              <a:rPr lang="en-US" sz="1600" dirty="0" err="1"/>
              <a:t>diferencian</a:t>
            </a:r>
            <a:r>
              <a:rPr lang="en-US" sz="1600" dirty="0"/>
              <a:t> una </a:t>
            </a:r>
            <a:r>
              <a:rPr lang="en-US" sz="1600" dirty="0" err="1"/>
              <a:t>marca</a:t>
            </a:r>
            <a:r>
              <a:rPr lang="en-US" sz="1600" dirty="0"/>
              <a:t> </a:t>
            </a:r>
            <a:r>
              <a:rPr lang="en-US" sz="1600" dirty="0" err="1"/>
              <a:t>en</a:t>
            </a:r>
            <a:r>
              <a:rPr lang="en-US" sz="1600" dirty="0"/>
              <a:t> la </a:t>
            </a:r>
            <a:r>
              <a:rPr lang="en-US" sz="1600" dirty="0" err="1"/>
              <a:t>mente</a:t>
            </a:r>
            <a:r>
              <a:rPr lang="en-US" sz="1600" dirty="0"/>
              <a:t> del </a:t>
            </a:r>
            <a:r>
              <a:rPr lang="en-US" sz="1600" dirty="0" err="1"/>
              <a:t>público</a:t>
            </a:r>
            <a:r>
              <a:rPr lang="en-US" sz="1600" dirty="0"/>
              <a:t> </a:t>
            </a:r>
            <a:r>
              <a:rPr lang="en-US" sz="1600" dirty="0" err="1"/>
              <a:t>objetivo</a:t>
            </a:r>
            <a:r>
              <a:rPr lang="en-US" sz="1600" dirty="0"/>
              <a:t>. Es un medio crucial para </a:t>
            </a:r>
            <a:r>
              <a:rPr lang="en-US" sz="1600" dirty="0" err="1"/>
              <a:t>hacer</a:t>
            </a:r>
            <a:r>
              <a:rPr lang="en-US" sz="1600" dirty="0"/>
              <a:t> </a:t>
            </a:r>
            <a:r>
              <a:rPr lang="en-US" sz="1600" dirty="0" err="1"/>
              <a:t>crecer</a:t>
            </a:r>
            <a:r>
              <a:rPr lang="en-US" sz="1600" dirty="0"/>
              <a:t> la </a:t>
            </a:r>
            <a:r>
              <a:rPr lang="en-US" sz="1600" dirty="0" err="1"/>
              <a:t>marca</a:t>
            </a:r>
            <a:r>
              <a:rPr lang="en-US" sz="1600" dirty="0"/>
              <a:t> de </a:t>
            </a:r>
            <a:r>
              <a:rPr lang="en-US" sz="1600" dirty="0" err="1"/>
              <a:t>tu</a:t>
            </a:r>
            <a:r>
              <a:rPr lang="en-US" sz="1600" dirty="0"/>
              <a:t> </a:t>
            </a:r>
            <a:r>
              <a:rPr lang="en-US" sz="1600" dirty="0" err="1"/>
              <a:t>empresa</a:t>
            </a:r>
            <a:r>
              <a:rPr lang="en-US" sz="1600" dirty="0"/>
              <a:t>. </a:t>
            </a:r>
          </a:p>
          <a:p>
            <a:pPr marL="472440" algn="just">
              <a:lnSpc>
                <a:spcPct val="115000"/>
              </a:lnSpc>
              <a:spcAft>
                <a:spcPts val="1000"/>
              </a:spcAft>
            </a:pPr>
            <a:r>
              <a:rPr lang="en-US" sz="1600" b="1" dirty="0"/>
              <a:t>La </a:t>
            </a:r>
            <a:r>
              <a:rPr lang="en-US" sz="1600" b="1" dirty="0" err="1"/>
              <a:t>identidad</a:t>
            </a:r>
            <a:r>
              <a:rPr lang="en-US" sz="1600" b="1" dirty="0"/>
              <a:t> de </a:t>
            </a:r>
            <a:r>
              <a:rPr lang="en-US" sz="1600" b="1" dirty="0" err="1"/>
              <a:t>marca</a:t>
            </a:r>
            <a:r>
              <a:rPr lang="en-US" sz="1600" b="1" dirty="0"/>
              <a:t> es </a:t>
            </a:r>
            <a:r>
              <a:rPr lang="en-US" sz="1600" b="1" dirty="0" err="1"/>
              <a:t>el</a:t>
            </a:r>
            <a:r>
              <a:rPr lang="en-US" sz="1600" b="1" dirty="0"/>
              <a:t> conjunto de lo que </a:t>
            </a:r>
            <a:r>
              <a:rPr lang="en-US" sz="1600" b="1" dirty="0" err="1"/>
              <a:t>tú</a:t>
            </a:r>
            <a:r>
              <a:rPr lang="en-US" sz="1600" b="1" dirty="0"/>
              <a:t> (es </a:t>
            </a:r>
            <a:r>
              <a:rPr lang="en-US" sz="1600" b="1" dirty="0" err="1"/>
              <a:t>decir</a:t>
            </a:r>
            <a:r>
              <a:rPr lang="en-US" sz="1600" b="1" dirty="0"/>
              <a:t>, una </a:t>
            </a:r>
            <a:r>
              <a:rPr lang="en-US" sz="1600" b="1" dirty="0" err="1"/>
              <a:t>organización</a:t>
            </a:r>
            <a:r>
              <a:rPr lang="en-US" sz="1600" b="1" dirty="0"/>
              <a:t>) </a:t>
            </a:r>
            <a:r>
              <a:rPr lang="en-US" sz="1600" b="1" dirty="0" err="1"/>
              <a:t>haces</a:t>
            </a:r>
            <a:r>
              <a:rPr lang="en-US" sz="1600" b="1" dirty="0"/>
              <a:t>. Es la </a:t>
            </a:r>
            <a:r>
              <a:rPr lang="en-US" sz="1600" b="1" dirty="0" err="1"/>
              <a:t>misión</a:t>
            </a:r>
            <a:r>
              <a:rPr lang="en-US" sz="1600" b="1" dirty="0"/>
              <a:t>, la </a:t>
            </a:r>
            <a:r>
              <a:rPr lang="en-US" sz="1600" b="1" dirty="0" err="1"/>
              <a:t>personalidad</a:t>
            </a:r>
            <a:r>
              <a:rPr lang="en-US" sz="1600" b="1" dirty="0"/>
              <a:t>, la </a:t>
            </a:r>
            <a:r>
              <a:rPr lang="en-US" sz="1600" b="1" dirty="0" err="1"/>
              <a:t>promesa</a:t>
            </a:r>
            <a:r>
              <a:rPr lang="en-US" sz="1600" b="1" dirty="0"/>
              <a:t> a los </a:t>
            </a:r>
            <a:r>
              <a:rPr lang="en-US" sz="1600" b="1" dirty="0" err="1"/>
              <a:t>consumidores</a:t>
            </a:r>
            <a:r>
              <a:rPr lang="en-US" sz="1600" b="1" dirty="0"/>
              <a:t> y las </a:t>
            </a:r>
            <a:r>
              <a:rPr lang="en-US" sz="1600" b="1" dirty="0" err="1"/>
              <a:t>ventajas</a:t>
            </a:r>
            <a:r>
              <a:rPr lang="en-US" sz="1600" b="1" dirty="0"/>
              <a:t> </a:t>
            </a:r>
            <a:r>
              <a:rPr lang="en-US" sz="1600" b="1" dirty="0" err="1"/>
              <a:t>competitivas</a:t>
            </a:r>
            <a:r>
              <a:rPr lang="en-US" sz="1600" dirty="0"/>
              <a:t>. </a:t>
            </a:r>
            <a:r>
              <a:rPr lang="en-US" sz="1600" dirty="0" err="1"/>
              <a:t>Incluye</a:t>
            </a:r>
            <a:r>
              <a:rPr lang="en-US" sz="1600" dirty="0"/>
              <a:t> </a:t>
            </a:r>
            <a:r>
              <a:rPr lang="en-US" sz="1600" dirty="0" err="1"/>
              <a:t>el</a:t>
            </a:r>
            <a:r>
              <a:rPr lang="en-US" sz="1600" dirty="0"/>
              <a:t> </a:t>
            </a:r>
            <a:r>
              <a:rPr lang="en-US" sz="1600" dirty="0" err="1"/>
              <a:t>pensamiento</a:t>
            </a:r>
            <a:r>
              <a:rPr lang="en-US" sz="1600" dirty="0"/>
              <a:t>, los </a:t>
            </a:r>
            <a:r>
              <a:rPr lang="en-US" sz="1600" dirty="0" err="1"/>
              <a:t>sentimientos</a:t>
            </a:r>
            <a:r>
              <a:rPr lang="en-US" sz="1600" dirty="0"/>
              <a:t> y las </a:t>
            </a:r>
            <a:r>
              <a:rPr lang="en-US" sz="1600" dirty="0" err="1"/>
              <a:t>expectativas</a:t>
            </a:r>
            <a:r>
              <a:rPr lang="en-US" sz="1600" dirty="0"/>
              <a:t> del mercado/</a:t>
            </a:r>
            <a:r>
              <a:rPr lang="en-US" sz="1600" dirty="0" err="1"/>
              <a:t>consumidor</a:t>
            </a:r>
            <a:r>
              <a:rPr lang="en-US" sz="1600" dirty="0"/>
              <a:t> </a:t>
            </a:r>
            <a:r>
              <a:rPr lang="en-US" sz="1600" dirty="0" err="1"/>
              <a:t>objetivo</a:t>
            </a:r>
            <a:r>
              <a:rPr lang="en-US" sz="1600" dirty="0"/>
              <a:t>. Es un medio para </a:t>
            </a:r>
            <a:r>
              <a:rPr lang="en-US" sz="1600" dirty="0" err="1"/>
              <a:t>identificar</a:t>
            </a:r>
            <a:r>
              <a:rPr lang="en-US" sz="1600" dirty="0"/>
              <a:t> y </a:t>
            </a:r>
            <a:r>
              <a:rPr lang="en-US" sz="1600" dirty="0" err="1"/>
              <a:t>distinguir</a:t>
            </a:r>
            <a:r>
              <a:rPr lang="en-US" sz="1600" dirty="0"/>
              <a:t> una </a:t>
            </a:r>
            <a:r>
              <a:rPr lang="en-US" sz="1600" dirty="0" err="1"/>
              <a:t>organización</a:t>
            </a:r>
            <a:r>
              <a:rPr lang="en-US" sz="1600" dirty="0"/>
              <a:t> de </a:t>
            </a:r>
            <a:r>
              <a:rPr lang="en-US" sz="1600" dirty="0" err="1"/>
              <a:t>otra</a:t>
            </a:r>
            <a:r>
              <a:rPr lang="en-US" sz="1600" dirty="0"/>
              <a:t>. Una </a:t>
            </a:r>
            <a:r>
              <a:rPr lang="en-US" sz="1600" dirty="0" err="1"/>
              <a:t>organización</a:t>
            </a:r>
            <a:r>
              <a:rPr lang="en-US" sz="1600" dirty="0"/>
              <a:t> con una </a:t>
            </a:r>
            <a:r>
              <a:rPr lang="en-US" sz="1600" dirty="0" err="1"/>
              <a:t>identidad</a:t>
            </a:r>
            <a:r>
              <a:rPr lang="en-US" sz="1600" dirty="0"/>
              <a:t> de </a:t>
            </a:r>
            <a:r>
              <a:rPr lang="en-US" sz="1600" dirty="0" err="1"/>
              <a:t>marca</a:t>
            </a:r>
            <a:r>
              <a:rPr lang="en-US" sz="1600" dirty="0"/>
              <a:t> </a:t>
            </a:r>
            <a:r>
              <a:rPr lang="en-US" sz="1600" dirty="0" err="1"/>
              <a:t>única</a:t>
            </a:r>
            <a:r>
              <a:rPr lang="en-US" sz="1600" dirty="0"/>
              <a:t> </a:t>
            </a:r>
            <a:r>
              <a:rPr lang="en-US" sz="1600" dirty="0" err="1"/>
              <a:t>tiene</a:t>
            </a:r>
            <a:r>
              <a:rPr lang="en-US" sz="1600" dirty="0"/>
              <a:t> una mayor </a:t>
            </a:r>
            <a:r>
              <a:rPr lang="en-US" sz="1600" dirty="0" err="1"/>
              <a:t>conciencia</a:t>
            </a:r>
            <a:r>
              <a:rPr lang="en-US" sz="1600" dirty="0"/>
              <a:t> de </a:t>
            </a:r>
            <a:r>
              <a:rPr lang="en-US" sz="1600" dirty="0" err="1"/>
              <a:t>marca</a:t>
            </a:r>
            <a:r>
              <a:rPr lang="en-US" sz="1600" dirty="0"/>
              <a:t>, un </a:t>
            </a:r>
            <a:r>
              <a:rPr lang="en-US" sz="1600" dirty="0" err="1"/>
              <a:t>equipo</a:t>
            </a:r>
            <a:r>
              <a:rPr lang="en-US" sz="1600" dirty="0"/>
              <a:t> de </a:t>
            </a:r>
            <a:r>
              <a:rPr lang="en-US" sz="1600" dirty="0" err="1"/>
              <a:t>empleados</a:t>
            </a:r>
            <a:r>
              <a:rPr lang="en-US" sz="1600" dirty="0"/>
              <a:t> </a:t>
            </a:r>
            <a:r>
              <a:rPr lang="en-US" sz="1600" dirty="0" err="1"/>
              <a:t>motivados</a:t>
            </a:r>
            <a:r>
              <a:rPr lang="en-US" sz="1600" dirty="0"/>
              <a:t> que se </a:t>
            </a:r>
            <a:r>
              <a:rPr lang="en-US" sz="1600" dirty="0" err="1"/>
              <a:t>sienten</a:t>
            </a:r>
            <a:r>
              <a:rPr lang="en-US" sz="1600" dirty="0"/>
              <a:t> </a:t>
            </a:r>
            <a:r>
              <a:rPr lang="en-US" sz="1600" dirty="0" err="1"/>
              <a:t>orgullosos</a:t>
            </a:r>
            <a:r>
              <a:rPr lang="en-US" sz="1600" dirty="0"/>
              <a:t> de </a:t>
            </a:r>
            <a:r>
              <a:rPr lang="en-US" sz="1600" dirty="0" err="1"/>
              <a:t>trabajar</a:t>
            </a:r>
            <a:r>
              <a:rPr lang="en-US" sz="1600" dirty="0"/>
              <a:t> </a:t>
            </a:r>
            <a:r>
              <a:rPr lang="en-US" sz="1600" dirty="0" err="1"/>
              <a:t>en</a:t>
            </a:r>
            <a:r>
              <a:rPr lang="en-US" sz="1600" dirty="0"/>
              <a:t> una </a:t>
            </a:r>
            <a:r>
              <a:rPr lang="en-US" sz="1600" dirty="0" err="1"/>
              <a:t>organización</a:t>
            </a:r>
            <a:r>
              <a:rPr lang="en-US" sz="1600" dirty="0"/>
              <a:t> con una </a:t>
            </a:r>
            <a:r>
              <a:rPr lang="en-US" sz="1600" dirty="0" err="1"/>
              <a:t>buena</a:t>
            </a:r>
            <a:r>
              <a:rPr lang="en-US" sz="1600" dirty="0"/>
              <a:t> </a:t>
            </a:r>
            <a:r>
              <a:rPr lang="en-US" sz="1600" dirty="0" err="1"/>
              <a:t>marca</a:t>
            </a:r>
            <a:r>
              <a:rPr lang="en-US" sz="1600" dirty="0"/>
              <a:t>, </a:t>
            </a:r>
            <a:r>
              <a:rPr lang="en-US" sz="1600" dirty="0" err="1"/>
              <a:t>compradores</a:t>
            </a:r>
            <a:r>
              <a:rPr lang="en-US" sz="1600" dirty="0"/>
              <a:t> </a:t>
            </a:r>
            <a:r>
              <a:rPr lang="en-US" sz="1600" dirty="0" err="1"/>
              <a:t>activos</a:t>
            </a:r>
            <a:r>
              <a:rPr lang="en-US" sz="1600" dirty="0"/>
              <a:t> y un </a:t>
            </a:r>
            <a:r>
              <a:rPr lang="en-US" sz="1600" dirty="0" err="1"/>
              <a:t>estilo</a:t>
            </a:r>
            <a:r>
              <a:rPr lang="en-US" sz="1600" dirty="0"/>
              <a:t> </a:t>
            </a:r>
            <a:r>
              <a:rPr lang="en-US" sz="1600" dirty="0" err="1"/>
              <a:t>corporativo</a:t>
            </a:r>
            <a:r>
              <a:rPr lang="en-US" sz="1600" dirty="0"/>
              <a:t>. La </a:t>
            </a:r>
            <a:r>
              <a:rPr lang="en-US" sz="1600" dirty="0" err="1"/>
              <a:t>identidad</a:t>
            </a:r>
            <a:r>
              <a:rPr lang="en-US" sz="1600" dirty="0"/>
              <a:t> de </a:t>
            </a:r>
            <a:r>
              <a:rPr lang="en-US" sz="1600" dirty="0" err="1"/>
              <a:t>marca</a:t>
            </a:r>
            <a:r>
              <a:rPr lang="en-US" sz="1600" dirty="0"/>
              <a:t> conduce a la </a:t>
            </a:r>
            <a:r>
              <a:rPr lang="en-US" sz="1600" dirty="0" err="1"/>
              <a:t>lealtad</a:t>
            </a:r>
            <a:r>
              <a:rPr lang="en-US" sz="1600" dirty="0"/>
              <a:t> de la </a:t>
            </a:r>
            <a:r>
              <a:rPr lang="en-US" sz="1600" dirty="0" err="1"/>
              <a:t>marca</a:t>
            </a:r>
            <a:r>
              <a:rPr lang="en-US" sz="1600" dirty="0"/>
              <a:t>, a la </a:t>
            </a:r>
            <a:r>
              <a:rPr lang="en-US" sz="1600" dirty="0" err="1"/>
              <a:t>preferencia</a:t>
            </a:r>
            <a:r>
              <a:rPr lang="en-US" sz="1600" dirty="0"/>
              <a:t> de la </a:t>
            </a:r>
            <a:r>
              <a:rPr lang="en-US" sz="1600" dirty="0" err="1"/>
              <a:t>marca</a:t>
            </a:r>
            <a:r>
              <a:rPr lang="en-US" sz="1600" dirty="0"/>
              <a:t>, a una </a:t>
            </a:r>
            <a:r>
              <a:rPr lang="en-US" sz="1600" dirty="0" err="1"/>
              <a:t>alta</a:t>
            </a:r>
            <a:r>
              <a:rPr lang="en-US" sz="1600" dirty="0"/>
              <a:t> </a:t>
            </a:r>
            <a:r>
              <a:rPr lang="en-US" sz="1600" dirty="0" err="1"/>
              <a:t>credibilidad</a:t>
            </a:r>
            <a:r>
              <a:rPr lang="en-US" sz="1600" dirty="0"/>
              <a:t>, a buenos </a:t>
            </a:r>
            <a:r>
              <a:rPr lang="en-US" sz="1600" dirty="0" err="1"/>
              <a:t>precios</a:t>
            </a:r>
            <a:r>
              <a:rPr lang="en-US" sz="1600" dirty="0"/>
              <a:t> y a buenos </a:t>
            </a:r>
            <a:r>
              <a:rPr lang="en-US" sz="1600" dirty="0" err="1"/>
              <a:t>rendimientos</a:t>
            </a:r>
            <a:r>
              <a:rPr lang="en-US" sz="1600" dirty="0"/>
              <a:t> </a:t>
            </a:r>
            <a:r>
              <a:rPr lang="en-US" sz="1600" dirty="0" err="1"/>
              <a:t>financieros</a:t>
            </a:r>
            <a:r>
              <a:rPr lang="en-US" sz="1600" dirty="0"/>
              <a:t>. </a:t>
            </a:r>
            <a:r>
              <a:rPr lang="en-US" sz="1600" dirty="0" err="1"/>
              <a:t>Ayuda</a:t>
            </a:r>
            <a:r>
              <a:rPr lang="en-US" sz="1600" dirty="0"/>
              <a:t> a la </a:t>
            </a:r>
            <a:r>
              <a:rPr lang="en-US" sz="1600" dirty="0" err="1"/>
              <a:t>organización</a:t>
            </a:r>
            <a:r>
              <a:rPr lang="en-US" sz="1600" dirty="0"/>
              <a:t> a </a:t>
            </a:r>
            <a:r>
              <a:rPr lang="en-US" sz="1600" dirty="0" err="1"/>
              <a:t>expresar</a:t>
            </a:r>
            <a:r>
              <a:rPr lang="en-US" sz="1600" dirty="0"/>
              <a:t> a los </a:t>
            </a:r>
            <a:r>
              <a:rPr lang="en-US" sz="1600" dirty="0" err="1"/>
              <a:t>clientes</a:t>
            </a:r>
            <a:r>
              <a:rPr lang="en-US" sz="1600" dirty="0"/>
              <a:t> y al mercado </a:t>
            </a:r>
            <a:r>
              <a:rPr lang="en-US" sz="1600" dirty="0" err="1"/>
              <a:t>objetivo</a:t>
            </a:r>
            <a:r>
              <a:rPr lang="en-US" sz="1600" dirty="0"/>
              <a:t> </a:t>
            </a:r>
            <a:r>
              <a:rPr lang="en-US" sz="1600" dirty="0" err="1"/>
              <a:t>el</a:t>
            </a:r>
            <a:r>
              <a:rPr lang="en-US" sz="1600" dirty="0"/>
              <a:t> </a:t>
            </a:r>
            <a:r>
              <a:rPr lang="en-US" sz="1600" dirty="0" err="1"/>
              <a:t>tipo</a:t>
            </a:r>
            <a:r>
              <a:rPr lang="en-US" sz="1600" dirty="0"/>
              <a:t> de </a:t>
            </a:r>
            <a:r>
              <a:rPr lang="en-US" sz="1600" dirty="0" err="1"/>
              <a:t>organización</a:t>
            </a:r>
            <a:r>
              <a:rPr lang="en-US" sz="1600" dirty="0"/>
              <a:t> que es. Vuelve a </a:t>
            </a:r>
            <a:r>
              <a:rPr lang="en-US" sz="1600" dirty="0" err="1"/>
              <a:t>asegurar</a:t>
            </a:r>
            <a:r>
              <a:rPr lang="en-US" sz="1600" dirty="0"/>
              <a:t> a los </a:t>
            </a:r>
            <a:r>
              <a:rPr lang="en-US" sz="1600" dirty="0" err="1"/>
              <a:t>clientes</a:t>
            </a:r>
            <a:r>
              <a:rPr lang="en-US" sz="1600" dirty="0"/>
              <a:t> que </a:t>
            </a:r>
            <a:r>
              <a:rPr lang="en-US" sz="1600" dirty="0" err="1"/>
              <a:t>eres</a:t>
            </a:r>
            <a:r>
              <a:rPr lang="en-US" sz="1600" dirty="0"/>
              <a:t> </a:t>
            </a:r>
            <a:r>
              <a:rPr lang="en-US" sz="1600" dirty="0" err="1"/>
              <a:t>quien</a:t>
            </a:r>
            <a:r>
              <a:rPr lang="en-US" sz="1600" dirty="0"/>
              <a:t> dices ser. </a:t>
            </a:r>
            <a:r>
              <a:rPr lang="en-US" sz="1600" dirty="0" err="1"/>
              <a:t>Establece</a:t>
            </a:r>
            <a:r>
              <a:rPr lang="en-US" sz="1600" dirty="0"/>
              <a:t> una </a:t>
            </a:r>
            <a:r>
              <a:rPr lang="en-US" sz="1600" dirty="0" err="1"/>
              <a:t>conexión</a:t>
            </a:r>
            <a:r>
              <a:rPr lang="en-US" sz="1600" dirty="0"/>
              <a:t> </a:t>
            </a:r>
            <a:r>
              <a:rPr lang="en-US" sz="1600" dirty="0" err="1"/>
              <a:t>inmediata</a:t>
            </a:r>
            <a:r>
              <a:rPr lang="en-US" sz="1600" dirty="0"/>
              <a:t> entre la </a:t>
            </a:r>
            <a:r>
              <a:rPr lang="en-US" sz="1600" dirty="0" err="1"/>
              <a:t>organización</a:t>
            </a:r>
            <a:r>
              <a:rPr lang="en-US" sz="1600" dirty="0"/>
              <a:t> y los </a:t>
            </a:r>
            <a:r>
              <a:rPr lang="en-US" sz="1600" dirty="0" err="1"/>
              <a:t>consumidores</a:t>
            </a:r>
            <a:r>
              <a:rPr lang="en-US" sz="1600" dirty="0"/>
              <a:t>. La </a:t>
            </a:r>
            <a:r>
              <a:rPr lang="en-US" sz="1600" dirty="0" err="1"/>
              <a:t>identidad</a:t>
            </a:r>
            <a:r>
              <a:rPr lang="en-US" sz="1600" dirty="0"/>
              <a:t> de la </a:t>
            </a:r>
            <a:r>
              <a:rPr lang="en-US" sz="1600" dirty="0" err="1"/>
              <a:t>marca</a:t>
            </a:r>
            <a:r>
              <a:rPr lang="en-US" sz="1600" dirty="0"/>
              <a:t> debe ser </a:t>
            </a:r>
            <a:r>
              <a:rPr lang="en-US" sz="1600" dirty="0" err="1"/>
              <a:t>sostenible</a:t>
            </a:r>
            <a:r>
              <a:rPr lang="en-US" sz="1600" dirty="0"/>
              <a:t>. Es crucial para que los </a:t>
            </a:r>
            <a:r>
              <a:rPr lang="en-US" sz="1600" dirty="0" err="1"/>
              <a:t>consumidores</a:t>
            </a:r>
            <a:r>
              <a:rPr lang="en-US" sz="1600" dirty="0"/>
              <a:t> se </a:t>
            </a:r>
            <a:r>
              <a:rPr lang="en-US" sz="1600" dirty="0" err="1"/>
              <a:t>identifiquen</a:t>
            </a:r>
            <a:r>
              <a:rPr lang="en-US" sz="1600" dirty="0"/>
              <a:t> </a:t>
            </a:r>
            <a:r>
              <a:rPr lang="en-US" sz="1600" dirty="0" err="1"/>
              <a:t>inmediatamente</a:t>
            </a:r>
            <a:r>
              <a:rPr lang="en-US" sz="1600" dirty="0"/>
              <a:t> con </a:t>
            </a:r>
            <a:r>
              <a:rPr lang="en-US" sz="1600" dirty="0" err="1"/>
              <a:t>tu</a:t>
            </a:r>
            <a:r>
              <a:rPr lang="en-US" sz="1600" dirty="0"/>
              <a:t> </a:t>
            </a:r>
            <a:r>
              <a:rPr lang="en-US" sz="1600" dirty="0" err="1"/>
              <a:t>producto</a:t>
            </a:r>
            <a:r>
              <a:rPr lang="en-US" sz="1600" dirty="0"/>
              <a:t>/</a:t>
            </a:r>
            <a:r>
              <a:rPr lang="en-US" sz="1600" dirty="0" err="1"/>
              <a:t>servicio</a:t>
            </a:r>
            <a:r>
              <a:rPr lang="en-US" sz="1600" dirty="0"/>
              <a:t>.</a:t>
            </a:r>
            <a:endParaRPr lang="es-ES" sz="1600" dirty="0"/>
          </a:p>
          <a:p>
            <a:pPr marL="472440" algn="just">
              <a:lnSpc>
                <a:spcPct val="115000"/>
              </a:lnSpc>
              <a:spcAft>
                <a:spcPts val="1000"/>
              </a:spcAft>
            </a:pPr>
            <a:r>
              <a:rPr lang="en-US" sz="1600" b="1" dirty="0"/>
              <a:t>La </a:t>
            </a:r>
            <a:r>
              <a:rPr lang="en-US" sz="1600" b="1" dirty="0" err="1"/>
              <a:t>identidad</a:t>
            </a:r>
            <a:r>
              <a:rPr lang="en-US" sz="1600" b="1" dirty="0"/>
              <a:t> de </a:t>
            </a:r>
            <a:r>
              <a:rPr lang="en-US" sz="1600" b="1" dirty="0" err="1"/>
              <a:t>marca</a:t>
            </a:r>
            <a:r>
              <a:rPr lang="en-US" sz="1600" b="1" dirty="0"/>
              <a:t> debe ser </a:t>
            </a:r>
            <a:r>
              <a:rPr lang="en-US" sz="1600" b="1" dirty="0" err="1"/>
              <a:t>futurista</a:t>
            </a:r>
            <a:r>
              <a:rPr lang="en-US" sz="1600" b="1" dirty="0"/>
              <a:t>.  </a:t>
            </a:r>
            <a:r>
              <a:rPr lang="en-US" sz="1600" dirty="0"/>
              <a:t>Por </a:t>
            </a:r>
            <a:r>
              <a:rPr lang="en-US" sz="1600" dirty="0" err="1"/>
              <a:t>ejemplo</a:t>
            </a:r>
            <a:r>
              <a:rPr lang="en-US" sz="1600" dirty="0"/>
              <a:t>, debe </a:t>
            </a:r>
            <a:r>
              <a:rPr lang="en-US" sz="1600" dirty="0" err="1"/>
              <a:t>revelar</a:t>
            </a:r>
            <a:r>
              <a:rPr lang="en-US" sz="1600" dirty="0"/>
              <a:t> las </a:t>
            </a:r>
            <a:r>
              <a:rPr lang="en-US" sz="1600" dirty="0" err="1"/>
              <a:t>asociaciones</a:t>
            </a:r>
            <a:r>
              <a:rPr lang="en-US" sz="1600" dirty="0"/>
              <a:t> a las que </a:t>
            </a:r>
            <a:r>
              <a:rPr lang="en-US" sz="1600" dirty="0" err="1"/>
              <a:t>aspira</a:t>
            </a:r>
            <a:r>
              <a:rPr lang="en-US" sz="1600" dirty="0"/>
              <a:t> la </a:t>
            </a:r>
            <a:r>
              <a:rPr lang="en-US" sz="1600" dirty="0" err="1"/>
              <a:t>marca</a:t>
            </a:r>
            <a:r>
              <a:rPr lang="en-US" sz="1600" dirty="0"/>
              <a:t>. Debe </a:t>
            </a:r>
            <a:r>
              <a:rPr lang="en-US" sz="1600" dirty="0" err="1"/>
              <a:t>reflejar</a:t>
            </a:r>
            <a:r>
              <a:rPr lang="en-US" sz="1600" dirty="0"/>
              <a:t> las </a:t>
            </a:r>
            <a:r>
              <a:rPr lang="en-US" sz="1600" dirty="0" err="1"/>
              <a:t>cualidades</a:t>
            </a:r>
            <a:r>
              <a:rPr lang="en-US" sz="1600" dirty="0"/>
              <a:t> </a:t>
            </a:r>
            <a:r>
              <a:rPr lang="en-US" sz="1600" dirty="0" err="1"/>
              <a:t>duraderas</a:t>
            </a:r>
            <a:r>
              <a:rPr lang="en-US" sz="1600" dirty="0"/>
              <a:t> de una </a:t>
            </a:r>
            <a:r>
              <a:rPr lang="en-US" sz="1600" dirty="0" err="1"/>
              <a:t>marca</a:t>
            </a:r>
            <a:r>
              <a:rPr lang="en-US" sz="1600" dirty="0"/>
              <a:t>. La </a:t>
            </a:r>
            <a:r>
              <a:rPr lang="en-US" sz="1600" dirty="0" err="1"/>
              <a:t>identidad</a:t>
            </a:r>
            <a:r>
              <a:rPr lang="en-US" sz="1600" dirty="0"/>
              <a:t> de la </a:t>
            </a:r>
            <a:r>
              <a:rPr lang="en-US" sz="1600" dirty="0" err="1"/>
              <a:t>marca</a:t>
            </a:r>
            <a:r>
              <a:rPr lang="en-US" sz="1600" dirty="0"/>
              <a:t> es un medio </a:t>
            </a:r>
            <a:r>
              <a:rPr lang="en-US" sz="1600" dirty="0" err="1"/>
              <a:t>básico</a:t>
            </a:r>
            <a:r>
              <a:rPr lang="en-US" sz="1600" dirty="0"/>
              <a:t> de </a:t>
            </a:r>
            <a:r>
              <a:rPr lang="en-US" sz="1600" dirty="0" err="1"/>
              <a:t>reconocimiento</a:t>
            </a:r>
            <a:r>
              <a:rPr lang="en-US" sz="1600" dirty="0"/>
              <a:t> del </a:t>
            </a:r>
            <a:r>
              <a:rPr lang="en-US" sz="1600" dirty="0" err="1"/>
              <a:t>consumidor</a:t>
            </a:r>
            <a:r>
              <a:rPr lang="en-US" sz="1600" dirty="0"/>
              <a:t> y </a:t>
            </a:r>
            <a:r>
              <a:rPr lang="en-US" sz="1600" dirty="0" err="1"/>
              <a:t>representa</a:t>
            </a:r>
            <a:r>
              <a:rPr lang="en-US" sz="1600" dirty="0"/>
              <a:t> la </a:t>
            </a:r>
            <a:r>
              <a:rPr lang="en-US" sz="1600" dirty="0" err="1"/>
              <a:t>distinción</a:t>
            </a:r>
            <a:r>
              <a:rPr lang="en-US" sz="1600" dirty="0"/>
              <a:t> de la </a:t>
            </a:r>
            <a:r>
              <a:rPr lang="en-US" sz="1600" dirty="0" err="1"/>
              <a:t>marca</a:t>
            </a:r>
            <a:r>
              <a:rPr lang="en-US" sz="1600" dirty="0"/>
              <a:t> con </a:t>
            </a:r>
            <a:r>
              <a:rPr lang="en-US" sz="1600" dirty="0" err="1"/>
              <a:t>respecto</a:t>
            </a:r>
            <a:r>
              <a:rPr lang="en-US" sz="1600" dirty="0"/>
              <a:t> a sus </a:t>
            </a:r>
            <a:r>
              <a:rPr lang="en-US" sz="1600" dirty="0" err="1"/>
              <a:t>competidores</a:t>
            </a:r>
            <a:r>
              <a:rPr lang="en-US" sz="1600" dirty="0"/>
              <a:t>.</a:t>
            </a:r>
          </a:p>
          <a:p>
            <a:pPr marL="44450" lvl="0" indent="0" algn="l">
              <a:buSzPts val="2900"/>
            </a:pPr>
            <a:endParaRPr sz="1600" dirty="0"/>
          </a:p>
        </p:txBody>
      </p:sp>
      <p:sp>
        <p:nvSpPr>
          <p:cNvPr id="10" name="Google Shape;234;gf9ff28dbe4_0_112"/>
          <p:cNvSpPr txBox="1"/>
          <p:nvPr/>
        </p:nvSpPr>
        <p:spPr>
          <a:xfrm>
            <a:off x="5783458" y="554637"/>
            <a:ext cx="5326541" cy="642900"/>
          </a:xfrm>
          <a:prstGeom prst="rect">
            <a:avLst/>
          </a:prstGeom>
          <a:noFill/>
          <a:ln>
            <a:noFill/>
          </a:ln>
        </p:spPr>
        <p:txBody>
          <a:bodyPr spcFirstLastPara="1" wrap="square" lIns="91425" tIns="45700" rIns="91425" bIns="45700" anchor="b" anchorCtr="0">
            <a:normAutofit fontScale="47500" lnSpcReduction="20000"/>
          </a:bodyPr>
          <a:lstStyle/>
          <a:p>
            <a:pPr algn="ctr">
              <a:lnSpc>
                <a:spcPct val="90000"/>
              </a:lnSpc>
              <a:buClr>
                <a:srgbClr val="D92E2D"/>
              </a:buClr>
              <a:buSzPts val="4000"/>
            </a:pPr>
            <a:r>
              <a:rPr lang="fi-FI" sz="5800" dirty="0">
                <a:solidFill>
                  <a:srgbClr val="D92E2D"/>
                </a:solidFill>
                <a:latin typeface="Calibri"/>
                <a:ea typeface="Calibri"/>
                <a:cs typeface="Calibri"/>
                <a:sym typeface="Calibri"/>
              </a:rPr>
              <a:t>Unidad </a:t>
            </a:r>
            <a:r>
              <a:rPr lang="sk-SK" sz="5800" dirty="0">
                <a:solidFill>
                  <a:srgbClr val="D92E2D"/>
                </a:solidFill>
                <a:latin typeface="Calibri"/>
                <a:ea typeface="Calibri"/>
                <a:cs typeface="Calibri"/>
                <a:sym typeface="Calibri"/>
              </a:rPr>
              <a:t>5</a:t>
            </a:r>
            <a:r>
              <a:rPr lang="fi-FI" sz="5800" dirty="0">
                <a:solidFill>
                  <a:srgbClr val="D92E2D"/>
                </a:solidFill>
                <a:latin typeface="Calibri"/>
                <a:ea typeface="Calibri"/>
                <a:cs typeface="Calibri"/>
                <a:sym typeface="Calibri"/>
              </a:rPr>
              <a:t> –</a:t>
            </a:r>
            <a:r>
              <a:rPr lang="sk-SK" sz="5800" dirty="0">
                <a:solidFill>
                  <a:srgbClr val="D92E2D"/>
                </a:solidFill>
                <a:latin typeface="Calibri"/>
                <a:ea typeface="Calibri"/>
                <a:cs typeface="Calibri"/>
                <a:sym typeface="Calibri"/>
              </a:rPr>
              <a:t> </a:t>
            </a:r>
            <a:r>
              <a:rPr lang="sk-SK" sz="5800" dirty="0">
                <a:solidFill>
                  <a:srgbClr val="D92E2D"/>
                </a:solidFill>
              </a:rPr>
              <a:t>Ident</a:t>
            </a:r>
            <a:r>
              <a:rPr lang="es-ES" sz="5800" dirty="0" err="1">
                <a:solidFill>
                  <a:srgbClr val="D92E2D"/>
                </a:solidFill>
              </a:rPr>
              <a:t>ificar</a:t>
            </a:r>
            <a:r>
              <a:rPr lang="es-ES" sz="5800" dirty="0">
                <a:solidFill>
                  <a:srgbClr val="D92E2D"/>
                </a:solidFill>
              </a:rPr>
              <a:t> la</a:t>
            </a:r>
            <a:r>
              <a:rPr lang="sk-SK" sz="5800" dirty="0">
                <a:solidFill>
                  <a:srgbClr val="D92E2D"/>
                </a:solidFill>
              </a:rPr>
              <a:t> crea</a:t>
            </a:r>
            <a:r>
              <a:rPr lang="es-ES" sz="5800" dirty="0" err="1">
                <a:solidFill>
                  <a:srgbClr val="D92E2D"/>
                </a:solidFill>
              </a:rPr>
              <a:t>ción</a:t>
            </a: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353767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000"/>
                                        <p:tgtEl>
                                          <p:spTgt spid="2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2000"/>
                                        <p:tgtEl>
                                          <p:spTgt spid="2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f9ff28dbe4_0_16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40" name="Google Shape;240;gf9ff28dbe4_0_16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gf9ff28dbe4_0_16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f9ff28dbe4_0_16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gf9ff28dbe4_0_16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44" name="Google Shape;244;gf9ff28dbe4_0_169"/>
          <p:cNvSpPr txBox="1">
            <a:spLocks noGrp="1"/>
          </p:cNvSpPr>
          <p:nvPr>
            <p:ph type="subTitle" idx="1"/>
          </p:nvPr>
        </p:nvSpPr>
        <p:spPr>
          <a:xfrm>
            <a:off x="994410" y="1165859"/>
            <a:ext cx="10755630" cy="4937567"/>
          </a:xfrm>
          <a:prstGeom prst="rect">
            <a:avLst/>
          </a:prstGeom>
          <a:noFill/>
          <a:ln>
            <a:noFill/>
          </a:ln>
        </p:spPr>
        <p:txBody>
          <a:bodyPr spcFirstLastPara="1" wrap="square" lIns="91425" tIns="45700" rIns="91425" bIns="45700" anchor="t" anchorCtr="0">
            <a:noAutofit/>
          </a:bodyPr>
          <a:lstStyle/>
          <a:p>
            <a:pPr marL="36000" lvl="0" indent="0" algn="l" rtl="0">
              <a:lnSpc>
                <a:spcPct val="90000"/>
              </a:lnSpc>
              <a:spcBef>
                <a:spcPts val="0"/>
              </a:spcBef>
              <a:spcAft>
                <a:spcPts val="0"/>
              </a:spcAft>
              <a:buClr>
                <a:srgbClr val="D92E2D"/>
              </a:buClr>
              <a:buSzPts val="3200"/>
              <a:buNone/>
            </a:pPr>
            <a:endParaRPr lang="sk-SK" sz="1600" dirty="0"/>
          </a:p>
          <a:p>
            <a:pPr marL="36000" lvl="0" indent="0" algn="l" rtl="0">
              <a:lnSpc>
                <a:spcPct val="100000"/>
              </a:lnSpc>
              <a:spcBef>
                <a:spcPts val="0"/>
              </a:spcBef>
              <a:spcAft>
                <a:spcPts val="0"/>
              </a:spcAft>
              <a:buClr>
                <a:srgbClr val="D92E2D"/>
              </a:buClr>
              <a:buSzPts val="3200"/>
              <a:buNone/>
            </a:pPr>
            <a:r>
              <a:rPr lang="en-US" sz="1600" dirty="0">
                <a:sym typeface="Calibri"/>
              </a:rPr>
              <a:t> </a:t>
            </a:r>
            <a:r>
              <a:rPr lang="en-US" sz="1600" b="1" dirty="0"/>
              <a:t>1. </a:t>
            </a:r>
            <a:r>
              <a:rPr lang="en-US" sz="1600" b="1" dirty="0" err="1"/>
              <a:t>Comienza</a:t>
            </a:r>
            <a:r>
              <a:rPr lang="en-US" sz="1600" b="1" dirty="0"/>
              <a:t> con un </a:t>
            </a:r>
            <a:r>
              <a:rPr lang="en-US" sz="1600" b="1" dirty="0" err="1"/>
              <a:t>resumen</a:t>
            </a:r>
            <a:r>
              <a:rPr lang="en-US" sz="1600" b="1" dirty="0"/>
              <a:t> del </a:t>
            </a:r>
            <a:r>
              <a:rPr lang="en-US" sz="1600" b="1" dirty="0" err="1"/>
              <a:t>diseño</a:t>
            </a:r>
            <a:r>
              <a:rPr lang="en-US" sz="1600" b="1" dirty="0"/>
              <a:t> del </a:t>
            </a:r>
            <a:r>
              <a:rPr lang="en-US" sz="1600" b="1" dirty="0" err="1"/>
              <a:t>logotipo</a:t>
            </a:r>
            <a:endParaRPr lang="en-US" sz="1600" b="1" dirty="0"/>
          </a:p>
          <a:p>
            <a:pPr marL="36000" lvl="0" indent="0" algn="l" rtl="0">
              <a:lnSpc>
                <a:spcPct val="100000"/>
              </a:lnSpc>
              <a:spcBef>
                <a:spcPts val="0"/>
              </a:spcBef>
              <a:spcAft>
                <a:spcPts val="0"/>
              </a:spcAft>
              <a:buClr>
                <a:srgbClr val="D92E2D"/>
              </a:buClr>
              <a:buSzPts val="3200"/>
              <a:buNone/>
            </a:pPr>
            <a:endParaRPr lang="en-US" sz="1600" b="1" dirty="0"/>
          </a:p>
          <a:p>
            <a:pPr marL="36000" lvl="0" indent="0" algn="l" rtl="0">
              <a:lnSpc>
                <a:spcPct val="100000"/>
              </a:lnSpc>
              <a:spcBef>
                <a:spcPts val="0"/>
              </a:spcBef>
              <a:spcAft>
                <a:spcPts val="0"/>
              </a:spcAft>
              <a:buClr>
                <a:srgbClr val="D92E2D"/>
              </a:buClr>
              <a:buSzPts val="3200"/>
              <a:buNone/>
            </a:pPr>
            <a:r>
              <a:rPr lang="sk-SK" sz="1400" dirty="0"/>
              <a:t>El éxito de la presentación de un logotipo a un cliente comienza mucho antes de sentarse a presentarlo.</a:t>
            </a:r>
            <a:r>
              <a:rPr lang="es-ES" sz="1400" dirty="0"/>
              <a:t> </a:t>
            </a:r>
            <a:r>
              <a:rPr lang="sk-SK" sz="1400" dirty="0"/>
              <a:t>El verdadero secreto de la presentación de un logotipo comienza en las reuniones iniciales con los clientes, cuando se acuerda un briefing creativo. A continuación, la presentación de un logotipo a un cliente se convierte en una cuestión de mostrarle cómo su diseño cumple los requisitos que ambos acordaron al principio del proceso. Esto es lo que dicen algunos expertos diseñadores de logotipos sobre cómo presentar un logotipo de acuerdo con el briefing de diseño</a:t>
            </a:r>
            <a:r>
              <a:rPr lang="es-ES" sz="1400" dirty="0"/>
              <a:t>.</a:t>
            </a:r>
          </a:p>
          <a:p>
            <a:pPr marL="36000" algn="l">
              <a:lnSpc>
                <a:spcPct val="100000"/>
              </a:lnSpc>
              <a:spcBef>
                <a:spcPts val="0"/>
              </a:spcBef>
            </a:pPr>
            <a:endParaRPr lang="es-ES" sz="1600" b="1" dirty="0"/>
          </a:p>
          <a:p>
            <a:pPr marL="36000" algn="l">
              <a:lnSpc>
                <a:spcPct val="100000"/>
              </a:lnSpc>
              <a:spcBef>
                <a:spcPts val="0"/>
              </a:spcBef>
            </a:pPr>
            <a:r>
              <a:rPr lang="sk-SK" sz="1600" b="1" dirty="0"/>
              <a:t>2. </a:t>
            </a:r>
            <a:r>
              <a:rPr lang="es-ES" sz="1600" b="1" dirty="0"/>
              <a:t>Haz la presentación del logo en persona o mediante video</a:t>
            </a:r>
            <a:endParaRPr lang="en-US" sz="1600" b="1" dirty="0"/>
          </a:p>
          <a:p>
            <a:pPr marL="36000" algn="l">
              <a:lnSpc>
                <a:spcPct val="100000"/>
              </a:lnSpc>
              <a:spcBef>
                <a:spcPts val="0"/>
              </a:spcBef>
            </a:pPr>
            <a:endParaRPr lang="en-US" sz="1500" b="1" dirty="0"/>
          </a:p>
          <a:p>
            <a:pPr marL="36000" algn="l">
              <a:lnSpc>
                <a:spcPct val="100000"/>
              </a:lnSpc>
              <a:spcBef>
                <a:spcPts val="0"/>
              </a:spcBef>
            </a:pPr>
            <a:r>
              <a:rPr lang="sk-SK" sz="1400" dirty="0"/>
              <a:t>Otra sugerencia sobre cómo presentar un logotipo que surgió una y otra vez en nuestro grupo de expertos fue hacer las presentaciones del logotipo a los clientes en persona (u online), no por correo electrónico.</a:t>
            </a:r>
            <a:r>
              <a:rPr lang="es-ES" sz="1400" dirty="0"/>
              <a:t> </a:t>
            </a:r>
            <a:r>
              <a:rPr lang="sk-SK" sz="1400" dirty="0"/>
              <a:t>Parte de la maestría en la presentación de un logotipo consiste en ser capaz de calibrar las reacciones del cliente sobre la marcha y adaptarse a una gran variedad de respuestas. Esto resulta casi imposible cuando se presenta un logotipo simplemente por correo electrónico.Dedicar tiempo a preparar una presentación del logotipo que hagas "en persona" también demuestra que te preocupas por la forma de presentar el logotipo y que crees en su diseño final.</a:t>
            </a:r>
            <a:endParaRPr lang="es-ES" sz="1400" dirty="0"/>
          </a:p>
          <a:p>
            <a:pPr marL="36000" algn="l">
              <a:lnSpc>
                <a:spcPct val="100000"/>
              </a:lnSpc>
              <a:spcBef>
                <a:spcPts val="0"/>
              </a:spcBef>
            </a:pPr>
            <a:endParaRPr lang="es-ES" sz="1600" dirty="0"/>
          </a:p>
          <a:p>
            <a:pPr marL="36000" algn="l">
              <a:lnSpc>
                <a:spcPct val="100000"/>
              </a:lnSpc>
              <a:spcBef>
                <a:spcPts val="0"/>
              </a:spcBef>
            </a:pPr>
            <a:r>
              <a:rPr lang="en-US" sz="1600" b="1" dirty="0"/>
              <a:t>3. </a:t>
            </a:r>
            <a:r>
              <a:rPr lang="en-US" sz="1600" b="1" dirty="0" err="1"/>
              <a:t>Cuenta</a:t>
            </a:r>
            <a:r>
              <a:rPr lang="en-US" sz="1600" b="1" dirty="0"/>
              <a:t> una </a:t>
            </a:r>
            <a:r>
              <a:rPr lang="en-US" sz="1600" b="1" dirty="0" err="1"/>
              <a:t>historia</a:t>
            </a:r>
            <a:r>
              <a:rPr lang="en-US" sz="1600" b="1" dirty="0"/>
              <a:t> complete </a:t>
            </a:r>
            <a:r>
              <a:rPr lang="en-US" sz="1600" b="1" dirty="0" err="1"/>
              <a:t>sobre</a:t>
            </a:r>
            <a:r>
              <a:rPr lang="en-US" sz="1600" b="1" dirty="0"/>
              <a:t> </a:t>
            </a:r>
            <a:r>
              <a:rPr lang="en-US" sz="1600" b="1" dirty="0" err="1"/>
              <a:t>el</a:t>
            </a:r>
            <a:r>
              <a:rPr lang="en-US" sz="1600" b="1" dirty="0"/>
              <a:t> logo</a:t>
            </a:r>
          </a:p>
          <a:p>
            <a:pPr marL="36000" algn="l">
              <a:lnSpc>
                <a:spcPct val="100000"/>
              </a:lnSpc>
              <a:spcBef>
                <a:spcPts val="0"/>
              </a:spcBef>
            </a:pPr>
            <a:endParaRPr lang="en-US" sz="1600" b="1" dirty="0"/>
          </a:p>
          <a:p>
            <a:pPr marL="0" indent="0" algn="just">
              <a:lnSpc>
                <a:spcPct val="100000"/>
              </a:lnSpc>
              <a:spcBef>
                <a:spcPts val="0"/>
              </a:spcBef>
            </a:pPr>
            <a:r>
              <a:rPr lang="en-US" sz="1400" dirty="0" err="1"/>
              <a:t>Aprender</a:t>
            </a:r>
            <a:r>
              <a:rPr lang="en-US" sz="1400" dirty="0"/>
              <a:t> a </a:t>
            </a:r>
            <a:r>
              <a:rPr lang="en-US" sz="1400" dirty="0" err="1"/>
              <a:t>presentar</a:t>
            </a:r>
            <a:r>
              <a:rPr lang="en-US" sz="1400" dirty="0"/>
              <a:t> un </a:t>
            </a:r>
            <a:r>
              <a:rPr lang="en-US" sz="1400" dirty="0" err="1"/>
              <a:t>logotico</a:t>
            </a:r>
            <a:r>
              <a:rPr lang="en-US" sz="1400" dirty="0"/>
              <a:t> a un </a:t>
            </a:r>
            <a:r>
              <a:rPr lang="en-US" sz="1400" dirty="0" err="1"/>
              <a:t>cliente</a:t>
            </a:r>
            <a:r>
              <a:rPr lang="en-US" sz="1400" dirty="0"/>
              <a:t> </a:t>
            </a:r>
            <a:r>
              <a:rPr lang="en-US" sz="1400" dirty="0" err="1"/>
              <a:t>tiene</a:t>
            </a:r>
            <a:r>
              <a:rPr lang="en-US" sz="1400" dirty="0"/>
              <a:t> que </a:t>
            </a:r>
            <a:r>
              <a:rPr lang="en-US" sz="1400" dirty="0" err="1"/>
              <a:t>ver</a:t>
            </a:r>
            <a:r>
              <a:rPr lang="en-US" sz="1400" dirty="0"/>
              <a:t> tanto con  storytelling (</a:t>
            </a:r>
            <a:r>
              <a:rPr lang="en-US" sz="1400" dirty="0" err="1"/>
              <a:t>contar</a:t>
            </a:r>
            <a:r>
              <a:rPr lang="en-US" sz="1400" dirty="0"/>
              <a:t> una </a:t>
            </a:r>
            <a:r>
              <a:rPr lang="en-US" sz="1400" dirty="0" err="1"/>
              <a:t>historia</a:t>
            </a:r>
            <a:r>
              <a:rPr lang="en-US" sz="1400" dirty="0"/>
              <a:t>) </a:t>
            </a:r>
            <a:r>
              <a:rPr lang="en-US" sz="1400" dirty="0" err="1"/>
              <a:t>como</a:t>
            </a:r>
            <a:r>
              <a:rPr lang="en-US" sz="1400" dirty="0"/>
              <a:t> con las </a:t>
            </a:r>
            <a:r>
              <a:rPr lang="en-US" sz="1400" dirty="0" err="1"/>
              <a:t>habilidades</a:t>
            </a:r>
            <a:r>
              <a:rPr lang="en-US" sz="1400" dirty="0"/>
              <a:t> de </a:t>
            </a:r>
            <a:r>
              <a:rPr lang="en-US" sz="1400" dirty="0" err="1"/>
              <a:t>presentación</a:t>
            </a:r>
            <a:r>
              <a:rPr lang="en-US" sz="1400" dirty="0"/>
              <a:t> </a:t>
            </a:r>
            <a:r>
              <a:rPr lang="en-US" sz="1400" dirty="0" err="1"/>
              <a:t>profesional</a:t>
            </a:r>
            <a:r>
              <a:rPr lang="en-US" sz="1400" dirty="0"/>
              <a:t>. </a:t>
            </a:r>
            <a:r>
              <a:rPr lang="sk-SK" sz="1400" dirty="0"/>
              <a:t>De hecho</a:t>
            </a:r>
            <a:r>
              <a:rPr lang="en-US" sz="1400" dirty="0"/>
              <a:t>, una </a:t>
            </a:r>
            <a:r>
              <a:rPr lang="en-US" sz="1400" dirty="0" err="1"/>
              <a:t>historia</a:t>
            </a:r>
            <a:r>
              <a:rPr lang="en-US" sz="1400" dirty="0"/>
              <a:t>, </a:t>
            </a:r>
            <a:r>
              <a:rPr lang="en-US" sz="1400" dirty="0" err="1"/>
              <a:t>suele</a:t>
            </a:r>
            <a:r>
              <a:rPr lang="en-US" sz="1400" dirty="0"/>
              <a:t> </a:t>
            </a:r>
            <a:r>
              <a:rPr lang="en-US" sz="1400" dirty="0" err="1"/>
              <a:t>llevarte</a:t>
            </a:r>
            <a:r>
              <a:rPr lang="en-US" sz="1400" dirty="0"/>
              <a:t> </a:t>
            </a:r>
            <a:r>
              <a:rPr lang="en-US" sz="1400" dirty="0" err="1"/>
              <a:t>mucho</a:t>
            </a:r>
            <a:r>
              <a:rPr lang="en-US" sz="1400" dirty="0"/>
              <a:t> </a:t>
            </a:r>
            <a:r>
              <a:rPr lang="en-US" sz="1400" dirty="0" err="1"/>
              <a:t>más</a:t>
            </a:r>
            <a:r>
              <a:rPr lang="en-US" sz="1400" dirty="0"/>
              <a:t> </a:t>
            </a:r>
            <a:r>
              <a:rPr lang="en-US" sz="1400" dirty="0" err="1"/>
              <a:t>lejos</a:t>
            </a:r>
            <a:r>
              <a:rPr lang="en-US" sz="1400" dirty="0"/>
              <a:t> con un </a:t>
            </a:r>
            <a:r>
              <a:rPr lang="en-US" sz="1400" dirty="0" err="1"/>
              <a:t>cliente</a:t>
            </a:r>
            <a:r>
              <a:rPr lang="en-US" sz="1400" dirty="0"/>
              <a:t> que una </a:t>
            </a:r>
            <a:r>
              <a:rPr lang="en-US" sz="1400" dirty="0" err="1"/>
              <a:t>presentación</a:t>
            </a:r>
            <a:r>
              <a:rPr lang="en-US" sz="1400" dirty="0"/>
              <a:t> </a:t>
            </a:r>
            <a:r>
              <a:rPr lang="en-US" sz="1400" dirty="0" err="1"/>
              <a:t>rígida</a:t>
            </a:r>
            <a:r>
              <a:rPr lang="en-US" sz="1400" dirty="0"/>
              <a:t> de </a:t>
            </a:r>
            <a:r>
              <a:rPr lang="en-US" sz="1400" dirty="0" err="1"/>
              <a:t>estilo</a:t>
            </a:r>
            <a:r>
              <a:rPr lang="en-US" sz="1400" dirty="0"/>
              <a:t> </a:t>
            </a:r>
            <a:r>
              <a:rPr lang="en-US" sz="1400" dirty="0" err="1"/>
              <a:t>ejecutivo</a:t>
            </a:r>
            <a:r>
              <a:rPr lang="en-US" sz="1400" dirty="0"/>
              <a:t>. </a:t>
            </a:r>
            <a:r>
              <a:rPr lang="sk-SK" sz="1400" dirty="0"/>
              <a:t>Tu historia debe presentar el problema que se le ha presentado a la empresa o a tus clientes y cómo el nuevo logo solventa los problemas anteriores</a:t>
            </a:r>
            <a:r>
              <a:rPr lang="sk-SK" sz="1600" dirty="0"/>
              <a:t>. </a:t>
            </a:r>
            <a:endParaRPr lang="en-US" sz="1600" dirty="0"/>
          </a:p>
          <a:p>
            <a:pPr marL="36000" algn="l">
              <a:lnSpc>
                <a:spcPct val="100000"/>
              </a:lnSpc>
              <a:spcBef>
                <a:spcPts val="0"/>
              </a:spcBef>
            </a:pPr>
            <a:endParaRPr lang="en-US" sz="1600" dirty="0"/>
          </a:p>
          <a:p>
            <a:pPr marL="36000" algn="l">
              <a:lnSpc>
                <a:spcPct val="120000"/>
              </a:lnSpc>
              <a:spcBef>
                <a:spcPts val="0"/>
              </a:spcBef>
            </a:pPr>
            <a:endParaRPr lang="en-US" sz="1600" dirty="0"/>
          </a:p>
        </p:txBody>
      </p:sp>
      <p:sp>
        <p:nvSpPr>
          <p:cNvPr id="245" name="Google Shape;245;gf9ff28dbe4_0_169"/>
          <p:cNvSpPr txBox="1"/>
          <p:nvPr/>
        </p:nvSpPr>
        <p:spPr>
          <a:xfrm>
            <a:off x="5177757" y="457226"/>
            <a:ext cx="6738144" cy="642900"/>
          </a:xfrm>
          <a:prstGeom prst="rect">
            <a:avLst/>
          </a:prstGeom>
          <a:noFill/>
          <a:ln>
            <a:noFill/>
          </a:ln>
        </p:spPr>
        <p:txBody>
          <a:bodyPr spcFirstLastPara="1" wrap="square" lIns="91425" tIns="45700" rIns="91425" bIns="45700" anchor="b" anchorCtr="0">
            <a:noAutofit/>
          </a:bodyPr>
          <a:lstStyle/>
          <a:p>
            <a:pPr marL="36000" lvl="0">
              <a:lnSpc>
                <a:spcPct val="90000"/>
              </a:lnSpc>
              <a:buClr>
                <a:srgbClr val="D92E2D"/>
              </a:buClr>
              <a:buSzPts val="3200"/>
            </a:pPr>
            <a:r>
              <a:rPr lang="fi-FI" sz="3300" dirty="0">
                <a:solidFill>
                  <a:srgbClr val="D92E2D"/>
                </a:solidFill>
              </a:rPr>
              <a:t>Unidad </a:t>
            </a:r>
            <a:r>
              <a:rPr lang="sk-SK" sz="3300" dirty="0">
                <a:solidFill>
                  <a:srgbClr val="D92E2D"/>
                </a:solidFill>
              </a:rPr>
              <a:t>6</a:t>
            </a:r>
            <a:r>
              <a:rPr lang="fi-FI" sz="3300" dirty="0">
                <a:solidFill>
                  <a:srgbClr val="D92E2D"/>
                </a:solidFill>
              </a:rPr>
              <a:t> – Presentación al cliente</a:t>
            </a:r>
            <a:endParaRPr lang="sk-SK" sz="3300" dirty="0">
              <a:solidFill>
                <a:srgbClr val="D92E2D"/>
              </a:solidFill>
            </a:endParaRPr>
          </a:p>
        </p:txBody>
      </p:sp>
    </p:spTree>
    <p:extLst>
      <p:ext uri="{BB962C8B-B14F-4D97-AF65-F5344CB8AC3E}">
        <p14:creationId xmlns:p14="http://schemas.microsoft.com/office/powerpoint/2010/main" val="40638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2000"/>
                                        <p:tgtEl>
                                          <p:spTgt spid="2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2000"/>
                                        <p:tgtEl>
                                          <p:spTgt spid="24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f9ff28dbe4_0_16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40" name="Google Shape;240;gf9ff28dbe4_0_16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gf9ff28dbe4_0_16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f9ff28dbe4_0_16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gf9ff28dbe4_0_16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44" name="Google Shape;244;gf9ff28dbe4_0_169"/>
          <p:cNvSpPr txBox="1">
            <a:spLocks noGrp="1"/>
          </p:cNvSpPr>
          <p:nvPr>
            <p:ph type="subTitle" idx="1"/>
          </p:nvPr>
        </p:nvSpPr>
        <p:spPr>
          <a:xfrm>
            <a:off x="1442749" y="1416383"/>
            <a:ext cx="9144000" cy="4938698"/>
          </a:xfrm>
          <a:prstGeom prst="rect">
            <a:avLst/>
          </a:prstGeom>
          <a:noFill/>
          <a:ln>
            <a:noFill/>
          </a:ln>
        </p:spPr>
        <p:txBody>
          <a:bodyPr spcFirstLastPara="1" wrap="square" lIns="91425" tIns="45700" rIns="91425" bIns="45700" anchor="t" anchorCtr="0">
            <a:noAutofit/>
          </a:bodyPr>
          <a:lstStyle/>
          <a:p>
            <a:pPr marL="36000" algn="l">
              <a:lnSpc>
                <a:spcPct val="120000"/>
              </a:lnSpc>
              <a:spcBef>
                <a:spcPts val="0"/>
              </a:spcBef>
            </a:pPr>
            <a:r>
              <a:rPr lang="en-US" sz="1600" b="1" dirty="0"/>
              <a:t>4. </a:t>
            </a:r>
            <a:r>
              <a:rPr lang="en-US" sz="1600" b="1" dirty="0" err="1"/>
              <a:t>Incluye</a:t>
            </a:r>
            <a:r>
              <a:rPr lang="en-US" sz="1600" b="1" dirty="0"/>
              <a:t> mockups &amp; </a:t>
            </a:r>
            <a:r>
              <a:rPr lang="en-US" sz="1600" b="1" dirty="0" err="1"/>
              <a:t>proporciona</a:t>
            </a:r>
            <a:r>
              <a:rPr lang="en-US" sz="1600" b="1" dirty="0"/>
              <a:t> </a:t>
            </a:r>
            <a:r>
              <a:rPr lang="en-US" sz="1600" b="1" dirty="0" err="1"/>
              <a:t>el</a:t>
            </a:r>
            <a:r>
              <a:rPr lang="en-US" sz="1600" b="1" dirty="0"/>
              <a:t> context</a:t>
            </a:r>
          </a:p>
          <a:p>
            <a:pPr marL="36000" algn="l">
              <a:lnSpc>
                <a:spcPct val="120000"/>
              </a:lnSpc>
              <a:spcBef>
                <a:spcPts val="0"/>
              </a:spcBef>
            </a:pPr>
            <a:r>
              <a:rPr lang="sk-SK" sz="1500" dirty="0"/>
              <a:t>Además de contar una historia y mostrar cómo tu logotipo resuelve el problema del cliente, también querrás aprender a presentar un logotipo en su contexto proporcionando escenarios y mock-ups de la vida real. Al presentar el logotipo de un cliente en entornos reales (como en sus productos, en la papelería de la empresa o en anuncios), es más probable que el cliente se imagine la fuerza del nuevo logotipo que le estás presentando.</a:t>
            </a:r>
            <a:endParaRPr lang="es-ES" sz="1500" dirty="0"/>
          </a:p>
          <a:p>
            <a:pPr marL="36000" algn="l">
              <a:lnSpc>
                <a:spcPct val="100000"/>
              </a:lnSpc>
              <a:spcBef>
                <a:spcPts val="0"/>
              </a:spcBef>
            </a:pPr>
            <a:r>
              <a:rPr lang="en-US" sz="1600" b="1" dirty="0"/>
              <a:t>5. </a:t>
            </a:r>
            <a:r>
              <a:rPr lang="en-US" sz="1600" b="1" dirty="0" err="1"/>
              <a:t>Muestra</a:t>
            </a:r>
            <a:r>
              <a:rPr lang="en-US" sz="1600" b="1" dirty="0"/>
              <a:t> la </a:t>
            </a:r>
            <a:r>
              <a:rPr lang="en-US" sz="1600" b="1" dirty="0" err="1"/>
              <a:t>versatilidad</a:t>
            </a:r>
            <a:r>
              <a:rPr lang="en-US" sz="1600" b="1" dirty="0"/>
              <a:t> del logo</a:t>
            </a:r>
          </a:p>
          <a:p>
            <a:pPr marL="36000" algn="l">
              <a:lnSpc>
                <a:spcPct val="120000"/>
              </a:lnSpc>
              <a:spcBef>
                <a:spcPts val="0"/>
              </a:spcBef>
            </a:pPr>
            <a:r>
              <a:rPr lang="en-US" sz="1500" dirty="0" err="1"/>
              <a:t>Además</a:t>
            </a:r>
            <a:r>
              <a:rPr lang="en-US" sz="1500" dirty="0"/>
              <a:t> de </a:t>
            </a:r>
            <a:r>
              <a:rPr lang="en-US" sz="1500" dirty="0" err="1"/>
              <a:t>presentar</a:t>
            </a:r>
            <a:r>
              <a:rPr lang="en-US" sz="1500" dirty="0"/>
              <a:t> mockups del </a:t>
            </a:r>
            <a:r>
              <a:rPr lang="en-US" sz="1500" dirty="0" err="1"/>
              <a:t>uso</a:t>
            </a:r>
            <a:r>
              <a:rPr lang="en-US" sz="1500" dirty="0"/>
              <a:t> del logo </a:t>
            </a:r>
            <a:r>
              <a:rPr lang="en-US" sz="1500" dirty="0" err="1"/>
              <a:t>potencial</a:t>
            </a:r>
            <a:r>
              <a:rPr lang="en-US" sz="1500" dirty="0"/>
              <a:t>, </a:t>
            </a:r>
            <a:r>
              <a:rPr lang="en-US" sz="1500" dirty="0" err="1"/>
              <a:t>será</a:t>
            </a:r>
            <a:r>
              <a:rPr lang="en-US" sz="1500" dirty="0"/>
              <a:t> </a:t>
            </a:r>
            <a:r>
              <a:rPr lang="en-US" sz="1500" dirty="0" err="1"/>
              <a:t>útil</a:t>
            </a:r>
            <a:r>
              <a:rPr lang="en-US" sz="1500" dirty="0"/>
              <a:t> </a:t>
            </a:r>
            <a:r>
              <a:rPr lang="en-US" sz="1500" dirty="0" err="1"/>
              <a:t>mostrar</a:t>
            </a:r>
            <a:r>
              <a:rPr lang="en-US" sz="1500" dirty="0"/>
              <a:t>, </a:t>
            </a:r>
            <a:r>
              <a:rPr lang="en-US" sz="1500" dirty="0" err="1"/>
              <a:t>cómo</a:t>
            </a:r>
            <a:r>
              <a:rPr lang="en-US" sz="1500" dirty="0"/>
              <a:t> de </a:t>
            </a:r>
            <a:r>
              <a:rPr lang="en-US" sz="1500" dirty="0" err="1"/>
              <a:t>versátil</a:t>
            </a:r>
            <a:r>
              <a:rPr lang="en-US" sz="1500" dirty="0"/>
              <a:t> </a:t>
            </a:r>
            <a:r>
              <a:rPr lang="en-US" sz="1500" dirty="0" err="1"/>
              <a:t>puede</a:t>
            </a:r>
            <a:r>
              <a:rPr lang="en-US" sz="1500" dirty="0"/>
              <a:t> ser. </a:t>
            </a:r>
            <a:r>
              <a:rPr lang="en-US" sz="1500" dirty="0" err="1"/>
              <a:t>Aprender</a:t>
            </a:r>
            <a:r>
              <a:rPr lang="en-US" sz="1500" dirty="0"/>
              <a:t> </a:t>
            </a:r>
            <a:r>
              <a:rPr lang="en-US" sz="1500" dirty="0" err="1"/>
              <a:t>cómo</a:t>
            </a:r>
            <a:r>
              <a:rPr lang="en-US" sz="1500" dirty="0"/>
              <a:t> </a:t>
            </a:r>
            <a:r>
              <a:rPr lang="en-US" sz="1500" dirty="0" err="1"/>
              <a:t>presentar</a:t>
            </a:r>
            <a:r>
              <a:rPr lang="en-US" sz="1500" dirty="0"/>
              <a:t> un logo </a:t>
            </a:r>
            <a:r>
              <a:rPr lang="en-US" sz="1500" dirty="0" err="1"/>
              <a:t>en</a:t>
            </a:r>
            <a:r>
              <a:rPr lang="en-US" sz="1500" dirty="0"/>
              <a:t> un </a:t>
            </a:r>
            <a:r>
              <a:rPr lang="en-US" sz="1500" dirty="0" err="1"/>
              <a:t>amplia</a:t>
            </a:r>
            <a:r>
              <a:rPr lang="en-US" sz="1500" dirty="0"/>
              <a:t> </a:t>
            </a:r>
            <a:r>
              <a:rPr lang="en-US" sz="1500" dirty="0" err="1"/>
              <a:t>varidad</a:t>
            </a:r>
            <a:r>
              <a:rPr lang="en-US" sz="1500" dirty="0"/>
              <a:t> de </a:t>
            </a:r>
            <a:r>
              <a:rPr lang="en-US" sz="1500" dirty="0" err="1"/>
              <a:t>maneras</a:t>
            </a:r>
            <a:r>
              <a:rPr lang="en-US" sz="1500" dirty="0"/>
              <a:t> </a:t>
            </a:r>
            <a:r>
              <a:rPr lang="en-US" sz="1500" dirty="0" err="1"/>
              <a:t>ayudará</a:t>
            </a:r>
            <a:r>
              <a:rPr lang="en-US" sz="1500" dirty="0"/>
              <a:t> a </a:t>
            </a:r>
            <a:r>
              <a:rPr lang="en-US" sz="1500" dirty="0" err="1"/>
              <a:t>tus</a:t>
            </a:r>
            <a:r>
              <a:rPr lang="en-US" sz="1500" dirty="0"/>
              <a:t> </a:t>
            </a:r>
            <a:r>
              <a:rPr lang="en-US" sz="1500" dirty="0" err="1"/>
              <a:t>clientes</a:t>
            </a:r>
            <a:r>
              <a:rPr lang="en-US" sz="1500" dirty="0"/>
              <a:t> </a:t>
            </a:r>
            <a:r>
              <a:rPr lang="en-US" sz="1500" dirty="0" err="1"/>
              <a:t>ver</a:t>
            </a:r>
            <a:r>
              <a:rPr lang="en-US" sz="1500" dirty="0"/>
              <a:t> </a:t>
            </a:r>
            <a:r>
              <a:rPr lang="en-US" sz="1500" dirty="0" err="1"/>
              <a:t>cómo</a:t>
            </a:r>
            <a:r>
              <a:rPr lang="en-US" sz="1500" dirty="0"/>
              <a:t> de flexible y atemporal es </a:t>
            </a:r>
            <a:r>
              <a:rPr lang="en-US" sz="1500" dirty="0" err="1"/>
              <a:t>tu</a:t>
            </a:r>
            <a:r>
              <a:rPr lang="en-US" sz="1500" dirty="0"/>
              <a:t> nuevo </a:t>
            </a:r>
            <a:r>
              <a:rPr lang="en-US" sz="1500" dirty="0" err="1"/>
              <a:t>diseño</a:t>
            </a:r>
            <a:r>
              <a:rPr lang="en-US" sz="1500" dirty="0"/>
              <a:t> de logo. Les </a:t>
            </a:r>
            <a:r>
              <a:rPr lang="en-US" sz="1500" dirty="0" err="1"/>
              <a:t>ayudará</a:t>
            </a:r>
            <a:r>
              <a:rPr lang="en-US" sz="1500" dirty="0"/>
              <a:t> a </a:t>
            </a:r>
            <a:r>
              <a:rPr lang="en-US" sz="1500" dirty="0" err="1"/>
              <a:t>ver</a:t>
            </a:r>
            <a:r>
              <a:rPr lang="en-US" sz="1500" dirty="0"/>
              <a:t> </a:t>
            </a:r>
            <a:r>
              <a:rPr lang="en-US" sz="1500" dirty="0" err="1"/>
              <a:t>exactamente</a:t>
            </a:r>
            <a:r>
              <a:rPr lang="en-US" sz="1500" dirty="0"/>
              <a:t> </a:t>
            </a:r>
            <a:r>
              <a:rPr lang="sk-SK" sz="1500" dirty="0"/>
              <a:t>porqué se cobra un buen dinero por la creación de un logotipo.</a:t>
            </a:r>
            <a:endParaRPr lang="es-ES" sz="1500" dirty="0"/>
          </a:p>
          <a:p>
            <a:pPr marL="36000" algn="l">
              <a:lnSpc>
                <a:spcPct val="100000"/>
              </a:lnSpc>
              <a:spcBef>
                <a:spcPts val="0"/>
              </a:spcBef>
            </a:pPr>
            <a:r>
              <a:rPr lang="en-US" sz="1600" b="1" dirty="0"/>
              <a:t>6. </a:t>
            </a:r>
            <a:r>
              <a:rPr lang="en-US" sz="1600" b="1" dirty="0" err="1"/>
              <a:t>Enfócate</a:t>
            </a:r>
            <a:r>
              <a:rPr lang="en-US" sz="1600" b="1" dirty="0"/>
              <a:t> </a:t>
            </a:r>
            <a:r>
              <a:rPr lang="en-US" sz="1600" b="1" dirty="0" err="1"/>
              <a:t>en</a:t>
            </a:r>
            <a:r>
              <a:rPr lang="en-US" sz="1600" b="1" dirty="0"/>
              <a:t> </a:t>
            </a:r>
            <a:r>
              <a:rPr lang="en-US" sz="1600" b="1" dirty="0" err="1"/>
              <a:t>el</a:t>
            </a:r>
            <a:r>
              <a:rPr lang="en-US" sz="1600" b="1" dirty="0"/>
              <a:t> </a:t>
            </a:r>
            <a:r>
              <a:rPr lang="en-US" sz="1600" b="1" dirty="0" err="1"/>
              <a:t>público</a:t>
            </a:r>
            <a:endParaRPr lang="en-US" sz="1600" b="1" dirty="0"/>
          </a:p>
          <a:p>
            <a:pPr marL="36000" algn="l">
              <a:lnSpc>
                <a:spcPct val="120000"/>
              </a:lnSpc>
              <a:spcBef>
                <a:spcPts val="0"/>
              </a:spcBef>
            </a:pPr>
            <a:r>
              <a:rPr lang="en-US" sz="1500" dirty="0"/>
              <a:t>A menudo </a:t>
            </a:r>
            <a:r>
              <a:rPr lang="en-US" sz="1500" dirty="0" err="1"/>
              <a:t>el</a:t>
            </a:r>
            <a:r>
              <a:rPr lang="en-US" sz="1500" dirty="0"/>
              <a:t> </a:t>
            </a:r>
            <a:r>
              <a:rPr lang="en-US" sz="1500" dirty="0" err="1"/>
              <a:t>público</a:t>
            </a:r>
            <a:r>
              <a:rPr lang="en-US" sz="1500" dirty="0"/>
              <a:t> no  es </a:t>
            </a:r>
            <a:r>
              <a:rPr lang="en-US" sz="1500" dirty="0" err="1"/>
              <a:t>el</a:t>
            </a:r>
            <a:r>
              <a:rPr lang="en-US" sz="1500" dirty="0"/>
              <a:t> </a:t>
            </a:r>
            <a:r>
              <a:rPr lang="en-US" sz="1500" dirty="0" err="1"/>
              <a:t>cliente</a:t>
            </a:r>
            <a:r>
              <a:rPr lang="en-US" sz="1500" dirty="0"/>
              <a:t> al que </a:t>
            </a:r>
            <a:r>
              <a:rPr lang="en-US" sz="1500" dirty="0" err="1"/>
              <a:t>representa</a:t>
            </a:r>
            <a:r>
              <a:rPr lang="en-US" sz="1500" dirty="0"/>
              <a:t> </a:t>
            </a:r>
            <a:r>
              <a:rPr lang="en-US" sz="1500" dirty="0" err="1"/>
              <a:t>el</a:t>
            </a:r>
            <a:r>
              <a:rPr lang="en-US" sz="1500" dirty="0"/>
              <a:t> </a:t>
            </a:r>
            <a:r>
              <a:rPr lang="en-US" sz="1500" dirty="0" err="1"/>
              <a:t>logotipo</a:t>
            </a:r>
            <a:r>
              <a:rPr lang="en-US" sz="1500" dirty="0"/>
              <a:t>, </a:t>
            </a:r>
            <a:r>
              <a:rPr lang="en-US" sz="1500" dirty="0" err="1"/>
              <a:t>sino</a:t>
            </a:r>
            <a:r>
              <a:rPr lang="en-US" sz="1500" dirty="0"/>
              <a:t> a </a:t>
            </a:r>
            <a:r>
              <a:rPr lang="en-US" sz="1500" dirty="0" err="1"/>
              <a:t>tus</a:t>
            </a:r>
            <a:r>
              <a:rPr lang="en-US" sz="1500" dirty="0"/>
              <a:t> </a:t>
            </a:r>
            <a:r>
              <a:rPr lang="en-US" sz="1500" dirty="0" err="1"/>
              <a:t>clientes</a:t>
            </a:r>
            <a:r>
              <a:rPr lang="en-US" sz="1500" dirty="0"/>
              <a:t>. Por </a:t>
            </a:r>
            <a:r>
              <a:rPr lang="en-US" sz="1500" dirty="0" err="1"/>
              <a:t>eso</a:t>
            </a:r>
            <a:r>
              <a:rPr lang="en-US" sz="1500" dirty="0"/>
              <a:t>, </a:t>
            </a:r>
            <a:r>
              <a:rPr lang="en-US" sz="1500" dirty="0" err="1"/>
              <a:t>aunque</a:t>
            </a:r>
            <a:r>
              <a:rPr lang="en-US" sz="1500" dirty="0"/>
              <a:t> </a:t>
            </a:r>
            <a:r>
              <a:rPr lang="en-US" sz="1500" dirty="0" err="1"/>
              <a:t>resulte</a:t>
            </a:r>
            <a:r>
              <a:rPr lang="en-US" sz="1500" dirty="0"/>
              <a:t> </a:t>
            </a:r>
            <a:r>
              <a:rPr lang="en-US" sz="1500" dirty="0" err="1"/>
              <a:t>tentador</a:t>
            </a:r>
            <a:r>
              <a:rPr lang="en-US" sz="1500" dirty="0"/>
              <a:t> </a:t>
            </a:r>
            <a:r>
              <a:rPr lang="en-US" sz="1500" dirty="0" err="1"/>
              <a:t>hablar</a:t>
            </a:r>
            <a:r>
              <a:rPr lang="en-US" sz="1500" dirty="0"/>
              <a:t> </a:t>
            </a:r>
            <a:r>
              <a:rPr lang="en-US" sz="1500" dirty="0" err="1"/>
              <a:t>acerca</a:t>
            </a:r>
            <a:r>
              <a:rPr lang="en-US" sz="1500" dirty="0"/>
              <a:t> de </a:t>
            </a:r>
            <a:r>
              <a:rPr lang="en-US" sz="1500" dirty="0" err="1"/>
              <a:t>cuánto</a:t>
            </a:r>
            <a:r>
              <a:rPr lang="en-US" sz="1500" dirty="0"/>
              <a:t> a </a:t>
            </a:r>
            <a:r>
              <a:rPr lang="en-US" sz="1500" dirty="0" err="1"/>
              <a:t>tus</a:t>
            </a:r>
            <a:r>
              <a:rPr lang="en-US" sz="1500" dirty="0"/>
              <a:t> </a:t>
            </a:r>
            <a:r>
              <a:rPr lang="en-US" sz="1500" dirty="0" err="1"/>
              <a:t>clientes</a:t>
            </a:r>
            <a:r>
              <a:rPr lang="en-US" sz="1500" dirty="0"/>
              <a:t> les </a:t>
            </a:r>
            <a:r>
              <a:rPr lang="en-US" sz="1500" dirty="0" err="1"/>
              <a:t>gusta</a:t>
            </a:r>
            <a:r>
              <a:rPr lang="en-US" sz="1500" dirty="0"/>
              <a:t> </a:t>
            </a:r>
            <a:r>
              <a:rPr lang="en-US" sz="1500" dirty="0" err="1"/>
              <a:t>el</a:t>
            </a:r>
            <a:r>
              <a:rPr lang="en-US" sz="1500" dirty="0"/>
              <a:t> </a:t>
            </a:r>
            <a:r>
              <a:rPr lang="en-US" sz="1500" dirty="0" err="1"/>
              <a:t>diseño</a:t>
            </a:r>
            <a:r>
              <a:rPr lang="en-US" sz="1500" dirty="0"/>
              <a:t> de </a:t>
            </a:r>
            <a:r>
              <a:rPr lang="en-US" sz="1500" dirty="0" err="1"/>
              <a:t>tu</a:t>
            </a:r>
            <a:r>
              <a:rPr lang="en-US" sz="1500" dirty="0"/>
              <a:t> nuevo logo, </a:t>
            </a:r>
            <a:r>
              <a:rPr lang="en-US" sz="1500" dirty="0" err="1"/>
              <a:t>aprender</a:t>
            </a:r>
            <a:r>
              <a:rPr lang="en-US" sz="1500" dirty="0"/>
              <a:t> a </a:t>
            </a:r>
            <a:r>
              <a:rPr lang="en-US" sz="1500" dirty="0" err="1"/>
              <a:t>presentarlo</a:t>
            </a:r>
            <a:r>
              <a:rPr lang="en-US" sz="1500" dirty="0"/>
              <a:t> </a:t>
            </a:r>
            <a:r>
              <a:rPr lang="en-US" sz="1500" dirty="0" err="1"/>
              <a:t>pensando</a:t>
            </a:r>
            <a:r>
              <a:rPr lang="en-US" sz="1500" dirty="0"/>
              <a:t> </a:t>
            </a:r>
            <a:r>
              <a:rPr lang="en-US" sz="1500" dirty="0" err="1"/>
              <a:t>en</a:t>
            </a:r>
            <a:r>
              <a:rPr lang="en-US" sz="1500" dirty="0"/>
              <a:t> </a:t>
            </a:r>
            <a:r>
              <a:rPr lang="en-US" sz="1500" dirty="0" err="1"/>
              <a:t>el</a:t>
            </a:r>
            <a:r>
              <a:rPr lang="en-US" sz="1500" dirty="0"/>
              <a:t> </a:t>
            </a:r>
            <a:r>
              <a:rPr lang="en-US" sz="1500" dirty="0" err="1"/>
              <a:t>público</a:t>
            </a:r>
            <a:r>
              <a:rPr lang="en-US" sz="1500" dirty="0"/>
              <a:t> </a:t>
            </a:r>
            <a:r>
              <a:rPr lang="en-US" sz="1500" dirty="0" err="1"/>
              <a:t>adecuado</a:t>
            </a:r>
            <a:r>
              <a:rPr lang="en-US" sz="1500" dirty="0"/>
              <a:t> es fundamental para </a:t>
            </a:r>
            <a:r>
              <a:rPr lang="en-US" sz="1500" dirty="0" err="1"/>
              <a:t>el</a:t>
            </a:r>
            <a:r>
              <a:rPr lang="en-US" sz="1500" dirty="0"/>
              <a:t> </a:t>
            </a:r>
            <a:r>
              <a:rPr lang="en-US" sz="1500" dirty="0" err="1"/>
              <a:t>éxito</a:t>
            </a:r>
            <a:r>
              <a:rPr lang="en-US" sz="1500" dirty="0"/>
              <a:t>. </a:t>
            </a:r>
            <a:r>
              <a:rPr lang="sk-SK" sz="1500" dirty="0"/>
              <a:t>Quizás, uno de los consejos más importantes lo dió el diseñador de logotipos</a:t>
            </a:r>
            <a:r>
              <a:rPr lang="en-US" sz="1500" dirty="0"/>
              <a:t> Ben </a:t>
            </a:r>
            <a:r>
              <a:rPr lang="en-US" sz="1500" dirty="0" err="1"/>
              <a:t>Mottershead</a:t>
            </a:r>
            <a:r>
              <a:rPr lang="en-US" sz="1500" dirty="0"/>
              <a:t> “</a:t>
            </a:r>
            <a:r>
              <a:rPr lang="en-US" sz="1500" dirty="0" err="1"/>
              <a:t>Muestra</a:t>
            </a:r>
            <a:r>
              <a:rPr lang="en-US" sz="1500" dirty="0"/>
              <a:t> </a:t>
            </a:r>
            <a:r>
              <a:rPr lang="en-US" sz="1500" dirty="0" err="1"/>
              <a:t>siempre</a:t>
            </a:r>
            <a:r>
              <a:rPr lang="en-US" sz="1500" dirty="0"/>
              <a:t> </a:t>
            </a:r>
            <a:r>
              <a:rPr lang="en-US" sz="1500" dirty="0" err="1"/>
              <a:t>el</a:t>
            </a:r>
            <a:r>
              <a:rPr lang="en-US" sz="1500" dirty="0"/>
              <a:t> </a:t>
            </a:r>
            <a:r>
              <a:rPr lang="en-US" sz="1500" dirty="0" err="1"/>
              <a:t>logotipo</a:t>
            </a:r>
            <a:r>
              <a:rPr lang="en-US" sz="1500" dirty="0"/>
              <a:t> </a:t>
            </a:r>
            <a:r>
              <a:rPr lang="en-US" sz="1500" dirty="0" err="1"/>
              <a:t>como</a:t>
            </a:r>
            <a:r>
              <a:rPr lang="en-US" sz="1500" dirty="0"/>
              <a:t> lo </a:t>
            </a:r>
            <a:r>
              <a:rPr lang="en-US" sz="1500" dirty="0" err="1"/>
              <a:t>vería</a:t>
            </a:r>
            <a:r>
              <a:rPr lang="en-US" sz="1500" dirty="0"/>
              <a:t> </a:t>
            </a:r>
            <a:r>
              <a:rPr lang="en-US" sz="1500" dirty="0" err="1"/>
              <a:t>el</a:t>
            </a:r>
            <a:r>
              <a:rPr lang="en-US" sz="1500" dirty="0"/>
              <a:t> </a:t>
            </a:r>
            <a:r>
              <a:rPr lang="en-US" sz="1500" dirty="0" err="1"/>
              <a:t>público</a:t>
            </a:r>
            <a:r>
              <a:rPr lang="en-US" sz="1500" dirty="0"/>
              <a:t>.” </a:t>
            </a:r>
            <a:r>
              <a:rPr lang="sk-SK" sz="1500" dirty="0"/>
              <a:t>Esto significa que, al presentar los</a:t>
            </a:r>
            <a:r>
              <a:rPr lang="en-US" sz="1500" dirty="0"/>
              <a:t> mockups o al </a:t>
            </a:r>
            <a:r>
              <a:rPr lang="en-US" sz="1500" dirty="0" err="1"/>
              <a:t>destacar</a:t>
            </a:r>
            <a:r>
              <a:rPr lang="en-US" sz="1500" dirty="0"/>
              <a:t> la </a:t>
            </a:r>
            <a:r>
              <a:rPr lang="en-US" sz="1500" dirty="0" err="1"/>
              <a:t>versatilidad</a:t>
            </a:r>
            <a:r>
              <a:rPr lang="en-US" sz="1500" dirty="0"/>
              <a:t> del </a:t>
            </a:r>
            <a:r>
              <a:rPr lang="en-US" sz="1500" dirty="0" err="1"/>
              <a:t>diseño</a:t>
            </a:r>
            <a:r>
              <a:rPr lang="en-US" sz="1500" dirty="0"/>
              <a:t> de </a:t>
            </a:r>
            <a:r>
              <a:rPr lang="en-US" sz="1500" dirty="0" err="1"/>
              <a:t>tu</a:t>
            </a:r>
            <a:r>
              <a:rPr lang="en-US" sz="1500" dirty="0"/>
              <a:t> nuevo logo, </a:t>
            </a:r>
            <a:r>
              <a:rPr lang="en-US" sz="1500" dirty="0" err="1"/>
              <a:t>asegúrate</a:t>
            </a:r>
            <a:r>
              <a:rPr lang="en-US" sz="1500" dirty="0"/>
              <a:t> de </a:t>
            </a:r>
            <a:r>
              <a:rPr lang="en-US" sz="1500" dirty="0" err="1"/>
              <a:t>resaltar</a:t>
            </a:r>
            <a:r>
              <a:rPr lang="en-US" sz="1500" dirty="0"/>
              <a:t> </a:t>
            </a:r>
            <a:r>
              <a:rPr lang="en-US" sz="1500" dirty="0" err="1"/>
              <a:t>el</a:t>
            </a:r>
            <a:r>
              <a:rPr lang="en-US" sz="1500" dirty="0"/>
              <a:t> nuevo </a:t>
            </a:r>
            <a:r>
              <a:rPr lang="en-US" sz="1500" dirty="0" err="1"/>
              <a:t>logotipo</a:t>
            </a:r>
            <a:r>
              <a:rPr lang="en-US" sz="1500" dirty="0"/>
              <a:t> </a:t>
            </a:r>
            <a:r>
              <a:rPr lang="en-US" sz="1500" dirty="0" err="1"/>
              <a:t>desde</a:t>
            </a:r>
            <a:r>
              <a:rPr lang="en-US" sz="1500" dirty="0"/>
              <a:t> la </a:t>
            </a:r>
            <a:r>
              <a:rPr lang="en-US" sz="1500" dirty="0" err="1"/>
              <a:t>perspectiva</a:t>
            </a:r>
            <a:r>
              <a:rPr lang="en-US" sz="1500" dirty="0"/>
              <a:t> del </a:t>
            </a:r>
            <a:r>
              <a:rPr lang="en-US" sz="1500" dirty="0" err="1"/>
              <a:t>público</a:t>
            </a:r>
            <a:r>
              <a:rPr lang="en-US" sz="1500" dirty="0"/>
              <a:t> </a:t>
            </a:r>
            <a:r>
              <a:rPr lang="en-US" sz="1500" dirty="0" err="1"/>
              <a:t>más</a:t>
            </a:r>
            <a:r>
              <a:rPr lang="en-US" sz="1500" dirty="0"/>
              <a:t> </a:t>
            </a:r>
            <a:r>
              <a:rPr lang="en-US" sz="1500" dirty="0" err="1"/>
              <a:t>importante</a:t>
            </a:r>
            <a:r>
              <a:rPr lang="en-US" sz="1500" dirty="0"/>
              <a:t>: </a:t>
            </a:r>
            <a:r>
              <a:rPr lang="en-US" sz="1500" dirty="0" err="1"/>
              <a:t>el</a:t>
            </a:r>
            <a:r>
              <a:rPr lang="en-US" sz="1500" dirty="0"/>
              <a:t> </a:t>
            </a:r>
            <a:r>
              <a:rPr lang="en-US" sz="1500" dirty="0" err="1"/>
              <a:t>cliente</a:t>
            </a:r>
            <a:r>
              <a:rPr lang="en-US" sz="1500" dirty="0"/>
              <a:t> de </a:t>
            </a:r>
            <a:r>
              <a:rPr lang="en-US" sz="1500" dirty="0" err="1"/>
              <a:t>tu</a:t>
            </a:r>
            <a:r>
              <a:rPr lang="en-US" sz="1500" dirty="0"/>
              <a:t> </a:t>
            </a:r>
            <a:r>
              <a:rPr lang="en-US" sz="1500" dirty="0" err="1"/>
              <a:t>cliente</a:t>
            </a:r>
            <a:r>
              <a:rPr lang="en-US" sz="1500" dirty="0"/>
              <a:t>.</a:t>
            </a:r>
            <a:endParaRPr lang="es-ES" sz="1500" dirty="0"/>
          </a:p>
          <a:p>
            <a:pPr marL="36000" algn="l">
              <a:lnSpc>
                <a:spcPct val="100000"/>
              </a:lnSpc>
              <a:spcBef>
                <a:spcPts val="0"/>
              </a:spcBef>
            </a:pPr>
            <a:endParaRPr lang="en-US" sz="1600" dirty="0"/>
          </a:p>
          <a:p>
            <a:pPr marL="36000" algn="l">
              <a:lnSpc>
                <a:spcPct val="120000"/>
              </a:lnSpc>
              <a:spcBef>
                <a:spcPts val="0"/>
              </a:spcBef>
            </a:pPr>
            <a:endParaRPr lang="sk-SK" sz="1600" dirty="0"/>
          </a:p>
        </p:txBody>
      </p:sp>
      <p:sp>
        <p:nvSpPr>
          <p:cNvPr id="9" name="Google Shape;245;gf9ff28dbe4_0_169"/>
          <p:cNvSpPr txBox="1"/>
          <p:nvPr/>
        </p:nvSpPr>
        <p:spPr>
          <a:xfrm>
            <a:off x="4867835" y="502919"/>
            <a:ext cx="7002941" cy="693521"/>
          </a:xfrm>
          <a:prstGeom prst="rect">
            <a:avLst/>
          </a:prstGeom>
          <a:noFill/>
          <a:ln>
            <a:noFill/>
          </a:ln>
        </p:spPr>
        <p:txBody>
          <a:bodyPr spcFirstLastPara="1" wrap="square" lIns="91425" tIns="45700" rIns="91425" bIns="45700" anchor="b" anchorCtr="0">
            <a:noAutofit/>
          </a:bodyPr>
          <a:lstStyle/>
          <a:p>
            <a:pPr marL="36000" lvl="0">
              <a:lnSpc>
                <a:spcPct val="90000"/>
              </a:lnSpc>
              <a:buClr>
                <a:srgbClr val="D92E2D"/>
              </a:buClr>
              <a:buSzPts val="3200"/>
            </a:pPr>
            <a:r>
              <a:rPr lang="fi-FI" sz="3400" dirty="0">
                <a:solidFill>
                  <a:srgbClr val="D92E2D"/>
                </a:solidFill>
              </a:rPr>
              <a:t>Unidad </a:t>
            </a:r>
            <a:r>
              <a:rPr lang="sk-SK" sz="3400" dirty="0">
                <a:solidFill>
                  <a:srgbClr val="D92E2D"/>
                </a:solidFill>
              </a:rPr>
              <a:t>6</a:t>
            </a:r>
            <a:r>
              <a:rPr lang="fi-FI" sz="3400" dirty="0">
                <a:solidFill>
                  <a:srgbClr val="D92E2D"/>
                </a:solidFill>
              </a:rPr>
              <a:t> –</a:t>
            </a:r>
            <a:r>
              <a:rPr lang="sk-SK" sz="3400" dirty="0">
                <a:solidFill>
                  <a:srgbClr val="D92E2D"/>
                </a:solidFill>
              </a:rPr>
              <a:t> Presenta</a:t>
            </a:r>
            <a:r>
              <a:rPr lang="es-ES" sz="3400" dirty="0" err="1">
                <a:solidFill>
                  <a:srgbClr val="D92E2D"/>
                </a:solidFill>
              </a:rPr>
              <a:t>ción</a:t>
            </a:r>
            <a:r>
              <a:rPr lang="es-ES" sz="3400" dirty="0">
                <a:solidFill>
                  <a:srgbClr val="D92E2D"/>
                </a:solidFill>
              </a:rPr>
              <a:t> al cliente</a:t>
            </a:r>
            <a:endParaRPr lang="sk-SK" sz="3400" dirty="0">
              <a:solidFill>
                <a:srgbClr val="D92E2D"/>
              </a:solidFill>
            </a:endParaRPr>
          </a:p>
        </p:txBody>
      </p:sp>
    </p:spTree>
    <p:extLst>
      <p:ext uri="{BB962C8B-B14F-4D97-AF65-F5344CB8AC3E}">
        <p14:creationId xmlns:p14="http://schemas.microsoft.com/office/powerpoint/2010/main" val="16294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2000"/>
                                        <p:tgtEl>
                                          <p:spTgt spid="2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2000"/>
                                        <p:tgtEl>
                                          <p:spTgt spid="24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f9ff28dbe4_0_17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51" name="Google Shape;251;gf9ff28dbe4_0_17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f9ff28dbe4_0_17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gf9ff28dbe4_0_17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gf9ff28dbe4_0_17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55" name="Google Shape;255;gf9ff28dbe4_0_179"/>
          <p:cNvSpPr txBox="1">
            <a:spLocks noGrp="1"/>
          </p:cNvSpPr>
          <p:nvPr>
            <p:ph type="subTitle" idx="1"/>
          </p:nvPr>
        </p:nvSpPr>
        <p:spPr>
          <a:xfrm>
            <a:off x="1524000" y="1290770"/>
            <a:ext cx="9144000" cy="4733341"/>
          </a:xfrm>
          <a:prstGeom prst="rect">
            <a:avLst/>
          </a:prstGeom>
          <a:noFill/>
          <a:ln>
            <a:noFill/>
          </a:ln>
        </p:spPr>
        <p:txBody>
          <a:bodyPr spcFirstLastPara="1" wrap="square" lIns="91425" tIns="45700" rIns="91425" bIns="45700" anchor="t" anchorCtr="0">
            <a:normAutofit/>
          </a:bodyPr>
          <a:lstStyle/>
          <a:p>
            <a:pPr algn="just"/>
            <a:r>
              <a:rPr lang="sk-SK" sz="1600" dirty="0"/>
              <a:t>El logo es la primera cosa que la gente verá como símbolo de tu marca</a:t>
            </a:r>
            <a:r>
              <a:rPr lang="en-US" sz="1600" dirty="0"/>
              <a:t>. </a:t>
            </a:r>
            <a:r>
              <a:rPr lang="en-US" sz="1600" dirty="0" err="1"/>
              <a:t>Representará</a:t>
            </a:r>
            <a:r>
              <a:rPr lang="en-US" sz="1600" dirty="0"/>
              <a:t> lo que es </a:t>
            </a:r>
            <a:r>
              <a:rPr lang="en-US" sz="1600" dirty="0" err="1"/>
              <a:t>tu</a:t>
            </a:r>
            <a:r>
              <a:rPr lang="en-US" sz="1600" dirty="0"/>
              <a:t> </a:t>
            </a:r>
            <a:r>
              <a:rPr lang="en-US" sz="1600" dirty="0" err="1"/>
              <a:t>marca</a:t>
            </a:r>
            <a:r>
              <a:rPr lang="en-US" sz="1600" dirty="0"/>
              <a:t> y </a:t>
            </a:r>
            <a:r>
              <a:rPr lang="en-US" sz="1600" dirty="0" err="1"/>
              <a:t>transmitirá</a:t>
            </a:r>
            <a:r>
              <a:rPr lang="en-US" sz="1600" dirty="0"/>
              <a:t> los </a:t>
            </a:r>
            <a:r>
              <a:rPr lang="en-US" sz="1600" dirty="0" err="1"/>
              <a:t>primeros</a:t>
            </a:r>
            <a:r>
              <a:rPr lang="en-US" sz="1600" dirty="0"/>
              <a:t> </a:t>
            </a:r>
            <a:r>
              <a:rPr lang="en-US" sz="1600" dirty="0" err="1"/>
              <a:t>pensamientos</a:t>
            </a:r>
            <a:r>
              <a:rPr lang="en-US" sz="1600" dirty="0"/>
              <a:t> de </a:t>
            </a:r>
            <a:r>
              <a:rPr lang="en-US" sz="1600" dirty="0" err="1"/>
              <a:t>tu</a:t>
            </a:r>
            <a:r>
              <a:rPr lang="en-US" sz="1600" dirty="0"/>
              <a:t> </a:t>
            </a:r>
            <a:r>
              <a:rPr lang="en-US" sz="1600" dirty="0" err="1"/>
              <a:t>marca</a:t>
            </a:r>
            <a:r>
              <a:rPr lang="en-US" sz="1600" dirty="0"/>
              <a:t>. La </a:t>
            </a:r>
            <a:r>
              <a:rPr lang="en-US" sz="1600" dirty="0" err="1"/>
              <a:t>gente</a:t>
            </a:r>
            <a:r>
              <a:rPr lang="en-US" sz="1600" dirty="0"/>
              <a:t> </a:t>
            </a:r>
            <a:r>
              <a:rPr lang="en-US" sz="1600" dirty="0" err="1"/>
              <a:t>hace</a:t>
            </a:r>
            <a:r>
              <a:rPr lang="en-US" sz="1600" dirty="0"/>
              <a:t> </a:t>
            </a:r>
            <a:r>
              <a:rPr lang="en-US" sz="1600" dirty="0" err="1"/>
              <a:t>todo</a:t>
            </a:r>
            <a:r>
              <a:rPr lang="en-US" sz="1600" dirty="0"/>
              <a:t> </a:t>
            </a:r>
            <a:r>
              <a:rPr lang="en-US" sz="1600" dirty="0" err="1"/>
              <a:t>tipo</a:t>
            </a:r>
            <a:r>
              <a:rPr lang="en-US" sz="1600" dirty="0"/>
              <a:t> de </a:t>
            </a:r>
            <a:r>
              <a:rPr lang="en-US" sz="1600" dirty="0" err="1"/>
              <a:t>cosas</a:t>
            </a:r>
            <a:r>
              <a:rPr lang="en-US" sz="1600" dirty="0"/>
              <a:t> </a:t>
            </a:r>
            <a:r>
              <a:rPr lang="en-US" sz="1600" dirty="0" err="1"/>
              <a:t>creativas</a:t>
            </a:r>
            <a:r>
              <a:rPr lang="en-US" sz="1600" dirty="0"/>
              <a:t> para </a:t>
            </a:r>
            <a:r>
              <a:rPr lang="en-US" sz="1600" dirty="0" err="1"/>
              <a:t>mejorar</a:t>
            </a:r>
            <a:r>
              <a:rPr lang="en-US" sz="1600" dirty="0"/>
              <a:t> </a:t>
            </a:r>
            <a:r>
              <a:rPr lang="en-US" sz="1600" dirty="0" err="1"/>
              <a:t>el</a:t>
            </a:r>
            <a:r>
              <a:rPr lang="en-US" sz="1600" dirty="0"/>
              <a:t> logo de </a:t>
            </a:r>
            <a:r>
              <a:rPr lang="en-US" sz="1600" dirty="0" err="1"/>
              <a:t>su</a:t>
            </a:r>
            <a:r>
              <a:rPr lang="en-US" sz="1600" dirty="0"/>
              <a:t> </a:t>
            </a:r>
            <a:r>
              <a:rPr lang="en-US" sz="1600" dirty="0" err="1"/>
              <a:t>marca</a:t>
            </a:r>
            <a:r>
              <a:rPr lang="en-US" sz="1600" dirty="0"/>
              <a:t>, </a:t>
            </a:r>
            <a:r>
              <a:rPr lang="en-US" sz="1600" dirty="0" err="1"/>
              <a:t>pero</a:t>
            </a:r>
            <a:r>
              <a:rPr lang="en-US" sz="1600" dirty="0"/>
              <a:t> </a:t>
            </a:r>
            <a:r>
              <a:rPr lang="en-US" sz="1600" dirty="0" err="1"/>
              <a:t>todos</a:t>
            </a:r>
            <a:r>
              <a:rPr lang="en-US" sz="1600" dirty="0"/>
              <a:t> los </a:t>
            </a:r>
            <a:r>
              <a:rPr lang="en-US" sz="1600" dirty="0" err="1"/>
              <a:t>esfuerzos</a:t>
            </a:r>
            <a:r>
              <a:rPr lang="en-US" sz="1600" dirty="0"/>
              <a:t> </a:t>
            </a:r>
            <a:r>
              <a:rPr lang="en-US" sz="1600" dirty="0" err="1"/>
              <a:t>fracasan</a:t>
            </a:r>
            <a:r>
              <a:rPr lang="en-US" sz="1600" dirty="0"/>
              <a:t> </a:t>
            </a:r>
            <a:r>
              <a:rPr lang="en-US" sz="1600" dirty="0" err="1"/>
              <a:t>si</a:t>
            </a:r>
            <a:r>
              <a:rPr lang="en-US" sz="1600" dirty="0"/>
              <a:t> no se </a:t>
            </a:r>
            <a:r>
              <a:rPr lang="en-US" sz="1600" dirty="0" err="1"/>
              <a:t>tienen</a:t>
            </a:r>
            <a:r>
              <a:rPr lang="en-US" sz="1600" dirty="0"/>
              <a:t> </a:t>
            </a:r>
            <a:r>
              <a:rPr lang="en-US" sz="1600" dirty="0" err="1"/>
              <a:t>en</a:t>
            </a:r>
            <a:r>
              <a:rPr lang="en-US" sz="1600" dirty="0"/>
              <a:t> </a:t>
            </a:r>
            <a:r>
              <a:rPr lang="en-US" sz="1600" dirty="0" err="1"/>
              <a:t>cuenta</a:t>
            </a:r>
            <a:r>
              <a:rPr lang="en-US" sz="1600" dirty="0"/>
              <a:t> </a:t>
            </a:r>
            <a:r>
              <a:rPr lang="en-US" sz="1600" dirty="0" err="1"/>
              <a:t>algunas</a:t>
            </a:r>
            <a:r>
              <a:rPr lang="en-US" sz="1600" dirty="0"/>
              <a:t> </a:t>
            </a:r>
            <a:r>
              <a:rPr lang="en-US" sz="1600" dirty="0" err="1"/>
              <a:t>cosas</a:t>
            </a:r>
            <a:r>
              <a:rPr lang="en-US" sz="1600" dirty="0"/>
              <a:t>. Hay </a:t>
            </a:r>
            <a:r>
              <a:rPr lang="en-US" sz="1600" dirty="0" err="1"/>
              <a:t>ciertas</a:t>
            </a:r>
            <a:r>
              <a:rPr lang="en-US" sz="1600" dirty="0"/>
              <a:t> </a:t>
            </a:r>
            <a:r>
              <a:rPr lang="en-US" sz="1600" dirty="0" err="1"/>
              <a:t>reglas</a:t>
            </a:r>
            <a:r>
              <a:rPr lang="en-US" sz="1600" dirty="0"/>
              <a:t> </a:t>
            </a:r>
            <a:r>
              <a:rPr lang="en-US" sz="1600" dirty="0" err="1"/>
              <a:t>definidas</a:t>
            </a:r>
            <a:r>
              <a:rPr lang="en-US" sz="1600" dirty="0"/>
              <a:t> que las </a:t>
            </a:r>
            <a:r>
              <a:rPr lang="en-US" sz="1600" dirty="0" err="1"/>
              <a:t>marcas</a:t>
            </a:r>
            <a:r>
              <a:rPr lang="en-US" sz="1600" dirty="0"/>
              <a:t> </a:t>
            </a:r>
            <a:r>
              <a:rPr lang="en-US" sz="1600" dirty="0" err="1"/>
              <a:t>necesitan</a:t>
            </a:r>
            <a:r>
              <a:rPr lang="en-US" sz="1600" dirty="0"/>
              <a:t> </a:t>
            </a:r>
            <a:r>
              <a:rPr lang="en-US" sz="1600" dirty="0" err="1"/>
              <a:t>seguir</a:t>
            </a:r>
            <a:r>
              <a:rPr lang="en-US" sz="1600" dirty="0"/>
              <a:t> </a:t>
            </a:r>
            <a:r>
              <a:rPr lang="en-US" sz="1600" dirty="0" err="1"/>
              <a:t>mientras</a:t>
            </a:r>
            <a:r>
              <a:rPr lang="en-US" sz="1600" dirty="0"/>
              <a:t> se </a:t>
            </a:r>
            <a:r>
              <a:rPr lang="en-US" sz="1600" dirty="0" err="1"/>
              <a:t>diseña</a:t>
            </a:r>
            <a:r>
              <a:rPr lang="en-US" sz="1600" dirty="0"/>
              <a:t> </a:t>
            </a:r>
            <a:r>
              <a:rPr lang="en-US" sz="1600" dirty="0" err="1"/>
              <a:t>el</a:t>
            </a:r>
            <a:r>
              <a:rPr lang="en-US" sz="1600" dirty="0"/>
              <a:t> logo de </a:t>
            </a:r>
            <a:r>
              <a:rPr lang="en-US" sz="1600" dirty="0" err="1"/>
              <a:t>su</a:t>
            </a:r>
            <a:r>
              <a:rPr lang="en-US" sz="1600" dirty="0"/>
              <a:t> </a:t>
            </a:r>
            <a:r>
              <a:rPr lang="en-US" sz="1600" dirty="0" err="1"/>
              <a:t>negocio</a:t>
            </a:r>
            <a:r>
              <a:rPr lang="en-US" sz="1600" dirty="0"/>
              <a:t>.</a:t>
            </a:r>
            <a:r>
              <a:rPr lang="sk-SK" sz="1600" dirty="0">
                <a:solidFill>
                  <a:schemeClr val="tx1"/>
                </a:solidFill>
              </a:rPr>
              <a:t>.</a:t>
            </a:r>
            <a:r>
              <a:rPr lang="en-US" sz="1600" u="sng" dirty="0">
                <a:solidFill>
                  <a:schemeClr val="tx1"/>
                </a:solidFill>
                <a:hlinkClick r:id="rId5"/>
              </a:rPr>
              <a:t> s</a:t>
            </a:r>
            <a:r>
              <a:rPr lang="en-US" sz="1600" dirty="0"/>
              <a:t>. </a:t>
            </a:r>
            <a:r>
              <a:rPr lang="en-US" sz="1600" dirty="0" err="1"/>
              <a:t>Hemos</a:t>
            </a:r>
            <a:r>
              <a:rPr lang="en-US" sz="1600" dirty="0"/>
              <a:t> </a:t>
            </a:r>
            <a:r>
              <a:rPr lang="en-US" sz="1600" dirty="0" err="1"/>
              <a:t>elaborado</a:t>
            </a:r>
            <a:r>
              <a:rPr lang="en-US" sz="1600" dirty="0"/>
              <a:t> una </a:t>
            </a:r>
            <a:r>
              <a:rPr lang="en-US" sz="1600" dirty="0" err="1"/>
              <a:t>lista</a:t>
            </a:r>
            <a:r>
              <a:rPr lang="en-US" sz="1600" dirty="0"/>
              <a:t> </a:t>
            </a:r>
            <a:r>
              <a:rPr lang="en-US" sz="1600" dirty="0" err="1"/>
              <a:t>donde</a:t>
            </a:r>
            <a:r>
              <a:rPr lang="en-US" sz="1600" dirty="0"/>
              <a:t> con 6 </a:t>
            </a:r>
            <a:r>
              <a:rPr lang="en-US" sz="1600" dirty="0" err="1"/>
              <a:t>cosas</a:t>
            </a:r>
            <a:r>
              <a:rPr lang="en-US" sz="1600" dirty="0"/>
              <a:t> a </a:t>
            </a:r>
            <a:r>
              <a:rPr lang="en-US" sz="1600" dirty="0" err="1"/>
              <a:t>tener</a:t>
            </a:r>
            <a:r>
              <a:rPr lang="en-US" sz="1600" dirty="0"/>
              <a:t> </a:t>
            </a:r>
            <a:r>
              <a:rPr lang="en-US" sz="1600" dirty="0" err="1"/>
              <a:t>en</a:t>
            </a:r>
            <a:r>
              <a:rPr lang="en-US" sz="1600" dirty="0"/>
              <a:t> </a:t>
            </a:r>
            <a:r>
              <a:rPr lang="en-US" sz="1600" dirty="0" err="1"/>
              <a:t>cuenta</a:t>
            </a:r>
            <a:r>
              <a:rPr lang="en-US" sz="1600" dirty="0"/>
              <a:t> antes de </a:t>
            </a:r>
            <a:r>
              <a:rPr lang="en-US" sz="1600" dirty="0" err="1"/>
              <a:t>finalizar</a:t>
            </a:r>
            <a:r>
              <a:rPr lang="en-US" sz="1600" dirty="0"/>
              <a:t> la </a:t>
            </a:r>
            <a:r>
              <a:rPr lang="en-US" sz="1600" dirty="0" err="1"/>
              <a:t>marca</a:t>
            </a:r>
            <a:r>
              <a:rPr lang="en-US" sz="1600" dirty="0"/>
              <a:t> de </a:t>
            </a:r>
            <a:r>
              <a:rPr lang="en-US" sz="1600" dirty="0" err="1"/>
              <a:t>tu</a:t>
            </a:r>
            <a:r>
              <a:rPr lang="en-US" sz="1600" dirty="0"/>
              <a:t> logo.</a:t>
            </a:r>
          </a:p>
          <a:p>
            <a:pPr algn="just">
              <a:lnSpc>
                <a:spcPct val="100000"/>
              </a:lnSpc>
            </a:pPr>
            <a:r>
              <a:rPr lang="en-US" sz="1600" b="1" dirty="0"/>
              <a:t>¿</a:t>
            </a:r>
            <a:r>
              <a:rPr lang="en-US" sz="1600" b="1" dirty="0" err="1"/>
              <a:t>Entiende</a:t>
            </a:r>
            <a:r>
              <a:rPr lang="en-US" sz="1600" b="1" dirty="0"/>
              <a:t> bien </a:t>
            </a:r>
            <a:r>
              <a:rPr lang="en-US" sz="1600" b="1" dirty="0" err="1"/>
              <a:t>el</a:t>
            </a:r>
            <a:r>
              <a:rPr lang="en-US" sz="1600" b="1" dirty="0"/>
              <a:t> </a:t>
            </a:r>
            <a:r>
              <a:rPr lang="en-US" sz="1600" b="1" dirty="0" err="1"/>
              <a:t>público</a:t>
            </a:r>
            <a:r>
              <a:rPr lang="en-US" sz="1600" b="1" dirty="0"/>
              <a:t> </a:t>
            </a:r>
            <a:r>
              <a:rPr lang="en-US" sz="1600" b="1" dirty="0" err="1"/>
              <a:t>tu</a:t>
            </a:r>
            <a:r>
              <a:rPr lang="en-US" sz="1600" b="1" dirty="0"/>
              <a:t> logo?</a:t>
            </a:r>
            <a:r>
              <a:rPr lang="sk-SK" sz="1600" b="1" dirty="0"/>
              <a:t>- </a:t>
            </a:r>
            <a:r>
              <a:rPr lang="en-US" sz="1600" dirty="0" err="1"/>
              <a:t>Debes</a:t>
            </a:r>
            <a:r>
              <a:rPr lang="en-US" sz="1600" dirty="0"/>
              <a:t> </a:t>
            </a:r>
            <a:r>
              <a:rPr lang="en-US" sz="1600" dirty="0" err="1"/>
              <a:t>haber</a:t>
            </a:r>
            <a:r>
              <a:rPr lang="en-US" sz="1600" dirty="0"/>
              <a:t> </a:t>
            </a:r>
            <a:r>
              <a:rPr lang="en-US" sz="1600" dirty="0" err="1"/>
              <a:t>diseñado</a:t>
            </a:r>
            <a:r>
              <a:rPr lang="en-US" sz="1600" dirty="0"/>
              <a:t> un logo bonito con </a:t>
            </a:r>
            <a:r>
              <a:rPr lang="en-US" sz="1600" dirty="0" err="1"/>
              <a:t>todo</a:t>
            </a:r>
            <a:r>
              <a:rPr lang="en-US" sz="1600" dirty="0"/>
              <a:t> </a:t>
            </a:r>
            <a:r>
              <a:rPr lang="en-US" sz="1600" dirty="0" err="1"/>
              <a:t>tipo</a:t>
            </a:r>
            <a:r>
              <a:rPr lang="en-US" sz="1600" dirty="0"/>
              <a:t> de </a:t>
            </a:r>
            <a:r>
              <a:rPr lang="en-US" sz="1600" dirty="0" err="1"/>
              <a:t>colores</a:t>
            </a:r>
            <a:r>
              <a:rPr lang="en-US" sz="1600" dirty="0"/>
              <a:t> </a:t>
            </a:r>
            <a:r>
              <a:rPr lang="en-US" sz="1600" dirty="0" err="1"/>
              <a:t>pero</a:t>
            </a:r>
            <a:r>
              <a:rPr lang="en-US" sz="1600" dirty="0"/>
              <a:t> no </a:t>
            </a:r>
            <a:r>
              <a:rPr lang="en-US" sz="1600" dirty="0" err="1"/>
              <a:t>tendrá</a:t>
            </a:r>
            <a:r>
              <a:rPr lang="en-US" sz="1600" dirty="0"/>
              <a:t> </a:t>
            </a:r>
            <a:r>
              <a:rPr lang="en-US" sz="1600" dirty="0" err="1"/>
              <a:t>sentido</a:t>
            </a:r>
            <a:r>
              <a:rPr lang="en-US" sz="1600" dirty="0"/>
              <a:t> </a:t>
            </a:r>
            <a:r>
              <a:rPr lang="en-US" sz="1600" dirty="0" err="1"/>
              <a:t>si</a:t>
            </a:r>
            <a:r>
              <a:rPr lang="en-US" sz="1600" dirty="0"/>
              <a:t> </a:t>
            </a:r>
            <a:r>
              <a:rPr lang="en-US" sz="1600" dirty="0" err="1"/>
              <a:t>tu</a:t>
            </a:r>
            <a:r>
              <a:rPr lang="en-US" sz="1600" dirty="0"/>
              <a:t> </a:t>
            </a:r>
            <a:r>
              <a:rPr lang="en-US" sz="1600" dirty="0" err="1"/>
              <a:t>público</a:t>
            </a:r>
            <a:r>
              <a:rPr lang="en-US" sz="1600" dirty="0"/>
              <a:t> no lo </a:t>
            </a:r>
            <a:r>
              <a:rPr lang="en-US" sz="1600" dirty="0" err="1"/>
              <a:t>entiende</a:t>
            </a:r>
            <a:r>
              <a:rPr lang="en-US" sz="1600" dirty="0"/>
              <a:t> o lo mal </a:t>
            </a:r>
            <a:r>
              <a:rPr lang="en-US" sz="1600" dirty="0" err="1"/>
              <a:t>interpretan</a:t>
            </a:r>
            <a:r>
              <a:rPr lang="en-US" sz="1600" dirty="0"/>
              <a:t> con </a:t>
            </a:r>
            <a:r>
              <a:rPr lang="en-US" sz="1600" dirty="0" err="1"/>
              <a:t>otra</a:t>
            </a:r>
            <a:r>
              <a:rPr lang="en-US" sz="1600" dirty="0"/>
              <a:t> </a:t>
            </a:r>
            <a:r>
              <a:rPr lang="en-US" sz="1600" dirty="0" err="1"/>
              <a:t>cosa</a:t>
            </a:r>
            <a:r>
              <a:rPr lang="en-US" sz="1600" dirty="0"/>
              <a:t>. El logo </a:t>
            </a:r>
            <a:r>
              <a:rPr lang="en-US" sz="1600" dirty="0" err="1"/>
              <a:t>tiene</a:t>
            </a:r>
            <a:r>
              <a:rPr lang="en-US" sz="1600" dirty="0"/>
              <a:t> que </a:t>
            </a:r>
            <a:r>
              <a:rPr lang="en-US" sz="1600" dirty="0" err="1"/>
              <a:t>transmitir</a:t>
            </a:r>
            <a:r>
              <a:rPr lang="en-US" sz="1600" dirty="0"/>
              <a:t> la </a:t>
            </a:r>
            <a:r>
              <a:rPr lang="en-US" sz="1600" dirty="0" err="1"/>
              <a:t>verdadera</a:t>
            </a:r>
            <a:r>
              <a:rPr lang="en-US" sz="1600" dirty="0"/>
              <a:t> </a:t>
            </a:r>
            <a:r>
              <a:rPr lang="en-US" sz="1600" dirty="0" err="1"/>
              <a:t>esencia</a:t>
            </a:r>
            <a:r>
              <a:rPr lang="en-US" sz="1600" dirty="0"/>
              <a:t> de </a:t>
            </a:r>
            <a:r>
              <a:rPr lang="en-US" sz="1600" dirty="0" err="1"/>
              <a:t>tu</a:t>
            </a:r>
            <a:r>
              <a:rPr lang="en-US" sz="1600" dirty="0"/>
              <a:t> </a:t>
            </a:r>
            <a:r>
              <a:rPr lang="en-US" sz="1600" dirty="0" err="1"/>
              <a:t>marca</a:t>
            </a:r>
            <a:r>
              <a:rPr lang="en-US" sz="1600" dirty="0"/>
              <a:t> y debe ser </a:t>
            </a:r>
            <a:r>
              <a:rPr lang="en-US" sz="1600" dirty="0" err="1"/>
              <a:t>percibido</a:t>
            </a:r>
            <a:r>
              <a:rPr lang="en-US" sz="1600" dirty="0"/>
              <a:t> </a:t>
            </a:r>
            <a:r>
              <a:rPr lang="en-US" sz="1600" dirty="0" err="1"/>
              <a:t>correctamente</a:t>
            </a:r>
            <a:r>
              <a:rPr lang="en-US" sz="1600" dirty="0"/>
              <a:t> por </a:t>
            </a:r>
            <a:r>
              <a:rPr lang="en-US" sz="1600" dirty="0" err="1"/>
              <a:t>el</a:t>
            </a:r>
            <a:r>
              <a:rPr lang="en-US" sz="1600" dirty="0"/>
              <a:t> </a:t>
            </a:r>
            <a:r>
              <a:rPr lang="en-US" sz="1600" dirty="0" err="1"/>
              <a:t>público</a:t>
            </a:r>
            <a:r>
              <a:rPr lang="en-US" sz="1600" dirty="0"/>
              <a:t>.</a:t>
            </a:r>
            <a:endParaRPr lang="es-ES" sz="1600" dirty="0"/>
          </a:p>
          <a:p>
            <a:pPr algn="just"/>
            <a:r>
              <a:rPr lang="en-US" sz="1600" b="1" dirty="0"/>
              <a:t>Que sea </a:t>
            </a:r>
            <a:r>
              <a:rPr lang="en-US" sz="1600" b="1" dirty="0" err="1"/>
              <a:t>sencillo</a:t>
            </a:r>
            <a:r>
              <a:rPr lang="en-US" sz="1600" b="1" dirty="0"/>
              <a:t> </a:t>
            </a:r>
            <a:r>
              <a:rPr lang="en-US" sz="1600" b="1" dirty="0" err="1"/>
              <a:t>pero</a:t>
            </a:r>
            <a:r>
              <a:rPr lang="en-US" sz="1600" b="1" dirty="0"/>
              <a:t> bonito</a:t>
            </a:r>
            <a:r>
              <a:rPr lang="sk-SK" sz="1600" b="1" dirty="0"/>
              <a:t>- </a:t>
            </a:r>
            <a:r>
              <a:rPr lang="en-US" sz="1600" dirty="0" err="1"/>
              <a:t>Añadir</a:t>
            </a:r>
            <a:r>
              <a:rPr lang="en-US" sz="1600" dirty="0"/>
              <a:t> </a:t>
            </a:r>
            <a:r>
              <a:rPr lang="en-US" sz="1600" dirty="0" err="1"/>
              <a:t>demasiadas</a:t>
            </a:r>
            <a:r>
              <a:rPr lang="en-US" sz="1600" dirty="0"/>
              <a:t> </a:t>
            </a:r>
            <a:r>
              <a:rPr lang="en-US" sz="1600" dirty="0" err="1"/>
              <a:t>formas</a:t>
            </a:r>
            <a:r>
              <a:rPr lang="en-US" sz="1600" dirty="0"/>
              <a:t> y </a:t>
            </a:r>
            <a:r>
              <a:rPr lang="en-US" sz="1600" dirty="0" err="1"/>
              <a:t>colores</a:t>
            </a:r>
            <a:r>
              <a:rPr lang="en-US" sz="1600" dirty="0"/>
              <a:t> que </a:t>
            </a:r>
            <a:r>
              <a:rPr lang="en-US" sz="1600" dirty="0" err="1"/>
              <a:t>contrastan</a:t>
            </a:r>
            <a:r>
              <a:rPr lang="en-US" sz="1600" dirty="0"/>
              <a:t> </a:t>
            </a:r>
            <a:r>
              <a:rPr lang="en-US" sz="1600" dirty="0" err="1"/>
              <a:t>hará</a:t>
            </a:r>
            <a:r>
              <a:rPr lang="en-US" sz="1600" dirty="0"/>
              <a:t>  </a:t>
            </a:r>
            <a:r>
              <a:rPr lang="en-US" sz="1600" dirty="0" err="1"/>
              <a:t>el</a:t>
            </a:r>
            <a:r>
              <a:rPr lang="en-US" sz="1600" dirty="0"/>
              <a:t> logo </a:t>
            </a:r>
            <a:r>
              <a:rPr lang="en-US" sz="1600" dirty="0" err="1"/>
              <a:t>desordenado</a:t>
            </a:r>
            <a:r>
              <a:rPr lang="en-US" sz="1600" dirty="0"/>
              <a:t>. A </a:t>
            </a:r>
            <a:r>
              <a:rPr lang="en-US" sz="1600" dirty="0" err="1"/>
              <a:t>tu</a:t>
            </a:r>
            <a:r>
              <a:rPr lang="en-US" sz="1600" dirty="0"/>
              <a:t> </a:t>
            </a:r>
            <a:r>
              <a:rPr lang="en-US" sz="1600" dirty="0" err="1"/>
              <a:t>público</a:t>
            </a:r>
            <a:r>
              <a:rPr lang="en-US" sz="1600" dirty="0"/>
              <a:t> no le debe </a:t>
            </a:r>
            <a:r>
              <a:rPr lang="en-US" sz="1600" dirty="0" err="1"/>
              <a:t>gustar</a:t>
            </a:r>
            <a:r>
              <a:rPr lang="en-US" sz="1600" dirty="0"/>
              <a:t> un logo con un </a:t>
            </a:r>
            <a:r>
              <a:rPr lang="en-US" sz="1600" dirty="0" err="1"/>
              <a:t>diseño</a:t>
            </a:r>
            <a:r>
              <a:rPr lang="en-US" sz="1600" dirty="0"/>
              <a:t> </a:t>
            </a:r>
            <a:r>
              <a:rPr lang="en-US" sz="1600" dirty="0" err="1"/>
              <a:t>demasiado</a:t>
            </a:r>
            <a:r>
              <a:rPr lang="en-US" sz="1600" dirty="0"/>
              <a:t> </a:t>
            </a:r>
            <a:r>
              <a:rPr lang="en-US" sz="1600" dirty="0" err="1"/>
              <a:t>complejo</a:t>
            </a:r>
            <a:r>
              <a:rPr lang="en-US" sz="1600" dirty="0"/>
              <a:t>. </a:t>
            </a:r>
            <a:r>
              <a:rPr lang="en-US" sz="1600" dirty="0" err="1"/>
              <a:t>Hazlo</a:t>
            </a:r>
            <a:r>
              <a:rPr lang="en-US" sz="1600" dirty="0"/>
              <a:t> simple con </a:t>
            </a:r>
            <a:r>
              <a:rPr lang="en-US" sz="1600" dirty="0" err="1"/>
              <a:t>pocos</a:t>
            </a:r>
            <a:r>
              <a:rPr lang="en-US" sz="1600" dirty="0"/>
              <a:t> </a:t>
            </a:r>
            <a:r>
              <a:rPr lang="en-US" sz="1600" dirty="0" err="1"/>
              <a:t>colores</a:t>
            </a:r>
            <a:r>
              <a:rPr lang="en-US" sz="1600" dirty="0"/>
              <a:t> que </a:t>
            </a:r>
            <a:r>
              <a:rPr lang="en-US" sz="1600" dirty="0" err="1"/>
              <a:t>hagan</a:t>
            </a:r>
            <a:r>
              <a:rPr lang="en-US" sz="1600" dirty="0"/>
              <a:t> que </a:t>
            </a:r>
            <a:r>
              <a:rPr lang="en-US" sz="1600" dirty="0" err="1"/>
              <a:t>tu</a:t>
            </a:r>
            <a:r>
              <a:rPr lang="en-US" sz="1600" dirty="0"/>
              <a:t> </a:t>
            </a:r>
            <a:r>
              <a:rPr lang="en-US" sz="1600" dirty="0" err="1"/>
              <a:t>público</a:t>
            </a:r>
            <a:r>
              <a:rPr lang="en-US" sz="1600" dirty="0"/>
              <a:t> lo </a:t>
            </a:r>
            <a:r>
              <a:rPr lang="en-US" sz="1600" dirty="0" err="1"/>
              <a:t>reconozca</a:t>
            </a:r>
            <a:r>
              <a:rPr lang="en-US" sz="1600" dirty="0"/>
              <a:t> </a:t>
            </a:r>
            <a:r>
              <a:rPr lang="en-US" sz="1600" dirty="0" err="1"/>
              <a:t>fácilmente</a:t>
            </a:r>
            <a:r>
              <a:rPr lang="en-US" sz="1600" dirty="0"/>
              <a:t> </a:t>
            </a:r>
            <a:r>
              <a:rPr lang="en-US" sz="1600" dirty="0" err="1"/>
              <a:t>cuando</a:t>
            </a:r>
            <a:r>
              <a:rPr lang="en-US" sz="1600" dirty="0"/>
              <a:t> lo </a:t>
            </a:r>
            <a:r>
              <a:rPr lang="en-US" sz="1600" dirty="0" err="1"/>
              <a:t>vean</a:t>
            </a:r>
            <a:r>
              <a:rPr lang="en-US" sz="1600" dirty="0"/>
              <a:t> de nuevo. </a:t>
            </a:r>
            <a:r>
              <a:rPr lang="en-US" sz="1600" dirty="0" err="1"/>
              <a:t>Ej</a:t>
            </a:r>
            <a:r>
              <a:rPr lang="en-US" sz="1600" dirty="0"/>
              <a:t>- El logo de Apple es simple y </a:t>
            </a:r>
            <a:r>
              <a:rPr lang="en-US" sz="1600" dirty="0" err="1"/>
              <a:t>transmite</a:t>
            </a:r>
            <a:r>
              <a:rPr lang="en-US" sz="1600" dirty="0"/>
              <a:t> </a:t>
            </a:r>
            <a:r>
              <a:rPr lang="en-US" sz="1600" dirty="0" err="1"/>
              <a:t>su</a:t>
            </a:r>
            <a:r>
              <a:rPr lang="en-US" sz="1600" dirty="0"/>
              <a:t> idea de </a:t>
            </a:r>
            <a:r>
              <a:rPr lang="en-US" sz="1600" dirty="0" err="1"/>
              <a:t>mantener</a:t>
            </a:r>
            <a:r>
              <a:rPr lang="en-US" sz="1600" dirty="0"/>
              <a:t> las </a:t>
            </a:r>
            <a:r>
              <a:rPr lang="en-US" sz="1600" dirty="0" err="1"/>
              <a:t>cosas</a:t>
            </a:r>
            <a:r>
              <a:rPr lang="en-US" sz="1600" dirty="0"/>
              <a:t> </a:t>
            </a:r>
            <a:r>
              <a:rPr lang="en-US" sz="1600" dirty="0" err="1"/>
              <a:t>bonitas</a:t>
            </a:r>
            <a:r>
              <a:rPr lang="en-US" sz="1600" dirty="0"/>
              <a:t> y simples. </a:t>
            </a:r>
          </a:p>
          <a:p>
            <a:pPr algn="l"/>
            <a:r>
              <a:rPr lang="en-US" sz="1600" b="1" dirty="0"/>
              <a:t>No uses </a:t>
            </a:r>
            <a:r>
              <a:rPr lang="en-US" sz="1600" b="1" dirty="0" err="1"/>
              <a:t>muchos</a:t>
            </a:r>
            <a:r>
              <a:rPr lang="en-US" sz="1600" b="1" dirty="0"/>
              <a:t> </a:t>
            </a:r>
            <a:r>
              <a:rPr lang="en-US" sz="1600" b="1" dirty="0" err="1"/>
              <a:t>efectos</a:t>
            </a:r>
            <a:r>
              <a:rPr lang="sk-SK" sz="1600" b="1" dirty="0"/>
              <a:t> - </a:t>
            </a:r>
            <a:r>
              <a:rPr lang="en-US" sz="1600" dirty="0" err="1"/>
              <a:t>Efectos</a:t>
            </a:r>
            <a:r>
              <a:rPr lang="en-US" sz="1600" dirty="0"/>
              <a:t> </a:t>
            </a:r>
            <a:r>
              <a:rPr lang="en-US" sz="1600" dirty="0" err="1"/>
              <a:t>como</a:t>
            </a:r>
            <a:r>
              <a:rPr lang="en-US" sz="1600" dirty="0"/>
              <a:t> sombras, </a:t>
            </a:r>
            <a:r>
              <a:rPr lang="en-US" sz="1600" dirty="0" err="1"/>
              <a:t>biselados</a:t>
            </a:r>
            <a:r>
              <a:rPr lang="en-US" sz="1600" dirty="0"/>
              <a:t>, </a:t>
            </a:r>
            <a:r>
              <a:rPr lang="en-US" sz="1600" dirty="0" err="1"/>
              <a:t>estampados</a:t>
            </a:r>
            <a:r>
              <a:rPr lang="en-US" sz="1600" dirty="0"/>
              <a:t> </a:t>
            </a:r>
            <a:r>
              <a:rPr lang="en-US" sz="1600" dirty="0" err="1"/>
              <a:t>pueden</a:t>
            </a:r>
            <a:r>
              <a:rPr lang="en-US" sz="1600" dirty="0"/>
              <a:t> ser </a:t>
            </a:r>
            <a:r>
              <a:rPr lang="en-US" sz="1600" dirty="0" err="1"/>
              <a:t>muy</a:t>
            </a:r>
            <a:r>
              <a:rPr lang="en-US" sz="1600" dirty="0"/>
              <a:t> </a:t>
            </a:r>
            <a:r>
              <a:rPr lang="en-US" sz="1600" dirty="0" err="1"/>
              <a:t>atractivos</a:t>
            </a:r>
            <a:r>
              <a:rPr lang="en-US" sz="1600" dirty="0"/>
              <a:t> </a:t>
            </a:r>
            <a:r>
              <a:rPr lang="en-US" sz="1600" dirty="0" err="1"/>
              <a:t>pero</a:t>
            </a:r>
            <a:r>
              <a:rPr lang="en-US" sz="1600" dirty="0"/>
              <a:t> </a:t>
            </a:r>
            <a:r>
              <a:rPr lang="en-US" sz="1600" dirty="0" err="1"/>
              <a:t>pero</a:t>
            </a:r>
            <a:r>
              <a:rPr lang="en-US" sz="1600" dirty="0"/>
              <a:t> </a:t>
            </a:r>
            <a:r>
              <a:rPr lang="en-US" sz="1600" dirty="0" err="1"/>
              <a:t>pueden</a:t>
            </a:r>
            <a:r>
              <a:rPr lang="en-US" sz="1600" dirty="0"/>
              <a:t> ser un </a:t>
            </a:r>
            <a:r>
              <a:rPr lang="en-US" sz="1600" dirty="0" err="1"/>
              <a:t>problema</a:t>
            </a:r>
            <a:r>
              <a:rPr lang="en-US" sz="1600" dirty="0"/>
              <a:t> </a:t>
            </a:r>
            <a:r>
              <a:rPr lang="en-US" sz="1600" dirty="0" err="1"/>
              <a:t>cuando</a:t>
            </a:r>
            <a:r>
              <a:rPr lang="en-US" sz="1600" dirty="0"/>
              <a:t>  se </a:t>
            </a:r>
            <a:r>
              <a:rPr lang="en-US" sz="1600" dirty="0" err="1"/>
              <a:t>ven</a:t>
            </a:r>
            <a:r>
              <a:rPr lang="en-US" sz="1600" dirty="0"/>
              <a:t> </a:t>
            </a:r>
            <a:r>
              <a:rPr lang="en-US" sz="1600" dirty="0" err="1"/>
              <a:t>en</a:t>
            </a:r>
            <a:r>
              <a:rPr lang="en-US" sz="1600" dirty="0"/>
              <a:t> </a:t>
            </a:r>
            <a:r>
              <a:rPr lang="en-US" sz="1600" dirty="0" err="1"/>
              <a:t>varios</a:t>
            </a:r>
            <a:r>
              <a:rPr lang="en-US" sz="1600" dirty="0"/>
              <a:t> </a:t>
            </a:r>
            <a:r>
              <a:rPr lang="en-US" sz="1600" dirty="0" err="1"/>
              <a:t>dispositivos</a:t>
            </a:r>
            <a:r>
              <a:rPr lang="en-US" sz="1600" dirty="0"/>
              <a:t> y </a:t>
            </a:r>
            <a:r>
              <a:rPr lang="en-US" sz="1600" dirty="0" err="1"/>
              <a:t>formatos</a:t>
            </a:r>
            <a:r>
              <a:rPr lang="en-US" sz="1600" dirty="0"/>
              <a:t>. El logo </a:t>
            </a:r>
            <a:r>
              <a:rPr lang="en-US" sz="1600" dirty="0" err="1"/>
              <a:t>puede</a:t>
            </a:r>
            <a:r>
              <a:rPr lang="en-US" sz="1600" dirty="0"/>
              <a:t> </a:t>
            </a:r>
            <a:r>
              <a:rPr lang="en-US" sz="1600" dirty="0" err="1"/>
              <a:t>parecer</a:t>
            </a:r>
            <a:r>
              <a:rPr lang="en-US" sz="1600" dirty="0"/>
              <a:t> </a:t>
            </a:r>
            <a:r>
              <a:rPr lang="en-US" sz="1600" dirty="0" err="1"/>
              <a:t>muy</a:t>
            </a:r>
            <a:r>
              <a:rPr lang="en-US" sz="1600" dirty="0"/>
              <a:t> </a:t>
            </a:r>
            <a:r>
              <a:rPr lang="en-US" sz="1600" dirty="0" err="1"/>
              <a:t>diferente</a:t>
            </a:r>
            <a:r>
              <a:rPr lang="en-US" sz="1600" dirty="0"/>
              <a:t> </a:t>
            </a:r>
            <a:r>
              <a:rPr lang="en-US" sz="1600" dirty="0" err="1"/>
              <a:t>si</a:t>
            </a:r>
            <a:r>
              <a:rPr lang="en-US" sz="1600" dirty="0"/>
              <a:t> lo </a:t>
            </a:r>
            <a:r>
              <a:rPr lang="en-US" sz="1600" dirty="0" err="1"/>
              <a:t>ves</a:t>
            </a:r>
            <a:r>
              <a:rPr lang="en-US" sz="1600" dirty="0"/>
              <a:t> </a:t>
            </a:r>
            <a:r>
              <a:rPr lang="en-US" sz="1600" dirty="0" err="1"/>
              <a:t>desde</a:t>
            </a:r>
            <a:r>
              <a:rPr lang="en-US" sz="1600" dirty="0"/>
              <a:t> </a:t>
            </a:r>
            <a:r>
              <a:rPr lang="en-US" sz="1600" dirty="0" err="1"/>
              <a:t>tu</a:t>
            </a:r>
            <a:r>
              <a:rPr lang="en-US" sz="1600" dirty="0"/>
              <a:t> </a:t>
            </a:r>
            <a:r>
              <a:rPr lang="en-US" sz="1600" dirty="0" err="1"/>
              <a:t>ordenador</a:t>
            </a:r>
            <a:r>
              <a:rPr lang="en-US" sz="1600" dirty="0"/>
              <a:t> y lo </a:t>
            </a:r>
            <a:r>
              <a:rPr lang="en-US" sz="1600" dirty="0" err="1"/>
              <a:t>ves</a:t>
            </a:r>
            <a:r>
              <a:rPr lang="en-US" sz="1600" dirty="0"/>
              <a:t> </a:t>
            </a:r>
            <a:r>
              <a:rPr lang="en-US" sz="1600" dirty="0" err="1"/>
              <a:t>en</a:t>
            </a:r>
            <a:r>
              <a:rPr lang="en-US" sz="1600" dirty="0"/>
              <a:t> un </a:t>
            </a:r>
            <a:r>
              <a:rPr lang="en-US" sz="1600" dirty="0" err="1"/>
              <a:t>folleto</a:t>
            </a:r>
            <a:r>
              <a:rPr lang="en-US" sz="1600" dirty="0"/>
              <a:t> </a:t>
            </a:r>
            <a:r>
              <a:rPr lang="en-US" sz="1600" dirty="0" err="1"/>
              <a:t>impreso</a:t>
            </a:r>
            <a:r>
              <a:rPr lang="en-US" sz="1600" dirty="0"/>
              <a:t> </a:t>
            </a:r>
            <a:r>
              <a:rPr lang="en-US" sz="1600" dirty="0" err="1"/>
              <a:t>si</a:t>
            </a:r>
            <a:r>
              <a:rPr lang="en-US" sz="1600" dirty="0"/>
              <a:t> </a:t>
            </a:r>
            <a:r>
              <a:rPr lang="en-US" sz="1600" dirty="0" err="1"/>
              <a:t>usas</a:t>
            </a:r>
            <a:r>
              <a:rPr lang="en-US" sz="1600" dirty="0"/>
              <a:t> </a:t>
            </a:r>
            <a:r>
              <a:rPr lang="en-US" sz="1600" dirty="0" err="1"/>
              <a:t>efectos</a:t>
            </a:r>
            <a:r>
              <a:rPr lang="en-US" sz="1600" dirty="0"/>
              <a:t>.</a:t>
            </a:r>
            <a:endParaRPr lang="es-ES" sz="1600" dirty="0"/>
          </a:p>
          <a:p>
            <a:pPr algn="l"/>
            <a:endParaRPr lang="en-US" sz="1600" dirty="0"/>
          </a:p>
        </p:txBody>
      </p:sp>
      <p:sp>
        <p:nvSpPr>
          <p:cNvPr id="256" name="Google Shape;256;gf9ff28dbe4_0_179"/>
          <p:cNvSpPr txBox="1"/>
          <p:nvPr/>
        </p:nvSpPr>
        <p:spPr>
          <a:xfrm>
            <a:off x="5715000" y="539955"/>
            <a:ext cx="5427988" cy="617491"/>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fi-FI" sz="3600" dirty="0">
                <a:solidFill>
                  <a:srgbClr val="D92E2D"/>
                </a:solidFill>
                <a:latin typeface="Calibri"/>
                <a:ea typeface="Calibri"/>
                <a:cs typeface="Calibri"/>
                <a:sym typeface="Calibri"/>
              </a:rPr>
              <a:t>Unidad 7 - </a:t>
            </a:r>
            <a:r>
              <a:rPr lang="sk-SK" sz="3600" dirty="0">
                <a:solidFill>
                  <a:srgbClr val="D92E2D"/>
                </a:solidFill>
              </a:rPr>
              <a:t>Finaliza</a:t>
            </a:r>
            <a:r>
              <a:rPr lang="es-ES" sz="3600" dirty="0">
                <a:solidFill>
                  <a:srgbClr val="D92E2D"/>
                </a:solidFill>
              </a:rPr>
              <a:t>c</a:t>
            </a:r>
            <a:r>
              <a:rPr lang="sk-SK" sz="3600" dirty="0">
                <a:solidFill>
                  <a:srgbClr val="D92E2D"/>
                </a:solidFill>
              </a:rPr>
              <a:t>i</a:t>
            </a:r>
            <a:r>
              <a:rPr lang="es-ES" sz="3600" dirty="0" err="1">
                <a:solidFill>
                  <a:srgbClr val="D92E2D"/>
                </a:solidFill>
              </a:rPr>
              <a:t>ó</a:t>
            </a:r>
            <a:r>
              <a:rPr lang="sk-SK" sz="3600" dirty="0">
                <a:solidFill>
                  <a:srgbClr val="D92E2D"/>
                </a:solidFill>
              </a:rPr>
              <a:t>n</a:t>
            </a:r>
            <a:endParaRPr sz="4000" b="1" dirty="0">
              <a:solidFill>
                <a:srgbClr val="D92E2D"/>
              </a:solidFill>
              <a:latin typeface="Calibri"/>
              <a:ea typeface="Calibri"/>
              <a:cs typeface="Calibri"/>
              <a:sym typeface="Calibri"/>
            </a:endParaRPr>
          </a:p>
        </p:txBody>
      </p:sp>
      <p:pic>
        <p:nvPicPr>
          <p:cNvPr id="9" name="Google Shape;388;p8"/>
          <p:cNvPicPr preferRelativeResize="0"/>
          <p:nvPr/>
        </p:nvPicPr>
        <p:blipFill rotWithShape="1">
          <a:blip r:embed="rId6">
            <a:alphaModFix/>
          </a:blip>
          <a:srcRect/>
          <a:stretch/>
        </p:blipFill>
        <p:spPr>
          <a:xfrm>
            <a:off x="9578430" y="5181600"/>
            <a:ext cx="1668690" cy="9758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2000"/>
                                        <p:tgtEl>
                                          <p:spTgt spid="2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2000"/>
                                        <p:tgtEl>
                                          <p:spTgt spid="25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subTitle" idx="1"/>
          </p:nvPr>
        </p:nvSpPr>
        <p:spPr>
          <a:xfrm>
            <a:off x="1459132" y="1196400"/>
            <a:ext cx="6026935" cy="45953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solidFill>
                <a:srgbClr val="E47A24"/>
              </a:solidFill>
              <a:latin typeface="Calibri"/>
              <a:ea typeface="Calibri"/>
              <a:cs typeface="Calibri"/>
              <a:sym typeface="Calibri"/>
            </a:endParaRPr>
          </a:p>
          <a:p>
            <a:pPr marL="0" lvl="0" indent="0" algn="just" rtl="0">
              <a:lnSpc>
                <a:spcPct val="90000"/>
              </a:lnSpc>
              <a:spcBef>
                <a:spcPts val="1000"/>
              </a:spcBef>
              <a:spcAft>
                <a:spcPts val="0"/>
              </a:spcAft>
              <a:buClr>
                <a:srgbClr val="FFC300"/>
              </a:buClr>
              <a:buSzPts val="2000"/>
              <a:buNone/>
            </a:pPr>
            <a:r>
              <a:rPr lang="en-US" sz="2000" b="1" dirty="0">
                <a:solidFill>
                  <a:srgbClr val="FFC300"/>
                </a:solidFill>
                <a:latin typeface="Calibri"/>
                <a:ea typeface="Calibri"/>
                <a:cs typeface="Calibri"/>
                <a:sym typeface="Calibri"/>
              </a:rPr>
              <a:t>Al final de </a:t>
            </a:r>
            <a:r>
              <a:rPr lang="en-US" sz="2000" b="1" dirty="0" err="1">
                <a:solidFill>
                  <a:srgbClr val="FFC300"/>
                </a:solidFill>
                <a:latin typeface="Calibri"/>
                <a:ea typeface="Calibri"/>
                <a:cs typeface="Calibri"/>
                <a:sym typeface="Calibri"/>
              </a:rPr>
              <a:t>este</a:t>
            </a:r>
            <a:r>
              <a:rPr lang="en-US" sz="2000" b="1" dirty="0">
                <a:solidFill>
                  <a:srgbClr val="FFC300"/>
                </a:solidFill>
                <a:latin typeface="Calibri"/>
                <a:ea typeface="Calibri"/>
                <a:cs typeface="Calibri"/>
                <a:sym typeface="Calibri"/>
              </a:rPr>
              <a:t> </a:t>
            </a:r>
            <a:r>
              <a:rPr lang="en-US" sz="2000" b="1" dirty="0" err="1">
                <a:solidFill>
                  <a:srgbClr val="FFC300"/>
                </a:solidFill>
                <a:latin typeface="Calibri"/>
                <a:ea typeface="Calibri"/>
                <a:cs typeface="Calibri"/>
                <a:sym typeface="Calibri"/>
              </a:rPr>
              <a:t>módulo</a:t>
            </a:r>
            <a:r>
              <a:rPr lang="en-US" sz="2000" b="1" dirty="0">
                <a:solidFill>
                  <a:srgbClr val="FFC300"/>
                </a:solidFill>
                <a:latin typeface="Calibri"/>
                <a:ea typeface="Calibri"/>
                <a:cs typeface="Calibri"/>
                <a:sym typeface="Calibri"/>
              </a:rPr>
              <a:t> </a:t>
            </a:r>
            <a:r>
              <a:rPr lang="en-US" sz="2000" b="1" dirty="0" err="1">
                <a:solidFill>
                  <a:srgbClr val="FFC300"/>
                </a:solidFill>
                <a:latin typeface="Calibri"/>
                <a:ea typeface="Calibri"/>
                <a:cs typeface="Calibri"/>
                <a:sym typeface="Calibri"/>
              </a:rPr>
              <a:t>serás</a:t>
            </a:r>
            <a:r>
              <a:rPr lang="en-US" sz="2000" b="1" dirty="0">
                <a:solidFill>
                  <a:srgbClr val="FFC300"/>
                </a:solidFill>
                <a:latin typeface="Calibri"/>
                <a:ea typeface="Calibri"/>
                <a:cs typeface="Calibri"/>
                <a:sym typeface="Calibri"/>
              </a:rPr>
              <a:t> </a:t>
            </a:r>
            <a:r>
              <a:rPr lang="en-US" sz="2000" b="1" dirty="0" err="1">
                <a:solidFill>
                  <a:srgbClr val="FFC300"/>
                </a:solidFill>
                <a:latin typeface="Calibri"/>
                <a:ea typeface="Calibri"/>
                <a:cs typeface="Calibri"/>
                <a:sym typeface="Calibri"/>
              </a:rPr>
              <a:t>capaz</a:t>
            </a:r>
            <a:r>
              <a:rPr lang="en-US" sz="2000" b="1" dirty="0">
                <a:solidFill>
                  <a:srgbClr val="FFC300"/>
                </a:solidFill>
                <a:latin typeface="Calibri"/>
                <a:ea typeface="Calibri"/>
                <a:cs typeface="Calibri"/>
                <a:sym typeface="Calibri"/>
              </a:rPr>
              <a:t> de:</a:t>
            </a:r>
            <a:endParaRPr dirty="0"/>
          </a:p>
        </p:txBody>
      </p:sp>
      <p:pic>
        <p:nvPicPr>
          <p:cNvPr id="93" name="Google Shape;93;p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94" name="Google Shape;94;p2"/>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Google Shape;97;p2"/>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98" name="Google Shape;98;p2"/>
          <p:cNvSpPr txBox="1">
            <a:spLocks noGrp="1"/>
          </p:cNvSpPr>
          <p:nvPr>
            <p:ph type="ctrTitle"/>
          </p:nvPr>
        </p:nvSpPr>
        <p:spPr>
          <a:xfrm>
            <a:off x="8058976" y="553541"/>
            <a:ext cx="3811683" cy="64285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D92E2D"/>
              </a:buClr>
              <a:buSzPct val="100000"/>
              <a:buFont typeface="Calibri"/>
              <a:buNone/>
            </a:pPr>
            <a:r>
              <a:rPr lang="en-US" sz="4000" b="1" dirty="0">
                <a:solidFill>
                  <a:srgbClr val="D92E2D"/>
                </a:solidFill>
              </a:rPr>
              <a:t>1.Objetivos y Metas </a:t>
            </a:r>
            <a:endParaRPr sz="4000" b="1" dirty="0">
              <a:solidFill>
                <a:srgbClr val="D92E2D"/>
              </a:solidFill>
            </a:endParaRPr>
          </a:p>
        </p:txBody>
      </p:sp>
      <p:pic>
        <p:nvPicPr>
          <p:cNvPr id="99" name="Google Shape;99;p2"/>
          <p:cNvPicPr preferRelativeResize="0"/>
          <p:nvPr/>
        </p:nvPicPr>
        <p:blipFill rotWithShape="1">
          <a:blip r:embed="rId5">
            <a:alphaModFix/>
          </a:blip>
          <a:srcRect l="77489" r="3171"/>
          <a:stretch/>
        </p:blipFill>
        <p:spPr>
          <a:xfrm>
            <a:off x="1459132" y="2317483"/>
            <a:ext cx="317240" cy="482490"/>
          </a:xfrm>
          <a:prstGeom prst="rect">
            <a:avLst/>
          </a:prstGeom>
          <a:noFill/>
          <a:ln>
            <a:noFill/>
          </a:ln>
        </p:spPr>
      </p:pic>
      <p:pic>
        <p:nvPicPr>
          <p:cNvPr id="100" name="Google Shape;100;p2"/>
          <p:cNvPicPr preferRelativeResize="0"/>
          <p:nvPr/>
        </p:nvPicPr>
        <p:blipFill rotWithShape="1">
          <a:blip r:embed="rId5">
            <a:alphaModFix/>
          </a:blip>
          <a:srcRect l="77489" r="3171"/>
          <a:stretch/>
        </p:blipFill>
        <p:spPr>
          <a:xfrm>
            <a:off x="1459132" y="3300003"/>
            <a:ext cx="317240" cy="482490"/>
          </a:xfrm>
          <a:prstGeom prst="rect">
            <a:avLst/>
          </a:prstGeom>
          <a:noFill/>
          <a:ln>
            <a:noFill/>
          </a:ln>
        </p:spPr>
      </p:pic>
      <p:pic>
        <p:nvPicPr>
          <p:cNvPr id="101" name="Google Shape;101;p2"/>
          <p:cNvPicPr preferRelativeResize="0"/>
          <p:nvPr/>
        </p:nvPicPr>
        <p:blipFill rotWithShape="1">
          <a:blip r:embed="rId5">
            <a:alphaModFix/>
          </a:blip>
          <a:srcRect l="77489" r="3171"/>
          <a:stretch/>
        </p:blipFill>
        <p:spPr>
          <a:xfrm>
            <a:off x="1459132" y="4282523"/>
            <a:ext cx="317240" cy="482490"/>
          </a:xfrm>
          <a:prstGeom prst="rect">
            <a:avLst/>
          </a:prstGeom>
          <a:noFill/>
          <a:ln>
            <a:noFill/>
          </a:ln>
        </p:spPr>
      </p:pic>
      <p:sp>
        <p:nvSpPr>
          <p:cNvPr id="102" name="Google Shape;102;p2"/>
          <p:cNvSpPr txBox="1"/>
          <p:nvPr/>
        </p:nvSpPr>
        <p:spPr>
          <a:xfrm>
            <a:off x="1900225" y="2632758"/>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200" dirty="0">
                <a:solidFill>
                  <a:schemeClr val="dk1"/>
                </a:solidFill>
                <a:latin typeface="Calibri"/>
                <a:ea typeface="Calibri"/>
                <a:cs typeface="Calibri"/>
                <a:sym typeface="Calibri"/>
              </a:rPr>
              <a:t>T</a:t>
            </a:r>
            <a:r>
              <a:rPr lang="es-ES" sz="1200" dirty="0" err="1">
                <a:solidFill>
                  <a:schemeClr val="dk1"/>
                </a:solidFill>
                <a:latin typeface="Calibri"/>
                <a:ea typeface="Calibri"/>
                <a:cs typeface="Calibri"/>
                <a:sym typeface="Calibri"/>
              </a:rPr>
              <a:t>eoría</a:t>
            </a:r>
            <a:r>
              <a:rPr lang="es-ES" sz="1200" dirty="0">
                <a:solidFill>
                  <a:schemeClr val="dk1"/>
                </a:solidFill>
                <a:latin typeface="Calibri"/>
                <a:ea typeface="Calibri"/>
                <a:cs typeface="Calibri"/>
                <a:sym typeface="Calibri"/>
              </a:rPr>
              <a:t> básica</a:t>
            </a:r>
            <a:endParaRPr sz="1200" dirty="0">
              <a:solidFill>
                <a:schemeClr val="dk1"/>
              </a:solidFill>
              <a:latin typeface="Calibri"/>
              <a:ea typeface="Calibri"/>
              <a:cs typeface="Calibri"/>
              <a:sym typeface="Calibri"/>
            </a:endParaRPr>
          </a:p>
        </p:txBody>
      </p:sp>
      <p:sp>
        <p:nvSpPr>
          <p:cNvPr id="103" name="Google Shape;103;p2"/>
          <p:cNvSpPr txBox="1"/>
          <p:nvPr/>
        </p:nvSpPr>
        <p:spPr>
          <a:xfrm>
            <a:off x="1900224" y="2080838"/>
            <a:ext cx="5124925" cy="646290"/>
          </a:xfrm>
          <a:prstGeom prst="rect">
            <a:avLst/>
          </a:prstGeom>
          <a:noFill/>
          <a:ln>
            <a:noFill/>
          </a:ln>
        </p:spPr>
        <p:txBody>
          <a:bodyPr spcFirstLastPara="1" wrap="square" lIns="108000" tIns="45700" rIns="108000" bIns="45700" anchor="t" anchorCtr="0">
            <a:spAutoFit/>
          </a:bodyPr>
          <a:lstStyle/>
          <a:p>
            <a:pPr lvl="0"/>
            <a:r>
              <a:rPr lang="en-US" sz="1800" b="1" dirty="0" err="1">
                <a:solidFill>
                  <a:schemeClr val="dk1"/>
                </a:solidFill>
                <a:latin typeface="Calibri"/>
                <a:ea typeface="Calibri"/>
                <a:cs typeface="Calibri"/>
                <a:sym typeface="Calibri"/>
              </a:rPr>
              <a:t>Entender</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el</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significado</a:t>
            </a:r>
            <a:r>
              <a:rPr lang="en-US" sz="1800" b="1" dirty="0">
                <a:solidFill>
                  <a:schemeClr val="dk1"/>
                </a:solidFill>
                <a:latin typeface="Calibri"/>
                <a:ea typeface="Calibri"/>
                <a:cs typeface="Calibri"/>
                <a:sym typeface="Calibri"/>
              </a:rPr>
              <a:t> de </a:t>
            </a:r>
            <a:r>
              <a:rPr lang="en-US" sz="1800" b="1" dirty="0" err="1">
                <a:solidFill>
                  <a:schemeClr val="dk1"/>
                </a:solidFill>
                <a:latin typeface="Calibri"/>
                <a:ea typeface="Calibri"/>
                <a:cs typeface="Calibri"/>
                <a:sym typeface="Calibri"/>
              </a:rPr>
              <a:t>marca</a:t>
            </a:r>
            <a:r>
              <a:rPr lang="en-US" sz="1800" b="1" dirty="0">
                <a:solidFill>
                  <a:schemeClr val="dk1"/>
                </a:solidFill>
                <a:latin typeface="Calibri"/>
                <a:ea typeface="Calibri"/>
                <a:cs typeface="Calibri"/>
                <a:sym typeface="Calibri"/>
              </a:rPr>
              <a:t> para </a:t>
            </a:r>
            <a:r>
              <a:rPr lang="en-US" sz="1800" b="1" dirty="0" err="1">
                <a:solidFill>
                  <a:schemeClr val="dk1"/>
                </a:solidFill>
                <a:latin typeface="Calibri"/>
                <a:ea typeface="Calibri"/>
                <a:cs typeface="Calibri"/>
                <a:sym typeface="Calibri"/>
              </a:rPr>
              <a:t>entidad</a:t>
            </a:r>
            <a:r>
              <a:rPr lang="en-US" sz="1800" b="1" dirty="0">
                <a:solidFill>
                  <a:schemeClr val="dk1"/>
                </a:solidFill>
                <a:latin typeface="Calibri"/>
                <a:ea typeface="Calibri"/>
                <a:cs typeface="Calibri"/>
                <a:sym typeface="Calibri"/>
              </a:rPr>
              <a:t> de la </a:t>
            </a:r>
            <a:r>
              <a:rPr lang="en-US" sz="1800" b="1" dirty="0" err="1">
                <a:solidFill>
                  <a:schemeClr val="dk1"/>
                </a:solidFill>
                <a:latin typeface="Calibri"/>
                <a:ea typeface="Calibri"/>
                <a:cs typeface="Calibri"/>
                <a:sym typeface="Calibri"/>
              </a:rPr>
              <a:t>empresa</a:t>
            </a:r>
            <a:endParaRPr sz="1800" b="1" dirty="0">
              <a:solidFill>
                <a:schemeClr val="dk1"/>
              </a:solidFill>
              <a:latin typeface="Calibri"/>
              <a:ea typeface="Calibri"/>
              <a:cs typeface="Calibri"/>
              <a:sym typeface="Calibri"/>
            </a:endParaRPr>
          </a:p>
        </p:txBody>
      </p:sp>
      <p:sp>
        <p:nvSpPr>
          <p:cNvPr id="104" name="Google Shape;104;p2"/>
          <p:cNvSpPr txBox="1"/>
          <p:nvPr/>
        </p:nvSpPr>
        <p:spPr>
          <a:xfrm>
            <a:off x="1900225" y="3622840"/>
            <a:ext cx="5124925" cy="276959"/>
          </a:xfrm>
          <a:prstGeom prst="rect">
            <a:avLst/>
          </a:prstGeom>
          <a:noFill/>
          <a:ln>
            <a:noFill/>
          </a:ln>
        </p:spPr>
        <p:txBody>
          <a:bodyPr spcFirstLastPara="1" wrap="square" lIns="91425" tIns="45700" rIns="91425" bIns="45700" anchor="t" anchorCtr="0">
            <a:spAutoFit/>
          </a:bodyPr>
          <a:lstStyle/>
          <a:p>
            <a:pPr lvl="0"/>
            <a:r>
              <a:rPr lang="en-US" sz="1200" dirty="0" err="1">
                <a:solidFill>
                  <a:schemeClr val="dk1"/>
                </a:solidFill>
                <a:latin typeface="Calibri"/>
                <a:ea typeface="Calibri"/>
                <a:cs typeface="Calibri"/>
                <a:sym typeface="Calibri"/>
              </a:rPr>
              <a:t>Applicar</a:t>
            </a:r>
            <a:r>
              <a:rPr lang="en-US" sz="1200" dirty="0">
                <a:solidFill>
                  <a:schemeClr val="dk1"/>
                </a:solidFill>
                <a:latin typeface="Calibri"/>
                <a:ea typeface="Calibri"/>
                <a:cs typeface="Calibri"/>
                <a:sym typeface="Calibri"/>
              </a:rPr>
              <a:t> la </a:t>
            </a:r>
            <a:r>
              <a:rPr lang="en-US" sz="1200" dirty="0" err="1">
                <a:solidFill>
                  <a:schemeClr val="dk1"/>
                </a:solidFill>
                <a:latin typeface="Calibri"/>
                <a:ea typeface="Calibri"/>
                <a:cs typeface="Calibri"/>
                <a:sym typeface="Calibri"/>
              </a:rPr>
              <a:t>teoría</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básica</a:t>
            </a:r>
            <a:r>
              <a:rPr lang="en-US" sz="1200" dirty="0">
                <a:solidFill>
                  <a:schemeClr val="dk1"/>
                </a:solidFill>
                <a:latin typeface="Calibri"/>
                <a:ea typeface="Calibri"/>
                <a:cs typeface="Calibri"/>
                <a:sym typeface="Calibri"/>
              </a:rPr>
              <a:t> para </a:t>
            </a:r>
            <a:r>
              <a:rPr lang="en-US" sz="1200" dirty="0" err="1">
                <a:solidFill>
                  <a:schemeClr val="dk1"/>
                </a:solidFill>
                <a:latin typeface="Calibri"/>
                <a:ea typeface="Calibri"/>
                <a:cs typeface="Calibri"/>
                <a:sym typeface="Calibri"/>
              </a:rPr>
              <a:t>practicar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ejercicios</a:t>
            </a:r>
            <a:endParaRPr sz="1200" dirty="0">
              <a:solidFill>
                <a:schemeClr val="dk1"/>
              </a:solidFill>
              <a:latin typeface="Calibri"/>
              <a:ea typeface="Calibri"/>
              <a:cs typeface="Calibri"/>
              <a:sym typeface="Calibri"/>
            </a:endParaRPr>
          </a:p>
        </p:txBody>
      </p:sp>
      <p:sp>
        <p:nvSpPr>
          <p:cNvPr id="105" name="Google Shape;105;p2"/>
          <p:cNvSpPr txBox="1"/>
          <p:nvPr/>
        </p:nvSpPr>
        <p:spPr>
          <a:xfrm>
            <a:off x="1900224" y="3284275"/>
            <a:ext cx="6778956" cy="369291"/>
          </a:xfrm>
          <a:prstGeom prst="rect">
            <a:avLst/>
          </a:prstGeom>
          <a:noFill/>
          <a:ln>
            <a:noFill/>
          </a:ln>
        </p:spPr>
        <p:txBody>
          <a:bodyPr spcFirstLastPara="1" wrap="square" lIns="108000" tIns="45700" rIns="108000" bIns="45700" anchor="t" anchorCtr="0">
            <a:spAutoFit/>
          </a:bodyPr>
          <a:lstStyle/>
          <a:p>
            <a:pPr lvl="0"/>
            <a:r>
              <a:rPr lang="en-US" sz="1800" b="1" dirty="0" err="1">
                <a:solidFill>
                  <a:schemeClr val="dk1"/>
                </a:solidFill>
                <a:latin typeface="Calibri"/>
                <a:ea typeface="Calibri"/>
                <a:cs typeface="Calibri"/>
                <a:sym typeface="Calibri"/>
              </a:rPr>
              <a:t>Crear</a:t>
            </a:r>
            <a:r>
              <a:rPr lang="en-US" sz="1800" b="1" dirty="0">
                <a:solidFill>
                  <a:schemeClr val="dk1"/>
                </a:solidFill>
                <a:latin typeface="Calibri"/>
                <a:ea typeface="Calibri"/>
                <a:cs typeface="Calibri"/>
                <a:sym typeface="Calibri"/>
              </a:rPr>
              <a:t> una </a:t>
            </a:r>
            <a:r>
              <a:rPr lang="en-US" sz="1800" b="1" dirty="0" err="1">
                <a:solidFill>
                  <a:schemeClr val="dk1"/>
                </a:solidFill>
                <a:latin typeface="Calibri"/>
                <a:ea typeface="Calibri"/>
                <a:cs typeface="Calibri"/>
                <a:sym typeface="Calibri"/>
              </a:rPr>
              <a:t>marca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como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herramienta</a:t>
            </a:r>
            <a:r>
              <a:rPr lang="en-US" sz="1800" b="1" dirty="0">
                <a:solidFill>
                  <a:schemeClr val="dk1"/>
                </a:solidFill>
                <a:latin typeface="Calibri"/>
                <a:ea typeface="Calibri"/>
                <a:cs typeface="Calibri"/>
                <a:sym typeface="Calibri"/>
              </a:rPr>
              <a:t> de </a:t>
            </a:r>
            <a:r>
              <a:rPr lang="en-US" sz="1800" b="1" dirty="0" err="1">
                <a:solidFill>
                  <a:schemeClr val="dk1"/>
                </a:solidFill>
                <a:latin typeface="Calibri"/>
                <a:ea typeface="Calibri"/>
                <a:cs typeface="Calibri"/>
                <a:sym typeface="Calibri"/>
              </a:rPr>
              <a:t>ventas</a:t>
            </a:r>
            <a:r>
              <a:rPr lang="en-US" sz="1800" b="1" dirty="0">
                <a:solidFill>
                  <a:schemeClr val="dk1"/>
                </a:solidFill>
                <a:latin typeface="Calibri"/>
                <a:ea typeface="Calibri"/>
                <a:cs typeface="Calibri"/>
                <a:sym typeface="Calibri"/>
              </a:rPr>
              <a:t> (</a:t>
            </a:r>
            <a:r>
              <a:rPr lang="es-ES" sz="1800" b="1" dirty="0">
                <a:solidFill>
                  <a:schemeClr val="dk1"/>
                </a:solidFill>
                <a:latin typeface="Calibri"/>
                <a:ea typeface="Calibri"/>
                <a:cs typeface="Calibri"/>
                <a:sym typeface="Calibri"/>
              </a:rPr>
              <a:t>“La marca vende</a:t>
            </a:r>
            <a:r>
              <a:rPr lang="sk-SK" sz="1800" b="1" dirty="0">
                <a:solidFill>
                  <a:schemeClr val="dk1"/>
                </a:solidFill>
                <a:latin typeface="Calibri"/>
                <a:ea typeface="Calibri"/>
                <a:cs typeface="Calibri"/>
                <a:sym typeface="Calibri"/>
              </a:rPr>
              <a:t>“</a:t>
            </a:r>
            <a:r>
              <a:rPr lang="en-US"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p:txBody>
      </p:sp>
      <p:sp>
        <p:nvSpPr>
          <p:cNvPr id="106" name="Google Shape;106;p2"/>
          <p:cNvSpPr txBox="1"/>
          <p:nvPr/>
        </p:nvSpPr>
        <p:spPr>
          <a:xfrm>
            <a:off x="1900225" y="4591894"/>
            <a:ext cx="5124925" cy="461624"/>
          </a:xfrm>
          <a:prstGeom prst="rect">
            <a:avLst/>
          </a:prstGeom>
          <a:noFill/>
          <a:ln>
            <a:noFill/>
          </a:ln>
        </p:spPr>
        <p:txBody>
          <a:bodyPr spcFirstLastPara="1" wrap="square" lIns="91425" tIns="45700" rIns="91425" bIns="45700" anchor="t" anchorCtr="0">
            <a:spAutoFit/>
          </a:bodyPr>
          <a:lstStyle/>
          <a:p>
            <a:pPr lvl="0"/>
            <a:r>
              <a:rPr lang="fr-FR" sz="1200" dirty="0" err="1">
                <a:solidFill>
                  <a:schemeClr val="dk1"/>
                </a:solidFill>
                <a:latin typeface="Calibri"/>
                <a:ea typeface="Calibri"/>
                <a:cs typeface="Calibri"/>
                <a:sym typeface="Calibri"/>
              </a:rPr>
              <a:t>Promoción</a:t>
            </a:r>
            <a:r>
              <a:rPr lang="fr-FR" sz="1200" dirty="0">
                <a:solidFill>
                  <a:schemeClr val="dk1"/>
                </a:solidFill>
                <a:latin typeface="Calibri"/>
                <a:ea typeface="Calibri"/>
                <a:cs typeface="Calibri"/>
                <a:sym typeface="Calibri"/>
              </a:rPr>
              <a:t>, </a:t>
            </a:r>
            <a:r>
              <a:rPr lang="fr-FR" sz="1200" dirty="0" err="1">
                <a:solidFill>
                  <a:schemeClr val="dk1"/>
                </a:solidFill>
                <a:latin typeface="Calibri"/>
                <a:ea typeface="Calibri"/>
                <a:cs typeface="Calibri"/>
                <a:sym typeface="Calibri"/>
              </a:rPr>
              <a:t>cuestionarios</a:t>
            </a:r>
            <a:r>
              <a:rPr lang="fr-FR" sz="1200" dirty="0">
                <a:solidFill>
                  <a:schemeClr val="dk1"/>
                </a:solidFill>
                <a:latin typeface="Calibri"/>
                <a:ea typeface="Calibri"/>
                <a:cs typeface="Calibri"/>
                <a:sym typeface="Calibri"/>
              </a:rPr>
              <a:t>, </a:t>
            </a:r>
            <a:r>
              <a:rPr lang="fr-FR" sz="1200" dirty="0" err="1">
                <a:solidFill>
                  <a:schemeClr val="dk1"/>
                </a:solidFill>
                <a:latin typeface="Calibri"/>
                <a:ea typeface="Calibri"/>
                <a:cs typeface="Calibri"/>
                <a:sym typeface="Calibri"/>
              </a:rPr>
              <a:t>respuesta</a:t>
            </a:r>
            <a:r>
              <a:rPr lang="fr-FR" sz="1200" dirty="0">
                <a:solidFill>
                  <a:schemeClr val="dk1"/>
                </a:solidFill>
                <a:latin typeface="Calibri"/>
                <a:ea typeface="Calibri"/>
                <a:cs typeface="Calibri"/>
                <a:sym typeface="Calibri"/>
              </a:rPr>
              <a:t> del </a:t>
            </a:r>
            <a:r>
              <a:rPr lang="fr-FR" sz="1200" dirty="0" err="1">
                <a:solidFill>
                  <a:schemeClr val="dk1"/>
                </a:solidFill>
                <a:latin typeface="Calibri"/>
                <a:ea typeface="Calibri"/>
                <a:cs typeface="Calibri"/>
                <a:sym typeface="Calibri"/>
              </a:rPr>
              <a:t>público</a:t>
            </a:r>
            <a:r>
              <a:rPr lang="fr-FR" sz="1200" dirty="0">
                <a:solidFill>
                  <a:schemeClr val="dk1"/>
                </a:solidFill>
                <a:latin typeface="Calibri"/>
                <a:ea typeface="Calibri"/>
                <a:cs typeface="Calibri"/>
                <a:sym typeface="Calibri"/>
              </a:rPr>
              <a:t>, </a:t>
            </a:r>
            <a:r>
              <a:rPr lang="fr-FR" sz="1200" dirty="0" err="1">
                <a:solidFill>
                  <a:schemeClr val="dk1"/>
                </a:solidFill>
                <a:latin typeface="Calibri"/>
                <a:ea typeface="Calibri"/>
                <a:cs typeface="Calibri"/>
                <a:sym typeface="Calibri"/>
              </a:rPr>
              <a:t>construcción</a:t>
            </a:r>
            <a:r>
              <a:rPr lang="fr-FR" sz="1200" dirty="0">
                <a:solidFill>
                  <a:schemeClr val="dk1"/>
                </a:solidFill>
                <a:latin typeface="Calibri"/>
                <a:ea typeface="Calibri"/>
                <a:cs typeface="Calibri"/>
                <a:sym typeface="Calibri"/>
              </a:rPr>
              <a:t> constante de la marca</a:t>
            </a:r>
            <a:endParaRPr sz="1200" dirty="0">
              <a:solidFill>
                <a:schemeClr val="dk1"/>
              </a:solidFill>
              <a:latin typeface="Calibri"/>
              <a:ea typeface="Calibri"/>
              <a:cs typeface="Calibri"/>
              <a:sym typeface="Calibri"/>
            </a:endParaRPr>
          </a:p>
        </p:txBody>
      </p:sp>
      <p:sp>
        <p:nvSpPr>
          <p:cNvPr id="107" name="Google Shape;107;p2"/>
          <p:cNvSpPr txBox="1"/>
          <p:nvPr/>
        </p:nvSpPr>
        <p:spPr>
          <a:xfrm>
            <a:off x="1900225" y="4253340"/>
            <a:ext cx="5124925" cy="369291"/>
          </a:xfrm>
          <a:prstGeom prst="rect">
            <a:avLst/>
          </a:prstGeom>
          <a:noFill/>
          <a:ln>
            <a:noFill/>
          </a:ln>
        </p:spPr>
        <p:txBody>
          <a:bodyPr spcFirstLastPara="1" wrap="square" lIns="108000" tIns="45700" rIns="108000" bIns="45700" anchor="t" anchorCtr="0">
            <a:spAutoFit/>
          </a:bodyPr>
          <a:lstStyle/>
          <a:p>
            <a:pPr lvl="0"/>
            <a:r>
              <a:rPr lang="en-US" sz="1800" b="1" dirty="0" err="1">
                <a:solidFill>
                  <a:schemeClr val="dk1"/>
                </a:solidFill>
                <a:latin typeface="Calibri"/>
                <a:ea typeface="Calibri"/>
                <a:cs typeface="Calibri"/>
                <a:sym typeface="Calibri"/>
              </a:rPr>
              <a:t>Actividades</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relacionadas</a:t>
            </a:r>
            <a:r>
              <a:rPr lang="en-US" sz="1800" b="1" dirty="0">
                <a:solidFill>
                  <a:schemeClr val="dk1"/>
                </a:solidFill>
                <a:latin typeface="Calibri"/>
                <a:ea typeface="Calibri"/>
                <a:cs typeface="Calibri"/>
                <a:sym typeface="Calibri"/>
              </a:rPr>
              <a:t> para </a:t>
            </a:r>
            <a:r>
              <a:rPr lang="en-US" sz="1800" b="1" dirty="0" err="1">
                <a:solidFill>
                  <a:schemeClr val="dk1"/>
                </a:solidFill>
                <a:latin typeface="Calibri"/>
                <a:ea typeface="Calibri"/>
                <a:cs typeface="Calibri"/>
                <a:sym typeface="Calibri"/>
              </a:rPr>
              <a:t>mantener</a:t>
            </a:r>
            <a:r>
              <a:rPr lang="en-US" sz="1800" b="1" dirty="0">
                <a:solidFill>
                  <a:schemeClr val="dk1"/>
                </a:solidFill>
                <a:latin typeface="Calibri"/>
                <a:ea typeface="Calibri"/>
                <a:cs typeface="Calibri"/>
                <a:sym typeface="Calibri"/>
              </a:rPr>
              <a:t> la </a:t>
            </a:r>
            <a:r>
              <a:rPr lang="en-US" sz="1800" b="1" dirty="0" err="1">
                <a:solidFill>
                  <a:schemeClr val="dk1"/>
                </a:solidFill>
                <a:latin typeface="Calibri"/>
                <a:ea typeface="Calibri"/>
                <a:cs typeface="Calibri"/>
                <a:sym typeface="Calibri"/>
              </a:rPr>
              <a:t>marca</a:t>
            </a:r>
            <a:endParaRPr sz="1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2000"/>
                                        <p:tgtEl>
                                          <p:spTgt spid="9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2000"/>
                                        <p:tgtEl>
                                          <p:spTgt spid="9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f9ff28dbe4_0_17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51" name="Google Shape;251;gf9ff28dbe4_0_17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f9ff28dbe4_0_17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gf9ff28dbe4_0_17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gf9ff28dbe4_0_17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55" name="Google Shape;255;gf9ff28dbe4_0_179"/>
          <p:cNvSpPr txBox="1">
            <a:spLocks noGrp="1"/>
          </p:cNvSpPr>
          <p:nvPr>
            <p:ph type="subTitle" idx="1"/>
          </p:nvPr>
        </p:nvSpPr>
        <p:spPr>
          <a:xfrm>
            <a:off x="989019" y="1290770"/>
            <a:ext cx="9144000" cy="4733341"/>
          </a:xfrm>
          <a:prstGeom prst="rect">
            <a:avLst/>
          </a:prstGeom>
          <a:noFill/>
          <a:ln>
            <a:noFill/>
          </a:ln>
        </p:spPr>
        <p:txBody>
          <a:bodyPr spcFirstLastPara="1" wrap="square" lIns="91425" tIns="45700" rIns="91425" bIns="45700" anchor="t" anchorCtr="0">
            <a:normAutofit/>
          </a:bodyPr>
          <a:lstStyle/>
          <a:p>
            <a:pPr algn="l"/>
            <a:r>
              <a:rPr lang="en-US" sz="1600" b="1" dirty="0"/>
              <a:t>No uses los </a:t>
            </a:r>
            <a:r>
              <a:rPr lang="en-US" sz="1600" b="1" dirty="0" err="1"/>
              <a:t>colores</a:t>
            </a:r>
            <a:r>
              <a:rPr lang="en-US" sz="1600" b="1" dirty="0"/>
              <a:t> a </a:t>
            </a:r>
            <a:r>
              <a:rPr lang="en-US" sz="1600" b="1" dirty="0" err="1"/>
              <a:t>tu</a:t>
            </a:r>
            <a:r>
              <a:rPr lang="en-US" sz="1600" b="1" dirty="0"/>
              <a:t> gusto</a:t>
            </a:r>
            <a:r>
              <a:rPr lang="sk-SK" sz="1600" b="1" dirty="0"/>
              <a:t> - </a:t>
            </a:r>
            <a:r>
              <a:rPr lang="en-US" sz="1600" dirty="0"/>
              <a:t>La </a:t>
            </a:r>
            <a:r>
              <a:rPr lang="en-US" sz="1600" dirty="0" err="1"/>
              <a:t>combinación</a:t>
            </a:r>
            <a:r>
              <a:rPr lang="en-US" sz="1600" dirty="0"/>
              <a:t> de </a:t>
            </a:r>
            <a:r>
              <a:rPr lang="en-US" sz="1600" dirty="0" err="1"/>
              <a:t>colores</a:t>
            </a:r>
            <a:r>
              <a:rPr lang="en-US" sz="1600" dirty="0"/>
              <a:t> </a:t>
            </a:r>
            <a:r>
              <a:rPr lang="en-US" sz="1600" dirty="0" err="1"/>
              <a:t>denota</a:t>
            </a:r>
            <a:r>
              <a:rPr lang="en-US" sz="1600" dirty="0"/>
              <a:t> un </a:t>
            </a:r>
            <a:r>
              <a:rPr lang="en-US" sz="1600" dirty="0" err="1"/>
              <a:t>significado</a:t>
            </a:r>
            <a:r>
              <a:rPr lang="en-US" sz="1600" dirty="0"/>
              <a:t> y no </a:t>
            </a:r>
            <a:r>
              <a:rPr lang="en-US" sz="1600" dirty="0" err="1"/>
              <a:t>pueden</a:t>
            </a:r>
            <a:r>
              <a:rPr lang="en-US" sz="1600" dirty="0"/>
              <a:t> ser </a:t>
            </a:r>
            <a:r>
              <a:rPr lang="en-US" sz="1600" dirty="0" err="1"/>
              <a:t>meramente</a:t>
            </a:r>
            <a:r>
              <a:rPr lang="en-US" sz="1600" dirty="0"/>
              <a:t> una </a:t>
            </a:r>
            <a:r>
              <a:rPr lang="en-US" sz="1600" dirty="0" err="1"/>
              <a:t>elección</a:t>
            </a:r>
            <a:r>
              <a:rPr lang="en-US" sz="1600" dirty="0"/>
              <a:t> individual. </a:t>
            </a:r>
            <a:r>
              <a:rPr lang="en-US" sz="1600" dirty="0" err="1"/>
              <a:t>Algunas</a:t>
            </a:r>
            <a:r>
              <a:rPr lang="en-US" sz="1600" dirty="0"/>
              <a:t> </a:t>
            </a:r>
            <a:r>
              <a:rPr lang="en-US" sz="1600" dirty="0" err="1"/>
              <a:t>combinaciones</a:t>
            </a:r>
            <a:r>
              <a:rPr lang="en-US" sz="1600" dirty="0"/>
              <a:t> de </a:t>
            </a:r>
            <a:r>
              <a:rPr lang="en-US" sz="1600" dirty="0" err="1"/>
              <a:t>colores</a:t>
            </a:r>
            <a:r>
              <a:rPr lang="en-US" sz="1600" dirty="0"/>
              <a:t> </a:t>
            </a:r>
            <a:r>
              <a:rPr lang="en-US" sz="1600" dirty="0" err="1"/>
              <a:t>denotan</a:t>
            </a:r>
            <a:r>
              <a:rPr lang="en-US" sz="1600" dirty="0"/>
              <a:t> </a:t>
            </a:r>
            <a:r>
              <a:rPr lang="en-US" sz="1600" dirty="0" err="1"/>
              <a:t>calma</a:t>
            </a:r>
            <a:r>
              <a:rPr lang="en-US" sz="1600" dirty="0"/>
              <a:t> y </a:t>
            </a:r>
            <a:r>
              <a:rPr lang="en-US" sz="1600" dirty="0" err="1"/>
              <a:t>otras</a:t>
            </a:r>
            <a:r>
              <a:rPr lang="en-US" sz="1600" dirty="0"/>
              <a:t> </a:t>
            </a:r>
            <a:r>
              <a:rPr lang="en-US" sz="1600" dirty="0" err="1"/>
              <a:t>denotan</a:t>
            </a:r>
            <a:r>
              <a:rPr lang="en-US" sz="1600" dirty="0"/>
              <a:t> </a:t>
            </a:r>
            <a:r>
              <a:rPr lang="en-US" sz="1600" dirty="0" err="1"/>
              <a:t>energía</a:t>
            </a:r>
            <a:r>
              <a:rPr lang="en-US" sz="1600" dirty="0"/>
              <a:t>. This theory can even be applied to shapes where a circle denotes infinity and a spark shape denotes energy.</a:t>
            </a:r>
            <a:endParaRPr lang="es-ES" sz="1600" dirty="0"/>
          </a:p>
          <a:p>
            <a:pPr marL="0" lvl="0" indent="0" algn="l" rtl="0">
              <a:lnSpc>
                <a:spcPct val="90000"/>
              </a:lnSpc>
              <a:spcBef>
                <a:spcPts val="0"/>
              </a:spcBef>
              <a:spcAft>
                <a:spcPts val="0"/>
              </a:spcAft>
              <a:buClr>
                <a:srgbClr val="D92E2D"/>
              </a:buClr>
              <a:buSzPts val="3200"/>
              <a:buNone/>
            </a:pPr>
            <a:endParaRPr lang="en-US" sz="1600" dirty="0"/>
          </a:p>
          <a:p>
            <a:pPr algn="l">
              <a:lnSpc>
                <a:spcPct val="100000"/>
              </a:lnSpc>
            </a:pPr>
            <a:r>
              <a:rPr lang="es-ES" sz="1600" b="1" dirty="0"/>
              <a:t>Haz las directrices para tu logo</a:t>
            </a:r>
            <a:r>
              <a:rPr lang="sk-SK" sz="1600" b="1" dirty="0"/>
              <a:t>- </a:t>
            </a:r>
            <a:r>
              <a:rPr lang="en-US" sz="1600" dirty="0"/>
              <a:t>Si </a:t>
            </a:r>
            <a:r>
              <a:rPr lang="en-US" sz="1600" dirty="0" err="1"/>
              <a:t>te</a:t>
            </a:r>
            <a:r>
              <a:rPr lang="en-US" sz="1600" dirty="0"/>
              <a:t> has </a:t>
            </a:r>
            <a:r>
              <a:rPr lang="en-US" sz="1600" dirty="0" err="1"/>
              <a:t>tomado</a:t>
            </a:r>
            <a:r>
              <a:rPr lang="en-US" sz="1600" dirty="0"/>
              <a:t> </a:t>
            </a:r>
            <a:r>
              <a:rPr lang="en-US" sz="1600" dirty="0" err="1"/>
              <a:t>esfuerzos</a:t>
            </a:r>
            <a:r>
              <a:rPr lang="en-US" sz="1600" dirty="0"/>
              <a:t> </a:t>
            </a:r>
            <a:r>
              <a:rPr lang="en-US" sz="1600" dirty="0" err="1"/>
              <a:t>en</a:t>
            </a:r>
            <a:r>
              <a:rPr lang="en-US" sz="1600" dirty="0"/>
              <a:t> </a:t>
            </a:r>
            <a:r>
              <a:rPr lang="en-US" sz="1600" dirty="0" err="1"/>
              <a:t>crear</a:t>
            </a:r>
            <a:r>
              <a:rPr lang="en-US" sz="1600" dirty="0"/>
              <a:t> </a:t>
            </a:r>
            <a:r>
              <a:rPr lang="en-US" sz="1600" dirty="0" err="1"/>
              <a:t>tu</a:t>
            </a:r>
            <a:r>
              <a:rPr lang="en-US" sz="1600" dirty="0"/>
              <a:t> logo </a:t>
            </a:r>
            <a:r>
              <a:rPr lang="en-US" sz="1600" dirty="0" err="1"/>
              <a:t>entonces</a:t>
            </a:r>
            <a:r>
              <a:rPr lang="en-US" sz="1600" dirty="0"/>
              <a:t> </a:t>
            </a:r>
            <a:r>
              <a:rPr lang="en-US" sz="1600" dirty="0" err="1"/>
              <a:t>asegúrate</a:t>
            </a:r>
            <a:r>
              <a:rPr lang="en-US" sz="1600" dirty="0"/>
              <a:t> de </a:t>
            </a:r>
            <a:r>
              <a:rPr lang="en-US" sz="1600" dirty="0" err="1"/>
              <a:t>usarlo</a:t>
            </a:r>
            <a:r>
              <a:rPr lang="en-US" sz="1600" dirty="0"/>
              <a:t> </a:t>
            </a:r>
            <a:r>
              <a:rPr lang="en-US" sz="1600" dirty="0" err="1"/>
              <a:t>apropiadamente</a:t>
            </a:r>
            <a:r>
              <a:rPr lang="en-US" sz="1600" dirty="0"/>
              <a:t>. Define las directrices de </a:t>
            </a:r>
            <a:r>
              <a:rPr lang="en-US" sz="1600" dirty="0" err="1"/>
              <a:t>dónde</a:t>
            </a:r>
            <a:r>
              <a:rPr lang="en-US" sz="1600" dirty="0"/>
              <a:t> debe ser </a:t>
            </a:r>
            <a:r>
              <a:rPr lang="en-US" sz="1600" dirty="0" err="1"/>
              <a:t>usado</a:t>
            </a:r>
            <a:r>
              <a:rPr lang="en-US" sz="1600" dirty="0"/>
              <a:t>, con </a:t>
            </a:r>
            <a:r>
              <a:rPr lang="en-US" sz="1600" dirty="0" err="1"/>
              <a:t>qué</a:t>
            </a:r>
            <a:r>
              <a:rPr lang="en-US" sz="1600" dirty="0"/>
              <a:t> </a:t>
            </a:r>
            <a:r>
              <a:rPr lang="en-US" sz="1600" dirty="0" err="1"/>
              <a:t>combinación</a:t>
            </a:r>
            <a:r>
              <a:rPr lang="en-US" sz="1600" dirty="0"/>
              <a:t> de color </a:t>
            </a:r>
            <a:r>
              <a:rPr lang="en-US" sz="1600" dirty="0" err="1"/>
              <a:t>en</a:t>
            </a:r>
            <a:r>
              <a:rPr lang="en-US" sz="1600" dirty="0"/>
              <a:t> CMYK o RGB, </a:t>
            </a:r>
            <a:r>
              <a:rPr lang="en-US" sz="1600" dirty="0" err="1"/>
              <a:t>qué</a:t>
            </a:r>
            <a:r>
              <a:rPr lang="en-US" sz="1600" dirty="0"/>
              <a:t> </a:t>
            </a:r>
            <a:r>
              <a:rPr lang="en-US" sz="1600" dirty="0" err="1"/>
              <a:t>cambios</a:t>
            </a:r>
            <a:r>
              <a:rPr lang="en-US" sz="1600" dirty="0"/>
              <a:t> se </a:t>
            </a:r>
            <a:r>
              <a:rPr lang="en-US" sz="1600" dirty="0" err="1"/>
              <a:t>pueden</a:t>
            </a:r>
            <a:r>
              <a:rPr lang="en-US" sz="1600" dirty="0"/>
              <a:t> </a:t>
            </a:r>
            <a:r>
              <a:rPr lang="en-US" sz="1600" dirty="0" err="1"/>
              <a:t>hacer</a:t>
            </a:r>
            <a:r>
              <a:rPr lang="en-US" sz="1600" dirty="0"/>
              <a:t> </a:t>
            </a:r>
            <a:r>
              <a:rPr lang="en-US" sz="1600" dirty="0" err="1"/>
              <a:t>en</a:t>
            </a:r>
            <a:r>
              <a:rPr lang="en-US" sz="1600" dirty="0"/>
              <a:t> </a:t>
            </a:r>
            <a:r>
              <a:rPr lang="en-US" sz="1600" dirty="0" err="1"/>
              <a:t>el</a:t>
            </a:r>
            <a:r>
              <a:rPr lang="en-US" sz="1600" dirty="0"/>
              <a:t> logo, etc. </a:t>
            </a:r>
            <a:r>
              <a:rPr lang="en-US" sz="1600" dirty="0" err="1"/>
              <a:t>Todos</a:t>
            </a:r>
            <a:r>
              <a:rPr lang="en-US" sz="1600" dirty="0"/>
              <a:t> </a:t>
            </a:r>
            <a:r>
              <a:rPr lang="en-US" sz="1600" dirty="0" err="1"/>
              <a:t>ellos</a:t>
            </a:r>
            <a:r>
              <a:rPr lang="en-US" sz="1600" dirty="0"/>
              <a:t> </a:t>
            </a:r>
            <a:r>
              <a:rPr lang="en-US" sz="1600" dirty="0" err="1"/>
              <a:t>debían</a:t>
            </a:r>
            <a:r>
              <a:rPr lang="en-US" sz="1600" dirty="0"/>
              <a:t> </a:t>
            </a:r>
            <a:r>
              <a:rPr lang="en-US" sz="1600" dirty="0" err="1"/>
              <a:t>figurar</a:t>
            </a:r>
            <a:r>
              <a:rPr lang="en-US" sz="1600" dirty="0"/>
              <a:t> </a:t>
            </a:r>
            <a:r>
              <a:rPr lang="en-US" sz="1600" dirty="0" err="1"/>
              <a:t>correctamente</a:t>
            </a:r>
            <a:r>
              <a:rPr lang="en-US" sz="1600" dirty="0"/>
              <a:t> para </a:t>
            </a:r>
            <a:r>
              <a:rPr lang="en-US" sz="1600" dirty="0" err="1"/>
              <a:t>mantener</a:t>
            </a:r>
            <a:r>
              <a:rPr lang="en-US" sz="1600" dirty="0"/>
              <a:t> la </a:t>
            </a:r>
            <a:r>
              <a:rPr lang="en-US" sz="1600" dirty="0" err="1"/>
              <a:t>uniformidad</a:t>
            </a:r>
            <a:r>
              <a:rPr lang="en-US" sz="1600" dirty="0"/>
              <a:t> y </a:t>
            </a:r>
            <a:r>
              <a:rPr lang="en-US" sz="1600" dirty="0" err="1"/>
              <a:t>justificar</a:t>
            </a:r>
            <a:r>
              <a:rPr lang="en-US" sz="1600" dirty="0"/>
              <a:t> </a:t>
            </a:r>
            <a:r>
              <a:rPr lang="en-US" sz="1600" dirty="0" err="1"/>
              <a:t>el</a:t>
            </a:r>
            <a:r>
              <a:rPr lang="en-US" sz="1600" dirty="0"/>
              <a:t> </a:t>
            </a:r>
            <a:r>
              <a:rPr lang="en-US" sz="1600" dirty="0" err="1"/>
              <a:t>uso</a:t>
            </a:r>
            <a:r>
              <a:rPr lang="en-US" sz="1600" dirty="0"/>
              <a:t> del </a:t>
            </a:r>
            <a:r>
              <a:rPr lang="en-US" sz="1600" dirty="0" err="1"/>
              <a:t>logotipo</a:t>
            </a:r>
            <a:r>
              <a:rPr lang="en-US" sz="1600" dirty="0"/>
              <a:t>.</a:t>
            </a:r>
            <a:endParaRPr lang="es-ES" sz="1600" dirty="0"/>
          </a:p>
          <a:p>
            <a:pPr algn="l"/>
            <a:r>
              <a:rPr lang="en-US" sz="1600" b="1" dirty="0" err="1"/>
              <a:t>Hazlo</a:t>
            </a:r>
            <a:r>
              <a:rPr lang="en-US" sz="1600" b="1" dirty="0"/>
              <a:t> utilizable para </a:t>
            </a:r>
            <a:r>
              <a:rPr lang="en-US" sz="1600" b="1" dirty="0" err="1"/>
              <a:t>diferentes</a:t>
            </a:r>
            <a:r>
              <a:rPr lang="en-US" sz="1600" b="1" dirty="0"/>
              <a:t> </a:t>
            </a:r>
            <a:r>
              <a:rPr lang="en-US" sz="1600" b="1" dirty="0" err="1"/>
              <a:t>formatos</a:t>
            </a:r>
            <a:r>
              <a:rPr lang="sk-SK" sz="1600" b="1" dirty="0"/>
              <a:t> - </a:t>
            </a:r>
            <a:r>
              <a:rPr lang="sk-SK" sz="1600" dirty="0"/>
              <a:t>Es imprescindible diseñar un logotipo que se adapte a diferentes formatos, desde el más grande, como el de una valla publicitaria, hasta el más pequeño, como el de una página de redes sociales. Debe tener el mismo atractivo independientemente de cualquier tipo de formato. </a:t>
            </a:r>
            <a:endParaRPr lang="es-ES" sz="1600" dirty="0"/>
          </a:p>
          <a:p>
            <a:pPr algn="l"/>
            <a:r>
              <a:rPr lang="en-US" sz="1600" b="1" dirty="0" err="1"/>
              <a:t>Siempre</a:t>
            </a:r>
            <a:r>
              <a:rPr lang="en-US" sz="1600" b="1" dirty="0"/>
              <a:t> </a:t>
            </a:r>
            <a:r>
              <a:rPr lang="en-US" sz="1600" b="1" dirty="0" err="1"/>
              <a:t>recuerda</a:t>
            </a:r>
            <a:r>
              <a:rPr lang="en-US" sz="1600" b="1" dirty="0"/>
              <a:t> </a:t>
            </a:r>
            <a:r>
              <a:rPr lang="en-US" sz="1600" dirty="0"/>
              <a:t>El logo no es solo un </a:t>
            </a:r>
            <a:r>
              <a:rPr lang="en-US" sz="1600" dirty="0" err="1"/>
              <a:t>símbolo</a:t>
            </a:r>
            <a:r>
              <a:rPr lang="en-US" sz="1600" dirty="0"/>
              <a:t> de </a:t>
            </a:r>
            <a:r>
              <a:rPr lang="en-US" sz="1600" dirty="0" err="1"/>
              <a:t>tu</a:t>
            </a:r>
            <a:r>
              <a:rPr lang="en-US" sz="1600" dirty="0"/>
              <a:t> </a:t>
            </a:r>
            <a:r>
              <a:rPr lang="en-US" sz="1600" dirty="0" err="1"/>
              <a:t>marca</a:t>
            </a:r>
            <a:r>
              <a:rPr lang="en-US" sz="1600" dirty="0"/>
              <a:t>, es </a:t>
            </a:r>
            <a:r>
              <a:rPr lang="en-US" sz="1600" dirty="0" err="1"/>
              <a:t>también</a:t>
            </a:r>
            <a:r>
              <a:rPr lang="en-US" sz="1600" dirty="0"/>
              <a:t> un </a:t>
            </a:r>
            <a:r>
              <a:rPr lang="en-US" sz="1600" b="1" dirty="0" err="1"/>
              <a:t>símbolo</a:t>
            </a:r>
            <a:r>
              <a:rPr lang="en-US" sz="1600" b="1" dirty="0"/>
              <a:t> para </a:t>
            </a:r>
            <a:r>
              <a:rPr lang="en-US" sz="1600" b="1" dirty="0" err="1"/>
              <a:t>ti</a:t>
            </a:r>
            <a:r>
              <a:rPr lang="en-US" sz="1600" dirty="0"/>
              <a:t>, es </a:t>
            </a:r>
            <a:r>
              <a:rPr lang="en-US" sz="1600" dirty="0" err="1"/>
              <a:t>imporante</a:t>
            </a:r>
            <a:r>
              <a:rPr lang="en-US" sz="1600" dirty="0"/>
              <a:t> que </a:t>
            </a:r>
            <a:r>
              <a:rPr lang="en-US" sz="1600" dirty="0" err="1"/>
              <a:t>te</a:t>
            </a:r>
            <a:r>
              <a:rPr lang="en-US" sz="1600" dirty="0"/>
              <a:t> </a:t>
            </a:r>
            <a:r>
              <a:rPr lang="en-US" sz="1600" dirty="0" err="1"/>
              <a:t>encante</a:t>
            </a:r>
            <a:r>
              <a:rPr lang="en-US" sz="1600" dirty="0"/>
              <a:t>. Es uno de los </a:t>
            </a:r>
            <a:r>
              <a:rPr lang="en-US" sz="1600" dirty="0" err="1"/>
              <a:t>pocos</a:t>
            </a:r>
            <a:r>
              <a:rPr lang="en-US" sz="1600" dirty="0"/>
              <a:t> </a:t>
            </a:r>
            <a:r>
              <a:rPr lang="en-US" sz="1600" dirty="0" err="1"/>
              <a:t>elementos</a:t>
            </a:r>
            <a:r>
              <a:rPr lang="en-US" sz="1600" dirty="0"/>
              <a:t> </a:t>
            </a:r>
            <a:r>
              <a:rPr lang="en-US" sz="1600" dirty="0" err="1"/>
              <a:t>visibles</a:t>
            </a:r>
            <a:r>
              <a:rPr lang="en-US" sz="1600" dirty="0"/>
              <a:t> de </a:t>
            </a:r>
            <a:r>
              <a:rPr lang="en-US" sz="1600" dirty="0" err="1"/>
              <a:t>tu</a:t>
            </a:r>
            <a:r>
              <a:rPr lang="en-US" sz="1600" dirty="0"/>
              <a:t> </a:t>
            </a:r>
            <a:r>
              <a:rPr lang="en-US" sz="1600" dirty="0" err="1"/>
              <a:t>negocio</a:t>
            </a:r>
            <a:r>
              <a:rPr lang="en-US" sz="1600" dirty="0"/>
              <a:t> y </a:t>
            </a:r>
            <a:r>
              <a:rPr lang="en-US" sz="1600" dirty="0" err="1"/>
              <a:t>hará</a:t>
            </a:r>
            <a:r>
              <a:rPr lang="en-US" sz="1600" dirty="0"/>
              <a:t> que la </a:t>
            </a:r>
            <a:r>
              <a:rPr lang="en-US" sz="1600" dirty="0" err="1"/>
              <a:t>empresa</a:t>
            </a:r>
            <a:r>
              <a:rPr lang="en-US" sz="1600" dirty="0"/>
              <a:t> </a:t>
            </a:r>
            <a:r>
              <a:rPr lang="en-US" sz="1600" dirty="0" err="1"/>
              <a:t>esté</a:t>
            </a:r>
            <a:r>
              <a:rPr lang="en-US" sz="1600" dirty="0"/>
              <a:t> bajo un </a:t>
            </a:r>
            <a:r>
              <a:rPr lang="en-US" sz="1600" dirty="0" err="1"/>
              <a:t>único</a:t>
            </a:r>
            <a:r>
              <a:rPr lang="en-US" sz="1600" dirty="0"/>
              <a:t> </a:t>
            </a:r>
            <a:r>
              <a:rPr lang="en-US" sz="1600" dirty="0" err="1"/>
              <a:t>paraguas</a:t>
            </a:r>
            <a:r>
              <a:rPr lang="en-US" sz="1600" dirty="0"/>
              <a:t>.</a:t>
            </a:r>
            <a:endParaRPr lang="es-ES" sz="1600" dirty="0"/>
          </a:p>
          <a:p>
            <a:pPr algn="l"/>
            <a:endParaRPr lang="en-US" sz="1600" dirty="0"/>
          </a:p>
        </p:txBody>
      </p:sp>
      <p:pic>
        <p:nvPicPr>
          <p:cNvPr id="9" name="Google Shape;388;p8"/>
          <p:cNvPicPr preferRelativeResize="0"/>
          <p:nvPr/>
        </p:nvPicPr>
        <p:blipFill rotWithShape="1">
          <a:blip r:embed="rId5">
            <a:alphaModFix/>
          </a:blip>
          <a:srcRect/>
          <a:stretch/>
        </p:blipFill>
        <p:spPr>
          <a:xfrm>
            <a:off x="10133019" y="3955479"/>
            <a:ext cx="1892054" cy="1228359"/>
          </a:xfrm>
          <a:prstGeom prst="rect">
            <a:avLst/>
          </a:prstGeom>
          <a:noFill/>
          <a:ln>
            <a:noFill/>
          </a:ln>
        </p:spPr>
      </p:pic>
      <p:sp>
        <p:nvSpPr>
          <p:cNvPr id="10" name="Google Shape;256;gf9ff28dbe4_0_179"/>
          <p:cNvSpPr txBox="1"/>
          <p:nvPr/>
        </p:nvSpPr>
        <p:spPr>
          <a:xfrm>
            <a:off x="6514652" y="667953"/>
            <a:ext cx="4564394" cy="622817"/>
          </a:xfrm>
          <a:prstGeom prst="rect">
            <a:avLst/>
          </a:prstGeom>
          <a:noFill/>
          <a:ln>
            <a:noFill/>
          </a:ln>
        </p:spPr>
        <p:txBody>
          <a:bodyPr spcFirstLastPara="1" wrap="square" lIns="91425" tIns="45700" rIns="91425" bIns="45700" anchor="b" anchorCtr="0">
            <a:normAutofit fontScale="92500"/>
          </a:bodyPr>
          <a:lstStyle/>
          <a:p>
            <a:pPr algn="ctr">
              <a:lnSpc>
                <a:spcPct val="90000"/>
              </a:lnSpc>
              <a:buClr>
                <a:srgbClr val="D92E2D"/>
              </a:buClr>
              <a:buSzPts val="4000"/>
            </a:pPr>
            <a:r>
              <a:rPr lang="fi-FI" sz="3600" dirty="0">
                <a:solidFill>
                  <a:srgbClr val="D92E2D"/>
                </a:solidFill>
                <a:latin typeface="Calibri"/>
                <a:ea typeface="Calibri"/>
                <a:cs typeface="Calibri"/>
                <a:sym typeface="Calibri"/>
              </a:rPr>
              <a:t>Unidad </a:t>
            </a:r>
            <a:r>
              <a:rPr lang="sk-SK" sz="3600" dirty="0">
                <a:solidFill>
                  <a:srgbClr val="D92E2D"/>
                </a:solidFill>
                <a:latin typeface="Calibri"/>
                <a:ea typeface="Calibri"/>
                <a:cs typeface="Calibri"/>
                <a:sym typeface="Calibri"/>
              </a:rPr>
              <a:t>7</a:t>
            </a:r>
            <a:r>
              <a:rPr lang="fi-FI" sz="3600" dirty="0">
                <a:solidFill>
                  <a:srgbClr val="D92E2D"/>
                </a:solidFill>
                <a:latin typeface="Calibri"/>
                <a:ea typeface="Calibri"/>
                <a:cs typeface="Calibri"/>
                <a:sym typeface="Calibri"/>
              </a:rPr>
              <a:t> -</a:t>
            </a:r>
            <a:r>
              <a:rPr lang="sk-SK" sz="3600" dirty="0">
                <a:solidFill>
                  <a:srgbClr val="D92E2D"/>
                </a:solidFill>
                <a:latin typeface="Calibri"/>
                <a:ea typeface="Calibri"/>
                <a:cs typeface="Calibri"/>
                <a:sym typeface="Calibri"/>
              </a:rPr>
              <a:t> </a:t>
            </a:r>
            <a:r>
              <a:rPr lang="sk-SK" sz="3600" dirty="0">
                <a:solidFill>
                  <a:srgbClr val="D92E2D"/>
                </a:solidFill>
              </a:rPr>
              <a:t>Finali</a:t>
            </a:r>
            <a:r>
              <a:rPr lang="es-ES" sz="3600" dirty="0">
                <a:solidFill>
                  <a:srgbClr val="D92E2D"/>
                </a:solidFill>
              </a:rPr>
              <a:t>z</a:t>
            </a:r>
            <a:r>
              <a:rPr lang="sk-SK" sz="3600" dirty="0">
                <a:solidFill>
                  <a:srgbClr val="D92E2D"/>
                </a:solidFill>
              </a:rPr>
              <a:t>a</a:t>
            </a:r>
            <a:r>
              <a:rPr lang="es-ES" sz="3600" dirty="0">
                <a:solidFill>
                  <a:srgbClr val="D92E2D"/>
                </a:solidFill>
              </a:rPr>
              <a:t>c</a:t>
            </a:r>
            <a:r>
              <a:rPr lang="sk-SK" sz="3600" dirty="0">
                <a:solidFill>
                  <a:srgbClr val="D92E2D"/>
                </a:solidFill>
              </a:rPr>
              <a:t>i</a:t>
            </a:r>
            <a:r>
              <a:rPr lang="es-ES" sz="3600" dirty="0" err="1">
                <a:solidFill>
                  <a:srgbClr val="D92E2D"/>
                </a:solidFill>
              </a:rPr>
              <a:t>ó</a:t>
            </a:r>
            <a:r>
              <a:rPr lang="sk-SK" sz="3600" dirty="0">
                <a:solidFill>
                  <a:srgbClr val="D92E2D"/>
                </a:solidFill>
              </a:rPr>
              <a:t>n</a:t>
            </a: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16704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2000"/>
                                        <p:tgtEl>
                                          <p:spTgt spid="2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2000"/>
                                        <p:tgtEl>
                                          <p:spTgt spid="25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
          <p:cNvSpPr/>
          <p:nvPr/>
        </p:nvSpPr>
        <p:spPr>
          <a:xfrm>
            <a:off x="4284412" y="1818012"/>
            <a:ext cx="2942298" cy="2963006"/>
          </a:xfrm>
          <a:prstGeom prst="ellipse">
            <a:avLst/>
          </a:prstGeom>
          <a:solidFill>
            <a:schemeClr val="lt1"/>
          </a:solidFill>
          <a:ln w="12700" cap="flat" cmpd="sng">
            <a:solidFill>
              <a:srgbClr val="D92E2D"/>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3" name="Google Shape;273;p5"/>
          <p:cNvPicPr preferRelativeResize="0"/>
          <p:nvPr/>
        </p:nvPicPr>
        <p:blipFill rotWithShape="1">
          <a:blip r:embed="rId3">
            <a:alphaModFix/>
          </a:blip>
          <a:srcRect/>
          <a:stretch/>
        </p:blipFill>
        <p:spPr>
          <a:xfrm>
            <a:off x="2023746" y="6294071"/>
            <a:ext cx="10100684" cy="563929"/>
          </a:xfrm>
          <a:prstGeom prst="rect">
            <a:avLst/>
          </a:prstGeom>
          <a:noFill/>
          <a:ln>
            <a:noFill/>
          </a:ln>
        </p:spPr>
      </p:pic>
      <p:sp>
        <p:nvSpPr>
          <p:cNvPr id="274" name="Google Shape;274;p5"/>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5"/>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5"/>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7" name="Google Shape;277;p5"/>
          <p:cNvPicPr preferRelativeResize="0"/>
          <p:nvPr/>
        </p:nvPicPr>
        <p:blipFill rotWithShape="1">
          <a:blip r:embed="rId4">
            <a:alphaModFix/>
          </a:blip>
          <a:srcRect/>
          <a:stretch/>
        </p:blipFill>
        <p:spPr>
          <a:xfrm>
            <a:off x="1335278" y="111354"/>
            <a:ext cx="3811683" cy="1121083"/>
          </a:xfrm>
          <a:prstGeom prst="rect">
            <a:avLst/>
          </a:prstGeom>
          <a:noFill/>
          <a:ln>
            <a:noFill/>
          </a:ln>
        </p:spPr>
      </p:pic>
      <p:sp>
        <p:nvSpPr>
          <p:cNvPr id="278" name="Google Shape;278;p5"/>
          <p:cNvSpPr txBox="1">
            <a:spLocks noGrp="1"/>
          </p:cNvSpPr>
          <p:nvPr>
            <p:ph type="ctrTitle"/>
          </p:nvPr>
        </p:nvSpPr>
        <p:spPr>
          <a:xfrm>
            <a:off x="8886825" y="488131"/>
            <a:ext cx="3091969" cy="67110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D92E2D"/>
              </a:buClr>
              <a:buSzPts val="4000"/>
              <a:buFont typeface="Calibri"/>
              <a:buNone/>
            </a:pPr>
            <a:r>
              <a:rPr lang="en-US" sz="3200" dirty="0" err="1">
                <a:solidFill>
                  <a:srgbClr val="D92E2D"/>
                </a:solidFill>
              </a:rPr>
              <a:t>Resumen</a:t>
            </a:r>
            <a:endParaRPr sz="3200" dirty="0"/>
          </a:p>
        </p:txBody>
      </p:sp>
      <p:sp>
        <p:nvSpPr>
          <p:cNvPr id="279" name="Google Shape;279;p5"/>
          <p:cNvSpPr txBox="1"/>
          <p:nvPr/>
        </p:nvSpPr>
        <p:spPr>
          <a:xfrm>
            <a:off x="2291257" y="4574840"/>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Unidad </a:t>
            </a:r>
            <a:r>
              <a:rPr lang="sk-SK" sz="1600" b="1" dirty="0">
                <a:solidFill>
                  <a:srgbClr val="FF0000"/>
                </a:solidFill>
                <a:latin typeface="Calibri"/>
                <a:ea typeface="Calibri"/>
                <a:cs typeface="Calibri"/>
                <a:sym typeface="Calibri"/>
              </a:rPr>
              <a:t>3</a:t>
            </a:r>
            <a:endParaRPr dirty="0"/>
          </a:p>
          <a:p>
            <a:pPr marL="0" marR="0" lvl="0" indent="0" algn="ctr" rtl="0">
              <a:lnSpc>
                <a:spcPct val="90000"/>
              </a:lnSpc>
              <a:spcBef>
                <a:spcPts val="560"/>
              </a:spcBef>
              <a:spcAft>
                <a:spcPts val="0"/>
              </a:spcAft>
              <a:buClr>
                <a:schemeClr val="dk1"/>
              </a:buClr>
              <a:buSzPts val="1600"/>
              <a:buFont typeface="Calibri"/>
              <a:buNone/>
            </a:pPr>
            <a:r>
              <a:rPr lang="es-ES" sz="1600" dirty="0">
                <a:solidFill>
                  <a:schemeClr val="dk1"/>
                </a:solidFill>
                <a:latin typeface="Calibri"/>
                <a:ea typeface="Calibri"/>
                <a:cs typeface="Calibri"/>
                <a:sym typeface="Calibri"/>
              </a:rPr>
              <a:t>Análisis de la competencia</a:t>
            </a:r>
            <a:endParaRPr sz="1600" dirty="0">
              <a:solidFill>
                <a:schemeClr val="dk1"/>
              </a:solidFill>
              <a:latin typeface="Calibri"/>
              <a:ea typeface="Calibri"/>
              <a:cs typeface="Calibri"/>
              <a:sym typeface="Calibri"/>
            </a:endParaRPr>
          </a:p>
        </p:txBody>
      </p:sp>
      <p:pic>
        <p:nvPicPr>
          <p:cNvPr id="280" name="Google Shape;280;p5"/>
          <p:cNvPicPr preferRelativeResize="0"/>
          <p:nvPr/>
        </p:nvPicPr>
        <p:blipFill rotWithShape="1">
          <a:blip r:embed="rId5">
            <a:alphaModFix/>
          </a:blip>
          <a:srcRect l="77489" r="3171"/>
          <a:stretch/>
        </p:blipFill>
        <p:spPr>
          <a:xfrm>
            <a:off x="9600153" y="1445227"/>
            <a:ext cx="317240" cy="482490"/>
          </a:xfrm>
          <a:prstGeom prst="rect">
            <a:avLst/>
          </a:prstGeom>
          <a:noFill/>
          <a:ln>
            <a:noFill/>
          </a:ln>
        </p:spPr>
      </p:pic>
      <p:sp>
        <p:nvSpPr>
          <p:cNvPr id="281" name="Google Shape;281;p5"/>
          <p:cNvSpPr txBox="1"/>
          <p:nvPr/>
        </p:nvSpPr>
        <p:spPr>
          <a:xfrm>
            <a:off x="4819800" y="5560271"/>
            <a:ext cx="1981143" cy="87794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Unidad </a:t>
            </a:r>
            <a:r>
              <a:rPr lang="sk-SK" sz="1600" b="1" dirty="0">
                <a:solidFill>
                  <a:srgbClr val="FF0000"/>
                </a:solidFill>
                <a:latin typeface="Calibri"/>
                <a:ea typeface="Calibri"/>
                <a:cs typeface="Calibri"/>
                <a:sym typeface="Calibri"/>
              </a:rPr>
              <a:t>4</a:t>
            </a:r>
            <a:endParaRPr dirty="0"/>
          </a:p>
          <a:p>
            <a:pPr marL="0" marR="0" lvl="0" indent="0" algn="ctr" rtl="0">
              <a:lnSpc>
                <a:spcPct val="90000"/>
              </a:lnSpc>
              <a:spcBef>
                <a:spcPts val="560"/>
              </a:spcBef>
              <a:spcAft>
                <a:spcPts val="0"/>
              </a:spcAft>
              <a:buClr>
                <a:schemeClr val="dk1"/>
              </a:buClr>
              <a:buSzPts val="1600"/>
              <a:buFont typeface="Calibri"/>
              <a:buNone/>
            </a:pPr>
            <a:r>
              <a:rPr lang="es-ES" sz="1600" dirty="0">
                <a:solidFill>
                  <a:schemeClr val="dk1"/>
                </a:solidFill>
                <a:latin typeface="Calibri"/>
                <a:ea typeface="Calibri"/>
                <a:cs typeface="Calibri"/>
                <a:sym typeface="Calibri"/>
              </a:rPr>
              <a:t>C</a:t>
            </a:r>
            <a:r>
              <a:rPr lang="sk-SK" sz="1600" dirty="0">
                <a:solidFill>
                  <a:schemeClr val="dk1"/>
                </a:solidFill>
                <a:latin typeface="Calibri"/>
                <a:ea typeface="Calibri"/>
                <a:cs typeface="Calibri"/>
                <a:sym typeface="Calibri"/>
              </a:rPr>
              <a:t>rea</a:t>
            </a:r>
            <a:r>
              <a:rPr lang="es-ES" sz="1600" dirty="0" err="1">
                <a:solidFill>
                  <a:schemeClr val="dk1"/>
                </a:solidFill>
                <a:latin typeface="Calibri"/>
                <a:ea typeface="Calibri"/>
                <a:cs typeface="Calibri"/>
                <a:sym typeface="Calibri"/>
              </a:rPr>
              <a:t>ción</a:t>
            </a:r>
            <a:r>
              <a:rPr lang="es-ES" sz="1600" dirty="0">
                <a:solidFill>
                  <a:schemeClr val="dk1"/>
                </a:solidFill>
                <a:latin typeface="Calibri"/>
                <a:ea typeface="Calibri"/>
                <a:cs typeface="Calibri"/>
                <a:sym typeface="Calibri"/>
              </a:rPr>
              <a:t> de logo</a:t>
            </a:r>
            <a:endParaRPr sz="1600" dirty="0">
              <a:solidFill>
                <a:schemeClr val="dk1"/>
              </a:solidFill>
              <a:latin typeface="Calibri"/>
              <a:ea typeface="Calibri"/>
              <a:cs typeface="Calibri"/>
              <a:sym typeface="Calibri"/>
            </a:endParaRPr>
          </a:p>
        </p:txBody>
      </p:sp>
      <p:pic>
        <p:nvPicPr>
          <p:cNvPr id="282" name="Google Shape;282;p5"/>
          <p:cNvPicPr preferRelativeResize="0"/>
          <p:nvPr/>
        </p:nvPicPr>
        <p:blipFill rotWithShape="1">
          <a:blip r:embed="rId5">
            <a:alphaModFix/>
          </a:blip>
          <a:srcRect l="77489" r="3171"/>
          <a:stretch/>
        </p:blipFill>
        <p:spPr>
          <a:xfrm>
            <a:off x="9917393" y="3208356"/>
            <a:ext cx="317240" cy="482490"/>
          </a:xfrm>
          <a:prstGeom prst="rect">
            <a:avLst/>
          </a:prstGeom>
          <a:noFill/>
          <a:ln>
            <a:noFill/>
          </a:ln>
        </p:spPr>
      </p:pic>
      <p:pic>
        <p:nvPicPr>
          <p:cNvPr id="283" name="Google Shape;283;p5"/>
          <p:cNvPicPr preferRelativeResize="0"/>
          <p:nvPr/>
        </p:nvPicPr>
        <p:blipFill rotWithShape="1">
          <a:blip r:embed="rId4">
            <a:alphaModFix/>
          </a:blip>
          <a:srcRect l="77489" r="3171"/>
          <a:stretch/>
        </p:blipFill>
        <p:spPr>
          <a:xfrm>
            <a:off x="5061215" y="2034274"/>
            <a:ext cx="1422332" cy="2163223"/>
          </a:xfrm>
          <a:prstGeom prst="rect">
            <a:avLst/>
          </a:prstGeom>
          <a:noFill/>
          <a:ln>
            <a:noFill/>
          </a:ln>
        </p:spPr>
      </p:pic>
      <p:pic>
        <p:nvPicPr>
          <p:cNvPr id="284" name="Google Shape;284;p5"/>
          <p:cNvPicPr preferRelativeResize="0"/>
          <p:nvPr/>
        </p:nvPicPr>
        <p:blipFill rotWithShape="1">
          <a:blip r:embed="rId6">
            <a:alphaModFix/>
          </a:blip>
          <a:srcRect t="34903" r="20863"/>
          <a:stretch/>
        </p:blipFill>
        <p:spPr>
          <a:xfrm>
            <a:off x="5153974" y="4138162"/>
            <a:ext cx="1236813" cy="299234"/>
          </a:xfrm>
          <a:prstGeom prst="rect">
            <a:avLst/>
          </a:prstGeom>
          <a:noFill/>
          <a:ln>
            <a:noFill/>
          </a:ln>
        </p:spPr>
      </p:pic>
      <p:sp>
        <p:nvSpPr>
          <p:cNvPr id="285" name="Google Shape;285;p5"/>
          <p:cNvSpPr txBox="1"/>
          <p:nvPr/>
        </p:nvSpPr>
        <p:spPr>
          <a:xfrm>
            <a:off x="8361037" y="4513236"/>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Unidad </a:t>
            </a:r>
            <a:r>
              <a:rPr lang="sk-SK" sz="1600" b="1" dirty="0">
                <a:solidFill>
                  <a:srgbClr val="FF0000"/>
                </a:solidFill>
                <a:latin typeface="Calibri"/>
                <a:ea typeface="Calibri"/>
                <a:cs typeface="Calibri"/>
                <a:sym typeface="Calibri"/>
              </a:rPr>
              <a:t>5</a:t>
            </a:r>
            <a:endParaRPr dirty="0"/>
          </a:p>
          <a:p>
            <a:pPr marL="0" marR="0" lvl="0" indent="0" algn="ctr" rtl="0">
              <a:lnSpc>
                <a:spcPct val="90000"/>
              </a:lnSpc>
              <a:spcBef>
                <a:spcPts val="560"/>
              </a:spcBef>
              <a:spcAft>
                <a:spcPts val="0"/>
              </a:spcAft>
              <a:buClr>
                <a:schemeClr val="dk1"/>
              </a:buClr>
              <a:buSzPts val="1600"/>
              <a:buFont typeface="Calibri"/>
              <a:buNone/>
            </a:pPr>
            <a:r>
              <a:rPr lang="es-ES" sz="1600" dirty="0">
                <a:solidFill>
                  <a:schemeClr val="dk1"/>
                </a:solidFill>
                <a:latin typeface="Calibri"/>
                <a:ea typeface="Calibri"/>
                <a:cs typeface="Calibri"/>
                <a:sym typeface="Calibri"/>
              </a:rPr>
              <a:t>Creación de identidad</a:t>
            </a:r>
            <a:endParaRPr sz="1600" dirty="0">
              <a:solidFill>
                <a:schemeClr val="dk1"/>
              </a:solidFill>
              <a:latin typeface="Calibri"/>
              <a:ea typeface="Calibri"/>
              <a:cs typeface="Calibri"/>
              <a:sym typeface="Calibri"/>
            </a:endParaRPr>
          </a:p>
        </p:txBody>
      </p:sp>
      <p:pic>
        <p:nvPicPr>
          <p:cNvPr id="287" name="Google Shape;287;p5"/>
          <p:cNvPicPr preferRelativeResize="0"/>
          <p:nvPr/>
        </p:nvPicPr>
        <p:blipFill rotWithShape="1">
          <a:blip r:embed="rId5">
            <a:alphaModFix/>
          </a:blip>
          <a:srcRect l="77489" r="3171"/>
          <a:stretch/>
        </p:blipFill>
        <p:spPr>
          <a:xfrm>
            <a:off x="1694168" y="1404614"/>
            <a:ext cx="317240" cy="482490"/>
          </a:xfrm>
          <a:prstGeom prst="rect">
            <a:avLst/>
          </a:prstGeom>
          <a:noFill/>
          <a:ln>
            <a:noFill/>
          </a:ln>
        </p:spPr>
      </p:pic>
      <p:sp>
        <p:nvSpPr>
          <p:cNvPr id="288" name="Google Shape;288;p5"/>
          <p:cNvSpPr txBox="1"/>
          <p:nvPr/>
        </p:nvSpPr>
        <p:spPr>
          <a:xfrm>
            <a:off x="2141512" y="293182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Unidad 2</a:t>
            </a:r>
            <a:endParaRPr lang="sk-SK" sz="1600" b="1" dirty="0">
              <a:solidFill>
                <a:srgbClr val="FF0000"/>
              </a:solidFill>
              <a:latin typeface="Calibri"/>
              <a:ea typeface="Calibri"/>
              <a:cs typeface="Calibri"/>
              <a:sym typeface="Calibri"/>
            </a:endParaRPr>
          </a:p>
          <a:p>
            <a:pPr algn="ctr">
              <a:lnSpc>
                <a:spcPct val="90000"/>
              </a:lnSpc>
              <a:buClr>
                <a:srgbClr val="FF0000"/>
              </a:buClr>
              <a:buSzPts val="1600"/>
            </a:pPr>
            <a:r>
              <a:rPr lang="es-ES" dirty="0">
                <a:solidFill>
                  <a:schemeClr val="dk1"/>
                </a:solidFill>
                <a:latin typeface="Calibri"/>
                <a:ea typeface="Calibri"/>
                <a:cs typeface="Calibri"/>
                <a:sym typeface="Calibri"/>
              </a:rPr>
              <a:t>A</a:t>
            </a:r>
            <a:r>
              <a:rPr lang="sk-SK" dirty="0">
                <a:solidFill>
                  <a:schemeClr val="dk1"/>
                </a:solidFill>
                <a:latin typeface="Calibri"/>
                <a:ea typeface="Calibri"/>
                <a:cs typeface="Calibri"/>
                <a:sym typeface="Calibri"/>
              </a:rPr>
              <a:t>nal</a:t>
            </a:r>
            <a:r>
              <a:rPr lang="es-ES" dirty="0">
                <a:solidFill>
                  <a:schemeClr val="dk1"/>
                </a:solidFill>
                <a:latin typeface="Calibri"/>
                <a:ea typeface="Calibri"/>
                <a:cs typeface="Calibri"/>
                <a:sym typeface="Calibri"/>
              </a:rPr>
              <a:t>i</a:t>
            </a:r>
            <a:r>
              <a:rPr lang="sk-SK" dirty="0">
                <a:solidFill>
                  <a:schemeClr val="dk1"/>
                </a:solidFill>
                <a:latin typeface="Calibri"/>
                <a:ea typeface="Calibri"/>
                <a:cs typeface="Calibri"/>
                <a:sym typeface="Calibri"/>
              </a:rPr>
              <a:t>sis</a:t>
            </a:r>
            <a:r>
              <a:rPr lang="es-ES" dirty="0">
                <a:solidFill>
                  <a:schemeClr val="dk1"/>
                </a:solidFill>
                <a:latin typeface="Calibri"/>
                <a:ea typeface="Calibri"/>
                <a:cs typeface="Calibri"/>
                <a:sym typeface="Calibri"/>
              </a:rPr>
              <a:t> de entrada</a:t>
            </a:r>
            <a:endParaRPr lang="sk-SK"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FF0000"/>
              </a:buClr>
              <a:buSzPts val="1600"/>
              <a:buFont typeface="Calibri"/>
              <a:buNone/>
            </a:pPr>
            <a:endParaRPr dirty="0"/>
          </a:p>
        </p:txBody>
      </p:sp>
      <p:pic>
        <p:nvPicPr>
          <p:cNvPr id="289" name="Google Shape;289;p5"/>
          <p:cNvPicPr preferRelativeResize="0"/>
          <p:nvPr/>
        </p:nvPicPr>
        <p:blipFill rotWithShape="1">
          <a:blip r:embed="rId5">
            <a:alphaModFix/>
          </a:blip>
          <a:srcRect l="77489" r="3171"/>
          <a:stretch/>
        </p:blipFill>
        <p:spPr>
          <a:xfrm>
            <a:off x="1694168" y="3150184"/>
            <a:ext cx="317240" cy="482490"/>
          </a:xfrm>
          <a:prstGeom prst="rect">
            <a:avLst/>
          </a:prstGeom>
          <a:noFill/>
          <a:ln>
            <a:noFill/>
          </a:ln>
        </p:spPr>
      </p:pic>
      <p:pic>
        <p:nvPicPr>
          <p:cNvPr id="291" name="Google Shape;291;p5"/>
          <p:cNvPicPr preferRelativeResize="0"/>
          <p:nvPr/>
        </p:nvPicPr>
        <p:blipFill rotWithShape="1">
          <a:blip r:embed="rId5">
            <a:alphaModFix/>
          </a:blip>
          <a:srcRect l="77489" r="3171"/>
          <a:stretch/>
        </p:blipFill>
        <p:spPr>
          <a:xfrm>
            <a:off x="1743328" y="4999375"/>
            <a:ext cx="317240" cy="482490"/>
          </a:xfrm>
          <a:prstGeom prst="rect">
            <a:avLst/>
          </a:prstGeom>
          <a:noFill/>
          <a:ln>
            <a:noFill/>
          </a:ln>
        </p:spPr>
      </p:pic>
      <p:sp>
        <p:nvSpPr>
          <p:cNvPr id="292" name="Google Shape;292;p5"/>
          <p:cNvSpPr txBox="1"/>
          <p:nvPr/>
        </p:nvSpPr>
        <p:spPr>
          <a:xfrm>
            <a:off x="2117578" y="125458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Unidad 1</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Introduc</a:t>
            </a:r>
            <a:r>
              <a:rPr lang="es-ES" sz="1600" dirty="0" err="1">
                <a:solidFill>
                  <a:schemeClr val="dk1"/>
                </a:solidFill>
                <a:latin typeface="Calibri"/>
                <a:ea typeface="Calibri"/>
                <a:cs typeface="Calibri"/>
                <a:sym typeface="Calibri"/>
              </a:rPr>
              <a:t>ción</a:t>
            </a:r>
            <a:endParaRPr sz="1600" dirty="0">
              <a:solidFill>
                <a:schemeClr val="dk1"/>
              </a:solidFill>
              <a:latin typeface="Calibri"/>
              <a:ea typeface="Calibri"/>
              <a:cs typeface="Calibri"/>
              <a:sym typeface="Calibri"/>
            </a:endParaRPr>
          </a:p>
        </p:txBody>
      </p:sp>
      <p:cxnSp>
        <p:nvCxnSpPr>
          <p:cNvPr id="293" name="Google Shape;293;p5"/>
          <p:cNvCxnSpPr>
            <a:stCxn id="272" idx="1"/>
          </p:cNvCxnSpPr>
          <p:nvPr/>
        </p:nvCxnSpPr>
        <p:spPr>
          <a:xfrm rot="10800000">
            <a:off x="3677302" y="1714334"/>
            <a:ext cx="1038000" cy="537600"/>
          </a:xfrm>
          <a:prstGeom prst="straightConnector1">
            <a:avLst/>
          </a:prstGeom>
          <a:noFill/>
          <a:ln w="19050" cap="flat" cmpd="sng">
            <a:solidFill>
              <a:srgbClr val="D92E2D"/>
            </a:solidFill>
            <a:prstDash val="solid"/>
            <a:miter lim="800000"/>
            <a:headEnd type="none" w="sm" len="sm"/>
            <a:tailEnd type="triangle" w="med" len="med"/>
          </a:ln>
        </p:spPr>
      </p:cxnSp>
      <p:cxnSp>
        <p:nvCxnSpPr>
          <p:cNvPr id="294" name="Google Shape;294;p5"/>
          <p:cNvCxnSpPr>
            <a:stCxn id="272" idx="2"/>
          </p:cNvCxnSpPr>
          <p:nvPr/>
        </p:nvCxnSpPr>
        <p:spPr>
          <a:xfrm rot="10800000">
            <a:off x="3608512" y="3299515"/>
            <a:ext cx="675900" cy="0"/>
          </a:xfrm>
          <a:prstGeom prst="straightConnector1">
            <a:avLst/>
          </a:prstGeom>
          <a:noFill/>
          <a:ln w="19050" cap="flat" cmpd="sng">
            <a:solidFill>
              <a:srgbClr val="E6872D"/>
            </a:solidFill>
            <a:prstDash val="solid"/>
            <a:miter lim="800000"/>
            <a:headEnd type="none" w="sm" len="sm"/>
            <a:tailEnd type="triangle" w="med" len="med"/>
          </a:ln>
        </p:spPr>
      </p:cxnSp>
      <p:cxnSp>
        <p:nvCxnSpPr>
          <p:cNvPr id="295" name="Google Shape;295;p5"/>
          <p:cNvCxnSpPr>
            <a:stCxn id="272" idx="3"/>
          </p:cNvCxnSpPr>
          <p:nvPr/>
        </p:nvCxnSpPr>
        <p:spPr>
          <a:xfrm flipH="1">
            <a:off x="3677302" y="4347096"/>
            <a:ext cx="1038000" cy="681300"/>
          </a:xfrm>
          <a:prstGeom prst="straightConnector1">
            <a:avLst/>
          </a:prstGeom>
          <a:noFill/>
          <a:ln w="19050" cap="flat" cmpd="sng">
            <a:solidFill>
              <a:srgbClr val="FFC400"/>
            </a:solidFill>
            <a:prstDash val="solid"/>
            <a:miter lim="800000"/>
            <a:headEnd type="none" w="sm" len="sm"/>
            <a:tailEnd type="triangle" w="med" len="med"/>
          </a:ln>
        </p:spPr>
      </p:cxnSp>
      <p:cxnSp>
        <p:nvCxnSpPr>
          <p:cNvPr id="296" name="Google Shape;296;p5"/>
          <p:cNvCxnSpPr/>
          <p:nvPr/>
        </p:nvCxnSpPr>
        <p:spPr>
          <a:xfrm flipH="1">
            <a:off x="5772380" y="4811536"/>
            <a:ext cx="8913" cy="358264"/>
          </a:xfrm>
          <a:prstGeom prst="straightConnector1">
            <a:avLst/>
          </a:prstGeom>
          <a:noFill/>
          <a:ln w="19050" cap="flat" cmpd="sng">
            <a:solidFill>
              <a:srgbClr val="D92E2D"/>
            </a:solidFill>
            <a:prstDash val="solid"/>
            <a:miter lim="800000"/>
            <a:headEnd type="none" w="sm" len="sm"/>
            <a:tailEnd type="triangle" w="med" len="med"/>
          </a:ln>
        </p:spPr>
      </p:cxnSp>
      <p:cxnSp>
        <p:nvCxnSpPr>
          <p:cNvPr id="297" name="Google Shape;297;p5"/>
          <p:cNvCxnSpPr/>
          <p:nvPr/>
        </p:nvCxnSpPr>
        <p:spPr>
          <a:xfrm>
            <a:off x="7260350" y="3274113"/>
            <a:ext cx="870927" cy="29"/>
          </a:xfrm>
          <a:prstGeom prst="straightConnector1">
            <a:avLst/>
          </a:prstGeom>
          <a:noFill/>
          <a:ln w="19050" cap="flat" cmpd="sng">
            <a:solidFill>
              <a:srgbClr val="E6872D"/>
            </a:solidFill>
            <a:prstDash val="solid"/>
            <a:miter lim="800000"/>
            <a:headEnd type="none" w="sm" len="sm"/>
            <a:tailEnd type="triangle" w="med" len="med"/>
          </a:ln>
        </p:spPr>
      </p:cxnSp>
      <p:cxnSp>
        <p:nvCxnSpPr>
          <p:cNvPr id="298" name="Google Shape;298;p5"/>
          <p:cNvCxnSpPr/>
          <p:nvPr/>
        </p:nvCxnSpPr>
        <p:spPr>
          <a:xfrm flipV="1">
            <a:off x="6897707" y="1787320"/>
            <a:ext cx="1158775" cy="552784"/>
          </a:xfrm>
          <a:prstGeom prst="straightConnector1">
            <a:avLst/>
          </a:prstGeom>
          <a:noFill/>
          <a:ln w="19050" cap="flat" cmpd="sng">
            <a:solidFill>
              <a:srgbClr val="FFD13C"/>
            </a:solidFill>
            <a:prstDash val="solid"/>
            <a:miter lim="800000"/>
            <a:headEnd type="none" w="sm" len="sm"/>
            <a:tailEnd type="triangle" w="med" len="med"/>
          </a:ln>
        </p:spPr>
      </p:cxnSp>
      <p:sp>
        <p:nvSpPr>
          <p:cNvPr id="29" name="Google Shape;285;p5"/>
          <p:cNvSpPr txBox="1"/>
          <p:nvPr/>
        </p:nvSpPr>
        <p:spPr>
          <a:xfrm>
            <a:off x="8367771" y="2863132"/>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Unidad </a:t>
            </a:r>
            <a:r>
              <a:rPr lang="sk-SK" sz="1600" b="1" dirty="0">
                <a:solidFill>
                  <a:srgbClr val="FF0000"/>
                </a:solidFill>
                <a:latin typeface="Calibri"/>
                <a:ea typeface="Calibri"/>
                <a:cs typeface="Calibri"/>
                <a:sym typeface="Calibri"/>
              </a:rPr>
              <a:t>6</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Presenta</a:t>
            </a:r>
            <a:r>
              <a:rPr lang="es-ES" sz="1600" dirty="0" err="1">
                <a:solidFill>
                  <a:schemeClr val="dk1"/>
                </a:solidFill>
                <a:latin typeface="Calibri"/>
                <a:ea typeface="Calibri"/>
                <a:cs typeface="Calibri"/>
                <a:sym typeface="Calibri"/>
              </a:rPr>
              <a:t>ción</a:t>
            </a:r>
            <a:r>
              <a:rPr lang="es-ES" sz="1600" dirty="0">
                <a:solidFill>
                  <a:schemeClr val="dk1"/>
                </a:solidFill>
                <a:latin typeface="Calibri"/>
                <a:ea typeface="Calibri"/>
                <a:cs typeface="Calibri"/>
                <a:sym typeface="Calibri"/>
              </a:rPr>
              <a:t> al cliente</a:t>
            </a:r>
            <a:endParaRPr sz="1600" dirty="0">
              <a:solidFill>
                <a:schemeClr val="dk1"/>
              </a:solidFill>
              <a:latin typeface="Calibri"/>
              <a:ea typeface="Calibri"/>
              <a:cs typeface="Calibri"/>
              <a:sym typeface="Calibri"/>
            </a:endParaRPr>
          </a:p>
        </p:txBody>
      </p:sp>
      <p:cxnSp>
        <p:nvCxnSpPr>
          <p:cNvPr id="32" name="Google Shape;297;p5"/>
          <p:cNvCxnSpPr/>
          <p:nvPr/>
        </p:nvCxnSpPr>
        <p:spPr>
          <a:xfrm>
            <a:off x="6974052" y="4229042"/>
            <a:ext cx="1021163" cy="655654"/>
          </a:xfrm>
          <a:prstGeom prst="straightConnector1">
            <a:avLst/>
          </a:prstGeom>
          <a:noFill/>
          <a:ln w="19050" cap="flat" cmpd="sng">
            <a:solidFill>
              <a:srgbClr val="E6872D"/>
            </a:solidFill>
            <a:prstDash val="solid"/>
            <a:miter lim="800000"/>
            <a:headEnd type="none" w="sm" len="sm"/>
            <a:tailEnd type="triangle" w="med" len="med"/>
          </a:ln>
        </p:spPr>
      </p:cxnSp>
      <p:pic>
        <p:nvPicPr>
          <p:cNvPr id="37" name="Google Shape;286;p5"/>
          <p:cNvPicPr preferRelativeResize="0"/>
          <p:nvPr/>
        </p:nvPicPr>
        <p:blipFill rotWithShape="1">
          <a:blip r:embed="rId5">
            <a:alphaModFix/>
          </a:blip>
          <a:srcRect l="77489" r="3171"/>
          <a:stretch/>
        </p:blipFill>
        <p:spPr>
          <a:xfrm>
            <a:off x="5641352" y="5221927"/>
            <a:ext cx="317240" cy="482490"/>
          </a:xfrm>
          <a:prstGeom prst="rect">
            <a:avLst/>
          </a:prstGeom>
          <a:noFill/>
          <a:ln>
            <a:noFill/>
          </a:ln>
        </p:spPr>
      </p:pic>
      <p:pic>
        <p:nvPicPr>
          <p:cNvPr id="38" name="Google Shape;286;p5"/>
          <p:cNvPicPr preferRelativeResize="0"/>
          <p:nvPr/>
        </p:nvPicPr>
        <p:blipFill rotWithShape="1">
          <a:blip r:embed="rId5">
            <a:alphaModFix/>
          </a:blip>
          <a:srcRect l="77489" r="3171"/>
          <a:stretch/>
        </p:blipFill>
        <p:spPr>
          <a:xfrm>
            <a:off x="9758773" y="5014874"/>
            <a:ext cx="317240" cy="482490"/>
          </a:xfrm>
          <a:prstGeom prst="rect">
            <a:avLst/>
          </a:prstGeom>
          <a:noFill/>
          <a:ln>
            <a:noFill/>
          </a:ln>
        </p:spPr>
      </p:pic>
      <p:sp>
        <p:nvSpPr>
          <p:cNvPr id="42" name="Google Shape;285;p5"/>
          <p:cNvSpPr txBox="1"/>
          <p:nvPr/>
        </p:nvSpPr>
        <p:spPr>
          <a:xfrm>
            <a:off x="8317005" y="125458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Unidad </a:t>
            </a:r>
            <a:r>
              <a:rPr lang="sk-SK" sz="1600" b="1" dirty="0">
                <a:solidFill>
                  <a:srgbClr val="FF0000"/>
                </a:solidFill>
                <a:latin typeface="Calibri"/>
                <a:ea typeface="Calibri"/>
                <a:cs typeface="Calibri"/>
                <a:sym typeface="Calibri"/>
              </a:rPr>
              <a:t>7</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Finaliza</a:t>
            </a:r>
            <a:r>
              <a:rPr lang="es-ES" sz="1600" dirty="0" err="1">
                <a:solidFill>
                  <a:schemeClr val="dk1"/>
                </a:solidFill>
                <a:latin typeface="Calibri"/>
                <a:ea typeface="Calibri"/>
                <a:cs typeface="Calibri"/>
                <a:sym typeface="Calibri"/>
              </a:rPr>
              <a:t>ción</a:t>
            </a:r>
            <a:endParaRPr sz="16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2000"/>
                                        <p:tgtEl>
                                          <p:spTgt spid="27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75"/>
                                        </p:tgtEl>
                                        <p:attrNameLst>
                                          <p:attrName>style.visibility</p:attrName>
                                        </p:attrNameLst>
                                      </p:cBhvr>
                                      <p:to>
                                        <p:strVal val="visible"/>
                                      </p:to>
                                    </p:set>
                                    <p:animEffect transition="in" filter="fade">
                                      <p:cBhvr>
                                        <p:cTn id="11" dur="2000"/>
                                        <p:tgtEl>
                                          <p:spTgt spid="27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76"/>
                                        </p:tgtEl>
                                        <p:attrNameLst>
                                          <p:attrName>style.visibility</p:attrName>
                                        </p:attrNameLst>
                                      </p:cBhvr>
                                      <p:to>
                                        <p:strVal val="visible"/>
                                      </p:to>
                                    </p:set>
                                    <p:animEffect transition="in" filter="fade">
                                      <p:cBhvr>
                                        <p:cTn id="15" dur="2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6"/>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311" name="Google Shape;311;p6"/>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6"/>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6"/>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6"/>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315" name="Google Shape;315;p6"/>
          <p:cNvSpPr txBox="1">
            <a:spLocks noGrp="1"/>
          </p:cNvSpPr>
          <p:nvPr>
            <p:ph type="ctrTitle"/>
          </p:nvPr>
        </p:nvSpPr>
        <p:spPr>
          <a:xfrm>
            <a:off x="7330494" y="910114"/>
            <a:ext cx="4327693" cy="67110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en-US" sz="3200" dirty="0">
                <a:solidFill>
                  <a:srgbClr val="C00000"/>
                </a:solidFill>
              </a:rPr>
              <a:t>Test de </a:t>
            </a:r>
            <a:r>
              <a:rPr lang="en-US" sz="3200" dirty="0" err="1">
                <a:solidFill>
                  <a:srgbClr val="C00000"/>
                </a:solidFill>
              </a:rPr>
              <a:t>autoevaluación</a:t>
            </a:r>
            <a:endParaRPr sz="3200" dirty="0"/>
          </a:p>
        </p:txBody>
      </p:sp>
      <p:sp>
        <p:nvSpPr>
          <p:cNvPr id="316" name="Google Shape;316;p6"/>
          <p:cNvSpPr txBox="1"/>
          <p:nvPr/>
        </p:nvSpPr>
        <p:spPr>
          <a:xfrm>
            <a:off x="2405281" y="2287629"/>
            <a:ext cx="2196000" cy="89764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s-ES" sz="1600" b="1" dirty="0">
                <a:solidFill>
                  <a:schemeClr val="dk1"/>
                </a:solidFill>
                <a:latin typeface="Calibri" panose="020F0502020204030204" pitchFamily="34" charset="0"/>
                <a:ea typeface="Calibri"/>
                <a:cs typeface="Calibri" panose="020F0502020204030204" pitchFamily="34" charset="0"/>
                <a:sym typeface="Calibri"/>
              </a:rPr>
              <a:t>Pregunta</a:t>
            </a:r>
            <a:r>
              <a:rPr lang="sk-SK" sz="1600" b="1" dirty="0">
                <a:solidFill>
                  <a:schemeClr val="dk1"/>
                </a:solidFill>
                <a:latin typeface="Calibri" panose="020F0502020204030204" pitchFamily="34" charset="0"/>
                <a:ea typeface="Calibri"/>
                <a:cs typeface="Calibri" panose="020F0502020204030204" pitchFamily="34" charset="0"/>
                <a:sym typeface="Calibri"/>
              </a:rPr>
              <a:t> 1:</a:t>
            </a:r>
          </a:p>
          <a:p>
            <a:pPr marL="0" marR="0" lvl="0" indent="0" algn="l" rtl="0">
              <a:lnSpc>
                <a:spcPct val="150000"/>
              </a:lnSpc>
              <a:spcBef>
                <a:spcPts val="0"/>
              </a:spcBef>
              <a:spcAft>
                <a:spcPts val="0"/>
              </a:spcAft>
              <a:buNone/>
            </a:pPr>
            <a:r>
              <a:rPr lang="es-ES" sz="1600" b="1" dirty="0">
                <a:solidFill>
                  <a:schemeClr val="dk1"/>
                </a:solidFill>
                <a:latin typeface="Calibri" panose="020F0502020204030204" pitchFamily="34" charset="0"/>
                <a:ea typeface="Calibri"/>
                <a:cs typeface="Calibri" panose="020F0502020204030204" pitchFamily="34" charset="0"/>
                <a:sym typeface="Calibri"/>
              </a:rPr>
              <a:t>¿Qué es el </a:t>
            </a:r>
            <a:r>
              <a:rPr lang="en-US" sz="1600" b="1" dirty="0">
                <a:solidFill>
                  <a:schemeClr val="dk1"/>
                </a:solidFill>
                <a:latin typeface="Calibri" panose="020F0502020204030204" pitchFamily="34" charset="0"/>
                <a:ea typeface="Calibri"/>
                <a:cs typeface="Calibri" panose="020F0502020204030204" pitchFamily="34" charset="0"/>
                <a:sym typeface="Calibri"/>
              </a:rPr>
              <a:t>Branding? </a:t>
            </a:r>
            <a:endParaRPr sz="16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17" name="Google Shape;317;p6"/>
          <p:cNvSpPr txBox="1"/>
          <p:nvPr/>
        </p:nvSpPr>
        <p:spPr>
          <a:xfrm>
            <a:off x="2446736" y="2279769"/>
            <a:ext cx="2196000" cy="8280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600"/>
            </a:pPr>
            <a:endParaRPr sz="1600" dirty="0">
              <a:solidFill>
                <a:srgbClr val="FF0000"/>
              </a:solidFill>
              <a:latin typeface="Calibri" panose="020F0502020204030204" pitchFamily="34" charset="0"/>
              <a:cs typeface="Calibri" panose="020F0502020204030204" pitchFamily="34" charset="0"/>
            </a:endParaRPr>
          </a:p>
        </p:txBody>
      </p:sp>
      <p:grpSp>
        <p:nvGrpSpPr>
          <p:cNvPr id="318" name="Google Shape;318;p6"/>
          <p:cNvGrpSpPr/>
          <p:nvPr/>
        </p:nvGrpSpPr>
        <p:grpSpPr>
          <a:xfrm>
            <a:off x="8330291" y="2275106"/>
            <a:ext cx="1061896" cy="965383"/>
            <a:chOff x="1647104" y="1683715"/>
            <a:chExt cx="724176" cy="586547"/>
          </a:xfrm>
        </p:grpSpPr>
        <p:sp>
          <p:nvSpPr>
            <p:cNvPr id="319" name="Google Shape;319;p6"/>
            <p:cNvSpPr/>
            <p:nvPr/>
          </p:nvSpPr>
          <p:spPr>
            <a:xfrm>
              <a:off x="1647104" y="1683715"/>
              <a:ext cx="724176" cy="586547"/>
            </a:xfrm>
            <a:prstGeom prst="rect">
              <a:avLst/>
            </a:prstGeom>
            <a:solidFill>
              <a:srgbClr val="FFC400"/>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20" name="Google Shape;320;p6"/>
            <p:cNvSpPr/>
            <p:nvPr/>
          </p:nvSpPr>
          <p:spPr>
            <a:xfrm>
              <a:off x="1793124" y="1807904"/>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grpSp>
      <p:grpSp>
        <p:nvGrpSpPr>
          <p:cNvPr id="321" name="Google Shape;321;p6"/>
          <p:cNvGrpSpPr/>
          <p:nvPr/>
        </p:nvGrpSpPr>
        <p:grpSpPr>
          <a:xfrm>
            <a:off x="1276760" y="2278581"/>
            <a:ext cx="1061896" cy="965383"/>
            <a:chOff x="5146962" y="2232411"/>
            <a:chExt cx="1061896" cy="965383"/>
          </a:xfrm>
        </p:grpSpPr>
        <p:sp>
          <p:nvSpPr>
            <p:cNvPr id="322" name="Google Shape;322;p6"/>
            <p:cNvSpPr/>
            <p:nvPr/>
          </p:nvSpPr>
          <p:spPr>
            <a:xfrm>
              <a:off x="5146962" y="2232411"/>
              <a:ext cx="1061896" cy="965383"/>
            </a:xfrm>
            <a:prstGeom prst="rect">
              <a:avLst/>
            </a:prstGeom>
            <a:solidFill>
              <a:srgbClr val="D92E2D"/>
            </a:solidFill>
            <a:ln w="12700" cap="flat" cmpd="sng">
              <a:solidFill>
                <a:srgbClr val="D92E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6"/>
            <p:cNvSpPr/>
            <p:nvPr/>
          </p:nvSpPr>
          <p:spPr>
            <a:xfrm>
              <a:off x="5407868" y="2436812"/>
              <a:ext cx="554394" cy="467437"/>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24" name="Google Shape;324;p6"/>
          <p:cNvSpPr txBox="1"/>
          <p:nvPr/>
        </p:nvSpPr>
        <p:spPr>
          <a:xfrm>
            <a:off x="6023167" y="2103549"/>
            <a:ext cx="2196000" cy="70506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s-ES" sz="1600" b="1" dirty="0">
                <a:solidFill>
                  <a:schemeClr val="dk1"/>
                </a:solidFill>
                <a:latin typeface="Calibri" panose="020F0502020204030204" pitchFamily="34" charset="0"/>
                <a:cs typeface="Calibri" panose="020F0502020204030204" pitchFamily="34" charset="0"/>
              </a:rPr>
              <a:t>Pregunta</a:t>
            </a:r>
            <a:r>
              <a:rPr lang="sk-SK" sz="1600" b="1" dirty="0">
                <a:solidFill>
                  <a:schemeClr val="dk1"/>
                </a:solidFill>
                <a:latin typeface="Calibri" panose="020F0502020204030204" pitchFamily="34" charset="0"/>
                <a:cs typeface="Calibri" panose="020F0502020204030204" pitchFamily="34" charset="0"/>
              </a:rPr>
              <a:t> 2:</a:t>
            </a:r>
          </a:p>
          <a:p>
            <a:pPr marL="0" marR="0" lvl="0" indent="0" algn="l" rtl="0">
              <a:lnSpc>
                <a:spcPct val="150000"/>
              </a:lnSpc>
              <a:spcBef>
                <a:spcPts val="0"/>
              </a:spcBef>
              <a:spcAft>
                <a:spcPts val="0"/>
              </a:spcAft>
              <a:buNone/>
            </a:pPr>
            <a:r>
              <a:rPr lang="es-ES" sz="1600" b="1" dirty="0">
                <a:solidFill>
                  <a:schemeClr val="dk1"/>
                </a:solidFill>
                <a:latin typeface="Calibri" panose="020F0502020204030204" pitchFamily="34" charset="0"/>
                <a:cs typeface="Calibri" panose="020F0502020204030204" pitchFamily="34" charset="0"/>
              </a:rPr>
              <a:t>¿Qué no pertenece a análisis de entrada?</a:t>
            </a:r>
            <a:endParaRPr lang="sk-SK" sz="1600" b="1" dirty="0">
              <a:solidFill>
                <a:schemeClr val="dk1"/>
              </a:solidFill>
              <a:latin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None/>
            </a:pP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25" name="Google Shape;325;p6"/>
          <p:cNvSpPr txBox="1"/>
          <p:nvPr/>
        </p:nvSpPr>
        <p:spPr>
          <a:xfrm>
            <a:off x="5940750" y="2892604"/>
            <a:ext cx="2196000" cy="78379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600"/>
            </a:pPr>
            <a:endParaRPr sz="1600" b="1" dirty="0">
              <a:solidFill>
                <a:srgbClr val="FF0000"/>
              </a:solidFill>
              <a:latin typeface="Calibri" panose="020F0502020204030204" pitchFamily="34" charset="0"/>
              <a:cs typeface="Calibri" panose="020F0502020204030204" pitchFamily="34" charset="0"/>
            </a:endParaRPr>
          </a:p>
        </p:txBody>
      </p:sp>
      <p:sp>
        <p:nvSpPr>
          <p:cNvPr id="326" name="Google Shape;326;p6"/>
          <p:cNvSpPr txBox="1"/>
          <p:nvPr/>
        </p:nvSpPr>
        <p:spPr>
          <a:xfrm>
            <a:off x="9623330" y="2103549"/>
            <a:ext cx="2196000" cy="81442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s-ES" sz="1600" b="1" dirty="0">
                <a:solidFill>
                  <a:schemeClr val="dk1"/>
                </a:solidFill>
                <a:latin typeface="Calibri" panose="020F0502020204030204" pitchFamily="34" charset="0"/>
                <a:cs typeface="Calibri" panose="020F0502020204030204" pitchFamily="34" charset="0"/>
              </a:rPr>
              <a:t>Pregunta</a:t>
            </a:r>
            <a:r>
              <a:rPr lang="sk-SK" sz="1600" b="1" dirty="0">
                <a:solidFill>
                  <a:schemeClr val="dk1"/>
                </a:solidFill>
                <a:latin typeface="Calibri" panose="020F0502020204030204" pitchFamily="34" charset="0"/>
                <a:cs typeface="Calibri" panose="020F0502020204030204" pitchFamily="34" charset="0"/>
              </a:rPr>
              <a:t> 3:</a:t>
            </a:r>
          </a:p>
          <a:p>
            <a:pPr marL="0" marR="0" lvl="0" indent="0" algn="l" rtl="0">
              <a:lnSpc>
                <a:spcPct val="150000"/>
              </a:lnSpc>
              <a:spcBef>
                <a:spcPts val="0"/>
              </a:spcBef>
              <a:spcAft>
                <a:spcPts val="0"/>
              </a:spcAft>
              <a:buNone/>
            </a:pPr>
            <a:r>
              <a:rPr lang="es-ES" sz="1600" b="1" dirty="0">
                <a:solidFill>
                  <a:schemeClr val="dk1"/>
                </a:solidFill>
                <a:latin typeface="Calibri" panose="020F0502020204030204" pitchFamily="34" charset="0"/>
                <a:cs typeface="Calibri" panose="020F0502020204030204" pitchFamily="34" charset="0"/>
              </a:rPr>
              <a:t>En qué fase nos dirigimos a la competencia y al público?</a:t>
            </a:r>
            <a:r>
              <a:rPr lang="sk-SK" sz="1600" b="1" dirty="0">
                <a:solidFill>
                  <a:schemeClr val="dk1"/>
                </a:solidFill>
                <a:latin typeface="Calibri" panose="020F0502020204030204" pitchFamily="34" charset="0"/>
                <a:cs typeface="Calibri" panose="020F0502020204030204" pitchFamily="34" charset="0"/>
              </a:rPr>
              <a:t> </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27" name="Google Shape;327;p6"/>
          <p:cNvSpPr txBox="1"/>
          <p:nvPr/>
        </p:nvSpPr>
        <p:spPr>
          <a:xfrm>
            <a:off x="9392187" y="2995443"/>
            <a:ext cx="2196000"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endParaRPr sz="1600" dirty="0">
              <a:solidFill>
                <a:srgbClr val="FF0000"/>
              </a:solidFill>
              <a:latin typeface="Calibri" panose="020F0502020204030204" pitchFamily="34" charset="0"/>
              <a:cs typeface="Calibri" panose="020F0502020204030204" pitchFamily="34" charset="0"/>
            </a:endParaRPr>
          </a:p>
        </p:txBody>
      </p:sp>
      <p:grpSp>
        <p:nvGrpSpPr>
          <p:cNvPr id="328" name="Google Shape;328;p6"/>
          <p:cNvGrpSpPr/>
          <p:nvPr/>
        </p:nvGrpSpPr>
        <p:grpSpPr>
          <a:xfrm>
            <a:off x="4862975" y="2278580"/>
            <a:ext cx="1061896" cy="965383"/>
            <a:chOff x="4523418" y="3490010"/>
            <a:chExt cx="1061896" cy="965383"/>
          </a:xfrm>
        </p:grpSpPr>
        <p:sp>
          <p:nvSpPr>
            <p:cNvPr id="329" name="Google Shape;329;p6"/>
            <p:cNvSpPr/>
            <p:nvPr/>
          </p:nvSpPr>
          <p:spPr>
            <a:xfrm>
              <a:off x="4523418" y="3490010"/>
              <a:ext cx="1061896" cy="965383"/>
            </a:xfrm>
            <a:prstGeom prst="rect">
              <a:avLst/>
            </a:prstGeom>
            <a:solidFill>
              <a:srgbClr val="E6872D"/>
            </a:solidFill>
            <a:ln w="12700" cap="flat" cmpd="sng">
              <a:solidFill>
                <a:srgbClr val="E687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30" name="Google Shape;330;p6"/>
            <p:cNvSpPr/>
            <p:nvPr/>
          </p:nvSpPr>
          <p:spPr>
            <a:xfrm rot="10800000" flipH="1">
              <a:off x="4832324" y="3760491"/>
              <a:ext cx="444083" cy="417474"/>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331" name="Google Shape;331;p6"/>
          <p:cNvSpPr txBox="1"/>
          <p:nvPr/>
        </p:nvSpPr>
        <p:spPr>
          <a:xfrm>
            <a:off x="2371279" y="3876340"/>
            <a:ext cx="2389541" cy="71800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s-ES" sz="1600" b="1" dirty="0">
                <a:solidFill>
                  <a:schemeClr val="dk1"/>
                </a:solidFill>
                <a:latin typeface="Calibri" panose="020F0502020204030204" pitchFamily="34" charset="0"/>
                <a:cs typeface="Calibri" panose="020F0502020204030204" pitchFamily="34" charset="0"/>
              </a:rPr>
              <a:t>Pregunta</a:t>
            </a:r>
            <a:r>
              <a:rPr lang="sk-SK" sz="1600" b="1" dirty="0">
                <a:solidFill>
                  <a:schemeClr val="dk1"/>
                </a:solidFill>
                <a:latin typeface="Calibri" panose="020F0502020204030204" pitchFamily="34" charset="0"/>
                <a:cs typeface="Calibri" panose="020F0502020204030204" pitchFamily="34" charset="0"/>
              </a:rPr>
              <a:t> 4:</a:t>
            </a:r>
          </a:p>
          <a:p>
            <a:pPr marL="0" marR="0" lvl="0" indent="0" algn="l" rtl="0">
              <a:lnSpc>
                <a:spcPct val="150000"/>
              </a:lnSpc>
              <a:spcBef>
                <a:spcPts val="0"/>
              </a:spcBef>
              <a:spcAft>
                <a:spcPts val="0"/>
              </a:spcAft>
              <a:buNone/>
            </a:pPr>
            <a:r>
              <a:rPr lang="es-ES" sz="1600" b="1" dirty="0">
                <a:solidFill>
                  <a:schemeClr val="dk1"/>
                </a:solidFill>
                <a:latin typeface="Calibri" panose="020F0502020204030204" pitchFamily="34" charset="0"/>
                <a:cs typeface="Calibri" panose="020F0502020204030204" pitchFamily="34" charset="0"/>
              </a:rPr>
              <a:t>¿Cuándo elegimos nuestro enfoque y personalidad?</a:t>
            </a:r>
            <a:endParaRPr sz="1600" b="1" dirty="0">
              <a:solidFill>
                <a:schemeClr val="dk1"/>
              </a:solidFill>
              <a:latin typeface="Calibri" panose="020F0502020204030204" pitchFamily="34" charset="0"/>
              <a:cs typeface="Calibri" panose="020F0502020204030204" pitchFamily="34" charset="0"/>
              <a:sym typeface="Arial"/>
            </a:endParaRPr>
          </a:p>
        </p:txBody>
      </p:sp>
      <p:grpSp>
        <p:nvGrpSpPr>
          <p:cNvPr id="333" name="Google Shape;333;p6"/>
          <p:cNvGrpSpPr/>
          <p:nvPr/>
        </p:nvGrpSpPr>
        <p:grpSpPr>
          <a:xfrm>
            <a:off x="8330291" y="4012723"/>
            <a:ext cx="1061896" cy="965383"/>
            <a:chOff x="1647104" y="1683715"/>
            <a:chExt cx="724176" cy="586547"/>
          </a:xfrm>
        </p:grpSpPr>
        <p:sp>
          <p:nvSpPr>
            <p:cNvPr id="334" name="Google Shape;334;p6"/>
            <p:cNvSpPr/>
            <p:nvPr/>
          </p:nvSpPr>
          <p:spPr>
            <a:xfrm>
              <a:off x="1647104" y="1683715"/>
              <a:ext cx="724176" cy="586547"/>
            </a:xfrm>
            <a:prstGeom prst="rect">
              <a:avLst/>
            </a:prstGeom>
            <a:solidFill>
              <a:srgbClr val="FFC400"/>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35" name="Google Shape;335;p6"/>
            <p:cNvSpPr/>
            <p:nvPr/>
          </p:nvSpPr>
          <p:spPr>
            <a:xfrm>
              <a:off x="1793124" y="1807904"/>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grpSp>
      <p:grpSp>
        <p:nvGrpSpPr>
          <p:cNvPr id="336" name="Google Shape;336;p6"/>
          <p:cNvGrpSpPr/>
          <p:nvPr/>
        </p:nvGrpSpPr>
        <p:grpSpPr>
          <a:xfrm>
            <a:off x="1276760" y="4016198"/>
            <a:ext cx="1061896" cy="965383"/>
            <a:chOff x="5146962" y="2232411"/>
            <a:chExt cx="1061896" cy="965383"/>
          </a:xfrm>
        </p:grpSpPr>
        <p:sp>
          <p:nvSpPr>
            <p:cNvPr id="337" name="Google Shape;337;p6"/>
            <p:cNvSpPr/>
            <p:nvPr/>
          </p:nvSpPr>
          <p:spPr>
            <a:xfrm>
              <a:off x="5146962" y="2232411"/>
              <a:ext cx="1061896" cy="965383"/>
            </a:xfrm>
            <a:prstGeom prst="rect">
              <a:avLst/>
            </a:prstGeom>
            <a:solidFill>
              <a:srgbClr val="D92E2D"/>
            </a:solidFill>
            <a:ln w="12700" cap="flat" cmpd="sng">
              <a:solidFill>
                <a:srgbClr val="D92E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6"/>
            <p:cNvSpPr/>
            <p:nvPr/>
          </p:nvSpPr>
          <p:spPr>
            <a:xfrm>
              <a:off x="5407868" y="2436812"/>
              <a:ext cx="554394" cy="467437"/>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39" name="Google Shape;339;p6"/>
          <p:cNvSpPr txBox="1"/>
          <p:nvPr/>
        </p:nvSpPr>
        <p:spPr>
          <a:xfrm>
            <a:off x="6083214" y="3905800"/>
            <a:ext cx="2196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s-ES" sz="1600" b="1" dirty="0">
                <a:solidFill>
                  <a:schemeClr val="dk1"/>
                </a:solidFill>
                <a:latin typeface="Calibri" panose="020F0502020204030204" pitchFamily="34" charset="0"/>
                <a:cs typeface="Calibri" panose="020F0502020204030204" pitchFamily="34" charset="0"/>
              </a:rPr>
              <a:t>Pregunta 5</a:t>
            </a:r>
            <a:r>
              <a:rPr lang="sk-SK" sz="1600" b="1" dirty="0">
                <a:solidFill>
                  <a:schemeClr val="dk1"/>
                </a:solidFill>
                <a:latin typeface="Calibri" panose="020F0502020204030204" pitchFamily="34" charset="0"/>
                <a:cs typeface="Calibri" panose="020F0502020204030204" pitchFamily="34" charset="0"/>
              </a:rPr>
              <a:t>:</a:t>
            </a:r>
          </a:p>
          <a:p>
            <a:pPr marL="0" marR="0" lvl="0" indent="0" algn="l" rtl="0">
              <a:lnSpc>
                <a:spcPct val="150000"/>
              </a:lnSpc>
              <a:spcBef>
                <a:spcPts val="0"/>
              </a:spcBef>
              <a:spcAft>
                <a:spcPts val="0"/>
              </a:spcAft>
              <a:buNone/>
            </a:pPr>
            <a:r>
              <a:rPr lang="es-ES" sz="1600" b="1" dirty="0">
                <a:solidFill>
                  <a:schemeClr val="dk1"/>
                </a:solidFill>
                <a:latin typeface="Calibri" panose="020F0502020204030204" pitchFamily="34" charset="0"/>
                <a:cs typeface="Calibri" panose="020F0502020204030204" pitchFamily="34" charset="0"/>
              </a:rPr>
              <a:t>Creación de identidad no debe ser…</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40" name="Google Shape;340;p6"/>
          <p:cNvSpPr txBox="1"/>
          <p:nvPr/>
        </p:nvSpPr>
        <p:spPr>
          <a:xfrm>
            <a:off x="5956444" y="4412398"/>
            <a:ext cx="2373845" cy="8280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600"/>
            </a:pPr>
            <a:endParaRPr sz="1600" dirty="0">
              <a:latin typeface="Calibri" panose="020F0502020204030204" pitchFamily="34" charset="0"/>
              <a:cs typeface="Calibri" panose="020F0502020204030204" pitchFamily="34" charset="0"/>
            </a:endParaRPr>
          </a:p>
        </p:txBody>
      </p:sp>
      <p:sp>
        <p:nvSpPr>
          <p:cNvPr id="341" name="Google Shape;341;p6"/>
          <p:cNvSpPr txBox="1"/>
          <p:nvPr/>
        </p:nvSpPr>
        <p:spPr>
          <a:xfrm>
            <a:off x="9637709" y="3880589"/>
            <a:ext cx="2196000" cy="87634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s-ES" sz="1600" b="1" dirty="0">
                <a:solidFill>
                  <a:schemeClr val="dk1"/>
                </a:solidFill>
                <a:latin typeface="Calibri" panose="020F0502020204030204" pitchFamily="34" charset="0"/>
                <a:cs typeface="Calibri" panose="020F0502020204030204" pitchFamily="34" charset="0"/>
              </a:rPr>
              <a:t>Pregunta</a:t>
            </a:r>
            <a:r>
              <a:rPr lang="sk-SK" sz="1600" b="1" dirty="0">
                <a:solidFill>
                  <a:schemeClr val="dk1"/>
                </a:solidFill>
                <a:latin typeface="Calibri" panose="020F0502020204030204" pitchFamily="34" charset="0"/>
                <a:cs typeface="Calibri" panose="020F0502020204030204" pitchFamily="34" charset="0"/>
              </a:rPr>
              <a:t> 6:</a:t>
            </a:r>
          </a:p>
          <a:p>
            <a:pPr marL="0" marR="0" lvl="0" indent="0" algn="l" rtl="0">
              <a:lnSpc>
                <a:spcPct val="150000"/>
              </a:lnSpc>
              <a:spcBef>
                <a:spcPts val="0"/>
              </a:spcBef>
              <a:spcAft>
                <a:spcPts val="0"/>
              </a:spcAft>
              <a:buNone/>
            </a:pPr>
            <a:r>
              <a:rPr lang="es-ES" sz="1600" b="1" dirty="0">
                <a:solidFill>
                  <a:schemeClr val="dk1"/>
                </a:solidFill>
                <a:latin typeface="Calibri" panose="020F0502020204030204" pitchFamily="34" charset="0"/>
                <a:cs typeface="Calibri" panose="020F0502020204030204" pitchFamily="34" charset="0"/>
              </a:rPr>
              <a:t>¿Cómo empezamos con la presentación al cliente?</a:t>
            </a:r>
            <a:r>
              <a:rPr lang="sk-SK" sz="1600" b="1" dirty="0">
                <a:solidFill>
                  <a:schemeClr val="dk1"/>
                </a:solidFill>
                <a:latin typeface="Calibri" panose="020F0502020204030204" pitchFamily="34" charset="0"/>
                <a:cs typeface="Calibri" panose="020F0502020204030204" pitchFamily="34" charset="0"/>
              </a:rPr>
              <a:t> </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42" name="Google Shape;342;p6"/>
          <p:cNvSpPr txBox="1"/>
          <p:nvPr/>
        </p:nvSpPr>
        <p:spPr>
          <a:xfrm>
            <a:off x="9494341" y="4684560"/>
            <a:ext cx="2196000" cy="8280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600"/>
            </a:pPr>
            <a:endParaRPr sz="1600" dirty="0">
              <a:solidFill>
                <a:srgbClr val="FF0000"/>
              </a:solidFill>
              <a:latin typeface="Calibri" panose="020F0502020204030204" pitchFamily="34" charset="0"/>
              <a:cs typeface="Calibri" panose="020F0502020204030204" pitchFamily="34" charset="0"/>
            </a:endParaRPr>
          </a:p>
        </p:txBody>
      </p:sp>
      <p:grpSp>
        <p:nvGrpSpPr>
          <p:cNvPr id="343" name="Google Shape;343;p6"/>
          <p:cNvGrpSpPr/>
          <p:nvPr/>
        </p:nvGrpSpPr>
        <p:grpSpPr>
          <a:xfrm>
            <a:off x="4862975" y="4016197"/>
            <a:ext cx="1061896" cy="965383"/>
            <a:chOff x="4523418" y="3490010"/>
            <a:chExt cx="1061896" cy="965383"/>
          </a:xfrm>
        </p:grpSpPr>
        <p:sp>
          <p:nvSpPr>
            <p:cNvPr id="344" name="Google Shape;344;p6"/>
            <p:cNvSpPr/>
            <p:nvPr/>
          </p:nvSpPr>
          <p:spPr>
            <a:xfrm>
              <a:off x="4523418" y="3490010"/>
              <a:ext cx="1061896" cy="965383"/>
            </a:xfrm>
            <a:prstGeom prst="rect">
              <a:avLst/>
            </a:prstGeom>
            <a:solidFill>
              <a:srgbClr val="E6872D"/>
            </a:solidFill>
            <a:ln w="12700" cap="flat" cmpd="sng">
              <a:solidFill>
                <a:srgbClr val="E687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45" name="Google Shape;345;p6"/>
            <p:cNvSpPr/>
            <p:nvPr/>
          </p:nvSpPr>
          <p:spPr>
            <a:xfrm rot="10800000" flipH="1">
              <a:off x="4832324" y="3760491"/>
              <a:ext cx="444083" cy="417474"/>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panose="020F0502020204030204" pitchFamily="34" charset="0"/>
                <a:ea typeface="Calibri"/>
                <a:cs typeface="Calibri" panose="020F0502020204030204" pitchFamily="34" charset="0"/>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2000"/>
                                        <p:tgtEl>
                                          <p:spTgt spid="3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Effect transition="in" filter="fade">
                                      <p:cBhvr>
                                        <p:cTn id="11" dur="2000"/>
                                        <p:tgtEl>
                                          <p:spTgt spid="31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fade">
                                      <p:cBhvr>
                                        <p:cTn id="15" dur="2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f9ff28dbe4_0_18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62" name="Google Shape;262;gf9ff28dbe4_0_18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gf9ff28dbe4_0_18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gf9ff28dbe4_0_18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gf9ff28dbe4_0_18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66" name="Google Shape;266;gf9ff28dbe4_0_189"/>
          <p:cNvSpPr txBox="1">
            <a:spLocks noGrp="1"/>
          </p:cNvSpPr>
          <p:nvPr>
            <p:ph type="subTitle" idx="1"/>
          </p:nvPr>
        </p:nvSpPr>
        <p:spPr>
          <a:xfrm>
            <a:off x="1524000" y="1731251"/>
            <a:ext cx="9144000" cy="323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92E2D"/>
              </a:buClr>
              <a:buSzPts val="3200"/>
              <a:buNone/>
            </a:pPr>
            <a:endParaRPr lang="sk-SK" sz="3200" b="1" dirty="0">
              <a:solidFill>
                <a:srgbClr val="D92E2D"/>
              </a:solidFill>
            </a:endParaRPr>
          </a:p>
          <a:p>
            <a:pPr marL="342900" lvl="0" indent="-342900" algn="l">
              <a:spcBef>
                <a:spcPts val="0"/>
              </a:spcBef>
              <a:buClr>
                <a:srgbClr val="D92E2D"/>
              </a:buClr>
              <a:buSzPts val="3200"/>
              <a:buFont typeface="Arial" panose="020B0604020202020204" pitchFamily="34" charset="0"/>
              <a:buChar char="•"/>
            </a:pPr>
            <a:r>
              <a:rPr lang="sk-SK" dirty="0"/>
              <a:t>https://www.levosphere.sk/faq/co-je-branding/</a:t>
            </a:r>
          </a:p>
          <a:p>
            <a:pPr marL="342900" lvl="0" indent="-342900" algn="l">
              <a:spcBef>
                <a:spcPts val="0"/>
              </a:spcBef>
              <a:buClr>
                <a:srgbClr val="D92E2D"/>
              </a:buClr>
              <a:buSzPts val="3200"/>
              <a:buFont typeface="Arial" panose="020B0604020202020204" pitchFamily="34" charset="0"/>
              <a:buChar char="•"/>
            </a:pPr>
            <a:r>
              <a:rPr lang="sk-SK" dirty="0">
                <a:hlinkClick r:id="rId5"/>
              </a:rPr>
              <a:t>https://www.lcca.org.uk/blog/education/history-of-branding/</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6"/>
              </a:rPr>
              <a:t>https://www.dropbox.com/sh/a4l9k9mlzbr3pnd/AADozsSvc8cQ5xfpCnDbgTz1a?dl=0</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https://www.thebrandingjournal.com/2015/10/what-is-branding-definition/</a:t>
            </a:r>
            <a:endParaRPr dirty="0"/>
          </a:p>
        </p:txBody>
      </p:sp>
      <p:sp>
        <p:nvSpPr>
          <p:cNvPr id="267" name="Google Shape;267;gf9ff28dbe4_0_189"/>
          <p:cNvSpPr txBox="1"/>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lvl="0">
              <a:lnSpc>
                <a:spcPct val="90000"/>
              </a:lnSpc>
              <a:buClr>
                <a:srgbClr val="D92E2D"/>
              </a:buClr>
              <a:buSzPts val="3200"/>
            </a:pPr>
            <a:r>
              <a:rPr lang="es-ES" sz="3200" dirty="0">
                <a:solidFill>
                  <a:srgbClr val="D92E2D"/>
                </a:solidFill>
              </a:rPr>
              <a:t>L</a:t>
            </a:r>
            <a:r>
              <a:rPr lang="sk-SK" sz="3200" dirty="0">
                <a:solidFill>
                  <a:srgbClr val="D92E2D"/>
                </a:solidFill>
              </a:rPr>
              <a:t>inks</a:t>
            </a:r>
            <a:r>
              <a:rPr lang="es-ES" sz="3200" dirty="0">
                <a:solidFill>
                  <a:srgbClr val="D92E2D"/>
                </a:solidFill>
              </a:rPr>
              <a:t> de interés</a:t>
            </a:r>
            <a:endParaRPr lang="sk-SK" sz="3200" dirty="0">
              <a:solidFill>
                <a:srgbClr val="D92E2D"/>
              </a:solidFill>
            </a:endParaRPr>
          </a:p>
        </p:txBody>
      </p:sp>
    </p:spTree>
    <p:extLst>
      <p:ext uri="{BB962C8B-B14F-4D97-AF65-F5344CB8AC3E}">
        <p14:creationId xmlns:p14="http://schemas.microsoft.com/office/powerpoint/2010/main" val="65418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2000"/>
                                        <p:tgtEl>
                                          <p:spTgt spid="2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2000"/>
                                        <p:tgtEl>
                                          <p:spTgt spid="26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f9ff28dbe4_0_18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62" name="Google Shape;262;gf9ff28dbe4_0_18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gf9ff28dbe4_0_18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gf9ff28dbe4_0_18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gf9ff28dbe4_0_18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66" name="Google Shape;266;gf9ff28dbe4_0_189"/>
          <p:cNvSpPr txBox="1">
            <a:spLocks noGrp="1"/>
          </p:cNvSpPr>
          <p:nvPr>
            <p:ph type="subTitle" idx="1"/>
          </p:nvPr>
        </p:nvSpPr>
        <p:spPr>
          <a:xfrm>
            <a:off x="1524000" y="1196442"/>
            <a:ext cx="9144000" cy="50033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D92E2D"/>
              </a:buClr>
              <a:buSzPts val="3200"/>
              <a:buNone/>
            </a:pPr>
            <a:endParaRPr lang="sk-SK" sz="3200" b="1" dirty="0">
              <a:solidFill>
                <a:srgbClr val="D92E2D"/>
              </a:solidFill>
            </a:endParaRPr>
          </a:p>
          <a:p>
            <a:pPr marL="342900" lvl="0" indent="-342900" algn="l">
              <a:spcBef>
                <a:spcPts val="0"/>
              </a:spcBef>
              <a:buClr>
                <a:srgbClr val="D92E2D"/>
              </a:buClr>
              <a:buSzPts val="3200"/>
              <a:buFont typeface="Arial" panose="020B0604020202020204" pitchFamily="34" charset="0"/>
              <a:buChar char="•"/>
            </a:pPr>
            <a:r>
              <a:rPr lang="sk-SK" dirty="0"/>
              <a:t>https://www.levosphere.sk/faq/co-je-branding/</a:t>
            </a:r>
          </a:p>
          <a:p>
            <a:pPr marL="342900" lvl="0" indent="-342900" algn="l">
              <a:spcBef>
                <a:spcPts val="0"/>
              </a:spcBef>
              <a:buClr>
                <a:srgbClr val="D92E2D"/>
              </a:buClr>
              <a:buSzPts val="3200"/>
              <a:buFont typeface="Arial" panose="020B0604020202020204" pitchFamily="34" charset="0"/>
              <a:buChar char="•"/>
            </a:pPr>
            <a:r>
              <a:rPr lang="sk-SK" dirty="0">
                <a:hlinkClick r:id="rId5"/>
              </a:rPr>
              <a:t>https://www.lcca.org.uk/blog/education/history-of-branding/</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https://en.99designs.pt/blog/design-history-movements/history-of-branding/</a:t>
            </a:r>
          </a:p>
          <a:p>
            <a:pPr marL="342900" lvl="0" indent="-342900" algn="l">
              <a:spcBef>
                <a:spcPts val="0"/>
              </a:spcBef>
              <a:buClr>
                <a:srgbClr val="D92E2D"/>
              </a:buClr>
              <a:buSzPts val="3200"/>
              <a:buFont typeface="Arial" panose="020B0604020202020204" pitchFamily="34" charset="0"/>
              <a:buChar char="•"/>
            </a:pPr>
            <a:r>
              <a:rPr lang="sk-SK" dirty="0">
                <a:hlinkClick r:id="rId6"/>
              </a:rPr>
              <a:t>https://www.thebrandingjournal.com/2015/10/what-is-branding-definition/</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7"/>
              </a:rPr>
              <a:t>https://www.udemy.com/course/branding-strategy-for-entrepreneurs-and-small-businesses/</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8"/>
              </a:rPr>
              <a:t>https://www.ziflow.com/blog/brand-brief#What_is_a_Brand_Brief</a:t>
            </a:r>
            <a:r>
              <a:rPr lang="sk-SK" dirty="0"/>
              <a:t>?</a:t>
            </a:r>
          </a:p>
          <a:p>
            <a:pPr marL="342900" lvl="0" indent="-342900" algn="l">
              <a:spcBef>
                <a:spcPts val="0"/>
              </a:spcBef>
              <a:buClr>
                <a:srgbClr val="D92E2D"/>
              </a:buClr>
              <a:buSzPts val="3200"/>
              <a:buFont typeface="Arial" panose="020B0604020202020204" pitchFamily="34" charset="0"/>
              <a:buChar char="•"/>
            </a:pPr>
            <a:r>
              <a:rPr lang="sk-SK" dirty="0"/>
              <a:t>https://www.managementstudyguide.com/what-is-brand.htm</a:t>
            </a:r>
          </a:p>
          <a:p>
            <a:pPr marL="342900" lvl="0" indent="-342900" algn="l">
              <a:spcBef>
                <a:spcPts val="0"/>
              </a:spcBef>
              <a:buClr>
                <a:srgbClr val="D92E2D"/>
              </a:buClr>
              <a:buSzPts val="3200"/>
              <a:buFont typeface="Arial" panose="020B0604020202020204" pitchFamily="34" charset="0"/>
              <a:buChar char="•"/>
            </a:pPr>
            <a:r>
              <a:rPr lang="sk-SK" dirty="0">
                <a:hlinkClick r:id="rId9"/>
              </a:rPr>
              <a:t>https://www.shopify.com/blog/how-to-build-a-brand</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10"/>
              </a:rPr>
              <a:t>https://millo.co/tips-on-presenting-logos-to-a-client</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11"/>
              </a:rPr>
              <a:t>https://www.systematixinfotech.com/6-things-look-finalizing-brand-logo/</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https://www.columnfivemedia.com/how-to-create-a-brand-style-guide/</a:t>
            </a:r>
          </a:p>
          <a:p>
            <a:pPr marL="342900" lvl="0" indent="-342900" algn="l">
              <a:spcBef>
                <a:spcPts val="0"/>
              </a:spcBef>
              <a:buClr>
                <a:srgbClr val="D92E2D"/>
              </a:buClr>
              <a:buSzPts val="3200"/>
              <a:buFont typeface="Arial" panose="020B0604020202020204" pitchFamily="34" charset="0"/>
              <a:buChar char="•"/>
            </a:pPr>
            <a:endParaRPr dirty="0"/>
          </a:p>
        </p:txBody>
      </p:sp>
      <p:sp>
        <p:nvSpPr>
          <p:cNvPr id="2" name="Obdĺžnik 1"/>
          <p:cNvSpPr/>
          <p:nvPr/>
        </p:nvSpPr>
        <p:spPr>
          <a:xfrm>
            <a:off x="8918796" y="599607"/>
            <a:ext cx="2263866" cy="535531"/>
          </a:xfrm>
          <a:prstGeom prst="rect">
            <a:avLst/>
          </a:prstGeom>
        </p:spPr>
        <p:txBody>
          <a:bodyPr wrap="square">
            <a:spAutoFit/>
          </a:bodyPr>
          <a:lstStyle/>
          <a:p>
            <a:pPr lvl="0">
              <a:lnSpc>
                <a:spcPct val="90000"/>
              </a:lnSpc>
              <a:buClr>
                <a:srgbClr val="D92E2D"/>
              </a:buClr>
              <a:buSzPts val="3200"/>
            </a:pPr>
            <a:r>
              <a:rPr lang="sk-SK" sz="3200" dirty="0">
                <a:solidFill>
                  <a:srgbClr val="D92E2D"/>
                </a:solidFill>
              </a:rPr>
              <a:t>Re</a:t>
            </a:r>
            <a:r>
              <a:rPr lang="es-ES" sz="3200" dirty="0">
                <a:solidFill>
                  <a:srgbClr val="D92E2D"/>
                </a:solidFill>
              </a:rPr>
              <a:t>cursos</a:t>
            </a:r>
            <a:endParaRPr lang="sk-SK" sz="3200" dirty="0">
              <a:solidFill>
                <a:srgbClr val="D92E2D"/>
              </a:solidFill>
            </a:endParaRPr>
          </a:p>
        </p:txBody>
      </p:sp>
    </p:spTree>
    <p:extLst>
      <p:ext uri="{BB962C8B-B14F-4D97-AF65-F5344CB8AC3E}">
        <p14:creationId xmlns:p14="http://schemas.microsoft.com/office/powerpoint/2010/main" val="40044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2000"/>
                                        <p:tgtEl>
                                          <p:spTgt spid="2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2000"/>
                                        <p:tgtEl>
                                          <p:spTgt spid="26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1335279" y="2371658"/>
            <a:ext cx="8548033" cy="214423"/>
          </a:xfrm>
          <a:prstGeom prst="rect">
            <a:avLst/>
          </a:prstGeom>
          <a:solidFill>
            <a:srgbClr val="FFD13C"/>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14" name="Google Shape;114;p3"/>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3"/>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7" name="Google Shape;117;p3"/>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118" name="Google Shape;118;p3"/>
          <p:cNvSpPr txBox="1">
            <a:spLocks noGrp="1"/>
          </p:cNvSpPr>
          <p:nvPr>
            <p:ph type="ctrTitle"/>
          </p:nvPr>
        </p:nvSpPr>
        <p:spPr>
          <a:xfrm>
            <a:off x="8058976" y="553541"/>
            <a:ext cx="3811683" cy="64285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sz="4000" b="1" dirty="0" err="1">
                <a:solidFill>
                  <a:srgbClr val="D92E2D"/>
                </a:solidFill>
              </a:rPr>
              <a:t>Indice</a:t>
            </a:r>
            <a:endParaRPr sz="4000" b="1" dirty="0">
              <a:solidFill>
                <a:srgbClr val="D92E2D"/>
              </a:solidFill>
            </a:endParaRPr>
          </a:p>
        </p:txBody>
      </p:sp>
      <p:pic>
        <p:nvPicPr>
          <p:cNvPr id="119" name="Google Shape;119;p3"/>
          <p:cNvPicPr preferRelativeResize="0"/>
          <p:nvPr/>
        </p:nvPicPr>
        <p:blipFill rotWithShape="1">
          <a:blip r:embed="rId5">
            <a:alphaModFix/>
          </a:blip>
          <a:srcRect l="77489" r="3171"/>
          <a:stretch/>
        </p:blipFill>
        <p:spPr>
          <a:xfrm>
            <a:off x="2130435" y="1811714"/>
            <a:ext cx="317240" cy="482490"/>
          </a:xfrm>
          <a:prstGeom prst="rect">
            <a:avLst/>
          </a:prstGeom>
          <a:noFill/>
          <a:ln>
            <a:noFill/>
          </a:ln>
        </p:spPr>
      </p:pic>
      <p:sp>
        <p:nvSpPr>
          <p:cNvPr id="120" name="Google Shape;120;p3"/>
          <p:cNvSpPr txBox="1"/>
          <p:nvPr/>
        </p:nvSpPr>
        <p:spPr>
          <a:xfrm>
            <a:off x="1630706" y="2663504"/>
            <a:ext cx="158037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Introduc</a:t>
            </a:r>
            <a:r>
              <a:rPr lang="es-ES" sz="1600" b="1" dirty="0">
                <a:solidFill>
                  <a:schemeClr val="dk1"/>
                </a:solidFill>
                <a:latin typeface="Calibri"/>
                <a:ea typeface="Calibri"/>
                <a:cs typeface="Calibri"/>
                <a:sym typeface="Calibri"/>
              </a:rPr>
              <a:t>c</a:t>
            </a:r>
            <a:r>
              <a:rPr lang="sk-SK" sz="1600" b="1" dirty="0">
                <a:solidFill>
                  <a:schemeClr val="dk1"/>
                </a:solidFill>
                <a:latin typeface="Calibri"/>
                <a:ea typeface="Calibri"/>
                <a:cs typeface="Calibri"/>
                <a:sym typeface="Calibri"/>
              </a:rPr>
              <a:t>i</a:t>
            </a:r>
            <a:r>
              <a:rPr lang="es-ES" sz="1600" b="1" dirty="0" err="1">
                <a:solidFill>
                  <a:schemeClr val="dk1"/>
                </a:solidFill>
                <a:latin typeface="Calibri"/>
                <a:ea typeface="Calibri"/>
                <a:cs typeface="Calibri"/>
                <a:sym typeface="Calibri"/>
              </a:rPr>
              <a:t>ó</a:t>
            </a:r>
            <a:r>
              <a:rPr lang="sk-SK" sz="1600" b="1" dirty="0">
                <a:solidFill>
                  <a:schemeClr val="dk1"/>
                </a:solidFill>
                <a:latin typeface="Calibri"/>
                <a:ea typeface="Calibri"/>
                <a:cs typeface="Calibri"/>
                <a:sym typeface="Calibri"/>
              </a:rPr>
              <a:t>n</a:t>
            </a:r>
            <a:endParaRPr sz="1600" b="1" dirty="0">
              <a:solidFill>
                <a:schemeClr val="dk1"/>
              </a:solidFill>
              <a:latin typeface="Calibri"/>
              <a:ea typeface="Calibri"/>
              <a:cs typeface="Calibri"/>
              <a:sym typeface="Calibri"/>
            </a:endParaRPr>
          </a:p>
        </p:txBody>
      </p:sp>
      <p:sp>
        <p:nvSpPr>
          <p:cNvPr id="121" name="Google Shape;121;p3"/>
          <p:cNvSpPr txBox="1"/>
          <p:nvPr/>
        </p:nvSpPr>
        <p:spPr>
          <a:xfrm>
            <a:off x="1709725" y="2294204"/>
            <a:ext cx="1100142"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Unidad 1 </a:t>
            </a:r>
            <a:endParaRPr sz="1800" b="1" dirty="0">
              <a:solidFill>
                <a:schemeClr val="dk1"/>
              </a:solidFill>
              <a:latin typeface="Calibri"/>
              <a:ea typeface="Calibri"/>
              <a:cs typeface="Calibri"/>
              <a:sym typeface="Calibri"/>
            </a:endParaRPr>
          </a:p>
        </p:txBody>
      </p:sp>
      <p:pic>
        <p:nvPicPr>
          <p:cNvPr id="122" name="Google Shape;122;p3"/>
          <p:cNvPicPr preferRelativeResize="0"/>
          <p:nvPr/>
        </p:nvPicPr>
        <p:blipFill rotWithShape="1">
          <a:blip r:embed="rId5">
            <a:alphaModFix/>
          </a:blip>
          <a:srcRect l="77489" r="3171"/>
          <a:stretch/>
        </p:blipFill>
        <p:spPr>
          <a:xfrm>
            <a:off x="4354493" y="1811714"/>
            <a:ext cx="317240" cy="482490"/>
          </a:xfrm>
          <a:prstGeom prst="rect">
            <a:avLst/>
          </a:prstGeom>
          <a:noFill/>
          <a:ln>
            <a:noFill/>
          </a:ln>
        </p:spPr>
      </p:pic>
      <p:sp>
        <p:nvSpPr>
          <p:cNvPr id="124" name="Google Shape;124;p3"/>
          <p:cNvSpPr txBox="1"/>
          <p:nvPr/>
        </p:nvSpPr>
        <p:spPr>
          <a:xfrm>
            <a:off x="3934417" y="2299475"/>
            <a:ext cx="1233900" cy="3693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Clr>
                <a:schemeClr val="dk1"/>
              </a:buClr>
              <a:buFont typeface="Arial"/>
              <a:buNone/>
            </a:pPr>
            <a:r>
              <a:rPr lang="en-US" sz="1800" b="1" dirty="0">
                <a:solidFill>
                  <a:schemeClr val="dk1"/>
                </a:solidFill>
                <a:latin typeface="Calibri"/>
                <a:ea typeface="Calibri"/>
                <a:cs typeface="Calibri"/>
                <a:sym typeface="Calibri"/>
              </a:rPr>
              <a:t>Unidad 2</a:t>
            </a:r>
            <a:endParaRPr sz="1800" b="1" dirty="0">
              <a:solidFill>
                <a:schemeClr val="dk1"/>
              </a:solidFill>
              <a:latin typeface="Calibri"/>
              <a:ea typeface="Calibri"/>
              <a:cs typeface="Calibri"/>
              <a:sym typeface="Calibri"/>
            </a:endParaRPr>
          </a:p>
        </p:txBody>
      </p:sp>
      <p:pic>
        <p:nvPicPr>
          <p:cNvPr id="125" name="Google Shape;125;p3"/>
          <p:cNvPicPr preferRelativeResize="0"/>
          <p:nvPr/>
        </p:nvPicPr>
        <p:blipFill rotWithShape="1">
          <a:blip r:embed="rId5">
            <a:alphaModFix/>
          </a:blip>
          <a:srcRect l="77489" r="3171"/>
          <a:stretch/>
        </p:blipFill>
        <p:spPr>
          <a:xfrm>
            <a:off x="6489377" y="1802998"/>
            <a:ext cx="317240" cy="482490"/>
          </a:xfrm>
          <a:prstGeom prst="rect">
            <a:avLst/>
          </a:prstGeom>
          <a:noFill/>
          <a:ln>
            <a:noFill/>
          </a:ln>
        </p:spPr>
      </p:pic>
      <p:sp>
        <p:nvSpPr>
          <p:cNvPr id="126" name="Google Shape;126;p3"/>
          <p:cNvSpPr txBox="1"/>
          <p:nvPr/>
        </p:nvSpPr>
        <p:spPr>
          <a:xfrm>
            <a:off x="3642360" y="2676573"/>
            <a:ext cx="185166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dirty="0">
                <a:solidFill>
                  <a:schemeClr val="dk1"/>
                </a:solidFill>
                <a:latin typeface="Calibri"/>
                <a:ea typeface="Calibri"/>
                <a:cs typeface="Calibri"/>
                <a:sym typeface="Calibri"/>
              </a:rPr>
              <a:t>Análisis de entrada</a:t>
            </a:r>
            <a:endParaRPr sz="1600" b="1" dirty="0">
              <a:solidFill>
                <a:schemeClr val="dk1"/>
              </a:solidFill>
              <a:latin typeface="Calibri"/>
              <a:ea typeface="Calibri"/>
              <a:cs typeface="Calibri"/>
              <a:sym typeface="Calibri"/>
            </a:endParaRPr>
          </a:p>
        </p:txBody>
      </p:sp>
      <p:sp>
        <p:nvSpPr>
          <p:cNvPr id="127" name="Google Shape;127;p3"/>
          <p:cNvSpPr txBox="1"/>
          <p:nvPr/>
        </p:nvSpPr>
        <p:spPr>
          <a:xfrm>
            <a:off x="6108363" y="2294213"/>
            <a:ext cx="1100141"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Unidad 3</a:t>
            </a:r>
            <a:endParaRPr sz="1800" b="1" dirty="0">
              <a:solidFill>
                <a:schemeClr val="dk1"/>
              </a:solidFill>
              <a:latin typeface="Calibri"/>
              <a:ea typeface="Calibri"/>
              <a:cs typeface="Calibri"/>
              <a:sym typeface="Calibri"/>
            </a:endParaRPr>
          </a:p>
        </p:txBody>
      </p:sp>
      <p:pic>
        <p:nvPicPr>
          <p:cNvPr id="128" name="Google Shape;128;p3"/>
          <p:cNvPicPr preferRelativeResize="0"/>
          <p:nvPr/>
        </p:nvPicPr>
        <p:blipFill rotWithShape="1">
          <a:blip r:embed="rId5">
            <a:alphaModFix/>
          </a:blip>
          <a:srcRect l="77489" r="3171"/>
          <a:stretch/>
        </p:blipFill>
        <p:spPr>
          <a:xfrm>
            <a:off x="8450914" y="1822249"/>
            <a:ext cx="317240" cy="482490"/>
          </a:xfrm>
          <a:prstGeom prst="rect">
            <a:avLst/>
          </a:prstGeom>
          <a:noFill/>
          <a:ln>
            <a:noFill/>
          </a:ln>
        </p:spPr>
      </p:pic>
      <p:sp>
        <p:nvSpPr>
          <p:cNvPr id="129" name="Google Shape;129;p3"/>
          <p:cNvSpPr txBox="1"/>
          <p:nvPr/>
        </p:nvSpPr>
        <p:spPr>
          <a:xfrm>
            <a:off x="5478780" y="2676573"/>
            <a:ext cx="244303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dirty="0">
                <a:solidFill>
                  <a:schemeClr val="dk1"/>
                </a:solidFill>
                <a:latin typeface="Calibri"/>
                <a:ea typeface="Calibri"/>
                <a:cs typeface="Calibri"/>
                <a:sym typeface="Calibri"/>
              </a:rPr>
              <a:t>Análisis de la competencia</a:t>
            </a:r>
            <a:endParaRPr sz="1600" b="1" dirty="0">
              <a:solidFill>
                <a:schemeClr val="dk1"/>
              </a:solidFill>
              <a:latin typeface="Calibri"/>
              <a:ea typeface="Calibri"/>
              <a:cs typeface="Calibri"/>
              <a:sym typeface="Calibri"/>
            </a:endParaRPr>
          </a:p>
        </p:txBody>
      </p:sp>
      <p:sp>
        <p:nvSpPr>
          <p:cNvPr id="130" name="Google Shape;130;p3"/>
          <p:cNvSpPr txBox="1"/>
          <p:nvPr/>
        </p:nvSpPr>
        <p:spPr>
          <a:xfrm>
            <a:off x="8045444" y="2304739"/>
            <a:ext cx="1299612"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Unidad 4</a:t>
            </a:r>
            <a:endParaRPr sz="1800" b="1" dirty="0">
              <a:solidFill>
                <a:schemeClr val="dk1"/>
              </a:solidFill>
              <a:latin typeface="Calibri"/>
              <a:ea typeface="Calibri"/>
              <a:cs typeface="Calibri"/>
              <a:sym typeface="Calibri"/>
            </a:endParaRPr>
          </a:p>
        </p:txBody>
      </p:sp>
      <p:sp>
        <p:nvSpPr>
          <p:cNvPr id="21" name="Google Shape;143;gf9ff28dbe4_0_28"/>
          <p:cNvSpPr txBox="1"/>
          <p:nvPr/>
        </p:nvSpPr>
        <p:spPr>
          <a:xfrm>
            <a:off x="8020105" y="2663321"/>
            <a:ext cx="166491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dirty="0">
                <a:solidFill>
                  <a:schemeClr val="dk1"/>
                </a:solidFill>
                <a:latin typeface="Calibri"/>
                <a:ea typeface="Calibri"/>
                <a:cs typeface="Calibri"/>
                <a:sym typeface="Calibri"/>
              </a:rPr>
              <a:t>Creación del logo</a:t>
            </a:r>
            <a:endParaRPr sz="16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000"/>
                                        <p:tgtEl>
                                          <p:spTgt spid="1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2000"/>
                                        <p:tgtEl>
                                          <p:spTgt spid="11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f9ff28dbe4_0_28"/>
          <p:cNvSpPr/>
          <p:nvPr/>
        </p:nvSpPr>
        <p:spPr>
          <a:xfrm>
            <a:off x="1416976" y="2309994"/>
            <a:ext cx="9251024" cy="286645"/>
          </a:xfrm>
          <a:prstGeom prst="rect">
            <a:avLst/>
          </a:prstGeom>
          <a:solidFill>
            <a:srgbClr val="FFD13C"/>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6" name="Google Shape;136;gf9ff28dbe4_0_28"/>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37" name="Google Shape;137;gf9ff28dbe4_0_28"/>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gf9ff28dbe4_0_28"/>
          <p:cNvSpPr/>
          <p:nvPr/>
        </p:nvSpPr>
        <p:spPr>
          <a:xfrm rot="5400000">
            <a:off x="-2979031" y="3300450"/>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gf9ff28dbe4_0_28"/>
          <p:cNvSpPr/>
          <p:nvPr/>
        </p:nvSpPr>
        <p:spPr>
          <a:xfrm rot="5400000">
            <a:off x="-2672850"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 name="Google Shape;140;gf9ff28dbe4_0_28"/>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141" name="Google Shape;141;gf9ff28dbe4_0_28"/>
          <p:cNvSpPr txBox="1">
            <a:spLocks noGrp="1"/>
          </p:cNvSpPr>
          <p:nvPr>
            <p:ph type="ctrTitle"/>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sz="4000" b="1" dirty="0" err="1">
                <a:solidFill>
                  <a:srgbClr val="D92E2D"/>
                </a:solidFill>
              </a:rPr>
              <a:t>Indice</a:t>
            </a:r>
            <a:endParaRPr sz="4000" b="1" dirty="0">
              <a:solidFill>
                <a:srgbClr val="D92E2D"/>
              </a:solidFill>
            </a:endParaRPr>
          </a:p>
        </p:txBody>
      </p:sp>
      <p:pic>
        <p:nvPicPr>
          <p:cNvPr id="142" name="Google Shape;142;gf9ff28dbe4_0_28"/>
          <p:cNvPicPr preferRelativeResize="0"/>
          <p:nvPr/>
        </p:nvPicPr>
        <p:blipFill rotWithShape="1">
          <a:blip r:embed="rId5">
            <a:alphaModFix/>
          </a:blip>
          <a:srcRect l="77489" r="3171"/>
          <a:stretch/>
        </p:blipFill>
        <p:spPr>
          <a:xfrm>
            <a:off x="2130435" y="1811714"/>
            <a:ext cx="317239" cy="482490"/>
          </a:xfrm>
          <a:prstGeom prst="rect">
            <a:avLst/>
          </a:prstGeom>
          <a:noFill/>
          <a:ln>
            <a:noFill/>
          </a:ln>
        </p:spPr>
      </p:pic>
      <p:sp>
        <p:nvSpPr>
          <p:cNvPr id="144" name="Google Shape;144;gf9ff28dbe4_0_28"/>
          <p:cNvSpPr txBox="1"/>
          <p:nvPr/>
        </p:nvSpPr>
        <p:spPr>
          <a:xfrm>
            <a:off x="1763065" y="2294204"/>
            <a:ext cx="1171448"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Unidad 5 </a:t>
            </a:r>
            <a:endParaRPr sz="1800" b="1" dirty="0">
              <a:solidFill>
                <a:schemeClr val="dk1"/>
              </a:solidFill>
              <a:latin typeface="Calibri"/>
              <a:ea typeface="Calibri"/>
              <a:cs typeface="Calibri"/>
              <a:sym typeface="Calibri"/>
            </a:endParaRPr>
          </a:p>
        </p:txBody>
      </p:sp>
      <p:pic>
        <p:nvPicPr>
          <p:cNvPr id="145" name="Google Shape;145;gf9ff28dbe4_0_28"/>
          <p:cNvPicPr preferRelativeResize="0"/>
          <p:nvPr/>
        </p:nvPicPr>
        <p:blipFill rotWithShape="1">
          <a:blip r:embed="rId5">
            <a:alphaModFix/>
          </a:blip>
          <a:srcRect l="77489" r="3171"/>
          <a:stretch/>
        </p:blipFill>
        <p:spPr>
          <a:xfrm>
            <a:off x="5977339" y="1794072"/>
            <a:ext cx="317239" cy="482490"/>
          </a:xfrm>
          <a:prstGeom prst="rect">
            <a:avLst/>
          </a:prstGeom>
          <a:noFill/>
          <a:ln>
            <a:noFill/>
          </a:ln>
        </p:spPr>
      </p:pic>
      <p:sp>
        <p:nvSpPr>
          <p:cNvPr id="146" name="Google Shape;146;gf9ff28dbe4_0_28"/>
          <p:cNvSpPr txBox="1"/>
          <p:nvPr/>
        </p:nvSpPr>
        <p:spPr>
          <a:xfrm>
            <a:off x="1466700" y="2674039"/>
            <a:ext cx="206871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dirty="0">
                <a:solidFill>
                  <a:schemeClr val="dk1"/>
                </a:solidFill>
                <a:latin typeface="Calibri"/>
                <a:ea typeface="Calibri"/>
                <a:cs typeface="Calibri"/>
                <a:sym typeface="Calibri"/>
              </a:rPr>
              <a:t>Creación de identidad</a:t>
            </a:r>
            <a:endParaRPr sz="1600" b="1" dirty="0">
              <a:solidFill>
                <a:schemeClr val="dk1"/>
              </a:solidFill>
              <a:latin typeface="Calibri"/>
              <a:ea typeface="Calibri"/>
              <a:cs typeface="Calibri"/>
              <a:sym typeface="Calibri"/>
            </a:endParaRPr>
          </a:p>
        </p:txBody>
      </p:sp>
      <p:sp>
        <p:nvSpPr>
          <p:cNvPr id="147" name="Google Shape;147;gf9ff28dbe4_0_28"/>
          <p:cNvSpPr txBox="1"/>
          <p:nvPr/>
        </p:nvSpPr>
        <p:spPr>
          <a:xfrm>
            <a:off x="5585225" y="2300858"/>
            <a:ext cx="1233900" cy="3693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None/>
            </a:pPr>
            <a:r>
              <a:rPr lang="en-US" sz="1800" b="1" dirty="0">
                <a:solidFill>
                  <a:schemeClr val="dk1"/>
                </a:solidFill>
                <a:latin typeface="Calibri"/>
                <a:ea typeface="Calibri"/>
                <a:cs typeface="Calibri"/>
                <a:sym typeface="Calibri"/>
              </a:rPr>
              <a:t>Unidad 6</a:t>
            </a:r>
            <a:endParaRPr sz="1800" b="1" dirty="0">
              <a:solidFill>
                <a:schemeClr val="dk1"/>
              </a:solidFill>
              <a:latin typeface="Calibri"/>
              <a:ea typeface="Calibri"/>
              <a:cs typeface="Calibri"/>
              <a:sym typeface="Calibri"/>
            </a:endParaRPr>
          </a:p>
        </p:txBody>
      </p:sp>
      <p:pic>
        <p:nvPicPr>
          <p:cNvPr id="148" name="Google Shape;148;gf9ff28dbe4_0_28"/>
          <p:cNvPicPr preferRelativeResize="0"/>
          <p:nvPr/>
        </p:nvPicPr>
        <p:blipFill rotWithShape="1">
          <a:blip r:embed="rId5">
            <a:alphaModFix/>
          </a:blip>
          <a:srcRect l="77489" r="3171"/>
          <a:stretch/>
        </p:blipFill>
        <p:spPr>
          <a:xfrm>
            <a:off x="9755789" y="1806196"/>
            <a:ext cx="317239" cy="482490"/>
          </a:xfrm>
          <a:prstGeom prst="rect">
            <a:avLst/>
          </a:prstGeom>
          <a:noFill/>
          <a:ln>
            <a:noFill/>
          </a:ln>
        </p:spPr>
      </p:pic>
      <p:sp>
        <p:nvSpPr>
          <p:cNvPr id="149" name="Google Shape;149;gf9ff28dbe4_0_28"/>
          <p:cNvSpPr txBox="1"/>
          <p:nvPr/>
        </p:nvSpPr>
        <p:spPr>
          <a:xfrm>
            <a:off x="5068666" y="2674039"/>
            <a:ext cx="245182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Presenta</a:t>
            </a:r>
            <a:r>
              <a:rPr lang="es-ES" sz="1600" b="1" dirty="0" err="1">
                <a:solidFill>
                  <a:schemeClr val="dk1"/>
                </a:solidFill>
                <a:latin typeface="Calibri"/>
                <a:ea typeface="Calibri"/>
                <a:cs typeface="Calibri"/>
                <a:sym typeface="Calibri"/>
              </a:rPr>
              <a:t>ción</a:t>
            </a:r>
            <a:r>
              <a:rPr lang="es-ES" sz="1600" b="1" dirty="0">
                <a:solidFill>
                  <a:schemeClr val="dk1"/>
                </a:solidFill>
                <a:latin typeface="Calibri"/>
                <a:ea typeface="Calibri"/>
                <a:cs typeface="Calibri"/>
                <a:sym typeface="Calibri"/>
              </a:rPr>
              <a:t> al cliente</a:t>
            </a:r>
            <a:endParaRPr sz="1600" b="1" dirty="0">
              <a:solidFill>
                <a:schemeClr val="dk1"/>
              </a:solidFill>
              <a:latin typeface="Calibri"/>
              <a:ea typeface="Calibri"/>
              <a:cs typeface="Calibri"/>
              <a:sym typeface="Calibri"/>
            </a:endParaRPr>
          </a:p>
        </p:txBody>
      </p:sp>
      <p:sp>
        <p:nvSpPr>
          <p:cNvPr id="150" name="Google Shape;150;gf9ff28dbe4_0_28"/>
          <p:cNvSpPr txBox="1"/>
          <p:nvPr/>
        </p:nvSpPr>
        <p:spPr>
          <a:xfrm>
            <a:off x="9300529" y="2278140"/>
            <a:ext cx="1252609"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Unidad 7</a:t>
            </a:r>
            <a:endParaRPr sz="1800" b="1" dirty="0">
              <a:solidFill>
                <a:schemeClr val="dk1"/>
              </a:solidFill>
              <a:latin typeface="Calibri"/>
              <a:ea typeface="Calibri"/>
              <a:cs typeface="Calibri"/>
              <a:sym typeface="Calibri"/>
            </a:endParaRPr>
          </a:p>
        </p:txBody>
      </p:sp>
      <p:sp>
        <p:nvSpPr>
          <p:cNvPr id="152" name="Google Shape;152;gf9ff28dbe4_0_28"/>
          <p:cNvSpPr txBox="1"/>
          <p:nvPr/>
        </p:nvSpPr>
        <p:spPr>
          <a:xfrm>
            <a:off x="9306580" y="2679111"/>
            <a:ext cx="153289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err="1">
                <a:solidFill>
                  <a:schemeClr val="dk1"/>
                </a:solidFill>
                <a:latin typeface="Calibri"/>
                <a:ea typeface="Calibri"/>
                <a:cs typeface="Calibri"/>
                <a:sym typeface="Calibri"/>
              </a:rPr>
              <a:t>Finali</a:t>
            </a:r>
            <a:r>
              <a:rPr lang="sk-SK" sz="1600" b="1" dirty="0">
                <a:solidFill>
                  <a:schemeClr val="dk1"/>
                </a:solidFill>
                <a:latin typeface="Calibri"/>
                <a:ea typeface="Calibri"/>
                <a:cs typeface="Calibri"/>
                <a:sym typeface="Calibri"/>
              </a:rPr>
              <a:t>za</a:t>
            </a:r>
            <a:r>
              <a:rPr lang="es-ES" sz="1600" b="1" dirty="0" err="1">
                <a:solidFill>
                  <a:schemeClr val="dk1"/>
                </a:solidFill>
                <a:latin typeface="Calibri"/>
                <a:ea typeface="Calibri"/>
                <a:cs typeface="Calibri"/>
                <a:sym typeface="Calibri"/>
              </a:rPr>
              <a:t>ción</a:t>
            </a:r>
            <a:endParaRPr sz="16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2000"/>
                                        <p:tgtEl>
                                          <p:spTgt spid="13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fade">
                                      <p:cBhvr>
                                        <p:cTn id="11" dur="2000"/>
                                        <p:tgtEl>
                                          <p:spTgt spid="13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2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4"/>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73" name="Google Shape;173;p4"/>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4"/>
          <p:cNvSpPr/>
          <p:nvPr/>
        </p:nvSpPr>
        <p:spPr>
          <a:xfrm rot="5400000">
            <a:off x="-2993598" y="3300410"/>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4"/>
          <p:cNvSpPr/>
          <p:nvPr/>
        </p:nvSpPr>
        <p:spPr>
          <a:xfrm rot="5400000">
            <a:off x="-268678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4"/>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177" name="Google Shape;177;p4"/>
          <p:cNvSpPr txBox="1">
            <a:spLocks noGrp="1"/>
          </p:cNvSpPr>
          <p:nvPr>
            <p:ph type="subTitle" idx="1"/>
          </p:nvPr>
        </p:nvSpPr>
        <p:spPr>
          <a:xfrm>
            <a:off x="1524000" y="1731250"/>
            <a:ext cx="9144000" cy="37820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endParaRPr lang="sk-SK" sz="1600" b="1" dirty="0">
              <a:solidFill>
                <a:srgbClr val="D92E2D"/>
              </a:solidFill>
            </a:endParaRPr>
          </a:p>
          <a:p>
            <a:pPr marL="0" lvl="0" indent="0" algn="l" rtl="0">
              <a:lnSpc>
                <a:spcPct val="90000"/>
              </a:lnSpc>
              <a:spcBef>
                <a:spcPts val="0"/>
              </a:spcBef>
              <a:spcAft>
                <a:spcPts val="0"/>
              </a:spcAft>
              <a:buClr>
                <a:srgbClr val="D92E2D"/>
              </a:buClr>
              <a:buSzPts val="3200"/>
              <a:buNone/>
            </a:pPr>
            <a:r>
              <a:rPr lang="sk-SK" sz="1600" b="1" dirty="0">
                <a:solidFill>
                  <a:schemeClr val="tx1"/>
                </a:solidFill>
              </a:rPr>
              <a:t>Branding:</a:t>
            </a:r>
          </a:p>
          <a:p>
            <a:pPr marL="0" lvl="0" indent="0" algn="l" rtl="0">
              <a:lnSpc>
                <a:spcPct val="90000"/>
              </a:lnSpc>
              <a:spcBef>
                <a:spcPts val="0"/>
              </a:spcBef>
              <a:spcAft>
                <a:spcPts val="0"/>
              </a:spcAft>
              <a:buClr>
                <a:srgbClr val="D92E2D"/>
              </a:buClr>
              <a:buSzPts val="3200"/>
              <a:buNone/>
            </a:pPr>
            <a:endParaRPr sz="1600" b="1" dirty="0">
              <a:solidFill>
                <a:schemeClr val="tx1"/>
              </a:solidFill>
            </a:endParaRPr>
          </a:p>
          <a:p>
            <a:pPr lvl="0" indent="-457200" algn="l">
              <a:buSzPts val="2900"/>
              <a:buFont typeface="Wingdings" panose="05000000000000000000" pitchFamily="2" charset="2"/>
              <a:buChar char="ü"/>
            </a:pPr>
            <a:r>
              <a:rPr lang="en-US" sz="1600" dirty="0" err="1"/>
              <a:t>Proceso</a:t>
            </a:r>
            <a:r>
              <a:rPr lang="en-US" sz="1600" dirty="0"/>
              <a:t> de </a:t>
            </a:r>
            <a:r>
              <a:rPr lang="en-US" sz="1600" dirty="0" err="1"/>
              <a:t>creación</a:t>
            </a:r>
            <a:r>
              <a:rPr lang="en-US" sz="1600" dirty="0"/>
              <a:t>, </a:t>
            </a:r>
            <a:r>
              <a:rPr lang="en-US" sz="1600" dirty="0" err="1"/>
              <a:t>difusión</a:t>
            </a:r>
            <a:r>
              <a:rPr lang="en-US" sz="1600" dirty="0"/>
              <a:t> y </a:t>
            </a:r>
            <a:r>
              <a:rPr lang="en-US" sz="1600" dirty="0" err="1"/>
              <a:t>construcción</a:t>
            </a:r>
            <a:r>
              <a:rPr lang="en-US" sz="1600" dirty="0"/>
              <a:t> de una </a:t>
            </a:r>
            <a:r>
              <a:rPr lang="en-US" sz="1600" dirty="0" err="1"/>
              <a:t>marca</a:t>
            </a:r>
            <a:r>
              <a:rPr lang="en-US" sz="1600" dirty="0"/>
              <a:t>. </a:t>
            </a:r>
            <a:endParaRPr lang="sk-SK" sz="1600" dirty="0"/>
          </a:p>
          <a:p>
            <a:pPr lvl="0" indent="-457200" algn="l">
              <a:buSzPts val="2900"/>
              <a:buFont typeface="Wingdings" panose="05000000000000000000" pitchFamily="2" charset="2"/>
              <a:buChar char="ü"/>
            </a:pPr>
            <a:r>
              <a:rPr lang="en-US" sz="1600" dirty="0" err="1"/>
              <a:t>Qué</a:t>
            </a:r>
            <a:r>
              <a:rPr lang="en-US" sz="1600" dirty="0"/>
              <a:t> </a:t>
            </a:r>
            <a:r>
              <a:rPr lang="en-US" sz="1600" dirty="0" err="1"/>
              <a:t>comunica</a:t>
            </a:r>
            <a:r>
              <a:rPr lang="en-US" sz="1600" dirty="0"/>
              <a:t> la </a:t>
            </a:r>
            <a:r>
              <a:rPr lang="en-US" sz="1600" dirty="0" err="1"/>
              <a:t>marca</a:t>
            </a:r>
            <a:r>
              <a:rPr lang="en-US" sz="1600" dirty="0"/>
              <a:t> y </a:t>
            </a:r>
            <a:r>
              <a:rPr lang="en-US" sz="1600" dirty="0" err="1"/>
              <a:t>cómo</a:t>
            </a:r>
            <a:r>
              <a:rPr lang="en-US" sz="1600" dirty="0"/>
              <a:t>. </a:t>
            </a:r>
            <a:endParaRPr lang="sk-SK" sz="1600" dirty="0"/>
          </a:p>
          <a:p>
            <a:pPr lvl="0" indent="-457200" algn="l">
              <a:buSzPts val="2900"/>
              <a:buFont typeface="Wingdings" panose="05000000000000000000" pitchFamily="2" charset="2"/>
              <a:buChar char="ü"/>
            </a:pPr>
            <a:r>
              <a:rPr lang="en-US" sz="1600" dirty="0" err="1"/>
              <a:t>Valores</a:t>
            </a:r>
            <a:r>
              <a:rPr lang="en-US" sz="1600" dirty="0"/>
              <a:t>, </a:t>
            </a:r>
            <a:r>
              <a:rPr lang="en-US" sz="1600" dirty="0" err="1"/>
              <a:t>calidad</a:t>
            </a:r>
            <a:r>
              <a:rPr lang="en-US" sz="1600" dirty="0"/>
              <a:t> </a:t>
            </a:r>
            <a:r>
              <a:rPr lang="es-ES" sz="1600" dirty="0"/>
              <a:t>e imagen de la marca en la mente de tus clientes potenciales</a:t>
            </a:r>
            <a:endParaRPr lang="sk-SK" sz="1600" dirty="0"/>
          </a:p>
          <a:p>
            <a:pPr lvl="0" indent="-457200" algn="l">
              <a:buSzPts val="2900"/>
              <a:buFont typeface="Wingdings" panose="05000000000000000000" pitchFamily="2" charset="2"/>
              <a:buChar char="ü"/>
            </a:pPr>
            <a:r>
              <a:rPr lang="es-ES" sz="1600" dirty="0"/>
              <a:t>En sentido figurado, si la fábrica en la que se fabrican los productos se quema, lo único que le queda por salvar es la fuerza de su marca. </a:t>
            </a:r>
            <a:endParaRPr lang="en-US" sz="1600" dirty="0"/>
          </a:p>
          <a:p>
            <a:pPr marL="0" lvl="0" indent="0" algn="l">
              <a:buSzPts val="2900"/>
            </a:pPr>
            <a:r>
              <a:rPr lang="es-ES" sz="1600" dirty="0"/>
              <a:t>El branding es el proceso de dar un significado a una organización, empresa, productos o servicios específicos mediante la creación y la configuración de una marca en la mente de los consumidores. Es una estrategia diseñada por las organizaciones para ayudar a las personas a identificar y experimentar rápidamente su marca, y darles una razón para elegir tus productos frente a los de la competencia, aclarando lo que es y lo que no es esta marca concreta.</a:t>
            </a:r>
            <a:endParaRPr lang="en-US" sz="1600" dirty="0"/>
          </a:p>
        </p:txBody>
      </p:sp>
      <p:sp>
        <p:nvSpPr>
          <p:cNvPr id="178" name="Google Shape;178;p4"/>
          <p:cNvSpPr txBox="1"/>
          <p:nvPr/>
        </p:nvSpPr>
        <p:spPr>
          <a:xfrm>
            <a:off x="6893860" y="464695"/>
            <a:ext cx="4976800" cy="1266555"/>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en-US" sz="4000" dirty="0">
                <a:solidFill>
                  <a:srgbClr val="D92E2D"/>
                </a:solidFill>
                <a:latin typeface="Calibri"/>
                <a:ea typeface="Calibri"/>
                <a:cs typeface="Calibri"/>
                <a:sym typeface="Calibri"/>
              </a:rPr>
              <a:t> Unidad </a:t>
            </a:r>
            <a:r>
              <a:rPr lang="sk-SK" sz="3600" dirty="0">
                <a:solidFill>
                  <a:srgbClr val="D92E2D"/>
                </a:solidFill>
                <a:latin typeface="Calibri"/>
                <a:ea typeface="Calibri"/>
                <a:cs typeface="Calibri"/>
                <a:sym typeface="Calibri"/>
              </a:rPr>
              <a:t>1 </a:t>
            </a:r>
            <a:r>
              <a:rPr lang="fi-FI" sz="3600" dirty="0">
                <a:solidFill>
                  <a:srgbClr val="D92E2D"/>
                </a:solidFill>
                <a:latin typeface="Calibri"/>
                <a:ea typeface="Calibri"/>
                <a:cs typeface="Calibri"/>
                <a:sym typeface="Calibri"/>
              </a:rPr>
              <a:t>- </a:t>
            </a:r>
            <a:r>
              <a:rPr lang="sk-SK" sz="3600" dirty="0">
                <a:solidFill>
                  <a:srgbClr val="D92E2D"/>
                </a:solidFill>
              </a:rPr>
              <a:t>Introduc</a:t>
            </a:r>
            <a:r>
              <a:rPr lang="es-ES" sz="3600" dirty="0">
                <a:solidFill>
                  <a:srgbClr val="D92E2D"/>
                </a:solidFill>
              </a:rPr>
              <a:t>c</a:t>
            </a:r>
            <a:r>
              <a:rPr lang="sk-SK" sz="3600" dirty="0">
                <a:solidFill>
                  <a:srgbClr val="D92E2D"/>
                </a:solidFill>
              </a:rPr>
              <a:t>i</a:t>
            </a:r>
            <a:r>
              <a:rPr lang="es-ES" sz="3600" dirty="0" err="1">
                <a:solidFill>
                  <a:srgbClr val="D92E2D"/>
                </a:solidFill>
              </a:rPr>
              <a:t>ó</a:t>
            </a:r>
            <a:r>
              <a:rPr lang="sk-SK" sz="3600" dirty="0">
                <a:solidFill>
                  <a:srgbClr val="D92E2D"/>
                </a:solidFill>
              </a:rPr>
              <a:t>n</a:t>
            </a: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1026" name="Picture 2" descr="Burning House PNG Images, Free Transparent Burning House Download - Ki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9656" y="5017864"/>
            <a:ext cx="1195277" cy="12665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ke Logo (bribing) | Clothing brand logos, Nike logo, Nike 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7898" y="5074713"/>
            <a:ext cx="1426584" cy="82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2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2000"/>
                                        <p:tgtEl>
                                          <p:spTgt spid="17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fade">
                                      <p:cBhvr>
                                        <p:cTn id="11" dur="2000"/>
                                        <p:tgtEl>
                                          <p:spTgt spid="17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75"/>
                                        </p:tgtEl>
                                        <p:attrNameLst>
                                          <p:attrName>style.visibility</p:attrName>
                                        </p:attrNameLst>
                                      </p:cBhvr>
                                      <p:to>
                                        <p:strVal val="visible"/>
                                      </p:to>
                                    </p:set>
                                    <p:animEffect transition="in" filter="fade">
                                      <p:cBhvr>
                                        <p:cTn id="15" dur="2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f9ff28dbe4_0_8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95" name="Google Shape;195;gf9ff28dbe4_0_8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gf9ff28dbe4_0_8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gf9ff28dbe4_0_8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gf9ff28dbe4_0_82"/>
          <p:cNvPicPr preferRelativeResize="0"/>
          <p:nvPr/>
        </p:nvPicPr>
        <p:blipFill rotWithShape="1">
          <a:blip r:embed="rId4">
            <a:alphaModFix/>
          </a:blip>
          <a:srcRect/>
          <a:stretch/>
        </p:blipFill>
        <p:spPr>
          <a:xfrm>
            <a:off x="1352094" y="75358"/>
            <a:ext cx="3811685" cy="1121083"/>
          </a:xfrm>
          <a:prstGeom prst="rect">
            <a:avLst/>
          </a:prstGeom>
          <a:noFill/>
          <a:ln>
            <a:noFill/>
          </a:ln>
        </p:spPr>
      </p:pic>
      <p:sp>
        <p:nvSpPr>
          <p:cNvPr id="199" name="Google Shape;199;gf9ff28dbe4_0_82"/>
          <p:cNvSpPr txBox="1">
            <a:spLocks noGrp="1"/>
          </p:cNvSpPr>
          <p:nvPr>
            <p:ph type="subTitle" idx="1"/>
          </p:nvPr>
        </p:nvSpPr>
        <p:spPr>
          <a:xfrm>
            <a:off x="1082040" y="1196442"/>
            <a:ext cx="10660380" cy="5097630"/>
          </a:xfrm>
          <a:prstGeom prst="rect">
            <a:avLst/>
          </a:prstGeom>
          <a:noFill/>
          <a:ln>
            <a:noFill/>
          </a:ln>
        </p:spPr>
        <p:txBody>
          <a:bodyPr spcFirstLastPara="1" wrap="square" lIns="91425" tIns="45700" rIns="91425" bIns="45700" anchor="t" anchorCtr="0">
            <a:noAutofit/>
          </a:bodyPr>
          <a:lstStyle/>
          <a:p>
            <a:pPr lvl="0" indent="-412750" algn="l">
              <a:buSzPts val="2900"/>
              <a:buChar char="●"/>
            </a:pPr>
            <a:r>
              <a:rPr lang="en-US" sz="1600" b="1" dirty="0" err="1"/>
              <a:t>Estrategia</a:t>
            </a:r>
            <a:r>
              <a:rPr lang="en-US" sz="1600" b="1" dirty="0"/>
              <a:t> de </a:t>
            </a:r>
            <a:r>
              <a:rPr lang="en-US" sz="1600" b="1" dirty="0" err="1"/>
              <a:t>marca</a:t>
            </a:r>
            <a:r>
              <a:rPr lang="sk-SK" sz="1600" b="1" dirty="0"/>
              <a:t> -</a:t>
            </a:r>
            <a:r>
              <a:rPr lang="en-US" sz="1600" dirty="0"/>
              <a:t> </a:t>
            </a:r>
            <a:r>
              <a:rPr lang="es-ES" sz="1600" dirty="0"/>
              <a:t> te ayuda a identificar claramente tu marca, lo que representa, lo que ofrece y lo que parece, y te ayuda a establecer una voz, una personalidad y una identidad de marca únicas que te ayudan a llegar a tu público objetivo específico de forma significativa</a:t>
            </a:r>
            <a:endParaRPr lang="sk-SK" sz="1600" dirty="0"/>
          </a:p>
          <a:p>
            <a:pPr lvl="0" indent="-412750" algn="l">
              <a:buSzPts val="2900"/>
              <a:buChar char="●"/>
            </a:pPr>
            <a:r>
              <a:rPr lang="en-US" sz="1600" b="1" dirty="0"/>
              <a:t>Br</a:t>
            </a:r>
            <a:r>
              <a:rPr lang="sk-SK" sz="1600" b="1" dirty="0"/>
              <a:t>iefing </a:t>
            </a:r>
            <a:r>
              <a:rPr lang="sk-SK" sz="1600" dirty="0"/>
              <a:t>– </a:t>
            </a:r>
            <a:r>
              <a:rPr lang="en-US" sz="1600" dirty="0"/>
              <a:t>vision general de lo que es </a:t>
            </a:r>
            <a:r>
              <a:rPr lang="en-US" sz="1600" dirty="0" err="1"/>
              <a:t>tu</a:t>
            </a:r>
            <a:r>
              <a:rPr lang="en-US" sz="1600" dirty="0"/>
              <a:t> </a:t>
            </a:r>
            <a:r>
              <a:rPr lang="en-US" sz="1600" dirty="0" err="1"/>
              <a:t>marca</a:t>
            </a:r>
            <a:r>
              <a:rPr lang="en-US" sz="1600" dirty="0"/>
              <a:t>, y de lo que</a:t>
            </a:r>
            <a:r>
              <a:rPr lang="en-US" sz="1600" i="1" dirty="0"/>
              <a:t> no es</a:t>
            </a:r>
            <a:r>
              <a:rPr lang="en-US" sz="1600" dirty="0"/>
              <a:t>.</a:t>
            </a:r>
            <a:r>
              <a:rPr lang="sk-SK" sz="1600" dirty="0"/>
              <a:t> </a:t>
            </a:r>
            <a:r>
              <a:rPr lang="es-ES" sz="1600" dirty="0"/>
              <a:t>Un resumen de marca debe incluir</a:t>
            </a:r>
            <a:r>
              <a:rPr lang="en-US" sz="1600" dirty="0"/>
              <a:t>:</a:t>
            </a:r>
            <a:r>
              <a:rPr lang="sk-SK" sz="1600" dirty="0"/>
              <a:t> </a:t>
            </a:r>
            <a:endParaRPr lang="es-ES" sz="1600" dirty="0"/>
          </a:p>
          <a:p>
            <a:pPr marL="44450" lvl="0" indent="0" algn="l">
              <a:buSzPts val="2900"/>
            </a:pPr>
            <a:endParaRPr lang="sk-SK" sz="1600" dirty="0"/>
          </a:p>
          <a:p>
            <a:pPr marL="0" lvl="0" indent="0" algn="l">
              <a:lnSpc>
                <a:spcPct val="100000"/>
              </a:lnSpc>
              <a:spcBef>
                <a:spcPts val="0"/>
              </a:spcBef>
              <a:buSzPts val="2900"/>
            </a:pPr>
            <a:r>
              <a:rPr lang="en-US" sz="1600" b="1" dirty="0"/>
              <a:t>1. </a:t>
            </a:r>
            <a:r>
              <a:rPr lang="en-US" sz="1600" b="1" dirty="0" err="1"/>
              <a:t>Declaración</a:t>
            </a:r>
            <a:r>
              <a:rPr lang="en-US" sz="1600" b="1" dirty="0"/>
              <a:t> de la </a:t>
            </a:r>
            <a:r>
              <a:rPr lang="en-US" sz="1600" b="1" dirty="0" err="1"/>
              <a:t>visión</a:t>
            </a:r>
            <a:r>
              <a:rPr lang="sk-SK" sz="1600" dirty="0"/>
              <a:t>- </a:t>
            </a:r>
            <a:r>
              <a:rPr lang="es-ES" sz="1600" dirty="0"/>
              <a:t>Objetivos a corto y largo plazo de tu marca</a:t>
            </a:r>
            <a:r>
              <a:rPr lang="en-US" sz="1600" dirty="0"/>
              <a:t>.</a:t>
            </a:r>
            <a:endParaRPr lang="sk-SK" sz="1600" dirty="0"/>
          </a:p>
          <a:p>
            <a:pPr marL="0" lvl="0" indent="0" algn="l">
              <a:lnSpc>
                <a:spcPct val="100000"/>
              </a:lnSpc>
              <a:spcBef>
                <a:spcPts val="0"/>
              </a:spcBef>
              <a:buSzPts val="2900"/>
            </a:pPr>
            <a:r>
              <a:rPr lang="en-US" sz="1600" b="1" dirty="0"/>
              <a:t>2. </a:t>
            </a:r>
            <a:r>
              <a:rPr lang="en-US" sz="1600" b="1" dirty="0" err="1"/>
              <a:t>Declaración</a:t>
            </a:r>
            <a:r>
              <a:rPr lang="en-US" sz="1600" b="1" dirty="0"/>
              <a:t> de la </a:t>
            </a:r>
            <a:r>
              <a:rPr lang="en-US" sz="1600" b="1" dirty="0" err="1"/>
              <a:t>misión</a:t>
            </a:r>
            <a:r>
              <a:rPr lang="sk-SK" sz="1600" dirty="0"/>
              <a:t> – </a:t>
            </a:r>
            <a:r>
              <a:rPr lang="es-ES" sz="1600" dirty="0"/>
              <a:t>Un resumen general de cómo intentas lograr tu visión</a:t>
            </a:r>
            <a:r>
              <a:rPr lang="sk-SK" sz="1600" dirty="0"/>
              <a:t>.</a:t>
            </a:r>
          </a:p>
          <a:p>
            <a:pPr marL="0" lvl="0" indent="0" algn="l">
              <a:lnSpc>
                <a:spcPct val="100000"/>
              </a:lnSpc>
              <a:spcBef>
                <a:spcPts val="0"/>
              </a:spcBef>
              <a:buSzPts val="2900"/>
            </a:pPr>
            <a:r>
              <a:rPr lang="en-US" sz="1600" b="1" dirty="0"/>
              <a:t>3. </a:t>
            </a:r>
            <a:r>
              <a:rPr lang="en-US" sz="1600" b="1" dirty="0" err="1"/>
              <a:t>Promesa</a:t>
            </a:r>
            <a:r>
              <a:rPr lang="en-US" sz="1600" b="1" dirty="0"/>
              <a:t> de </a:t>
            </a:r>
            <a:r>
              <a:rPr lang="en-US" sz="1600" b="1" dirty="0" err="1"/>
              <a:t>marca</a:t>
            </a:r>
            <a:r>
              <a:rPr lang="sk-SK" sz="1600" dirty="0"/>
              <a:t> – </a:t>
            </a:r>
            <a:r>
              <a:rPr lang="en-US" sz="1600" dirty="0"/>
              <a:t>Las </a:t>
            </a:r>
            <a:r>
              <a:rPr lang="en-US" sz="1600" dirty="0" err="1"/>
              <a:t>soluciones</a:t>
            </a:r>
            <a:r>
              <a:rPr lang="en-US" sz="1600" dirty="0"/>
              <a:t>, </a:t>
            </a:r>
            <a:r>
              <a:rPr lang="en-US" sz="1600" dirty="0" err="1"/>
              <a:t>expectativas</a:t>
            </a:r>
            <a:r>
              <a:rPr lang="en-US" sz="1600" dirty="0"/>
              <a:t> y </a:t>
            </a:r>
            <a:r>
              <a:rPr lang="en-US" sz="1600" dirty="0" err="1"/>
              <a:t>perspectivas</a:t>
            </a:r>
            <a:r>
              <a:rPr lang="en-US" sz="1600" dirty="0"/>
              <a:t> que </a:t>
            </a:r>
            <a:r>
              <a:rPr lang="en-US" sz="1600" dirty="0" err="1"/>
              <a:t>comunicas</a:t>
            </a:r>
            <a:r>
              <a:rPr lang="en-US" sz="1600" dirty="0"/>
              <a:t> a los </a:t>
            </a:r>
            <a:r>
              <a:rPr lang="en-US" sz="1600" dirty="0" err="1"/>
              <a:t>clientes</a:t>
            </a:r>
            <a:r>
              <a:rPr lang="en-US" sz="1600" dirty="0"/>
              <a:t>.</a:t>
            </a:r>
            <a:endParaRPr lang="sk-SK" sz="1600" dirty="0"/>
          </a:p>
          <a:p>
            <a:pPr marL="0" lvl="0" indent="0" algn="l">
              <a:lnSpc>
                <a:spcPct val="100000"/>
              </a:lnSpc>
              <a:spcBef>
                <a:spcPts val="0"/>
              </a:spcBef>
              <a:buSzPts val="2900"/>
            </a:pPr>
            <a:r>
              <a:rPr lang="en-US" sz="1600" b="1" dirty="0"/>
              <a:t>4. </a:t>
            </a:r>
            <a:r>
              <a:rPr lang="en-US" sz="1600" b="1" dirty="0" err="1"/>
              <a:t>Valores</a:t>
            </a:r>
            <a:r>
              <a:rPr lang="en-US" sz="1600" b="1" dirty="0"/>
              <a:t> de </a:t>
            </a:r>
            <a:r>
              <a:rPr lang="en-US" sz="1600" b="1" dirty="0" err="1"/>
              <a:t>marca</a:t>
            </a:r>
            <a:r>
              <a:rPr lang="sk-SK" sz="1600" dirty="0"/>
              <a:t> - </a:t>
            </a:r>
            <a:r>
              <a:rPr lang="es-ES" sz="1600" dirty="0"/>
              <a:t>El valor central en el que se basa tu marca. La integridad, la calidad y el respeto por el medio ambiente son algunos ejemplos.</a:t>
            </a:r>
          </a:p>
          <a:p>
            <a:pPr marL="0" lvl="0" indent="0" algn="l">
              <a:lnSpc>
                <a:spcPct val="100000"/>
              </a:lnSpc>
              <a:spcBef>
                <a:spcPts val="0"/>
              </a:spcBef>
              <a:buSzPts val="2900"/>
            </a:pPr>
            <a:r>
              <a:rPr lang="en-US" sz="1600" b="1" dirty="0"/>
              <a:t>5. </a:t>
            </a:r>
            <a:r>
              <a:rPr lang="en-US" sz="1600" b="1" dirty="0" err="1"/>
              <a:t>Público</a:t>
            </a:r>
            <a:r>
              <a:rPr lang="en-US" sz="1600" b="1" dirty="0"/>
              <a:t> </a:t>
            </a:r>
            <a:r>
              <a:rPr lang="en-US" sz="1600" b="1" dirty="0" err="1"/>
              <a:t>objetivo</a:t>
            </a:r>
            <a:r>
              <a:rPr lang="sk-SK" sz="1600" dirty="0"/>
              <a:t> – </a:t>
            </a:r>
            <a:r>
              <a:rPr lang="es-ES" sz="1600" dirty="0"/>
              <a:t>A quién quieres satisfacer</a:t>
            </a:r>
            <a:r>
              <a:rPr lang="en-US" sz="1600" dirty="0"/>
              <a:t>.</a:t>
            </a:r>
            <a:endParaRPr lang="sk-SK" sz="1600" dirty="0"/>
          </a:p>
          <a:p>
            <a:pPr marL="0" lvl="0" indent="0" algn="l">
              <a:lnSpc>
                <a:spcPct val="100000"/>
              </a:lnSpc>
              <a:spcBef>
                <a:spcPts val="0"/>
              </a:spcBef>
              <a:buSzPts val="2900"/>
            </a:pPr>
            <a:r>
              <a:rPr lang="en-US" sz="1600" b="1" dirty="0"/>
              <a:t>6. </a:t>
            </a:r>
            <a:r>
              <a:rPr lang="en-US" sz="1600" b="1" dirty="0" err="1"/>
              <a:t>Posicionamiento</a:t>
            </a:r>
            <a:r>
              <a:rPr lang="en-US" sz="1600" b="1" dirty="0"/>
              <a:t> de </a:t>
            </a:r>
            <a:r>
              <a:rPr lang="en-US" sz="1600" b="1" dirty="0" err="1"/>
              <a:t>marca</a:t>
            </a:r>
            <a:r>
              <a:rPr lang="en-US" sz="1600" b="1" dirty="0"/>
              <a:t>/USP</a:t>
            </a:r>
            <a:r>
              <a:rPr lang="sk-SK" sz="1600" dirty="0"/>
              <a:t> – </a:t>
            </a:r>
            <a:r>
              <a:rPr lang="es-ES" sz="1600" dirty="0"/>
              <a:t>La razón por la que los clientes deberían elegir tu marca y no otras</a:t>
            </a:r>
            <a:r>
              <a:rPr lang="en-US" sz="1600" dirty="0"/>
              <a:t>. </a:t>
            </a:r>
            <a:endParaRPr lang="sk-SK" sz="1600" dirty="0"/>
          </a:p>
          <a:p>
            <a:pPr marL="0" lvl="0" indent="0" algn="l">
              <a:lnSpc>
                <a:spcPct val="100000"/>
              </a:lnSpc>
              <a:spcBef>
                <a:spcPts val="0"/>
              </a:spcBef>
              <a:buSzPts val="2900"/>
            </a:pPr>
            <a:r>
              <a:rPr lang="en-US" sz="1600" b="1" dirty="0"/>
              <a:t>7. </a:t>
            </a:r>
            <a:r>
              <a:rPr lang="en-US" sz="1600" b="1" dirty="0" err="1"/>
              <a:t>Competidores</a:t>
            </a:r>
            <a:r>
              <a:rPr lang="en-US" sz="1600" b="1" dirty="0"/>
              <a:t> clave</a:t>
            </a:r>
            <a:r>
              <a:rPr lang="sk-SK" sz="1600" dirty="0"/>
              <a:t> – </a:t>
            </a:r>
            <a:r>
              <a:rPr lang="es-ES" sz="1600" dirty="0"/>
              <a:t>La marcas con más posibilidades de conquistar a tus clientes. Aunque no sean competidores directos</a:t>
            </a:r>
            <a:r>
              <a:rPr lang="en-US" sz="1600" dirty="0"/>
              <a:t>.</a:t>
            </a:r>
            <a:endParaRPr lang="sk-SK" sz="1600" dirty="0"/>
          </a:p>
          <a:p>
            <a:pPr marL="0" lvl="0" indent="0" algn="l">
              <a:lnSpc>
                <a:spcPct val="100000"/>
              </a:lnSpc>
              <a:spcBef>
                <a:spcPts val="0"/>
              </a:spcBef>
              <a:buSzPts val="2900"/>
            </a:pPr>
            <a:r>
              <a:rPr lang="en-US" sz="1600" b="1" dirty="0"/>
              <a:t>8. </a:t>
            </a:r>
            <a:r>
              <a:rPr lang="en-US" sz="1600" b="1" dirty="0" err="1"/>
              <a:t>Ventaja</a:t>
            </a:r>
            <a:r>
              <a:rPr lang="en-US" sz="1600" b="1" dirty="0"/>
              <a:t> </a:t>
            </a:r>
            <a:r>
              <a:rPr lang="en-US" sz="1600" b="1" dirty="0" err="1"/>
              <a:t>competitiva</a:t>
            </a:r>
            <a:r>
              <a:rPr lang="sk-SK" sz="1600" dirty="0"/>
              <a:t> - </a:t>
            </a:r>
            <a:r>
              <a:rPr lang="en-US" sz="1600" dirty="0" err="1"/>
              <a:t>Condiciones</a:t>
            </a:r>
            <a:r>
              <a:rPr lang="en-US" sz="1600" dirty="0"/>
              <a:t> o </a:t>
            </a:r>
            <a:r>
              <a:rPr lang="en-US" sz="1600" dirty="0" err="1"/>
              <a:t>circunstancias</a:t>
            </a:r>
            <a:r>
              <a:rPr lang="en-US" sz="1600" dirty="0"/>
              <a:t> que </a:t>
            </a:r>
            <a:r>
              <a:rPr lang="en-US" sz="1600" dirty="0" err="1"/>
              <a:t>permiten</a:t>
            </a:r>
            <a:r>
              <a:rPr lang="en-US" sz="1600" dirty="0"/>
              <a:t> a </a:t>
            </a:r>
            <a:r>
              <a:rPr lang="en-US" sz="1600" dirty="0" err="1"/>
              <a:t>tu</a:t>
            </a:r>
            <a:r>
              <a:rPr lang="en-US" sz="1600" dirty="0"/>
              <a:t> </a:t>
            </a:r>
            <a:r>
              <a:rPr lang="en-US" sz="1600" dirty="0" err="1"/>
              <a:t>marca</a:t>
            </a:r>
            <a:r>
              <a:rPr lang="en-US" sz="1600" dirty="0"/>
              <a:t> </a:t>
            </a:r>
            <a:r>
              <a:rPr lang="en-US" sz="1600" dirty="0" err="1"/>
              <a:t>ofrecer</a:t>
            </a:r>
            <a:r>
              <a:rPr lang="en-US" sz="1600" dirty="0"/>
              <a:t> </a:t>
            </a:r>
            <a:r>
              <a:rPr lang="en-US" sz="1600" dirty="0" err="1"/>
              <a:t>soluciones</a:t>
            </a:r>
            <a:r>
              <a:rPr lang="en-US" sz="1600" dirty="0"/>
              <a:t> </a:t>
            </a:r>
            <a:r>
              <a:rPr lang="en-US" sz="1600" dirty="0" err="1"/>
              <a:t>mejores</a:t>
            </a:r>
            <a:r>
              <a:rPr lang="en-US" sz="1600" dirty="0"/>
              <a:t> o </a:t>
            </a:r>
            <a:r>
              <a:rPr lang="en-US" sz="1600" dirty="0" err="1"/>
              <a:t>más</a:t>
            </a:r>
            <a:r>
              <a:rPr lang="en-US" sz="1600" dirty="0"/>
              <a:t> </a:t>
            </a:r>
            <a:r>
              <a:rPr lang="en-US" sz="1600" dirty="0" err="1"/>
              <a:t>baratas</a:t>
            </a:r>
            <a:r>
              <a:rPr lang="en-US" sz="1600" dirty="0"/>
              <a:t>.</a:t>
            </a:r>
            <a:endParaRPr lang="sk-SK" sz="1600" dirty="0"/>
          </a:p>
          <a:p>
            <a:pPr marL="0" lvl="0" indent="0" algn="l">
              <a:lnSpc>
                <a:spcPct val="100000"/>
              </a:lnSpc>
              <a:spcBef>
                <a:spcPts val="0"/>
              </a:spcBef>
              <a:buSzPts val="2900"/>
            </a:pPr>
            <a:r>
              <a:rPr lang="en-US" sz="1600" b="1" dirty="0"/>
              <a:t>9. </a:t>
            </a:r>
            <a:r>
              <a:rPr lang="en-US" sz="1600" b="1" dirty="0" err="1"/>
              <a:t>Voz</a:t>
            </a:r>
            <a:r>
              <a:rPr lang="en-US" sz="1600" b="1" dirty="0"/>
              <a:t> de la </a:t>
            </a:r>
            <a:r>
              <a:rPr lang="en-US" sz="1600" b="1" dirty="0" err="1"/>
              <a:t>marca</a:t>
            </a:r>
            <a:r>
              <a:rPr lang="en-US" sz="1600" b="1" dirty="0"/>
              <a:t> </a:t>
            </a:r>
            <a:r>
              <a:rPr lang="sk-SK" sz="1600" dirty="0"/>
              <a:t> - </a:t>
            </a:r>
            <a:r>
              <a:rPr lang="en-US" sz="1600" dirty="0"/>
              <a:t>El </a:t>
            </a:r>
            <a:r>
              <a:rPr lang="en-US" sz="1600" dirty="0" err="1"/>
              <a:t>estilo</a:t>
            </a:r>
            <a:r>
              <a:rPr lang="en-US" sz="1600" dirty="0"/>
              <a:t> de </a:t>
            </a:r>
            <a:r>
              <a:rPr lang="en-US" sz="1600" dirty="0" err="1"/>
              <a:t>comunicación</a:t>
            </a:r>
            <a:r>
              <a:rPr lang="en-US" sz="1600" dirty="0"/>
              <a:t> de </a:t>
            </a:r>
            <a:r>
              <a:rPr lang="en-US" sz="1600" dirty="0" err="1"/>
              <a:t>tu</a:t>
            </a:r>
            <a:r>
              <a:rPr lang="en-US" sz="1600" dirty="0"/>
              <a:t> </a:t>
            </a:r>
            <a:r>
              <a:rPr lang="en-US" sz="1600" dirty="0" err="1"/>
              <a:t>marca</a:t>
            </a:r>
            <a:r>
              <a:rPr lang="en-US" sz="1600" dirty="0"/>
              <a:t>. Las palabras, la </a:t>
            </a:r>
            <a:r>
              <a:rPr lang="en-US" sz="1600" dirty="0" err="1"/>
              <a:t>jerga</a:t>
            </a:r>
            <a:r>
              <a:rPr lang="en-US" sz="1600" dirty="0"/>
              <a:t>, </a:t>
            </a:r>
            <a:r>
              <a:rPr lang="en-US" sz="1600" dirty="0" err="1"/>
              <a:t>el</a:t>
            </a:r>
            <a:r>
              <a:rPr lang="en-US" sz="1600" dirty="0"/>
              <a:t> </a:t>
            </a:r>
            <a:r>
              <a:rPr lang="en-US" sz="1600" dirty="0" err="1"/>
              <a:t>ambiente</a:t>
            </a:r>
            <a:r>
              <a:rPr lang="en-US" sz="1600" dirty="0"/>
              <a:t> (</a:t>
            </a:r>
            <a:r>
              <a:rPr lang="en-US" sz="1600" dirty="0" err="1"/>
              <a:t>divertido</a:t>
            </a:r>
            <a:r>
              <a:rPr lang="en-US" sz="1600" dirty="0"/>
              <a:t>, </a:t>
            </a:r>
            <a:r>
              <a:rPr lang="en-US" sz="1600" dirty="0" err="1"/>
              <a:t>agradable</a:t>
            </a:r>
            <a:r>
              <a:rPr lang="en-US" sz="1600" dirty="0"/>
              <a:t>, </a:t>
            </a:r>
            <a:r>
              <a:rPr lang="en-US" sz="1600" dirty="0" err="1"/>
              <a:t>humorístico</a:t>
            </a:r>
            <a:r>
              <a:rPr lang="en-US" sz="1600" dirty="0"/>
              <a:t>...)</a:t>
            </a:r>
            <a:endParaRPr lang="sk-SK" sz="1600" dirty="0"/>
          </a:p>
          <a:p>
            <a:pPr marL="0" lvl="0" indent="0" algn="l">
              <a:lnSpc>
                <a:spcPct val="100000"/>
              </a:lnSpc>
              <a:spcBef>
                <a:spcPts val="0"/>
              </a:spcBef>
              <a:buSzPts val="2900"/>
            </a:pPr>
            <a:r>
              <a:rPr lang="en-US" sz="1600" b="1" dirty="0"/>
              <a:t>10. </a:t>
            </a:r>
            <a:r>
              <a:rPr lang="en-US" sz="1600" b="1" dirty="0" err="1"/>
              <a:t>Cultura</a:t>
            </a:r>
            <a:r>
              <a:rPr lang="en-US" sz="1600" b="1" dirty="0"/>
              <a:t> de la </a:t>
            </a:r>
            <a:r>
              <a:rPr lang="en-US" sz="1600" b="1" dirty="0" err="1"/>
              <a:t>marca</a:t>
            </a:r>
            <a:r>
              <a:rPr lang="sk-SK" sz="1600" dirty="0"/>
              <a:t> – </a:t>
            </a:r>
            <a:r>
              <a:rPr lang="en-US" sz="1600" dirty="0"/>
              <a:t>Los </a:t>
            </a:r>
            <a:r>
              <a:rPr lang="en-US" sz="1600" dirty="0" err="1"/>
              <a:t>principios</a:t>
            </a:r>
            <a:r>
              <a:rPr lang="en-US" sz="1600" dirty="0"/>
              <a:t>, </a:t>
            </a:r>
            <a:r>
              <a:rPr lang="en-US" sz="1600" dirty="0" err="1"/>
              <a:t>el</a:t>
            </a:r>
            <a:r>
              <a:rPr lang="en-US" sz="1600" dirty="0"/>
              <a:t> </a:t>
            </a:r>
            <a:r>
              <a:rPr lang="en-US" sz="1600" dirty="0" err="1"/>
              <a:t>código</a:t>
            </a:r>
            <a:r>
              <a:rPr lang="en-US" sz="1600" dirty="0"/>
              <a:t> de </a:t>
            </a:r>
            <a:r>
              <a:rPr lang="en-US" sz="1600" dirty="0" err="1"/>
              <a:t>conducta</a:t>
            </a:r>
            <a:r>
              <a:rPr lang="en-US" sz="1600" dirty="0"/>
              <a:t>, y la </a:t>
            </a:r>
            <a:r>
              <a:rPr lang="en-US" sz="1600" dirty="0" err="1"/>
              <a:t>ética</a:t>
            </a:r>
            <a:r>
              <a:rPr lang="en-US" sz="1600" dirty="0"/>
              <a:t> de </a:t>
            </a:r>
            <a:r>
              <a:rPr lang="en-US" sz="1600" dirty="0" err="1"/>
              <a:t>trabajo</a:t>
            </a:r>
            <a:r>
              <a:rPr lang="en-US" sz="1600" dirty="0"/>
              <a:t> </a:t>
            </a:r>
            <a:r>
              <a:rPr lang="en-US" sz="1600" dirty="0" err="1"/>
              <a:t>en</a:t>
            </a:r>
            <a:r>
              <a:rPr lang="en-US" sz="1600" dirty="0"/>
              <a:t> </a:t>
            </a:r>
            <a:r>
              <a:rPr lang="en-US" sz="1600" dirty="0" err="1"/>
              <a:t>el</a:t>
            </a:r>
            <a:r>
              <a:rPr lang="en-US" sz="1600" dirty="0"/>
              <a:t> </a:t>
            </a:r>
            <a:r>
              <a:rPr lang="en-US" sz="1600" dirty="0" err="1"/>
              <a:t>entorno</a:t>
            </a:r>
            <a:r>
              <a:rPr lang="en-US" sz="1600" dirty="0"/>
              <a:t> </a:t>
            </a:r>
            <a:r>
              <a:rPr lang="en-US" sz="1600" dirty="0" err="1"/>
              <a:t>interno</a:t>
            </a:r>
            <a:r>
              <a:rPr lang="en-US" sz="1600" dirty="0"/>
              <a:t>.</a:t>
            </a:r>
          </a:p>
          <a:p>
            <a:pPr marL="44450" lvl="0" indent="0" algn="l">
              <a:lnSpc>
                <a:spcPct val="120000"/>
              </a:lnSpc>
              <a:spcBef>
                <a:spcPts val="0"/>
              </a:spcBef>
              <a:buSzPts val="2900"/>
            </a:pPr>
            <a:endParaRPr sz="1600" dirty="0"/>
          </a:p>
        </p:txBody>
      </p:sp>
      <p:sp>
        <p:nvSpPr>
          <p:cNvPr id="200" name="Google Shape;200;gf9ff28dbe4_0_82"/>
          <p:cNvSpPr txBox="1"/>
          <p:nvPr/>
        </p:nvSpPr>
        <p:spPr>
          <a:xfrm>
            <a:off x="6073110" y="473814"/>
            <a:ext cx="6118816" cy="722627"/>
          </a:xfrm>
          <a:prstGeom prst="rect">
            <a:avLst/>
          </a:prstGeom>
          <a:noFill/>
          <a:ln>
            <a:noFill/>
          </a:ln>
        </p:spPr>
        <p:txBody>
          <a:bodyPr spcFirstLastPara="1" wrap="square" lIns="91425" tIns="45700" rIns="91425" bIns="45700" anchor="b" anchorCtr="0">
            <a:normAutofit fontScale="40000" lnSpcReduction="20000"/>
          </a:bodyPr>
          <a:lstStyle/>
          <a:p>
            <a:pPr algn="ctr">
              <a:lnSpc>
                <a:spcPct val="90000"/>
              </a:lnSpc>
              <a:buClr>
                <a:srgbClr val="D92E2D"/>
              </a:buClr>
              <a:buSzPts val="4000"/>
            </a:pPr>
            <a:r>
              <a:rPr lang="fi-FI" sz="7600" dirty="0">
                <a:solidFill>
                  <a:srgbClr val="D92E2D"/>
                </a:solidFill>
                <a:latin typeface="Calibri"/>
                <a:ea typeface="Calibri"/>
                <a:cs typeface="Calibri"/>
                <a:sym typeface="Calibri"/>
              </a:rPr>
              <a:t>Unidad </a:t>
            </a:r>
            <a:r>
              <a:rPr lang="sk-SK" sz="7600" dirty="0">
                <a:solidFill>
                  <a:srgbClr val="D92E2D"/>
                </a:solidFill>
                <a:latin typeface="Calibri"/>
                <a:ea typeface="Calibri"/>
                <a:cs typeface="Calibri"/>
                <a:sym typeface="Calibri"/>
              </a:rPr>
              <a:t>2</a:t>
            </a:r>
            <a:r>
              <a:rPr lang="fi-FI" sz="7600" dirty="0">
                <a:solidFill>
                  <a:srgbClr val="D92E2D"/>
                </a:solidFill>
                <a:latin typeface="Calibri"/>
                <a:ea typeface="Calibri"/>
                <a:cs typeface="Calibri"/>
                <a:sym typeface="Calibri"/>
              </a:rPr>
              <a:t> –</a:t>
            </a:r>
            <a:r>
              <a:rPr lang="sk-SK" sz="7600" dirty="0">
                <a:solidFill>
                  <a:srgbClr val="D92E2D"/>
                </a:solidFill>
              </a:rPr>
              <a:t> </a:t>
            </a:r>
            <a:r>
              <a:rPr lang="es-ES" sz="7600" dirty="0">
                <a:solidFill>
                  <a:srgbClr val="D92E2D"/>
                </a:solidFill>
              </a:rPr>
              <a:t>A</a:t>
            </a:r>
            <a:r>
              <a:rPr lang="sk-SK" sz="7600" dirty="0">
                <a:solidFill>
                  <a:srgbClr val="D92E2D"/>
                </a:solidFill>
              </a:rPr>
              <a:t>n</a:t>
            </a:r>
            <a:r>
              <a:rPr lang="es-ES" sz="7600" dirty="0">
                <a:solidFill>
                  <a:srgbClr val="D92E2D"/>
                </a:solidFill>
              </a:rPr>
              <a:t>á</a:t>
            </a:r>
            <a:r>
              <a:rPr lang="sk-SK" sz="7600" dirty="0">
                <a:solidFill>
                  <a:srgbClr val="D92E2D"/>
                </a:solidFill>
              </a:rPr>
              <a:t>l</a:t>
            </a:r>
            <a:r>
              <a:rPr lang="es-ES" sz="7600" dirty="0">
                <a:solidFill>
                  <a:srgbClr val="D92E2D"/>
                </a:solidFill>
              </a:rPr>
              <a:t>i</a:t>
            </a:r>
            <a:r>
              <a:rPr lang="sk-SK" sz="7600" dirty="0">
                <a:solidFill>
                  <a:srgbClr val="D92E2D"/>
                </a:solidFill>
              </a:rPr>
              <a:t>sis</a:t>
            </a:r>
            <a:r>
              <a:rPr lang="es-ES" sz="7600" dirty="0">
                <a:solidFill>
                  <a:srgbClr val="D92E2D"/>
                </a:solidFill>
              </a:rPr>
              <a:t> de entrada</a:t>
            </a:r>
            <a:r>
              <a:rPr lang="sk-SK" sz="7600" dirty="0">
                <a:solidFill>
                  <a:srgbClr val="D92E2D"/>
                </a:solidFill>
              </a:rPr>
              <a:t> </a:t>
            </a:r>
            <a:endParaRPr lang="sk-SK" sz="7600" dirty="0"/>
          </a:p>
          <a:p>
            <a:pPr marL="0" marR="0" lvl="0" indent="0" algn="ctr" rtl="0">
              <a:lnSpc>
                <a:spcPct val="90000"/>
              </a:lnSpc>
              <a:spcBef>
                <a:spcPts val="0"/>
              </a:spcBef>
              <a:spcAft>
                <a:spcPts val="0"/>
              </a:spcAft>
              <a:buClr>
                <a:srgbClr val="D92E2D"/>
              </a:buClr>
              <a:buSzPts val="4000"/>
              <a:buFont typeface="Calibri"/>
              <a:buNone/>
            </a:pPr>
            <a:r>
              <a:rPr lang="sk-SK" sz="4000" b="1" dirty="0">
                <a:solidFill>
                  <a:srgbClr val="D92E2D"/>
                </a:solidFill>
                <a:latin typeface="Calibri"/>
                <a:ea typeface="Calibri"/>
                <a:cs typeface="Calibri"/>
                <a:sym typeface="Calibri"/>
              </a:rPr>
              <a:t> </a:t>
            </a:r>
            <a:endParaRPr sz="4000" b="1" dirty="0">
              <a:solidFill>
                <a:srgbClr val="D92E2D"/>
              </a:solidFill>
              <a:latin typeface="Calibri"/>
              <a:ea typeface="Calibri"/>
              <a:cs typeface="Calibri"/>
              <a:sym typeface="Calibri"/>
            </a:endParaRPr>
          </a:p>
        </p:txBody>
      </p:sp>
      <p:pic>
        <p:nvPicPr>
          <p:cNvPr id="201" name="Google Shape;201;gf9ff28dbe4_0_82"/>
          <p:cNvPicPr preferRelativeResize="0"/>
          <p:nvPr/>
        </p:nvPicPr>
        <p:blipFill rotWithShape="1">
          <a:blip r:embed="rId5">
            <a:alphaModFix/>
          </a:blip>
          <a:srcRect/>
          <a:stretch/>
        </p:blipFill>
        <p:spPr>
          <a:xfrm>
            <a:off x="10475094" y="1853262"/>
            <a:ext cx="1267326" cy="9338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000"/>
                                        <p:tgtEl>
                                          <p:spTgt spid="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2000"/>
                                        <p:tgtEl>
                                          <p:spTgt spid="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f9ff28dbe4_0_8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95" name="Google Shape;195;gf9ff28dbe4_0_8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gf9ff28dbe4_0_8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gf9ff28dbe4_0_8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gf9ff28dbe4_0_8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199" name="Google Shape;199;gf9ff28dbe4_0_82"/>
          <p:cNvSpPr txBox="1">
            <a:spLocks noGrp="1"/>
          </p:cNvSpPr>
          <p:nvPr>
            <p:ph type="subTitle" idx="1"/>
          </p:nvPr>
        </p:nvSpPr>
        <p:spPr>
          <a:xfrm>
            <a:off x="1524000" y="1304622"/>
            <a:ext cx="9144000" cy="48951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92E2D"/>
              </a:buClr>
              <a:buSzPts val="3200"/>
              <a:buNone/>
            </a:pPr>
            <a:endParaRPr sz="1600" dirty="0"/>
          </a:p>
          <a:p>
            <a:pPr indent="-412750" algn="l">
              <a:spcBef>
                <a:spcPts val="0"/>
              </a:spcBef>
              <a:buSzPts val="2900"/>
              <a:buFont typeface="Arial"/>
              <a:buChar char="●"/>
            </a:pPr>
            <a:r>
              <a:rPr lang="es-ES" sz="1600" b="1" dirty="0"/>
              <a:t>Entender la marca</a:t>
            </a:r>
            <a:r>
              <a:rPr lang="en-US" sz="1600" b="1" dirty="0"/>
              <a:t> </a:t>
            </a:r>
            <a:r>
              <a:rPr lang="en-US" sz="1600" dirty="0"/>
              <a:t>- Las </a:t>
            </a:r>
            <a:r>
              <a:rPr lang="en-US" sz="1600" dirty="0" err="1"/>
              <a:t>marcas</a:t>
            </a:r>
            <a:r>
              <a:rPr lang="en-US" sz="1600" dirty="0"/>
              <a:t> se </a:t>
            </a:r>
            <a:r>
              <a:rPr lang="en-US" sz="1600" dirty="0" err="1"/>
              <a:t>diferencian</a:t>
            </a:r>
            <a:r>
              <a:rPr lang="en-US" sz="1600" dirty="0"/>
              <a:t> de los </a:t>
            </a:r>
            <a:r>
              <a:rPr lang="en-US" sz="1600" dirty="0" err="1"/>
              <a:t>productos</a:t>
            </a:r>
            <a:r>
              <a:rPr lang="en-US" sz="1600" dirty="0"/>
              <a:t> </a:t>
            </a:r>
            <a:r>
              <a:rPr lang="en-US" sz="1600" dirty="0" err="1"/>
              <a:t>en</a:t>
            </a:r>
            <a:r>
              <a:rPr lang="en-US" sz="1600" dirty="0"/>
              <a:t> que las </a:t>
            </a:r>
            <a:r>
              <a:rPr lang="en-US" sz="1600" dirty="0" err="1"/>
              <a:t>marcas</a:t>
            </a:r>
            <a:r>
              <a:rPr lang="en-US" sz="1600" dirty="0"/>
              <a:t> son “lo que </a:t>
            </a:r>
            <a:r>
              <a:rPr lang="en-US" sz="1600" dirty="0" err="1"/>
              <a:t>compran</a:t>
            </a:r>
            <a:r>
              <a:rPr lang="en-US" sz="1600" dirty="0"/>
              <a:t> los </a:t>
            </a:r>
            <a:r>
              <a:rPr lang="en-US" sz="1600" dirty="0" err="1"/>
              <a:t>consumidores</a:t>
            </a:r>
            <a:r>
              <a:rPr lang="en-US" sz="1600" dirty="0"/>
              <a:t>”, </a:t>
            </a:r>
            <a:r>
              <a:rPr lang="en-US" sz="1600" dirty="0" err="1"/>
              <a:t>mientras</a:t>
            </a:r>
            <a:r>
              <a:rPr lang="en-US" sz="1600" dirty="0"/>
              <a:t> que los </a:t>
            </a:r>
            <a:r>
              <a:rPr lang="en-US" sz="1600" dirty="0" err="1"/>
              <a:t>productos</a:t>
            </a:r>
            <a:r>
              <a:rPr lang="en-US" sz="1600" dirty="0"/>
              <a:t> son “lo que </a:t>
            </a:r>
            <a:r>
              <a:rPr lang="en-US" sz="1600" dirty="0" err="1"/>
              <a:t>fabrican</a:t>
            </a:r>
            <a:r>
              <a:rPr lang="en-US" sz="1600" dirty="0"/>
              <a:t> las </a:t>
            </a:r>
            <a:r>
              <a:rPr lang="en-US" sz="1600" dirty="0" err="1"/>
              <a:t>empresas</a:t>
            </a:r>
            <a:r>
              <a:rPr lang="en-US" sz="1600" dirty="0"/>
              <a:t>”. Es una </a:t>
            </a:r>
            <a:r>
              <a:rPr lang="en-US" sz="1600" dirty="0" err="1"/>
              <a:t>acumulación</a:t>
            </a:r>
            <a:r>
              <a:rPr lang="en-US" sz="1600" dirty="0"/>
              <a:t> de </a:t>
            </a:r>
            <a:r>
              <a:rPr lang="en-US" sz="1600" dirty="0" err="1"/>
              <a:t>asociaciones</a:t>
            </a:r>
            <a:r>
              <a:rPr lang="en-US" sz="1600" dirty="0"/>
              <a:t> </a:t>
            </a:r>
            <a:r>
              <a:rPr lang="en-US" sz="1600" dirty="0" err="1"/>
              <a:t>emocionales</a:t>
            </a:r>
            <a:r>
              <a:rPr lang="en-US" sz="1600" dirty="0"/>
              <a:t> y </a:t>
            </a:r>
            <a:r>
              <a:rPr lang="en-US" sz="1600" dirty="0" err="1"/>
              <a:t>funcionales</a:t>
            </a:r>
            <a:r>
              <a:rPr lang="en-US" sz="1600" dirty="0"/>
              <a:t>. La </a:t>
            </a:r>
            <a:r>
              <a:rPr lang="en-US" sz="1600" dirty="0" err="1"/>
              <a:t>marca</a:t>
            </a:r>
            <a:r>
              <a:rPr lang="en-US" sz="1600" dirty="0"/>
              <a:t> es una </a:t>
            </a:r>
            <a:r>
              <a:rPr lang="en-US" sz="1600" dirty="0" err="1"/>
              <a:t>promesa</a:t>
            </a:r>
            <a:r>
              <a:rPr lang="en-US" sz="1600" dirty="0"/>
              <a:t> de que </a:t>
            </a:r>
            <a:r>
              <a:rPr lang="en-US" sz="1600" dirty="0" err="1"/>
              <a:t>el</a:t>
            </a:r>
            <a:r>
              <a:rPr lang="en-US" sz="1600" dirty="0"/>
              <a:t> </a:t>
            </a:r>
            <a:r>
              <a:rPr lang="en-US" sz="1600" dirty="0" err="1"/>
              <a:t>producto</a:t>
            </a:r>
            <a:r>
              <a:rPr lang="en-US" sz="1600" dirty="0"/>
              <a:t> </a:t>
            </a:r>
            <a:r>
              <a:rPr lang="en-US" sz="1600" dirty="0" err="1"/>
              <a:t>funcionará</a:t>
            </a:r>
            <a:r>
              <a:rPr lang="en-US" sz="1600" dirty="0"/>
              <a:t> </a:t>
            </a:r>
            <a:r>
              <a:rPr lang="en-US" sz="1600" dirty="0" err="1"/>
              <a:t>según</a:t>
            </a:r>
            <a:r>
              <a:rPr lang="en-US" sz="1600" dirty="0"/>
              <a:t> las </a:t>
            </a:r>
            <a:r>
              <a:rPr lang="en-US" sz="1600" dirty="0" err="1"/>
              <a:t>expectativas</a:t>
            </a:r>
            <a:r>
              <a:rPr lang="en-US" sz="1600" dirty="0"/>
              <a:t> del </a:t>
            </a:r>
            <a:r>
              <a:rPr lang="en-US" sz="1600" dirty="0" err="1"/>
              <a:t>cliente</a:t>
            </a:r>
            <a:r>
              <a:rPr lang="en-US" sz="1600" dirty="0"/>
              <a:t>. </a:t>
            </a:r>
            <a:r>
              <a:rPr lang="en-US" sz="1600" dirty="0" err="1"/>
              <a:t>Conforma</a:t>
            </a:r>
            <a:r>
              <a:rPr lang="en-US" sz="1600" dirty="0"/>
              <a:t> las </a:t>
            </a:r>
            <a:r>
              <a:rPr lang="en-US" sz="1600" dirty="0" err="1"/>
              <a:t>expectativas</a:t>
            </a:r>
            <a:r>
              <a:rPr lang="en-US" sz="1600" dirty="0"/>
              <a:t> de los </a:t>
            </a:r>
            <a:r>
              <a:rPr lang="en-US" sz="1600" dirty="0" err="1"/>
              <a:t>clientes</a:t>
            </a:r>
            <a:r>
              <a:rPr lang="en-US" sz="1600" dirty="0"/>
              <a:t> </a:t>
            </a:r>
            <a:r>
              <a:rPr lang="en-US" sz="1600" dirty="0" err="1"/>
              <a:t>sobre</a:t>
            </a:r>
            <a:r>
              <a:rPr lang="en-US" sz="1600" dirty="0"/>
              <a:t> </a:t>
            </a:r>
            <a:r>
              <a:rPr lang="en-US" sz="1600" dirty="0" err="1"/>
              <a:t>el</a:t>
            </a:r>
            <a:r>
              <a:rPr lang="en-US" sz="1600" dirty="0"/>
              <a:t> </a:t>
            </a:r>
            <a:r>
              <a:rPr lang="en-US" sz="1600" dirty="0" err="1"/>
              <a:t>producto</a:t>
            </a:r>
            <a:r>
              <a:rPr lang="en-US" sz="1600" dirty="0"/>
              <a:t>. </a:t>
            </a:r>
            <a:r>
              <a:rPr lang="en-US" sz="1600" dirty="0" err="1"/>
              <a:t>Suelen</a:t>
            </a:r>
            <a:r>
              <a:rPr lang="en-US" sz="1600" dirty="0"/>
              <a:t> </a:t>
            </a:r>
            <a:r>
              <a:rPr lang="en-US" sz="1600" dirty="0" err="1"/>
              <a:t>tener</a:t>
            </a:r>
            <a:r>
              <a:rPr lang="en-US" sz="1600" dirty="0"/>
              <a:t> una </a:t>
            </a:r>
            <a:r>
              <a:rPr lang="en-US" sz="1600" dirty="0" err="1"/>
              <a:t>marca</a:t>
            </a:r>
            <a:r>
              <a:rPr lang="en-US" sz="1600" dirty="0"/>
              <a:t> </a:t>
            </a:r>
            <a:r>
              <a:rPr lang="en-US" sz="1600" dirty="0" err="1"/>
              <a:t>comercial</a:t>
            </a:r>
            <a:r>
              <a:rPr lang="en-US" sz="1600" dirty="0"/>
              <a:t> que las protege del </a:t>
            </a:r>
            <a:r>
              <a:rPr lang="en-US" sz="1600" dirty="0" err="1"/>
              <a:t>uso</a:t>
            </a:r>
            <a:r>
              <a:rPr lang="en-US" sz="1600" dirty="0"/>
              <a:t> por </a:t>
            </a:r>
            <a:r>
              <a:rPr lang="en-US" sz="1600" dirty="0" err="1"/>
              <a:t>parte</a:t>
            </a:r>
            <a:r>
              <a:rPr lang="en-US" sz="1600" dirty="0"/>
              <a:t> de </a:t>
            </a:r>
            <a:r>
              <a:rPr lang="en-US" sz="1600" dirty="0" err="1"/>
              <a:t>otros</a:t>
            </a:r>
            <a:r>
              <a:rPr lang="en-US" sz="1600" dirty="0"/>
              <a:t>. Una </a:t>
            </a:r>
            <a:r>
              <a:rPr lang="en-US" sz="1600" dirty="0" err="1"/>
              <a:t>marca</a:t>
            </a:r>
            <a:r>
              <a:rPr lang="en-US" sz="1600" dirty="0"/>
              <a:t> da </a:t>
            </a:r>
            <a:r>
              <a:rPr lang="en-US" sz="1600" dirty="0" err="1"/>
              <a:t>información</a:t>
            </a:r>
            <a:r>
              <a:rPr lang="en-US" sz="1600" dirty="0"/>
              <a:t> particular </a:t>
            </a:r>
            <a:r>
              <a:rPr lang="en-US" sz="1600" dirty="0" err="1"/>
              <a:t>sobre</a:t>
            </a:r>
            <a:r>
              <a:rPr lang="en-US" sz="1600" dirty="0"/>
              <a:t> la </a:t>
            </a:r>
            <a:r>
              <a:rPr lang="en-US" sz="1600" dirty="0" err="1"/>
              <a:t>organización</a:t>
            </a:r>
            <a:r>
              <a:rPr lang="en-US" sz="1600" dirty="0"/>
              <a:t>, </a:t>
            </a:r>
            <a:r>
              <a:rPr lang="en-US" sz="1600" dirty="0" err="1"/>
              <a:t>el</a:t>
            </a:r>
            <a:r>
              <a:rPr lang="en-US" sz="1600" dirty="0"/>
              <a:t> </a:t>
            </a:r>
            <a:r>
              <a:rPr lang="en-US" sz="1600" dirty="0" err="1"/>
              <a:t>producto</a:t>
            </a:r>
            <a:r>
              <a:rPr lang="en-US" sz="1600" dirty="0"/>
              <a:t> o </a:t>
            </a:r>
            <a:r>
              <a:rPr lang="en-US" sz="1600" dirty="0" err="1"/>
              <a:t>el</a:t>
            </a:r>
            <a:r>
              <a:rPr lang="en-US" sz="1600" dirty="0"/>
              <a:t> </a:t>
            </a:r>
            <a:r>
              <a:rPr lang="en-US" sz="1600" dirty="0" err="1"/>
              <a:t>servicio</a:t>
            </a:r>
            <a:r>
              <a:rPr lang="en-US" sz="1600" dirty="0"/>
              <a:t>, </a:t>
            </a:r>
            <a:r>
              <a:rPr lang="en-US" sz="1600" dirty="0" err="1"/>
              <a:t>diferenciándose</a:t>
            </a:r>
            <a:r>
              <a:rPr lang="en-US" sz="1600" dirty="0"/>
              <a:t> de </a:t>
            </a:r>
            <a:r>
              <a:rPr lang="en-US" sz="1600" dirty="0" err="1"/>
              <a:t>otros</a:t>
            </a:r>
            <a:r>
              <a:rPr lang="en-US" sz="1600" dirty="0"/>
              <a:t> </a:t>
            </a:r>
            <a:r>
              <a:rPr lang="en-US" sz="1600" dirty="0" err="1"/>
              <a:t>en</a:t>
            </a:r>
            <a:r>
              <a:rPr lang="en-US" sz="1600" dirty="0"/>
              <a:t> </a:t>
            </a:r>
            <a:r>
              <a:rPr lang="en-US" sz="1600" dirty="0" err="1"/>
              <a:t>el</a:t>
            </a:r>
            <a:r>
              <a:rPr lang="en-US" sz="1600" dirty="0"/>
              <a:t> mercado. La </a:t>
            </a:r>
            <a:r>
              <a:rPr lang="en-US" sz="1600" dirty="0" err="1"/>
              <a:t>marca</a:t>
            </a:r>
            <a:r>
              <a:rPr lang="en-US" sz="1600" dirty="0"/>
              <a:t> </a:t>
            </a:r>
            <a:r>
              <a:rPr lang="en-US" sz="1600" dirty="0" err="1"/>
              <a:t>transmite</a:t>
            </a:r>
            <a:r>
              <a:rPr lang="en-US" sz="1600" dirty="0"/>
              <a:t> una </a:t>
            </a:r>
            <a:r>
              <a:rPr lang="en-US" sz="1600" dirty="0" err="1"/>
              <a:t>garantía</a:t>
            </a:r>
            <a:r>
              <a:rPr lang="en-US" sz="1600" dirty="0"/>
              <a:t> </a:t>
            </a:r>
            <a:r>
              <a:rPr lang="en-US" sz="1600" dirty="0" err="1"/>
              <a:t>sobre</a:t>
            </a:r>
            <a:r>
              <a:rPr lang="en-US" sz="1600" dirty="0"/>
              <a:t> las </a:t>
            </a:r>
            <a:r>
              <a:rPr lang="en-US" sz="1600" dirty="0" err="1"/>
              <a:t>características</a:t>
            </a:r>
            <a:r>
              <a:rPr lang="en-US" sz="1600" dirty="0"/>
              <a:t> que </a:t>
            </a:r>
            <a:r>
              <a:rPr lang="en-US" sz="1600" dirty="0" err="1"/>
              <a:t>hacen</a:t>
            </a:r>
            <a:r>
              <a:rPr lang="en-US" sz="1600" dirty="0"/>
              <a:t> que </a:t>
            </a:r>
            <a:r>
              <a:rPr lang="en-US" sz="1600" dirty="0" err="1"/>
              <a:t>el</a:t>
            </a:r>
            <a:r>
              <a:rPr lang="en-US" sz="1600" dirty="0"/>
              <a:t> </a:t>
            </a:r>
            <a:r>
              <a:rPr lang="en-US" sz="1600" dirty="0" err="1"/>
              <a:t>producto</a:t>
            </a:r>
            <a:r>
              <a:rPr lang="en-US" sz="1600" dirty="0"/>
              <a:t> sea </a:t>
            </a:r>
            <a:r>
              <a:rPr lang="en-US" sz="1600" dirty="0" err="1"/>
              <a:t>único</a:t>
            </a:r>
            <a:r>
              <a:rPr lang="en-US" sz="1600" dirty="0"/>
              <a:t>. Una </a:t>
            </a:r>
            <a:r>
              <a:rPr lang="en-US" sz="1600" dirty="0" err="1"/>
              <a:t>marca</a:t>
            </a:r>
            <a:r>
              <a:rPr lang="en-US" sz="1600" dirty="0"/>
              <a:t> </a:t>
            </a:r>
            <a:r>
              <a:rPr lang="en-US" sz="1600" dirty="0" err="1"/>
              <a:t>fuerte</a:t>
            </a:r>
            <a:r>
              <a:rPr lang="en-US" sz="1600" dirty="0"/>
              <a:t> es un medio para que la </a:t>
            </a:r>
            <a:r>
              <a:rPr lang="en-US" sz="1600" dirty="0" err="1"/>
              <a:t>gente</a:t>
            </a:r>
            <a:r>
              <a:rPr lang="en-US" sz="1600" dirty="0"/>
              <a:t> </a:t>
            </a:r>
            <a:r>
              <a:rPr lang="en-US" sz="1600" dirty="0" err="1"/>
              <a:t>conozca</a:t>
            </a:r>
            <a:r>
              <a:rPr lang="en-US" sz="1600" dirty="0"/>
              <a:t> lo que la </a:t>
            </a:r>
            <a:r>
              <a:rPr lang="en-US" sz="1600" dirty="0" err="1"/>
              <a:t>empresa</a:t>
            </a:r>
            <a:r>
              <a:rPr lang="en-US" sz="1600" dirty="0"/>
              <a:t> </a:t>
            </a:r>
            <a:r>
              <a:rPr lang="en-US" sz="1600" dirty="0" err="1"/>
              <a:t>representa</a:t>
            </a:r>
            <a:r>
              <a:rPr lang="en-US" sz="1600" dirty="0"/>
              <a:t> y </a:t>
            </a:r>
            <a:r>
              <a:rPr lang="en-US" sz="1600" dirty="0" err="1"/>
              <a:t>cuáles</a:t>
            </a:r>
            <a:r>
              <a:rPr lang="en-US" sz="1600" dirty="0"/>
              <a:t> son sus </a:t>
            </a:r>
            <a:r>
              <a:rPr lang="en-US" sz="1600" dirty="0" err="1"/>
              <a:t>ofertas</a:t>
            </a:r>
            <a:r>
              <a:rPr lang="en-US" sz="1600" dirty="0"/>
              <a:t>.</a:t>
            </a:r>
            <a:endParaRPr lang="es-ES" sz="1600" dirty="0"/>
          </a:p>
          <a:p>
            <a:pPr lvl="0" indent="-412750" algn="l">
              <a:spcBef>
                <a:spcPts val="0"/>
              </a:spcBef>
              <a:buSzPts val="2900"/>
              <a:buChar char="●"/>
            </a:pPr>
            <a:endParaRPr lang="sk-SK" sz="1600" dirty="0"/>
          </a:p>
          <a:p>
            <a:pPr lvl="0" indent="-412750" algn="l">
              <a:spcBef>
                <a:spcPts val="0"/>
              </a:spcBef>
              <a:buSzPts val="2900"/>
              <a:buChar char="●"/>
            </a:pPr>
            <a:endParaRPr lang="en-US" sz="1600" b="1" dirty="0"/>
          </a:p>
          <a:p>
            <a:pPr indent="-412750" algn="l">
              <a:spcBef>
                <a:spcPts val="0"/>
              </a:spcBef>
              <a:buSzPts val="2900"/>
              <a:buFont typeface="Arial"/>
              <a:buChar char="●"/>
            </a:pPr>
            <a:r>
              <a:rPr lang="es-ES" sz="1600" b="1" dirty="0"/>
              <a:t>Modelo de negocio</a:t>
            </a:r>
            <a:r>
              <a:rPr lang="sk-SK" sz="1600" b="1" dirty="0"/>
              <a:t> –</a:t>
            </a:r>
            <a:r>
              <a:rPr lang="sk-SK" sz="1600" dirty="0"/>
              <a:t>Es un marco para encontrar una forma sistemática de desbloquear  el valor a largo plazo para una organización mientras se ofrece valor a los clientes y se capta valor mediante estrategias de monetización. Un modelo de negocios es un marco holístico para entender el diseño, y poner a prueba tus hipótesis de negocio en el mercado.</a:t>
            </a:r>
            <a:endParaRPr lang="es-ES" sz="1600" dirty="0"/>
          </a:p>
          <a:p>
            <a:pPr lvl="0" indent="-412750" algn="l">
              <a:spcBef>
                <a:spcPts val="0"/>
              </a:spcBef>
              <a:buSzPts val="2900"/>
              <a:buChar char="●"/>
            </a:pPr>
            <a:endParaRPr lang="sk-SK" sz="1600" b="1" dirty="0"/>
          </a:p>
        </p:txBody>
      </p:sp>
      <p:sp>
        <p:nvSpPr>
          <p:cNvPr id="200" name="Google Shape;200;gf9ff28dbe4_0_82"/>
          <p:cNvSpPr txBox="1"/>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
        <p:nvSpPr>
          <p:cNvPr id="9" name="Google Shape;200;gf9ff28dbe4_0_82"/>
          <p:cNvSpPr txBox="1"/>
          <p:nvPr/>
        </p:nvSpPr>
        <p:spPr>
          <a:xfrm>
            <a:off x="6507481" y="647870"/>
            <a:ext cx="5363296" cy="642900"/>
          </a:xfrm>
          <a:prstGeom prst="rect">
            <a:avLst/>
          </a:prstGeom>
          <a:noFill/>
          <a:ln>
            <a:noFill/>
          </a:ln>
        </p:spPr>
        <p:txBody>
          <a:bodyPr spcFirstLastPara="1" wrap="square" lIns="91425" tIns="45700" rIns="91425" bIns="45700" anchor="b" anchorCtr="0">
            <a:normAutofit fontScale="25000" lnSpcReduction="20000"/>
          </a:bodyPr>
          <a:lstStyle/>
          <a:p>
            <a:pPr algn="ctr">
              <a:lnSpc>
                <a:spcPct val="90000"/>
              </a:lnSpc>
              <a:buClr>
                <a:srgbClr val="D92E2D"/>
              </a:buClr>
              <a:buSzPts val="4000"/>
            </a:pPr>
            <a:r>
              <a:rPr lang="fi-FI" sz="11100" dirty="0">
                <a:solidFill>
                  <a:srgbClr val="D92E2D"/>
                </a:solidFill>
                <a:latin typeface="Calibri"/>
                <a:ea typeface="Calibri"/>
                <a:cs typeface="Calibri"/>
                <a:sym typeface="Calibri"/>
              </a:rPr>
              <a:t>Unidad </a:t>
            </a:r>
            <a:r>
              <a:rPr lang="sk-SK" sz="11100" dirty="0">
                <a:solidFill>
                  <a:srgbClr val="D92E2D"/>
                </a:solidFill>
                <a:latin typeface="Calibri"/>
                <a:ea typeface="Calibri"/>
                <a:cs typeface="Calibri"/>
                <a:sym typeface="Calibri"/>
              </a:rPr>
              <a:t>2</a:t>
            </a:r>
            <a:r>
              <a:rPr lang="fi-FI" sz="11100" dirty="0">
                <a:solidFill>
                  <a:srgbClr val="D92E2D"/>
                </a:solidFill>
                <a:latin typeface="Calibri"/>
                <a:ea typeface="Calibri"/>
                <a:cs typeface="Calibri"/>
                <a:sym typeface="Calibri"/>
              </a:rPr>
              <a:t> –</a:t>
            </a:r>
            <a:r>
              <a:rPr lang="sk-SK" sz="11100" dirty="0">
                <a:solidFill>
                  <a:srgbClr val="D92E2D"/>
                </a:solidFill>
              </a:rPr>
              <a:t> </a:t>
            </a:r>
            <a:r>
              <a:rPr lang="es-ES" sz="11100" dirty="0">
                <a:solidFill>
                  <a:srgbClr val="D92E2D"/>
                </a:solidFill>
              </a:rPr>
              <a:t>Análisis de entrada</a:t>
            </a:r>
            <a:r>
              <a:rPr lang="sk-SK" sz="11100" dirty="0">
                <a:solidFill>
                  <a:srgbClr val="D92E2D"/>
                </a:solidFill>
              </a:rPr>
              <a:t> </a:t>
            </a:r>
            <a:endParaRPr lang="sk-SK" sz="11100" dirty="0"/>
          </a:p>
          <a:p>
            <a:pPr marL="0" marR="0" lvl="0" indent="0" algn="ctr" rtl="0">
              <a:lnSpc>
                <a:spcPct val="90000"/>
              </a:lnSpc>
              <a:spcBef>
                <a:spcPts val="0"/>
              </a:spcBef>
              <a:spcAft>
                <a:spcPts val="0"/>
              </a:spcAft>
              <a:buClr>
                <a:srgbClr val="D92E2D"/>
              </a:buClr>
              <a:buSzPts val="4000"/>
              <a:buFont typeface="Calibri"/>
              <a:buNone/>
            </a:pPr>
            <a:r>
              <a:rPr lang="sk-SK" sz="4000" b="1" dirty="0">
                <a:solidFill>
                  <a:srgbClr val="D92E2D"/>
                </a:solidFill>
                <a:latin typeface="Calibri"/>
                <a:ea typeface="Calibri"/>
                <a:cs typeface="Calibri"/>
                <a:sym typeface="Calibri"/>
              </a:rPr>
              <a:t> </a:t>
            </a: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23869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000"/>
                                        <p:tgtEl>
                                          <p:spTgt spid="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2000"/>
                                        <p:tgtEl>
                                          <p:spTgt spid="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gf9ff28dbe4_0_9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07" name="Google Shape;207;gf9ff28dbe4_0_9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gf9ff28dbe4_0_9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gf9ff28dbe4_0_9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gf9ff28dbe4_0_92"/>
          <p:cNvPicPr preferRelativeResize="0"/>
          <p:nvPr/>
        </p:nvPicPr>
        <p:blipFill rotWithShape="1">
          <a:blip r:embed="rId4">
            <a:alphaModFix/>
          </a:blip>
          <a:srcRect/>
          <a:stretch/>
        </p:blipFill>
        <p:spPr>
          <a:xfrm>
            <a:off x="1127461" y="169687"/>
            <a:ext cx="3811685" cy="1121083"/>
          </a:xfrm>
          <a:prstGeom prst="rect">
            <a:avLst/>
          </a:prstGeom>
          <a:noFill/>
          <a:ln>
            <a:noFill/>
          </a:ln>
        </p:spPr>
      </p:pic>
      <p:sp>
        <p:nvSpPr>
          <p:cNvPr id="211" name="Google Shape;211;gf9ff28dbe4_0_92"/>
          <p:cNvSpPr txBox="1">
            <a:spLocks noGrp="1"/>
          </p:cNvSpPr>
          <p:nvPr>
            <p:ph type="subTitle" idx="1"/>
          </p:nvPr>
        </p:nvSpPr>
        <p:spPr>
          <a:xfrm>
            <a:off x="1524000" y="1290770"/>
            <a:ext cx="10346776" cy="49089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r>
              <a:rPr lang="en-US" sz="1600" dirty="0">
                <a:sym typeface="Calibri"/>
              </a:rPr>
              <a:t> </a:t>
            </a:r>
            <a:endParaRPr sz="1600" dirty="0"/>
          </a:p>
          <a:p>
            <a:pPr marL="50800" indent="0" algn="l"/>
            <a:r>
              <a:rPr lang="sk-SK" sz="1600" b="1" dirty="0"/>
              <a:t>1. </a:t>
            </a:r>
            <a:r>
              <a:rPr lang="es-ES" sz="1600" b="1" dirty="0"/>
              <a:t>Tu público objetivo y tus competidores</a:t>
            </a:r>
            <a:r>
              <a:rPr lang="sk-SK" sz="1600" b="1" dirty="0"/>
              <a:t> </a:t>
            </a:r>
            <a:r>
              <a:rPr lang="sk-SK" sz="1600" dirty="0"/>
              <a:t>– </a:t>
            </a:r>
            <a:r>
              <a:rPr lang="es-ES" sz="1600" dirty="0"/>
              <a:t>Antes de crear una marca comercial es necesario entender el mercado actual</a:t>
            </a:r>
            <a:r>
              <a:rPr lang="en-US" sz="1600" dirty="0"/>
              <a:t>, por </a:t>
            </a:r>
            <a:r>
              <a:rPr lang="en-US" sz="1600" dirty="0" err="1"/>
              <a:t>ejemplo</a:t>
            </a:r>
            <a:r>
              <a:rPr lang="en-US" sz="1600" dirty="0"/>
              <a:t>, </a:t>
            </a:r>
            <a:r>
              <a:rPr lang="en-US" sz="1600" dirty="0" err="1"/>
              <a:t>quienes</a:t>
            </a:r>
            <a:r>
              <a:rPr lang="en-US" sz="1600" dirty="0"/>
              <a:t> son </a:t>
            </a:r>
            <a:r>
              <a:rPr lang="en-US" sz="1600" dirty="0" err="1"/>
              <a:t>tus</a:t>
            </a:r>
            <a:r>
              <a:rPr lang="en-US" sz="1600" dirty="0"/>
              <a:t> </a:t>
            </a:r>
            <a:r>
              <a:rPr lang="en-US" sz="1600" dirty="0" err="1"/>
              <a:t>clientes</a:t>
            </a:r>
            <a:r>
              <a:rPr lang="en-US" sz="1600" dirty="0"/>
              <a:t> </a:t>
            </a:r>
            <a:r>
              <a:rPr lang="en-US" sz="1600" dirty="0" err="1"/>
              <a:t>potenciales</a:t>
            </a:r>
            <a:r>
              <a:rPr lang="en-US" sz="1600" dirty="0"/>
              <a:t> y </a:t>
            </a:r>
            <a:r>
              <a:rPr lang="en-US" sz="1600" dirty="0" err="1"/>
              <a:t>competidores</a:t>
            </a:r>
            <a:r>
              <a:rPr lang="en-US" sz="1600" dirty="0"/>
              <a:t> </a:t>
            </a:r>
            <a:r>
              <a:rPr lang="en-US" sz="1600" dirty="0" err="1"/>
              <a:t>actuales</a:t>
            </a:r>
            <a:r>
              <a:rPr lang="en-US" sz="1600" dirty="0"/>
              <a:t>.</a:t>
            </a:r>
          </a:p>
          <a:p>
            <a:pPr marL="0" algn="l">
              <a:lnSpc>
                <a:spcPct val="120000"/>
              </a:lnSpc>
              <a:spcBef>
                <a:spcPts val="0"/>
              </a:spcBef>
            </a:pPr>
            <a:r>
              <a:rPr lang="en-US" sz="1600" dirty="0"/>
              <a:t>Hay </a:t>
            </a:r>
            <a:r>
              <a:rPr lang="en-US" sz="1600" dirty="0" err="1"/>
              <a:t>unas</a:t>
            </a:r>
            <a:r>
              <a:rPr lang="en-US" sz="1600" dirty="0"/>
              <a:t> </a:t>
            </a:r>
            <a:r>
              <a:rPr lang="en-US" sz="1600" dirty="0" err="1"/>
              <a:t>cuantas</a:t>
            </a:r>
            <a:r>
              <a:rPr lang="en-US" sz="1600" dirty="0"/>
              <a:t> </a:t>
            </a:r>
            <a:r>
              <a:rPr lang="en-US" sz="1600" dirty="0" err="1"/>
              <a:t>formas</a:t>
            </a:r>
            <a:r>
              <a:rPr lang="en-US" sz="1600" dirty="0"/>
              <a:t> de </a:t>
            </a:r>
            <a:r>
              <a:rPr lang="en-US" sz="1600" dirty="0" err="1"/>
              <a:t>realizar</a:t>
            </a:r>
            <a:r>
              <a:rPr lang="en-US" sz="1600" dirty="0"/>
              <a:t> </a:t>
            </a:r>
            <a:r>
              <a:rPr lang="en-US" sz="1600" dirty="0" err="1"/>
              <a:t>este</a:t>
            </a:r>
            <a:r>
              <a:rPr lang="en-US" sz="1600" dirty="0"/>
              <a:t> paso</a:t>
            </a:r>
            <a:r>
              <a:rPr lang="sk-SK" sz="1600" dirty="0"/>
              <a:t> </a:t>
            </a:r>
            <a:r>
              <a:rPr lang="en-US" sz="1600" dirty="0"/>
              <a:t>:</a:t>
            </a:r>
            <a:endParaRPr lang="sk-SK" sz="1600" dirty="0"/>
          </a:p>
          <a:p>
            <a:pPr marL="0" algn="l">
              <a:lnSpc>
                <a:spcPct val="120000"/>
              </a:lnSpc>
              <a:spcBef>
                <a:spcPts val="0"/>
              </a:spcBef>
            </a:pPr>
            <a:r>
              <a:rPr lang="sk-SK" sz="1600" dirty="0"/>
              <a:t>- Busca en </a:t>
            </a:r>
            <a:r>
              <a:rPr lang="en-US" sz="1600" dirty="0"/>
              <a:t>Google la </a:t>
            </a:r>
            <a:r>
              <a:rPr lang="en-US" sz="1600" dirty="0" err="1"/>
              <a:t>categoría</a:t>
            </a:r>
            <a:r>
              <a:rPr lang="en-US" sz="1600" dirty="0"/>
              <a:t> de </a:t>
            </a:r>
            <a:r>
              <a:rPr lang="en-US" sz="1600" dirty="0" err="1"/>
              <a:t>tu</a:t>
            </a:r>
            <a:r>
              <a:rPr lang="en-US" sz="1600" dirty="0"/>
              <a:t> </a:t>
            </a:r>
            <a:r>
              <a:rPr lang="en-US" sz="1600" dirty="0" err="1"/>
              <a:t>producto</a:t>
            </a:r>
            <a:r>
              <a:rPr lang="en-US" sz="1600" dirty="0"/>
              <a:t> o </a:t>
            </a:r>
            <a:r>
              <a:rPr lang="en-US" sz="1600" dirty="0" err="1"/>
              <a:t>servicio</a:t>
            </a:r>
            <a:r>
              <a:rPr lang="en-US" sz="1600" dirty="0"/>
              <a:t> y </a:t>
            </a:r>
            <a:r>
              <a:rPr lang="en-US" sz="1600" dirty="0" err="1"/>
              <a:t>analiza</a:t>
            </a:r>
            <a:r>
              <a:rPr lang="en-US" sz="1600" dirty="0"/>
              <a:t> los </a:t>
            </a:r>
            <a:r>
              <a:rPr lang="en-US" sz="1600" dirty="0" err="1"/>
              <a:t>competidores</a:t>
            </a:r>
            <a:r>
              <a:rPr lang="en-US" sz="1600" dirty="0"/>
              <a:t> </a:t>
            </a:r>
            <a:r>
              <a:rPr lang="en-US" sz="1600" dirty="0" err="1"/>
              <a:t>directos</a:t>
            </a:r>
            <a:r>
              <a:rPr lang="en-US" sz="1600" dirty="0"/>
              <a:t> e </a:t>
            </a:r>
            <a:r>
              <a:rPr lang="en-US" sz="1600" dirty="0" err="1"/>
              <a:t>indirectos</a:t>
            </a:r>
            <a:r>
              <a:rPr lang="en-US" sz="1600" dirty="0"/>
              <a:t> que </a:t>
            </a:r>
            <a:r>
              <a:rPr lang="en-US" sz="1600" dirty="0" err="1"/>
              <a:t>aparezcan</a:t>
            </a:r>
            <a:r>
              <a:rPr lang="en-US" sz="1600" dirty="0"/>
              <a:t>.</a:t>
            </a:r>
            <a:r>
              <a:rPr lang="sk-SK" sz="1600" dirty="0"/>
              <a:t> </a:t>
            </a:r>
          </a:p>
          <a:p>
            <a:pPr marL="0" algn="l">
              <a:lnSpc>
                <a:spcPct val="120000"/>
              </a:lnSpc>
              <a:spcBef>
                <a:spcPts val="0"/>
              </a:spcBef>
            </a:pPr>
            <a:r>
              <a:rPr lang="sk-SK" sz="1600" dirty="0"/>
              <a:t>- Consulta los subcréditos relacionados con tus clientes y escucha sus conversacione</a:t>
            </a:r>
            <a:r>
              <a:rPr lang="en-US" sz="1600" dirty="0"/>
              <a:t>s y </a:t>
            </a:r>
            <a:r>
              <a:rPr lang="en-US" sz="1600" dirty="0" err="1"/>
              <a:t>recomendaciones</a:t>
            </a:r>
            <a:r>
              <a:rPr lang="en-US" sz="1600" dirty="0"/>
              <a:t> de </a:t>
            </a:r>
            <a:r>
              <a:rPr lang="en-US" sz="1600" dirty="0" err="1"/>
              <a:t>productos</a:t>
            </a:r>
            <a:r>
              <a:rPr lang="en-US" sz="1600" dirty="0"/>
              <a:t>.</a:t>
            </a:r>
          </a:p>
          <a:p>
            <a:pPr marL="0" algn="l">
              <a:lnSpc>
                <a:spcPct val="120000"/>
              </a:lnSpc>
              <a:spcBef>
                <a:spcPts val="0"/>
              </a:spcBef>
            </a:pPr>
            <a:r>
              <a:rPr lang="sk-SK" sz="1600" dirty="0"/>
              <a:t>- Habla con personas que formen parte de tu mercado objetivo y pregúntales a qué marcas compran en tu espacio</a:t>
            </a:r>
            <a:r>
              <a:rPr lang="en-US" sz="1600" dirty="0"/>
              <a:t>.</a:t>
            </a:r>
          </a:p>
          <a:p>
            <a:pPr marL="0" algn="l">
              <a:lnSpc>
                <a:spcPct val="120000"/>
              </a:lnSpc>
              <a:spcBef>
                <a:spcPts val="0"/>
              </a:spcBef>
            </a:pPr>
            <a:r>
              <a:rPr lang="sk-SK" sz="1600" dirty="0"/>
              <a:t>- Mira los contenidos de social media relevantes de las cuentas o páginas que tu público objetivo sigue y son receptivos</a:t>
            </a:r>
            <a:r>
              <a:rPr lang="en-US" sz="1600" dirty="0"/>
              <a:t>.</a:t>
            </a:r>
          </a:p>
          <a:p>
            <a:pPr marL="0" algn="l">
              <a:lnSpc>
                <a:spcPct val="120000"/>
              </a:lnSpc>
              <a:spcBef>
                <a:spcPts val="0"/>
              </a:spcBef>
            </a:pPr>
            <a:r>
              <a:rPr lang="sk-SK" sz="1600" dirty="0"/>
              <a:t>- </a:t>
            </a:r>
            <a:r>
              <a:rPr lang="en-US" sz="1600" dirty="0"/>
              <a:t>Haz </a:t>
            </a:r>
            <a:r>
              <a:rPr lang="en-US" sz="1600" dirty="0" err="1"/>
              <a:t>compras</a:t>
            </a:r>
            <a:r>
              <a:rPr lang="en-US" sz="1600" dirty="0"/>
              <a:t> online o </a:t>
            </a:r>
            <a:r>
              <a:rPr lang="en-US" sz="1600" dirty="0" err="1"/>
              <a:t>presencial</a:t>
            </a:r>
            <a:r>
              <a:rPr lang="en-US" sz="1600" dirty="0"/>
              <a:t> y </a:t>
            </a:r>
            <a:r>
              <a:rPr lang="en-US" sz="1600" dirty="0" err="1"/>
              <a:t>conoce</a:t>
            </a:r>
            <a:r>
              <a:rPr lang="en-US" sz="1600" dirty="0"/>
              <a:t> la forma </a:t>
            </a:r>
            <a:r>
              <a:rPr lang="en-US" sz="1600" dirty="0" err="1"/>
              <a:t>en</a:t>
            </a:r>
            <a:r>
              <a:rPr lang="en-US" sz="1600" dirty="0"/>
              <a:t> que </a:t>
            </a:r>
            <a:r>
              <a:rPr lang="en-US" sz="1600" dirty="0" err="1"/>
              <a:t>tus</a:t>
            </a:r>
            <a:r>
              <a:rPr lang="en-US" sz="1600" dirty="0"/>
              <a:t> </a:t>
            </a:r>
            <a:r>
              <a:rPr lang="en-US" sz="1600" dirty="0" err="1"/>
              <a:t>clientes</a:t>
            </a:r>
            <a:r>
              <a:rPr lang="en-US" sz="1600" dirty="0"/>
              <a:t> </a:t>
            </a:r>
            <a:r>
              <a:rPr lang="en-US" sz="1600" dirty="0" err="1"/>
              <a:t>navegarían</a:t>
            </a:r>
            <a:r>
              <a:rPr lang="en-US" sz="1600" dirty="0"/>
              <a:t> y </a:t>
            </a:r>
            <a:r>
              <a:rPr lang="en-US" sz="1600" dirty="0" err="1"/>
              <a:t>comprarían</a:t>
            </a:r>
            <a:r>
              <a:rPr lang="en-US" sz="1600" dirty="0"/>
              <a:t> los </a:t>
            </a:r>
            <a:r>
              <a:rPr lang="en-US" sz="1600" dirty="0" err="1"/>
              <a:t>productos</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algn="l">
              <a:lnSpc>
                <a:spcPct val="120000"/>
              </a:lnSpc>
              <a:spcBef>
                <a:spcPts val="0"/>
              </a:spcBef>
            </a:pPr>
            <a:endParaRPr lang="en-US" sz="1600" dirty="0"/>
          </a:p>
          <a:p>
            <a:pPr marL="0" algn="l">
              <a:lnSpc>
                <a:spcPct val="120000"/>
              </a:lnSpc>
              <a:spcBef>
                <a:spcPts val="0"/>
              </a:spcBef>
            </a:pPr>
            <a:r>
              <a:rPr lang="en-US" sz="1600" dirty="0"/>
              <a:t>A </a:t>
            </a:r>
            <a:r>
              <a:rPr lang="en-US" sz="1600" dirty="0" err="1"/>
              <a:t>medida</a:t>
            </a:r>
            <a:r>
              <a:rPr lang="en-US" sz="1600" dirty="0"/>
              <a:t> que vas </a:t>
            </a:r>
            <a:r>
              <a:rPr lang="en-US" sz="1600" dirty="0" err="1"/>
              <a:t>investigando</a:t>
            </a:r>
            <a:r>
              <a:rPr lang="en-US" sz="1600" dirty="0"/>
              <a:t>, </a:t>
            </a:r>
            <a:r>
              <a:rPr lang="en-US" sz="1600" dirty="0" err="1"/>
              <a:t>toma</a:t>
            </a:r>
            <a:r>
              <a:rPr lang="en-US" sz="1600" dirty="0"/>
              <a:t> nota de:</a:t>
            </a:r>
            <a:endParaRPr lang="sk-SK" sz="1600" dirty="0"/>
          </a:p>
          <a:p>
            <a:pPr marL="0" algn="l">
              <a:spcBef>
                <a:spcPts val="0"/>
              </a:spcBef>
            </a:pPr>
            <a:r>
              <a:rPr lang="sk-SK" sz="1600" b="1" dirty="0"/>
              <a:t>	- </a:t>
            </a:r>
            <a:r>
              <a:rPr lang="en-US" sz="1600" b="1" dirty="0" err="1"/>
              <a:t>Quienes</a:t>
            </a:r>
            <a:r>
              <a:rPr lang="en-US" sz="1600" b="1" dirty="0"/>
              <a:t> son </a:t>
            </a:r>
            <a:r>
              <a:rPr lang="en-US" sz="1600" b="1" dirty="0" err="1"/>
              <a:t>tus</a:t>
            </a:r>
            <a:r>
              <a:rPr lang="en-US" sz="1600" b="1" dirty="0"/>
              <a:t> </a:t>
            </a:r>
            <a:r>
              <a:rPr lang="en-US" sz="1600" b="1" dirty="0" err="1"/>
              <a:t>clientes</a:t>
            </a:r>
            <a:r>
              <a:rPr lang="en-US" sz="1600" b="1" dirty="0"/>
              <a:t> “</a:t>
            </a:r>
            <a:r>
              <a:rPr lang="en-US" sz="1600" b="1" dirty="0" err="1"/>
              <a:t>más</a:t>
            </a:r>
            <a:r>
              <a:rPr lang="en-US" sz="1600" b="1" dirty="0"/>
              <a:t> </a:t>
            </a:r>
            <a:r>
              <a:rPr lang="en-US" sz="1600" b="1" dirty="0" err="1"/>
              <a:t>fáciles</a:t>
            </a:r>
            <a:r>
              <a:rPr lang="en-US" sz="1600" b="1" dirty="0"/>
              <a:t> de </a:t>
            </a:r>
            <a:r>
              <a:rPr lang="en-US" sz="1600" b="1" dirty="0" err="1"/>
              <a:t>obtener</a:t>
            </a:r>
            <a:r>
              <a:rPr lang="en-US" sz="1600" b="1" dirty="0"/>
              <a:t>” </a:t>
            </a:r>
            <a:r>
              <a:rPr lang="en-US" sz="1600" dirty="0"/>
              <a:t>—a los que </a:t>
            </a:r>
            <a:r>
              <a:rPr lang="en-US" sz="1600" dirty="0" err="1"/>
              <a:t>podrías</a:t>
            </a:r>
            <a:r>
              <a:rPr lang="en-US" sz="1600" dirty="0"/>
              <a:t> </a:t>
            </a:r>
            <a:r>
              <a:rPr lang="en-US" sz="1600" dirty="0" err="1"/>
              <a:t>venderles</a:t>
            </a:r>
            <a:r>
              <a:rPr lang="en-US" sz="1600" dirty="0"/>
              <a:t> de forma </a:t>
            </a:r>
            <a:r>
              <a:rPr lang="en-US" sz="1600" dirty="0" err="1"/>
              <a:t>más</a:t>
            </a:r>
            <a:r>
              <a:rPr lang="en-US" sz="1600" dirty="0"/>
              <a:t> </a:t>
            </a:r>
            <a:r>
              <a:rPr lang="en-US" sz="1600" dirty="0" err="1"/>
              <a:t>fácil</a:t>
            </a:r>
            <a:r>
              <a:rPr lang="en-US" sz="1600" dirty="0"/>
              <a:t>.</a:t>
            </a:r>
          </a:p>
          <a:p>
            <a:pPr marL="0" algn="l">
              <a:spcBef>
                <a:spcPts val="0"/>
              </a:spcBef>
            </a:pPr>
            <a:r>
              <a:rPr lang="sk-SK" sz="1600" b="1" dirty="0"/>
              <a:t>	- </a:t>
            </a:r>
            <a:r>
              <a:rPr lang="es-ES" sz="1600" b="1" dirty="0"/>
              <a:t>Quienes son tus competidores más importantes</a:t>
            </a:r>
            <a:r>
              <a:rPr lang="en-US" sz="1600" dirty="0"/>
              <a:t>—las </a:t>
            </a:r>
            <a:r>
              <a:rPr lang="en-US" sz="1600" dirty="0" err="1"/>
              <a:t>marcas</a:t>
            </a:r>
            <a:r>
              <a:rPr lang="en-US" sz="1600" dirty="0"/>
              <a:t> que </a:t>
            </a:r>
            <a:r>
              <a:rPr lang="en-US" sz="1600" dirty="0" err="1"/>
              <a:t>están</a:t>
            </a:r>
            <a:r>
              <a:rPr lang="en-US" sz="1600" dirty="0"/>
              <a:t> </a:t>
            </a:r>
            <a:r>
              <a:rPr lang="en-US" sz="1600" dirty="0" err="1"/>
              <a:t>establecidas</a:t>
            </a:r>
            <a:r>
              <a:rPr lang="en-US" sz="1600" dirty="0"/>
              <a:t> y son </a:t>
            </a:r>
            <a:r>
              <a:rPr lang="en-US" sz="1600" dirty="0" err="1"/>
              <a:t>conocidas</a:t>
            </a:r>
            <a:r>
              <a:rPr lang="en-US" sz="1600" dirty="0"/>
              <a:t> </a:t>
            </a:r>
            <a:r>
              <a:rPr lang="en-US" sz="1600" dirty="0" err="1"/>
              <a:t>en</a:t>
            </a:r>
            <a:r>
              <a:rPr lang="en-US" sz="1600" dirty="0"/>
              <a:t> </a:t>
            </a:r>
            <a:r>
              <a:rPr lang="en-US" sz="1600" dirty="0" err="1"/>
              <a:t>el</a:t>
            </a:r>
            <a:r>
              <a:rPr lang="en-US" sz="1600" dirty="0"/>
              <a:t> mercado..</a:t>
            </a:r>
          </a:p>
          <a:p>
            <a:pPr marL="0" algn="l">
              <a:spcBef>
                <a:spcPts val="0"/>
              </a:spcBef>
            </a:pPr>
            <a:r>
              <a:rPr lang="sk-SK" sz="1600" b="1" dirty="0"/>
              <a:t>	- </a:t>
            </a:r>
            <a:r>
              <a:rPr lang="en-US" sz="1600" b="1" dirty="0"/>
              <a:t>De </a:t>
            </a:r>
            <a:r>
              <a:rPr lang="en-US" sz="1600" b="1" dirty="0" err="1"/>
              <a:t>qué</a:t>
            </a:r>
            <a:r>
              <a:rPr lang="en-US" sz="1600" b="1" dirty="0"/>
              <a:t> </a:t>
            </a:r>
            <a:r>
              <a:rPr lang="en-US" sz="1600" b="1" dirty="0" err="1"/>
              <a:t>hablan</a:t>
            </a:r>
            <a:r>
              <a:rPr lang="en-US" sz="1600" b="1" dirty="0"/>
              <a:t> </a:t>
            </a:r>
            <a:r>
              <a:rPr lang="en-US" sz="1600" b="1" dirty="0" err="1"/>
              <a:t>tus</a:t>
            </a:r>
            <a:r>
              <a:rPr lang="en-US" sz="1600" b="1" dirty="0"/>
              <a:t> clients y </a:t>
            </a:r>
            <a:r>
              <a:rPr lang="en-US" sz="1600" b="1" dirty="0" err="1"/>
              <a:t>cómo</a:t>
            </a:r>
            <a:r>
              <a:rPr lang="en-US" sz="1600" b="1" dirty="0"/>
              <a:t> lo </a:t>
            </a:r>
            <a:r>
              <a:rPr lang="en-US" sz="1600" b="1" dirty="0" err="1"/>
              <a:t>hablan</a:t>
            </a:r>
            <a:r>
              <a:rPr lang="en-US" sz="1600" dirty="0"/>
              <a:t>— los </a:t>
            </a:r>
            <a:r>
              <a:rPr lang="en-US" sz="1600" dirty="0" err="1"/>
              <a:t>intereses</a:t>
            </a:r>
            <a:r>
              <a:rPr lang="en-US" sz="1600" dirty="0"/>
              <a:t> que </a:t>
            </a:r>
            <a:r>
              <a:rPr lang="en-US" sz="1600" dirty="0" err="1"/>
              <a:t>tienen</a:t>
            </a:r>
            <a:r>
              <a:rPr lang="en-US" sz="1600" dirty="0"/>
              <a:t> y </a:t>
            </a:r>
            <a:r>
              <a:rPr lang="en-US" sz="1600" dirty="0" err="1"/>
              <a:t>el</a:t>
            </a:r>
            <a:r>
              <a:rPr lang="en-US" sz="1600" dirty="0"/>
              <a:t> </a:t>
            </a:r>
            <a:r>
              <a:rPr lang="en-US" sz="1600" dirty="0" err="1"/>
              <a:t>lenguaje</a:t>
            </a:r>
            <a:r>
              <a:rPr lang="en-US" sz="1600" dirty="0"/>
              <a:t> con </a:t>
            </a:r>
            <a:r>
              <a:rPr lang="en-US" sz="1600" dirty="0" err="1"/>
              <a:t>el</a:t>
            </a:r>
            <a:r>
              <a:rPr lang="en-US" sz="1600" dirty="0"/>
              <a:t> que los </a:t>
            </a:r>
            <a:r>
              <a:rPr lang="en-US" sz="1600" dirty="0" err="1"/>
              <a:t>expresan</a:t>
            </a:r>
            <a:r>
              <a:rPr lang="en-US" sz="1600" dirty="0"/>
              <a:t>.</a:t>
            </a:r>
          </a:p>
          <a:p>
            <a:pPr marL="44450" lvl="0" indent="0" algn="l">
              <a:buSzPts val="2900"/>
            </a:pPr>
            <a:r>
              <a:rPr lang="sk-SK" sz="1600" b="1" dirty="0"/>
              <a:t>2. </a:t>
            </a:r>
            <a:r>
              <a:rPr lang="es-ES" sz="1600" b="1" dirty="0"/>
              <a:t>Teoría básica del análisis de la competencia</a:t>
            </a:r>
            <a:r>
              <a:rPr lang="sk-SK" sz="1600" b="1" dirty="0"/>
              <a:t> – </a:t>
            </a:r>
            <a:r>
              <a:rPr lang="sk-SK" sz="1600" dirty="0"/>
              <a:t>re</a:t>
            </a:r>
            <a:r>
              <a:rPr lang="es-ES" sz="1600" dirty="0"/>
              <a:t>cursos de datos obtenidos</a:t>
            </a:r>
            <a:endParaRPr lang="en-US" sz="1600" b="1" dirty="0"/>
          </a:p>
          <a:p>
            <a:pPr marL="44450" lvl="0" indent="0" algn="l">
              <a:buSzPts val="2900"/>
            </a:pPr>
            <a:r>
              <a:rPr lang="sk-SK" sz="1600" b="1" dirty="0"/>
              <a:t>3. </a:t>
            </a:r>
            <a:r>
              <a:rPr lang="en-US" sz="1600" b="1" dirty="0" err="1"/>
              <a:t>Determinación</a:t>
            </a:r>
            <a:r>
              <a:rPr lang="en-US" sz="1600" b="1" dirty="0"/>
              <a:t> de </a:t>
            </a:r>
            <a:r>
              <a:rPr lang="en-US" sz="1600" b="1" dirty="0" err="1"/>
              <a:t>competencia</a:t>
            </a:r>
            <a:r>
              <a:rPr lang="en-US" sz="1600" b="1" dirty="0"/>
              <a:t> </a:t>
            </a:r>
            <a:r>
              <a:rPr lang="en-US" sz="1600" b="1" dirty="0" err="1"/>
              <a:t>directa</a:t>
            </a:r>
            <a:r>
              <a:rPr lang="en-US" sz="1600" b="1" dirty="0"/>
              <a:t>,</a:t>
            </a:r>
            <a:r>
              <a:rPr lang="sk-SK" sz="1600" b="1" dirty="0"/>
              <a:t> </a:t>
            </a:r>
            <a:r>
              <a:rPr lang="es-ES" sz="1600" b="1" dirty="0"/>
              <a:t>así como la competencia entre proveedores</a:t>
            </a:r>
            <a:r>
              <a:rPr lang="en-US" sz="1600" b="1" dirty="0"/>
              <a:t>.</a:t>
            </a:r>
            <a:r>
              <a:rPr lang="sk-SK" sz="1600" b="1" dirty="0"/>
              <a:t> </a:t>
            </a:r>
            <a:endParaRPr sz="1600" b="1" dirty="0"/>
          </a:p>
        </p:txBody>
      </p:sp>
      <p:sp>
        <p:nvSpPr>
          <p:cNvPr id="212" name="Google Shape;212;gf9ff28dbe4_0_92"/>
          <p:cNvSpPr txBox="1"/>
          <p:nvPr/>
        </p:nvSpPr>
        <p:spPr>
          <a:xfrm>
            <a:off x="6004561" y="169687"/>
            <a:ext cx="5730240" cy="1032901"/>
          </a:xfrm>
          <a:prstGeom prst="rect">
            <a:avLst/>
          </a:prstGeom>
          <a:noFill/>
          <a:ln>
            <a:noFill/>
          </a:ln>
        </p:spPr>
        <p:txBody>
          <a:bodyPr spcFirstLastPara="1" wrap="square" lIns="91425" tIns="45700" rIns="91425" bIns="45700" anchor="b" anchorCtr="0">
            <a:noAutofit/>
          </a:bodyPr>
          <a:lstStyle/>
          <a:p>
            <a:pPr lvl="0">
              <a:lnSpc>
                <a:spcPct val="90000"/>
              </a:lnSpc>
              <a:buClr>
                <a:srgbClr val="D92E2D"/>
              </a:buClr>
              <a:buSzPts val="3200"/>
            </a:pPr>
            <a:r>
              <a:rPr lang="fi-FI" sz="3600" dirty="0">
                <a:solidFill>
                  <a:srgbClr val="D92E2D"/>
                </a:solidFill>
              </a:rPr>
              <a:t>Unidad </a:t>
            </a:r>
            <a:r>
              <a:rPr lang="sk-SK" sz="3600" dirty="0">
                <a:solidFill>
                  <a:srgbClr val="D92E2D"/>
                </a:solidFill>
              </a:rPr>
              <a:t>3</a:t>
            </a:r>
            <a:r>
              <a:rPr lang="fi-FI" sz="3600" dirty="0">
                <a:solidFill>
                  <a:srgbClr val="D92E2D"/>
                </a:solidFill>
              </a:rPr>
              <a:t> –</a:t>
            </a:r>
            <a:r>
              <a:rPr lang="sk-SK" sz="3600" dirty="0">
                <a:solidFill>
                  <a:srgbClr val="D92E2D"/>
                </a:solidFill>
              </a:rPr>
              <a:t> </a:t>
            </a:r>
            <a:r>
              <a:rPr lang="es-ES" sz="3600" dirty="0">
                <a:solidFill>
                  <a:srgbClr val="D92E2D"/>
                </a:solidFill>
              </a:rPr>
              <a:t>Análisis de la competencia</a:t>
            </a:r>
            <a:endParaRPr lang="sk-SK" sz="3600" dirty="0"/>
          </a:p>
        </p:txBody>
      </p:sp>
      <p:pic>
        <p:nvPicPr>
          <p:cNvPr id="9" name="Google Shape;390;p8"/>
          <p:cNvPicPr preferRelativeResize="0"/>
          <p:nvPr/>
        </p:nvPicPr>
        <p:blipFill rotWithShape="1">
          <a:blip r:embed="rId5">
            <a:alphaModFix/>
          </a:blip>
          <a:srcRect/>
          <a:stretch/>
        </p:blipFill>
        <p:spPr>
          <a:xfrm>
            <a:off x="10432404" y="5479410"/>
            <a:ext cx="1438372" cy="12076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2000"/>
                                        <p:tgtEl>
                                          <p:spTgt spid="20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2000"/>
                                        <p:tgtEl>
                                          <p:spTgt spid="20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9"/>
                                        </p:tgtEl>
                                        <p:attrNameLst>
                                          <p:attrName>style.visibility</p:attrName>
                                        </p:attrNameLst>
                                      </p:cBhvr>
                                      <p:to>
                                        <p:strVal val="visible"/>
                                      </p:to>
                                    </p:set>
                                    <p:animEffect transition="in" filter="fade">
                                      <p:cBhvr>
                                        <p:cTn id="15" dur="2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196441"/>
            <a:ext cx="9144000" cy="4708977"/>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1000"/>
              </a:spcBef>
              <a:spcAft>
                <a:spcPts val="0"/>
              </a:spcAft>
              <a:buClr>
                <a:schemeClr val="dk1"/>
              </a:buClr>
              <a:buSzPts val="2900"/>
              <a:buFont typeface="Wingdings" panose="05000000000000000000" pitchFamily="2" charset="2"/>
              <a:buChar char="Ø"/>
            </a:pPr>
            <a:r>
              <a:rPr lang="es-ES" sz="1600" b="1" dirty="0"/>
              <a:t>Elige tu enfoque y personalidad</a:t>
            </a:r>
            <a:r>
              <a:rPr lang="sk-SK" sz="1600" dirty="0"/>
              <a:t>- </a:t>
            </a:r>
            <a:r>
              <a:rPr lang="es-ES" sz="1600" dirty="0"/>
              <a:t>No puedes establecer que tu marca lo sea todo para todos, sobre todo al principio. </a:t>
            </a:r>
            <a:endParaRPr lang="en-US" sz="1600" dirty="0"/>
          </a:p>
          <a:p>
            <a:pPr marL="0" algn="l">
              <a:lnSpc>
                <a:spcPct val="120000"/>
              </a:lnSpc>
              <a:spcBef>
                <a:spcPts val="0"/>
              </a:spcBef>
            </a:pPr>
            <a:r>
              <a:rPr lang="en-US" sz="1600" dirty="0"/>
              <a:t>Es </a:t>
            </a:r>
            <a:r>
              <a:rPr lang="en-US" sz="1600" dirty="0" err="1"/>
              <a:t>importante</a:t>
            </a:r>
            <a:r>
              <a:rPr lang="en-US" sz="1600" dirty="0"/>
              <a:t> </a:t>
            </a:r>
            <a:r>
              <a:rPr lang="en-US" sz="1600" dirty="0" err="1"/>
              <a:t>encontrar</a:t>
            </a:r>
            <a:r>
              <a:rPr lang="en-US" sz="1600" dirty="0"/>
              <a:t> </a:t>
            </a:r>
            <a:r>
              <a:rPr lang="en-US" sz="1600" dirty="0" err="1"/>
              <a:t>tu</a:t>
            </a:r>
            <a:r>
              <a:rPr lang="en-US" sz="1600" dirty="0"/>
              <a:t> </a:t>
            </a:r>
            <a:r>
              <a:rPr lang="en-US" sz="1600" dirty="0" err="1"/>
              <a:t>foco</a:t>
            </a:r>
            <a:r>
              <a:rPr lang="en-US" sz="1600" dirty="0"/>
              <a:t> y </a:t>
            </a:r>
            <a:r>
              <a:rPr lang="en-US" sz="1600" dirty="0" err="1"/>
              <a:t>hacer</a:t>
            </a:r>
            <a:r>
              <a:rPr lang="en-US" sz="1600" dirty="0"/>
              <a:t> </a:t>
            </a:r>
            <a:r>
              <a:rPr lang="en-US" sz="1600" dirty="0" err="1"/>
              <a:t>llegar</a:t>
            </a:r>
            <a:r>
              <a:rPr lang="en-US" sz="1600" dirty="0"/>
              <a:t> la </a:t>
            </a:r>
            <a:r>
              <a:rPr lang="en-US" sz="1600" dirty="0" err="1"/>
              <a:t>información</a:t>
            </a:r>
            <a:r>
              <a:rPr lang="en-US" sz="1600" dirty="0"/>
              <a:t> de la </a:t>
            </a:r>
            <a:r>
              <a:rPr lang="en-US" sz="1600" dirty="0" err="1"/>
              <a:t>marca</a:t>
            </a:r>
            <a:r>
              <a:rPr lang="en-US" sz="1600" dirty="0"/>
              <a:t> que has </a:t>
            </a:r>
            <a:r>
              <a:rPr lang="en-US" sz="1600" dirty="0" err="1"/>
              <a:t>construido</a:t>
            </a:r>
            <a:r>
              <a:rPr lang="en-US" sz="1600" dirty="0"/>
              <a:t> a </a:t>
            </a:r>
            <a:r>
              <a:rPr lang="en-US" sz="1600" dirty="0" err="1"/>
              <a:t>todas</a:t>
            </a:r>
            <a:r>
              <a:rPr lang="en-US" sz="1600" dirty="0"/>
              <a:t> </a:t>
            </a:r>
            <a:r>
              <a:rPr lang="en-US" sz="1600" dirty="0" err="1"/>
              <a:t>partes</a:t>
            </a:r>
            <a:r>
              <a:rPr lang="en-US" sz="1600" dirty="0"/>
              <a:t>. </a:t>
            </a:r>
            <a:endParaRPr lang="es-ES" sz="1600" dirty="0"/>
          </a:p>
          <a:p>
            <a:pPr marL="0" algn="l">
              <a:lnSpc>
                <a:spcPct val="120000"/>
              </a:lnSpc>
              <a:spcBef>
                <a:spcPts val="0"/>
              </a:spcBef>
            </a:pPr>
            <a:endParaRPr lang="en-US" sz="1600" dirty="0"/>
          </a:p>
          <a:p>
            <a:pPr marL="0" algn="l">
              <a:lnSpc>
                <a:spcPct val="120000"/>
              </a:lnSpc>
              <a:spcBef>
                <a:spcPts val="0"/>
              </a:spcBef>
            </a:pPr>
            <a:r>
              <a:rPr lang="en-US" sz="1600" dirty="0"/>
              <a:t>Lo primero que </a:t>
            </a:r>
            <a:r>
              <a:rPr lang="en-US" sz="1600" dirty="0" err="1"/>
              <a:t>necesitas</a:t>
            </a:r>
            <a:r>
              <a:rPr lang="en-US" sz="1600" dirty="0"/>
              <a:t> saber: </a:t>
            </a:r>
            <a:r>
              <a:rPr lang="sk-SK" sz="1600" dirty="0"/>
              <a:t> </a:t>
            </a:r>
          </a:p>
          <a:p>
            <a:pPr marL="0" algn="l">
              <a:lnSpc>
                <a:spcPct val="120000"/>
              </a:lnSpc>
              <a:spcBef>
                <a:spcPts val="0"/>
              </a:spcBef>
            </a:pPr>
            <a:r>
              <a:rPr lang="sk-SK" sz="1600" b="1" i="1" dirty="0"/>
              <a:t>1. </a:t>
            </a:r>
            <a:r>
              <a:rPr lang="es-ES" sz="1600" b="1" i="1" dirty="0"/>
              <a:t>¿Cuál es tu posición en el mercado? </a:t>
            </a:r>
            <a:r>
              <a:rPr lang="en-US" sz="1600" dirty="0"/>
              <a:t>Una o dos </a:t>
            </a:r>
            <a:r>
              <a:rPr lang="en-US" sz="1600" dirty="0" err="1"/>
              <a:t>líneas</a:t>
            </a:r>
            <a:r>
              <a:rPr lang="en-US" sz="1600" dirty="0"/>
              <a:t> que </a:t>
            </a:r>
            <a:r>
              <a:rPr lang="en-US" sz="1600" dirty="0" err="1"/>
              <a:t>definan</a:t>
            </a:r>
            <a:r>
              <a:rPr lang="en-US" sz="1600" dirty="0"/>
              <a:t> </a:t>
            </a:r>
            <a:r>
              <a:rPr lang="en-US" sz="1600" dirty="0" err="1"/>
              <a:t>tu</a:t>
            </a:r>
            <a:r>
              <a:rPr lang="en-US" sz="1600" dirty="0"/>
              <a:t> </a:t>
            </a:r>
            <a:r>
              <a:rPr lang="en-US" sz="1600" dirty="0" err="1"/>
              <a:t>posición</a:t>
            </a:r>
            <a:r>
              <a:rPr lang="en-US" sz="1600" dirty="0"/>
              <a:t> </a:t>
            </a:r>
            <a:r>
              <a:rPr lang="en-US" sz="1600" dirty="0" err="1"/>
              <a:t>en</a:t>
            </a:r>
            <a:r>
              <a:rPr lang="en-US" sz="1600" dirty="0"/>
              <a:t> </a:t>
            </a:r>
            <a:r>
              <a:rPr lang="en-US" sz="1600" dirty="0" err="1"/>
              <a:t>el</a:t>
            </a:r>
            <a:r>
              <a:rPr lang="en-US" sz="1600" dirty="0"/>
              <a:t> mercado. No es algo que se </a:t>
            </a:r>
            <a:r>
              <a:rPr lang="en-US" sz="1600" dirty="0" err="1"/>
              <a:t>ponga</a:t>
            </a:r>
            <a:r>
              <a:rPr lang="en-US" sz="1600" dirty="0"/>
              <a:t> </a:t>
            </a:r>
            <a:r>
              <a:rPr lang="en-US" sz="1600" dirty="0" err="1"/>
              <a:t>en</a:t>
            </a:r>
            <a:r>
              <a:rPr lang="en-US" sz="1600" dirty="0"/>
              <a:t> la </a:t>
            </a:r>
            <a:r>
              <a:rPr lang="en-US" sz="1600" dirty="0" err="1"/>
              <a:t>página</a:t>
            </a:r>
            <a:r>
              <a:rPr lang="en-US" sz="1600" dirty="0"/>
              <a:t> web o </a:t>
            </a:r>
            <a:r>
              <a:rPr lang="en-US" sz="1600" dirty="0" err="1"/>
              <a:t>en</a:t>
            </a:r>
            <a:r>
              <a:rPr lang="en-US" sz="1600" dirty="0"/>
              <a:t> la </a:t>
            </a:r>
            <a:r>
              <a:rPr lang="en-US" sz="1600" dirty="0" err="1"/>
              <a:t>tarjeta</a:t>
            </a:r>
            <a:r>
              <a:rPr lang="en-US" sz="1600" dirty="0"/>
              <a:t> de </a:t>
            </a:r>
            <a:r>
              <a:rPr lang="en-US" sz="1600" dirty="0" err="1"/>
              <a:t>visita</a:t>
            </a:r>
            <a:r>
              <a:rPr lang="en-US" sz="1600" dirty="0"/>
              <a:t>, </a:t>
            </a:r>
            <a:r>
              <a:rPr lang="en-US" sz="1600" dirty="0" err="1"/>
              <a:t>sino</a:t>
            </a:r>
            <a:r>
              <a:rPr lang="en-US" sz="1600" dirty="0"/>
              <a:t> que es algo que </a:t>
            </a:r>
            <a:r>
              <a:rPr lang="en-US" sz="1600" dirty="0" err="1"/>
              <a:t>sirve</a:t>
            </a:r>
            <a:r>
              <a:rPr lang="en-US" sz="1600" dirty="0"/>
              <a:t> para responder a las </a:t>
            </a:r>
            <a:r>
              <a:rPr lang="en-US" sz="1600" dirty="0" err="1"/>
              <a:t>preguntas</a:t>
            </a:r>
            <a:r>
              <a:rPr lang="en-US" sz="1600" dirty="0"/>
              <a:t> </a:t>
            </a:r>
            <a:r>
              <a:rPr lang="en-US" sz="1600" dirty="0" err="1"/>
              <a:t>correctas</a:t>
            </a:r>
            <a:r>
              <a:rPr lang="en-US" sz="1600" dirty="0"/>
              <a:t> </a:t>
            </a:r>
            <a:r>
              <a:rPr lang="en-US" sz="1600" dirty="0" err="1"/>
              <a:t>sobre</a:t>
            </a:r>
            <a:r>
              <a:rPr lang="en-US" sz="1600" dirty="0"/>
              <a:t> la </a:t>
            </a:r>
            <a:r>
              <a:rPr lang="en-US" sz="1600" dirty="0" err="1"/>
              <a:t>marca</a:t>
            </a:r>
            <a:r>
              <a:rPr lang="en-US" sz="1600" dirty="0"/>
              <a:t> y </a:t>
            </a:r>
            <a:r>
              <a:rPr lang="en-US" sz="1600" dirty="0" err="1"/>
              <a:t>ayudar</a:t>
            </a:r>
            <a:r>
              <a:rPr lang="en-US" sz="1600" dirty="0"/>
              <a:t> a </a:t>
            </a:r>
            <a:r>
              <a:rPr lang="en-US" sz="1600" dirty="0" err="1"/>
              <a:t>crear</a:t>
            </a:r>
            <a:r>
              <a:rPr lang="en-US" sz="1600" dirty="0"/>
              <a:t> </a:t>
            </a:r>
            <a:r>
              <a:rPr lang="en-US" sz="1600" dirty="0" err="1"/>
              <a:t>el</a:t>
            </a:r>
            <a:r>
              <a:rPr lang="en-US" sz="1600" dirty="0"/>
              <a:t> slogan de la </a:t>
            </a:r>
            <a:r>
              <a:rPr lang="en-US" sz="1600" dirty="0" err="1"/>
              <a:t>marca</a:t>
            </a:r>
            <a:r>
              <a:rPr lang="en-US" sz="1600" dirty="0"/>
              <a:t>. </a:t>
            </a:r>
          </a:p>
          <a:p>
            <a:pPr marL="0" algn="l">
              <a:lnSpc>
                <a:spcPct val="120000"/>
              </a:lnSpc>
              <a:spcBef>
                <a:spcPts val="0"/>
              </a:spcBef>
            </a:pPr>
            <a:r>
              <a:rPr lang="es-ES" sz="1600" b="1" dirty="0"/>
              <a:t>		</a:t>
            </a:r>
            <a:r>
              <a:rPr lang="sk-SK" sz="1600" b="1" dirty="0"/>
              <a:t>Tu  </a:t>
            </a:r>
            <a:r>
              <a:rPr lang="en-US" sz="1600" b="1" dirty="0" err="1"/>
              <a:t>estado</a:t>
            </a:r>
            <a:r>
              <a:rPr lang="en-US" sz="1600" b="1" dirty="0"/>
              <a:t> de </a:t>
            </a:r>
            <a:r>
              <a:rPr lang="en-US" sz="1600" b="1" dirty="0" err="1"/>
              <a:t>posicionamiento</a:t>
            </a:r>
            <a:r>
              <a:rPr lang="en-US" sz="1600" b="1" dirty="0"/>
              <a:t> debe ser algo </a:t>
            </a:r>
            <a:r>
              <a:rPr lang="en-US" sz="1600" b="1" dirty="0" err="1"/>
              <a:t>así</a:t>
            </a:r>
            <a:r>
              <a:rPr lang="en-US" sz="1600" b="1" dirty="0"/>
              <a:t> </a:t>
            </a:r>
            <a:r>
              <a:rPr lang="en-US" sz="1600" b="1" dirty="0" err="1"/>
              <a:t>como</a:t>
            </a:r>
            <a:r>
              <a:rPr lang="en-US" sz="1600" b="1" dirty="0"/>
              <a:t>....</a:t>
            </a:r>
            <a:r>
              <a:rPr lang="sk-SK" sz="1600" b="1" dirty="0"/>
              <a:t>  </a:t>
            </a:r>
            <a:endParaRPr lang="en-US" sz="1600" b="1" dirty="0"/>
          </a:p>
          <a:p>
            <a:r>
              <a:rPr lang="en-US" sz="1600" dirty="0" err="1"/>
              <a:t>Nosotros</a:t>
            </a:r>
            <a:r>
              <a:rPr lang="en-US" sz="1600" dirty="0"/>
              <a:t> </a:t>
            </a:r>
            <a:r>
              <a:rPr lang="en-US" sz="1600" dirty="0" err="1"/>
              <a:t>ofrecemos</a:t>
            </a:r>
            <a:r>
              <a:rPr lang="en-US" sz="1600" dirty="0"/>
              <a:t> [PRODUCTO/SERVICIO] para [MERCADO OBJETIVO] para [PROPUESTA DE VALOR].</a:t>
            </a:r>
          </a:p>
          <a:p>
            <a:r>
              <a:rPr lang="en-US" sz="1600" dirty="0" err="1"/>
              <a:t>Nosotros</a:t>
            </a:r>
            <a:r>
              <a:rPr lang="en-US" sz="1600" dirty="0"/>
              <a:t> </a:t>
            </a:r>
            <a:r>
              <a:rPr lang="en-US" sz="1600" dirty="0" err="1"/>
              <a:t>ofrecemos</a:t>
            </a:r>
            <a:r>
              <a:rPr lang="en-US" sz="1600" dirty="0"/>
              <a:t> [LA ALTERNATIVA], </a:t>
            </a:r>
            <a:r>
              <a:rPr lang="en-US" sz="1600" dirty="0" err="1"/>
              <a:t>nosotros</a:t>
            </a:r>
            <a:r>
              <a:rPr lang="en-US" sz="1600" dirty="0"/>
              <a:t> [DIFFERENCIADOR CLAVE].</a:t>
            </a:r>
          </a:p>
          <a:p>
            <a:r>
              <a:rPr lang="en-US" sz="1600" dirty="0"/>
              <a:t>Por </a:t>
            </a:r>
            <a:r>
              <a:rPr lang="en-US" sz="1600" dirty="0" err="1"/>
              <a:t>ejemplo</a:t>
            </a:r>
            <a:r>
              <a:rPr lang="en-US" sz="1600" dirty="0"/>
              <a:t>: </a:t>
            </a:r>
            <a:r>
              <a:rPr lang="en-US" sz="1600" dirty="0" err="1"/>
              <a:t>Ofrecemos</a:t>
            </a:r>
            <a:r>
              <a:rPr lang="en-US" sz="1600" dirty="0"/>
              <a:t> </a:t>
            </a:r>
            <a:r>
              <a:rPr lang="en-US" sz="1600" dirty="0" err="1"/>
              <a:t>botellas</a:t>
            </a:r>
            <a:r>
              <a:rPr lang="en-US" sz="1600" dirty="0"/>
              <a:t> de </a:t>
            </a:r>
            <a:r>
              <a:rPr lang="en-US" sz="1600" dirty="0" err="1"/>
              <a:t>agua</a:t>
            </a:r>
            <a:r>
              <a:rPr lang="en-US" sz="1600" dirty="0"/>
              <a:t> para que los </a:t>
            </a:r>
            <a:r>
              <a:rPr lang="en-US" sz="1600" dirty="0" err="1"/>
              <a:t>excursionistas</a:t>
            </a:r>
            <a:r>
              <a:rPr lang="en-US" sz="1600" dirty="0"/>
              <a:t> se </a:t>
            </a:r>
            <a:r>
              <a:rPr lang="en-US" sz="1600" dirty="0" err="1"/>
              <a:t>mantengan</a:t>
            </a:r>
            <a:r>
              <a:rPr lang="en-US" sz="1600" dirty="0"/>
              <a:t> </a:t>
            </a:r>
            <a:r>
              <a:rPr lang="en-US" sz="1600" dirty="0" err="1"/>
              <a:t>hidratados</a:t>
            </a:r>
            <a:r>
              <a:rPr lang="en-US" sz="1600" dirty="0"/>
              <a:t>, al </a:t>
            </a:r>
            <a:r>
              <a:rPr lang="en-US" sz="1600" dirty="0" err="1"/>
              <a:t>tiempo</a:t>
            </a:r>
            <a:r>
              <a:rPr lang="en-US" sz="1600" dirty="0"/>
              <a:t> que </a:t>
            </a:r>
            <a:r>
              <a:rPr lang="en-US" sz="1600" dirty="0" err="1"/>
              <a:t>reducen</a:t>
            </a:r>
            <a:r>
              <a:rPr lang="en-US" sz="1600" dirty="0"/>
              <a:t> </a:t>
            </a:r>
            <a:r>
              <a:rPr lang="en-US" sz="1600" dirty="0" err="1"/>
              <a:t>su</a:t>
            </a:r>
            <a:r>
              <a:rPr lang="en-US" sz="1600" dirty="0"/>
              <a:t> </a:t>
            </a:r>
            <a:r>
              <a:rPr lang="en-US" sz="1600" dirty="0" err="1"/>
              <a:t>huella</a:t>
            </a:r>
            <a:r>
              <a:rPr lang="en-US" sz="1600" dirty="0"/>
              <a:t> de </a:t>
            </a:r>
            <a:r>
              <a:rPr lang="en-US" sz="1600" dirty="0" err="1"/>
              <a:t>carbono</a:t>
            </a:r>
            <a:r>
              <a:rPr lang="en-US" sz="1600" dirty="0"/>
              <a:t>. A </a:t>
            </a:r>
            <a:r>
              <a:rPr lang="en-US" sz="1600" dirty="0" err="1"/>
              <a:t>diferencia</a:t>
            </a:r>
            <a:r>
              <a:rPr lang="en-US" sz="1600" dirty="0"/>
              <a:t> de </a:t>
            </a:r>
            <a:r>
              <a:rPr lang="en-US" sz="1600" dirty="0" err="1"/>
              <a:t>otras</a:t>
            </a:r>
            <a:r>
              <a:rPr lang="en-US" sz="1600" dirty="0"/>
              <a:t> </a:t>
            </a:r>
            <a:r>
              <a:rPr lang="en-US" sz="1600" dirty="0" err="1"/>
              <a:t>marcas</a:t>
            </a:r>
            <a:r>
              <a:rPr lang="en-US" sz="1600" dirty="0"/>
              <a:t> de </a:t>
            </a:r>
            <a:r>
              <a:rPr lang="en-US" sz="1600" dirty="0" err="1"/>
              <a:t>botellas</a:t>
            </a:r>
            <a:r>
              <a:rPr lang="en-US" sz="1600" dirty="0"/>
              <a:t> de </a:t>
            </a:r>
            <a:r>
              <a:rPr lang="en-US" sz="1600" dirty="0" err="1"/>
              <a:t>agua</a:t>
            </a:r>
            <a:r>
              <a:rPr lang="en-US" sz="1600" dirty="0"/>
              <a:t>, </a:t>
            </a:r>
            <a:r>
              <a:rPr lang="en-US" sz="1600" dirty="0" err="1"/>
              <a:t>plantamos</a:t>
            </a:r>
            <a:r>
              <a:rPr lang="en-US" sz="1600" dirty="0"/>
              <a:t> un árbol por </a:t>
            </a:r>
            <a:r>
              <a:rPr lang="en-US" sz="1600" dirty="0" err="1"/>
              <a:t>cada</a:t>
            </a:r>
            <a:r>
              <a:rPr lang="en-US" sz="1600" dirty="0"/>
              <a:t> </a:t>
            </a:r>
            <a:r>
              <a:rPr lang="en-US" sz="1600" dirty="0" err="1"/>
              <a:t>botella</a:t>
            </a:r>
            <a:r>
              <a:rPr lang="en-US" sz="1600" dirty="0"/>
              <a:t> que </a:t>
            </a:r>
            <a:r>
              <a:rPr lang="en-US" sz="1600" dirty="0" err="1"/>
              <a:t>compras</a:t>
            </a:r>
            <a:r>
              <a:rPr lang="en-US" sz="1600" dirty="0"/>
              <a:t>.</a:t>
            </a:r>
            <a:endParaRPr lang="sk-SK" sz="1600" dirty="0"/>
          </a:p>
        </p:txBody>
      </p:sp>
      <p:sp>
        <p:nvSpPr>
          <p:cNvPr id="223" name="Google Shape;223;gf9ff28dbe4_0_102"/>
          <p:cNvSpPr txBox="1"/>
          <p:nvPr/>
        </p:nvSpPr>
        <p:spPr>
          <a:xfrm>
            <a:off x="5379720" y="361614"/>
            <a:ext cx="5917395" cy="642900"/>
          </a:xfrm>
          <a:prstGeom prst="rect">
            <a:avLst/>
          </a:prstGeom>
          <a:noFill/>
          <a:ln>
            <a:noFill/>
          </a:ln>
        </p:spPr>
        <p:txBody>
          <a:bodyPr spcFirstLastPara="1" wrap="square" lIns="91425" tIns="45700" rIns="91425" bIns="45700" anchor="b" anchorCtr="0">
            <a:noAutofit/>
          </a:bodyPr>
          <a:lstStyle/>
          <a:p>
            <a:pPr algn="ctr">
              <a:lnSpc>
                <a:spcPct val="90000"/>
              </a:lnSpc>
              <a:buClr>
                <a:srgbClr val="D92E2D"/>
              </a:buClr>
              <a:buSzPts val="4000"/>
            </a:pPr>
            <a:r>
              <a:rPr lang="fi-FI" sz="3000" dirty="0">
                <a:solidFill>
                  <a:srgbClr val="D92E2D"/>
                </a:solidFill>
                <a:latin typeface="Calibri" panose="020F0502020204030204" pitchFamily="34" charset="0"/>
                <a:cs typeface="Calibri" panose="020F0502020204030204" pitchFamily="34" charset="0"/>
                <a:sym typeface="Calibri"/>
              </a:rPr>
              <a:t>Unidad </a:t>
            </a:r>
            <a:r>
              <a:rPr lang="sk-SK" sz="3000" dirty="0">
                <a:solidFill>
                  <a:srgbClr val="D92E2D"/>
                </a:solidFill>
                <a:latin typeface="Calibri" panose="020F0502020204030204" pitchFamily="34" charset="0"/>
                <a:cs typeface="Calibri" panose="020F0502020204030204" pitchFamily="34" charset="0"/>
                <a:sym typeface="Calibri"/>
              </a:rPr>
              <a:t>4</a:t>
            </a:r>
            <a:r>
              <a:rPr lang="fi-FI" sz="3000" dirty="0">
                <a:solidFill>
                  <a:srgbClr val="D92E2D"/>
                </a:solidFill>
                <a:latin typeface="Calibri" panose="020F0502020204030204" pitchFamily="34" charset="0"/>
                <a:cs typeface="Calibri" panose="020F0502020204030204" pitchFamily="34" charset="0"/>
                <a:sym typeface="Calibri"/>
              </a:rPr>
              <a:t> – </a:t>
            </a:r>
            <a:r>
              <a:rPr lang="es-ES" sz="3000" dirty="0">
                <a:solidFill>
                  <a:srgbClr val="D92E2D"/>
                </a:solidFill>
                <a:latin typeface="Calibri" panose="020F0502020204030204" pitchFamily="34" charset="0"/>
                <a:cs typeface="Calibri" panose="020F0502020204030204" pitchFamily="34" charset="0"/>
                <a:sym typeface="Calibri"/>
              </a:rPr>
              <a:t>C</a:t>
            </a:r>
            <a:r>
              <a:rPr lang="sk-SK" sz="3000" dirty="0">
                <a:solidFill>
                  <a:srgbClr val="D92E2D"/>
                </a:solidFill>
                <a:latin typeface="Calibri" panose="020F0502020204030204" pitchFamily="34" charset="0"/>
                <a:cs typeface="Calibri" panose="020F0502020204030204" pitchFamily="34" charset="0"/>
              </a:rPr>
              <a:t>rea</a:t>
            </a:r>
            <a:r>
              <a:rPr lang="es-ES" sz="3000" dirty="0">
                <a:solidFill>
                  <a:srgbClr val="D92E2D"/>
                </a:solidFill>
                <a:latin typeface="Calibri" panose="020F0502020204030204" pitchFamily="34" charset="0"/>
                <a:cs typeface="Calibri" panose="020F0502020204030204" pitchFamily="34" charset="0"/>
              </a:rPr>
              <a:t>c</a:t>
            </a:r>
            <a:r>
              <a:rPr lang="sk-SK" sz="3000" dirty="0">
                <a:solidFill>
                  <a:srgbClr val="D92E2D"/>
                </a:solidFill>
                <a:latin typeface="Calibri" panose="020F0502020204030204" pitchFamily="34" charset="0"/>
                <a:cs typeface="Calibri" panose="020F0502020204030204" pitchFamily="34" charset="0"/>
              </a:rPr>
              <a:t>i</a:t>
            </a:r>
            <a:r>
              <a:rPr lang="es-ES" sz="3000" dirty="0" err="1">
                <a:solidFill>
                  <a:srgbClr val="D92E2D"/>
                </a:solidFill>
                <a:latin typeface="Calibri" panose="020F0502020204030204" pitchFamily="34" charset="0"/>
                <a:cs typeface="Calibri" panose="020F0502020204030204" pitchFamily="34" charset="0"/>
              </a:rPr>
              <a:t>ó</a:t>
            </a:r>
            <a:r>
              <a:rPr lang="sk-SK" sz="3000" dirty="0">
                <a:solidFill>
                  <a:srgbClr val="D92E2D"/>
                </a:solidFill>
                <a:latin typeface="Calibri" panose="020F0502020204030204" pitchFamily="34" charset="0"/>
                <a:cs typeface="Calibri" panose="020F0502020204030204" pitchFamily="34" charset="0"/>
              </a:rPr>
              <a:t>n</a:t>
            </a:r>
            <a:r>
              <a:rPr lang="es-ES" sz="3000" dirty="0">
                <a:solidFill>
                  <a:srgbClr val="D92E2D"/>
                </a:solidFill>
                <a:latin typeface="Calibri" panose="020F0502020204030204" pitchFamily="34" charset="0"/>
                <a:cs typeface="Calibri" panose="020F0502020204030204" pitchFamily="34" charset="0"/>
              </a:rPr>
              <a:t> del logo</a:t>
            </a:r>
            <a:endParaRPr sz="3000" b="1" dirty="0">
              <a:solidFill>
                <a:srgbClr val="D92E2D"/>
              </a:solidFill>
              <a:latin typeface="Calibri"/>
              <a:ea typeface="Calibri"/>
              <a:cs typeface="Calibri"/>
              <a:sym typeface="Calibri"/>
            </a:endParaRPr>
          </a:p>
        </p:txBody>
      </p:sp>
      <p:pic>
        <p:nvPicPr>
          <p:cNvPr id="3076" name="Picture 4" descr="how to build a brand persona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3425" y="2670006"/>
            <a:ext cx="1716451" cy="176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1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5F7E5129145C1D4796D0CCED5DFBDE02" ma:contentTypeVersion="13" ma:contentTypeDescription="Luo uusi asiakirja." ma:contentTypeScope="" ma:versionID="118419fb119b9c1e9913f3298a077b54">
  <xsd:schema xmlns:xsd="http://www.w3.org/2001/XMLSchema" xmlns:xs="http://www.w3.org/2001/XMLSchema" xmlns:p="http://schemas.microsoft.com/office/2006/metadata/properties" xmlns:ns3="f72e2ad1-936a-41f1-a598-e84f4d1ebb13" xmlns:ns4="e20851b4-1139-4020-85e5-81b7cb96bc19" targetNamespace="http://schemas.microsoft.com/office/2006/metadata/properties" ma:root="true" ma:fieldsID="bbe855feaae0f8c5a9d6d7a97e2567cc" ns3:_="" ns4:_="">
    <xsd:import namespace="f72e2ad1-936a-41f1-a598-e84f4d1ebb13"/>
    <xsd:import namespace="e20851b4-1139-4020-85e5-81b7cb96bc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element ref="ns4:MediaServiceDateTake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e2ad1-936a-41f1-a598-e84f4d1ebb1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0851b4-1139-4020-85e5-81b7cb96bc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B7E60A-630F-4D35-AD0A-48FC1F947657}">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 ds:uri="f72e2ad1-936a-41f1-a598-e84f4d1ebb13"/>
    <ds:schemaRef ds:uri="http://www.w3.org/XML/1998/namespace"/>
    <ds:schemaRef ds:uri="http://schemas.microsoft.com/office/infopath/2007/PartnerControls"/>
    <ds:schemaRef ds:uri="e20851b4-1139-4020-85e5-81b7cb96bc19"/>
    <ds:schemaRef ds:uri="http://purl.org/dc/elements/1.1/"/>
  </ds:schemaRefs>
</ds:datastoreItem>
</file>

<file path=customXml/itemProps2.xml><?xml version="1.0" encoding="utf-8"?>
<ds:datastoreItem xmlns:ds="http://schemas.openxmlformats.org/officeDocument/2006/customXml" ds:itemID="{B875D609-B1E2-4DE6-8544-F9F787AF3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e2ad1-936a-41f1-a598-e84f4d1ebb13"/>
    <ds:schemaRef ds:uri="e20851b4-1139-4020-85e5-81b7cb96bc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FE4CC8-5C3F-4CAF-B03C-79DA711914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4564</Words>
  <Application>Microsoft Office PowerPoint</Application>
  <PresentationFormat>Panorámica</PresentationFormat>
  <Paragraphs>221</Paragraphs>
  <Slides>24</Slides>
  <Notes>24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Arial Rounded MT Bold</vt:lpstr>
      <vt:lpstr>Calibri</vt:lpstr>
      <vt:lpstr>Wingdings</vt:lpstr>
      <vt:lpstr>Tema de Office</vt:lpstr>
      <vt:lpstr>Branding</vt:lpstr>
      <vt:lpstr>1.Objetivos y Metas </vt:lpstr>
      <vt:lpstr>Indice</vt:lpstr>
      <vt:lpstr>Indice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vt:lpstr>
      <vt:lpstr>Test de autoevaluación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dc:title>
  <dc:creator>Cristina</dc:creator>
  <cp:lastModifiedBy>María del  Mar Castillo</cp:lastModifiedBy>
  <cp:revision>96</cp:revision>
  <dcterms:created xsi:type="dcterms:W3CDTF">2020-11-24T11:59:30Z</dcterms:created>
  <dcterms:modified xsi:type="dcterms:W3CDTF">2022-01-24T16:59:11Z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0x0101005F7E5129145C1D4796D0CCED5DFBDE02</vt:lpwstr>
  </property>
</Properties>
</file>