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66" r:id="rId5"/>
    <p:sldId id="269" r:id="rId6"/>
    <p:sldId id="270" r:id="rId7"/>
    <p:sldId id="271" r:id="rId8"/>
    <p:sldId id="267" r:id="rId9"/>
    <p:sldId id="272" r:id="rId10"/>
    <p:sldId id="273" r:id="rId11"/>
    <p:sldId id="274" r:id="rId12"/>
    <p:sldId id="268" r:id="rId13"/>
    <p:sldId id="278" r:id="rId14"/>
    <p:sldId id="279" r:id="rId15"/>
    <p:sldId id="280" r:id="rId16"/>
    <p:sldId id="276" r:id="rId17"/>
    <p:sldId id="277" r:id="rId18"/>
    <p:sldId id="281" r:id="rId19"/>
    <p:sldId id="282" r:id="rId20"/>
    <p:sldId id="283" r:id="rId21"/>
    <p:sldId id="258"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E2D"/>
    <a:srgbClr val="E6872D"/>
    <a:srgbClr val="E47A24"/>
    <a:srgbClr val="E5802D"/>
    <a:srgbClr val="FFC300"/>
    <a:srgbClr val="FFD13C"/>
    <a:srgbClr val="FFC100"/>
    <a:srgbClr val="FFC400"/>
    <a:srgbClr val="FFCD04"/>
    <a:srgbClr val="DE56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887E90-0E07-4FDA-864C-0C99D2A63E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DEC76CB-170A-487C-B6DE-5C89756A9D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9F76C6-0F8A-4C99-BB42-AF9E8E6880C3}"/>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5" name="Marcador de pie de página 4">
            <a:extLst>
              <a:ext uri="{FF2B5EF4-FFF2-40B4-BE49-F238E27FC236}">
                <a16:creationId xmlns:a16="http://schemas.microsoft.com/office/drawing/2014/main" id="{A52F7B82-1B0D-4B96-87D6-9FB8F554EA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4DB5E42-C2BD-4465-AF33-FF1A3687CAC8}"/>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4082422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CEAAE-916D-4D79-8553-6D755354F11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04D6BA-26EE-4D00-931D-32B61335E65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5567537-172B-482C-BB50-34BBD6366E9C}"/>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5" name="Marcador de pie de página 4">
            <a:extLst>
              <a:ext uri="{FF2B5EF4-FFF2-40B4-BE49-F238E27FC236}">
                <a16:creationId xmlns:a16="http://schemas.microsoft.com/office/drawing/2014/main" id="{4373DFC3-1B83-4DA8-B1CD-7BA5BFB725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22636A-9344-495E-BC6C-D22CE97362EB}"/>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2008794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A26EAA8-93C2-4FDC-A569-617C60100FC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753BC6B-E431-4C3B-9478-D70E9BE07C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392728-8DC0-4A3C-8A00-4E6D1BA7D6E3}"/>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5" name="Marcador de pie de página 4">
            <a:extLst>
              <a:ext uri="{FF2B5EF4-FFF2-40B4-BE49-F238E27FC236}">
                <a16:creationId xmlns:a16="http://schemas.microsoft.com/office/drawing/2014/main" id="{C249344D-B293-4FFC-B647-B4CFC632B7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FF3B87-03E9-47A7-AF32-8C05B0B3D887}"/>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08708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75CC8A-D8FC-4BFA-9A19-28D6E8D7932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089AB33-354F-4775-A6CF-44DE222EF43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DB18A0-AC99-4D89-8DAC-A17021FCDD2A}"/>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5" name="Marcador de pie de página 4">
            <a:extLst>
              <a:ext uri="{FF2B5EF4-FFF2-40B4-BE49-F238E27FC236}">
                <a16:creationId xmlns:a16="http://schemas.microsoft.com/office/drawing/2014/main" id="{E4EAE9DA-A0EA-48C5-9EC4-9EFDF0778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A2ED96-E597-43F2-AEF8-42D1A2BEFC4B}"/>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90408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F0957-5892-4DBD-BC5D-69A4674E19C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B00FE5-84F7-418E-97DD-66E08ABD35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A1228FC-FE42-4F8C-B76F-0500241EFD31}"/>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5" name="Marcador de pie de página 4">
            <a:extLst>
              <a:ext uri="{FF2B5EF4-FFF2-40B4-BE49-F238E27FC236}">
                <a16:creationId xmlns:a16="http://schemas.microsoft.com/office/drawing/2014/main" id="{2B109401-AD0F-4446-B69B-1CB258AC804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36973FA-EA50-4D29-A749-497540FFEC28}"/>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5311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6B23D3-0B40-4538-965B-A1AC1D12D5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49A546-42A7-4D64-B50B-25C24D9ABC3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B2B9030-0745-465C-87BA-562FA8CD86A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8A8DD24-4417-4FF6-93FD-C72CBB33FB67}"/>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6" name="Marcador de pie de página 5">
            <a:extLst>
              <a:ext uri="{FF2B5EF4-FFF2-40B4-BE49-F238E27FC236}">
                <a16:creationId xmlns:a16="http://schemas.microsoft.com/office/drawing/2014/main" id="{33E8D037-748A-4E6A-9442-FF211937A55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00AB0F1-4C40-494A-9941-FBC70F6D139A}"/>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700470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383F7-248E-47F9-8E07-8412257DD07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BC1C87-4AE4-4FCB-8700-1E40953D17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1537FA4-5E81-4DFC-92C2-AEA362E832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65F3C9D-3367-4215-9688-F7A505B20B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185E9E-240E-4A21-8B2A-C67A90B6B62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1E933C2-6AE9-4290-90C5-95119CCAD4FE}"/>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8" name="Marcador de pie de página 7">
            <a:extLst>
              <a:ext uri="{FF2B5EF4-FFF2-40B4-BE49-F238E27FC236}">
                <a16:creationId xmlns:a16="http://schemas.microsoft.com/office/drawing/2014/main" id="{70CAE50A-0BC6-4E28-B9AE-59218C4D4E9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CBEBAF1-0F61-4121-AF6C-0CC89D9A0D3C}"/>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3922903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F0C70-932A-496C-ACC7-2465C5C013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D0FD90-7AEC-4EC5-9D89-C706C18AA4C5}"/>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4" name="Marcador de pie de página 3">
            <a:extLst>
              <a:ext uri="{FF2B5EF4-FFF2-40B4-BE49-F238E27FC236}">
                <a16:creationId xmlns:a16="http://schemas.microsoft.com/office/drawing/2014/main" id="{F2FC46E3-D840-4171-B236-2C82EAD5C21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9096E46-6896-44CD-8211-8E288611D5BA}"/>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35598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6F9E127-9E34-417D-A088-338762879816}"/>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3" name="Marcador de pie de página 2">
            <a:extLst>
              <a:ext uri="{FF2B5EF4-FFF2-40B4-BE49-F238E27FC236}">
                <a16:creationId xmlns:a16="http://schemas.microsoft.com/office/drawing/2014/main" id="{F3E5F2C2-0A30-4E6B-B81B-56ED476B8BD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5420C2A-CCFC-49FB-A7D4-CD54E000F507}"/>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97880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AEB207-3FAC-4C0E-8B0A-DDC2FF7594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8B6B16-C7C8-4D77-B237-632417A97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EF50E38-0090-4364-A44A-2BF9E4C5E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5739644-31A0-443D-97FC-181A7EC011FD}"/>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6" name="Marcador de pie de página 5">
            <a:extLst>
              <a:ext uri="{FF2B5EF4-FFF2-40B4-BE49-F238E27FC236}">
                <a16:creationId xmlns:a16="http://schemas.microsoft.com/office/drawing/2014/main" id="{A304FAB6-74E8-40AA-934B-535731D2CCF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3BAD29-685E-4CB0-8884-00A9B2F1DD5B}"/>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386626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D8FBD-DD76-4F45-8707-C47476DFC7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D4F0445-1266-416C-8A05-2EAD4DBAE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194C186-B924-460A-B1FD-3BF070B67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5DB504B-009B-4C55-A6D0-7A5934E46945}"/>
              </a:ext>
            </a:extLst>
          </p:cNvPr>
          <p:cNvSpPr>
            <a:spLocks noGrp="1"/>
          </p:cNvSpPr>
          <p:nvPr>
            <p:ph type="dt" sz="half" idx="10"/>
          </p:nvPr>
        </p:nvSpPr>
        <p:spPr/>
        <p:txBody>
          <a:bodyPr/>
          <a:lstStyle/>
          <a:p>
            <a:fld id="{FE22A19E-EFBB-46D6-940E-B9FEBB41F1A4}" type="datetimeFigureOut">
              <a:rPr lang="es-ES" smtClean="0"/>
              <a:t>31/01/2022</a:t>
            </a:fld>
            <a:endParaRPr lang="es-ES"/>
          </a:p>
        </p:txBody>
      </p:sp>
      <p:sp>
        <p:nvSpPr>
          <p:cNvPr id="6" name="Marcador de pie de página 5">
            <a:extLst>
              <a:ext uri="{FF2B5EF4-FFF2-40B4-BE49-F238E27FC236}">
                <a16:creationId xmlns:a16="http://schemas.microsoft.com/office/drawing/2014/main" id="{E44D190D-9EC5-4230-994B-D55430DB6F4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8DACC1-FABA-4F00-BA00-17EE06980C72}"/>
              </a:ext>
            </a:extLst>
          </p:cNvPr>
          <p:cNvSpPr>
            <a:spLocks noGrp="1"/>
          </p:cNvSpPr>
          <p:nvPr>
            <p:ph type="sldNum" sz="quarter" idx="12"/>
          </p:nvPr>
        </p:nvSpPr>
        <p:spPr/>
        <p:txBody>
          <a:bodyPr/>
          <a:lstStyle/>
          <a:p>
            <a:fld id="{C7FAAC35-5C40-4781-8654-89605ADC15F4}" type="slidenum">
              <a:rPr lang="es-ES" smtClean="0"/>
              <a:t>‹Nº›</a:t>
            </a:fld>
            <a:endParaRPr lang="es-ES"/>
          </a:p>
        </p:txBody>
      </p:sp>
    </p:spTree>
    <p:extLst>
      <p:ext uri="{BB962C8B-B14F-4D97-AF65-F5344CB8AC3E}">
        <p14:creationId xmlns:p14="http://schemas.microsoft.com/office/powerpoint/2010/main" val="104137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3C09850-80A0-4580-BAF5-AED40BF034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780102-978E-452D-998B-FA531581C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D9106E-EAB7-4EBB-ABBD-C74934CE03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2A19E-EFBB-46D6-940E-B9FEBB41F1A4}" type="datetimeFigureOut">
              <a:rPr lang="es-ES" smtClean="0"/>
              <a:t>31/01/2022</a:t>
            </a:fld>
            <a:endParaRPr lang="es-ES"/>
          </a:p>
        </p:txBody>
      </p:sp>
      <p:sp>
        <p:nvSpPr>
          <p:cNvPr id="5" name="Marcador de pie de página 4">
            <a:extLst>
              <a:ext uri="{FF2B5EF4-FFF2-40B4-BE49-F238E27FC236}">
                <a16:creationId xmlns:a16="http://schemas.microsoft.com/office/drawing/2014/main" id="{3FCD2346-DC06-4549-B63E-7F0F827F7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8D8689F-A519-4231-AD88-BB8B63C1BA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FAAC35-5C40-4781-8654-89605ADC15F4}" type="slidenum">
              <a:rPr lang="es-ES" smtClean="0"/>
              <a:t>‹Nº›</a:t>
            </a:fld>
            <a:endParaRPr lang="es-ES"/>
          </a:p>
        </p:txBody>
      </p:sp>
    </p:spTree>
    <p:extLst>
      <p:ext uri="{BB962C8B-B14F-4D97-AF65-F5344CB8AC3E}">
        <p14:creationId xmlns:p14="http://schemas.microsoft.com/office/powerpoint/2010/main" val="89602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hyperlink" Target="https://www.freepik.com/" TargetMode="External"/><Relationship Id="rId2" Type="http://schemas.openxmlformats.org/officeDocument/2006/relationships/hyperlink" Target="https://www.logomaker.com/"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canva.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ads.google.com/intl/es_es/home/tools/ads-edito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imezone.io/" TargetMode="Externa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support.zoom.us/hc/en-us/articles/360029527911-Free-online-Zoom-training-webina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wpbeginner.com/" TargetMode="External"/><Relationship Id="rId5" Type="http://schemas.openxmlformats.org/officeDocument/2006/relationships/hyperlink" Target="https://wordpress.com/"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6CDED-E4C5-4138-8FF0-FFACEA0A839C}"/>
              </a:ext>
            </a:extLst>
          </p:cNvPr>
          <p:cNvSpPr>
            <a:spLocks noGrp="1"/>
          </p:cNvSpPr>
          <p:nvPr>
            <p:ph type="ctrTitle"/>
          </p:nvPr>
        </p:nvSpPr>
        <p:spPr>
          <a:xfrm>
            <a:off x="3753036" y="2714595"/>
            <a:ext cx="4685924" cy="1121083"/>
          </a:xfrm>
        </p:spPr>
        <p:txBody>
          <a:bodyPr>
            <a:normAutofit fontScale="90000"/>
          </a:bodyPr>
          <a:lstStyle/>
          <a:p>
            <a:r>
              <a:rPr lang="en-GB" dirty="0">
                <a:solidFill>
                  <a:srgbClr val="D92E2D"/>
                </a:solidFill>
                <a:effectLst/>
                <a:ea typeface="Calibri" panose="020F0502020204030204" pitchFamily="34" charset="0"/>
                <a:cs typeface="Arial" panose="020B0604020202020204" pitchFamily="34" charset="0"/>
              </a:rPr>
              <a:t>COMPETENCIASDIGITALES</a:t>
            </a:r>
            <a:endParaRPr lang="es-ES" dirty="0">
              <a:solidFill>
                <a:srgbClr val="D92E2D"/>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010" y="6294071"/>
            <a:ext cx="10100684" cy="563929"/>
          </a:xfrm>
          <a:prstGeom prst="rect">
            <a:avLst/>
          </a:prstGeom>
        </p:spPr>
      </p:pic>
      <p:pic>
        <p:nvPicPr>
          <p:cNvPr id="16" name="Imagen 15">
            <a:extLst>
              <a:ext uri="{FF2B5EF4-FFF2-40B4-BE49-F238E27FC236}">
                <a16:creationId xmlns:a16="http://schemas.microsoft.com/office/drawing/2014/main" id="{0ADC5157-47E0-463F-9C8D-1781A1286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2059" y="357115"/>
            <a:ext cx="6959400" cy="2046882"/>
          </a:xfrm>
          <a:prstGeom prst="rect">
            <a:avLst/>
          </a:prstGeom>
        </p:spPr>
      </p:pic>
      <p:pic>
        <p:nvPicPr>
          <p:cNvPr id="8" name="Imagen 7">
            <a:extLst>
              <a:ext uri="{FF2B5EF4-FFF2-40B4-BE49-F238E27FC236}">
                <a16:creationId xmlns:a16="http://schemas.microsoft.com/office/drawing/2014/main" id="{3B3DD817-B1DA-4580-8570-994B1F491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2066" y="4306560"/>
            <a:ext cx="2167863" cy="1111660"/>
          </a:xfrm>
          <a:prstGeom prst="rect">
            <a:avLst/>
          </a:prstGeom>
        </p:spPr>
      </p:pic>
    </p:spTree>
    <p:extLst>
      <p:ext uri="{BB962C8B-B14F-4D97-AF65-F5344CB8AC3E}">
        <p14:creationId xmlns:p14="http://schemas.microsoft.com/office/powerpoint/2010/main" val="280934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704123"/>
            <a:ext cx="9927794" cy="3904663"/>
          </a:xfrm>
        </p:spPr>
        <p:txBody>
          <a:bodyPr>
            <a:noAutofit/>
          </a:bodyPr>
          <a:lstStyle/>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4) </a:t>
            </a:r>
            <a:r>
              <a:rPr lang="en-US" sz="1800" dirty="0" err="1">
                <a:effectLst/>
                <a:latin typeface="Arial" panose="020B0604020202020204" pitchFamily="34" charset="0"/>
                <a:ea typeface="Calibri" panose="020F0502020204030204" pitchFamily="34" charset="0"/>
              </a:rPr>
              <a:t>Crea</a:t>
            </a:r>
            <a:r>
              <a:rPr lang="en-US" sz="1800" dirty="0">
                <a:effectLst/>
                <a:latin typeface="Arial" panose="020B0604020202020204" pitchFamily="34" charset="0"/>
                <a:ea typeface="Calibri" panose="020F0502020204030204" pitchFamily="34" charset="0"/>
              </a:rPr>
              <a:t> un </a:t>
            </a:r>
            <a:r>
              <a:rPr lang="en-US" sz="1800" dirty="0" err="1">
                <a:effectLst/>
                <a:latin typeface="Arial" panose="020B0604020202020204" pitchFamily="34" charset="0"/>
                <a:ea typeface="Calibri" panose="020F0502020204030204" pitchFamily="34" charset="0"/>
              </a:rPr>
              <a:t>usuario</a:t>
            </a:r>
            <a:r>
              <a:rPr lang="en-US" sz="1800" dirty="0">
                <a:effectLst/>
                <a:latin typeface="Arial" panose="020B0604020202020204" pitchFamily="34" charset="0"/>
                <a:ea typeface="Calibri" panose="020F0502020204030204" pitchFamily="34" charset="0"/>
              </a:rPr>
              <a:t> y </a:t>
            </a:r>
            <a:r>
              <a:rPr lang="en-US" sz="1800" dirty="0" err="1">
                <a:effectLst/>
                <a:latin typeface="Arial" panose="020B0604020202020204" pitchFamily="34" charset="0"/>
                <a:ea typeface="Calibri" panose="020F0502020204030204" pitchFamily="34" charset="0"/>
              </a:rPr>
              <a:t>añadelo</a:t>
            </a:r>
            <a:r>
              <a:rPr lang="en-US" sz="1800" dirty="0">
                <a:effectLst/>
                <a:latin typeface="Arial" panose="020B0604020202020204" pitchFamily="34" charset="0"/>
                <a:ea typeface="Calibri" panose="020F0502020204030204" pitchFamily="34" charset="0"/>
              </a:rPr>
              <a:t> a la base de </a:t>
            </a:r>
            <a:r>
              <a:rPr lang="en-US" sz="1800" dirty="0" err="1">
                <a:effectLst/>
                <a:latin typeface="Arial" panose="020B0604020202020204" pitchFamily="34" charset="0"/>
                <a:ea typeface="Calibri" panose="020F0502020204030204" pitchFamily="34" charset="0"/>
              </a:rPr>
              <a:t>datos</a:t>
            </a:r>
            <a:r>
              <a:rPr lang="en-US" sz="1800" dirty="0">
                <a:effectLst/>
                <a:latin typeface="Arial" panose="020B0604020202020204" pitchFamily="34" charset="0"/>
                <a:ea typeface="Calibri" panose="020F0502020204030204" pitchFamily="34" charset="0"/>
              </a:rPr>
              <a:t>. Concede </a:t>
            </a:r>
            <a:r>
              <a:rPr lang="en-US" sz="1800" dirty="0" err="1">
                <a:effectLst/>
                <a:latin typeface="Arial" panose="020B0604020202020204" pitchFamily="34" charset="0"/>
                <a:ea typeface="Calibri" panose="020F0502020204030204" pitchFamily="34" charset="0"/>
              </a:rPr>
              <a:t>todos</a:t>
            </a:r>
            <a:r>
              <a:rPr lang="en-US" sz="1800" dirty="0">
                <a:effectLst/>
                <a:latin typeface="Arial" panose="020B0604020202020204" pitchFamily="34" charset="0"/>
                <a:ea typeface="Calibri" panose="020F0502020204030204" pitchFamily="34" charset="0"/>
              </a:rPr>
              <a:t> los </a:t>
            </a:r>
            <a:r>
              <a:rPr lang="en-US" sz="1800" dirty="0" err="1">
                <a:effectLst/>
                <a:latin typeface="Arial" panose="020B0604020202020204" pitchFamily="34" charset="0"/>
                <a:ea typeface="Calibri" panose="020F0502020204030204" pitchFamily="34" charset="0"/>
              </a:rPr>
              <a:t>permisos</a:t>
            </a:r>
            <a:r>
              <a:rPr lang="en-US" sz="1800" dirty="0">
                <a:effectLst/>
                <a:latin typeface="Arial" panose="020B0604020202020204" pitchFamily="34" charset="0"/>
                <a:ea typeface="Calibri" panose="020F0502020204030204" pitchFamily="34" charset="0"/>
              </a:rPr>
              <a:t>, y </a:t>
            </a:r>
            <a:r>
              <a:rPr lang="en-US" sz="1800" dirty="0" err="1">
                <a:effectLst/>
                <a:latin typeface="Arial" panose="020B0604020202020204" pitchFamily="34" charset="0"/>
                <a:ea typeface="Calibri" panose="020F0502020204030204" pitchFamily="34" charset="0"/>
              </a:rPr>
              <a:t>asígnales</a:t>
            </a:r>
            <a:r>
              <a:rPr lang="en-US" sz="1800" dirty="0">
                <a:effectLst/>
                <a:latin typeface="Arial" panose="020B0604020202020204" pitchFamily="34" charset="0"/>
                <a:ea typeface="Calibri" panose="020F0502020204030204" pitchFamily="34" charset="0"/>
              </a:rPr>
              <a:t> un </a:t>
            </a:r>
            <a:r>
              <a:rPr lang="en-US" sz="1800" dirty="0" err="1">
                <a:effectLst/>
                <a:latin typeface="Arial" panose="020B0604020202020204" pitchFamily="34" charset="0"/>
                <a:ea typeface="Calibri" panose="020F0502020204030204" pitchFamily="34" charset="0"/>
              </a:rPr>
              <a:t>nombre</a:t>
            </a:r>
            <a:r>
              <a:rPr lang="en-US" sz="1800" dirty="0">
                <a:effectLst/>
                <a:latin typeface="Arial" panose="020B0604020202020204" pitchFamily="34" charset="0"/>
                <a:ea typeface="Calibri" panose="020F0502020204030204" pitchFamily="34" charset="0"/>
              </a:rPr>
              <a:t> y </a:t>
            </a:r>
            <a:r>
              <a:rPr lang="en-US" sz="1800" dirty="0" err="1">
                <a:effectLst/>
                <a:latin typeface="Arial" panose="020B0604020202020204" pitchFamily="34" charset="0"/>
                <a:ea typeface="Calibri" panose="020F0502020204030204" pitchFamily="34" charset="0"/>
              </a:rPr>
              <a:t>contraseña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seguros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Ve</a:t>
            </a:r>
            <a:r>
              <a:rPr lang="en-US" sz="1800" dirty="0">
                <a:effectLst/>
                <a:latin typeface="Arial" panose="020B0604020202020204" pitchFamily="34" charset="0"/>
                <a:ea typeface="Calibri" panose="020F0502020204030204" pitchFamily="34" charset="0"/>
              </a:rPr>
              <a:t> a "</a:t>
            </a:r>
            <a:r>
              <a:rPr lang="en-US" sz="1800" dirty="0" err="1">
                <a:effectLst/>
                <a:latin typeface="Arial" panose="020B0604020202020204" pitchFamily="34" charset="0"/>
                <a:ea typeface="Calibri" panose="020F0502020204030204" pitchFamily="34" charset="0"/>
              </a:rPr>
              <a:t>añadir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usuario</a:t>
            </a:r>
            <a:r>
              <a:rPr lang="en-US" sz="1800" dirty="0">
                <a:effectLst/>
                <a:latin typeface="Arial" panose="020B0604020202020204" pitchFamily="34" charset="0"/>
                <a:ea typeface="Calibri" panose="020F0502020204030204" pitchFamily="34" charset="0"/>
              </a:rPr>
              <a:t> a la base de </a:t>
            </a:r>
            <a:r>
              <a:rPr lang="en-US" sz="1800" dirty="0" err="1">
                <a:effectLst/>
                <a:latin typeface="Arial" panose="020B0604020202020204" pitchFamily="34" charset="0"/>
                <a:ea typeface="Calibri" panose="020F0502020204030204" pitchFamily="34" charset="0"/>
              </a:rPr>
              <a:t>datos</a:t>
            </a:r>
            <a:r>
              <a:rPr lang="en-US" sz="1800" dirty="0">
                <a:effectLst/>
                <a:latin typeface="Arial" panose="020B0604020202020204" pitchFamily="34" charset="0"/>
                <a:ea typeface="Calibri" panose="020F0502020204030204" pitchFamily="34" charset="0"/>
              </a:rPr>
              <a:t>" y </a:t>
            </a:r>
            <a:r>
              <a:rPr lang="en-US" sz="1800" dirty="0" err="1">
                <a:effectLst/>
                <a:latin typeface="Arial" panose="020B0604020202020204" pitchFamily="34" charset="0"/>
                <a:ea typeface="Calibri" panose="020F0502020204030204" pitchFamily="34" charset="0"/>
              </a:rPr>
              <a:t>haz</a:t>
            </a:r>
            <a:r>
              <a:rPr lang="en-US" sz="1800" dirty="0">
                <a:effectLst/>
                <a:latin typeface="Arial" panose="020B0604020202020204" pitchFamily="34" charset="0"/>
                <a:ea typeface="Calibri" panose="020F0502020204030204" pitchFamily="34" charset="0"/>
              </a:rPr>
              <a:t> link </a:t>
            </a:r>
            <a:r>
              <a:rPr lang="en-US" sz="1800" dirty="0" err="1">
                <a:effectLst/>
                <a:latin typeface="Arial" panose="020B0604020202020204" pitchFamily="34" charset="0"/>
                <a:ea typeface="Calibri" panose="020F0502020204030204" pitchFamily="34" charset="0"/>
              </a:rPr>
              <a:t>en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él</a:t>
            </a:r>
            <a:r>
              <a:rPr lang="en-US" sz="1800" dirty="0">
                <a:effectLst/>
                <a:latin typeface="Arial" panose="020B0604020202020204" pitchFamily="34" charset="0"/>
                <a:ea typeface="Calibri" panose="020F0502020204030204" pitchFamily="34" charset="0"/>
              </a:rPr>
              <a:t>. </a:t>
            </a:r>
          </a:p>
          <a:p>
            <a:pPr indent="-269875" algn="l">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Escribe la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url</a:t>
            </a:r>
            <a:r>
              <a:rPr lang="en-US" sz="1800" dirty="0">
                <a:effectLst/>
                <a:latin typeface="Arial" panose="020B0604020202020204" pitchFamily="34" charset="0"/>
                <a:ea typeface="Calibri" panose="020F0502020204030204" pitchFamily="34" charset="0"/>
                <a:cs typeface="Times New Roman" panose="02020603050405020304" pitchFamily="18" charset="0"/>
              </a:rPr>
              <a:t> de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dominio</a:t>
            </a:r>
            <a:r>
              <a:rPr lang="en-US" sz="1800" dirty="0">
                <a:effectLst/>
                <a:latin typeface="Arial" panose="020B0604020202020204" pitchFamily="34" charset="0"/>
                <a:ea typeface="Calibri" panose="020F0502020204030204" pitchFamily="34" charset="0"/>
                <a:cs typeface="Times New Roman" panose="02020603050405020304" pitchFamily="18" charset="0"/>
              </a:rPr>
              <a:t> junto con "/wp-admin". Rellena los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campos</a:t>
            </a:r>
            <a:r>
              <a:rPr lang="en-US" sz="1800" dirty="0">
                <a:effectLst/>
                <a:latin typeface="Arial" panose="020B0604020202020204" pitchFamily="34" charset="0"/>
                <a:ea typeface="Calibri" panose="020F0502020204030204" pitchFamily="34" charset="0"/>
                <a:cs typeface="Times New Roman" panose="02020603050405020304" pitchFamily="18" charset="0"/>
              </a:rPr>
              <a:t> y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luego</a:t>
            </a:r>
            <a:r>
              <a:rPr lang="en-US" sz="1800" dirty="0">
                <a:effectLst/>
                <a:latin typeface="Arial" panose="020B0604020202020204" pitchFamily="34" charset="0"/>
                <a:ea typeface="Calibri" panose="020F0502020204030204" pitchFamily="34" charset="0"/>
                <a:cs typeface="Times New Roman" panose="02020603050405020304" pitchFamily="18" charset="0"/>
              </a:rPr>
              <a:t> introduce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el</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nombre</a:t>
            </a:r>
            <a:r>
              <a:rPr lang="en-US" sz="1800" dirty="0">
                <a:effectLst/>
                <a:latin typeface="Arial" panose="020B0604020202020204" pitchFamily="34" charset="0"/>
                <a:ea typeface="Calibri" panose="020F0502020204030204" pitchFamily="34" charset="0"/>
                <a:cs typeface="Times New Roman" panose="02020603050405020304" pitchFamily="18" charset="0"/>
              </a:rPr>
              <a:t> de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usuario</a:t>
            </a:r>
            <a:r>
              <a:rPr lang="en-US" sz="1800" dirty="0">
                <a:effectLst/>
                <a:latin typeface="Arial" panose="020B0604020202020204" pitchFamily="34" charset="0"/>
                <a:ea typeface="Calibri" panose="020F0502020204030204" pitchFamily="34" charset="0"/>
                <a:cs typeface="Times New Roman" panose="02020603050405020304" pitchFamily="18" charset="0"/>
              </a:rPr>
              <a:t> y la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contraseña</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5) </a:t>
            </a:r>
            <a:r>
              <a:rPr lang="en-US" sz="1800" dirty="0">
                <a:effectLst/>
                <a:latin typeface="Arial" panose="020B0604020202020204" pitchFamily="34" charset="0"/>
                <a:ea typeface="Calibri" panose="020F0502020204030204" pitchFamily="34" charset="0"/>
              </a:rPr>
              <a:t>WordPress </a:t>
            </a:r>
            <a:r>
              <a:rPr lang="en-US" sz="1800" dirty="0" err="1">
                <a:effectLst/>
                <a:latin typeface="Arial" panose="020B0604020202020204" pitchFamily="34" charset="0"/>
                <a:ea typeface="Calibri" panose="020F0502020204030204" pitchFamily="34" charset="0"/>
              </a:rPr>
              <a:t>está</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completamente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instalado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el</a:t>
            </a:r>
            <a:r>
              <a:rPr lang="en-US" sz="1800" dirty="0">
                <a:effectLst/>
                <a:latin typeface="Arial" panose="020B0604020202020204" pitchFamily="34" charset="0"/>
                <a:ea typeface="Calibri" panose="020F0502020204030204" pitchFamily="34" charset="0"/>
              </a:rPr>
              <a:t> panel lateral </a:t>
            </a:r>
            <a:r>
              <a:rPr lang="en-US" sz="1800" dirty="0" err="1">
                <a:effectLst/>
                <a:latin typeface="Arial" panose="020B0604020202020204" pitchFamily="34" charset="0"/>
                <a:ea typeface="Calibri" panose="020F0502020204030204" pitchFamily="34" charset="0"/>
              </a:rPr>
              <a:t>tendrás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opiciones</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publicación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plantillas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información</a:t>
            </a:r>
            <a:r>
              <a:rPr lang="en-US" sz="1800" dirty="0">
                <a:effectLst/>
                <a:latin typeface="Arial" panose="020B0604020202020204" pitchFamily="34" charset="0"/>
                <a:ea typeface="Calibri" panose="020F0502020204030204" pitchFamily="34" charset="0"/>
              </a:rPr>
              <a:t>...</a:t>
            </a:r>
            <a:r>
              <a:rPr lang="en-US" sz="1800" dirty="0" err="1">
                <a:effectLst/>
                <a:latin typeface="Arial" panose="020B0604020202020204" pitchFamily="34" charset="0"/>
                <a:ea typeface="Calibri" panose="020F0502020204030204" pitchFamily="34" charset="0"/>
              </a:rPr>
              <a:t>Explora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este</a:t>
            </a:r>
            <a:r>
              <a:rPr lang="en-US" sz="1800" dirty="0">
                <a:effectLst/>
                <a:latin typeface="Arial" panose="020B0604020202020204" pitchFamily="34" charset="0"/>
                <a:ea typeface="Calibri" panose="020F0502020204030204" pitchFamily="34" charset="0"/>
              </a:rPr>
              <a:t> panel y </a:t>
            </a:r>
            <a:r>
              <a:rPr lang="en-US" sz="1800" dirty="0" err="1">
                <a:effectLst/>
                <a:latin typeface="Arial" panose="020B0604020202020204" pitchFamily="34" charset="0"/>
                <a:ea typeface="Calibri" panose="020F0502020204030204" pitchFamily="34" charset="0"/>
              </a:rPr>
              <a:t>todas</a:t>
            </a:r>
            <a:r>
              <a:rPr lang="en-US" sz="1800" dirty="0">
                <a:effectLst/>
                <a:latin typeface="Arial" panose="020B0604020202020204" pitchFamily="34" charset="0"/>
                <a:ea typeface="Calibri" panose="020F0502020204030204" pitchFamily="34" charset="0"/>
              </a:rPr>
              <a:t> sus </a:t>
            </a:r>
            <a:r>
              <a:rPr lang="en-US" sz="1800" dirty="0" err="1">
                <a:effectLst/>
                <a:latin typeface="Arial" panose="020B0604020202020204" pitchFamily="34" charset="0"/>
                <a:ea typeface="Calibri" panose="020F0502020204030204" pitchFamily="34" charset="0"/>
              </a:rPr>
              <a:t>posibilidades</a:t>
            </a:r>
            <a:r>
              <a:rPr lang="en-US" sz="1800" dirty="0">
                <a:effectLst/>
                <a:latin typeface="Arial" panose="020B0604020202020204" pitchFamily="34" charset="0"/>
                <a:ea typeface="Calibri" panose="020F0502020204030204" pitchFamily="34" charset="0"/>
              </a:rPr>
              <a:t>. Hay plugins que </a:t>
            </a:r>
            <a:r>
              <a:rPr lang="en-US" sz="1800" dirty="0" err="1">
                <a:effectLst/>
                <a:latin typeface="Arial" panose="020B0604020202020204" pitchFamily="34" charset="0"/>
                <a:ea typeface="Calibri" panose="020F0502020204030204" pitchFamily="34" charset="0"/>
              </a:rPr>
              <a:t>añaden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funcionalidad</a:t>
            </a:r>
            <a:r>
              <a:rPr lang="en-US" sz="1800" dirty="0">
                <a:effectLst/>
                <a:latin typeface="Arial" panose="020B0604020202020204" pitchFamily="34" charset="0"/>
                <a:ea typeface="Calibri" panose="020F0502020204030204" pitchFamily="34" charset="0"/>
              </a:rPr>
              <a:t> extra a </a:t>
            </a:r>
            <a:r>
              <a:rPr lang="en-US" sz="1800" dirty="0" err="1">
                <a:effectLst/>
                <a:latin typeface="Arial" panose="020B0604020202020204" pitchFamily="34" charset="0"/>
                <a:ea typeface="Calibri" panose="020F0502020204030204" pitchFamily="34" charset="0"/>
              </a:rPr>
              <a:t>nuestra</a:t>
            </a:r>
            <a:r>
              <a:rPr lang="en-US" sz="1800" dirty="0">
                <a:effectLst/>
                <a:latin typeface="Arial" panose="020B0604020202020204" pitchFamily="34" charset="0"/>
                <a:ea typeface="Calibri" panose="020F0502020204030204" pitchFamily="34" charset="0"/>
              </a:rPr>
              <a:t> web. Por </a:t>
            </a:r>
            <a:r>
              <a:rPr lang="en-US" sz="1800" dirty="0" err="1">
                <a:effectLst/>
                <a:latin typeface="Arial" panose="020B0604020202020204" pitchFamily="34" charset="0"/>
                <a:ea typeface="Calibri" panose="020F0502020204030204" pitchFamily="34" charset="0"/>
              </a:rPr>
              <a:t>ejemplo</a:t>
            </a:r>
            <a:r>
              <a:rPr lang="en-US" sz="1800" dirty="0">
                <a:effectLst/>
                <a:latin typeface="Arial" panose="020B0604020202020204" pitchFamily="34" charset="0"/>
                <a:ea typeface="Calibri" panose="020F0502020204030204" pitchFamily="34" charset="0"/>
              </a:rPr>
              <a:t>,  WooCommerce </a:t>
            </a:r>
            <a:r>
              <a:rPr lang="en-US" sz="1800" dirty="0" err="1">
                <a:effectLst/>
                <a:latin typeface="Arial" panose="020B0604020202020204" pitchFamily="34" charset="0"/>
                <a:ea typeface="Calibri" panose="020F0502020204030204" pitchFamily="34" charset="0"/>
              </a:rPr>
              <a:t>permite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montar</a:t>
            </a:r>
            <a:r>
              <a:rPr lang="en-US" sz="1800" dirty="0">
                <a:effectLst/>
                <a:latin typeface="Arial" panose="020B0604020202020204" pitchFamily="34" charset="0"/>
                <a:ea typeface="Calibri" panose="020F0502020204030204" pitchFamily="34" charset="0"/>
              </a:rPr>
              <a:t> una </a:t>
            </a:r>
            <a:r>
              <a:rPr lang="en-US" sz="1800" dirty="0" err="1">
                <a:effectLst/>
                <a:latin typeface="Arial" panose="020B0604020202020204" pitchFamily="34" charset="0"/>
                <a:ea typeface="Calibri" panose="020F0502020204030204" pitchFamily="34" charset="0"/>
              </a:rPr>
              <a:t>pequeña</a:t>
            </a:r>
            <a:r>
              <a:rPr lang="en-US" sz="1800" dirty="0">
                <a:effectLst/>
                <a:latin typeface="Arial" panose="020B0604020202020204" pitchFamily="34" charset="0"/>
                <a:ea typeface="Calibri" panose="020F0502020204030204" pitchFamily="34" charset="0"/>
              </a:rPr>
              <a:t> tienda online con </a:t>
            </a:r>
            <a:r>
              <a:rPr lang="en-US" sz="1800" dirty="0" err="1">
                <a:effectLst/>
                <a:latin typeface="Arial" panose="020B0604020202020204" pitchFamily="34" charset="0"/>
                <a:ea typeface="Calibri" panose="020F0502020204030204" pitchFamily="34" charset="0"/>
              </a:rPr>
              <a:t>productos</a:t>
            </a:r>
            <a:r>
              <a:rPr lang="en-US" sz="1800" dirty="0">
                <a:effectLst/>
                <a:latin typeface="Arial" panose="020B0604020202020204" pitchFamily="34" charset="0"/>
                <a:ea typeface="Calibri" panose="020F0502020204030204" pitchFamily="34" charset="0"/>
              </a:rPr>
              <a:t>... </a:t>
            </a:r>
          </a:p>
          <a:p>
            <a:pPr indent="-269875" algn="l">
              <a:lnSpc>
                <a:spcPct val="115000"/>
              </a:lnSpc>
              <a:spcAft>
                <a:spcPts val="1000"/>
              </a:spcAft>
            </a:pPr>
            <a:r>
              <a:rPr lang="en-US" sz="1800" dirty="0" err="1">
                <a:effectLst/>
                <a:latin typeface="Arial" panose="020B0604020202020204" pitchFamily="34" charset="0"/>
                <a:ea typeface="Calibri" panose="020F0502020204030204" pitchFamily="34" charset="0"/>
                <a:cs typeface="Times New Roman" panose="02020603050405020304" pitchFamily="18" charset="0"/>
              </a:rPr>
              <a:t>Recuerda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incluir</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el</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logotipo</a:t>
            </a:r>
            <a:r>
              <a:rPr lang="en-US" sz="1800" dirty="0">
                <a:effectLst/>
                <a:latin typeface="Arial" panose="020B0604020202020204" pitchFamily="34" charset="0"/>
                <a:ea typeface="Calibri" panose="020F0502020204030204" pitchFamily="34" charset="0"/>
                <a:cs typeface="Times New Roman" panose="02020603050405020304" pitchFamily="18" charset="0"/>
              </a:rPr>
              <a:t>, o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algún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elemento</a:t>
            </a:r>
            <a:r>
              <a:rPr lang="en-US" sz="1800" dirty="0">
                <a:effectLst/>
                <a:latin typeface="Arial" panose="020B0604020202020204" pitchFamily="34" charset="0"/>
                <a:ea typeface="Calibri" panose="020F0502020204030204" pitchFamily="34" charset="0"/>
                <a:cs typeface="Times New Roman" panose="02020603050405020304" pitchFamily="18" charset="0"/>
              </a:rPr>
              <a:t> que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permita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reconocer</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empresa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colores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corporativos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lema</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09D39169-850C-4299-9E56-3F64DF85C70A}"/>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ffectLst/>
                <a:ea typeface="Calibri" panose="020F0502020204030204" pitchFamily="34" charset="0"/>
                <a:cs typeface="Times New Roman" panose="02020603050405020304" pitchFamily="18" charset="0"/>
              </a:rPr>
              <a:t> COMUNICACIÓN ONLINE EFECTIVA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DA74DAD5-92DF-44DF-A295-4E54EE9A5735}"/>
              </a:ext>
            </a:extLst>
          </p:cNvPr>
          <p:cNvSpPr txBox="1"/>
          <p:nvPr/>
        </p:nvSpPr>
        <p:spPr>
          <a:xfrm>
            <a:off x="4979814" y="1140194"/>
            <a:ext cx="7130062" cy="707886"/>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PASOS PRÁCTICOS PARA LA VISIBILIDAD DE TU EMPRESA DE DEPORTES ONLINE.</a:t>
            </a:r>
            <a:endParaRPr lang="es-ES" sz="2000" dirty="0">
              <a:latin typeface="+mj-lt"/>
            </a:endParaRPr>
          </a:p>
        </p:txBody>
      </p:sp>
    </p:spTree>
    <p:extLst>
      <p:ext uri="{BB962C8B-B14F-4D97-AF65-F5344CB8AC3E}">
        <p14:creationId xmlns:p14="http://schemas.microsoft.com/office/powerpoint/2010/main" val="309069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or qué el brainstorming es una técnica poco eficaz">
            <a:extLst>
              <a:ext uri="{FF2B5EF4-FFF2-40B4-BE49-F238E27FC236}">
                <a16:creationId xmlns:a16="http://schemas.microsoft.com/office/drawing/2014/main" id="{71DF67E8-D9B4-4995-9992-461C11794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70" t="-1128" r="14607"/>
          <a:stretch/>
        </p:blipFill>
        <p:spPr bwMode="auto">
          <a:xfrm>
            <a:off x="8797300" y="2035503"/>
            <a:ext cx="2922752" cy="2786993"/>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690730"/>
            <a:ext cx="7595644" cy="3904663"/>
          </a:xfrm>
        </p:spPr>
        <p:txBody>
          <a:bodyPr/>
          <a:lstStyle/>
          <a:p>
            <a:pPr algn="l"/>
            <a:r>
              <a:rPr lang="en-US" dirty="0">
                <a:solidFill>
                  <a:srgbClr val="E6872D"/>
                </a:solidFill>
                <a:effectLst/>
                <a:latin typeface="Arial" panose="020B0604020202020204" pitchFamily="34" charset="0"/>
                <a:ea typeface="Calibri" panose="020F0502020204030204" pitchFamily="34" charset="0"/>
                <a:cs typeface="Arial" panose="020B0604020202020204" pitchFamily="34" charset="0"/>
              </a:rPr>
              <a:t>2.2. Identidad </a:t>
            </a:r>
            <a:r>
              <a:rPr lang="en-US" dirty="0" err="1">
                <a:solidFill>
                  <a:srgbClr val="E6872D"/>
                </a:solidFill>
                <a:effectLst/>
                <a:latin typeface="Arial" panose="020B0604020202020204" pitchFamily="34" charset="0"/>
                <a:ea typeface="Calibri" panose="020F0502020204030204" pitchFamily="34" charset="0"/>
                <a:cs typeface="Arial" panose="020B0604020202020204" pitchFamily="34" charset="0"/>
              </a:rPr>
              <a:t>Corporativa</a:t>
            </a:r>
            <a:endParaRPr lang="es-ES" dirty="0">
              <a:solidFill>
                <a:srgbClr val="E6872D"/>
              </a:solidFill>
              <a:effectLst/>
              <a:latin typeface="Arial" panose="020B0604020202020204" pitchFamily="34" charset="0"/>
              <a:ea typeface="Calibri" panose="020F0502020204030204" pitchFamily="34" charset="0"/>
              <a:cs typeface="Arial" panose="020B0604020202020204" pitchFamily="34" charset="0"/>
            </a:endParaRPr>
          </a:p>
          <a:p>
            <a:pPr indent="-269875" algn="l">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Con los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siguientes</a:t>
            </a:r>
            <a:r>
              <a:rPr lang="en-US" sz="1800" dirty="0">
                <a:effectLst/>
                <a:latin typeface="Arial" panose="020B0604020202020204" pitchFamily="34" charset="0"/>
                <a:ea typeface="Calibri" panose="020F0502020204030204" pitchFamily="34" charset="0"/>
                <a:cs typeface="Times New Roman" panose="02020603050405020304" pitchFamily="18" charset="0"/>
              </a:rPr>
              <a:t> pasos,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desarrollarás</a:t>
            </a:r>
            <a:r>
              <a:rPr lang="en-US" sz="1800" dirty="0">
                <a:effectLst/>
                <a:latin typeface="Arial" panose="020B0604020202020204" pitchFamily="34" charset="0"/>
                <a:ea typeface="Calibri" panose="020F0502020204030204" pitchFamily="34" charset="0"/>
                <a:cs typeface="Times New Roman" panose="02020603050405020304" pitchFamily="18" charset="0"/>
              </a:rPr>
              <a:t> una idea de la imagen que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tendrá</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tu</a:t>
            </a:r>
            <a:r>
              <a:rPr lang="en-US" sz="1800" dirty="0">
                <a:effectLst/>
                <a:latin typeface="Arial" panose="020B0604020202020204" pitchFamily="34" charset="0"/>
                <a:ea typeface="Calibri" panose="020F0502020204030204" pitchFamily="34" charset="0"/>
                <a:cs typeface="Times New Roman" panose="02020603050405020304" pitchFamily="18" charset="0"/>
              </a:rPr>
              <a:t> web.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Aquí</a:t>
            </a:r>
            <a:r>
              <a:rPr lang="en-US" sz="1800" dirty="0">
                <a:effectLst/>
                <a:latin typeface="Arial" panose="020B0604020202020204" pitchFamily="34" charset="0"/>
                <a:ea typeface="Calibri" panose="020F0502020204030204" pitchFamily="34" charset="0"/>
                <a:cs typeface="Times New Roman" panose="02020603050405020304" pitchFamily="18" charset="0"/>
              </a:rPr>
              <a:t> hay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algunos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consejos</a:t>
            </a:r>
            <a:r>
              <a:rPr lang="en-US" sz="1800" dirty="0">
                <a:effectLst/>
                <a:latin typeface="Arial" panose="020B0604020202020204" pitchFamily="34" charset="0"/>
                <a:ea typeface="Calibri" panose="020F0502020204030204" pitchFamily="34" charset="0"/>
                <a:cs typeface="Times New Roman" panose="02020603050405020304" pitchFamily="18" charset="0"/>
              </a:rPr>
              <a:t> de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identidad</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corporativa</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 Paso 1: </a:t>
            </a:r>
            <a:r>
              <a:rPr lang="en-US" sz="1800" dirty="0">
                <a:effectLst/>
                <a:latin typeface="Arial" panose="020B0604020202020204" pitchFamily="34" charset="0"/>
                <a:ea typeface="Calibri" panose="020F0502020204030204" pitchFamily="34" charset="0"/>
              </a:rPr>
              <a:t>Brainstorming y </a:t>
            </a:r>
            <a:r>
              <a:rPr lang="en-US" sz="1800" dirty="0" err="1">
                <a:effectLst/>
                <a:latin typeface="Arial" panose="020B0604020202020204" pitchFamily="34" charset="0"/>
                <a:ea typeface="Calibri" panose="020F0502020204030204" pitchFamily="34" charset="0"/>
              </a:rPr>
              <a:t>mapa</a:t>
            </a:r>
            <a:r>
              <a:rPr lang="en-US" sz="1800" dirty="0">
                <a:effectLst/>
                <a:latin typeface="Arial" panose="020B0604020202020204" pitchFamily="34" charset="0"/>
                <a:ea typeface="Calibri" panose="020F0502020204030204" pitchFamily="34" charset="0"/>
              </a:rPr>
              <a:t> mental son </a:t>
            </a:r>
            <a:r>
              <a:rPr lang="en-US" sz="1800" dirty="0" err="1">
                <a:effectLst/>
                <a:latin typeface="Arial" panose="020B0604020202020204" pitchFamily="34" charset="0"/>
                <a:ea typeface="Calibri" panose="020F0502020204030204" pitchFamily="34" charset="0"/>
              </a:rPr>
              <a:t>herramientas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muy</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útiles</a:t>
            </a:r>
            <a:r>
              <a:rPr lang="en-US" sz="1800" dirty="0">
                <a:effectLst/>
                <a:latin typeface="Arial" panose="020B0604020202020204" pitchFamily="34" charset="0"/>
                <a:ea typeface="Calibri" panose="020F0502020204030204" pitchFamily="34" charset="0"/>
              </a:rPr>
              <a:t> para </a:t>
            </a:r>
            <a:r>
              <a:rPr lang="en-US" sz="1800" dirty="0" err="1">
                <a:effectLst/>
                <a:latin typeface="Arial" panose="020B0604020202020204" pitchFamily="34" charset="0"/>
                <a:ea typeface="Calibri" panose="020F0502020204030204" pitchFamily="34" charset="0"/>
              </a:rPr>
              <a:t>planear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tu</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identificación</a:t>
            </a:r>
            <a:r>
              <a:rPr lang="en-US" sz="1800" dirty="0">
                <a:effectLst/>
                <a:latin typeface="Arial" panose="020B0604020202020204" pitchFamily="34" charset="0"/>
                <a:ea typeface="Calibri" panose="020F0502020204030204" pitchFamily="34" charset="0"/>
              </a:rPr>
              <a:t> visual. </a:t>
            </a:r>
            <a:r>
              <a:rPr lang="en-US" sz="1800" dirty="0" err="1">
                <a:effectLst/>
                <a:latin typeface="Arial" panose="020B0604020202020204" pitchFamily="34" charset="0"/>
                <a:ea typeface="Calibri" panose="020F0502020204030204" pitchFamily="34" charset="0"/>
              </a:rPr>
              <a:t>Intenta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tomar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inspiración</a:t>
            </a:r>
            <a:r>
              <a:rPr lang="en-US" sz="1800" dirty="0">
                <a:effectLst/>
                <a:latin typeface="Arial" panose="020B0604020202020204" pitchFamily="34" charset="0"/>
                <a:ea typeface="Calibri" panose="020F0502020204030204" pitchFamily="34" charset="0"/>
              </a:rPr>
              <a:t> de webs de </a:t>
            </a:r>
            <a:r>
              <a:rPr lang="en-US" sz="1800" dirty="0" err="1">
                <a:effectLst/>
                <a:latin typeface="Arial" panose="020B0604020202020204" pitchFamily="34" charset="0"/>
                <a:ea typeface="Calibri" panose="020F0502020204030204" pitchFamily="34" charset="0"/>
              </a:rPr>
              <a:t>deporte</a:t>
            </a:r>
            <a:r>
              <a:rPr lang="en-US" sz="1800" dirty="0">
                <a:effectLst/>
                <a:latin typeface="Arial" panose="020B0604020202020204" pitchFamily="34" charset="0"/>
                <a:ea typeface="Calibri" panose="020F0502020204030204" pitchFamily="34" charset="0"/>
              </a:rPr>
              <a:t> o logos que </a:t>
            </a:r>
            <a:r>
              <a:rPr lang="en-US" sz="1800" dirty="0" err="1">
                <a:effectLst/>
                <a:latin typeface="Arial" panose="020B0604020202020204" pitchFamily="34" charset="0"/>
                <a:ea typeface="Calibri" panose="020F0502020204030204" pitchFamily="34" charset="0"/>
              </a:rPr>
              <a:t>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gusten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así</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como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investigar</a:t>
            </a:r>
            <a:r>
              <a:rPr lang="en-US" sz="1800" dirty="0">
                <a:effectLst/>
                <a:latin typeface="Arial" panose="020B0604020202020204" pitchFamily="34" charset="0"/>
                <a:ea typeface="Calibri" panose="020F0502020204030204" pitchFamily="34" charset="0"/>
              </a:rPr>
              <a:t> y </a:t>
            </a:r>
            <a:r>
              <a:rPr lang="en-US" sz="1800" dirty="0" err="1">
                <a:effectLst/>
                <a:latin typeface="Arial" panose="020B0604020202020204" pitchFamily="34" charset="0"/>
                <a:ea typeface="Calibri" panose="020F0502020204030204" pitchFamily="34" charset="0"/>
              </a:rPr>
              <a:t>descubrir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cómo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trabajar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su</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diseño</a:t>
            </a:r>
            <a:r>
              <a:rPr lang="en-US" sz="1800" dirty="0">
                <a:effectLst/>
                <a:latin typeface="Arial" panose="020B0604020202020204" pitchFamily="34" charset="0"/>
                <a:ea typeface="Calibri" panose="020F0502020204030204" pitchFamily="34" charset="0"/>
              </a:rPr>
              <a:t> y </a:t>
            </a:r>
            <a:r>
              <a:rPr lang="en-US" sz="1800" dirty="0" err="1">
                <a:effectLst/>
                <a:latin typeface="Arial" panose="020B0604020202020204" pitchFamily="34" charset="0"/>
                <a:ea typeface="Calibri" panose="020F0502020204030204" pitchFamily="34" charset="0"/>
              </a:rPr>
              <a:t>qué</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gusta</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ellos</a:t>
            </a:r>
            <a:r>
              <a:rPr lang="en-US" sz="1800" dirty="0">
                <a:effectLst/>
                <a:latin typeface="Arial" panose="020B0604020202020204" pitchFamily="34" charset="0"/>
                <a:ea typeface="Calibri" panose="020F0502020204030204" pitchFamily="34" charset="0"/>
              </a:rPr>
              <a:t>.</a:t>
            </a:r>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40191"/>
            <a:ext cx="3811683" cy="1121083"/>
          </a:xfrm>
          <a:prstGeom prst="rect">
            <a:avLst/>
          </a:prstGeom>
        </p:spPr>
      </p:pic>
      <p:sp>
        <p:nvSpPr>
          <p:cNvPr id="11" name="Título 1">
            <a:extLst>
              <a:ext uri="{FF2B5EF4-FFF2-40B4-BE49-F238E27FC236}">
                <a16:creationId xmlns:a16="http://schemas.microsoft.com/office/drawing/2014/main" id="{09D39169-850C-4299-9E56-3F64DF85C70A}"/>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ffectLst/>
                <a:ea typeface="Calibri" panose="020F0502020204030204" pitchFamily="34" charset="0"/>
                <a:cs typeface="Times New Roman" panose="02020603050405020304" pitchFamily="18" charset="0"/>
              </a:rPr>
              <a:t> COMUNICACIÓN ONLINE EFECTIVA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DA74DAD5-92DF-44DF-A295-4E54EE9A5735}"/>
              </a:ext>
            </a:extLst>
          </p:cNvPr>
          <p:cNvSpPr txBox="1"/>
          <p:nvPr/>
        </p:nvSpPr>
        <p:spPr>
          <a:xfrm>
            <a:off x="4979814" y="1140194"/>
            <a:ext cx="7130062" cy="1015663"/>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PASOS PRÁCTICOS PARA LA VISIBILIDAD DE TU EMPRESA DE DEPORTES ONLINE.</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Tree>
    <p:extLst>
      <p:ext uri="{BB962C8B-B14F-4D97-AF65-F5344CB8AC3E}">
        <p14:creationId xmlns:p14="http://schemas.microsoft.com/office/powerpoint/2010/main" val="290928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ipos de lluvia de ideas | Potencia el brainstorming en tu equipo">
            <a:extLst>
              <a:ext uri="{FF2B5EF4-FFF2-40B4-BE49-F238E27FC236}">
                <a16:creationId xmlns:a16="http://schemas.microsoft.com/office/drawing/2014/main" id="{6D94B248-AAED-4EC6-9FE2-373AC7727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6000" y="2372085"/>
            <a:ext cx="4353642" cy="2052431"/>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32098"/>
            <a:ext cx="6294554" cy="3904663"/>
          </a:xfrm>
        </p:spPr>
        <p:txBody>
          <a:bodyPr>
            <a:normAutofit lnSpcReduction="10000"/>
          </a:bodyPr>
          <a:lstStyle/>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Arial" panose="020B0604020202020204" pitchFamily="34" charset="0"/>
              </a:rPr>
              <a:t>- Paso 2</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rPr>
              <a:t>Toma </a:t>
            </a:r>
            <a:r>
              <a:rPr lang="en-US" sz="1800" dirty="0" err="1">
                <a:effectLst/>
                <a:latin typeface="Arial" panose="020B0604020202020204" pitchFamily="34" charset="0"/>
                <a:ea typeface="Calibri" panose="020F0502020204030204" pitchFamily="34" charset="0"/>
              </a:rPr>
              <a:t>notas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sobre</a:t>
            </a:r>
            <a:r>
              <a:rPr lang="en-US" sz="1800" dirty="0">
                <a:effectLst/>
                <a:latin typeface="Arial" panose="020B0604020202020204" pitchFamily="34" charset="0"/>
                <a:ea typeface="Calibri" panose="020F0502020204030204" pitchFamily="34" charset="0"/>
              </a:rPr>
              <a:t> la </a:t>
            </a:r>
            <a:r>
              <a:rPr lang="en-US" sz="1800" dirty="0" err="1">
                <a:effectLst/>
                <a:latin typeface="Arial" panose="020B0604020202020204" pitchFamily="34" charset="0"/>
                <a:ea typeface="Calibri" panose="020F0502020204030204" pitchFamily="34" charset="0"/>
              </a:rPr>
              <a:t>información</a:t>
            </a:r>
            <a:r>
              <a:rPr lang="en-US" sz="1800" dirty="0">
                <a:effectLst/>
                <a:latin typeface="Arial" panose="020B0604020202020204" pitchFamily="34" charset="0"/>
                <a:ea typeface="Calibri" panose="020F0502020204030204" pitchFamily="34" charset="0"/>
              </a:rPr>
              <a:t> de las webs que </a:t>
            </a:r>
            <a:r>
              <a:rPr lang="en-US" sz="1800" dirty="0" err="1">
                <a:effectLst/>
                <a:latin typeface="Arial" panose="020B0604020202020204" pitchFamily="34" charset="0"/>
                <a:ea typeface="Calibri" panose="020F0502020204030204" pitchFamily="34" charset="0"/>
              </a:rPr>
              <a:t>visitas</a:t>
            </a:r>
            <a:r>
              <a:rPr lang="en-US" sz="1800" dirty="0">
                <a:effectLst/>
                <a:latin typeface="Arial" panose="020B0604020202020204" pitchFamily="34" charset="0"/>
                <a:ea typeface="Calibri" panose="020F0502020204030204" pitchFamily="34" charset="0"/>
              </a:rPr>
              <a:t> que </a:t>
            </a:r>
            <a:r>
              <a:rPr lang="en-US" sz="1800" dirty="0" err="1">
                <a:effectLst/>
                <a:latin typeface="Arial" panose="020B0604020202020204" pitchFamily="34" charset="0"/>
                <a:ea typeface="Calibri" panose="020F0502020204030204" pitchFamily="34" charset="0"/>
              </a:rPr>
              <a:t>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gustan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título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secciones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contenidos</a:t>
            </a:r>
            <a:r>
              <a:rPr lang="en-US" sz="1800" dirty="0">
                <a:effectLst/>
                <a:latin typeface="Arial" panose="020B0604020202020204" pitchFamily="34" charset="0"/>
                <a:ea typeface="Calibri" panose="020F0502020204030204" pitchFamily="34" charset="0"/>
              </a:rPr>
              <a:t>, palabras clave, </a:t>
            </a:r>
            <a:r>
              <a:rPr lang="en-US" sz="1800" dirty="0" err="1">
                <a:effectLst/>
                <a:latin typeface="Arial" panose="020B0604020202020204" pitchFamily="34" charset="0"/>
                <a:ea typeface="Calibri" panose="020F0502020204030204" pitchFamily="34" charset="0"/>
              </a:rPr>
              <a:t>asociación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página</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comentarios</a:t>
            </a:r>
            <a:r>
              <a:rPr lang="en-US" sz="1800" dirty="0">
                <a:effectLst/>
                <a:latin typeface="Arial" panose="020B0604020202020204" pitchFamily="34" charset="0"/>
                <a:ea typeface="Calibri" panose="020F0502020204030204" pitchFamily="34" charset="0"/>
              </a:rPr>
              <a:t>… </a:t>
            </a:r>
          </a:p>
          <a:p>
            <a:pPr algn="just">
              <a:lnSpc>
                <a:spcPct val="115000"/>
              </a:lnSpc>
              <a:spcAft>
                <a:spcPts val="1000"/>
              </a:spcAft>
            </a:pPr>
            <a:r>
              <a:rPr lang="en-US" sz="1800" b="1" dirty="0">
                <a:effectLst/>
                <a:latin typeface="Arial" panose="020B0604020202020204" pitchFamily="34" charset="0"/>
                <a:ea typeface="Calibri" panose="020F0502020204030204" pitchFamily="34" charset="0"/>
                <a:cs typeface="Arial" panose="020B0604020202020204" pitchFamily="34" charset="0"/>
              </a:rPr>
              <a:t>- Paso 3: </a:t>
            </a:r>
            <a:r>
              <a:rPr lang="en-US" sz="1800" dirty="0" err="1">
                <a:effectLst/>
                <a:latin typeface="Arial" panose="020B0604020202020204" pitchFamily="34" charset="0"/>
                <a:ea typeface="Calibri" panose="020F0502020204030204" pitchFamily="34" charset="0"/>
              </a:rPr>
              <a:t>Cuando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desarrolles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tu</a:t>
            </a:r>
            <a:r>
              <a:rPr lang="en-US" sz="1800" dirty="0">
                <a:effectLst/>
                <a:latin typeface="Arial" panose="020B0604020202020204" pitchFamily="34" charset="0"/>
                <a:ea typeface="Calibri" panose="020F0502020204030204" pitchFamily="34" charset="0"/>
              </a:rPr>
              <a:t> idea developing your idea, </a:t>
            </a:r>
            <a:r>
              <a:rPr lang="en-US" sz="1800" dirty="0" err="1">
                <a:effectLst/>
                <a:latin typeface="Arial" panose="020B0604020202020204" pitchFamily="34" charset="0"/>
                <a:ea typeface="Calibri" panose="020F0502020204030204" pitchFamily="34" charset="0"/>
              </a:rPr>
              <a:t>usa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colores</a:t>
            </a:r>
            <a:r>
              <a:rPr lang="en-US" sz="1800" dirty="0">
                <a:effectLst/>
                <a:latin typeface="Arial" panose="020B0604020202020204" pitchFamily="34" charset="0"/>
                <a:ea typeface="Calibri" panose="020F0502020204030204" pitchFamily="34" charset="0"/>
              </a:rPr>
              <a:t> claros para </a:t>
            </a:r>
            <a:r>
              <a:rPr lang="en-US" sz="1800" dirty="0" err="1">
                <a:effectLst/>
                <a:latin typeface="Arial" panose="020B0604020202020204" pitchFamily="34" charset="0"/>
                <a:ea typeface="Calibri" panose="020F0502020204030204" pitchFamily="34" charset="0"/>
              </a:rPr>
              <a:t>el</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fondo</a:t>
            </a:r>
            <a:r>
              <a:rPr lang="en-US" sz="1800" dirty="0">
                <a:effectLst/>
                <a:latin typeface="Arial" panose="020B0604020202020204" pitchFamily="34" charset="0"/>
                <a:ea typeface="Calibri" panose="020F0502020204030204" pitchFamily="34" charset="0"/>
              </a:rPr>
              <a:t> y </a:t>
            </a:r>
            <a:r>
              <a:rPr lang="en-US" sz="1800" dirty="0" err="1">
                <a:effectLst/>
                <a:latin typeface="Arial" panose="020B0604020202020204" pitchFamily="34" charset="0"/>
                <a:ea typeface="Calibri" panose="020F0502020204030204" pitchFamily="34" charset="0"/>
              </a:rPr>
              <a:t>colores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oscuros</a:t>
            </a:r>
            <a:r>
              <a:rPr lang="en-US" sz="1800" dirty="0">
                <a:effectLst/>
                <a:latin typeface="Arial" panose="020B0604020202020204" pitchFamily="34" charset="0"/>
                <a:ea typeface="Calibri" panose="020F0502020204030204" pitchFamily="34" charset="0"/>
              </a:rPr>
              <a:t> que </a:t>
            </a:r>
            <a:r>
              <a:rPr lang="en-US" sz="1800" dirty="0" err="1">
                <a:effectLst/>
                <a:latin typeface="Arial" panose="020B0604020202020204" pitchFamily="34" charset="0"/>
                <a:ea typeface="Calibri" panose="020F0502020204030204" pitchFamily="34" charset="0"/>
              </a:rPr>
              <a:t>contrasten</a:t>
            </a:r>
            <a:r>
              <a:rPr lang="en-US" sz="1800" dirty="0">
                <a:effectLst/>
                <a:latin typeface="Arial" panose="020B0604020202020204" pitchFamily="34" charset="0"/>
                <a:ea typeface="Calibri" panose="020F0502020204030204" pitchFamily="34" charset="0"/>
              </a:rPr>
              <a:t> con </a:t>
            </a:r>
            <a:r>
              <a:rPr lang="en-US" sz="1800" dirty="0" err="1">
                <a:effectLst/>
                <a:latin typeface="Arial" panose="020B0604020202020204" pitchFamily="34" charset="0"/>
                <a:ea typeface="Calibri" panose="020F0502020204030204" pitchFamily="34" charset="0"/>
              </a:rPr>
              <a:t>él</a:t>
            </a:r>
            <a:r>
              <a:rPr lang="en-US" sz="1800" dirty="0">
                <a:effectLst/>
                <a:latin typeface="Arial" panose="020B0604020202020204" pitchFamily="34" charset="0"/>
                <a:ea typeface="Calibri" panose="020F0502020204030204" pitchFamily="34" charset="0"/>
              </a:rPr>
              <a:t>. No uses un </a:t>
            </a:r>
            <a:r>
              <a:rPr lang="en-US" sz="1800" dirty="0" err="1">
                <a:effectLst/>
                <a:latin typeface="Arial" panose="020B0604020202020204" pitchFamily="34" charset="0"/>
                <a:ea typeface="Calibri" panose="020F0502020204030204" pitchFamily="34" charset="0"/>
              </a:rPr>
              <a:t>excesivo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número</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fuentes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iconos</a:t>
            </a:r>
            <a:r>
              <a:rPr lang="en-US" sz="1800" dirty="0">
                <a:effectLst/>
                <a:latin typeface="Arial" panose="020B0604020202020204" pitchFamily="34" charset="0"/>
                <a:ea typeface="Calibri" panose="020F0502020204030204" pitchFamily="34" charset="0"/>
              </a:rPr>
              <a:t> o </a:t>
            </a:r>
            <a:r>
              <a:rPr lang="en-US" sz="1800" dirty="0" err="1">
                <a:effectLst/>
                <a:latin typeface="Arial" panose="020B0604020202020204" pitchFamily="34" charset="0"/>
                <a:ea typeface="Calibri" panose="020F0502020204030204" pitchFamily="34" charset="0"/>
              </a:rPr>
              <a:t>imágenes</a:t>
            </a:r>
            <a:r>
              <a:rPr lang="en-US" sz="1800" dirty="0">
                <a:effectLst/>
                <a:latin typeface="Arial" panose="020B0604020202020204" pitchFamily="34" charset="0"/>
                <a:ea typeface="Calibri" panose="020F0502020204030204" pitchFamily="34" charset="0"/>
              </a:rPr>
              <a:t>, y </a:t>
            </a:r>
            <a:r>
              <a:rPr lang="en-US" sz="1800" dirty="0" err="1">
                <a:effectLst/>
                <a:latin typeface="Arial" panose="020B0604020202020204" pitchFamily="34" charset="0"/>
                <a:ea typeface="Calibri" panose="020F0502020204030204" pitchFamily="34" charset="0"/>
              </a:rPr>
              <a:t>asegúrate</a:t>
            </a:r>
            <a:r>
              <a:rPr lang="en-US" sz="1800" dirty="0">
                <a:effectLst/>
                <a:latin typeface="Arial" panose="020B0604020202020204" pitchFamily="34" charset="0"/>
                <a:ea typeface="Calibri" panose="020F0502020204030204" pitchFamily="34" charset="0"/>
              </a:rPr>
              <a:t> de usar </a:t>
            </a:r>
            <a:r>
              <a:rPr lang="en-US" sz="1800" dirty="0" err="1">
                <a:effectLst/>
                <a:latin typeface="Arial" panose="020B0604020202020204" pitchFamily="34" charset="0"/>
                <a:ea typeface="Calibri" panose="020F0502020204030204" pitchFamily="34" charset="0"/>
              </a:rPr>
              <a:t>imágenes</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calidad</a:t>
            </a:r>
            <a:r>
              <a:rPr lang="en-US" sz="1800" dirty="0">
                <a:effectLst/>
                <a:latin typeface="Arial" panose="020B0604020202020204" pitchFamily="34" charset="0"/>
                <a:ea typeface="Calibri" panose="020F0502020204030204" pitchFamily="34" charset="0"/>
              </a:rPr>
              <a:t>. Haz </a:t>
            </a:r>
            <a:r>
              <a:rPr lang="en-US" sz="1800" dirty="0" err="1">
                <a:effectLst/>
                <a:latin typeface="Arial" panose="020B0604020202020204" pitchFamily="34" charset="0"/>
                <a:ea typeface="Calibri" panose="020F0502020204030204" pitchFamily="34" charset="0"/>
              </a:rPr>
              <a:t>todas</a:t>
            </a:r>
            <a:r>
              <a:rPr lang="en-US" sz="1800" dirty="0">
                <a:effectLst/>
                <a:latin typeface="Arial" panose="020B0604020202020204" pitchFamily="34" charset="0"/>
                <a:ea typeface="Calibri" panose="020F0502020204030204" pitchFamily="34" charset="0"/>
              </a:rPr>
              <a:t> las </a:t>
            </a:r>
            <a:r>
              <a:rPr lang="en-US" sz="1800" dirty="0" err="1">
                <a:effectLst/>
                <a:latin typeface="Arial" panose="020B0604020202020204" pitchFamily="34" charset="0"/>
                <a:ea typeface="Calibri" panose="020F0502020204030204" pitchFamily="34" charset="0"/>
              </a:rPr>
              <a:t>páginas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homogéneas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en</a:t>
            </a:r>
            <a:r>
              <a:rPr lang="en-US" sz="1800" dirty="0">
                <a:effectLst/>
                <a:latin typeface="Arial" panose="020B0604020202020204" pitchFamily="34" charset="0"/>
                <a:ea typeface="Calibri" panose="020F0502020204030204" pitchFamily="34" charset="0"/>
              </a:rPr>
              <a:t> la </a:t>
            </a:r>
            <a:r>
              <a:rPr lang="en-US" sz="1800" dirty="0" err="1">
                <a:effectLst/>
                <a:latin typeface="Arial" panose="020B0604020202020204" pitchFamily="34" charset="0"/>
                <a:ea typeface="Calibri" panose="020F0502020204030204" pitchFamily="34" charset="0"/>
              </a:rPr>
              <a:t>misma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línea</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diseño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gráfico</a:t>
            </a:r>
            <a:r>
              <a:rPr lang="en-US" sz="1800" dirty="0">
                <a:effectLst/>
                <a:latin typeface="Arial" panose="020B0604020202020204" pitchFamily="34" charset="0"/>
                <a:ea typeface="Calibri" panose="020F0502020204030204" pitchFamily="34" charset="0"/>
              </a:rPr>
              <a:t> para que </a:t>
            </a:r>
            <a:r>
              <a:rPr lang="en-US" sz="1800" dirty="0" err="1">
                <a:effectLst/>
                <a:latin typeface="Arial" panose="020B0604020202020204" pitchFamily="34" charset="0"/>
                <a:ea typeface="Calibri" panose="020F0502020204030204" pitchFamily="34" charset="0"/>
              </a:rPr>
              <a:t>parezca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más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profesional</a:t>
            </a:r>
            <a:r>
              <a:rPr lang="en-US" sz="1800" dirty="0">
                <a:effectLst/>
                <a:latin typeface="Arial" panose="020B0604020202020204" pitchFamily="34" charset="0"/>
                <a:ea typeface="Calibri" panose="020F0502020204030204" pitchFamily="34" charset="0"/>
              </a:rPr>
              <a:t>. El </a:t>
            </a:r>
            <a:r>
              <a:rPr lang="en-US" sz="1800" dirty="0" err="1">
                <a:effectLst/>
                <a:latin typeface="Arial" panose="020B0604020202020204" pitchFamily="34" charset="0"/>
                <a:ea typeface="Calibri" panose="020F0502020204030204" pitchFamily="34" charset="0"/>
              </a:rPr>
              <a:t>diseño</a:t>
            </a:r>
            <a:r>
              <a:rPr lang="en-US" sz="1800" dirty="0">
                <a:effectLst/>
                <a:latin typeface="Arial" panose="020B0604020202020204" pitchFamily="34" charset="0"/>
                <a:ea typeface="Calibri" panose="020F0502020204030204" pitchFamily="34" charset="0"/>
              </a:rPr>
              <a:t> responsive es </a:t>
            </a:r>
            <a:r>
              <a:rPr lang="en-US" sz="1800" dirty="0" err="1">
                <a:effectLst/>
                <a:latin typeface="Arial" panose="020B0604020202020204" pitchFamily="34" charset="0"/>
                <a:ea typeface="Calibri" panose="020F0502020204030204" pitchFamily="34" charset="0"/>
              </a:rPr>
              <a:t>esencial</a:t>
            </a:r>
            <a:r>
              <a:rPr lang="en-US" sz="1800" dirty="0">
                <a:effectLst/>
                <a:latin typeface="Arial" panose="020B0604020202020204" pitchFamily="34" charset="0"/>
                <a:ea typeface="Calibri" panose="020F0502020204030204" pitchFamily="34" charset="0"/>
              </a:rPr>
              <a:t> para </a:t>
            </a:r>
            <a:r>
              <a:rPr lang="en-US" sz="1800" dirty="0" err="1">
                <a:effectLst/>
                <a:latin typeface="Arial" panose="020B0604020202020204" pitchFamily="34" charset="0"/>
                <a:ea typeface="Calibri" panose="020F0502020204030204" pitchFamily="34" charset="0"/>
              </a:rPr>
              <a:t>llegar</a:t>
            </a:r>
            <a:r>
              <a:rPr lang="en-US" sz="1800" dirty="0">
                <a:effectLst/>
                <a:latin typeface="Arial" panose="020B0604020202020204" pitchFamily="34" charset="0"/>
                <a:ea typeface="Calibri" panose="020F0502020204030204" pitchFamily="34" charset="0"/>
              </a:rPr>
              <a:t> al mayor </a:t>
            </a:r>
            <a:r>
              <a:rPr lang="en-US" sz="1800" dirty="0" err="1">
                <a:effectLst/>
                <a:latin typeface="Arial" panose="020B0604020202020204" pitchFamily="34" charset="0"/>
                <a:ea typeface="Calibri" panose="020F0502020204030204" pitchFamily="34" charset="0"/>
              </a:rPr>
              <a:t>número</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usuarios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posible</a:t>
            </a:r>
            <a:r>
              <a:rPr lang="en-US" sz="1800" dirty="0">
                <a:effectLst/>
                <a:latin typeface="Arial" panose="020B0604020202020204" pitchFamily="34" charset="0"/>
                <a:ea typeface="Calibri" panose="020F0502020204030204" pitchFamily="34" charset="0"/>
              </a:rPr>
              <a:t>.</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algn="l"/>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A4272B52-9A54-4EC3-8BE2-B8C441885727}"/>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ffectLst/>
                <a:ea typeface="Calibri" panose="020F0502020204030204" pitchFamily="34" charset="0"/>
                <a:cs typeface="Times New Roman" panose="02020603050405020304" pitchFamily="18" charset="0"/>
              </a:rPr>
              <a:t> COMUNICACIÓN ONLINE EFECTIVA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6775878E-732E-48D9-85D4-6A19CD99AA0C}"/>
              </a:ext>
            </a:extLst>
          </p:cNvPr>
          <p:cNvSpPr txBox="1"/>
          <p:nvPr/>
        </p:nvSpPr>
        <p:spPr>
          <a:xfrm>
            <a:off x="4979814" y="1140194"/>
            <a:ext cx="7130062" cy="1015663"/>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PASOS PRÁCTICOS PARA LA VISIBILIDAD DE TU EMPRESA DE DEPORTES ONLINE.</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Tree>
    <p:extLst>
      <p:ext uri="{BB962C8B-B14F-4D97-AF65-F5344CB8AC3E}">
        <p14:creationId xmlns:p14="http://schemas.microsoft.com/office/powerpoint/2010/main" val="308069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79387"/>
            <a:ext cx="9927794" cy="3904663"/>
          </a:xfrm>
        </p:spPr>
        <p:txBody>
          <a:bodyPr>
            <a:normAutofit fontScale="92500"/>
          </a:bodyPr>
          <a:lstStyle/>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Hay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muchos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recursos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gratuitos</a:t>
            </a:r>
            <a:r>
              <a:rPr lang="en-US" sz="1800" dirty="0">
                <a:effectLst/>
                <a:latin typeface="Arial" panose="020B0604020202020204" pitchFamily="34" charset="0"/>
                <a:ea typeface="Calibri" panose="020F0502020204030204" pitchFamily="34" charset="0"/>
                <a:cs typeface="Times New Roman" panose="02020603050405020304" pitchFamily="18" charset="0"/>
              </a:rPr>
              <a:t> y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herramientas</a:t>
            </a:r>
            <a:r>
              <a:rPr lang="en-US" sz="1800" dirty="0">
                <a:effectLst/>
                <a:latin typeface="Arial" panose="020B0604020202020204" pitchFamily="34" charset="0"/>
                <a:ea typeface="Calibri" panose="020F0502020204030204" pitchFamily="34" charset="0"/>
                <a:cs typeface="Times New Roman" panose="02020603050405020304" pitchFamily="18" charset="0"/>
              </a:rPr>
              <a:t> que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pueden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ayudarnos</a:t>
            </a:r>
            <a:r>
              <a:rPr lang="en-US" sz="1800" dirty="0">
                <a:effectLst/>
                <a:latin typeface="Arial" panose="020B0604020202020204" pitchFamily="34" charset="0"/>
                <a:ea typeface="Calibri" panose="020F0502020204030204" pitchFamily="34" charset="0"/>
                <a:cs typeface="Times New Roman" panose="02020603050405020304" pitchFamily="18" charset="0"/>
              </a:rPr>
              <a:t> 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diseñar</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nuestra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marca</a:t>
            </a:r>
            <a:r>
              <a:rPr lang="en-US" sz="1800" dirty="0">
                <a:effectLst/>
                <a:latin typeface="Arial" panose="020B0604020202020204" pitchFamily="34" charset="0"/>
                <a:ea typeface="Calibri" panose="020F0502020204030204" pitchFamily="34" charset="0"/>
                <a:cs typeface="Times New Roman" panose="02020603050405020304" pitchFamily="18" charset="0"/>
              </a:rPr>
              <a:t> e imagen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corporativa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Estas</a:t>
            </a:r>
            <a:r>
              <a:rPr lang="en-US" sz="1800" dirty="0">
                <a:effectLst/>
                <a:latin typeface="Arial" panose="020B0604020202020204" pitchFamily="34" charset="0"/>
                <a:ea typeface="Calibri" panose="020F0502020204030204" pitchFamily="34" charset="0"/>
                <a:cs typeface="Times New Roman" panose="02020603050405020304" pitchFamily="18" charset="0"/>
              </a:rPr>
              <a:t> son las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más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comunes</a:t>
            </a:r>
            <a:r>
              <a:rPr lang="en-US" sz="1800" dirty="0">
                <a:effectLst/>
                <a:latin typeface="Arial" panose="020B0604020202020204" pitchFamily="34" charset="0"/>
                <a:ea typeface="Calibri" panose="020F0502020204030204" pitchFamily="34" charset="0"/>
                <a:cs typeface="Times New Roman" panose="02020603050405020304" pitchFamily="18" charset="0"/>
              </a:rPr>
              <a:t> y las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más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usadas</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15000"/>
              </a:lnSpc>
              <a:spcAft>
                <a:spcPts val="1000"/>
              </a:spcAft>
            </a:pPr>
            <a:r>
              <a:rPr lang="en-US" sz="1800" dirty="0">
                <a:solidFill>
                  <a:srgbClr val="E6872D"/>
                </a:solidFill>
                <a:effectLst/>
                <a:latin typeface="Arial" panose="020B0604020202020204" pitchFamily="34" charset="0"/>
                <a:ea typeface="Calibri" panose="020F0502020204030204" pitchFamily="34" charset="0"/>
                <a:cs typeface="Arial" panose="020B0604020202020204" pitchFamily="34" charset="0"/>
              </a:rPr>
              <a:t>Logo Maker </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en-US"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rPr>
              <a:t>https://www.logomaker.com/</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rPr>
              <a:t>Permite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crear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tu</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logotipo</a:t>
            </a:r>
            <a:r>
              <a:rPr lang="en-US" sz="1800" dirty="0">
                <a:effectLst/>
                <a:latin typeface="Arial" panose="020B0604020202020204" pitchFamily="34" charset="0"/>
                <a:ea typeface="Calibri" panose="020F0502020204030204" pitchFamily="34" charset="0"/>
              </a:rPr>
              <a:t> gratis </a:t>
            </a:r>
            <a:r>
              <a:rPr lang="en-US" sz="1800" dirty="0" err="1">
                <a:effectLst/>
                <a:latin typeface="Arial" panose="020B0604020202020204" pitchFamily="34" charset="0"/>
                <a:ea typeface="Calibri" panose="020F0502020204030204" pitchFamily="34" charset="0"/>
              </a:rPr>
              <a:t>fácilmente</a:t>
            </a:r>
            <a:r>
              <a:rPr lang="en-US" sz="1800" dirty="0">
                <a:effectLst/>
                <a:latin typeface="Arial" panose="020B0604020202020204" pitchFamily="34" charset="0"/>
                <a:ea typeface="Calibri" panose="020F0502020204030204" pitchFamily="34" charset="0"/>
              </a:rPr>
              <a:t>. La app no </a:t>
            </a:r>
            <a:r>
              <a:rPr lang="en-US" sz="1800" dirty="0" err="1">
                <a:effectLst/>
                <a:latin typeface="Arial" panose="020B0604020202020204" pitchFamily="34" charset="0"/>
                <a:ea typeface="Calibri" panose="020F0502020204030204" pitchFamily="34" charset="0"/>
              </a:rPr>
              <a:t>requiere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identificación</a:t>
            </a:r>
            <a:r>
              <a:rPr lang="en-US" sz="1800" dirty="0">
                <a:effectLst/>
                <a:latin typeface="Arial" panose="020B0604020202020204" pitchFamily="34" charset="0"/>
                <a:ea typeface="Calibri" panose="020F0502020204030204" pitchFamily="34" charset="0"/>
              </a:rPr>
              <a:t> y </a:t>
            </a:r>
            <a:r>
              <a:rPr lang="en-US" sz="1800" dirty="0" err="1">
                <a:effectLst/>
                <a:latin typeface="Arial" panose="020B0604020202020204" pitchFamily="34" charset="0"/>
                <a:ea typeface="Calibri" panose="020F0502020204030204" pitchFamily="34" charset="0"/>
              </a:rPr>
              <a:t>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permite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guardar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formato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png</a:t>
            </a:r>
            <a:r>
              <a:rPr lang="en-US" sz="1800" dirty="0">
                <a:effectLst/>
                <a:latin typeface="Arial" panose="020B0604020202020204" pitchFamily="34" charset="0"/>
                <a:ea typeface="Calibri" panose="020F0502020204030204" pitchFamily="34" charset="0"/>
              </a:rPr>
              <a:t>, lo que </a:t>
            </a:r>
            <a:r>
              <a:rPr lang="en-US" sz="1800" dirty="0" err="1">
                <a:effectLst/>
                <a:latin typeface="Arial" panose="020B0604020202020204" pitchFamily="34" charset="0"/>
                <a:ea typeface="Calibri" panose="020F0502020204030204" pitchFamily="34" charset="0"/>
              </a:rPr>
              <a:t>hace</a:t>
            </a:r>
            <a:r>
              <a:rPr lang="en-US" sz="1800" dirty="0">
                <a:effectLst/>
                <a:latin typeface="Arial" panose="020B0604020202020204" pitchFamily="34" charset="0"/>
                <a:ea typeface="Calibri" panose="020F0502020204030204" pitchFamily="34" charset="0"/>
              </a:rPr>
              <a:t> que </a:t>
            </a:r>
            <a:r>
              <a:rPr lang="en-US" sz="1800" dirty="0" err="1">
                <a:effectLst/>
                <a:latin typeface="Arial" panose="020B0604020202020204" pitchFamily="34" charset="0"/>
                <a:ea typeface="Calibri" panose="020F0502020204030204" pitchFamily="34" charset="0"/>
              </a:rPr>
              <a:t>el</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proceso</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manipulación</a:t>
            </a:r>
            <a:r>
              <a:rPr lang="en-US" sz="1800" dirty="0">
                <a:effectLst/>
                <a:latin typeface="Arial" panose="020B0604020202020204" pitchFamily="34" charset="0"/>
                <a:ea typeface="Calibri" panose="020F0502020204030204" pitchFamily="34" charset="0"/>
              </a:rPr>
              <a:t> de la imagen sea </a:t>
            </a:r>
            <a:r>
              <a:rPr lang="en-US" sz="1800" dirty="0" err="1">
                <a:effectLst/>
                <a:latin typeface="Arial" panose="020B0604020202020204" pitchFamily="34" charset="0"/>
                <a:ea typeface="Calibri" panose="020F0502020204030204" pitchFamily="34" charset="0"/>
              </a:rPr>
              <a:t>más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fácil</a:t>
            </a:r>
            <a:r>
              <a:rPr lang="en-US" sz="1800" dirty="0">
                <a:effectLst/>
                <a:latin typeface="Arial" panose="020B0604020202020204" pitchFamily="34" charset="0"/>
                <a:ea typeface="Calibri" panose="020F0502020204030204" pitchFamily="34" charset="0"/>
              </a:rPr>
              <a:t> </a:t>
            </a:r>
          </a:p>
          <a:p>
            <a:pPr indent="-269875" algn="just">
              <a:lnSpc>
                <a:spcPct val="115000"/>
              </a:lnSpc>
              <a:spcAft>
                <a:spcPts val="1000"/>
              </a:spcAft>
            </a:pPr>
            <a:r>
              <a:rPr lang="en-US" sz="1800" dirty="0" err="1">
                <a:solidFill>
                  <a:srgbClr val="E6872D"/>
                </a:solidFill>
                <a:effectLst/>
                <a:latin typeface="Arial" panose="020B0604020202020204" pitchFamily="34" charset="0"/>
                <a:ea typeface="Calibri" panose="020F0502020204030204" pitchFamily="34" charset="0"/>
                <a:cs typeface="Arial" panose="020B0604020202020204" pitchFamily="34" charset="0"/>
              </a:rPr>
              <a:t>Freepik</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https://www.freepik.com/</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rPr>
              <a:t>Freepik</a:t>
            </a:r>
            <a:r>
              <a:rPr lang="en-US" sz="1800" dirty="0">
                <a:effectLst/>
                <a:latin typeface="Arial" panose="020B0604020202020204" pitchFamily="34" charset="0"/>
                <a:ea typeface="Calibri" panose="020F0502020204030204" pitchFamily="34" charset="0"/>
              </a:rPr>
              <a:t> es un banco de </a:t>
            </a:r>
            <a:r>
              <a:rPr lang="en-US" sz="1800" dirty="0" err="1">
                <a:effectLst/>
                <a:latin typeface="Arial" panose="020B0604020202020204" pitchFamily="34" charset="0"/>
                <a:ea typeface="Calibri" panose="020F0502020204030204" pitchFamily="34" charset="0"/>
              </a:rPr>
              <a:t>imágenes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gratuito</a:t>
            </a:r>
            <a:r>
              <a:rPr lang="en-US" sz="1800" dirty="0">
                <a:effectLst/>
                <a:latin typeface="Arial" panose="020B0604020202020204" pitchFamily="34" charset="0"/>
                <a:ea typeface="Calibri" panose="020F0502020204030204" pitchFamily="34" charset="0"/>
              </a:rPr>
              <a:t> que </a:t>
            </a:r>
            <a:r>
              <a:rPr lang="en-US" sz="1800" dirty="0" err="1">
                <a:effectLst/>
                <a:latin typeface="Arial" panose="020B0604020202020204" pitchFamily="34" charset="0"/>
                <a:ea typeface="Calibri" panose="020F0502020204030204" pitchFamily="34" charset="0"/>
              </a:rPr>
              <a:t>ofrece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más</a:t>
            </a:r>
            <a:r>
              <a:rPr lang="en-US" sz="1800" dirty="0">
                <a:effectLst/>
                <a:latin typeface="Arial" panose="020B0604020202020204" pitchFamily="34" charset="0"/>
                <a:ea typeface="Calibri" panose="020F0502020204030204" pitchFamily="34" charset="0"/>
              </a:rPr>
              <a:t> de 10 </a:t>
            </a:r>
            <a:r>
              <a:rPr lang="en-US" sz="1800" dirty="0" err="1">
                <a:effectLst/>
                <a:latin typeface="Arial" panose="020B0604020202020204" pitchFamily="34" charset="0"/>
                <a:ea typeface="Calibri" panose="020F0502020204030204" pitchFamily="34" charset="0"/>
              </a:rPr>
              <a:t>millones</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recursos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visuales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Puedes</a:t>
            </a:r>
            <a:r>
              <a:rPr lang="en-US" sz="1800" dirty="0">
                <a:effectLst/>
                <a:latin typeface="Arial" panose="020B0604020202020204" pitchFamily="34" charset="0"/>
                <a:ea typeface="Calibri" panose="020F0502020204030204" pitchFamily="34" charset="0"/>
              </a:rPr>
              <a:t> usar </a:t>
            </a:r>
            <a:r>
              <a:rPr lang="en-US" sz="1800" dirty="0" err="1">
                <a:effectLst/>
                <a:latin typeface="Arial" panose="020B0604020202020204" pitchFamily="34" charset="0"/>
                <a:ea typeface="Calibri" panose="020F0502020204030204" pitchFamily="34" charset="0"/>
              </a:rPr>
              <a:t>diferentes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ilustraciones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fotografías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vectores</a:t>
            </a:r>
            <a:r>
              <a:rPr lang="en-US" sz="1800" dirty="0">
                <a:effectLst/>
                <a:latin typeface="Arial" panose="020B0604020202020204" pitchFamily="34" charset="0"/>
                <a:ea typeface="Calibri" panose="020F0502020204030204" pitchFamily="34" charset="0"/>
              </a:rPr>
              <a:t>...</a:t>
            </a:r>
            <a:r>
              <a:rPr lang="en-US" sz="1800" dirty="0" err="1">
                <a:effectLst/>
                <a:latin typeface="Arial" panose="020B0604020202020204" pitchFamily="34" charset="0"/>
                <a:ea typeface="Calibri" panose="020F0502020204030204" pitchFamily="34" charset="0"/>
              </a:rPr>
              <a:t>Mejorar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tu</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marca</a:t>
            </a:r>
            <a:r>
              <a:rPr lang="en-US" sz="1800" dirty="0">
                <a:effectLst/>
                <a:latin typeface="Arial" panose="020B0604020202020204" pitchFamily="34" charset="0"/>
                <a:ea typeface="Calibri" panose="020F0502020204030204" pitchFamily="34" charset="0"/>
              </a:rPr>
              <a:t> con </a:t>
            </a:r>
            <a:r>
              <a:rPr lang="en-US" sz="1800" dirty="0" err="1">
                <a:effectLst/>
                <a:latin typeface="Arial" panose="020B0604020202020204" pitchFamily="34" charset="0"/>
                <a:ea typeface="Calibri" panose="020F0502020204030204" pitchFamily="34" charset="0"/>
              </a:rPr>
              <a:t>imágenes</a:t>
            </a:r>
            <a:r>
              <a:rPr lang="en-US" sz="1800" dirty="0">
                <a:effectLst/>
                <a:latin typeface="Arial" panose="020B0604020202020204" pitchFamily="34" charset="0"/>
                <a:ea typeface="Calibri" panose="020F0502020204030204" pitchFamily="34" charset="0"/>
              </a:rPr>
              <a:t> que </a:t>
            </a:r>
            <a:r>
              <a:rPr lang="en-US" sz="1800" dirty="0" err="1">
                <a:effectLst/>
                <a:latin typeface="Arial" panose="020B0604020202020204" pitchFamily="34" charset="0"/>
                <a:ea typeface="Calibri" panose="020F0502020204030204" pitchFamily="34" charset="0"/>
              </a:rPr>
              <a:t>nunca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había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sido</a:t>
            </a:r>
            <a:r>
              <a:rPr lang="en-US" sz="1800" dirty="0">
                <a:effectLst/>
                <a:latin typeface="Arial" panose="020B0604020202020204" pitchFamily="34" charset="0"/>
                <a:ea typeface="Calibri" panose="020F0502020204030204" pitchFamily="34" charset="0"/>
              </a:rPr>
              <a:t> tan </a:t>
            </a:r>
            <a:r>
              <a:rPr lang="en-US" sz="1800" dirty="0" err="1">
                <a:effectLst/>
                <a:latin typeface="Arial" panose="020B0604020202020204" pitchFamily="34" charset="0"/>
                <a:ea typeface="Calibri" panose="020F0502020204030204" pitchFamily="34" charset="0"/>
              </a:rPr>
              <a:t>fácil</a:t>
            </a:r>
            <a:r>
              <a:rPr lang="en-US" sz="1800" dirty="0">
                <a:effectLst/>
                <a:latin typeface="Arial" panose="020B0604020202020204" pitchFamily="34" charset="0"/>
                <a:ea typeface="Calibri" panose="020F0502020204030204" pitchFamily="34" charset="0"/>
              </a:rPr>
              <a:t>.</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15000"/>
              </a:lnSpc>
              <a:spcAft>
                <a:spcPts val="1000"/>
              </a:spcAft>
            </a:pPr>
            <a:r>
              <a:rPr lang="en-US" sz="1800" dirty="0">
                <a:solidFill>
                  <a:srgbClr val="E6872D"/>
                </a:solidFill>
                <a:effectLst/>
                <a:latin typeface="Arial" panose="020B0604020202020204" pitchFamily="34" charset="0"/>
                <a:ea typeface="Calibri" panose="020F0502020204030204" pitchFamily="34" charset="0"/>
                <a:cs typeface="Arial" panose="020B0604020202020204" pitchFamily="34" charset="0"/>
              </a:rPr>
              <a:t>Canva</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https://www.canva.com/</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Esta</a:t>
            </a:r>
            <a:r>
              <a:rPr lang="en-US" sz="1800" dirty="0">
                <a:effectLst/>
                <a:latin typeface="Arial" panose="020B0604020202020204" pitchFamily="34" charset="0"/>
                <a:ea typeface="Calibri" panose="020F0502020204030204" pitchFamily="34" charset="0"/>
                <a:cs typeface="Times New Roman" panose="02020603050405020304" pitchFamily="18" charset="0"/>
              </a:rPr>
              <a:t> web de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composición</a:t>
            </a:r>
            <a:r>
              <a:rPr lang="en-US" sz="1800" dirty="0">
                <a:effectLst/>
                <a:latin typeface="Arial" panose="020B0604020202020204" pitchFamily="34" charset="0"/>
                <a:ea typeface="Calibri" panose="020F0502020204030204" pitchFamily="34" charset="0"/>
                <a:cs typeface="Times New Roman" panose="02020603050405020304" pitchFamily="18" charset="0"/>
              </a:rPr>
              <a:t> de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diseño</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gráfico</a:t>
            </a:r>
            <a:r>
              <a:rPr lang="en-US" sz="1800" dirty="0">
                <a:effectLst/>
                <a:latin typeface="Arial" panose="020B0604020202020204" pitchFamily="34" charset="0"/>
                <a:ea typeface="Calibri" panose="020F0502020204030204" pitchFamily="34" charset="0"/>
                <a:cs typeface="Times New Roman" panose="02020603050405020304" pitchFamily="18" charset="0"/>
              </a:rPr>
              <a:t> 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imágenes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ofrece</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herramientas</a:t>
            </a:r>
            <a:r>
              <a:rPr lang="en-US" sz="1800" dirty="0">
                <a:effectLst/>
                <a:latin typeface="Arial" panose="020B0604020202020204" pitchFamily="34" charset="0"/>
                <a:ea typeface="Calibri" panose="020F0502020204030204" pitchFamily="34" charset="0"/>
                <a:cs typeface="Times New Roman" panose="02020603050405020304" pitchFamily="18" charset="0"/>
              </a:rPr>
              <a:t> para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crear</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tus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propios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diseños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siendo</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capaz</a:t>
            </a:r>
            <a:r>
              <a:rPr lang="en-US" sz="1800" dirty="0">
                <a:effectLst/>
                <a:latin typeface="Arial" panose="020B0604020202020204" pitchFamily="34" charset="0"/>
                <a:ea typeface="Calibri" panose="020F0502020204030204" pitchFamily="34" charset="0"/>
                <a:cs typeface="Times New Roman" panose="02020603050405020304" pitchFamily="18" charset="0"/>
              </a:rPr>
              <a:t> de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alcanzar</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resultados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profesionales</a:t>
            </a:r>
            <a:r>
              <a:rPr lang="en-US" sz="1800" dirty="0">
                <a:effectLst/>
                <a:latin typeface="Arial" panose="020B0604020202020204" pitchFamily="34" charset="0"/>
                <a:ea typeface="Calibri" panose="020F0502020204030204" pitchFamily="34" charset="0"/>
                <a:cs typeface="Times New Roman" panose="02020603050405020304" pitchFamily="18" charset="0"/>
              </a:rPr>
              <a:t>.</a:t>
            </a:r>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A4272B52-9A54-4EC3-8BE2-B8C441885727}"/>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ffectLst/>
                <a:ea typeface="Calibri" panose="020F0502020204030204" pitchFamily="34" charset="0"/>
                <a:cs typeface="Times New Roman" panose="02020603050405020304" pitchFamily="18" charset="0"/>
              </a:rPr>
              <a:t> COMUNICACIÓN ONLINE EFECTIVA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6775878E-732E-48D9-85D4-6A19CD99AA0C}"/>
              </a:ext>
            </a:extLst>
          </p:cNvPr>
          <p:cNvSpPr txBox="1"/>
          <p:nvPr/>
        </p:nvSpPr>
        <p:spPr>
          <a:xfrm>
            <a:off x="4979814" y="1140194"/>
            <a:ext cx="7130062" cy="1015663"/>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PASOS PRÁCTICOS PARA LA VISIBILIDAD DE TU EMPRESA DE DEPORTES ONLINE.</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Tree>
    <p:extLst>
      <p:ext uri="{BB962C8B-B14F-4D97-AF65-F5344CB8AC3E}">
        <p14:creationId xmlns:p14="http://schemas.microsoft.com/office/powerpoint/2010/main" val="16470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704123"/>
            <a:ext cx="9927794" cy="563929"/>
          </a:xfrm>
        </p:spPr>
        <p:txBody>
          <a:bodyPr>
            <a:normAutofit/>
          </a:bodyPr>
          <a:lstStyle/>
          <a:p>
            <a:pPr algn="l"/>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2.3. </a:t>
            </a:r>
            <a:r>
              <a:rPr lang="en-US" sz="2200" dirty="0" err="1">
                <a:solidFill>
                  <a:srgbClr val="E6872D"/>
                </a:solidFill>
                <a:effectLst/>
                <a:latin typeface="Arial" panose="020B0604020202020204" pitchFamily="34" charset="0"/>
                <a:ea typeface="Calibri" panose="020F0502020204030204" pitchFamily="34" charset="0"/>
                <a:cs typeface="Times New Roman" panose="02020603050405020304" pitchFamily="18" charset="0"/>
              </a:rPr>
              <a:t>Estrategia</a:t>
            </a:r>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 de palabras clave SEO y SEM (Search Online Marketing)</a:t>
            </a:r>
          </a:p>
          <a:p>
            <a:pPr algn="l"/>
            <a:endParaRPr lang="es-ES" sz="2200"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a:p>
            <a:pPr algn="l"/>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A4272B52-9A54-4EC3-8BE2-B8C441885727}"/>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ffectLst/>
                <a:ea typeface="Calibri" panose="020F0502020204030204" pitchFamily="34" charset="0"/>
                <a:cs typeface="Times New Roman" panose="02020603050405020304" pitchFamily="18" charset="0"/>
              </a:rPr>
              <a:t> COMUNICACIÓN ONLINE EFECTIVA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6775878E-732E-48D9-85D4-6A19CD99AA0C}"/>
              </a:ext>
            </a:extLst>
          </p:cNvPr>
          <p:cNvSpPr txBox="1"/>
          <p:nvPr/>
        </p:nvSpPr>
        <p:spPr>
          <a:xfrm>
            <a:off x="4979814" y="1140194"/>
            <a:ext cx="7130062" cy="707886"/>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PASOS PRÁCTICOS PARA LA VISIBILIDAD DE TU EMPRESA DE DEPORTES ONLINE.</a:t>
            </a:r>
            <a:endParaRPr lang="es-ES" sz="2000" dirty="0">
              <a:latin typeface="+mj-lt"/>
            </a:endParaRPr>
          </a:p>
        </p:txBody>
      </p:sp>
      <p:pic>
        <p:nvPicPr>
          <p:cNvPr id="10242" name="Picture 2" descr="Tendencias en estrategias SEO y SEM para este 2020 BLOG | ATRÉVETE">
            <a:extLst>
              <a:ext uri="{FF2B5EF4-FFF2-40B4-BE49-F238E27FC236}">
                <a16:creationId xmlns:a16="http://schemas.microsoft.com/office/drawing/2014/main" id="{9293F2AB-AB11-4CF4-A4B8-D7752DFE0A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 t="11866" r="2368" b="8506"/>
          <a:stretch/>
        </p:blipFill>
        <p:spPr bwMode="auto">
          <a:xfrm>
            <a:off x="7603343" y="2598237"/>
            <a:ext cx="4370289" cy="2033948"/>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D1F88B26-BE4E-4F4A-AFCD-4FCD38D4F666}"/>
              </a:ext>
            </a:extLst>
          </p:cNvPr>
          <p:cNvSpPr txBox="1"/>
          <p:nvPr/>
        </p:nvSpPr>
        <p:spPr>
          <a:xfrm>
            <a:off x="1335279" y="2261433"/>
            <a:ext cx="6078244" cy="3970318"/>
          </a:xfrm>
          <a:prstGeom prst="rect">
            <a:avLst/>
          </a:prstGeom>
          <a:noFill/>
        </p:spPr>
        <p:txBody>
          <a:bodyPr wrap="square">
            <a:spAutoFit/>
          </a:bodyPr>
          <a:lstStyle/>
          <a:p>
            <a:pPr algn="just">
              <a:lnSpc>
                <a:spcPct val="100000"/>
              </a:lnSpc>
            </a:pPr>
            <a:r>
              <a:rPr lang="es-ES" sz="1800" b="1" dirty="0">
                <a:effectLst/>
                <a:latin typeface="Arial" panose="020B0604020202020204" pitchFamily="34" charset="0"/>
                <a:ea typeface="Calibri" panose="020F0502020204030204" pitchFamily="34" charset="0"/>
                <a:cs typeface="Times New Roman" panose="02020603050405020304" pitchFamily="18" charset="0"/>
              </a:rPr>
              <a:t>Un sitio web bien indexado </a:t>
            </a:r>
            <a:r>
              <a:rPr lang="es-ES" sz="1800" dirty="0">
                <a:effectLst/>
                <a:latin typeface="Arial" panose="020B0604020202020204" pitchFamily="34" charset="0"/>
                <a:ea typeface="Calibri" panose="020F0502020204030204" pitchFamily="34" charset="0"/>
                <a:cs typeface="Times New Roman" panose="02020603050405020304" pitchFamily="18" charset="0"/>
              </a:rPr>
              <a:t>(que contenga las palabras clave adecuadas) te ayuda a ser encontrado con parámetros de búsqueda específicos. Pongamos un ejemplo práctico: supongamos que eres el propietario de un gimnasio en Madrid. Si quieres que la gente te encuentre en los buscadores y piense en ti como una alternativa viable para sus entrenamientos, lo que tienes que hacer es llenar tu web de palabras clave en el ámbito del fitness que sepas que van a teclear los usuarios (por ejemplo, gimnasios Madrid, entrenamiento Madrid + barrio, adelgazar Madrid, ideas para entrenar Madrid, gimnasio barrio Madrid). Esta acción para generar resultados requiere tiempo y paciencia, pero el resultado será estupendo.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340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00790"/>
            <a:ext cx="9927794" cy="4317052"/>
          </a:xfrm>
        </p:spPr>
        <p:txBody>
          <a:bodyPr/>
          <a:lstStyle/>
          <a:p>
            <a:pPr algn="just">
              <a:lnSpc>
                <a:spcPct val="100000"/>
              </a:lnSpc>
            </a:pPr>
            <a:r>
              <a:rPr lang="en-US" sz="1800" b="1"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SEO</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significa</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a:solidFill>
                  <a:srgbClr val="D92E2D"/>
                </a:solidFill>
                <a:effectLst/>
                <a:latin typeface="Arial" panose="020B0604020202020204" pitchFamily="34" charset="0"/>
                <a:ea typeface="Calibri" panose="020F0502020204030204" pitchFamily="34" charset="0"/>
                <a:cs typeface="Times New Roman" panose="02020603050405020304" pitchFamily="18" charset="0"/>
              </a:rPr>
              <a:t>“Search Engine Optimization”</a:t>
            </a:r>
            <a:r>
              <a:rPr lang="en-US" sz="1800" dirty="0">
                <a:solidFill>
                  <a:srgbClr val="D92E2D"/>
                </a:solidFill>
                <a:effectLst/>
                <a:latin typeface="Arial" panose="020B0604020202020204" pitchFamily="34" charset="0"/>
                <a:ea typeface="Calibri" panose="020F0502020204030204" pitchFamily="34" charset="0"/>
                <a:cs typeface="Times New Roman" panose="02020603050405020304" pitchFamily="18" charset="0"/>
              </a:rPr>
              <a:t> </a:t>
            </a:r>
            <a:r>
              <a:rPr lang="es-ES" sz="1800" dirty="0">
                <a:effectLst/>
                <a:latin typeface="Arial" panose="020B0604020202020204" pitchFamily="34" charset="0"/>
                <a:ea typeface="Calibri" panose="020F0502020204030204" pitchFamily="34" charset="0"/>
                <a:cs typeface="Times New Roman" panose="02020603050405020304" pitchFamily="18" charset="0"/>
              </a:rPr>
              <a:t>y se trata de una serie de estrategias para mejorar la visibilidad online, de forma que podamos aparecer los primeros en la lista de resultados al buscar una palabra clave concreta en los buscadores. Existen multitud de herramientas que nos ayudan en esta tarea, como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Googles</a:t>
            </a:r>
            <a:r>
              <a:rPr lang="es-ES" sz="1800" dirty="0">
                <a:effectLst/>
                <a:latin typeface="Arial" panose="020B0604020202020204" pitchFamily="34" charset="0"/>
                <a:ea typeface="Calibri" panose="020F0502020204030204" pitchFamily="34" charset="0"/>
                <a:cs typeface="Times New Roman" panose="02020603050405020304" pitchFamily="18" charset="0"/>
              </a:rPr>
              <a:t>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Search</a:t>
            </a:r>
            <a:r>
              <a:rPr lang="es-ES" sz="1800" dirty="0">
                <a:effectLst/>
                <a:latin typeface="Arial" panose="020B0604020202020204" pitchFamily="34" charset="0"/>
                <a:ea typeface="Calibri" panose="020F0502020204030204" pitchFamily="34" charset="0"/>
                <a:cs typeface="Times New Roman" panose="02020603050405020304" pitchFamily="18" charset="0"/>
              </a:rPr>
              <a:t>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Console</a:t>
            </a:r>
            <a:r>
              <a:rPr lang="es-ES" sz="1800" dirty="0">
                <a:effectLst/>
                <a:latin typeface="Arial" panose="020B0604020202020204" pitchFamily="34" charset="0"/>
                <a:ea typeface="Calibri" panose="020F0502020204030204" pitchFamily="34" charset="0"/>
                <a:cs typeface="Times New Roman" panose="02020603050405020304" pitchFamily="18" charset="0"/>
              </a:rPr>
              <a:t> y Google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Analytics</a:t>
            </a:r>
            <a:r>
              <a:rPr lang="es-ES" sz="1800" dirty="0">
                <a:effectLst/>
                <a:latin typeface="Arial" panose="020B0604020202020204" pitchFamily="34" charset="0"/>
                <a:ea typeface="Calibri" panose="020F0502020204030204" pitchFamily="34" charset="0"/>
                <a:cs typeface="Times New Roman" panose="02020603050405020304" pitchFamily="18" charset="0"/>
              </a:rPr>
              <a:t>, como hemos visto anteriormente. SEO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Profiler</a:t>
            </a:r>
            <a:r>
              <a:rPr lang="es-ES" sz="1800" dirty="0">
                <a:effectLst/>
                <a:latin typeface="Arial" panose="020B0604020202020204" pitchFamily="34" charset="0"/>
                <a:ea typeface="Calibri" panose="020F0502020204030204" pitchFamily="34" charset="0"/>
                <a:cs typeface="Times New Roman" panose="02020603050405020304" pitchFamily="18" charset="0"/>
              </a:rPr>
              <a:t>, por ejemplo, es un sitio web que ofrece herramientas SEO para la búsqueda de palabras clave, la optimización web, el análisis de enlaces y la creación de enlaces, así como informes y mucho más.</a:t>
            </a:r>
          </a:p>
          <a:p>
            <a:pPr algn="just">
              <a:lnSpc>
                <a:spcPct val="100000"/>
              </a:lnSpc>
            </a:pPr>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A4272B52-9A54-4EC3-8BE2-B8C441885727}"/>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ffectLst/>
                <a:ea typeface="Calibri" panose="020F0502020204030204" pitchFamily="34" charset="0"/>
                <a:cs typeface="Times New Roman" panose="02020603050405020304" pitchFamily="18" charset="0"/>
              </a:rPr>
              <a:t> COMUNICACIÓN ONLINE EFECTIVA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6775878E-732E-48D9-85D4-6A19CD99AA0C}"/>
              </a:ext>
            </a:extLst>
          </p:cNvPr>
          <p:cNvSpPr txBox="1"/>
          <p:nvPr/>
        </p:nvSpPr>
        <p:spPr>
          <a:xfrm>
            <a:off x="4979814" y="1140194"/>
            <a:ext cx="7130062" cy="1015663"/>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PASOS PRÁCTICOS PARA LA VISIBILIDAD DE TU EMPRESA DE DEPORTES ONLINE.</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
        <p:nvSpPr>
          <p:cNvPr id="14" name="Subtítulo 2">
            <a:extLst>
              <a:ext uri="{FF2B5EF4-FFF2-40B4-BE49-F238E27FC236}">
                <a16:creationId xmlns:a16="http://schemas.microsoft.com/office/drawing/2014/main" id="{C186F812-E983-41EE-B86E-45BE48471BE6}"/>
              </a:ext>
            </a:extLst>
          </p:cNvPr>
          <p:cNvSpPr txBox="1">
            <a:spLocks/>
          </p:cNvSpPr>
          <p:nvPr/>
        </p:nvSpPr>
        <p:spPr>
          <a:xfrm>
            <a:off x="1335279" y="3959316"/>
            <a:ext cx="9927794" cy="24507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1800" b="1" dirty="0">
                <a:solidFill>
                  <a:srgbClr val="E6872D"/>
                </a:solidFill>
                <a:latin typeface="Arial" panose="020B0604020202020204" pitchFamily="34" charset="0"/>
                <a:ea typeface="Calibri" panose="020F0502020204030204" pitchFamily="34" charset="0"/>
                <a:cs typeface="Arial" panose="020B0604020202020204" pitchFamily="34" charset="0"/>
              </a:rPr>
              <a:t>SEM</a:t>
            </a:r>
            <a:r>
              <a:rPr lang="en-US" sz="1800" dirty="0">
                <a:latin typeface="Arial" panose="020B0604020202020204" pitchFamily="34" charset="0"/>
                <a:ea typeface="Calibri" panose="020F0502020204030204" pitchFamily="34" charset="0"/>
                <a:cs typeface="Arial" panose="020B0604020202020204" pitchFamily="34" charset="0"/>
              </a:rPr>
              <a:t> </a:t>
            </a:r>
            <a:r>
              <a:rPr lang="en-US" sz="1800" dirty="0" err="1">
                <a:latin typeface="Arial" panose="020B0604020202020204" pitchFamily="34" charset="0"/>
                <a:ea typeface="Calibri" panose="020F0502020204030204" pitchFamily="34" charset="0"/>
                <a:cs typeface="Arial" panose="020B0604020202020204" pitchFamily="34" charset="0"/>
              </a:rPr>
              <a:t>significa</a:t>
            </a:r>
            <a:r>
              <a:rPr lang="en-US" sz="1800" dirty="0">
                <a:latin typeface="Arial" panose="020B0604020202020204" pitchFamily="34" charset="0"/>
                <a:ea typeface="Calibri" panose="020F0502020204030204" pitchFamily="34" charset="0"/>
                <a:cs typeface="Arial" panose="020B0604020202020204" pitchFamily="34" charset="0"/>
              </a:rPr>
              <a:t> </a:t>
            </a:r>
            <a:r>
              <a:rPr lang="en-US" sz="1800" b="1" dirty="0">
                <a:solidFill>
                  <a:srgbClr val="D92E2D"/>
                </a:solidFill>
                <a:latin typeface="Arial" panose="020B0604020202020204" pitchFamily="34" charset="0"/>
                <a:ea typeface="Calibri" panose="020F0502020204030204" pitchFamily="34" charset="0"/>
                <a:cs typeface="Arial" panose="020B0604020202020204" pitchFamily="34" charset="0"/>
              </a:rPr>
              <a:t>“Search Engine Marketing”</a:t>
            </a:r>
            <a:r>
              <a:rPr lang="en-US" sz="1800" dirty="0">
                <a:solidFill>
                  <a:srgbClr val="D92E2D"/>
                </a:solidFill>
                <a:latin typeface="Arial" panose="020B0604020202020204" pitchFamily="34" charset="0"/>
                <a:ea typeface="Calibri" panose="020F0502020204030204" pitchFamily="34" charset="0"/>
                <a:cs typeface="Arial" panose="020B0604020202020204" pitchFamily="34" charset="0"/>
              </a:rPr>
              <a:t> </a:t>
            </a:r>
            <a:r>
              <a:rPr lang="es-ES" sz="1800" dirty="0">
                <a:latin typeface="Arial" panose="020B0604020202020204" pitchFamily="34" charset="0"/>
                <a:ea typeface="Calibri" panose="020F0502020204030204" pitchFamily="34" charset="0"/>
                <a:cs typeface="Arial" panose="020B0604020202020204" pitchFamily="34" charset="0"/>
              </a:rPr>
              <a:t>y consiste en campañas de pago en los buscadores, para aparecer mejor posicionado gracias a un sistema de pujas. Al igual que el SEO, hay muchas herramientas que nos ayudan</a:t>
            </a:r>
            <a:r>
              <a:rPr lang="en-US" sz="1800" dirty="0">
                <a:latin typeface="Arial" panose="020B0604020202020204" pitchFamily="34" charset="0"/>
                <a:ea typeface="Calibri" panose="020F0502020204030204" pitchFamily="34" charset="0"/>
                <a:cs typeface="Arial" panose="020B0604020202020204" pitchFamily="34" charset="0"/>
              </a:rPr>
              <a:t>. </a:t>
            </a:r>
            <a:r>
              <a:rPr lang="es-ES" sz="1800" dirty="0">
                <a:latin typeface="Arial" panose="020B0604020202020204" pitchFamily="34" charset="0"/>
                <a:ea typeface="Calibri" panose="020F0502020204030204" pitchFamily="34" charset="0"/>
                <a:cs typeface="Arial" panose="020B0604020202020204" pitchFamily="34" charset="0"/>
              </a:rPr>
              <a:t>El Editor de AdWords es una aplicación gratuita de Google, que puedes descargar </a:t>
            </a:r>
            <a:r>
              <a:rPr lang="en-US" sz="1800" dirty="0">
                <a:latin typeface="Arial" panose="020B0604020202020204" pitchFamily="34" charset="0"/>
                <a:ea typeface="Calibri" panose="020F0502020204030204" pitchFamily="34" charset="0"/>
                <a:cs typeface="Arial" panose="020B0604020202020204" pitchFamily="34" charset="0"/>
              </a:rPr>
              <a:t>(</a:t>
            </a:r>
            <a:r>
              <a:rPr lang="en-US" sz="1800"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4"/>
              </a:rPr>
              <a:t>https://ads.google.com/intl/es_es/home/tools/ads-editor/</a:t>
            </a:r>
            <a:r>
              <a:rPr lang="en-US" sz="1800" dirty="0">
                <a:latin typeface="Arial" panose="020B0604020202020204" pitchFamily="34" charset="0"/>
                <a:ea typeface="Calibri" panose="020F0502020204030204" pitchFamily="34" charset="0"/>
                <a:cs typeface="Arial" panose="020B0604020202020204" pitchFamily="34" charset="0"/>
              </a:rPr>
              <a:t>) </a:t>
            </a:r>
            <a:r>
              <a:rPr lang="es-ES" sz="1800" dirty="0">
                <a:latin typeface="Arial" panose="020B0604020202020204" pitchFamily="34" charset="0"/>
                <a:ea typeface="Calibri" panose="020F0502020204030204" pitchFamily="34" charset="0"/>
                <a:cs typeface="Arial" panose="020B0604020202020204" pitchFamily="34" charset="0"/>
              </a:rPr>
              <a:t>para gestionar tus campañas publicitarias. Determina las palabras clave con las que quieres que te encuentren. Esta herramienta te ayudará a dar con las palabras clave más adecuadas. </a:t>
            </a:r>
            <a:r>
              <a:rPr lang="es-ES" sz="1800" dirty="0" err="1">
                <a:latin typeface="Arial" panose="020B0604020202020204" pitchFamily="34" charset="0"/>
                <a:ea typeface="Calibri" panose="020F0502020204030204" pitchFamily="34" charset="0"/>
                <a:cs typeface="Arial" panose="020B0604020202020204" pitchFamily="34" charset="0"/>
              </a:rPr>
              <a:t>SEMrush</a:t>
            </a:r>
            <a:r>
              <a:rPr lang="es-ES" sz="1800" dirty="0">
                <a:latin typeface="Arial" panose="020B0604020202020204" pitchFamily="34" charset="0"/>
                <a:ea typeface="Calibri" panose="020F0502020204030204" pitchFamily="34" charset="0"/>
                <a:cs typeface="Arial" panose="020B0604020202020204" pitchFamily="34" charset="0"/>
              </a:rPr>
              <a:t> permite hacer un análisis de palabras clave, tanto SEO como SEM. Descubre el precio medio de las campañas PPC (Pago por </a:t>
            </a:r>
            <a:r>
              <a:rPr lang="es-ES" sz="1800" dirty="0" err="1">
                <a:latin typeface="Arial" panose="020B0604020202020204" pitchFamily="34" charset="0"/>
                <a:ea typeface="Calibri" panose="020F0502020204030204" pitchFamily="34" charset="0"/>
                <a:cs typeface="Arial" panose="020B0604020202020204" pitchFamily="34" charset="0"/>
              </a:rPr>
              <a:t>Click</a:t>
            </a:r>
            <a:r>
              <a:rPr lang="es-ES" sz="1800" dirty="0">
                <a:latin typeface="Arial" panose="020B0604020202020204" pitchFamily="34" charset="0"/>
                <a:ea typeface="Calibri" panose="020F0502020204030204" pitchFamily="34" charset="0"/>
                <a:cs typeface="Arial" panose="020B0604020202020204" pitchFamily="34" charset="0"/>
              </a:rPr>
              <a:t>) a nivel local.</a:t>
            </a:r>
          </a:p>
        </p:txBody>
      </p:sp>
    </p:spTree>
    <p:extLst>
      <p:ext uri="{BB962C8B-B14F-4D97-AF65-F5344CB8AC3E}">
        <p14:creationId xmlns:p14="http://schemas.microsoft.com/office/powerpoint/2010/main" val="20604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671066"/>
            <a:ext cx="10520851" cy="3904663"/>
          </a:xfrm>
        </p:spPr>
        <p:txBody>
          <a:bodyPr>
            <a:normAutofit/>
          </a:bodyPr>
          <a:lstStyle/>
          <a:p>
            <a:pPr indent="-269875" algn="l">
              <a:lnSpc>
                <a:spcPct val="115000"/>
              </a:lnSpc>
              <a:spcAft>
                <a:spcPts val="1000"/>
              </a:spcAft>
            </a:pPr>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2.4. </a:t>
            </a:r>
            <a:r>
              <a:rPr lang="en-US" sz="2000" dirty="0" err="1">
                <a:solidFill>
                  <a:srgbClr val="E6872D"/>
                </a:solidFill>
                <a:latin typeface="Arial" panose="020B0604020202020204" pitchFamily="34" charset="0"/>
                <a:ea typeface="Calibri" panose="020F0502020204030204" pitchFamily="34" charset="0"/>
                <a:cs typeface="Times New Roman" panose="02020603050405020304" pitchFamily="18" charset="0"/>
              </a:rPr>
              <a:t>Comunicación</a:t>
            </a:r>
            <a:r>
              <a:rPr lang="en-US" sz="2000" dirty="0">
                <a:solidFill>
                  <a:srgbClr val="E6872D"/>
                </a:solidFill>
                <a:latin typeface="Arial" panose="020B0604020202020204" pitchFamily="34" charset="0"/>
                <a:ea typeface="Calibri" panose="020F0502020204030204" pitchFamily="34" charset="0"/>
                <a:cs typeface="Times New Roman" panose="02020603050405020304" pitchFamily="18" charset="0"/>
              </a:rPr>
              <a:t> </a:t>
            </a:r>
            <a:r>
              <a:rPr lang="en-US" sz="2000" dirty="0" err="1">
                <a:solidFill>
                  <a:srgbClr val="E6872D"/>
                </a:solidFill>
                <a:latin typeface="Arial" panose="020B0604020202020204" pitchFamily="34" charset="0"/>
                <a:ea typeface="Calibri" panose="020F0502020204030204" pitchFamily="34" charset="0"/>
                <a:cs typeface="Times New Roman" panose="02020603050405020304" pitchFamily="18" charset="0"/>
              </a:rPr>
              <a:t>eficaz</a:t>
            </a:r>
            <a:r>
              <a:rPr lang="en-US" sz="2000" dirty="0">
                <a:solidFill>
                  <a:srgbClr val="E6872D"/>
                </a:solidFill>
                <a:latin typeface="Arial" panose="020B0604020202020204" pitchFamily="34" charset="0"/>
                <a:ea typeface="Calibri" panose="020F0502020204030204" pitchFamily="34" charset="0"/>
                <a:cs typeface="Times New Roman" panose="02020603050405020304" pitchFamily="18" charset="0"/>
              </a:rPr>
              <a:t> a </a:t>
            </a:r>
            <a:r>
              <a:rPr lang="en-US" sz="2000" dirty="0" err="1">
                <a:solidFill>
                  <a:srgbClr val="E6872D"/>
                </a:solidFill>
                <a:latin typeface="Arial" panose="020B0604020202020204" pitchFamily="34" charset="0"/>
                <a:ea typeface="Calibri" panose="020F0502020204030204" pitchFamily="34" charset="0"/>
                <a:cs typeface="Times New Roman" panose="02020603050405020304" pitchFamily="18" charset="0"/>
              </a:rPr>
              <a:t>través</a:t>
            </a:r>
            <a:r>
              <a:rPr lang="en-US" sz="2000" dirty="0">
                <a:solidFill>
                  <a:srgbClr val="E6872D"/>
                </a:solidFill>
                <a:latin typeface="Arial" panose="020B0604020202020204" pitchFamily="34" charset="0"/>
                <a:ea typeface="Calibri" panose="020F0502020204030204" pitchFamily="34" charset="0"/>
                <a:cs typeface="Times New Roman" panose="02020603050405020304" pitchFamily="18" charset="0"/>
              </a:rPr>
              <a:t> de chats de </a:t>
            </a:r>
            <a:r>
              <a:rPr lang="en-US" sz="2000" dirty="0" err="1">
                <a:solidFill>
                  <a:srgbClr val="E6872D"/>
                </a:solidFill>
                <a:latin typeface="Arial" panose="020B0604020202020204" pitchFamily="34" charset="0"/>
                <a:ea typeface="Calibri" panose="020F0502020204030204" pitchFamily="34" charset="0"/>
                <a:cs typeface="Times New Roman" panose="02020603050405020304" pitchFamily="18" charset="0"/>
              </a:rPr>
              <a:t>grupos</a:t>
            </a:r>
            <a:r>
              <a:rPr lang="en-US" sz="2000" dirty="0">
                <a:solidFill>
                  <a:srgbClr val="E6872D"/>
                </a:solidFill>
                <a:latin typeface="Arial" panose="020B0604020202020204" pitchFamily="34" charset="0"/>
                <a:ea typeface="Calibri" panose="020F0502020204030204" pitchFamily="34" charset="0"/>
                <a:cs typeface="Times New Roman" panose="02020603050405020304" pitchFamily="18" charset="0"/>
              </a:rPr>
              <a:t> de fitness, y </a:t>
            </a:r>
            <a:r>
              <a:rPr lang="en-US" sz="2000" dirty="0" err="1">
                <a:solidFill>
                  <a:srgbClr val="E6872D"/>
                </a:solidFill>
                <a:latin typeface="Arial" panose="020B0604020202020204" pitchFamily="34" charset="0"/>
                <a:ea typeface="Calibri" panose="020F0502020204030204" pitchFamily="34" charset="0"/>
                <a:cs typeface="Times New Roman" panose="02020603050405020304" pitchFamily="18" charset="0"/>
              </a:rPr>
              <a:t>clases</a:t>
            </a:r>
            <a:r>
              <a:rPr lang="en-US" sz="2000" dirty="0">
                <a:solidFill>
                  <a:srgbClr val="E6872D"/>
                </a:solidFill>
                <a:latin typeface="Arial" panose="020B0604020202020204" pitchFamily="34" charset="0"/>
                <a:ea typeface="Calibri" panose="020F0502020204030204" pitchFamily="34" charset="0"/>
                <a:cs typeface="Times New Roman" panose="02020603050405020304" pitchFamily="18" charset="0"/>
              </a:rPr>
              <a:t> </a:t>
            </a:r>
            <a:r>
              <a:rPr lang="en-US" sz="20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online </a:t>
            </a:r>
            <a:r>
              <a:rPr lang="en-US" sz="2000" dirty="0" err="1">
                <a:solidFill>
                  <a:srgbClr val="E6872D"/>
                </a:solidFill>
                <a:effectLst/>
                <a:latin typeface="Arial" panose="020B0604020202020204" pitchFamily="34" charset="0"/>
                <a:ea typeface="Calibri" panose="020F0502020204030204" pitchFamily="34" charset="0"/>
                <a:cs typeface="Times New Roman" panose="02020603050405020304" pitchFamily="18" charset="0"/>
              </a:rPr>
              <a:t>grabadas</a:t>
            </a:r>
            <a:r>
              <a:rPr lang="en-US" sz="20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 </a:t>
            </a:r>
            <a:endParaRPr lang="es-ES" sz="2000"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40190"/>
            <a:ext cx="3811683" cy="1121083"/>
          </a:xfrm>
          <a:prstGeom prst="rect">
            <a:avLst/>
          </a:prstGeom>
        </p:spPr>
      </p:pic>
      <p:sp>
        <p:nvSpPr>
          <p:cNvPr id="11" name="Título 1">
            <a:extLst>
              <a:ext uri="{FF2B5EF4-FFF2-40B4-BE49-F238E27FC236}">
                <a16:creationId xmlns:a16="http://schemas.microsoft.com/office/drawing/2014/main" id="{CBDA8112-F2AB-4E80-ACA8-D20F38C2C22B}"/>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a typeface="Calibri" panose="020F0502020204030204" pitchFamily="34" charset="0"/>
                <a:cs typeface="Times New Roman" panose="02020603050405020304" pitchFamily="18" charset="0"/>
              </a:rPr>
              <a:t> </a:t>
            </a:r>
            <a:r>
              <a:rPr lang="en-US" sz="3400" dirty="0">
                <a:solidFill>
                  <a:srgbClr val="D92E2D"/>
                </a:solidFill>
                <a:effectLst/>
                <a:ea typeface="Calibri" panose="020F0502020204030204" pitchFamily="34" charset="0"/>
                <a:cs typeface="Times New Roman" panose="02020603050405020304" pitchFamily="18" charset="0"/>
              </a:rPr>
              <a:t>COMUNICACIÓN ONLINE EFECTIVA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8F31C9E1-20E4-45AA-B830-A88086C66503}"/>
              </a:ext>
            </a:extLst>
          </p:cNvPr>
          <p:cNvSpPr txBox="1"/>
          <p:nvPr/>
        </p:nvSpPr>
        <p:spPr>
          <a:xfrm>
            <a:off x="4979814" y="1140194"/>
            <a:ext cx="7130062" cy="1015663"/>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PASOS PRÁCTICOS PARA LA VISIBILIDAD DE TU EMPRESA DE DEPORTES ONLINE.</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
        <p:nvSpPr>
          <p:cNvPr id="14" name="CuadroTexto 13">
            <a:extLst>
              <a:ext uri="{FF2B5EF4-FFF2-40B4-BE49-F238E27FC236}">
                <a16:creationId xmlns:a16="http://schemas.microsoft.com/office/drawing/2014/main" id="{3787B8AD-13A4-45EA-8E61-3B12029C15DF}"/>
              </a:ext>
            </a:extLst>
          </p:cNvPr>
          <p:cNvSpPr txBox="1"/>
          <p:nvPr/>
        </p:nvSpPr>
        <p:spPr>
          <a:xfrm>
            <a:off x="1335279" y="2090725"/>
            <a:ext cx="10356060" cy="4279120"/>
          </a:xfrm>
          <a:prstGeom prst="rect">
            <a:avLst/>
          </a:prstGeom>
          <a:noFill/>
        </p:spPr>
        <p:txBody>
          <a:bodyPr wrap="square">
            <a:spAutoFit/>
          </a:bodyPr>
          <a:lstStyle/>
          <a:p>
            <a:pPr indent="-269875" algn="just">
              <a:lnSpc>
                <a:spcPct val="115000"/>
              </a:lnSpc>
              <a:spcAft>
                <a:spcPts val="1000"/>
              </a:spcAft>
            </a:pPr>
            <a:r>
              <a:rPr lang="en-US" b="1" dirty="0" err="1">
                <a:latin typeface="Arial" panose="020B0604020202020204" pitchFamily="34" charset="0"/>
                <a:ea typeface="Calibri" panose="020F0502020204030204" pitchFamily="34" charset="0"/>
                <a:cs typeface="Times New Roman" panose="02020603050405020304" pitchFamily="18" charset="0"/>
              </a:rPr>
              <a:t>Comprueba</a:t>
            </a:r>
            <a:r>
              <a:rPr lang="en-US" b="1" dirty="0">
                <a:latin typeface="Arial" panose="020B0604020202020204" pitchFamily="34" charset="0"/>
                <a:ea typeface="Calibri" panose="020F0502020204030204" pitchFamily="34" charset="0"/>
                <a:cs typeface="Times New Roman" panose="02020603050405020304" pitchFamily="18" charset="0"/>
              </a:rPr>
              <a:t> </a:t>
            </a:r>
            <a:r>
              <a:rPr lang="en-US" b="1" dirty="0" err="1">
                <a:latin typeface="Arial" panose="020B0604020202020204" pitchFamily="34" charset="0"/>
                <a:ea typeface="Calibri" panose="020F0502020204030204" pitchFamily="34" charset="0"/>
                <a:cs typeface="Times New Roman" panose="02020603050405020304" pitchFamily="18" charset="0"/>
              </a:rPr>
              <a:t>tu</a:t>
            </a:r>
            <a:r>
              <a:rPr lang="en-US" b="1" dirty="0">
                <a:latin typeface="Arial" panose="020B0604020202020204" pitchFamily="34" charset="0"/>
                <a:ea typeface="Calibri" panose="020F0502020204030204" pitchFamily="34" charset="0"/>
                <a:cs typeface="Times New Roman" panose="02020603050405020304" pitchFamily="18" charset="0"/>
              </a:rPr>
              <a:t> </a:t>
            </a:r>
            <a:r>
              <a:rPr lang="en-US" b="1" dirty="0" err="1">
                <a:latin typeface="Arial" panose="020B0604020202020204" pitchFamily="34" charset="0"/>
                <a:ea typeface="Calibri" panose="020F0502020204030204" pitchFamily="34" charset="0"/>
                <a:cs typeface="Times New Roman" panose="02020603050405020304" pitchFamily="18" charset="0"/>
              </a:rPr>
              <a:t>conexión</a:t>
            </a:r>
            <a:r>
              <a:rPr lang="en-US" b="1" dirty="0">
                <a:latin typeface="Arial" panose="020B0604020202020204" pitchFamily="34" charset="0"/>
                <a:ea typeface="Calibri" panose="020F0502020204030204" pitchFamily="34" charset="0"/>
                <a:cs typeface="Times New Roman" panose="02020603050405020304" pitchFamily="18" charset="0"/>
              </a:rPr>
              <a:t> a Internet</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First of all, although it could be considering a basic tip, online communication depends totally on you staying well connected. Whether it is your laptop, microphone, or internet connection- try and not take these things for granted- to fix small problems soon, instead of waiting for things to blow up before you think of a solution.</a:t>
            </a:r>
          </a:p>
          <a:p>
            <a:pPr algn="just">
              <a:lnSpc>
                <a:spcPct val="115000"/>
              </a:lnSpc>
              <a:spcAft>
                <a:spcPts val="1000"/>
              </a:spcAft>
            </a:pPr>
            <a:r>
              <a:rPr lang="en-US" sz="1800" b="1" dirty="0" err="1">
                <a:effectLst/>
                <a:latin typeface="Arial" panose="020B0604020202020204" pitchFamily="34" charset="0"/>
                <a:ea typeface="Calibri" panose="020F0502020204030204" pitchFamily="34" charset="0"/>
                <a:cs typeface="Times New Roman" panose="02020603050405020304" pitchFamily="18" charset="0"/>
              </a:rPr>
              <a:t>Tiempo</a:t>
            </a:r>
            <a:r>
              <a:rPr lang="en-US" sz="1800" b="1" dirty="0">
                <a:effectLst/>
                <a:latin typeface="Arial" panose="020B0604020202020204" pitchFamily="34" charset="0"/>
                <a:ea typeface="Calibri" panose="020F0502020204030204" pitchFamily="34" charset="0"/>
                <a:cs typeface="Times New Roman" panose="02020603050405020304" pitchFamily="18" charset="0"/>
              </a:rPr>
              <a:t> para </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chatear</a:t>
            </a: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just">
              <a:lnSpc>
                <a:spcPct val="115000"/>
              </a:lnSpc>
              <a:spcAft>
                <a:spcPts val="10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La creación de un chat de grupo podría ser una gran herramienta de apoyo para ser implementada en tu rutina de entrenamiento dentro de tus clases. Pero piensa en cómo, cuándo y dónde quieres permitir que los clientes/estudiantes participen en el chat. Por ejemplo, ¿te sientes cómodo con los comentarios en el chat durante toda la clase online, o sólo en momentos concretos? Puedes permitir que los alumnos utilicen el chat de forma continua o puedes fomentar su uso en momentos puntuales, tal vez al final de la clase para recibir comentarios y compartirlos.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268" name="Picture 4" descr="Wireless Internet Connection &amp;amp; Broadband Internet Service Service Provider  from Kolkata">
            <a:extLst>
              <a:ext uri="{FF2B5EF4-FFF2-40B4-BE49-F238E27FC236}">
                <a16:creationId xmlns:a16="http://schemas.microsoft.com/office/drawing/2014/main" id="{120A5D55-92D9-4256-AE16-B819DD1DA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020" y="2080893"/>
            <a:ext cx="530936" cy="41868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lanes de Clase - SMS o El Chat">
            <a:extLst>
              <a:ext uri="{FF2B5EF4-FFF2-40B4-BE49-F238E27FC236}">
                <a16:creationId xmlns:a16="http://schemas.microsoft.com/office/drawing/2014/main" id="{0B35B1BC-B4B9-45E2-8869-17354A56B7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409" y="3907241"/>
            <a:ext cx="576877" cy="451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82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7598E31-9ED4-464E-85BF-EF97FC5D5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266" y="4571798"/>
            <a:ext cx="4868876" cy="15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453266" y="1704123"/>
            <a:ext cx="9927794" cy="4524734"/>
          </a:xfrm>
        </p:spPr>
        <p:txBody>
          <a:bodyPr/>
          <a:lstStyle/>
          <a:p>
            <a:pPr algn="just">
              <a:lnSpc>
                <a:spcPct val="100000"/>
              </a:lnSpc>
              <a:spcAft>
                <a:spcPts val="1000"/>
              </a:spcAft>
            </a:pPr>
            <a:r>
              <a:rPr lang="en-US" sz="1800" b="1" dirty="0">
                <a:latin typeface="Arial" panose="020B0604020202020204" pitchFamily="34" charset="0"/>
                <a:ea typeface="Calibri" panose="020F0502020204030204" pitchFamily="34" charset="0"/>
                <a:cs typeface="Times New Roman" panose="02020603050405020304" pitchFamily="18" charset="0"/>
              </a:rPr>
              <a:t>F</a:t>
            </a:r>
            <a:r>
              <a:rPr lang="en-US" sz="1800" b="1" dirty="0">
                <a:effectLst/>
                <a:latin typeface="Arial" panose="020B0604020202020204" pitchFamily="34" charset="0"/>
                <a:ea typeface="Calibri" panose="020F0502020204030204" pitchFamily="34" charset="0"/>
                <a:cs typeface="Times New Roman" panose="02020603050405020304" pitchFamily="18" charset="0"/>
              </a:rPr>
              <a:t>eedback no verbal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10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Activa la función de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feedback</a:t>
            </a:r>
            <a:r>
              <a:rPr lang="es-ES" sz="1800" dirty="0">
                <a:effectLst/>
                <a:latin typeface="Arial" panose="020B0604020202020204" pitchFamily="34" charset="0"/>
                <a:ea typeface="Calibri" panose="020F0502020204030204" pitchFamily="34" charset="0"/>
                <a:cs typeface="Times New Roman" panose="02020603050405020304" pitchFamily="18" charset="0"/>
              </a:rPr>
              <a:t> no verbal para tus reuniones para permitir que los seguidores/alumnos se comuniquen contigo sin interrumpir la clase. Comprueba rutinariamente con los estudiantes para abordar cualquier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feedback</a:t>
            </a:r>
            <a:r>
              <a:rPr lang="es-ES" sz="1800" dirty="0">
                <a:effectLst/>
                <a:latin typeface="Arial" panose="020B0604020202020204" pitchFamily="34" charset="0"/>
                <a:ea typeface="Calibri" panose="020F0502020204030204" pitchFamily="34" charset="0"/>
                <a:cs typeface="Times New Roman" panose="02020603050405020304" pitchFamily="18" charset="0"/>
              </a:rPr>
              <a:t> no verbal. Esta función también te permite gestionar la retroalimentación verbal, ya que puede indicar a los alumnos que utilicen la función "pulgar hacia arriba" para indicar cuándo están listos para comenzar la lección en vivo. Recuerda mantener el público silenciado hasta que termines la clase para evitar el ruido de fondo.</a:t>
            </a:r>
          </a:p>
          <a:p>
            <a:pPr algn="just">
              <a:lnSpc>
                <a:spcPct val="100000"/>
              </a:lnSpc>
              <a:spcAft>
                <a:spcPts val="1000"/>
              </a:spcAft>
            </a:pPr>
            <a:endParaRPr lang="es-ES" sz="1800" dirty="0">
              <a:solidFill>
                <a:srgbClr val="E47A24"/>
              </a:solidFill>
              <a:latin typeface="Arial" panose="020B060402020202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4FDF7D4-53D0-42B6-B81C-E848F1E0EBB3}"/>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ffectLst/>
                <a:ea typeface="Calibri" panose="020F0502020204030204" pitchFamily="34" charset="0"/>
                <a:cs typeface="Times New Roman" panose="02020603050405020304" pitchFamily="18" charset="0"/>
              </a:rPr>
              <a:t> COMUNICACIÓN ONLINE EFECTIVA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65919C73-CFC9-4FCC-8E75-D31F48B35CD9}"/>
              </a:ext>
            </a:extLst>
          </p:cNvPr>
          <p:cNvSpPr txBox="1"/>
          <p:nvPr/>
        </p:nvSpPr>
        <p:spPr>
          <a:xfrm>
            <a:off x="4979814" y="1140194"/>
            <a:ext cx="7130062" cy="1015663"/>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PASOS PRÁCTICOS PARA LA VISIBILIDAD DE TU EMPRESA DE DEPORTES ONLINE.</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Tree>
    <p:extLst>
      <p:ext uri="{BB962C8B-B14F-4D97-AF65-F5344CB8AC3E}">
        <p14:creationId xmlns:p14="http://schemas.microsoft.com/office/powerpoint/2010/main" val="39298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Quieres obtener un certificado de community manager?">
            <a:extLst>
              <a:ext uri="{FF2B5EF4-FFF2-40B4-BE49-F238E27FC236}">
                <a16:creationId xmlns:a16="http://schemas.microsoft.com/office/drawing/2014/main" id="{00F099AD-D5AF-4C3A-B712-22C615E60F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81" r="16927"/>
          <a:stretch/>
        </p:blipFill>
        <p:spPr bwMode="auto">
          <a:xfrm>
            <a:off x="8428598" y="2684206"/>
            <a:ext cx="3304697" cy="2413433"/>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8" y="1644356"/>
            <a:ext cx="6786501" cy="4422147"/>
          </a:xfrm>
        </p:spPr>
        <p:txBody>
          <a:bodyPr>
            <a:noAutofit/>
          </a:bodyPr>
          <a:lstStyle/>
          <a:p>
            <a:pPr algn="just">
              <a:lnSpc>
                <a:spcPct val="120000"/>
              </a:lnSpc>
              <a:spcAft>
                <a:spcPts val="1000"/>
              </a:spcAft>
            </a:pPr>
            <a:r>
              <a:rPr lang="en-US" sz="1800" b="1" dirty="0" err="1">
                <a:latin typeface="Arial" panose="020B0604020202020204" pitchFamily="34" charset="0"/>
                <a:ea typeface="Calibri" panose="020F0502020204030204" pitchFamily="34" charset="0"/>
                <a:cs typeface="Arial" panose="020B0604020202020204" pitchFamily="34" charset="0"/>
              </a:rPr>
              <a:t>Fomentar</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el</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sentido</a:t>
            </a:r>
            <a:r>
              <a:rPr lang="en-US" sz="1800" b="1" dirty="0">
                <a:latin typeface="Arial" panose="020B0604020202020204" pitchFamily="34" charset="0"/>
                <a:ea typeface="Calibri" panose="020F0502020204030204" pitchFamily="34" charset="0"/>
                <a:cs typeface="Arial" panose="020B0604020202020204" pitchFamily="34" charset="0"/>
              </a:rPr>
              <a:t> de </a:t>
            </a:r>
            <a:r>
              <a:rPr lang="en-US" sz="1800" b="1" dirty="0" err="1">
                <a:latin typeface="Arial" panose="020B0604020202020204" pitchFamily="34" charset="0"/>
                <a:ea typeface="Calibri" panose="020F0502020204030204" pitchFamily="34" charset="0"/>
                <a:cs typeface="Arial" panose="020B0604020202020204" pitchFamily="34" charset="0"/>
              </a:rPr>
              <a:t>comunidad</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La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sensación</a:t>
            </a:r>
            <a:r>
              <a:rPr lang="en-US" sz="1800" dirty="0">
                <a:effectLst/>
                <a:latin typeface="Arial" panose="020B0604020202020204" pitchFamily="34" charset="0"/>
                <a:ea typeface="Calibri" panose="020F0502020204030204" pitchFamily="34" charset="0"/>
                <a:cs typeface="Times New Roman" panose="02020603050405020304" pitchFamily="18" charset="0"/>
              </a:rPr>
              <a:t> de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presencia</a:t>
            </a:r>
            <a:r>
              <a:rPr lang="en-US" sz="1800" dirty="0">
                <a:effectLst/>
                <a:latin typeface="Arial" panose="020B0604020202020204" pitchFamily="34" charset="0"/>
                <a:ea typeface="Calibri" panose="020F0502020204030204" pitchFamily="34" charset="0"/>
                <a:cs typeface="Times New Roman" panose="02020603050405020304" pitchFamily="18" charset="0"/>
              </a:rPr>
              <a:t> y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comunidad</a:t>
            </a:r>
            <a:r>
              <a:rPr lang="en-US" sz="1800" dirty="0">
                <a:effectLst/>
                <a:latin typeface="Arial" panose="020B0604020202020204" pitchFamily="34" charset="0"/>
                <a:ea typeface="Calibri" panose="020F0502020204030204" pitchFamily="34" charset="0"/>
                <a:cs typeface="Times New Roman" panose="02020603050405020304" pitchFamily="18" charset="0"/>
              </a:rPr>
              <a:t> se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verá</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forzada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cuando</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todos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muestren</a:t>
            </a:r>
            <a:r>
              <a:rPr lang="en-US" sz="1800" dirty="0">
                <a:effectLst/>
                <a:latin typeface="Arial" panose="020B0604020202020204" pitchFamily="34" charset="0"/>
                <a:ea typeface="Calibri" panose="020F0502020204030204" pitchFamily="34" charset="0"/>
                <a:cs typeface="Times New Roman" panose="02020603050405020304" pitchFamily="18" charset="0"/>
              </a:rPr>
              <a:t> sus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caras</a:t>
            </a:r>
            <a:r>
              <a:rPr lang="en-US" sz="1800" dirty="0">
                <a:effectLst/>
                <a:latin typeface="Arial" panose="020B0604020202020204" pitchFamily="34" charset="0"/>
                <a:ea typeface="Calibri" panose="020F0502020204030204" pitchFamily="34" charset="0"/>
                <a:cs typeface="Times New Roman" panose="02020603050405020304" pitchFamily="18" charset="0"/>
              </a:rPr>
              <a:t> 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través</a:t>
            </a:r>
            <a:r>
              <a:rPr lang="en-US" sz="1800" dirty="0">
                <a:effectLst/>
                <a:latin typeface="Arial" panose="020B0604020202020204" pitchFamily="34" charset="0"/>
                <a:ea typeface="Calibri" panose="020F0502020204030204" pitchFamily="34" charset="0"/>
                <a:cs typeface="Times New Roman" panose="02020603050405020304" pitchFamily="18" charset="0"/>
              </a:rPr>
              <a:t> de la webcam. Es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más</a:t>
            </a:r>
            <a:r>
              <a:rPr lang="en-US" sz="1800" dirty="0">
                <a:effectLst/>
                <a:latin typeface="Arial" panose="020B0604020202020204" pitchFamily="34" charset="0"/>
                <a:ea typeface="Calibri" panose="020F0502020204030204" pitchFamily="34" charset="0"/>
                <a:cs typeface="Times New Roman" panose="02020603050405020304" pitchFamily="18" charset="0"/>
              </a:rPr>
              <a:t> probable que los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estudiantes</a:t>
            </a:r>
            <a:r>
              <a:rPr lang="en-US" sz="1800" dirty="0">
                <a:effectLst/>
                <a:latin typeface="Arial" panose="020B0604020202020204" pitchFamily="34" charset="0"/>
                <a:ea typeface="Calibri" panose="020F0502020204030204" pitchFamily="34" charset="0"/>
                <a:cs typeface="Times New Roman" panose="02020603050405020304" pitchFamily="18" charset="0"/>
              </a:rPr>
              <a:t> o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público</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en</a:t>
            </a:r>
            <a:r>
              <a:rPr lang="en-US" sz="1800" dirty="0">
                <a:effectLst/>
                <a:latin typeface="Arial" panose="020B0604020202020204" pitchFamily="34" charset="0"/>
                <a:ea typeface="Calibri" panose="020F0502020204030204" pitchFamily="34" charset="0"/>
                <a:cs typeface="Times New Roman" panose="02020603050405020304" pitchFamily="18" charset="0"/>
              </a:rPr>
              <a:t> general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presten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atención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saben</a:t>
            </a:r>
            <a:r>
              <a:rPr lang="en-US" sz="1800" dirty="0">
                <a:effectLst/>
                <a:latin typeface="Arial" panose="020B0604020202020204" pitchFamily="34" charset="0"/>
                <a:ea typeface="Calibri" panose="020F0502020204030204" pitchFamily="34" charset="0"/>
                <a:cs typeface="Times New Roman" panose="02020603050405020304" pitchFamily="18" charset="0"/>
              </a:rPr>
              <a:t> que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están</a:t>
            </a:r>
            <a:r>
              <a:rPr lang="en-US" sz="1800" dirty="0">
                <a:effectLst/>
                <a:latin typeface="Arial" panose="020B0604020202020204" pitchFamily="34" charset="0"/>
                <a:ea typeface="Calibri" panose="020F0502020204030204" pitchFamily="34" charset="0"/>
                <a:cs typeface="Times New Roman" panose="02020603050405020304" pitchFamily="18" charset="0"/>
              </a:rPr>
              <a:t> ante la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cámara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Además</a:t>
            </a:r>
            <a:r>
              <a:rPr lang="en-US" sz="1800" dirty="0">
                <a:effectLst/>
                <a:latin typeface="Arial" panose="020B0604020202020204" pitchFamily="34" charset="0"/>
                <a:ea typeface="Calibri" panose="020F0502020204030204" pitchFamily="34" charset="0"/>
                <a:cs typeface="Times New Roman" panose="02020603050405020304" pitchFamily="18" charset="0"/>
              </a:rPr>
              <a:t>, al principio y al final de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clase</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puedes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cambiar</a:t>
            </a:r>
            <a:r>
              <a:rPr lang="en-US" sz="1800" dirty="0">
                <a:effectLst/>
                <a:latin typeface="Arial" panose="020B0604020202020204" pitchFamily="34" charset="0"/>
                <a:ea typeface="Calibri" panose="020F0502020204030204" pitchFamily="34" charset="0"/>
                <a:cs typeface="Times New Roman" panose="02020603050405020304" pitchFamily="18" charset="0"/>
              </a:rPr>
              <a:t> a vista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Galaría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esta</a:t>
            </a:r>
            <a:r>
              <a:rPr lang="en-US" sz="1800" dirty="0">
                <a:effectLst/>
                <a:latin typeface="Arial" panose="020B0604020202020204" pitchFamily="34" charset="0"/>
                <a:ea typeface="Calibri" panose="020F0502020204030204" pitchFamily="34" charset="0"/>
                <a:cs typeface="Times New Roman" panose="02020603050405020304" pitchFamily="18" charset="0"/>
              </a:rPr>
              <a:t> es la vista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en</a:t>
            </a:r>
            <a:r>
              <a:rPr lang="en-US" sz="1800" dirty="0">
                <a:effectLst/>
                <a:latin typeface="Arial" panose="020B0604020202020204" pitchFamily="34" charset="0"/>
                <a:ea typeface="Calibri" panose="020F0502020204030204" pitchFamily="34" charset="0"/>
                <a:cs typeface="Times New Roman" panose="02020603050405020304" pitchFamily="18" charset="0"/>
              </a:rPr>
              <a:t> la que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todos</a:t>
            </a:r>
            <a:r>
              <a:rPr lang="en-US" sz="1800" dirty="0">
                <a:effectLst/>
                <a:latin typeface="Arial" panose="020B0604020202020204" pitchFamily="34" charset="0"/>
                <a:ea typeface="Calibri" panose="020F0502020204030204" pitchFamily="34" charset="0"/>
                <a:cs typeface="Times New Roman" panose="02020603050405020304" pitchFamily="18" charset="0"/>
              </a:rPr>
              <a:t> son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visibles</a:t>
            </a:r>
            <a:r>
              <a:rPr lang="en-US" sz="1800" dirty="0">
                <a:effectLst/>
                <a:latin typeface="Arial" panose="020B0604020202020204" pitchFamily="34" charset="0"/>
                <a:ea typeface="Calibri" panose="020F0502020204030204" pitchFamily="34" charset="0"/>
                <a:cs typeface="Times New Roman" panose="02020603050405020304" pitchFamily="18" charset="0"/>
              </a:rPr>
              <a:t> al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mismo</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tiempo</a:t>
            </a:r>
            <a:r>
              <a:rPr lang="en-US" sz="1800" dirty="0">
                <a:effectLst/>
                <a:latin typeface="Arial" panose="020B0604020202020204" pitchFamily="34" charset="0"/>
                <a:ea typeface="Calibri" panose="020F0502020204030204" pitchFamily="34" charset="0"/>
                <a:cs typeface="Times New Roman" panose="02020603050405020304" pitchFamily="18" charset="0"/>
              </a:rPr>
              <a:t>). Al final de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tus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clases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tus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estudiantes</a:t>
            </a:r>
            <a:r>
              <a:rPr lang="en-US" sz="1800" dirty="0">
                <a:effectLst/>
                <a:latin typeface="Arial" panose="020B0604020202020204" pitchFamily="34" charset="0"/>
                <a:ea typeface="Calibri" panose="020F0502020204030204" pitchFamily="34" charset="0"/>
                <a:cs typeface="Times New Roman" panose="02020603050405020304" pitchFamily="18" charset="0"/>
              </a:rPr>
              <a:t> lo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permiten</a:t>
            </a:r>
            <a:r>
              <a:rPr lang="en-US" sz="1800" dirty="0">
                <a:effectLst/>
                <a:latin typeface="Arial" panose="020B0604020202020204" pitchFamily="34" charset="0"/>
                <a:ea typeface="Calibri" panose="020F0502020204030204" pitchFamily="34" charset="0"/>
                <a:cs typeface="Times New Roman" panose="02020603050405020304" pitchFamily="18" charset="0"/>
              </a:rPr>
              <a:t> y lo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disfrutan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puedes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hacer</a:t>
            </a:r>
            <a:r>
              <a:rPr lang="en-US" sz="1800" dirty="0">
                <a:effectLst/>
                <a:latin typeface="Arial" panose="020B0604020202020204" pitchFamily="34" charset="0"/>
                <a:ea typeface="Calibri" panose="020F0502020204030204" pitchFamily="34" charset="0"/>
                <a:cs typeface="Times New Roman" panose="02020603050405020304" pitchFamily="18" charset="0"/>
              </a:rPr>
              <a:t> una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foto</a:t>
            </a:r>
            <a:r>
              <a:rPr lang="en-US" sz="1800" dirty="0">
                <a:effectLst/>
                <a:latin typeface="Arial" panose="020B0604020202020204" pitchFamily="34" charset="0"/>
                <a:ea typeface="Calibri" panose="020F0502020204030204" pitchFamily="34" charset="0"/>
                <a:cs typeface="Times New Roman" panose="02020603050405020304" pitchFamily="18" charset="0"/>
              </a:rPr>
              <a:t> de la vista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Galería</a:t>
            </a:r>
            <a:r>
              <a:rPr lang="en-US" sz="1800" dirty="0">
                <a:effectLst/>
                <a:latin typeface="Arial" panose="020B0604020202020204" pitchFamily="34" charset="0"/>
                <a:ea typeface="Calibri" panose="020F0502020204030204" pitchFamily="34" charset="0"/>
                <a:cs typeface="Times New Roman" panose="02020603050405020304" pitchFamily="18" charset="0"/>
              </a:rPr>
              <a:t> y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publicarla</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en</a:t>
            </a:r>
            <a:r>
              <a:rPr lang="en-US" sz="1800" dirty="0">
                <a:effectLst/>
                <a:latin typeface="Arial" panose="020B0604020202020204" pitchFamily="34" charset="0"/>
                <a:ea typeface="Calibri" panose="020F0502020204030204" pitchFamily="34" charset="0"/>
                <a:cs typeface="Times New Roman" panose="02020603050405020304" pitchFamily="18" charset="0"/>
              </a:rPr>
              <a:t> Facebook/Instagram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perfil</a:t>
            </a:r>
            <a:r>
              <a:rPr lang="en-US" sz="1800" dirty="0">
                <a:effectLst/>
                <a:latin typeface="Arial" panose="020B0604020202020204" pitchFamily="34" charset="0"/>
                <a:ea typeface="Calibri" panose="020F0502020204030204" pitchFamily="34" charset="0"/>
                <a:cs typeface="Times New Roman" panose="02020603050405020304" pitchFamily="18" charset="0"/>
              </a:rPr>
              <a:t> personal o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mejor</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profesional</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en</a:t>
            </a:r>
            <a:r>
              <a:rPr lang="en-US" sz="1800" dirty="0">
                <a:effectLst/>
                <a:latin typeface="Arial" panose="020B0604020202020204" pitchFamily="34" charset="0"/>
                <a:ea typeface="Calibri" panose="020F0502020204030204" pitchFamily="34" charset="0"/>
                <a:cs typeface="Times New Roman" panose="02020603050405020304" pitchFamily="18" charset="0"/>
              </a:rPr>
              <a:t> la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página</a:t>
            </a:r>
            <a:r>
              <a:rPr lang="en-US" sz="1800" dirty="0">
                <a:effectLst/>
                <a:latin typeface="Arial" panose="020B0604020202020204" pitchFamily="34" charset="0"/>
                <a:ea typeface="Calibri" panose="020F0502020204030204" pitchFamily="34" charset="0"/>
                <a:cs typeface="Times New Roman" panose="02020603050405020304" pitchFamily="18" charset="0"/>
              </a:rPr>
              <a:t> web y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etiquetarlos</a:t>
            </a:r>
            <a:r>
              <a:rPr lang="en-US" sz="1800" dirty="0">
                <a:effectLst/>
                <a:latin typeface="Arial" panose="020B0604020202020204" pitchFamily="34" charset="0"/>
                <a:ea typeface="Calibri" panose="020F0502020204030204" pitchFamily="34" charset="0"/>
                <a:cs typeface="Times New Roman" panose="02020603050405020304" pitchFamily="18" charset="0"/>
              </a:rPr>
              <a:t> para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fomentar</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inclusión</a:t>
            </a:r>
            <a:r>
              <a:rPr lang="en-US" sz="1800" dirty="0">
                <a:effectLst/>
                <a:latin typeface="Arial" panose="020B0604020202020204" pitchFamily="34" charset="0"/>
                <a:ea typeface="Calibri" panose="020F0502020204030204" pitchFamily="34" charset="0"/>
                <a:cs typeface="Times New Roman" panose="02020603050405020304" pitchFamily="18" charset="0"/>
              </a:rPr>
              <a:t> y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participación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actividad</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s-ES" sz="1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4FDF7D4-53D0-42B6-B81C-E848F1E0EBB3}"/>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ffectLst/>
                <a:ea typeface="Calibri" panose="020F0502020204030204" pitchFamily="34" charset="0"/>
                <a:cs typeface="Times New Roman" panose="02020603050405020304" pitchFamily="18" charset="0"/>
              </a:rPr>
              <a:t> COMUNICACIÓN ONLINE EFECTIVA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65919C73-CFC9-4FCC-8E75-D31F48B35CD9}"/>
              </a:ext>
            </a:extLst>
          </p:cNvPr>
          <p:cNvSpPr txBox="1"/>
          <p:nvPr/>
        </p:nvSpPr>
        <p:spPr>
          <a:xfrm>
            <a:off x="4979814" y="1140194"/>
            <a:ext cx="7130062" cy="1015663"/>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PASOS PRÁCTICOS PARA LA VISIBILIDAD DE TU EMPRESA DE DEPORTES ONLINE.</a:t>
            </a:r>
            <a:br>
              <a:rPr lang="es-ES" sz="2000" dirty="0">
                <a:effectLst/>
                <a:latin typeface="+mj-lt"/>
                <a:ea typeface="Calibri" panose="020F0502020204030204" pitchFamily="34" charset="0"/>
                <a:cs typeface="Times New Roman" panose="02020603050405020304" pitchFamily="18" charset="0"/>
              </a:rPr>
            </a:br>
            <a:endParaRPr lang="es-ES" sz="2000" dirty="0">
              <a:latin typeface="+mj-lt"/>
            </a:endParaRPr>
          </a:p>
        </p:txBody>
      </p:sp>
    </p:spTree>
    <p:extLst>
      <p:ext uri="{BB962C8B-B14F-4D97-AF65-F5344CB8AC3E}">
        <p14:creationId xmlns:p14="http://schemas.microsoft.com/office/powerpoint/2010/main" val="2474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64336" y="1423116"/>
            <a:ext cx="8163122" cy="3904663"/>
          </a:xfrm>
        </p:spPr>
        <p:txBody>
          <a:bodyPr>
            <a:normAutofit/>
          </a:bodyPr>
          <a:lstStyle/>
          <a:p>
            <a:pPr algn="l"/>
            <a:endParaRPr lang="es-ES" dirty="0">
              <a:solidFill>
                <a:srgbClr val="E47A24"/>
              </a:solidFill>
            </a:endParaRPr>
          </a:p>
          <a:p>
            <a:pPr algn="just">
              <a:lnSpc>
                <a:spcPct val="120000"/>
              </a:lnSpc>
              <a:spcAft>
                <a:spcPts val="1000"/>
              </a:spcAft>
            </a:pPr>
            <a:r>
              <a:rPr lang="en-US" sz="1800" b="1" dirty="0">
                <a:effectLst/>
                <a:latin typeface="Arial" panose="020B0604020202020204" pitchFamily="34" charset="0"/>
                <a:ea typeface="Calibri" panose="020F0502020204030204" pitchFamily="34" charset="0"/>
                <a:cs typeface="Arial" panose="020B0604020202020204" pitchFamily="34" charset="0"/>
              </a:rPr>
              <a:t>Ten </a:t>
            </a:r>
            <a:r>
              <a:rPr lang="en-US" sz="1800" b="1" dirty="0" err="1">
                <a:effectLst/>
                <a:latin typeface="Arial" panose="020B0604020202020204" pitchFamily="34" charset="0"/>
                <a:ea typeface="Calibri" panose="020F0502020204030204" pitchFamily="34" charset="0"/>
                <a:cs typeface="Arial" panose="020B0604020202020204" pitchFamily="34" charset="0"/>
              </a:rPr>
              <a:t>cuidado</a:t>
            </a:r>
            <a:r>
              <a:rPr lang="en-US" sz="1800" b="1" dirty="0">
                <a:effectLst/>
                <a:latin typeface="Arial" panose="020B0604020202020204" pitchFamily="34" charset="0"/>
                <a:ea typeface="Calibri" panose="020F0502020204030204" pitchFamily="34" charset="0"/>
                <a:cs typeface="Arial" panose="020B0604020202020204" pitchFamily="34" charset="0"/>
              </a:rPr>
              <a:t> con las </a:t>
            </a:r>
            <a:r>
              <a:rPr lang="en-US" sz="1800" b="1" dirty="0" err="1">
                <a:effectLst/>
                <a:latin typeface="Arial" panose="020B0604020202020204" pitchFamily="34" charset="0"/>
                <a:ea typeface="Calibri" panose="020F0502020204030204" pitchFamily="34" charset="0"/>
                <a:cs typeface="Arial" panose="020B0604020202020204" pitchFamily="34" charset="0"/>
              </a:rPr>
              <a:t>diferentes</a:t>
            </a:r>
            <a:r>
              <a:rPr lang="en-US" sz="1800" b="1" dirty="0">
                <a:effectLst/>
                <a:latin typeface="Arial" panose="020B0604020202020204" pitchFamily="34" charset="0"/>
                <a:ea typeface="Calibri" panose="020F0502020204030204" pitchFamily="34" charset="0"/>
                <a:cs typeface="Arial" panose="020B0604020202020204" pitchFamily="34" charset="0"/>
              </a:rPr>
              <a:t> zonas </a:t>
            </a:r>
            <a:r>
              <a:rPr lang="en-US" sz="1800" b="1" dirty="0" err="1">
                <a:effectLst/>
                <a:latin typeface="Arial" panose="020B0604020202020204" pitchFamily="34" charset="0"/>
                <a:ea typeface="Calibri" panose="020F0502020204030204" pitchFamily="34" charset="0"/>
                <a:cs typeface="Arial" panose="020B0604020202020204" pitchFamily="34" charset="0"/>
              </a:rPr>
              <a:t>horariaas</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en</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caso</a:t>
            </a:r>
            <a:r>
              <a:rPr lang="en-US" sz="1800" b="1" dirty="0">
                <a:latin typeface="Arial" panose="020B0604020202020204" pitchFamily="34" charset="0"/>
                <a:ea typeface="Calibri" panose="020F0502020204030204" pitchFamily="34" charset="0"/>
                <a:cs typeface="Arial" panose="020B0604020202020204" pitchFamily="34" charset="0"/>
              </a:rPr>
              <a:t> de </a:t>
            </a:r>
            <a:r>
              <a:rPr lang="en-US" sz="1800" b="1" dirty="0" err="1">
                <a:latin typeface="Arial" panose="020B0604020202020204" pitchFamily="34" charset="0"/>
                <a:ea typeface="Calibri" panose="020F0502020204030204" pitchFamily="34" charset="0"/>
                <a:cs typeface="Arial" panose="020B0604020202020204" pitchFamily="34" charset="0"/>
              </a:rPr>
              <a:t>público</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err="1">
                <a:latin typeface="Arial" panose="020B0604020202020204" pitchFamily="34" charset="0"/>
                <a:ea typeface="Calibri" panose="020F0502020204030204" pitchFamily="34" charset="0"/>
                <a:cs typeface="Arial" panose="020B0604020202020204" pitchFamily="34" charset="0"/>
              </a:rPr>
              <a:t>internacional</a:t>
            </a:r>
            <a:r>
              <a:rPr lang="en-US" sz="1800" b="1" dirty="0">
                <a:effectLst/>
                <a:latin typeface="Arial" panose="020B0604020202020204" pitchFamily="34" charset="0"/>
                <a:ea typeface="Calibri" panose="020F0502020204030204" pitchFamily="34" charset="0"/>
                <a:cs typeface="Arial" panose="020B0604020202020204" pitchFamily="34" charset="0"/>
              </a:rPr>
              <a:t>)</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spcAft>
                <a:spcPts val="1000"/>
              </a:spcAft>
            </a:pPr>
            <a:r>
              <a:rPr lang="en-US" sz="1800" dirty="0" err="1">
                <a:effectLst/>
                <a:latin typeface="Arial" panose="020B0604020202020204" pitchFamily="34" charset="0"/>
                <a:ea typeface="Calibri" panose="020F0502020204030204" pitchFamily="34" charset="0"/>
              </a:rPr>
              <a:t>Impartir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clases</a:t>
            </a:r>
            <a:r>
              <a:rPr lang="en-US" sz="1800" dirty="0">
                <a:effectLst/>
                <a:latin typeface="Arial" panose="020B0604020202020204" pitchFamily="34" charset="0"/>
                <a:ea typeface="Calibri" panose="020F0502020204030204" pitchFamily="34" charset="0"/>
              </a:rPr>
              <a:t> online </a:t>
            </a:r>
            <a:r>
              <a:rPr lang="en-US" sz="1800" dirty="0" err="1">
                <a:effectLst/>
                <a:latin typeface="Arial" panose="020B0604020202020204" pitchFamily="34" charset="0"/>
                <a:ea typeface="Calibri" panose="020F0502020204030204" pitchFamily="34" charset="0"/>
              </a:rPr>
              <a:t>en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diferentes</a:t>
            </a:r>
            <a:r>
              <a:rPr lang="en-US" sz="1800" dirty="0">
                <a:effectLst/>
                <a:latin typeface="Arial" panose="020B0604020202020204" pitchFamily="34" charset="0"/>
                <a:ea typeface="Calibri" panose="020F0502020204030204" pitchFamily="34" charset="0"/>
              </a:rPr>
              <a:t> zonas </a:t>
            </a:r>
            <a:r>
              <a:rPr lang="en-US" sz="1800" dirty="0" err="1">
                <a:effectLst/>
                <a:latin typeface="Arial" panose="020B0604020202020204" pitchFamily="34" charset="0"/>
                <a:ea typeface="Calibri" panose="020F0502020204030204" pitchFamily="34" charset="0"/>
              </a:rPr>
              <a:t>horarias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puede</a:t>
            </a:r>
            <a:r>
              <a:rPr lang="en-US" sz="1800" dirty="0">
                <a:effectLst/>
                <a:latin typeface="Arial" panose="020B0604020202020204" pitchFamily="34" charset="0"/>
                <a:ea typeface="Calibri" panose="020F0502020204030204" pitchFamily="34" charset="0"/>
              </a:rPr>
              <a:t> ser un gran </a:t>
            </a:r>
            <a:r>
              <a:rPr lang="en-US" sz="1800" dirty="0" err="1">
                <a:effectLst/>
                <a:latin typeface="Arial" panose="020B0604020202020204" pitchFamily="34" charset="0"/>
                <a:ea typeface="Calibri" panose="020F0502020204030204" pitchFamily="34" charset="0"/>
              </a:rPr>
              <a:t>reto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especialmente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si</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tienes</a:t>
            </a:r>
            <a:r>
              <a:rPr lang="en-US" sz="1800" dirty="0">
                <a:effectLst/>
                <a:latin typeface="Arial" panose="020B0604020202020204" pitchFamily="34" charset="0"/>
                <a:ea typeface="Calibri" panose="020F0502020204030204" pitchFamily="34" charset="0"/>
              </a:rPr>
              <a:t> que </a:t>
            </a:r>
            <a:r>
              <a:rPr lang="en-US" sz="1800" dirty="0" err="1">
                <a:effectLst/>
                <a:latin typeface="Arial" panose="020B0604020202020204" pitchFamily="34" charset="0"/>
                <a:ea typeface="Calibri" panose="020F0502020204030204" pitchFamily="34" charset="0"/>
              </a:rPr>
              <a:t>ejecutar</a:t>
            </a:r>
            <a:r>
              <a:rPr lang="en-US" sz="1800" dirty="0">
                <a:effectLst/>
                <a:latin typeface="Arial" panose="020B0604020202020204" pitchFamily="34" charset="0"/>
                <a:ea typeface="Calibri" panose="020F0502020204030204" pitchFamily="34" charset="0"/>
              </a:rPr>
              <a:t> la </a:t>
            </a:r>
            <a:r>
              <a:rPr lang="en-US" sz="1800" dirty="0" err="1">
                <a:effectLst/>
                <a:latin typeface="Arial" panose="020B0604020202020204" pitchFamily="34" charset="0"/>
                <a:ea typeface="Calibri" panose="020F0502020204030204" pitchFamily="34" charset="0"/>
              </a:rPr>
              <a:t>clase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tiempo</a:t>
            </a:r>
            <a:r>
              <a:rPr lang="en-US" sz="1800" dirty="0">
                <a:effectLst/>
                <a:latin typeface="Arial" panose="020B0604020202020204" pitchFamily="34" charset="0"/>
                <a:ea typeface="Calibri" panose="020F0502020204030204" pitchFamily="34" charset="0"/>
              </a:rPr>
              <a:t> real. Timezone.io </a:t>
            </a:r>
            <a:r>
              <a:rPr lang="en-US" sz="1800" dirty="0" err="1">
                <a:effectLst/>
                <a:latin typeface="Arial" panose="020B0604020202020204" pitchFamily="34" charset="0"/>
                <a:ea typeface="Calibri" panose="020F0502020204030204" pitchFamily="34" charset="0"/>
              </a:rPr>
              <a:t>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permite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llevar</a:t>
            </a:r>
            <a:r>
              <a:rPr lang="en-US" sz="1800" dirty="0">
                <a:effectLst/>
                <a:latin typeface="Arial" panose="020B0604020202020204" pitchFamily="34" charset="0"/>
                <a:ea typeface="Calibri" panose="020F0502020204030204" pitchFamily="34" charset="0"/>
              </a:rPr>
              <a:t> un control de la hora local de </a:t>
            </a:r>
            <a:r>
              <a:rPr lang="en-US" sz="1800" dirty="0" err="1">
                <a:effectLst/>
                <a:latin typeface="Arial" panose="020B0604020202020204" pitchFamily="34" charset="0"/>
                <a:ea typeface="Calibri" panose="020F0502020204030204" pitchFamily="34" charset="0"/>
              </a:rPr>
              <a:t>tus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clientes</a:t>
            </a:r>
            <a:r>
              <a:rPr lang="en-US" sz="1800" dirty="0">
                <a:effectLst/>
                <a:latin typeface="Arial" panose="020B0604020202020204" pitchFamily="34" charset="0"/>
                <a:ea typeface="Calibri" panose="020F0502020204030204" pitchFamily="34" charset="0"/>
              </a:rPr>
              <a:t> y </a:t>
            </a:r>
            <a:r>
              <a:rPr lang="en-US" sz="1800" dirty="0" err="1">
                <a:effectLst/>
                <a:latin typeface="Arial" panose="020B0604020202020204" pitchFamily="34" charset="0"/>
                <a:ea typeface="Calibri" panose="020F0502020204030204" pitchFamily="34" charset="0"/>
              </a:rPr>
              <a:t>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ayuda</a:t>
            </a:r>
            <a:r>
              <a:rPr lang="en-US" sz="1800" dirty="0">
                <a:effectLst/>
                <a:latin typeface="Arial" panose="020B0604020202020204" pitchFamily="34" charset="0"/>
                <a:ea typeface="Calibri" panose="020F0502020204030204" pitchFamily="34" charset="0"/>
              </a:rPr>
              <a:t> a </a:t>
            </a:r>
            <a:r>
              <a:rPr lang="en-US" sz="1800" dirty="0" err="1">
                <a:effectLst/>
                <a:latin typeface="Arial" panose="020B0604020202020204" pitchFamily="34" charset="0"/>
                <a:ea typeface="Calibri" panose="020F0502020204030204" pitchFamily="34" charset="0"/>
              </a:rPr>
              <a:t>programar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tu</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clase</a:t>
            </a:r>
            <a:r>
              <a:rPr lang="en-US" sz="1800" dirty="0">
                <a:effectLst/>
                <a:latin typeface="Arial" panose="020B0604020202020204" pitchFamily="34" charset="0"/>
                <a:ea typeface="Calibri" panose="020F0502020204030204" pitchFamily="34" charset="0"/>
              </a:rPr>
              <a:t> a una hora </a:t>
            </a:r>
            <a:r>
              <a:rPr lang="en-US" sz="1800" dirty="0" err="1">
                <a:effectLst/>
                <a:latin typeface="Arial" panose="020B0604020202020204" pitchFamily="34" charset="0"/>
                <a:ea typeface="Calibri" panose="020F0502020204030204" pitchFamily="34" charset="0"/>
              </a:rPr>
              <a:t>conveniente</a:t>
            </a:r>
            <a:r>
              <a:rPr lang="en-US" sz="1800" dirty="0">
                <a:effectLst/>
                <a:latin typeface="Arial" panose="020B0604020202020204" pitchFamily="34" charset="0"/>
                <a:ea typeface="Calibri" panose="020F0502020204030204" pitchFamily="34" charset="0"/>
              </a:rPr>
              <a:t> para </a:t>
            </a:r>
            <a:r>
              <a:rPr lang="en-US" sz="1800" dirty="0" err="1">
                <a:effectLst/>
                <a:latin typeface="Arial" panose="020B0604020202020204" pitchFamily="34" charset="0"/>
                <a:ea typeface="Calibri" panose="020F0502020204030204" pitchFamily="34" charset="0"/>
              </a:rPr>
              <a:t>todos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Esta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herramienta</a:t>
            </a:r>
            <a:r>
              <a:rPr lang="en-US" sz="1800" dirty="0">
                <a:effectLst/>
                <a:latin typeface="Arial" panose="020B0604020202020204" pitchFamily="34" charset="0"/>
                <a:ea typeface="Calibri" panose="020F0502020204030204" pitchFamily="34" charset="0"/>
              </a:rPr>
              <a:t> es </a:t>
            </a:r>
            <a:r>
              <a:rPr lang="en-US" sz="1800" dirty="0" err="1">
                <a:effectLst/>
                <a:latin typeface="Arial" panose="020B0604020202020204" pitchFamily="34" charset="0"/>
                <a:ea typeface="Calibri" panose="020F0502020204030204" pitchFamily="34" charset="0"/>
              </a:rPr>
              <a:t>fácil</a:t>
            </a:r>
            <a:r>
              <a:rPr lang="en-US" sz="1800" dirty="0">
                <a:effectLst/>
                <a:latin typeface="Arial" panose="020B0604020202020204" pitchFamily="34" charset="0"/>
                <a:ea typeface="Calibri" panose="020F0502020204030204" pitchFamily="34" charset="0"/>
              </a:rPr>
              <a:t> de usar: </a:t>
            </a:r>
            <a:r>
              <a:rPr lang="en-US" sz="1800" dirty="0" err="1">
                <a:effectLst/>
                <a:latin typeface="Arial" panose="020B0604020202020204" pitchFamily="34" charset="0"/>
                <a:ea typeface="Calibri" panose="020F0502020204030204" pitchFamily="34" charset="0"/>
              </a:rPr>
              <a:t>simplemente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pon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tus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clientes</a:t>
            </a:r>
            <a:r>
              <a:rPr lang="en-US" sz="1800" dirty="0">
                <a:effectLst/>
                <a:latin typeface="Arial" panose="020B0604020202020204" pitchFamily="34" charset="0"/>
                <a:ea typeface="Calibri" panose="020F0502020204030204" pitchFamily="34" charset="0"/>
              </a:rPr>
              <a:t>/</a:t>
            </a:r>
            <a:r>
              <a:rPr lang="en-US" sz="1800" dirty="0" err="1">
                <a:effectLst/>
                <a:latin typeface="Arial" panose="020B0604020202020204" pitchFamily="34" charset="0"/>
                <a:ea typeface="Calibri" panose="020F0502020204030204" pitchFamily="34" charset="0"/>
              </a:rPr>
              <a:t>alumnos</a:t>
            </a:r>
            <a:r>
              <a:rPr lang="en-US" sz="1800" dirty="0">
                <a:effectLst/>
                <a:latin typeface="Arial" panose="020B0604020202020204" pitchFamily="34" charset="0"/>
                <a:ea typeface="Calibri" panose="020F0502020204030204" pitchFamily="34" charset="0"/>
              </a:rPr>
              <a:t> y sus </a:t>
            </a:r>
            <a:r>
              <a:rPr lang="en-US" sz="1800" dirty="0" err="1">
                <a:effectLst/>
                <a:latin typeface="Arial" panose="020B0604020202020204" pitchFamily="34" charset="0"/>
                <a:ea typeface="Calibri" panose="020F0502020204030204" pitchFamily="34" charset="0"/>
              </a:rPr>
              <a:t>ciudades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afiliadas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en</a:t>
            </a:r>
            <a:r>
              <a:rPr lang="en-US" sz="1800" dirty="0">
                <a:effectLst/>
                <a:latin typeface="Arial" panose="020B0604020202020204" pitchFamily="34" charset="0"/>
                <a:ea typeface="Calibri" panose="020F0502020204030204" pitchFamily="34" charset="0"/>
              </a:rPr>
              <a:t> la web (</a:t>
            </a:r>
            <a:r>
              <a:rPr lang="en-US" sz="1800" u="sng" dirty="0">
                <a:solidFill>
                  <a:srgbClr val="0000FF"/>
                </a:solidFill>
                <a:effectLst/>
                <a:latin typeface="Arial" panose="020B0604020202020204" pitchFamily="34" charset="0"/>
                <a:ea typeface="Calibri" panose="020F0502020204030204" pitchFamily="34" charset="0"/>
                <a:hlinkClick r:id="rId2"/>
              </a:rPr>
              <a:t>https://timezone.io/</a:t>
            </a:r>
            <a:r>
              <a:rPr lang="en-US" sz="1800" dirty="0">
                <a:effectLst/>
                <a:latin typeface="Arial" panose="020B0604020202020204" pitchFamily="34" charset="0"/>
                <a:ea typeface="Calibri" panose="020F0502020204030204" pitchFamily="34" charset="0"/>
              </a:rPr>
              <a:t>)  para que </a:t>
            </a:r>
            <a:r>
              <a:rPr lang="en-US" sz="1800" dirty="0" err="1">
                <a:effectLst/>
                <a:latin typeface="Arial" panose="020B0604020202020204" pitchFamily="34" charset="0"/>
                <a:ea typeface="Calibri" panose="020F0502020204030204" pitchFamily="34" charset="0"/>
              </a:rPr>
              <a:t>tengas</a:t>
            </a:r>
            <a:r>
              <a:rPr lang="en-US" sz="1800" dirty="0">
                <a:effectLst/>
                <a:latin typeface="Arial" panose="020B0604020202020204" pitchFamily="34" charset="0"/>
                <a:ea typeface="Calibri" panose="020F0502020204030204" pitchFamily="34" charset="0"/>
              </a:rPr>
              <a:t> una </a:t>
            </a:r>
            <a:r>
              <a:rPr lang="en-US" sz="1800" dirty="0" err="1">
                <a:effectLst/>
                <a:latin typeface="Arial" panose="020B0604020202020204" pitchFamily="34" charset="0"/>
                <a:ea typeface="Calibri" panose="020F0502020204030204" pitchFamily="34" charset="0"/>
              </a:rPr>
              <a:t>visión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clara</a:t>
            </a:r>
            <a:r>
              <a:rPr lang="en-US" sz="1800" dirty="0">
                <a:effectLst/>
                <a:latin typeface="Arial" panose="020B0604020202020204" pitchFamily="34" charset="0"/>
                <a:ea typeface="Calibri" panose="020F0502020204030204" pitchFamily="34" charset="0"/>
              </a:rPr>
              <a:t> de sus </a:t>
            </a:r>
            <a:r>
              <a:rPr lang="en-US" sz="1800" dirty="0" err="1">
                <a:effectLst/>
                <a:latin typeface="Arial" panose="020B0604020202020204" pitchFamily="34" charset="0"/>
                <a:ea typeface="Calibri" panose="020F0502020204030204" pitchFamily="34" charset="0"/>
              </a:rPr>
              <a:t>horarios</a:t>
            </a:r>
            <a:r>
              <a:rPr lang="en-US" sz="1800" dirty="0">
                <a:effectLst/>
                <a:latin typeface="Arial" panose="020B0604020202020204" pitchFamily="34" charset="0"/>
                <a:ea typeface="Calibri" panose="020F0502020204030204" pitchFamily="34" charset="0"/>
              </a:rPr>
              <a:t> locales. De </a:t>
            </a:r>
            <a:r>
              <a:rPr lang="en-US" sz="1800" dirty="0" err="1">
                <a:effectLst/>
                <a:latin typeface="Arial" panose="020B0604020202020204" pitchFamily="34" charset="0"/>
                <a:ea typeface="Calibri" panose="020F0502020204030204" pitchFamily="34" charset="0"/>
              </a:rPr>
              <a:t>hecho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ofrece</a:t>
            </a:r>
            <a:r>
              <a:rPr lang="en-US" sz="1800" dirty="0">
                <a:effectLst/>
                <a:latin typeface="Arial" panose="020B0604020202020204" pitchFamily="34" charset="0"/>
                <a:ea typeface="Calibri" panose="020F0502020204030204" pitchFamily="34" charset="0"/>
              </a:rPr>
              <a:t> una </a:t>
            </a:r>
            <a:r>
              <a:rPr lang="en-US" sz="1800" dirty="0" err="1">
                <a:effectLst/>
                <a:latin typeface="Arial" panose="020B0604020202020204" pitchFamily="34" charset="0"/>
                <a:ea typeface="Calibri" panose="020F0502020204030204" pitchFamily="34" charset="0"/>
              </a:rPr>
              <a:t>interfaz</a:t>
            </a:r>
            <a:r>
              <a:rPr lang="en-US" sz="1800" dirty="0">
                <a:effectLst/>
                <a:latin typeface="Arial" panose="020B0604020202020204" pitchFamily="34" charset="0"/>
                <a:ea typeface="Calibri" panose="020F0502020204030204" pitchFamily="34" charset="0"/>
              </a:rPr>
              <a:t> visual </a:t>
            </a:r>
            <a:r>
              <a:rPr lang="en-US" sz="1800" dirty="0" err="1">
                <a:effectLst/>
                <a:latin typeface="Arial" panose="020B0604020202020204" pitchFamily="34" charset="0"/>
                <a:ea typeface="Calibri" panose="020F0502020204030204" pitchFamily="34" charset="0"/>
              </a:rPr>
              <a:t>muy</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útil</a:t>
            </a:r>
            <a:r>
              <a:rPr lang="en-US" sz="1800" dirty="0">
                <a:effectLst/>
                <a:latin typeface="Arial" panose="020B0604020202020204" pitchFamily="34" charset="0"/>
                <a:ea typeface="Calibri" panose="020F0502020204030204" pitchFamily="34" charset="0"/>
              </a:rPr>
              <a:t>.</a:t>
            </a:r>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4FDF7D4-53D0-42B6-B81C-E848F1E0EBB3}"/>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ffectLst/>
                <a:ea typeface="Calibri" panose="020F0502020204030204" pitchFamily="34" charset="0"/>
                <a:cs typeface="Times New Roman" panose="02020603050405020304" pitchFamily="18" charset="0"/>
              </a:rPr>
              <a:t> COMUNICACIÓN ONLINE EFECTIVA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65919C73-CFC9-4FCC-8E75-D31F48B35CD9}"/>
              </a:ext>
            </a:extLst>
          </p:cNvPr>
          <p:cNvSpPr txBox="1"/>
          <p:nvPr/>
        </p:nvSpPr>
        <p:spPr>
          <a:xfrm>
            <a:off x="4979814" y="1140194"/>
            <a:ext cx="7130062" cy="707886"/>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PASOS PRÁCTICOS PARA LA VISIBILIDAD DE TU EMPRESA DE DEPORTES ONLINE</a:t>
            </a:r>
            <a:endParaRPr lang="es-ES" sz="2000" dirty="0">
              <a:latin typeface="+mj-lt"/>
            </a:endParaRPr>
          </a:p>
        </p:txBody>
      </p:sp>
      <p:pic>
        <p:nvPicPr>
          <p:cNvPr id="13314" name="Picture 2" descr="Time Zone Pro (@TimeZonePro) | Twitter">
            <a:extLst>
              <a:ext uri="{FF2B5EF4-FFF2-40B4-BE49-F238E27FC236}">
                <a16:creationId xmlns:a16="http://schemas.microsoft.com/office/drawing/2014/main" id="{C39AC7EB-4192-4E82-90EE-DE246BF10D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2762" y="2404010"/>
            <a:ext cx="2062316" cy="206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03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613289"/>
            <a:ext cx="10100684" cy="4328755"/>
          </a:xfrm>
        </p:spPr>
        <p:txBody>
          <a:bodyPr>
            <a:normAutofit fontScale="85000" lnSpcReduction="10000"/>
          </a:bodyPr>
          <a:lstStyle/>
          <a:p>
            <a:pPr algn="l">
              <a:lnSpc>
                <a:spcPct val="115000"/>
              </a:lnSpc>
              <a:spcAft>
                <a:spcPts val="1000"/>
              </a:spcAft>
            </a:pPr>
            <a:r>
              <a:rPr lang="en-US" dirty="0">
                <a:solidFill>
                  <a:srgbClr val="E47A24"/>
                </a:solidFill>
                <a:effectLst/>
                <a:ea typeface="Calibri" panose="020F0502020204030204" pitchFamily="34" charset="0"/>
                <a:cs typeface="Times New Roman" panose="02020603050405020304" pitchFamily="18" charset="0"/>
              </a:rPr>
              <a:t>1.1 </a:t>
            </a:r>
            <a:r>
              <a:rPr lang="es-ES" dirty="0">
                <a:solidFill>
                  <a:srgbClr val="E47A24"/>
                </a:solidFill>
                <a:effectLst/>
                <a:ea typeface="Calibri" panose="020F0502020204030204" pitchFamily="34" charset="0"/>
                <a:cs typeface="Times New Roman" panose="02020603050405020304" pitchFamily="18" charset="0"/>
              </a:rPr>
              <a:t>Por qué son importantes las competencias digitales en el ámbito de las empresas deportivas </a:t>
            </a:r>
            <a:endParaRPr lang="en-US" dirty="0">
              <a:solidFill>
                <a:srgbClr val="E47A24"/>
              </a:solidFill>
              <a:effectLst/>
              <a:ea typeface="Calibri" panose="020F0502020204030204" pitchFamily="34" charset="0"/>
              <a:cs typeface="Times New Roman" panose="02020603050405020304" pitchFamily="18" charset="0"/>
            </a:endParaRPr>
          </a:p>
          <a:p>
            <a:pPr indent="-269875" algn="just">
              <a:lnSpc>
                <a:spcPct val="110000"/>
              </a:lnSpc>
              <a:spcAft>
                <a:spcPts val="1000"/>
              </a:spcAft>
            </a:pPr>
            <a:r>
              <a:rPr lang="es-ES" sz="1900" dirty="0">
                <a:effectLst/>
                <a:latin typeface="Arial" panose="020B0604020202020204" pitchFamily="34" charset="0"/>
                <a:ea typeface="Calibri" panose="020F0502020204030204" pitchFamily="34" charset="0"/>
                <a:cs typeface="Times New Roman" panose="02020603050405020304" pitchFamily="18" charset="0"/>
              </a:rPr>
              <a:t>Los clubs deportivos, los entrenadores autónomos y las federaciones ya no compiten entre sí como en las últimas décadas; ahora los nuevos competidores se basan principalmente en lo digital y utilizan las redes sociales, los vídeos en </a:t>
            </a:r>
            <a:r>
              <a:rPr lang="es-ES" sz="1900" dirty="0" err="1">
                <a:effectLst/>
                <a:latin typeface="Arial" panose="020B0604020202020204" pitchFamily="34" charset="0"/>
                <a:ea typeface="Calibri" panose="020F0502020204030204" pitchFamily="34" charset="0"/>
                <a:cs typeface="Times New Roman" panose="02020603050405020304" pitchFamily="18" charset="0"/>
              </a:rPr>
              <a:t>streaming</a:t>
            </a:r>
            <a:r>
              <a:rPr lang="es-ES" sz="1900" dirty="0">
                <a:effectLst/>
                <a:latin typeface="Arial" panose="020B0604020202020204" pitchFamily="34" charset="0"/>
                <a:ea typeface="Calibri" panose="020F0502020204030204" pitchFamily="34" charset="0"/>
                <a:cs typeface="Times New Roman" panose="02020603050405020304" pitchFamily="18" charset="0"/>
              </a:rPr>
              <a:t> y los juegos. </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pPr>
            <a:r>
              <a:rPr lang="es-ES" sz="1900" dirty="0">
                <a:effectLst/>
                <a:latin typeface="Arial" panose="020B0604020202020204" pitchFamily="34" charset="0"/>
                <a:ea typeface="Calibri" panose="020F0502020204030204" pitchFamily="34" charset="0"/>
              </a:rPr>
              <a:t>En particular, lo digital ha sido el ancla del sector deportivo empresarial durante la pandemia de Covid-19. Los empresarios, las federaciones y los clubs deportivos tuvieron que adaptarse a este inesperado cierre forzoso de los centros deportivos para no perder su trabajo. Además de esto, durante el cierre global y también en la actual sociedad </a:t>
            </a:r>
            <a:r>
              <a:rPr lang="es-ES" sz="1900" dirty="0" err="1">
                <a:effectLst/>
                <a:latin typeface="Arial" panose="020B0604020202020204" pitchFamily="34" charset="0"/>
                <a:ea typeface="Calibri" panose="020F0502020204030204" pitchFamily="34" charset="0"/>
              </a:rPr>
              <a:t>post-pandémica</a:t>
            </a:r>
            <a:r>
              <a:rPr lang="es-ES" sz="1900" dirty="0">
                <a:effectLst/>
                <a:latin typeface="Arial" panose="020B0604020202020204" pitchFamily="34" charset="0"/>
                <a:ea typeface="Calibri" panose="020F0502020204030204" pitchFamily="34" charset="0"/>
              </a:rPr>
              <a:t>, cada vez más personas necesitan hacer deporte online para romper su rutina y los empresarios han aprovechado la oportunidad para articular una nueva forma de impartir sus competencias online o con un enfoque mixto que ha sido el más exitoso y útil tras la reapertura global.</a:t>
            </a:r>
          </a:p>
          <a:p>
            <a:pPr algn="just">
              <a:lnSpc>
                <a:spcPct val="110000"/>
              </a:lnSpc>
            </a:pPr>
            <a:r>
              <a:rPr lang="es-ES" sz="1900" dirty="0">
                <a:effectLst/>
                <a:latin typeface="Arial" panose="020B0604020202020204" pitchFamily="34" charset="0"/>
                <a:ea typeface="Calibri" panose="020F0502020204030204" pitchFamily="34" charset="0"/>
                <a:cs typeface="Times New Roman" panose="02020603050405020304" pitchFamily="18" charset="0"/>
              </a:rPr>
              <a:t>Sin embargo, a partir de los últimos cambios en la sociedad por la pandemia, las habilidades digitales son esenciales para los futuros empresarios en el campo del deporte porque dominar las habilidades digitales básicas allana el camino para el desarrollo de su futura carrera. </a:t>
            </a:r>
            <a:endParaRPr lang="es-ES" sz="1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889AFE8C-F6E3-48B5-A476-58CE72A03CE3}"/>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dirty="0">
                <a:solidFill>
                  <a:srgbClr val="D92E2D"/>
                </a:solidFill>
                <a:ea typeface="Calibri" panose="020F0502020204030204" pitchFamily="34" charset="0"/>
              </a:rPr>
              <a:t>1.COMPETENCIAS DIGITALES APLICADAS AL DEPORTE</a:t>
            </a:r>
            <a:endParaRPr lang="es-ES" sz="3400" dirty="0">
              <a:solidFill>
                <a:srgbClr val="D92E2D"/>
              </a:solidFill>
            </a:endParaRPr>
          </a:p>
        </p:txBody>
      </p:sp>
    </p:spTree>
    <p:extLst>
      <p:ext uri="{BB962C8B-B14F-4D97-AF65-F5344CB8AC3E}">
        <p14:creationId xmlns:p14="http://schemas.microsoft.com/office/powerpoint/2010/main" val="62462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70859" y="1245327"/>
            <a:ext cx="3512464" cy="817575"/>
          </a:xfrm>
        </p:spPr>
        <p:txBody>
          <a:bodyPr>
            <a:normAutofit fontScale="85000" lnSpcReduction="20000"/>
          </a:bodyPr>
          <a:lstStyle/>
          <a:p>
            <a:pPr algn="l"/>
            <a:endParaRPr lang="es-ES" dirty="0">
              <a:solidFill>
                <a:srgbClr val="E47A24"/>
              </a:solidFill>
            </a:endParaRPr>
          </a:p>
          <a:p>
            <a:pPr algn="just">
              <a:lnSpc>
                <a:spcPct val="120000"/>
              </a:lnSpc>
              <a:spcAft>
                <a:spcPts val="1000"/>
              </a:spcAft>
            </a:pPr>
            <a:r>
              <a:rPr lang="en-US" sz="1900" b="1" dirty="0">
                <a:effectLst/>
                <a:latin typeface="Arial" panose="020B0604020202020204" pitchFamily="34" charset="0"/>
                <a:ea typeface="Calibri" panose="020F0502020204030204" pitchFamily="34" charset="0"/>
                <a:cs typeface="Arial" panose="020B0604020202020204" pitchFamily="34" charset="0"/>
              </a:rPr>
              <a:t>Test de </a:t>
            </a:r>
            <a:r>
              <a:rPr lang="en-US" sz="1900" b="1" dirty="0" err="1">
                <a:effectLst/>
                <a:latin typeface="Arial" panose="020B0604020202020204" pitchFamily="34" charset="0"/>
                <a:ea typeface="Calibri" panose="020F0502020204030204" pitchFamily="34" charset="0"/>
                <a:cs typeface="Arial" panose="020B0604020202020204" pitchFamily="34" charset="0"/>
              </a:rPr>
              <a:t>autoevaluación</a:t>
            </a:r>
            <a:endParaRPr lang="en-US" sz="1900" b="1" dirty="0">
              <a:effectLst/>
              <a:latin typeface="Arial" panose="020B0604020202020204" pitchFamily="34" charset="0"/>
              <a:ea typeface="Calibri" panose="020F0502020204030204" pitchFamily="34" charset="0"/>
              <a:cs typeface="Arial" panose="020B0604020202020204" pitchFamily="34" charset="0"/>
            </a:endParaRPr>
          </a:p>
          <a:p>
            <a:pPr algn="l"/>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pic>
        <p:nvPicPr>
          <p:cNvPr id="4" name="Imagen 3">
            <a:extLst>
              <a:ext uri="{FF2B5EF4-FFF2-40B4-BE49-F238E27FC236}">
                <a16:creationId xmlns:a16="http://schemas.microsoft.com/office/drawing/2014/main" id="{653FEFC1-2CD6-44D0-9943-A2EFEB2BF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5837" y="1438290"/>
            <a:ext cx="2682532" cy="4021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6A5A0BDC-F86C-4CFF-87B6-406CAA0DE6A3}"/>
              </a:ext>
            </a:extLst>
          </p:cNvPr>
          <p:cNvSpPr txBox="1"/>
          <p:nvPr/>
        </p:nvSpPr>
        <p:spPr>
          <a:xfrm>
            <a:off x="1415926" y="2050951"/>
            <a:ext cx="6573795" cy="4524315"/>
          </a:xfrm>
          <a:prstGeom prst="rect">
            <a:avLst/>
          </a:prstGeom>
          <a:noFill/>
        </p:spPr>
        <p:txBody>
          <a:bodyPr wrap="square" rtlCol="0">
            <a:spAutoFit/>
          </a:bodyPr>
          <a:lstStyle/>
          <a:p>
            <a:r>
              <a:rPr lang="es-ES" b="1" dirty="0"/>
              <a:t>Pregunta 1</a:t>
            </a:r>
          </a:p>
          <a:p>
            <a:r>
              <a:rPr lang="es-ES" b="1" dirty="0"/>
              <a:t>¿Por qué son tan importantes las configuraciones de vídeo para las clases a distancia??</a:t>
            </a:r>
          </a:p>
          <a:p>
            <a:endParaRPr lang="es-ES" b="1" dirty="0"/>
          </a:p>
          <a:p>
            <a:r>
              <a:rPr lang="es-ES" b="1" dirty="0"/>
              <a:t>Pregunta 2</a:t>
            </a:r>
          </a:p>
          <a:p>
            <a:r>
              <a:rPr lang="es-ES" b="1" dirty="0"/>
              <a:t>¿Qué significa SEO?</a:t>
            </a:r>
          </a:p>
          <a:p>
            <a:endParaRPr lang="es-ES" b="1" dirty="0"/>
          </a:p>
          <a:p>
            <a:r>
              <a:rPr lang="es-ES" b="1" dirty="0"/>
              <a:t>Pregunta 3</a:t>
            </a:r>
          </a:p>
          <a:p>
            <a:r>
              <a:rPr lang="es-ES" b="1" dirty="0"/>
              <a:t>¿Podrías dar un ejemplo de </a:t>
            </a:r>
            <a:r>
              <a:rPr lang="es-ES" b="1" dirty="0" err="1"/>
              <a:t>Feedback</a:t>
            </a:r>
            <a:r>
              <a:rPr lang="es-ES" b="1" dirty="0"/>
              <a:t> no verbal?</a:t>
            </a:r>
          </a:p>
          <a:p>
            <a:endParaRPr lang="es-ES" b="1" dirty="0"/>
          </a:p>
          <a:p>
            <a:r>
              <a:rPr lang="es-ES" b="1" dirty="0"/>
              <a:t>Pregunta 4</a:t>
            </a:r>
          </a:p>
          <a:p>
            <a:r>
              <a:rPr lang="es-ES" b="1" dirty="0"/>
              <a:t>¿Qué es zoom?</a:t>
            </a:r>
          </a:p>
          <a:p>
            <a:endParaRPr lang="es-ES" b="1" dirty="0"/>
          </a:p>
          <a:p>
            <a:r>
              <a:rPr lang="es-ES" b="1" dirty="0"/>
              <a:t>Pregunta 5</a:t>
            </a:r>
          </a:p>
          <a:p>
            <a:r>
              <a:rPr lang="es-ES" b="1" dirty="0"/>
              <a:t>¿Por qué es importante tener en cuenta los distintos husos horarios? </a:t>
            </a:r>
          </a:p>
        </p:txBody>
      </p:sp>
    </p:spTree>
    <p:extLst>
      <p:ext uri="{BB962C8B-B14F-4D97-AF65-F5344CB8AC3E}">
        <p14:creationId xmlns:p14="http://schemas.microsoft.com/office/powerpoint/2010/main" val="397433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D6CDED-E4C5-4138-8FF0-FFACEA0A839C}"/>
              </a:ext>
            </a:extLst>
          </p:cNvPr>
          <p:cNvSpPr>
            <a:spLocks noGrp="1"/>
          </p:cNvSpPr>
          <p:nvPr>
            <p:ph type="ctrTitle"/>
          </p:nvPr>
        </p:nvSpPr>
        <p:spPr>
          <a:xfrm>
            <a:off x="3276600" y="3294988"/>
            <a:ext cx="6157816" cy="600204"/>
          </a:xfrm>
        </p:spPr>
        <p:txBody>
          <a:bodyPr>
            <a:noAutofit/>
          </a:bodyPr>
          <a:lstStyle/>
          <a:p>
            <a:r>
              <a:rPr lang="es-ES" sz="4000" b="1" dirty="0">
                <a:solidFill>
                  <a:srgbClr val="D92E2D"/>
                </a:solidFill>
              </a:rPr>
              <a:t>Gracias por </a:t>
            </a:r>
            <a:r>
              <a:rPr lang="es-ES" sz="4000" b="1">
                <a:solidFill>
                  <a:srgbClr val="D92E2D"/>
                </a:solidFill>
              </a:rPr>
              <a:t>tu atención</a:t>
            </a:r>
            <a:endParaRPr lang="es-ES" sz="4000" b="1" dirty="0">
              <a:solidFill>
                <a:srgbClr val="D92E2D"/>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316" y="6294071"/>
            <a:ext cx="10100684" cy="563929"/>
          </a:xfrm>
          <a:prstGeom prst="rect">
            <a:avLst/>
          </a:prstGeom>
        </p:spPr>
      </p:pic>
      <p:pic>
        <p:nvPicPr>
          <p:cNvPr id="12" name="Imagen 11">
            <a:extLst>
              <a:ext uri="{FF2B5EF4-FFF2-40B4-BE49-F238E27FC236}">
                <a16:creationId xmlns:a16="http://schemas.microsoft.com/office/drawing/2014/main" id="{FA5AA3BB-8C4D-49AA-A09E-3820B9612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6157" y="286584"/>
            <a:ext cx="6959400" cy="2046882"/>
          </a:xfrm>
          <a:prstGeom prst="rect">
            <a:avLst/>
          </a:prstGeom>
        </p:spPr>
      </p:pic>
      <p:sp>
        <p:nvSpPr>
          <p:cNvPr id="8" name="Rectángulo 7">
            <a:extLst>
              <a:ext uri="{FF2B5EF4-FFF2-40B4-BE49-F238E27FC236}">
                <a16:creationId xmlns:a16="http://schemas.microsoft.com/office/drawing/2014/main" id="{E9E3806D-B4B7-47EB-AB92-ADD77392AA94}"/>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B517FC7A-830A-4879-A891-1ACC1A4644A1}"/>
              </a:ext>
            </a:extLst>
          </p:cNvPr>
          <p:cNvSpPr/>
          <p:nvPr/>
        </p:nvSpPr>
        <p:spPr>
          <a:xfrm rot="5400000">
            <a:off x="-2987719"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D3D4C7E0-64C3-48B2-B394-E131FCFB9EB7}"/>
              </a:ext>
            </a:extLst>
          </p:cNvPr>
          <p:cNvSpPr/>
          <p:nvPr/>
        </p:nvSpPr>
        <p:spPr>
          <a:xfrm rot="5400000">
            <a:off x="-2675024"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0333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ppt_w</p:attrName>
                                        </p:attrNameLst>
                                      </p:cBhvr>
                                      <p:tavLst>
                                        <p:tav tm="0" fmla="#ppt_w*sin(2.5*pi*$)">
                                          <p:val>
                                            <p:fltVal val="0"/>
                                          </p:val>
                                        </p:tav>
                                        <p:tav tm="100000">
                                          <p:val>
                                            <p:fltVal val="1"/>
                                          </p:val>
                                        </p:tav>
                                      </p:tavLst>
                                    </p:anim>
                                    <p:anim calcmode="lin" valueType="num">
                                      <p:cBhvr>
                                        <p:cTn id="15" dur="2000" fill="hold"/>
                                        <p:tgtEl>
                                          <p:spTgt spid="9"/>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8" y="1476667"/>
            <a:ext cx="10100683" cy="3904663"/>
          </a:xfrm>
        </p:spPr>
        <p:txBody>
          <a:bodyPr>
            <a:normAutofit fontScale="92500" lnSpcReduction="20000"/>
          </a:bodyPr>
          <a:lstStyle/>
          <a:p>
            <a:pPr indent="-269875" algn="l">
              <a:lnSpc>
                <a:spcPct val="115000"/>
              </a:lnSpc>
              <a:spcAft>
                <a:spcPts val="1000"/>
              </a:spcAft>
            </a:pPr>
            <a:r>
              <a:rPr lang="en-US" sz="21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1.2. </a:t>
            </a:r>
            <a:r>
              <a:rPr lang="en-US" sz="2100" dirty="0" err="1">
                <a:solidFill>
                  <a:srgbClr val="E6872D"/>
                </a:solidFill>
                <a:effectLst/>
                <a:latin typeface="Arial" panose="020B0604020202020204" pitchFamily="34" charset="0"/>
                <a:ea typeface="Calibri" panose="020F0502020204030204" pitchFamily="34" charset="0"/>
                <a:cs typeface="Times New Roman" panose="02020603050405020304" pitchFamily="18" charset="0"/>
              </a:rPr>
              <a:t>Llevar</a:t>
            </a:r>
            <a:r>
              <a:rPr lang="en-US" sz="21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 </a:t>
            </a:r>
            <a:r>
              <a:rPr lang="en-US" sz="2100" dirty="0" err="1">
                <a:solidFill>
                  <a:srgbClr val="E6872D"/>
                </a:solidFill>
                <a:effectLst/>
                <a:latin typeface="Arial" panose="020B0604020202020204" pitchFamily="34" charset="0"/>
                <a:ea typeface="Calibri" panose="020F0502020204030204" pitchFamily="34" charset="0"/>
                <a:cs typeface="Times New Roman" panose="02020603050405020304" pitchFamily="18" charset="0"/>
              </a:rPr>
              <a:t>el</a:t>
            </a:r>
            <a:r>
              <a:rPr lang="en-US" sz="21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 </a:t>
            </a:r>
            <a:r>
              <a:rPr lang="en-US" sz="2100" dirty="0" err="1">
                <a:solidFill>
                  <a:srgbClr val="E6872D"/>
                </a:solidFill>
                <a:effectLst/>
                <a:latin typeface="Arial" panose="020B0604020202020204" pitchFamily="34" charset="0"/>
                <a:ea typeface="Calibri" panose="020F0502020204030204" pitchFamily="34" charset="0"/>
                <a:cs typeface="Times New Roman" panose="02020603050405020304" pitchFamily="18" charset="0"/>
              </a:rPr>
              <a:t>entrenamiento</a:t>
            </a:r>
            <a:r>
              <a:rPr lang="en-US" sz="21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 </a:t>
            </a:r>
            <a:r>
              <a:rPr lang="en-US" sz="2100" dirty="0" err="1">
                <a:solidFill>
                  <a:srgbClr val="E6872D"/>
                </a:solidFill>
                <a:effectLst/>
                <a:latin typeface="Arial" panose="020B0604020202020204" pitchFamily="34" charset="0"/>
                <a:ea typeface="Calibri" panose="020F0502020204030204" pitchFamily="34" charset="0"/>
                <a:cs typeface="Times New Roman" panose="02020603050405020304" pitchFamily="18" charset="0"/>
              </a:rPr>
              <a:t>deportivo</a:t>
            </a:r>
            <a:r>
              <a:rPr lang="en-US" sz="21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 digital a </a:t>
            </a:r>
            <a:r>
              <a:rPr lang="en-US" sz="2100" dirty="0" err="1">
                <a:solidFill>
                  <a:srgbClr val="E6872D"/>
                </a:solidFill>
                <a:effectLst/>
                <a:latin typeface="Arial" panose="020B0604020202020204" pitchFamily="34" charset="0"/>
                <a:ea typeface="Calibri" panose="020F0502020204030204" pitchFamily="34" charset="0"/>
                <a:cs typeface="Times New Roman" panose="02020603050405020304" pitchFamily="18" charset="0"/>
              </a:rPr>
              <a:t>distancia</a:t>
            </a:r>
            <a:r>
              <a:rPr lang="en-US" sz="21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 (</a:t>
            </a:r>
            <a:r>
              <a:rPr lang="en-US" sz="2100" dirty="0" err="1">
                <a:solidFill>
                  <a:srgbClr val="E6872D"/>
                </a:solidFill>
                <a:effectLst/>
                <a:latin typeface="Arial" panose="020B0604020202020204" pitchFamily="34" charset="0"/>
                <a:ea typeface="Calibri" panose="020F0502020204030204" pitchFamily="34" charset="0"/>
                <a:cs typeface="Times New Roman" panose="02020603050405020304" pitchFamily="18" charset="0"/>
              </a:rPr>
              <a:t>pandemia</a:t>
            </a:r>
            <a:r>
              <a:rPr lang="en-US" sz="21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 Covid-19)</a:t>
            </a:r>
          </a:p>
          <a:p>
            <a:pPr indent="-269875" algn="l">
              <a:lnSpc>
                <a:spcPct val="115000"/>
              </a:lnSpc>
              <a:spcAft>
                <a:spcPts val="10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Durante el encierro de la pandemia de Covid-19, los clubs y asociaciones deportivas se vieron obligados a cerrar. La pandemia del Coronavirus ha provocado un gran cambio en la vida cotidiana de todos, incluidas las empresas deportivas y las posteriores sesiones deportivas. Los clubs deportivos o los profesores autónomos de yoga, baile, entrenadores personales, entrenadores de fitness en grupo, etc., han podido aprovechar la tecnología web para ofrecer sesiones de entrenamiento a sus clientes, permitiéndoles continuar con sus actividades deportivas. Permanecer en casa por un periodo largo durante el encierro sin hacer ejercicio podría haber tenido un efecto negativo en la forma física de los deportistas, pero también en la de las personas. Por eso los deportistas iniciaron sesiones con entrenamientos sencillos que la gente podía hacer por sí misma en casa. De hecho, los entrenadores se pusieron en contacto a distancia con los estudiantes-atletas todos los días a través de Zoom y WhatsApp (mayormente), hacían demostraciones de entrenamientos en casa e impartían clases para ayudar a la gente a entrenar desde casa. </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indent="-269875" algn="l">
              <a:lnSpc>
                <a:spcPct val="115000"/>
              </a:lnSpc>
              <a:spcAft>
                <a:spcPts val="1000"/>
              </a:spcAft>
            </a:pPr>
            <a:endParaRPr lang="es-ES"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4" name="Título 1">
            <a:extLst>
              <a:ext uri="{FF2B5EF4-FFF2-40B4-BE49-F238E27FC236}">
                <a16:creationId xmlns:a16="http://schemas.microsoft.com/office/drawing/2014/main" id="{95437E08-FD5E-43CB-B7D3-C72757D5C9BE}"/>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dirty="0">
                <a:solidFill>
                  <a:srgbClr val="D92E2D"/>
                </a:solidFill>
                <a:ea typeface="Calibri" panose="020F0502020204030204" pitchFamily="34" charset="0"/>
              </a:rPr>
              <a:t>1. COMPETENCIAS DIGITALES APLICADAS AL DEPORTE</a:t>
            </a:r>
            <a:endParaRPr lang="es-ES" sz="3400" dirty="0">
              <a:solidFill>
                <a:srgbClr val="D92E2D"/>
              </a:solidFill>
            </a:endParaRPr>
          </a:p>
        </p:txBody>
      </p:sp>
    </p:spTree>
    <p:extLst>
      <p:ext uri="{BB962C8B-B14F-4D97-AF65-F5344CB8AC3E}">
        <p14:creationId xmlns:p14="http://schemas.microsoft.com/office/powerpoint/2010/main" val="302283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magine caricata">
            <a:extLst>
              <a:ext uri="{FF2B5EF4-FFF2-40B4-BE49-F238E27FC236}">
                <a16:creationId xmlns:a16="http://schemas.microsoft.com/office/drawing/2014/main" id="{F1AAFAF6-1949-4C61-A96B-FB6C13817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7803" y="3099509"/>
            <a:ext cx="3760566" cy="3078577"/>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562767"/>
            <a:ext cx="9981650" cy="3904663"/>
          </a:xfrm>
        </p:spPr>
        <p:txBody>
          <a:bodyPr/>
          <a:lstStyle/>
          <a:p>
            <a:pPr algn="just">
              <a:lnSpc>
                <a:spcPct val="100000"/>
              </a:lnSpc>
            </a:pPr>
            <a:r>
              <a:rPr lang="en-US" sz="1800" dirty="0">
                <a:effectLst/>
                <a:latin typeface="Arial" panose="020B0604020202020204" pitchFamily="34" charset="0"/>
                <a:ea typeface="Calibri" panose="020F0502020204030204" pitchFamily="34" charset="0"/>
              </a:rPr>
              <a:t>Si </a:t>
            </a:r>
            <a:r>
              <a:rPr lang="en-US" sz="1800" dirty="0" err="1">
                <a:effectLst/>
                <a:latin typeface="Arial" panose="020B0604020202020204" pitchFamily="34" charset="0"/>
                <a:ea typeface="Calibri" panose="020F0502020204030204" pitchFamily="34" charset="0"/>
              </a:rPr>
              <a:t>estás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pensando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dar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clases</a:t>
            </a:r>
            <a:r>
              <a:rPr lang="en-US" sz="1800" dirty="0">
                <a:effectLst/>
                <a:latin typeface="Arial" panose="020B0604020202020204" pitchFamily="34" charset="0"/>
                <a:ea typeface="Calibri" panose="020F0502020204030204" pitchFamily="34" charset="0"/>
              </a:rPr>
              <a:t> online, hay </a:t>
            </a:r>
            <a:r>
              <a:rPr lang="en-US" sz="1800" dirty="0" err="1">
                <a:effectLst/>
                <a:latin typeface="Arial" panose="020B0604020202020204" pitchFamily="34" charset="0"/>
                <a:ea typeface="Calibri" panose="020F0502020204030204" pitchFamily="34" charset="0"/>
              </a:rPr>
              <a:t>mucho</a:t>
            </a:r>
            <a:r>
              <a:rPr lang="en-US" sz="1800" dirty="0">
                <a:effectLst/>
                <a:latin typeface="Arial" panose="020B0604020202020204" pitchFamily="34" charset="0"/>
                <a:ea typeface="Calibri" panose="020F0502020204030204" pitchFamily="34" charset="0"/>
              </a:rPr>
              <a:t> que </a:t>
            </a:r>
            <a:r>
              <a:rPr lang="en-US" sz="1800" dirty="0" err="1">
                <a:effectLst/>
                <a:latin typeface="Arial" panose="020B0604020202020204" pitchFamily="34" charset="0"/>
                <a:ea typeface="Calibri" panose="020F0502020204030204" pitchFamily="34" charset="0"/>
              </a:rPr>
              <a:t>decir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sobre</a:t>
            </a:r>
            <a:r>
              <a:rPr lang="en-US" sz="1800" dirty="0">
                <a:effectLst/>
                <a:latin typeface="Arial" panose="020B0604020202020204" pitchFamily="34" charset="0"/>
                <a:ea typeface="Calibri" panose="020F0502020204030204" pitchFamily="34" charset="0"/>
              </a:rPr>
              <a:t> la </a:t>
            </a:r>
            <a:r>
              <a:rPr lang="en-US" sz="1800" dirty="0" err="1">
                <a:effectLst/>
                <a:latin typeface="Arial" panose="020B0604020202020204" pitchFamily="34" charset="0"/>
                <a:ea typeface="Calibri" panose="020F0502020204030204" pitchFamily="34" charset="0"/>
              </a:rPr>
              <a:t>la</a:t>
            </a:r>
            <a:r>
              <a:rPr lang="en-US" sz="1800" dirty="0">
                <a:effectLst/>
                <a:latin typeface="Arial" panose="020B0604020202020204" pitchFamily="34" charset="0"/>
                <a:ea typeface="Calibri" panose="020F0502020204030204" pitchFamily="34" charset="0"/>
              </a:rPr>
              <a:t> </a:t>
            </a:r>
            <a:r>
              <a:rPr lang="en-US" sz="1800" b="1" dirty="0" err="1">
                <a:effectLst/>
                <a:latin typeface="Arial" panose="020B0604020202020204" pitchFamily="34" charset="0"/>
                <a:ea typeface="Calibri" panose="020F0502020204030204" pitchFamily="34" charset="0"/>
              </a:rPr>
              <a:t>configuración</a:t>
            </a:r>
            <a:r>
              <a:rPr lang="en-US" sz="1800" b="1" dirty="0">
                <a:effectLst/>
                <a:latin typeface="Arial" panose="020B0604020202020204" pitchFamily="34" charset="0"/>
                <a:ea typeface="Calibri" panose="020F0502020204030204" pitchFamily="34" charset="0"/>
              </a:rPr>
              <a:t> de </a:t>
            </a:r>
            <a:r>
              <a:rPr lang="en-US" sz="1800" b="1" dirty="0" err="1">
                <a:effectLst/>
                <a:latin typeface="Arial" panose="020B0604020202020204" pitchFamily="34" charset="0"/>
                <a:ea typeface="Calibri" panose="020F0502020204030204" pitchFamily="34" charset="0"/>
              </a:rPr>
              <a:t>tu</a:t>
            </a:r>
            <a:r>
              <a:rPr lang="en-US" sz="1800" b="1" dirty="0">
                <a:effectLst/>
                <a:latin typeface="Arial" panose="020B0604020202020204" pitchFamily="34" charset="0"/>
                <a:ea typeface="Calibri" panose="020F0502020204030204" pitchFamily="34" charset="0"/>
              </a:rPr>
              <a:t> video</a:t>
            </a:r>
            <a:r>
              <a:rPr lang="en-US" sz="1800" dirty="0">
                <a:effectLst/>
                <a:latin typeface="Arial" panose="020B0604020202020204" pitchFamily="34" charset="0"/>
                <a:ea typeface="Calibri" panose="020F0502020204030204" pitchFamily="34" charset="0"/>
              </a:rPr>
              <a:t>: la luz, la </a:t>
            </a:r>
            <a:r>
              <a:rPr lang="en-US" sz="1800" dirty="0" err="1">
                <a:effectLst/>
                <a:latin typeface="Arial" panose="020B0604020202020204" pitchFamily="34" charset="0"/>
                <a:ea typeface="Calibri" panose="020F0502020204030204" pitchFamily="34" charset="0"/>
              </a:rPr>
              <a:t>calidad</a:t>
            </a:r>
            <a:r>
              <a:rPr lang="en-US" sz="1800" dirty="0">
                <a:effectLst/>
                <a:latin typeface="Arial" panose="020B0604020202020204" pitchFamily="34" charset="0"/>
                <a:ea typeface="Calibri" panose="020F0502020204030204" pitchFamily="34" charset="0"/>
              </a:rPr>
              <a:t> del </a:t>
            </a:r>
            <a:r>
              <a:rPr lang="en-US" sz="1800" dirty="0" err="1">
                <a:effectLst/>
                <a:latin typeface="Arial" panose="020B0604020202020204" pitchFamily="34" charset="0"/>
                <a:ea typeface="Calibri" panose="020F0502020204030204" pitchFamily="34" charset="0"/>
              </a:rPr>
              <a:t>sonido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el</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contenido</a:t>
            </a:r>
            <a:r>
              <a:rPr lang="en-US" sz="1800" dirty="0">
                <a:effectLst/>
                <a:latin typeface="Arial" panose="020B0604020202020204" pitchFamily="34" charset="0"/>
                <a:ea typeface="Calibri" panose="020F0502020204030204" pitchFamily="34" charset="0"/>
              </a:rPr>
              <a:t> que </a:t>
            </a:r>
            <a:r>
              <a:rPr lang="en-US" sz="1800" dirty="0" err="1">
                <a:effectLst/>
                <a:latin typeface="Arial" panose="020B0604020202020204" pitchFamily="34" charset="0"/>
                <a:ea typeface="Calibri" panose="020F0502020204030204" pitchFamily="34" charset="0"/>
              </a:rPr>
              <a:t>estás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creando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cómo</a:t>
            </a:r>
            <a:r>
              <a:rPr lang="en-US" sz="1800" dirty="0">
                <a:effectLst/>
                <a:latin typeface="Arial" panose="020B0604020202020204" pitchFamily="34" charset="0"/>
                <a:ea typeface="Calibri" panose="020F0502020204030204" pitchFamily="34" charset="0"/>
              </a:rPr>
              <a:t> y </a:t>
            </a:r>
            <a:r>
              <a:rPr lang="en-US" sz="1800" dirty="0" err="1">
                <a:effectLst/>
                <a:latin typeface="Arial" panose="020B0604020202020204" pitchFamily="34" charset="0"/>
                <a:ea typeface="Calibri" panose="020F0502020204030204" pitchFamily="34" charset="0"/>
              </a:rPr>
              <a:t>cuándo</a:t>
            </a:r>
            <a:r>
              <a:rPr lang="en-US" sz="1800" dirty="0">
                <a:effectLst/>
                <a:latin typeface="Arial" panose="020B0604020202020204" pitchFamily="34" charset="0"/>
                <a:ea typeface="Calibri" panose="020F0502020204030204" pitchFamily="34" charset="0"/>
              </a:rPr>
              <a:t> lo vas a </a:t>
            </a:r>
            <a:r>
              <a:rPr lang="en-US" sz="1800" dirty="0" err="1">
                <a:effectLst/>
                <a:latin typeface="Arial" panose="020B0604020202020204" pitchFamily="34" charset="0"/>
                <a:ea typeface="Calibri" panose="020F0502020204030204" pitchFamily="34" charset="0"/>
              </a:rPr>
              <a:t>publicar</a:t>
            </a:r>
            <a:r>
              <a:rPr lang="en-US" sz="1800" dirty="0">
                <a:effectLst/>
                <a:latin typeface="Arial" panose="020B0604020202020204" pitchFamily="34" charset="0"/>
                <a:ea typeface="Calibri" panose="020F0502020204030204" pitchFamily="34" charset="0"/>
              </a:rPr>
              <a:t>, etc. Los </a:t>
            </a:r>
            <a:r>
              <a:rPr lang="en-US" sz="1800" b="1" dirty="0" err="1">
                <a:effectLst/>
                <a:latin typeface="Arial" panose="020B0604020202020204" pitchFamily="34" charset="0"/>
                <a:ea typeface="Calibri" panose="020F0502020204030204" pitchFamily="34" charset="0"/>
              </a:rPr>
              <a:t>colores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también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juegan</a:t>
            </a:r>
            <a:r>
              <a:rPr lang="en-US" sz="1800" dirty="0">
                <a:effectLst/>
                <a:latin typeface="Arial" panose="020B0604020202020204" pitchFamily="34" charset="0"/>
                <a:ea typeface="Calibri" panose="020F0502020204030204" pitchFamily="34" charset="0"/>
              </a:rPr>
              <a:t> un </a:t>
            </a:r>
            <a:r>
              <a:rPr lang="en-US" sz="1800" dirty="0" err="1">
                <a:effectLst/>
                <a:latin typeface="Arial" panose="020B0604020202020204" pitchFamily="34" charset="0"/>
                <a:ea typeface="Calibri" panose="020F0502020204030204" pitchFamily="34" charset="0"/>
              </a:rPr>
              <a:t>papel</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importante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porque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ayudan</a:t>
            </a:r>
            <a:r>
              <a:rPr lang="en-US" sz="1800" dirty="0">
                <a:effectLst/>
                <a:latin typeface="Arial" panose="020B0604020202020204" pitchFamily="34" charset="0"/>
                <a:ea typeface="Calibri" panose="020F0502020204030204" pitchFamily="34" charset="0"/>
              </a:rPr>
              <a:t> a los </a:t>
            </a:r>
            <a:r>
              <a:rPr lang="en-US" sz="1800" dirty="0" err="1">
                <a:effectLst/>
                <a:latin typeface="Arial" panose="020B0604020202020204" pitchFamily="34" charset="0"/>
                <a:ea typeface="Calibri" panose="020F0502020204030204" pitchFamily="34" charset="0"/>
              </a:rPr>
              <a:t>seguidores</a:t>
            </a:r>
            <a:r>
              <a:rPr lang="en-US" sz="1800" dirty="0">
                <a:effectLst/>
                <a:latin typeface="Arial" panose="020B0604020202020204" pitchFamily="34" charset="0"/>
                <a:ea typeface="Calibri" panose="020F0502020204030204" pitchFamily="34" charset="0"/>
              </a:rPr>
              <a:t> a </a:t>
            </a:r>
            <a:r>
              <a:rPr lang="en-US" sz="1800" dirty="0" err="1">
                <a:effectLst/>
                <a:latin typeface="Arial" panose="020B0604020202020204" pitchFamily="34" charset="0"/>
                <a:ea typeface="Calibri" panose="020F0502020204030204" pitchFamily="34" charset="0"/>
              </a:rPr>
              <a:t>centrar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tu</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atención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ti</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Tomemos</a:t>
            </a:r>
            <a:r>
              <a:rPr lang="en-US" sz="1800" dirty="0">
                <a:effectLst/>
                <a:latin typeface="Arial" panose="020B0604020202020204" pitchFamily="34" charset="0"/>
                <a:ea typeface="Calibri" panose="020F0502020204030204" pitchFamily="34" charset="0"/>
              </a:rPr>
              <a:t> un </a:t>
            </a:r>
            <a:r>
              <a:rPr lang="en-US" sz="1800" dirty="0" err="1">
                <a:effectLst/>
                <a:latin typeface="Arial" panose="020B0604020202020204" pitchFamily="34" charset="0"/>
                <a:ea typeface="Calibri" panose="020F0502020204030204" pitchFamily="34" charset="0"/>
              </a:rPr>
              <a:t>ejemplo</a:t>
            </a:r>
            <a:r>
              <a:rPr lang="en-US" sz="1800" dirty="0">
                <a:effectLst/>
                <a:latin typeface="Arial" panose="020B0604020202020204" pitchFamily="34" charset="0"/>
                <a:ea typeface="Calibri" panose="020F0502020204030204" pitchFamily="34" charset="0"/>
              </a:rPr>
              <a:t> de las </a:t>
            </a:r>
            <a:r>
              <a:rPr lang="en-US" sz="1800" dirty="0" err="1">
                <a:effectLst/>
                <a:latin typeface="Arial" panose="020B0604020202020204" pitchFamily="34" charset="0"/>
                <a:ea typeface="Calibri" panose="020F0502020204030204" pitchFamily="34" charset="0"/>
              </a:rPr>
              <a:t>clases</a:t>
            </a:r>
            <a:r>
              <a:rPr lang="en-US" sz="1800" dirty="0">
                <a:effectLst/>
                <a:latin typeface="Arial" panose="020B0604020202020204" pitchFamily="34" charset="0"/>
                <a:ea typeface="Calibri" panose="020F0502020204030204" pitchFamily="34" charset="0"/>
              </a:rPr>
              <a:t> de yoga online: </a:t>
            </a:r>
            <a:r>
              <a:rPr lang="en-US" sz="1800" dirty="0" err="1">
                <a:effectLst/>
                <a:latin typeface="Arial" panose="020B0604020202020204" pitchFamily="34" charset="0"/>
                <a:ea typeface="Calibri" panose="020F0502020204030204" pitchFamily="34" charset="0"/>
              </a:rPr>
              <a:t>elegir</a:t>
            </a:r>
            <a:r>
              <a:rPr lang="en-US" sz="1800" dirty="0">
                <a:effectLst/>
                <a:latin typeface="Arial" panose="020B0604020202020204" pitchFamily="34" charset="0"/>
                <a:ea typeface="Calibri" panose="020F0502020204030204" pitchFamily="34" charset="0"/>
              </a:rPr>
              <a:t> una </a:t>
            </a:r>
            <a:r>
              <a:rPr lang="en-US" sz="1800" dirty="0" err="1">
                <a:effectLst/>
                <a:latin typeface="Arial" panose="020B0604020202020204" pitchFamily="34" charset="0"/>
                <a:ea typeface="Calibri" panose="020F0502020204030204" pitchFamily="34" charset="0"/>
              </a:rPr>
              <a:t>esterilla</a:t>
            </a:r>
            <a:r>
              <a:rPr lang="en-US" sz="1800" dirty="0">
                <a:effectLst/>
                <a:latin typeface="Arial" panose="020B0604020202020204" pitchFamily="34" charset="0"/>
                <a:ea typeface="Calibri" panose="020F0502020204030204" pitchFamily="34" charset="0"/>
              </a:rPr>
              <a:t> de color (o </a:t>
            </a:r>
            <a:r>
              <a:rPr lang="en-US" sz="1800" dirty="0" err="1">
                <a:effectLst/>
                <a:latin typeface="Arial" panose="020B0604020202020204" pitchFamily="34" charset="0"/>
                <a:ea typeface="Calibri" panose="020F0502020204030204" pitchFamily="34" charset="0"/>
              </a:rPr>
              <a:t>si</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tienes</a:t>
            </a:r>
            <a:r>
              <a:rPr lang="en-US" sz="1800" dirty="0">
                <a:effectLst/>
                <a:latin typeface="Arial" panose="020B0604020202020204" pitchFamily="34" charset="0"/>
                <a:ea typeface="Calibri" panose="020F0502020204030204" pitchFamily="34" charset="0"/>
              </a:rPr>
              <a:t> una </a:t>
            </a:r>
            <a:r>
              <a:rPr lang="en-US" sz="1800" dirty="0" err="1">
                <a:effectLst/>
                <a:latin typeface="Arial" panose="020B0604020202020204" pitchFamily="34" charset="0"/>
                <a:ea typeface="Calibri" panose="020F0502020204030204" pitchFamily="34" charset="0"/>
              </a:rPr>
              <a:t>marca</a:t>
            </a:r>
            <a:r>
              <a:rPr lang="en-US" sz="1800" dirty="0">
                <a:effectLst/>
                <a:latin typeface="Arial" panose="020B0604020202020204" pitchFamily="34" charset="0"/>
                <a:ea typeface="Calibri" panose="020F0502020204030204" pitchFamily="34" charset="0"/>
              </a:rPr>
              <a:t>, una </a:t>
            </a:r>
            <a:r>
              <a:rPr lang="en-US" sz="1800" dirty="0" err="1">
                <a:effectLst/>
                <a:latin typeface="Arial" panose="020B0604020202020204" pitchFamily="34" charset="0"/>
                <a:ea typeface="Calibri" panose="020F0502020204030204" pitchFamily="34" charset="0"/>
              </a:rPr>
              <a:t>esterilla</a:t>
            </a:r>
            <a:r>
              <a:rPr lang="en-US" sz="1800" dirty="0">
                <a:effectLst/>
                <a:latin typeface="Arial" panose="020B0604020202020204" pitchFamily="34" charset="0"/>
                <a:ea typeface="Calibri" panose="020F0502020204030204" pitchFamily="34" charset="0"/>
              </a:rPr>
              <a:t> que se </a:t>
            </a:r>
            <a:r>
              <a:rPr lang="en-US" sz="1800" dirty="0" err="1">
                <a:effectLst/>
                <a:latin typeface="Arial" panose="020B0604020202020204" pitchFamily="34" charset="0"/>
                <a:ea typeface="Calibri" panose="020F0502020204030204" pitchFamily="34" charset="0"/>
              </a:rPr>
              <a:t>ajuste</a:t>
            </a:r>
            <a:r>
              <a:rPr lang="en-US" sz="1800" dirty="0">
                <a:effectLst/>
                <a:latin typeface="Arial" panose="020B0604020202020204" pitchFamily="34" charset="0"/>
                <a:ea typeface="Calibri" panose="020F0502020204030204" pitchFamily="34" charset="0"/>
              </a:rPr>
              <a:t> a </a:t>
            </a:r>
            <a:r>
              <a:rPr lang="en-US" sz="1800" dirty="0" err="1">
                <a:effectLst/>
                <a:latin typeface="Arial" panose="020B0604020202020204" pitchFamily="34" charset="0"/>
                <a:ea typeface="Calibri" panose="020F0502020204030204" pitchFamily="34" charset="0"/>
              </a:rPr>
              <a:t>ello</a:t>
            </a:r>
            <a:r>
              <a:rPr lang="en-US" sz="1800" dirty="0">
                <a:effectLst/>
                <a:latin typeface="Arial" panose="020B0604020202020204" pitchFamily="34" charset="0"/>
                <a:ea typeface="Calibri" panose="020F0502020204030204" pitchFamily="34" charset="0"/>
              </a:rPr>
              <a:t>) es </a:t>
            </a:r>
            <a:r>
              <a:rPr lang="en-US" sz="1800" dirty="0" err="1">
                <a:effectLst/>
                <a:latin typeface="Arial" panose="020B0604020202020204" pitchFamily="34" charset="0"/>
                <a:ea typeface="Calibri" panose="020F0502020204030204" pitchFamily="34" charset="0"/>
              </a:rPr>
              <a:t>mejor</a:t>
            </a:r>
            <a:r>
              <a:rPr lang="en-US" sz="1800" dirty="0">
                <a:effectLst/>
                <a:latin typeface="Arial" panose="020B0604020202020204" pitchFamily="34" charset="0"/>
                <a:ea typeface="Calibri" panose="020F0502020204030204" pitchFamily="34" charset="0"/>
              </a:rPr>
              <a:t> que usar una </a:t>
            </a:r>
            <a:r>
              <a:rPr lang="en-US" sz="1800" dirty="0" err="1">
                <a:effectLst/>
                <a:latin typeface="Arial" panose="020B0604020202020204" pitchFamily="34" charset="0"/>
                <a:ea typeface="Calibri" panose="020F0502020204030204" pitchFamily="34" charset="0"/>
              </a:rPr>
              <a:t>esterilla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negra</a:t>
            </a:r>
            <a:r>
              <a:rPr lang="en-US" sz="1800" dirty="0">
                <a:effectLst/>
                <a:latin typeface="Arial" panose="020B0604020202020204" pitchFamily="34" charset="0"/>
                <a:ea typeface="Calibri" panose="020F0502020204030204" pitchFamily="34" charset="0"/>
              </a:rPr>
              <a:t> u </a:t>
            </a:r>
            <a:r>
              <a:rPr lang="en-US" sz="1800" dirty="0" err="1">
                <a:effectLst/>
                <a:latin typeface="Arial" panose="020B0604020202020204" pitchFamily="34" charset="0"/>
                <a:ea typeface="Calibri" panose="020F0502020204030204" pitchFamily="34" charset="0"/>
              </a:rPr>
              <a:t>oscura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porque</a:t>
            </a:r>
            <a:r>
              <a:rPr lang="en-US" sz="1800" dirty="0">
                <a:effectLst/>
                <a:latin typeface="Arial" panose="020B0604020202020204" pitchFamily="34" charset="0"/>
                <a:ea typeface="Calibri" panose="020F0502020204030204" pitchFamily="34" charset="0"/>
              </a:rPr>
              <a:t> no </a:t>
            </a:r>
            <a:r>
              <a:rPr lang="en-US" sz="1800" dirty="0" err="1">
                <a:effectLst/>
                <a:latin typeface="Arial" panose="020B0604020202020204" pitchFamily="34" charset="0"/>
                <a:ea typeface="Calibri" panose="020F0502020204030204" pitchFamily="34" charset="0"/>
              </a:rPr>
              <a:t>destaca</a:t>
            </a:r>
            <a:r>
              <a:rPr lang="en-US" sz="1800" dirty="0">
                <a:effectLst/>
                <a:latin typeface="Arial" panose="020B0604020202020204" pitchFamily="34" charset="0"/>
                <a:ea typeface="Calibri" panose="020F0502020204030204" pitchFamily="34" charset="0"/>
              </a:rPr>
              <a:t> tanto </a:t>
            </a:r>
            <a:r>
              <a:rPr lang="en-US" sz="1800" dirty="0" err="1">
                <a:effectLst/>
                <a:latin typeface="Arial" panose="020B0604020202020204" pitchFamily="34" charset="0"/>
                <a:ea typeface="Calibri" panose="020F0502020204030204" pitchFamily="34" charset="0"/>
              </a:rPr>
              <a:t>en</a:t>
            </a:r>
            <a:r>
              <a:rPr lang="en-US" sz="1800" dirty="0">
                <a:effectLst/>
                <a:latin typeface="Arial" panose="020B0604020202020204" pitchFamily="34" charset="0"/>
                <a:ea typeface="Calibri" panose="020F0502020204030204" pitchFamily="34" charset="0"/>
              </a:rPr>
              <a:t> los </a:t>
            </a:r>
            <a:r>
              <a:rPr lang="en-US" sz="1800" dirty="0" err="1">
                <a:effectLst/>
                <a:latin typeface="Arial" panose="020B0604020202020204" pitchFamily="34" charset="0"/>
                <a:ea typeface="Calibri" panose="020F0502020204030204" pitchFamily="34" charset="0"/>
              </a:rPr>
              <a:t>vídeos</a:t>
            </a:r>
            <a:r>
              <a:rPr lang="en-US" sz="1800" dirty="0">
                <a:effectLst/>
                <a:latin typeface="Arial" panose="020B0604020202020204" pitchFamily="34" charset="0"/>
                <a:ea typeface="Calibri" panose="020F0502020204030204" pitchFamily="34" charset="0"/>
              </a:rPr>
              <a:t>, a no ser que </a:t>
            </a:r>
            <a:r>
              <a:rPr lang="en-US" sz="1800" dirty="0" err="1">
                <a:effectLst/>
                <a:latin typeface="Arial" panose="020B0604020202020204" pitchFamily="34" charset="0"/>
                <a:ea typeface="Calibri" panose="020F0502020204030204" pitchFamily="34" charset="0"/>
              </a:rPr>
              <a:t>tengas</a:t>
            </a:r>
            <a:r>
              <a:rPr lang="en-US" sz="1800" dirty="0">
                <a:effectLst/>
                <a:latin typeface="Arial" panose="020B0604020202020204" pitchFamily="34" charset="0"/>
                <a:ea typeface="Calibri" panose="020F0502020204030204" pitchFamily="34" charset="0"/>
              </a:rPr>
              <a:t> un </a:t>
            </a:r>
            <a:r>
              <a:rPr lang="en-US" sz="1800" dirty="0" err="1">
                <a:effectLst/>
                <a:latin typeface="Arial" panose="020B0604020202020204" pitchFamily="34" charset="0"/>
                <a:ea typeface="Calibri" panose="020F0502020204030204" pitchFamily="34" charset="0"/>
              </a:rPr>
              <a:t>fondo</a:t>
            </a:r>
            <a:r>
              <a:rPr lang="en-US" sz="1800" dirty="0">
                <a:effectLst/>
                <a:latin typeface="Arial" panose="020B0604020202020204" pitchFamily="34" charset="0"/>
                <a:ea typeface="Calibri" panose="020F0502020204030204" pitchFamily="34" charset="0"/>
              </a:rPr>
              <a:t> de color.. </a:t>
            </a:r>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4" name="Título 1">
            <a:extLst>
              <a:ext uri="{FF2B5EF4-FFF2-40B4-BE49-F238E27FC236}">
                <a16:creationId xmlns:a16="http://schemas.microsoft.com/office/drawing/2014/main" id="{42A25347-CD85-4632-9924-B4B9A2FCEEE2}"/>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dirty="0">
                <a:solidFill>
                  <a:srgbClr val="D92E2D"/>
                </a:solidFill>
                <a:ea typeface="Calibri" panose="020F0502020204030204" pitchFamily="34" charset="0"/>
              </a:rPr>
              <a:t>1. COMPETENCIAS DIGITALES APLICADAS AL DEPORTE</a:t>
            </a:r>
            <a:endParaRPr lang="es-ES" sz="3400" dirty="0">
              <a:solidFill>
                <a:srgbClr val="D92E2D"/>
              </a:solidFill>
            </a:endParaRPr>
          </a:p>
        </p:txBody>
      </p:sp>
      <p:sp>
        <p:nvSpPr>
          <p:cNvPr id="16" name="CuadroTexto 15">
            <a:extLst>
              <a:ext uri="{FF2B5EF4-FFF2-40B4-BE49-F238E27FC236}">
                <a16:creationId xmlns:a16="http://schemas.microsoft.com/office/drawing/2014/main" id="{A7364C4B-F14B-4647-886E-A86F6FD17877}"/>
              </a:ext>
            </a:extLst>
          </p:cNvPr>
          <p:cNvSpPr txBox="1"/>
          <p:nvPr/>
        </p:nvSpPr>
        <p:spPr>
          <a:xfrm>
            <a:off x="1335279" y="3436105"/>
            <a:ext cx="6398017" cy="2031325"/>
          </a:xfrm>
          <a:prstGeom prst="rect">
            <a:avLst/>
          </a:prstGeom>
          <a:noFill/>
        </p:spPr>
        <p:txBody>
          <a:bodyPr wrap="square">
            <a:spAutoFit/>
          </a:bodyPr>
          <a:lstStyle/>
          <a:p>
            <a:pPr algn="just"/>
            <a:r>
              <a:rPr lang="en-US" sz="1800" dirty="0" err="1">
                <a:effectLst/>
                <a:latin typeface="Arial" panose="020B0604020202020204" pitchFamily="34" charset="0"/>
                <a:ea typeface="Calibri" panose="020F0502020204030204" pitchFamily="34" charset="0"/>
              </a:rPr>
              <a:t>Otro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consejo</a:t>
            </a:r>
            <a:r>
              <a:rPr lang="en-US" sz="1800" dirty="0">
                <a:effectLst/>
                <a:latin typeface="Arial" panose="020B0604020202020204" pitchFamily="34" charset="0"/>
                <a:ea typeface="Calibri" panose="020F0502020204030204" pitchFamily="34" charset="0"/>
              </a:rPr>
              <a:t> es </a:t>
            </a:r>
            <a:r>
              <a:rPr lang="en-US" sz="1800" dirty="0" err="1">
                <a:effectLst/>
                <a:latin typeface="Arial" panose="020B0604020202020204" pitchFamily="34" charset="0"/>
                <a:ea typeface="Calibri" panose="020F0502020204030204" pitchFamily="34" charset="0"/>
              </a:rPr>
              <a:t>dejar</a:t>
            </a:r>
            <a:r>
              <a:rPr lang="en-US" sz="1800" dirty="0">
                <a:effectLst/>
                <a:latin typeface="Arial" panose="020B0604020202020204" pitchFamily="34" charset="0"/>
                <a:ea typeface="Calibri" panose="020F0502020204030204" pitchFamily="34" charset="0"/>
              </a:rPr>
              <a:t> </a:t>
            </a:r>
            <a:r>
              <a:rPr lang="en-US" sz="1800" b="1" dirty="0" err="1">
                <a:effectLst/>
                <a:latin typeface="Arial" panose="020B0604020202020204" pitchFamily="34" charset="0"/>
                <a:ea typeface="Calibri" panose="020F0502020204030204" pitchFamily="34" charset="0"/>
              </a:rPr>
              <a:t>limpio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el</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fondo</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cualquier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tipo</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desorden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porque</a:t>
            </a:r>
            <a:r>
              <a:rPr lang="en-US" sz="1800" dirty="0">
                <a:effectLst/>
                <a:latin typeface="Arial" panose="020B0604020202020204" pitchFamily="34" charset="0"/>
                <a:ea typeface="Calibri" panose="020F0502020204030204" pitchFamily="34" charset="0"/>
              </a:rPr>
              <a:t> es </a:t>
            </a:r>
            <a:r>
              <a:rPr lang="en-US" sz="1800" dirty="0" err="1">
                <a:effectLst/>
                <a:latin typeface="Arial" panose="020B0604020202020204" pitchFamily="34" charset="0"/>
                <a:ea typeface="Calibri" panose="020F0502020204030204" pitchFamily="34" charset="0"/>
              </a:rPr>
              <a:t>como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invitar</a:t>
            </a:r>
            <a:r>
              <a:rPr lang="en-US" sz="1800" dirty="0">
                <a:effectLst/>
                <a:latin typeface="Arial" panose="020B0604020202020204" pitchFamily="34" charset="0"/>
                <a:ea typeface="Calibri" panose="020F0502020204030204" pitchFamily="34" charset="0"/>
              </a:rPr>
              <a:t> a la </a:t>
            </a:r>
            <a:r>
              <a:rPr lang="en-US" sz="1800" dirty="0" err="1">
                <a:effectLst/>
                <a:latin typeface="Arial" panose="020B0604020202020204" pitchFamily="34" charset="0"/>
                <a:ea typeface="Calibri" panose="020F0502020204030204" pitchFamily="34" charset="0"/>
              </a:rPr>
              <a:t>gente</a:t>
            </a:r>
            <a:r>
              <a:rPr lang="en-US" sz="1800" dirty="0">
                <a:effectLst/>
                <a:latin typeface="Arial" panose="020B0604020202020204" pitchFamily="34" charset="0"/>
                <a:ea typeface="Calibri" panose="020F0502020204030204" pitchFamily="34" charset="0"/>
              </a:rPr>
              <a:t> a </a:t>
            </a:r>
            <a:r>
              <a:rPr lang="en-US" sz="1800" dirty="0" err="1">
                <a:effectLst/>
                <a:latin typeface="Arial" panose="020B0604020202020204" pitchFamily="34" charset="0"/>
                <a:ea typeface="Calibri" panose="020F0502020204030204" pitchFamily="34" charset="0"/>
              </a:rPr>
              <a:t>tu</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propio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espacio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Eso</a:t>
            </a:r>
            <a:r>
              <a:rPr lang="en-US" sz="1800" dirty="0">
                <a:effectLst/>
                <a:latin typeface="Arial" panose="020B0604020202020204" pitchFamily="34" charset="0"/>
                <a:ea typeface="Calibri" panose="020F0502020204030204" pitchFamily="34" charset="0"/>
              </a:rPr>
              <a:t> no </a:t>
            </a:r>
            <a:r>
              <a:rPr lang="en-US" sz="1800" dirty="0" err="1">
                <a:effectLst/>
                <a:latin typeface="Arial" panose="020B0604020202020204" pitchFamily="34" charset="0"/>
                <a:ea typeface="Calibri" panose="020F0502020204030204" pitchFamily="34" charset="0"/>
              </a:rPr>
              <a:t>quiere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decir</a:t>
            </a:r>
            <a:r>
              <a:rPr lang="en-US" sz="1800" dirty="0">
                <a:effectLst/>
                <a:latin typeface="Arial" panose="020B0604020202020204" pitchFamily="34" charset="0"/>
                <a:ea typeface="Calibri" panose="020F0502020204030204" pitchFamily="34" charset="0"/>
              </a:rPr>
              <a:t> que </a:t>
            </a:r>
            <a:r>
              <a:rPr lang="en-US" sz="1800" dirty="0" err="1">
                <a:effectLst/>
                <a:latin typeface="Arial" panose="020B0604020202020204" pitchFamily="34" charset="0"/>
                <a:ea typeface="Calibri" panose="020F0502020204030204" pitchFamily="34" charset="0"/>
              </a:rPr>
              <a:t>tengas</a:t>
            </a:r>
            <a:r>
              <a:rPr lang="en-US" sz="1800" dirty="0">
                <a:effectLst/>
                <a:latin typeface="Arial" panose="020B0604020202020204" pitchFamily="34" charset="0"/>
                <a:ea typeface="Calibri" panose="020F0502020204030204" pitchFamily="34" charset="0"/>
              </a:rPr>
              <a:t> una pared </a:t>
            </a:r>
            <a:r>
              <a:rPr lang="en-US" sz="1800" dirty="0" err="1">
                <a:effectLst/>
                <a:latin typeface="Arial" panose="020B0604020202020204" pitchFamily="34" charset="0"/>
                <a:ea typeface="Calibri" panose="020F0502020204030204" pitchFamily="34" charset="0"/>
              </a:rPr>
              <a:t>blanca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detrás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tuya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Incluso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tener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unos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pequeños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objetos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personales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detrás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puede</a:t>
            </a:r>
            <a:r>
              <a:rPr lang="en-US" sz="1800" dirty="0">
                <a:effectLst/>
                <a:latin typeface="Arial" panose="020B0604020202020204" pitchFamily="34" charset="0"/>
                <a:ea typeface="Calibri" panose="020F0502020204030204" pitchFamily="34" charset="0"/>
              </a:rPr>
              <a:t> ser una </a:t>
            </a:r>
            <a:r>
              <a:rPr lang="en-US" sz="1800" dirty="0" err="1">
                <a:effectLst/>
                <a:latin typeface="Arial" panose="020B0604020202020204" pitchFamily="34" charset="0"/>
                <a:ea typeface="Calibri" panose="020F0502020204030204" pitchFamily="34" charset="0"/>
              </a:rPr>
              <a:t>manera</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conectar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mejor</a:t>
            </a:r>
            <a:r>
              <a:rPr lang="en-US" sz="1800" dirty="0">
                <a:effectLst/>
                <a:latin typeface="Arial" panose="020B0604020202020204" pitchFamily="34" charset="0"/>
                <a:ea typeface="Calibri" panose="020F0502020204030204" pitchFamily="34" charset="0"/>
              </a:rPr>
              <a:t>. </a:t>
            </a:r>
            <a:br>
              <a:rPr lang="en-US" sz="1800" dirty="0">
                <a:effectLst/>
                <a:latin typeface="Arial" panose="020B0604020202020204" pitchFamily="34" charset="0"/>
                <a:ea typeface="Calibri" panose="020F0502020204030204" pitchFamily="34" charset="0"/>
              </a:rPr>
            </a:br>
            <a:r>
              <a:rPr lang="en-US" sz="1800" dirty="0" err="1">
                <a:effectLst/>
                <a:latin typeface="Arial" panose="020B0604020202020204" pitchFamily="34" charset="0"/>
                <a:ea typeface="Calibri" panose="020F0502020204030204" pitchFamily="34" charset="0"/>
              </a:rPr>
              <a:t>Aumenta</a:t>
            </a:r>
            <a:r>
              <a:rPr lang="en-US" sz="1800" dirty="0">
                <a:effectLst/>
                <a:latin typeface="Arial" panose="020B0604020202020204" pitchFamily="34" charset="0"/>
                <a:ea typeface="Calibri" panose="020F0502020204030204" pitchFamily="34" charset="0"/>
              </a:rPr>
              <a:t> un poco </a:t>
            </a:r>
            <a:r>
              <a:rPr lang="en-US" sz="1800" dirty="0" err="1">
                <a:effectLst/>
                <a:latin typeface="Arial" panose="020B0604020202020204" pitchFamily="34" charset="0"/>
                <a:ea typeface="Calibri" panose="020F0502020204030204" pitchFamily="34" charset="0"/>
              </a:rPr>
              <a:t>más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esa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conexión</a:t>
            </a:r>
            <a:r>
              <a:rPr lang="en-US" sz="1800" dirty="0">
                <a:effectLst/>
                <a:latin typeface="Arial" panose="020B0604020202020204" pitchFamily="34" charset="0"/>
                <a:ea typeface="Calibri" panose="020F0502020204030204" pitchFamily="34" charset="0"/>
              </a:rPr>
              <a:t> </a:t>
            </a:r>
            <a:r>
              <a:rPr lang="en-US" sz="1800" b="1" dirty="0">
                <a:effectLst/>
                <a:latin typeface="Arial" panose="020B0604020202020204" pitchFamily="34" charset="0"/>
                <a:ea typeface="Calibri" panose="020F0502020204030204" pitchFamily="34" charset="0"/>
              </a:rPr>
              <a:t>personal</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así</a:t>
            </a:r>
            <a:r>
              <a:rPr lang="en-US" sz="1800" dirty="0">
                <a:effectLst/>
                <a:latin typeface="Arial" panose="020B0604020202020204" pitchFamily="34" charset="0"/>
                <a:ea typeface="Calibri" panose="020F0502020204030204" pitchFamily="34" charset="0"/>
              </a:rPr>
              <a:t> que </a:t>
            </a:r>
            <a:r>
              <a:rPr lang="en-US" sz="1800" dirty="0" err="1">
                <a:effectLst/>
                <a:latin typeface="Arial" panose="020B0604020202020204" pitchFamily="34" charset="0"/>
                <a:ea typeface="Calibri" panose="020F0502020204030204" pitchFamily="34" charset="0"/>
              </a:rPr>
              <a:t>mantenlo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limpio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pero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también</a:t>
            </a:r>
            <a:r>
              <a:rPr lang="en-US" sz="1800" dirty="0">
                <a:effectLst/>
                <a:latin typeface="Arial" panose="020B0604020202020204" pitchFamily="34" charset="0"/>
                <a:ea typeface="Calibri" panose="020F0502020204030204" pitchFamily="34" charset="0"/>
              </a:rPr>
              <a:t> personal.</a:t>
            </a:r>
            <a:endParaRPr lang="es-ES" dirty="0"/>
          </a:p>
        </p:txBody>
      </p:sp>
    </p:spTree>
    <p:extLst>
      <p:ext uri="{BB962C8B-B14F-4D97-AF65-F5344CB8AC3E}">
        <p14:creationId xmlns:p14="http://schemas.microsoft.com/office/powerpoint/2010/main" val="6612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10 Content Marketing Skills You Need to Master (&amp;amp; Tips to Master Them)">
            <a:extLst>
              <a:ext uri="{FF2B5EF4-FFF2-40B4-BE49-F238E27FC236}">
                <a16:creationId xmlns:a16="http://schemas.microsoft.com/office/drawing/2014/main" id="{E946DC1B-8FEE-471D-AEC6-58F2568FD9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50" t="-372" r="12220" b="5825"/>
          <a:stretch/>
        </p:blipFill>
        <p:spPr bwMode="auto">
          <a:xfrm>
            <a:off x="7875639" y="2079007"/>
            <a:ext cx="3913239" cy="2582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18416"/>
            <a:ext cx="6540360" cy="3904663"/>
          </a:xfrm>
        </p:spPr>
        <p:txBody>
          <a:bodyPr>
            <a:normAutofit/>
          </a:bodyPr>
          <a:lstStyle/>
          <a:p>
            <a:pPr algn="just">
              <a:lnSpc>
                <a:spcPct val="100000"/>
              </a:lnSpc>
            </a:pPr>
            <a:r>
              <a:rPr lang="en-US" sz="1800" dirty="0">
                <a:effectLst/>
                <a:latin typeface="Arial" panose="020B0604020202020204" pitchFamily="34" charset="0"/>
                <a:ea typeface="Calibri" panose="020F0502020204030204" pitchFamily="34" charset="0"/>
              </a:rPr>
              <a:t>Una gran red de </a:t>
            </a:r>
            <a:r>
              <a:rPr lang="en-US" sz="1800" dirty="0" err="1">
                <a:effectLst/>
                <a:latin typeface="Arial" panose="020B0604020202020204" pitchFamily="34" charset="0"/>
                <a:ea typeface="Calibri" panose="020F0502020204030204" pitchFamily="34" charset="0"/>
              </a:rPr>
              <a:t>seguridad</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si</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estás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enseñando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desde</a:t>
            </a:r>
            <a:r>
              <a:rPr lang="en-US" sz="1800" dirty="0">
                <a:effectLst/>
                <a:latin typeface="Arial" panose="020B0604020202020204" pitchFamily="34" charset="0"/>
                <a:ea typeface="Calibri" panose="020F0502020204030204" pitchFamily="34" charset="0"/>
              </a:rPr>
              <a:t> casa, es </a:t>
            </a:r>
            <a:r>
              <a:rPr lang="en-US" sz="1800" b="1" dirty="0" err="1">
                <a:effectLst/>
                <a:latin typeface="Arial" panose="020B0604020202020204" pitchFamily="34" charset="0"/>
                <a:ea typeface="Calibri" panose="020F0502020204030204" pitchFamily="34" charset="0"/>
              </a:rPr>
              <a:t>organizar</a:t>
            </a:r>
            <a:r>
              <a:rPr lang="en-US" sz="1800" b="1" dirty="0">
                <a:effectLst/>
                <a:latin typeface="Arial" panose="020B0604020202020204" pitchFamily="34" charset="0"/>
                <a:ea typeface="Calibri" panose="020F0502020204030204" pitchFamily="34" charset="0"/>
              </a:rPr>
              <a:t> los </a:t>
            </a:r>
            <a:r>
              <a:rPr lang="en-US" sz="1800" b="1" dirty="0" err="1">
                <a:effectLst/>
                <a:latin typeface="Arial" panose="020B0604020202020204" pitchFamily="34" charset="0"/>
                <a:ea typeface="Calibri" panose="020F0502020204030204" pitchFamily="34" charset="0"/>
              </a:rPr>
              <a:t>contenidos</a:t>
            </a:r>
            <a:r>
              <a:rPr lang="en-US" sz="1800" dirty="0">
                <a:effectLst/>
                <a:latin typeface="Arial" panose="020B0604020202020204" pitchFamily="34" charset="0"/>
                <a:ea typeface="Calibri" panose="020F0502020204030204" pitchFamily="34" charset="0"/>
              </a:rPr>
              <a:t>. Una </a:t>
            </a:r>
            <a:r>
              <a:rPr lang="en-US" sz="1800" dirty="0" err="1">
                <a:effectLst/>
                <a:latin typeface="Arial" panose="020B0604020202020204" pitchFamily="34" charset="0"/>
                <a:ea typeface="Calibri" panose="020F0502020204030204" pitchFamily="34" charset="0"/>
              </a:rPr>
              <a:t>herramienta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válida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podría</a:t>
            </a:r>
            <a:r>
              <a:rPr lang="en-US" sz="1800" dirty="0">
                <a:effectLst/>
                <a:latin typeface="Arial" panose="020B0604020202020204" pitchFamily="34" charset="0"/>
                <a:ea typeface="Calibri" panose="020F0502020204030204" pitchFamily="34" charset="0"/>
              </a:rPr>
              <a:t> ser un </a:t>
            </a:r>
            <a:r>
              <a:rPr lang="en-US" sz="1800" dirty="0" err="1">
                <a:effectLst/>
                <a:latin typeface="Arial" panose="020B0604020202020204" pitchFamily="34" charset="0"/>
                <a:ea typeface="Calibri" panose="020F0502020204030204" pitchFamily="34" charset="0"/>
              </a:rPr>
              <a:t>tablero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donde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escribir</a:t>
            </a:r>
            <a:r>
              <a:rPr lang="en-US" sz="1800" dirty="0">
                <a:effectLst/>
                <a:latin typeface="Arial" panose="020B0604020202020204" pitchFamily="34" charset="0"/>
                <a:ea typeface="Calibri" panose="020F0502020204030204" pitchFamily="34" charset="0"/>
              </a:rPr>
              <a:t> la </a:t>
            </a:r>
            <a:r>
              <a:rPr lang="en-US" sz="1800" dirty="0" err="1">
                <a:effectLst/>
                <a:latin typeface="Arial" panose="020B0604020202020204" pitchFamily="34" charset="0"/>
                <a:ea typeface="Calibri" panose="020F0502020204030204" pitchFamily="34" charset="0"/>
              </a:rPr>
              <a:t>lista</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ejercicios</a:t>
            </a:r>
            <a:r>
              <a:rPr lang="en-US" sz="1800" dirty="0">
                <a:effectLst/>
                <a:latin typeface="Arial" panose="020B0604020202020204" pitchFamily="34" charset="0"/>
                <a:ea typeface="Calibri" panose="020F0502020204030204" pitchFamily="34" charset="0"/>
              </a:rPr>
              <a:t> y </a:t>
            </a:r>
            <a:r>
              <a:rPr lang="en-US" sz="1800" dirty="0" err="1">
                <a:effectLst/>
                <a:latin typeface="Arial" panose="020B0604020202020204" pitchFamily="34" charset="0"/>
                <a:ea typeface="Calibri" panose="020F0502020204030204" pitchFamily="34" charset="0"/>
              </a:rPr>
              <a:t>el</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programa</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lecciones</a:t>
            </a:r>
            <a:r>
              <a:rPr lang="en-US" sz="1800" dirty="0">
                <a:effectLst/>
                <a:latin typeface="Arial" panose="020B0604020202020204" pitchFamily="34" charset="0"/>
                <a:ea typeface="Calibri" panose="020F0502020204030204" pitchFamily="34" charset="0"/>
              </a:rPr>
              <a:t> y </a:t>
            </a:r>
            <a:r>
              <a:rPr lang="en-US" sz="1800" dirty="0" err="1">
                <a:effectLst/>
                <a:latin typeface="Arial" panose="020B0604020202020204" pitchFamily="34" charset="0"/>
                <a:ea typeface="Calibri" panose="020F0502020204030204" pitchFamily="34" charset="0"/>
              </a:rPr>
              <a:t>ponerlos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en</a:t>
            </a:r>
            <a:r>
              <a:rPr lang="en-US" sz="1800" dirty="0">
                <a:effectLst/>
                <a:latin typeface="Arial" panose="020B0604020202020204" pitchFamily="34" charset="0"/>
                <a:ea typeface="Calibri" panose="020F0502020204030204" pitchFamily="34" charset="0"/>
              </a:rPr>
              <a:t> una mesa </a:t>
            </a:r>
            <a:r>
              <a:rPr lang="en-US" sz="1800" dirty="0" err="1">
                <a:effectLst/>
                <a:latin typeface="Arial" panose="020B0604020202020204" pitchFamily="34" charset="0"/>
                <a:ea typeface="Calibri" panose="020F0502020204030204" pitchFamily="34" charset="0"/>
              </a:rPr>
              <a:t>delante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tuya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Eso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representa</a:t>
            </a:r>
            <a:r>
              <a:rPr lang="en-US" sz="1800" dirty="0">
                <a:effectLst/>
                <a:latin typeface="Arial" panose="020B0604020202020204" pitchFamily="34" charset="0"/>
                <a:ea typeface="Calibri" panose="020F0502020204030204" pitchFamily="34" charset="0"/>
              </a:rPr>
              <a:t> un gran </a:t>
            </a:r>
            <a:r>
              <a:rPr lang="en-US" sz="1800" dirty="0" err="1">
                <a:effectLst/>
                <a:latin typeface="Arial" panose="020B0604020202020204" pitchFamily="34" charset="0"/>
                <a:ea typeface="Calibri" panose="020F0502020204030204" pitchFamily="34" charset="0"/>
              </a:rPr>
              <a:t>apoyo</a:t>
            </a:r>
            <a:r>
              <a:rPr lang="en-US" sz="1800" dirty="0">
                <a:effectLst/>
                <a:latin typeface="Arial" panose="020B0604020202020204" pitchFamily="34" charset="0"/>
                <a:ea typeface="Calibri" panose="020F0502020204030204" pitchFamily="34" charset="0"/>
              </a:rPr>
              <a:t> para las </a:t>
            </a:r>
            <a:r>
              <a:rPr lang="en-US" sz="1800" dirty="0" err="1">
                <a:effectLst/>
                <a:latin typeface="Arial" panose="020B0604020202020204" pitchFamily="34" charset="0"/>
                <a:ea typeface="Calibri" panose="020F0502020204030204" pitchFamily="34" charset="0"/>
              </a:rPr>
              <a:t>clases</a:t>
            </a:r>
            <a:r>
              <a:rPr lang="en-US" sz="1800" dirty="0">
                <a:effectLst/>
                <a:latin typeface="Arial" panose="020B0604020202020204" pitchFamily="34" charset="0"/>
                <a:ea typeface="Calibri" panose="020F0502020204030204" pitchFamily="34" charset="0"/>
              </a:rPr>
              <a:t> online. </a:t>
            </a:r>
            <a:r>
              <a:rPr lang="en-US" sz="1800" dirty="0" err="1">
                <a:effectLst/>
                <a:latin typeface="Arial" panose="020B0604020202020204" pitchFamily="34" charset="0"/>
                <a:ea typeface="Calibri" panose="020F0502020204030204" pitchFamily="34" charset="0"/>
              </a:rPr>
              <a:t>Otro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consejo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imporante</a:t>
            </a:r>
            <a:r>
              <a:rPr lang="en-US" sz="1800" dirty="0">
                <a:effectLst/>
                <a:latin typeface="Arial" panose="020B0604020202020204" pitchFamily="34" charset="0"/>
                <a:ea typeface="Calibri" panose="020F0502020204030204" pitchFamily="34" charset="0"/>
              </a:rPr>
              <a:t> es la </a:t>
            </a:r>
            <a:r>
              <a:rPr lang="en-US" sz="1800" b="1" dirty="0">
                <a:effectLst/>
                <a:latin typeface="Arial" panose="020B0604020202020204" pitchFamily="34" charset="0"/>
                <a:ea typeface="Calibri" panose="020F0502020204030204" pitchFamily="34" charset="0"/>
              </a:rPr>
              <a:t>luz</a:t>
            </a:r>
            <a:r>
              <a:rPr lang="en-US" sz="1800" dirty="0">
                <a:effectLst/>
                <a:latin typeface="Arial" panose="020B0604020202020204" pitchFamily="34" charset="0"/>
                <a:ea typeface="Calibri" panose="020F0502020204030204" pitchFamily="34" charset="0"/>
              </a:rPr>
              <a:t>. Es </a:t>
            </a:r>
            <a:r>
              <a:rPr lang="en-US" sz="1800" dirty="0" err="1">
                <a:effectLst/>
                <a:latin typeface="Arial" panose="020B0604020202020204" pitchFamily="34" charset="0"/>
                <a:ea typeface="Calibri" panose="020F0502020204030204" pitchFamily="34" charset="0"/>
              </a:rPr>
              <a:t>siempre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mejor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elegir</a:t>
            </a:r>
            <a:r>
              <a:rPr lang="en-US" sz="1800" dirty="0">
                <a:effectLst/>
                <a:latin typeface="Arial" panose="020B0604020202020204" pitchFamily="34" charset="0"/>
                <a:ea typeface="Calibri" panose="020F0502020204030204" pitchFamily="34" charset="0"/>
              </a:rPr>
              <a:t> una luz natural que </a:t>
            </a:r>
            <a:r>
              <a:rPr lang="en-US" sz="1800" dirty="0" err="1">
                <a:effectLst/>
                <a:latin typeface="Arial" panose="020B0604020202020204" pitchFamily="34" charset="0"/>
                <a:ea typeface="Calibri" panose="020F0502020204030204" pitchFamily="34" charset="0"/>
              </a:rPr>
              <a:t>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enfoque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directamente</a:t>
            </a:r>
            <a:r>
              <a:rPr lang="en-US" sz="1800" dirty="0">
                <a:effectLst/>
                <a:latin typeface="Arial" panose="020B0604020202020204" pitchFamily="34" charset="0"/>
                <a:ea typeface="Calibri" panose="020F0502020204030204" pitchFamily="34" charset="0"/>
              </a:rPr>
              <a:t> a una </a:t>
            </a:r>
            <a:r>
              <a:rPr lang="en-US" sz="1800" dirty="0" err="1">
                <a:effectLst/>
                <a:latin typeface="Arial" panose="020B0604020202020204" pitchFamily="34" charset="0"/>
                <a:ea typeface="Calibri" panose="020F0502020204030204" pitchFamily="34" charset="0"/>
              </a:rPr>
              <a:t>detrás</a:t>
            </a:r>
            <a:r>
              <a:rPr lang="en-US" sz="1800" dirty="0">
                <a:effectLst/>
                <a:latin typeface="Arial" panose="020B0604020202020204" pitchFamily="34" charset="0"/>
                <a:ea typeface="Calibri" panose="020F0502020204030204" pitchFamily="34" charset="0"/>
              </a:rPr>
              <a:t>, para que </a:t>
            </a:r>
            <a:r>
              <a:rPr lang="en-US" sz="1800" dirty="0" err="1">
                <a:effectLst/>
                <a:latin typeface="Arial" panose="020B0604020202020204" pitchFamily="34" charset="0"/>
                <a:ea typeface="Calibri" panose="020F0502020204030204" pitchFamily="34" charset="0"/>
              </a:rPr>
              <a:t>el</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vídeo</a:t>
            </a:r>
            <a:r>
              <a:rPr lang="en-US" sz="1800" dirty="0">
                <a:effectLst/>
                <a:latin typeface="Arial" panose="020B0604020202020204" pitchFamily="34" charset="0"/>
                <a:ea typeface="Calibri" panose="020F0502020204030204" pitchFamily="34" charset="0"/>
              </a:rPr>
              <a:t> no se </a:t>
            </a:r>
            <a:r>
              <a:rPr lang="en-US" sz="1800" dirty="0" err="1">
                <a:effectLst/>
                <a:latin typeface="Arial" panose="020B0604020202020204" pitchFamily="34" charset="0"/>
                <a:ea typeface="Calibri" panose="020F0502020204030204" pitchFamily="34" charset="0"/>
              </a:rPr>
              <a:t>vea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oscuro</a:t>
            </a:r>
            <a:r>
              <a:rPr lang="en-US" sz="1800" dirty="0">
                <a:effectLst/>
                <a:latin typeface="Arial" panose="020B0604020202020204" pitchFamily="34" charset="0"/>
                <a:ea typeface="Calibri" panose="020F0502020204030204" pitchFamily="34" charset="0"/>
              </a:rPr>
              <a:t> o con sombras. El </a:t>
            </a:r>
            <a:r>
              <a:rPr lang="en-US" sz="1800" dirty="0" err="1">
                <a:effectLst/>
                <a:latin typeface="Arial" panose="020B0604020202020204" pitchFamily="34" charset="0"/>
                <a:ea typeface="Calibri" panose="020F0502020204030204" pitchFamily="34" charset="0"/>
              </a:rPr>
              <a:t>problema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más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relevante</a:t>
            </a:r>
            <a:r>
              <a:rPr lang="en-US" sz="1800" dirty="0">
                <a:effectLst/>
                <a:latin typeface="Arial" panose="020B0604020202020204" pitchFamily="34" charset="0"/>
                <a:ea typeface="Calibri" panose="020F0502020204030204" pitchFamily="34" charset="0"/>
              </a:rPr>
              <a:t> de las </a:t>
            </a:r>
            <a:r>
              <a:rPr lang="en-US" sz="1800" dirty="0" err="1">
                <a:effectLst/>
                <a:latin typeface="Arial" panose="020B0604020202020204" pitchFamily="34" charset="0"/>
                <a:ea typeface="Calibri" panose="020F0502020204030204" pitchFamily="34" charset="0"/>
              </a:rPr>
              <a:t>clases</a:t>
            </a:r>
            <a:r>
              <a:rPr lang="en-US" sz="1800" dirty="0">
                <a:effectLst/>
                <a:latin typeface="Arial" panose="020B0604020202020204" pitchFamily="34" charset="0"/>
                <a:ea typeface="Calibri" panose="020F0502020204030204" pitchFamily="34" charset="0"/>
              </a:rPr>
              <a:t> online es la </a:t>
            </a:r>
            <a:r>
              <a:rPr lang="en-US" sz="1800" b="1" dirty="0" err="1">
                <a:effectLst/>
                <a:latin typeface="Arial" panose="020B0604020202020204" pitchFamily="34" charset="0"/>
                <a:ea typeface="Calibri" panose="020F0502020204030204" pitchFamily="34" charset="0"/>
              </a:rPr>
              <a:t>calidad</a:t>
            </a:r>
            <a:r>
              <a:rPr lang="en-US" sz="1800" b="1" dirty="0">
                <a:effectLst/>
                <a:latin typeface="Arial" panose="020B0604020202020204" pitchFamily="34" charset="0"/>
                <a:ea typeface="Calibri" panose="020F0502020204030204" pitchFamily="34" charset="0"/>
              </a:rPr>
              <a:t> del </a:t>
            </a:r>
            <a:r>
              <a:rPr lang="en-US" sz="1800" b="1" dirty="0" err="1">
                <a:effectLst/>
                <a:latin typeface="Arial" panose="020B0604020202020204" pitchFamily="34" charset="0"/>
                <a:ea typeface="Calibri" panose="020F0502020204030204" pitchFamily="34" charset="0"/>
              </a:rPr>
              <a:t>sonido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Deberías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tener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unos</a:t>
            </a:r>
            <a:r>
              <a:rPr lang="en-US" sz="1800" dirty="0">
                <a:effectLst/>
                <a:latin typeface="Arial" panose="020B0604020202020204" pitchFamily="34" charset="0"/>
                <a:ea typeface="Calibri" panose="020F0502020204030204" pitchFamily="34" charset="0"/>
              </a:rPr>
              <a:t> auriculares </a:t>
            </a:r>
            <a:r>
              <a:rPr lang="en-US" sz="1800" dirty="0" err="1">
                <a:effectLst/>
                <a:latin typeface="Arial" panose="020B0604020202020204" pitchFamily="34" charset="0"/>
                <a:ea typeface="Calibri" panose="020F0502020204030204" pitchFamily="34" charset="0"/>
              </a:rPr>
              <a:t>inalámbricos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específicos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si</a:t>
            </a:r>
            <a:r>
              <a:rPr lang="en-US" sz="1800" dirty="0">
                <a:effectLst/>
                <a:latin typeface="Arial" panose="020B0604020202020204" pitchFamily="34" charset="0"/>
                <a:ea typeface="Calibri" panose="020F0502020204030204" pitchFamily="34" charset="0"/>
              </a:rPr>
              <a:t> das </a:t>
            </a:r>
            <a:r>
              <a:rPr lang="en-US" sz="1800" dirty="0" err="1">
                <a:effectLst/>
                <a:latin typeface="Arial" panose="020B0604020202020204" pitchFamily="34" charset="0"/>
                <a:ea typeface="Calibri" panose="020F0502020204030204" pitchFamily="34" charset="0"/>
              </a:rPr>
              <a:t>clases</a:t>
            </a:r>
            <a:r>
              <a:rPr lang="en-US" sz="1800" dirty="0">
                <a:effectLst/>
                <a:latin typeface="Arial" panose="020B0604020202020204" pitchFamily="34" charset="0"/>
                <a:ea typeface="Calibri" panose="020F0502020204030204" pitchFamily="34" charset="0"/>
              </a:rPr>
              <a:t> con </a:t>
            </a:r>
            <a:r>
              <a:rPr lang="en-US" sz="1800" dirty="0" err="1">
                <a:effectLst/>
                <a:latin typeface="Arial" panose="020B0604020202020204" pitchFamily="34" charset="0"/>
                <a:ea typeface="Calibri" panose="020F0502020204030204" pitchFamily="34" charset="0"/>
              </a:rPr>
              <a:t>música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porque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estarás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lejos</a:t>
            </a:r>
            <a:r>
              <a:rPr lang="en-US" sz="1800" dirty="0">
                <a:effectLst/>
                <a:latin typeface="Arial" panose="020B0604020202020204" pitchFamily="34" charset="0"/>
                <a:ea typeface="Calibri" panose="020F0502020204030204" pitchFamily="34" charset="0"/>
              </a:rPr>
              <a:t> del </a:t>
            </a:r>
            <a:r>
              <a:rPr lang="en-US" sz="1800" dirty="0" err="1">
                <a:effectLst/>
                <a:latin typeface="Arial" panose="020B0604020202020204" pitchFamily="34" charset="0"/>
                <a:ea typeface="Calibri" panose="020F0502020204030204" pitchFamily="34" charset="0"/>
              </a:rPr>
              <a:t>micrófono</a:t>
            </a:r>
            <a:r>
              <a:rPr lang="en-US" sz="1800" dirty="0">
                <a:effectLst/>
                <a:latin typeface="Arial" panose="020B0604020202020204" pitchFamily="34" charset="0"/>
                <a:ea typeface="Calibri" panose="020F0502020204030204" pitchFamily="34" charset="0"/>
              </a:rPr>
              <a:t> del </a:t>
            </a:r>
            <a:r>
              <a:rPr lang="en-US" sz="1800" dirty="0" err="1">
                <a:effectLst/>
                <a:latin typeface="Arial" panose="020B0604020202020204" pitchFamily="34" charset="0"/>
                <a:ea typeface="Calibri" panose="020F0502020204030204" pitchFamily="34" charset="0"/>
              </a:rPr>
              <a:t>ordenador</a:t>
            </a:r>
            <a:endParaRPr lang="es-ES"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3" name="Título 1">
            <a:extLst>
              <a:ext uri="{FF2B5EF4-FFF2-40B4-BE49-F238E27FC236}">
                <a16:creationId xmlns:a16="http://schemas.microsoft.com/office/drawing/2014/main" id="{E30F0227-B44F-40E8-9474-467051AF5C44}"/>
              </a:ext>
            </a:extLst>
          </p:cNvPr>
          <p:cNvSpPr txBox="1">
            <a:spLocks/>
          </p:cNvSpPr>
          <p:nvPr/>
        </p:nvSpPr>
        <p:spPr>
          <a:xfrm>
            <a:off x="4981489" y="697333"/>
            <a:ext cx="6689401"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400" dirty="0">
                <a:solidFill>
                  <a:srgbClr val="D92E2D"/>
                </a:solidFill>
                <a:ea typeface="Calibri" panose="020F0502020204030204" pitchFamily="34" charset="0"/>
              </a:rPr>
              <a:t>1. COMPETENCIAS DIGITALES APLICADAS AL DEPORTE</a:t>
            </a:r>
            <a:endParaRPr lang="es-ES" sz="3400" dirty="0">
              <a:solidFill>
                <a:srgbClr val="D92E2D"/>
              </a:solidFill>
            </a:endParaRPr>
          </a:p>
        </p:txBody>
      </p:sp>
    </p:spTree>
    <p:extLst>
      <p:ext uri="{BB962C8B-B14F-4D97-AF65-F5344CB8AC3E}">
        <p14:creationId xmlns:p14="http://schemas.microsoft.com/office/powerpoint/2010/main" val="318113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720080"/>
            <a:ext cx="7238450" cy="3137055"/>
          </a:xfrm>
        </p:spPr>
        <p:txBody>
          <a:bodyPr>
            <a:noAutofit/>
          </a:bodyPr>
          <a:lstStyle/>
          <a:p>
            <a:pPr algn="just">
              <a:lnSpc>
                <a:spcPct val="100000"/>
              </a:lnSpc>
            </a:pPr>
            <a:r>
              <a:rPr lang="en-US" sz="1800" dirty="0" err="1">
                <a:effectLst/>
                <a:latin typeface="Arial" panose="020B0604020202020204" pitchFamily="34" charset="0"/>
                <a:ea typeface="Calibri" panose="020F0502020204030204" pitchFamily="34" charset="0"/>
              </a:rPr>
              <a:t>Asegúrate</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activar</a:t>
            </a:r>
            <a:r>
              <a:rPr lang="en-US" sz="1800" dirty="0">
                <a:effectLst/>
                <a:latin typeface="Arial" panose="020B0604020202020204" pitchFamily="34" charset="0"/>
                <a:ea typeface="Calibri" panose="020F0502020204030204" pitchFamily="34" charset="0"/>
              </a:rPr>
              <a:t> la </a:t>
            </a:r>
            <a:r>
              <a:rPr lang="en-US" sz="1800" dirty="0" err="1">
                <a:effectLst/>
                <a:latin typeface="Arial" panose="020B0604020202020204" pitchFamily="34" charset="0"/>
                <a:ea typeface="Calibri" panose="020F0502020204030204" pitchFamily="34" charset="0"/>
              </a:rPr>
              <a:t>opción</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compartir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el</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sonido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en</a:t>
            </a:r>
            <a:r>
              <a:rPr lang="en-US" sz="1800" dirty="0">
                <a:effectLst/>
                <a:latin typeface="Arial" panose="020B0604020202020204" pitchFamily="34" charset="0"/>
                <a:ea typeface="Calibri" panose="020F0502020204030204" pitchFamily="34" charset="0"/>
              </a:rPr>
              <a:t> la </a:t>
            </a:r>
            <a:r>
              <a:rPr lang="en-US" sz="1800" dirty="0" err="1">
                <a:effectLst/>
                <a:latin typeface="Arial" panose="020B0604020202020204" pitchFamily="34" charset="0"/>
                <a:ea typeface="Calibri" panose="020F0502020204030204" pitchFamily="34" charset="0"/>
              </a:rPr>
              <a:t>herramienta</a:t>
            </a:r>
            <a:r>
              <a:rPr lang="en-US" sz="1800" dirty="0">
                <a:effectLst/>
                <a:latin typeface="Arial" panose="020B0604020202020204" pitchFamily="34" charset="0"/>
                <a:ea typeface="Calibri" panose="020F0502020204030204" pitchFamily="34" charset="0"/>
              </a:rPr>
              <a:t> que </a:t>
            </a:r>
            <a:r>
              <a:rPr lang="en-US" sz="1800" dirty="0" err="1">
                <a:effectLst/>
                <a:latin typeface="Arial" panose="020B0604020202020204" pitchFamily="34" charset="0"/>
                <a:ea typeface="Calibri" panose="020F0502020204030204" pitchFamily="34" charset="0"/>
              </a:rPr>
              <a:t>estés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utilizando</a:t>
            </a:r>
            <a:r>
              <a:rPr lang="en-US" sz="1800" dirty="0">
                <a:effectLst/>
                <a:latin typeface="Arial" panose="020B0604020202020204" pitchFamily="34" charset="0"/>
                <a:ea typeface="Calibri" panose="020F0502020204030204" pitchFamily="34" charset="0"/>
              </a:rPr>
              <a:t> para </a:t>
            </a:r>
            <a:r>
              <a:rPr lang="en-US" sz="1800" dirty="0" err="1">
                <a:effectLst/>
                <a:latin typeface="Arial" panose="020B0604020202020204" pitchFamily="34" charset="0"/>
                <a:ea typeface="Calibri" panose="020F0502020204030204" pitchFamily="34" charset="0"/>
              </a:rPr>
              <a:t>mejorar</a:t>
            </a:r>
            <a:r>
              <a:rPr lang="en-US" sz="1800" dirty="0">
                <a:effectLst/>
                <a:latin typeface="Arial" panose="020B0604020202020204" pitchFamily="34" charset="0"/>
                <a:ea typeface="Calibri" panose="020F0502020204030204" pitchFamily="34" charset="0"/>
              </a:rPr>
              <a:t> la </a:t>
            </a:r>
            <a:r>
              <a:rPr lang="en-US" sz="1800" b="1" dirty="0" err="1">
                <a:effectLst/>
                <a:latin typeface="Arial" panose="020B0604020202020204" pitchFamily="34" charset="0"/>
                <a:ea typeface="Calibri" panose="020F0502020204030204" pitchFamily="34" charset="0"/>
              </a:rPr>
              <a:t>calidad</a:t>
            </a:r>
            <a:r>
              <a:rPr lang="en-US" sz="1800" b="1" dirty="0">
                <a:effectLst/>
                <a:latin typeface="Arial" panose="020B0604020202020204" pitchFamily="34" charset="0"/>
                <a:ea typeface="Calibri" panose="020F0502020204030204" pitchFamily="34" charset="0"/>
              </a:rPr>
              <a:t> del </a:t>
            </a:r>
            <a:r>
              <a:rPr lang="en-US" sz="1800" b="1" dirty="0" err="1">
                <a:effectLst/>
                <a:latin typeface="Arial" panose="020B0604020202020204" pitchFamily="34" charset="0"/>
                <a:ea typeface="Calibri" panose="020F0502020204030204" pitchFamily="34" charset="0"/>
              </a:rPr>
              <a:t>sonido</a:t>
            </a:r>
            <a:r>
              <a:rPr lang="en-US" sz="1800" dirty="0">
                <a:effectLst/>
                <a:latin typeface="Arial" panose="020B0604020202020204" pitchFamily="34" charset="0"/>
                <a:ea typeface="Calibri" panose="020F0502020204030204" pitchFamily="34" charset="0"/>
              </a:rPr>
              <a:t>. Para </a:t>
            </a:r>
            <a:r>
              <a:rPr lang="en-US" sz="1800" dirty="0" err="1">
                <a:effectLst/>
                <a:latin typeface="Arial" panose="020B0604020202020204" pitchFamily="34" charset="0"/>
                <a:ea typeface="Calibri" panose="020F0502020204030204" pitchFamily="34" charset="0"/>
              </a:rPr>
              <a:t>evitar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sonidos</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fondo</a:t>
            </a:r>
            <a:r>
              <a:rPr lang="en-US" sz="1800" dirty="0">
                <a:effectLst/>
                <a:latin typeface="Arial" panose="020B0604020202020204" pitchFamily="34" charset="0"/>
                <a:ea typeface="Calibri" panose="020F0502020204030204" pitchFamily="34" charset="0"/>
              </a:rPr>
              <a:t>, es </a:t>
            </a:r>
            <a:r>
              <a:rPr lang="en-US" sz="1800" dirty="0" err="1">
                <a:effectLst/>
                <a:latin typeface="Arial" panose="020B0604020202020204" pitchFamily="34" charset="0"/>
                <a:ea typeface="Calibri" panose="020F0502020204030204" pitchFamily="34" charset="0"/>
              </a:rPr>
              <a:t>mejor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si</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tus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clientes</a:t>
            </a:r>
            <a:r>
              <a:rPr lang="en-US" sz="1800" dirty="0">
                <a:effectLst/>
                <a:latin typeface="Arial" panose="020B0604020202020204" pitchFamily="34" charset="0"/>
                <a:ea typeface="Calibri" panose="020F0502020204030204" pitchFamily="34" charset="0"/>
              </a:rPr>
              <a:t>/</a:t>
            </a:r>
            <a:r>
              <a:rPr lang="en-US" sz="1800" dirty="0" err="1">
                <a:effectLst/>
                <a:latin typeface="Arial" panose="020B0604020202020204" pitchFamily="34" charset="0"/>
                <a:ea typeface="Calibri" panose="020F0502020204030204" pitchFamily="34" charset="0"/>
              </a:rPr>
              <a:t>estudiantes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ponen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silencio</a:t>
            </a:r>
            <a:r>
              <a:rPr lang="en-US" sz="1800" dirty="0">
                <a:effectLst/>
                <a:latin typeface="Arial" panose="020B0604020202020204" pitchFamily="34" charset="0"/>
                <a:ea typeface="Calibri" panose="020F0502020204030204" pitchFamily="34" charset="0"/>
              </a:rPr>
              <a:t> sus </a:t>
            </a:r>
            <a:r>
              <a:rPr lang="en-US" sz="1800" dirty="0" err="1">
                <a:effectLst/>
                <a:latin typeface="Arial" panose="020B0604020202020204" pitchFamily="34" charset="0"/>
                <a:ea typeface="Calibri" panose="020F0502020204030204" pitchFamily="34" charset="0"/>
              </a:rPr>
              <a:t>micrófonos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durante</a:t>
            </a:r>
            <a:r>
              <a:rPr lang="en-US" sz="1800" dirty="0">
                <a:effectLst/>
                <a:latin typeface="Arial" panose="020B0604020202020204" pitchFamily="34" charset="0"/>
                <a:ea typeface="Calibri" panose="020F0502020204030204" pitchFamily="34" charset="0"/>
              </a:rPr>
              <a:t> la </a:t>
            </a:r>
            <a:r>
              <a:rPr lang="en-US" sz="1800" dirty="0" err="1">
                <a:effectLst/>
                <a:latin typeface="Arial" panose="020B0604020202020204" pitchFamily="34" charset="0"/>
                <a:ea typeface="Calibri" panose="020F0502020204030204" pitchFamily="34" charset="0"/>
              </a:rPr>
              <a:t>clase</a:t>
            </a:r>
            <a:r>
              <a:rPr lang="en-US" sz="1800" dirty="0">
                <a:effectLst/>
                <a:latin typeface="Arial" panose="020B0604020202020204" pitchFamily="34" charset="0"/>
                <a:ea typeface="Calibri" panose="020F0502020204030204" pitchFamily="34" charset="0"/>
              </a:rPr>
              <a:t> y lo </a:t>
            </a:r>
            <a:r>
              <a:rPr lang="en-US" sz="1800" dirty="0" err="1">
                <a:effectLst/>
                <a:latin typeface="Arial" panose="020B0604020202020204" pitchFamily="34" charset="0"/>
                <a:ea typeface="Calibri" panose="020F0502020204030204" pitchFamily="34" charset="0"/>
              </a:rPr>
              <a:t>desbloquean</a:t>
            </a:r>
            <a:r>
              <a:rPr lang="en-US" sz="1800" dirty="0">
                <a:effectLst/>
                <a:latin typeface="Arial" panose="020B0604020202020204" pitchFamily="34" charset="0"/>
                <a:ea typeface="Calibri" panose="020F0502020204030204" pitchFamily="34" charset="0"/>
              </a:rPr>
              <a:t> al final de la </a:t>
            </a:r>
            <a:r>
              <a:rPr lang="en-US" sz="1800" dirty="0" err="1">
                <a:effectLst/>
                <a:latin typeface="Arial" panose="020B0604020202020204" pitchFamily="34" charset="0"/>
                <a:ea typeface="Calibri" panose="020F0502020204030204" pitchFamily="34" charset="0"/>
              </a:rPr>
              <a:t>lección</a:t>
            </a:r>
            <a:r>
              <a:rPr lang="en-US" sz="1800" dirty="0">
                <a:effectLst/>
                <a:latin typeface="Arial" panose="020B0604020202020204" pitchFamily="34" charset="0"/>
                <a:ea typeface="Calibri" panose="020F0502020204030204" pitchFamily="34" charset="0"/>
              </a:rPr>
              <a:t> para </a:t>
            </a:r>
            <a:r>
              <a:rPr lang="en-US" sz="1800" dirty="0" err="1">
                <a:effectLst/>
                <a:latin typeface="Arial" panose="020B0604020202020204" pitchFamily="34" charset="0"/>
                <a:ea typeface="Calibri" panose="020F0502020204030204" pitchFamily="34" charset="0"/>
              </a:rPr>
              <a:t>compartir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comentarios</a:t>
            </a:r>
            <a:r>
              <a:rPr lang="en-US" sz="1800" dirty="0">
                <a:effectLst/>
                <a:latin typeface="Arial" panose="020B0604020202020204" pitchFamily="34" charset="0"/>
                <a:ea typeface="Calibri" panose="020F0502020204030204" pitchFamily="34" charset="0"/>
              </a:rPr>
              <a:t>, feedbacks, </a:t>
            </a:r>
            <a:r>
              <a:rPr lang="en-US" sz="1800" dirty="0" err="1">
                <a:effectLst/>
                <a:latin typeface="Arial" panose="020B0604020202020204" pitchFamily="34" charset="0"/>
                <a:ea typeface="Calibri" panose="020F0502020204030204" pitchFamily="34" charset="0"/>
              </a:rPr>
              <a:t>sentimientos</a:t>
            </a:r>
            <a:r>
              <a:rPr lang="en-US" sz="1800" dirty="0">
                <a:effectLst/>
                <a:latin typeface="Arial" panose="020B0604020202020204" pitchFamily="34" charset="0"/>
                <a:ea typeface="Calibri" panose="020F0502020204030204" pitchFamily="34" charset="0"/>
              </a:rPr>
              <a:t>, etc. Hay </a:t>
            </a:r>
            <a:r>
              <a:rPr lang="en-US" sz="1800" dirty="0" err="1">
                <a:effectLst/>
                <a:latin typeface="Arial" panose="020B0604020202020204" pitchFamily="34" charset="0"/>
                <a:ea typeface="Calibri" panose="020F0502020204030204" pitchFamily="34" charset="0"/>
              </a:rPr>
              <a:t>muchas</a:t>
            </a:r>
            <a:r>
              <a:rPr lang="en-US" sz="1800" dirty="0">
                <a:effectLst/>
                <a:latin typeface="Arial" panose="020B0604020202020204" pitchFamily="34" charset="0"/>
                <a:ea typeface="Calibri" panose="020F0502020204030204" pitchFamily="34" charset="0"/>
              </a:rPr>
              <a:t> apps gratis y software </a:t>
            </a:r>
            <a:r>
              <a:rPr lang="en-US" sz="1800" dirty="0" err="1">
                <a:effectLst/>
                <a:latin typeface="Arial" panose="020B0604020202020204" pitchFamily="34" charset="0"/>
                <a:ea typeface="Calibri" panose="020F0502020204030204" pitchFamily="34" charset="0"/>
              </a:rPr>
              <a:t>útil</a:t>
            </a:r>
            <a:r>
              <a:rPr lang="en-US" sz="1800" dirty="0">
                <a:effectLst/>
                <a:latin typeface="Arial" panose="020B0604020202020204" pitchFamily="34" charset="0"/>
                <a:ea typeface="Calibri" panose="020F0502020204030204" pitchFamily="34" charset="0"/>
              </a:rPr>
              <a:t> para </a:t>
            </a:r>
            <a:r>
              <a:rPr lang="en-US" sz="1800" dirty="0" err="1">
                <a:effectLst/>
                <a:latin typeface="Arial" panose="020B0604020202020204" pitchFamily="34" charset="0"/>
                <a:ea typeface="Calibri" panose="020F0502020204030204" pitchFamily="34" charset="0"/>
              </a:rPr>
              <a:t>sincronizar</a:t>
            </a:r>
            <a:r>
              <a:rPr lang="en-US" sz="1800" dirty="0">
                <a:effectLst/>
                <a:latin typeface="Arial" panose="020B0604020202020204" pitchFamily="34" charset="0"/>
                <a:ea typeface="Calibri" panose="020F0502020204030204" pitchFamily="34" charset="0"/>
              </a:rPr>
              <a:t> las </a:t>
            </a:r>
            <a:r>
              <a:rPr lang="en-US" sz="1800" dirty="0" err="1">
                <a:effectLst/>
                <a:latin typeface="Arial" panose="020B0604020202020204" pitchFamily="34" charset="0"/>
                <a:ea typeface="Calibri" panose="020F0502020204030204" pitchFamily="34" charset="0"/>
              </a:rPr>
              <a:t>clases</a:t>
            </a:r>
            <a:r>
              <a:rPr lang="en-US" sz="1800" dirty="0">
                <a:effectLst/>
                <a:latin typeface="Arial" panose="020B0604020202020204" pitchFamily="34" charset="0"/>
                <a:ea typeface="Calibri" panose="020F0502020204030204" pitchFamily="34" charset="0"/>
              </a:rPr>
              <a:t> online, </a:t>
            </a:r>
            <a:r>
              <a:rPr lang="en-US" sz="1800" dirty="0" err="1">
                <a:effectLst/>
                <a:latin typeface="Arial" panose="020B0604020202020204" pitchFamily="34" charset="0"/>
                <a:ea typeface="Calibri" panose="020F0502020204030204" pitchFamily="34" charset="0"/>
              </a:rPr>
              <a:t>pero</a:t>
            </a:r>
            <a:r>
              <a:rPr lang="en-US" sz="1800" dirty="0">
                <a:effectLst/>
                <a:latin typeface="Arial" panose="020B0604020202020204" pitchFamily="34" charset="0"/>
                <a:ea typeface="Calibri" panose="020F0502020204030204" pitchFamily="34" charset="0"/>
              </a:rPr>
              <a:t> la </a:t>
            </a:r>
            <a:r>
              <a:rPr lang="en-US" sz="1800" dirty="0" err="1">
                <a:effectLst/>
                <a:latin typeface="Arial" panose="020B0604020202020204" pitchFamily="34" charset="0"/>
                <a:ea typeface="Calibri" panose="020F0502020204030204" pitchFamily="34" charset="0"/>
              </a:rPr>
              <a:t>más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usada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rencientemente</a:t>
            </a:r>
            <a:r>
              <a:rPr lang="en-US" sz="1800" dirty="0">
                <a:effectLst/>
                <a:latin typeface="Arial" panose="020B0604020202020204" pitchFamily="34" charset="0"/>
                <a:ea typeface="Calibri" panose="020F0502020204030204" pitchFamily="34" charset="0"/>
              </a:rPr>
              <a:t> ha </a:t>
            </a:r>
            <a:r>
              <a:rPr lang="en-US" sz="1800" dirty="0" err="1">
                <a:effectLst/>
                <a:latin typeface="Arial" panose="020B0604020202020204" pitchFamily="34" charset="0"/>
                <a:ea typeface="Calibri" panose="020F0502020204030204" pitchFamily="34" charset="0"/>
              </a:rPr>
              <a:t>sido</a:t>
            </a:r>
            <a:r>
              <a:rPr lang="en-US" sz="1800" dirty="0">
                <a:effectLst/>
                <a:latin typeface="Arial" panose="020B0604020202020204" pitchFamily="34" charset="0"/>
                <a:ea typeface="Calibri" panose="020F0502020204030204" pitchFamily="34" charset="0"/>
              </a:rPr>
              <a:t> </a:t>
            </a:r>
            <a:r>
              <a:rPr lang="en-US" sz="1800" b="1" dirty="0">
                <a:effectLst/>
                <a:latin typeface="Arial" panose="020B0604020202020204" pitchFamily="34" charset="0"/>
                <a:ea typeface="Calibri" panose="020F0502020204030204" pitchFamily="34" charset="0"/>
              </a:rPr>
              <a:t>Zoom</a:t>
            </a:r>
            <a:r>
              <a:rPr lang="en-US" sz="1800" dirty="0">
                <a:effectLst/>
                <a:latin typeface="Arial" panose="020B0604020202020204" pitchFamily="34" charset="0"/>
                <a:ea typeface="Calibri" panose="020F0502020204030204" pitchFamily="34" charset="0"/>
              </a:rPr>
              <a:t>. Zoom se </a:t>
            </a:r>
            <a:r>
              <a:rPr lang="en-US" sz="1800" dirty="0" err="1">
                <a:effectLst/>
                <a:latin typeface="Arial" panose="020B0604020202020204" pitchFamily="34" charset="0"/>
                <a:ea typeface="Calibri" panose="020F0502020204030204" pitchFamily="34" charset="0"/>
              </a:rPr>
              <a:t>puede</a:t>
            </a:r>
            <a:r>
              <a:rPr lang="en-US" sz="1800" dirty="0">
                <a:effectLst/>
                <a:latin typeface="Arial" panose="020B0604020202020204" pitchFamily="34" charset="0"/>
                <a:ea typeface="Calibri" panose="020F0502020204030204" pitchFamily="34" charset="0"/>
              </a:rPr>
              <a:t> usar </a:t>
            </a:r>
            <a:r>
              <a:rPr lang="en-US" sz="1800" dirty="0" err="1">
                <a:effectLst/>
                <a:latin typeface="Arial" panose="020B0604020202020204" pitchFamily="34" charset="0"/>
                <a:ea typeface="Calibri" panose="020F0502020204030204" pitchFamily="34" charset="0"/>
              </a:rPr>
              <a:t>en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portátiles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ordenadores</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sobremesa</a:t>
            </a:r>
            <a:r>
              <a:rPr lang="en-US" sz="1800" dirty="0">
                <a:effectLst/>
                <a:latin typeface="Arial" panose="020B0604020202020204" pitchFamily="34" charset="0"/>
                <a:ea typeface="Calibri" panose="020F0502020204030204" pitchFamily="34" charset="0"/>
              </a:rPr>
              <a:t>, tablets, smartphones, e </a:t>
            </a:r>
            <a:r>
              <a:rPr lang="en-US" sz="1800" dirty="0" err="1">
                <a:effectLst/>
                <a:latin typeface="Arial" panose="020B0604020202020204" pitchFamily="34" charset="0"/>
                <a:ea typeface="Calibri" panose="020F0502020204030204" pitchFamily="34" charset="0"/>
              </a:rPr>
              <a:t>incluso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teléfonos</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escritorio</a:t>
            </a:r>
            <a:r>
              <a:rPr lang="en-US" sz="1800" dirty="0">
                <a:effectLst/>
                <a:latin typeface="Arial" panose="020B0604020202020204" pitchFamily="34" charset="0"/>
                <a:ea typeface="Calibri" panose="020F0502020204030204" pitchFamily="34" charset="0"/>
              </a:rPr>
              <a:t>, lo que </a:t>
            </a:r>
            <a:r>
              <a:rPr lang="en-US" sz="1800" dirty="0" err="1">
                <a:effectLst/>
                <a:latin typeface="Arial" panose="020B0604020202020204" pitchFamily="34" charset="0"/>
                <a:ea typeface="Calibri" panose="020F0502020204030204" pitchFamily="34" charset="0"/>
              </a:rPr>
              <a:t>ofrece</a:t>
            </a:r>
            <a:r>
              <a:rPr lang="en-US" sz="1800" dirty="0">
                <a:effectLst/>
                <a:latin typeface="Arial" panose="020B0604020202020204" pitchFamily="34" charset="0"/>
                <a:ea typeface="Calibri" panose="020F0502020204030204" pitchFamily="34" charset="0"/>
              </a:rPr>
              <a:t> a los </a:t>
            </a:r>
            <a:r>
              <a:rPr lang="en-US" sz="1800" dirty="0" err="1">
                <a:effectLst/>
                <a:latin typeface="Arial" panose="020B0604020202020204" pitchFamily="34" charset="0"/>
                <a:ea typeface="Calibri" panose="020F0502020204030204" pitchFamily="34" charset="0"/>
              </a:rPr>
              <a:t>estudiantes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muchas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más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formas</a:t>
            </a:r>
            <a:r>
              <a:rPr lang="en-US" sz="1800" dirty="0">
                <a:effectLst/>
                <a:latin typeface="Arial" panose="020B0604020202020204" pitchFamily="34" charset="0"/>
                <a:ea typeface="Calibri" panose="020F0502020204030204" pitchFamily="34" charset="0"/>
              </a:rPr>
              <a:t> de acceder a las </a:t>
            </a:r>
            <a:r>
              <a:rPr lang="en-US" sz="1800" dirty="0" err="1">
                <a:effectLst/>
                <a:latin typeface="Arial" panose="020B0604020202020204" pitchFamily="34" charset="0"/>
                <a:ea typeface="Calibri" panose="020F0502020204030204" pitchFamily="34" charset="0"/>
              </a:rPr>
              <a:t>clases</a:t>
            </a:r>
            <a:r>
              <a:rPr lang="en-US" sz="1800" dirty="0">
                <a:effectLst/>
                <a:latin typeface="Arial" panose="020B0604020202020204" pitchFamily="34" charset="0"/>
                <a:ea typeface="Calibri" panose="020F0502020204030204" pitchFamily="34" charset="0"/>
              </a:rPr>
              <a:t>.</a:t>
            </a:r>
            <a:endParaRPr lang="es-ES" sz="1800"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3DBDABA-866A-4C1D-9AA8-2373B3CDA5EC}"/>
              </a:ext>
            </a:extLst>
          </p:cNvPr>
          <p:cNvSpPr>
            <a:spLocks noGrp="1"/>
          </p:cNvSpPr>
          <p:nvPr>
            <p:ph type="ctrTitle"/>
          </p:nvPr>
        </p:nvSpPr>
        <p:spPr>
          <a:xfrm>
            <a:off x="4981489" y="697333"/>
            <a:ext cx="6689401" cy="563929"/>
          </a:xfrm>
        </p:spPr>
        <p:txBody>
          <a:bodyPr>
            <a:noAutofit/>
          </a:bodyPr>
          <a:lstStyle/>
          <a:p>
            <a:r>
              <a:rPr lang="en-US" sz="3400" dirty="0">
                <a:solidFill>
                  <a:srgbClr val="D92E2D"/>
                </a:solidFill>
                <a:effectLst/>
                <a:ea typeface="Calibri" panose="020F0502020204030204" pitchFamily="34" charset="0"/>
              </a:rPr>
              <a:t>1.</a:t>
            </a:r>
            <a:r>
              <a:rPr lang="en-US" sz="3400" dirty="0">
                <a:solidFill>
                  <a:srgbClr val="D92E2D"/>
                </a:solidFill>
                <a:ea typeface="Calibri" panose="020F0502020204030204" pitchFamily="34" charset="0"/>
              </a:rPr>
              <a:t> COMPETENCIAS DIGITALES APLICADAS AL DEPORTE</a:t>
            </a:r>
            <a:endParaRPr lang="es-ES" sz="3400" dirty="0">
              <a:solidFill>
                <a:srgbClr val="D92E2D"/>
              </a:solidFill>
            </a:endParaRPr>
          </a:p>
        </p:txBody>
      </p:sp>
      <p:sp>
        <p:nvSpPr>
          <p:cNvPr id="13" name="CuadroTexto 12">
            <a:extLst>
              <a:ext uri="{FF2B5EF4-FFF2-40B4-BE49-F238E27FC236}">
                <a16:creationId xmlns:a16="http://schemas.microsoft.com/office/drawing/2014/main" id="{1F434495-670B-49CE-8147-E60B88455116}"/>
              </a:ext>
            </a:extLst>
          </p:cNvPr>
          <p:cNvSpPr txBox="1"/>
          <p:nvPr/>
        </p:nvSpPr>
        <p:spPr>
          <a:xfrm>
            <a:off x="1404105" y="5004678"/>
            <a:ext cx="10634785" cy="646331"/>
          </a:xfrm>
          <a:prstGeom prst="rect">
            <a:avLst/>
          </a:prstGeom>
          <a:noFill/>
        </p:spPr>
        <p:txBody>
          <a:bodyPr wrap="square">
            <a:spAutoFit/>
          </a:bodyPr>
          <a:lstStyle/>
          <a:p>
            <a:pPr>
              <a:lnSpc>
                <a:spcPct val="100000"/>
              </a:lnSpc>
            </a:pPr>
            <a:r>
              <a:rPr lang="en-US" dirty="0" err="1">
                <a:latin typeface="Arial" panose="020B0604020202020204" pitchFamily="34" charset="0"/>
                <a:ea typeface="Calibri" panose="020F0502020204030204" pitchFamily="34" charset="0"/>
              </a:rPr>
              <a:t>Aquí</a:t>
            </a:r>
            <a:r>
              <a:rPr lang="en-US" dirty="0">
                <a:latin typeface="Arial" panose="020B0604020202020204" pitchFamily="34" charset="0"/>
                <a:ea typeface="Calibri" panose="020F0502020204030204" pitchFamily="34" charset="0"/>
              </a:rPr>
              <a:t> </a:t>
            </a:r>
            <a:r>
              <a:rPr lang="en-US" dirty="0" err="1">
                <a:latin typeface="Arial" panose="020B0604020202020204" pitchFamily="34" charset="0"/>
                <a:ea typeface="Calibri" panose="020F0502020204030204" pitchFamily="34" charset="0"/>
              </a:rPr>
              <a:t>tienes</a:t>
            </a:r>
            <a:r>
              <a:rPr lang="en-US" dirty="0">
                <a:latin typeface="Arial" panose="020B0604020202020204" pitchFamily="34" charset="0"/>
                <a:ea typeface="Calibri" panose="020F0502020204030204" pitchFamily="34" charset="0"/>
              </a:rPr>
              <a:t> una </a:t>
            </a:r>
            <a:r>
              <a:rPr lang="en-US" dirty="0" err="1">
                <a:latin typeface="Arial" panose="020B0604020202020204" pitchFamily="34" charset="0"/>
                <a:ea typeface="Calibri" panose="020F0502020204030204" pitchFamily="34" charset="0"/>
              </a:rPr>
              <a:t>guía</a:t>
            </a:r>
            <a:r>
              <a:rPr lang="en-US" dirty="0">
                <a:latin typeface="Arial" panose="020B0604020202020204" pitchFamily="34" charset="0"/>
                <a:ea typeface="Calibri" panose="020F0502020204030204" pitchFamily="34" charset="0"/>
              </a:rPr>
              <a:t> </a:t>
            </a:r>
            <a:r>
              <a:rPr lang="en-US" dirty="0" err="1">
                <a:latin typeface="Arial" panose="020B0604020202020204" pitchFamily="34" charset="0"/>
                <a:ea typeface="Calibri" panose="020F0502020204030204" pitchFamily="34" charset="0"/>
              </a:rPr>
              <a:t>rápida</a:t>
            </a:r>
            <a:r>
              <a:rPr lang="en-US" dirty="0">
                <a:latin typeface="Arial" panose="020B0604020202020204" pitchFamily="34" charset="0"/>
                <a:ea typeface="Calibri" panose="020F0502020204030204" pitchFamily="34" charset="0"/>
              </a:rPr>
              <a:t> de </a:t>
            </a:r>
            <a:r>
              <a:rPr lang="en-US" sz="1800" dirty="0">
                <a:effectLst/>
                <a:latin typeface="Arial" panose="020B0604020202020204" pitchFamily="34" charset="0"/>
                <a:ea typeface="Calibri" panose="020F0502020204030204" pitchFamily="34" charset="0"/>
              </a:rPr>
              <a:t>Zoom: (Webinars gratis del </a:t>
            </a:r>
            <a:r>
              <a:rPr lang="en-US" sz="1800" dirty="0" err="1">
                <a:effectLst/>
                <a:latin typeface="Arial" panose="020B0604020202020204" pitchFamily="34" charset="0"/>
                <a:ea typeface="Calibri" panose="020F0502020204030204" pitchFamily="34" charset="0"/>
              </a:rPr>
              <a:t>uso</a:t>
            </a:r>
            <a:r>
              <a:rPr lang="en-US" sz="1800" dirty="0">
                <a:effectLst/>
                <a:latin typeface="Arial" panose="020B0604020202020204" pitchFamily="34" charset="0"/>
                <a:ea typeface="Calibri" panose="020F0502020204030204" pitchFamily="34" charset="0"/>
              </a:rPr>
              <a:t> de Zoom, </a:t>
            </a:r>
          </a:p>
          <a:p>
            <a:pPr>
              <a:lnSpc>
                <a:spcPct val="100000"/>
              </a:lnSpc>
            </a:pPr>
            <a:r>
              <a:rPr lang="en-US" sz="1800" u="sng" dirty="0">
                <a:solidFill>
                  <a:srgbClr val="0000FF"/>
                </a:solidFill>
                <a:effectLst/>
                <a:latin typeface="Arial" panose="020B0604020202020204" pitchFamily="34" charset="0"/>
                <a:ea typeface="Calibri" panose="020F0502020204030204" pitchFamily="34" charset="0"/>
                <a:hlinkClick r:id="rId4"/>
              </a:rPr>
              <a:t>https://support.zoom.us/hc/en-us/articles/360029527911-Free-online-Zoom-training-webinars</a:t>
            </a:r>
            <a:r>
              <a:rPr lang="en-US" sz="1800" dirty="0">
                <a:effectLst/>
                <a:latin typeface="Arial" panose="020B0604020202020204" pitchFamily="34" charset="0"/>
                <a:ea typeface="Calibri" panose="020F0502020204030204" pitchFamily="34" charset="0"/>
              </a:rPr>
              <a:t>)</a:t>
            </a:r>
            <a:endParaRPr lang="es-ES" sz="1800" dirty="0">
              <a:solidFill>
                <a:srgbClr val="E47A24"/>
              </a:solidFill>
            </a:endParaRPr>
          </a:p>
        </p:txBody>
      </p:sp>
      <p:pic>
        <p:nvPicPr>
          <p:cNvPr id="4102" name="Picture 6" descr="Qué es Zoom y cómo puedes usarlo: guía práctica">
            <a:extLst>
              <a:ext uri="{FF2B5EF4-FFF2-40B4-BE49-F238E27FC236}">
                <a16:creationId xmlns:a16="http://schemas.microsoft.com/office/drawing/2014/main" id="{269A8305-FE47-48B1-A444-894D0BEC23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8013" y="2129217"/>
            <a:ext cx="3262051" cy="178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6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35279" y="1832098"/>
            <a:ext cx="9927794" cy="3904663"/>
          </a:xfrm>
        </p:spPr>
        <p:txBody>
          <a:bodyPr>
            <a:normAutofit/>
          </a:bodyPr>
          <a:lstStyle/>
          <a:p>
            <a:pPr indent="-269875" algn="l">
              <a:lnSpc>
                <a:spcPct val="115000"/>
              </a:lnSpc>
              <a:spcAft>
                <a:spcPts val="1000"/>
              </a:spcAft>
            </a:pPr>
            <a:r>
              <a:rPr lang="en-US" sz="2200" dirty="0">
                <a:solidFill>
                  <a:srgbClr val="E6872D"/>
                </a:solidFill>
                <a:effectLst/>
                <a:latin typeface="Arial" panose="020B0604020202020204" pitchFamily="34" charset="0"/>
                <a:ea typeface="Calibri" panose="020F0502020204030204" pitchFamily="34" charset="0"/>
                <a:cs typeface="Times New Roman" panose="02020603050405020304" pitchFamily="18" charset="0"/>
              </a:rPr>
              <a:t>2.1. </a:t>
            </a:r>
            <a:r>
              <a:rPr lang="en-US" sz="2200" dirty="0" err="1">
                <a:solidFill>
                  <a:srgbClr val="E6872D"/>
                </a:solidFill>
                <a:latin typeface="Arial" panose="020B0604020202020204" pitchFamily="34" charset="0"/>
                <a:ea typeface="Calibri" panose="020F0502020204030204" pitchFamily="34" charset="0"/>
                <a:cs typeface="Times New Roman" panose="02020603050405020304" pitchFamily="18" charset="0"/>
              </a:rPr>
              <a:t>Diseño</a:t>
            </a:r>
            <a:r>
              <a:rPr lang="en-US" sz="2200" dirty="0">
                <a:solidFill>
                  <a:srgbClr val="E6872D"/>
                </a:solidFill>
                <a:latin typeface="Arial" panose="020B0604020202020204" pitchFamily="34" charset="0"/>
                <a:ea typeface="Calibri" panose="020F0502020204030204" pitchFamily="34" charset="0"/>
                <a:cs typeface="Times New Roman" panose="02020603050405020304" pitchFamily="18" charset="0"/>
              </a:rPr>
              <a:t> web para </a:t>
            </a:r>
            <a:r>
              <a:rPr lang="en-US" sz="2200" dirty="0" err="1">
                <a:solidFill>
                  <a:srgbClr val="E6872D"/>
                </a:solidFill>
                <a:latin typeface="Arial" panose="020B0604020202020204" pitchFamily="34" charset="0"/>
                <a:ea typeface="Calibri" panose="020F0502020204030204" pitchFamily="34" charset="0"/>
                <a:cs typeface="Times New Roman" panose="02020603050405020304" pitchFamily="18" charset="0"/>
              </a:rPr>
              <a:t>tu</a:t>
            </a:r>
            <a:r>
              <a:rPr lang="en-US" sz="2200" dirty="0">
                <a:solidFill>
                  <a:srgbClr val="E6872D"/>
                </a:solidFill>
                <a:latin typeface="Arial" panose="020B0604020202020204" pitchFamily="34" charset="0"/>
                <a:ea typeface="Calibri" panose="020F0502020204030204" pitchFamily="34" charset="0"/>
                <a:cs typeface="Times New Roman" panose="02020603050405020304" pitchFamily="18" charset="0"/>
              </a:rPr>
              <a:t> </a:t>
            </a:r>
            <a:r>
              <a:rPr lang="en-US" sz="2200" dirty="0" err="1">
                <a:solidFill>
                  <a:srgbClr val="E6872D"/>
                </a:solidFill>
                <a:latin typeface="Arial" panose="020B0604020202020204" pitchFamily="34" charset="0"/>
                <a:ea typeface="Calibri" panose="020F0502020204030204" pitchFamily="34" charset="0"/>
                <a:cs typeface="Times New Roman" panose="02020603050405020304" pitchFamily="18" charset="0"/>
              </a:rPr>
              <a:t>empresa</a:t>
            </a:r>
            <a:r>
              <a:rPr lang="en-US" sz="2200" dirty="0">
                <a:solidFill>
                  <a:srgbClr val="E6872D"/>
                </a:solidFill>
                <a:latin typeface="Arial" panose="020B0604020202020204" pitchFamily="34" charset="0"/>
                <a:ea typeface="Calibri" panose="020F0502020204030204" pitchFamily="34" charset="0"/>
                <a:cs typeface="Times New Roman" panose="02020603050405020304" pitchFamily="18" charset="0"/>
              </a:rPr>
              <a:t> de </a:t>
            </a:r>
            <a:r>
              <a:rPr lang="en-US" sz="2200" dirty="0" err="1">
                <a:solidFill>
                  <a:srgbClr val="E6872D"/>
                </a:solidFill>
                <a:latin typeface="Arial" panose="020B0604020202020204" pitchFamily="34" charset="0"/>
                <a:ea typeface="Calibri" panose="020F0502020204030204" pitchFamily="34" charset="0"/>
                <a:cs typeface="Times New Roman" panose="02020603050405020304" pitchFamily="18" charset="0"/>
              </a:rPr>
              <a:t>deportes</a:t>
            </a:r>
            <a:endParaRPr lang="es-ES" sz="2200" dirty="0">
              <a:solidFill>
                <a:srgbClr val="E6872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23DBDABA-866A-4C1D-9AA8-2373B3CDA5EC}"/>
              </a:ext>
            </a:extLst>
          </p:cNvPr>
          <p:cNvSpPr>
            <a:spLocks noGrp="1"/>
          </p:cNvSpPr>
          <p:nvPr>
            <p:ph type="ctrTitle"/>
          </p:nvPr>
        </p:nvSpPr>
        <p:spPr>
          <a:xfrm>
            <a:off x="4979814" y="648244"/>
            <a:ext cx="7595644" cy="563929"/>
          </a:xfrm>
        </p:spPr>
        <p:txBody>
          <a:bodyPr>
            <a:noAutofit/>
          </a:bodyPr>
          <a:lstStyle/>
          <a:p>
            <a:pPr algn="l"/>
            <a:r>
              <a:rPr lang="en-US" sz="3400" dirty="0">
                <a:solidFill>
                  <a:srgbClr val="D92E2D"/>
                </a:solidFill>
                <a:ea typeface="Calibri" panose="020F0502020204030204" pitchFamily="34" charset="0"/>
              </a:rPr>
              <a:t>2</a:t>
            </a:r>
            <a:r>
              <a:rPr lang="en-US" sz="3400" dirty="0">
                <a:solidFill>
                  <a:srgbClr val="D92E2D"/>
                </a:solidFill>
                <a:effectLst/>
                <a:ea typeface="Calibri" panose="020F0502020204030204" pitchFamily="34" charset="0"/>
              </a:rPr>
              <a:t>.</a:t>
            </a:r>
            <a:r>
              <a:rPr lang="en-US" sz="3400" dirty="0">
                <a:solidFill>
                  <a:srgbClr val="D92E2D"/>
                </a:solidFill>
                <a:effectLst/>
                <a:ea typeface="Calibri" panose="020F0502020204030204" pitchFamily="34" charset="0"/>
                <a:cs typeface="Times New Roman" panose="02020603050405020304" pitchFamily="18" charset="0"/>
              </a:rPr>
              <a:t>COMUNICACIÓN ONLINE EFECTIVA. </a:t>
            </a:r>
            <a:endParaRPr lang="es-ES" sz="3400" dirty="0">
              <a:solidFill>
                <a:srgbClr val="D92E2D"/>
              </a:solidFill>
            </a:endParaRPr>
          </a:p>
        </p:txBody>
      </p:sp>
      <p:sp>
        <p:nvSpPr>
          <p:cNvPr id="13" name="CuadroTexto 12">
            <a:extLst>
              <a:ext uri="{FF2B5EF4-FFF2-40B4-BE49-F238E27FC236}">
                <a16:creationId xmlns:a16="http://schemas.microsoft.com/office/drawing/2014/main" id="{0E99C92F-4CC5-49AE-9735-C63BF407A90D}"/>
              </a:ext>
            </a:extLst>
          </p:cNvPr>
          <p:cNvSpPr txBox="1"/>
          <p:nvPr/>
        </p:nvSpPr>
        <p:spPr>
          <a:xfrm>
            <a:off x="4979814" y="1140194"/>
            <a:ext cx="7130062" cy="707886"/>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PASOS PRÁCTICOS PARA LA VISIBILIDAD DE TU EMPRESA DE DEPORTES ONLINE</a:t>
            </a:r>
            <a:endParaRPr lang="es-ES" sz="2000" dirty="0">
              <a:latin typeface="+mj-lt"/>
            </a:endParaRPr>
          </a:p>
        </p:txBody>
      </p:sp>
      <p:sp>
        <p:nvSpPr>
          <p:cNvPr id="16" name="CuadroTexto 15">
            <a:extLst>
              <a:ext uri="{FF2B5EF4-FFF2-40B4-BE49-F238E27FC236}">
                <a16:creationId xmlns:a16="http://schemas.microsoft.com/office/drawing/2014/main" id="{EC0B8CF1-8EFA-4664-9336-3C49F54A3D7A}"/>
              </a:ext>
            </a:extLst>
          </p:cNvPr>
          <p:cNvSpPr txBox="1"/>
          <p:nvPr/>
        </p:nvSpPr>
        <p:spPr>
          <a:xfrm>
            <a:off x="1335279" y="2405390"/>
            <a:ext cx="5990859" cy="2301656"/>
          </a:xfrm>
          <a:prstGeom prst="rect">
            <a:avLst/>
          </a:prstGeom>
          <a:noFill/>
        </p:spPr>
        <p:txBody>
          <a:bodyPr wrap="square">
            <a:spAutoFit/>
          </a:bodyPr>
          <a:lstStyle/>
          <a:p>
            <a:pPr indent="-269875" algn="just">
              <a:lnSpc>
                <a:spcPct val="115000"/>
              </a:lnSpc>
              <a:spcAft>
                <a:spcPts val="1000"/>
              </a:spcAft>
            </a:pPr>
            <a:r>
              <a:rPr lang="en-US" sz="1800" dirty="0" err="1">
                <a:effectLst/>
                <a:latin typeface="Arial" panose="020B0604020202020204" pitchFamily="34" charset="0"/>
                <a:ea typeface="Calibri" panose="020F0502020204030204" pitchFamily="34" charset="0"/>
                <a:cs typeface="Times New Roman" panose="02020603050405020304" pitchFamily="18" charset="0"/>
              </a:rPr>
              <a:t>Empecemos</a:t>
            </a:r>
            <a:r>
              <a:rPr lang="en-US" sz="1800" dirty="0">
                <a:effectLst/>
                <a:latin typeface="Arial" panose="020B0604020202020204" pitchFamily="34" charset="0"/>
                <a:ea typeface="Calibri" panose="020F0502020204030204" pitchFamily="34" charset="0"/>
                <a:cs typeface="Times New Roman" panose="02020603050405020304" pitchFamily="18" charset="0"/>
              </a:rPr>
              <a:t> por las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cosas</a:t>
            </a:r>
            <a:r>
              <a:rPr lang="en-US" sz="1800" dirty="0">
                <a:effectLst/>
                <a:latin typeface="Arial" panose="020B0604020202020204" pitchFamily="34" charset="0"/>
                <a:ea typeface="Calibri" panose="020F0502020204030204" pitchFamily="34" charset="0"/>
                <a:cs typeface="Times New Roman" panose="02020603050405020304" pitchFamily="18" charset="0"/>
              </a:rPr>
              <a:t> simples: </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tener</a:t>
            </a:r>
            <a:r>
              <a:rPr lang="en-US" sz="1800" b="1" dirty="0">
                <a:effectLst/>
                <a:latin typeface="Arial" panose="020B0604020202020204" pitchFamily="34" charset="0"/>
                <a:ea typeface="Calibri" panose="020F0502020204030204" pitchFamily="34" charset="0"/>
                <a:cs typeface="Times New Roman" panose="02020603050405020304" pitchFamily="18" charset="0"/>
              </a:rPr>
              <a:t> una web es </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sinónimo</a:t>
            </a:r>
            <a:r>
              <a:rPr lang="en-US" sz="1800" b="1" dirty="0">
                <a:effectLst/>
                <a:latin typeface="Arial" panose="020B0604020202020204" pitchFamily="34" charset="0"/>
                <a:ea typeface="Calibri" panose="020F0502020204030204" pitchFamily="34" charset="0"/>
                <a:cs typeface="Times New Roman" panose="02020603050405020304" pitchFamily="18" charset="0"/>
              </a:rPr>
              <a:t> de </a:t>
            </a:r>
            <a:r>
              <a:rPr lang="en-US" sz="1800" b="1" dirty="0" err="1">
                <a:effectLst/>
                <a:latin typeface="Arial" panose="020B0604020202020204" pitchFamily="34" charset="0"/>
                <a:ea typeface="Calibri" panose="020F0502020204030204" pitchFamily="34" charset="0"/>
                <a:cs typeface="Times New Roman" panose="02020603050405020304" pitchFamily="18" charset="0"/>
              </a:rPr>
              <a:t>profesionalidad</a:t>
            </a:r>
            <a:r>
              <a:rPr lang="en-US" sz="1800" dirty="0">
                <a:effectLst/>
                <a:latin typeface="Arial" panose="020B0604020202020204" pitchFamily="34" charset="0"/>
                <a:ea typeface="Calibri" panose="020F0502020204030204" pitchFamily="34" charset="0"/>
                <a:cs typeface="Times New Roman" panose="02020603050405020304" pitchFamily="18" charset="0"/>
              </a:rPr>
              <a:t>. La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gente</a:t>
            </a:r>
            <a:r>
              <a:rPr lang="en-US" sz="1800" dirty="0">
                <a:effectLst/>
                <a:latin typeface="Arial" panose="020B0604020202020204" pitchFamily="34" charset="0"/>
                <a:ea typeface="Calibri" panose="020F0502020204030204" pitchFamily="34" charset="0"/>
                <a:cs typeface="Times New Roman" panose="02020603050405020304" pitchFamily="18" charset="0"/>
              </a:rPr>
              <a:t> lo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interpretará</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como</a:t>
            </a:r>
            <a:r>
              <a:rPr lang="en-US" sz="1800" dirty="0">
                <a:effectLst/>
                <a:latin typeface="Arial" panose="020B0604020202020204" pitchFamily="34" charset="0"/>
                <a:ea typeface="Calibri" panose="020F0502020204030204" pitchFamily="34" charset="0"/>
                <a:cs typeface="Times New Roman" panose="02020603050405020304" pitchFamily="18" charset="0"/>
              </a:rPr>
              <a:t> algo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positivo</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Suena</a:t>
            </a:r>
            <a:r>
              <a:rPr lang="en-US" sz="1800" dirty="0">
                <a:effectLst/>
                <a:latin typeface="Arial" panose="020B0604020202020204" pitchFamily="34" charset="0"/>
                <a:ea typeface="Calibri" panose="020F0502020204030204" pitchFamily="34" charset="0"/>
                <a:cs typeface="Times New Roman" panose="02020603050405020304" pitchFamily="18" charset="0"/>
              </a:rPr>
              <a:t> tonto,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pero</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nos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inclinamos</a:t>
            </a:r>
            <a:r>
              <a:rPr lang="en-US" sz="1800" dirty="0">
                <a:effectLst/>
                <a:latin typeface="Arial" panose="020B0604020202020204" pitchFamily="34" charset="0"/>
                <a:ea typeface="Calibri" panose="020F0502020204030204" pitchFamily="34" charset="0"/>
                <a:cs typeface="Times New Roman" panose="02020603050405020304" pitchFamily="18" charset="0"/>
              </a:rPr>
              <a:t> 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juzgar</a:t>
            </a:r>
            <a:r>
              <a:rPr lang="en-US" sz="1800" dirty="0">
                <a:effectLst/>
                <a:latin typeface="Arial" panose="020B0604020202020204" pitchFamily="34" charset="0"/>
                <a:ea typeface="Calibri" panose="020F0502020204030204" pitchFamily="34" charset="0"/>
                <a:cs typeface="Times New Roman" panose="02020603050405020304" pitchFamily="18" charset="0"/>
              </a:rPr>
              <a:t> un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libro</a:t>
            </a:r>
            <a:r>
              <a:rPr lang="en-US" sz="1800" dirty="0">
                <a:effectLst/>
                <a:latin typeface="Arial" panose="020B0604020202020204" pitchFamily="34" charset="0"/>
                <a:ea typeface="Calibri" panose="020F0502020204030204" pitchFamily="34" charset="0"/>
                <a:cs typeface="Times New Roman" panose="02020603050405020304" pitchFamily="18" charset="0"/>
              </a:rPr>
              <a:t> por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su</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cubierta</a:t>
            </a:r>
            <a:r>
              <a:rPr lang="en-US" sz="1800" dirty="0">
                <a:effectLst/>
                <a:latin typeface="Arial" panose="020B0604020202020204" pitchFamily="34" charset="0"/>
                <a:ea typeface="Calibri" panose="020F0502020204030204" pitchFamily="34" charset="0"/>
                <a:cs typeface="Times New Roman" panose="02020603050405020304" pitchFamily="18" charset="0"/>
              </a:rPr>
              <a:t>. Y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si</a:t>
            </a:r>
            <a:r>
              <a:rPr lang="en-US" sz="1800" dirty="0">
                <a:effectLst/>
                <a:latin typeface="Arial" panose="020B0604020202020204" pitchFamily="34" charset="0"/>
                <a:ea typeface="Calibri" panose="020F0502020204030204" pitchFamily="34" charset="0"/>
                <a:cs typeface="Times New Roman" panose="02020603050405020304" pitchFamily="18" charset="0"/>
              </a:rPr>
              <a:t> una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empresa</a:t>
            </a:r>
            <a:r>
              <a:rPr lang="en-US" sz="1800" dirty="0">
                <a:effectLst/>
                <a:latin typeface="Arial" panose="020B0604020202020204" pitchFamily="34" charset="0"/>
                <a:ea typeface="Calibri" panose="020F0502020204030204" pitchFamily="34" charset="0"/>
                <a:cs typeface="Times New Roman" panose="02020603050405020304" pitchFamily="18" charset="0"/>
              </a:rPr>
              <a:t> de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deportes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tiene</a:t>
            </a:r>
            <a:r>
              <a:rPr lang="en-US" sz="1800" dirty="0">
                <a:effectLst/>
                <a:latin typeface="Arial" panose="020B0604020202020204" pitchFamily="34" charset="0"/>
                <a:ea typeface="Calibri" panose="020F0502020204030204" pitchFamily="34" charset="0"/>
                <a:cs typeface="Times New Roman" panose="02020603050405020304" pitchFamily="18" charset="0"/>
              </a:rPr>
              <a:t> una web y un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diseño</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gráfico</a:t>
            </a:r>
            <a:r>
              <a:rPr lang="en-US" sz="1800" dirty="0">
                <a:effectLst/>
                <a:latin typeface="Arial" panose="020B0604020202020204" pitchFamily="34" charset="0"/>
                <a:ea typeface="Calibri" panose="020F0502020204030204" pitchFamily="34" charset="0"/>
                <a:cs typeface="Times New Roman" panose="02020603050405020304" pitchFamily="18" charset="0"/>
              </a:rPr>
              <a:t> bonito la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tendemos</a:t>
            </a:r>
            <a:r>
              <a:rPr lang="en-US" sz="1800" dirty="0">
                <a:effectLst/>
                <a:latin typeface="Arial" panose="020B0604020202020204" pitchFamily="34" charset="0"/>
                <a:ea typeface="Calibri" panose="020F0502020204030204" pitchFamily="34" charset="0"/>
                <a:cs typeface="Times New Roman" panose="02020603050405020304" pitchFamily="18" charset="0"/>
              </a:rPr>
              <a:t> 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considerar</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mejor</a:t>
            </a:r>
            <a:r>
              <a:rPr lang="en-US" sz="1800" dirty="0">
                <a:effectLst/>
                <a:latin typeface="Arial" panose="020B0604020202020204" pitchFamily="34" charset="0"/>
                <a:ea typeface="Calibri" panose="020F0502020204030204" pitchFamily="34" charset="0"/>
                <a:cs typeface="Times New Roman" panose="02020603050405020304" pitchFamily="18" charset="0"/>
              </a:rPr>
              <a:t>. Si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quieres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hacerlo</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tú</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mismo</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wordpress</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podría</a:t>
            </a:r>
            <a:r>
              <a:rPr lang="en-US" sz="1800" dirty="0">
                <a:effectLst/>
                <a:latin typeface="Arial" panose="020B0604020202020204" pitchFamily="34" charset="0"/>
                <a:ea typeface="Calibri" panose="020F0502020204030204" pitchFamily="34" charset="0"/>
                <a:cs typeface="Times New Roman" panose="02020603050405020304" pitchFamily="18" charset="0"/>
              </a:rPr>
              <a:t> ser una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solución</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útil</a:t>
            </a:r>
            <a:r>
              <a:rPr lang="en-US" sz="1800" dirty="0">
                <a:effectLst/>
                <a:latin typeface="Arial" panose="020B0604020202020204" pitchFamily="34" charset="0"/>
                <a:ea typeface="Calibri" panose="020F0502020204030204" pitchFamily="34" charset="0"/>
                <a:cs typeface="Times New Roman" panose="02020603050405020304" pitchFamily="18" charset="0"/>
              </a:rPr>
              <a:t> para </a:t>
            </a:r>
            <a:r>
              <a:rPr lang="en-US" sz="1800" dirty="0" err="1">
                <a:effectLst/>
                <a:latin typeface="Arial" panose="020B0604020202020204" pitchFamily="34" charset="0"/>
                <a:ea typeface="Calibri" panose="020F0502020204030204" pitchFamily="34" charset="0"/>
                <a:cs typeface="Times New Roman" panose="02020603050405020304" pitchFamily="18" charset="0"/>
              </a:rPr>
              <a:t>ti</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Cost of Building a Website in 2021: A Short Guide - Digital Marketing Trends">
            <a:extLst>
              <a:ext uri="{FF2B5EF4-FFF2-40B4-BE49-F238E27FC236}">
                <a16:creationId xmlns:a16="http://schemas.microsoft.com/office/drawing/2014/main" id="{6D3737EB-0472-48A3-9168-C2E8436976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48" t="14881" r="10019"/>
          <a:stretch/>
        </p:blipFill>
        <p:spPr bwMode="auto">
          <a:xfrm>
            <a:off x="7641434" y="2468005"/>
            <a:ext cx="3936935" cy="259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44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488081" y="3363641"/>
            <a:ext cx="9774991" cy="2103094"/>
          </a:xfrm>
        </p:spPr>
        <p:txBody>
          <a:bodyPr>
            <a:noAutofit/>
          </a:bodyPr>
          <a:lstStyle/>
          <a:p>
            <a:pPr indent="-269875" algn="just">
              <a:lnSpc>
                <a:spcPct val="120000"/>
              </a:lnSpc>
              <a:spcAft>
                <a:spcPts val="1000"/>
              </a:spcAft>
            </a:pPr>
            <a:r>
              <a:rPr lang="en-US" sz="1800" dirty="0">
                <a:effectLst/>
                <a:latin typeface="Arial" panose="020B0604020202020204" pitchFamily="34" charset="0"/>
                <a:ea typeface="Calibri" panose="020F0502020204030204" pitchFamily="34" charset="0"/>
                <a:cs typeface="Arial" panose="020B0604020202020204" pitchFamily="34" charset="0"/>
              </a:rPr>
              <a:t>1) </a:t>
            </a:r>
            <a:r>
              <a:rPr lang="en-US" sz="1800" dirty="0" err="1">
                <a:effectLst/>
                <a:latin typeface="Arial" panose="020B0604020202020204" pitchFamily="34" charset="0"/>
                <a:ea typeface="Calibri" panose="020F0502020204030204" pitchFamily="34" charset="0"/>
              </a:rPr>
              <a:t>Elige</a:t>
            </a:r>
            <a:r>
              <a:rPr lang="en-US" sz="1800" dirty="0">
                <a:effectLst/>
                <a:latin typeface="Arial" panose="020B0604020202020204" pitchFamily="34" charset="0"/>
                <a:ea typeface="Calibri" panose="020F0502020204030204" pitchFamily="34" charset="0"/>
              </a:rPr>
              <a:t> un </a:t>
            </a:r>
            <a:r>
              <a:rPr lang="en-US" sz="1800" dirty="0" err="1">
                <a:effectLst/>
                <a:latin typeface="Arial" panose="020B0604020202020204" pitchFamily="34" charset="0"/>
                <a:ea typeface="Calibri" panose="020F0502020204030204" pitchFamily="34" charset="0"/>
              </a:rPr>
              <a:t>servicio</a:t>
            </a:r>
            <a:r>
              <a:rPr lang="en-US" sz="1800" dirty="0">
                <a:effectLst/>
                <a:latin typeface="Arial" panose="020B0604020202020204" pitchFamily="34" charset="0"/>
                <a:ea typeface="Calibri" panose="020F0502020204030204" pitchFamily="34" charset="0"/>
              </a:rPr>
              <a:t> de hosting. </a:t>
            </a:r>
            <a:r>
              <a:rPr lang="en-US" sz="1800" dirty="0" err="1">
                <a:effectLst/>
                <a:latin typeface="Arial" panose="020B0604020202020204" pitchFamily="34" charset="0"/>
                <a:ea typeface="Calibri" panose="020F0502020204030204" pitchFamily="34" charset="0"/>
              </a:rPr>
              <a:t>Compara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diferentes</a:t>
            </a:r>
            <a:r>
              <a:rPr lang="en-US" sz="1800" dirty="0">
                <a:effectLst/>
                <a:latin typeface="Arial" panose="020B0604020202020204" pitchFamily="34" charset="0"/>
                <a:ea typeface="Calibri" panose="020F0502020204030204" pitchFamily="34" charset="0"/>
              </a:rPr>
              <a:t> planes y </a:t>
            </a:r>
            <a:r>
              <a:rPr lang="en-US" sz="1800" dirty="0" err="1">
                <a:effectLst/>
                <a:latin typeface="Arial" panose="020B0604020202020204" pitchFamily="34" charset="0"/>
                <a:ea typeface="Calibri" panose="020F0502020204030204" pitchFamily="34" charset="0"/>
              </a:rPr>
              <a:t>ofertas</a:t>
            </a:r>
            <a:r>
              <a:rPr lang="en-US" sz="1800" dirty="0">
                <a:effectLst/>
                <a:latin typeface="Arial" panose="020B0604020202020204" pitchFamily="34" charset="0"/>
                <a:ea typeface="Calibri" panose="020F0502020204030204" pitchFamily="34" charset="0"/>
              </a:rPr>
              <a:t> y </a:t>
            </a:r>
            <a:r>
              <a:rPr lang="en-US" sz="1800" dirty="0" err="1">
                <a:effectLst/>
                <a:latin typeface="Arial" panose="020B0604020202020204" pitchFamily="34" charset="0"/>
                <a:ea typeface="Calibri" panose="020F0502020204030204" pitchFamily="34" charset="0"/>
              </a:rPr>
              <a:t>elige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el</a:t>
            </a:r>
            <a:r>
              <a:rPr lang="en-US" sz="1800" dirty="0">
                <a:effectLst/>
                <a:latin typeface="Arial" panose="020B0604020202020204" pitchFamily="34" charset="0"/>
                <a:ea typeface="Calibri" panose="020F0502020204030204" pitchFamily="34" charset="0"/>
              </a:rPr>
              <a:t> que </a:t>
            </a:r>
            <a:r>
              <a:rPr lang="en-US" sz="1800" dirty="0" err="1">
                <a:effectLst/>
                <a:latin typeface="Arial" panose="020B0604020202020204" pitchFamily="34" charset="0"/>
                <a:ea typeface="Calibri" panose="020F0502020204030204" pitchFamily="34" charset="0"/>
              </a:rPr>
              <a:t>mejor</a:t>
            </a:r>
            <a:r>
              <a:rPr lang="en-US" sz="1800" dirty="0">
                <a:effectLst/>
                <a:latin typeface="Arial" panose="020B0604020202020204" pitchFamily="34" charset="0"/>
                <a:ea typeface="Calibri" panose="020F0502020204030204" pitchFamily="34" charset="0"/>
              </a:rPr>
              <a:t> se </a:t>
            </a:r>
            <a:r>
              <a:rPr lang="en-US" sz="1800" dirty="0" err="1">
                <a:effectLst/>
                <a:latin typeface="Arial" panose="020B0604020202020204" pitchFamily="34" charset="0"/>
                <a:ea typeface="Calibri" panose="020F0502020204030204" pitchFamily="34" charset="0"/>
              </a:rPr>
              <a:t>adapte</a:t>
            </a:r>
            <a:r>
              <a:rPr lang="en-US" sz="1800" dirty="0">
                <a:effectLst/>
                <a:latin typeface="Arial" panose="020B0604020202020204" pitchFamily="34" charset="0"/>
                <a:ea typeface="Calibri" panose="020F0502020204030204" pitchFamily="34" charset="0"/>
              </a:rPr>
              <a:t> a </a:t>
            </a:r>
            <a:r>
              <a:rPr lang="en-US" sz="1800" dirty="0" err="1">
                <a:effectLst/>
                <a:latin typeface="Arial" panose="020B0604020202020204" pitchFamily="34" charset="0"/>
                <a:ea typeface="Calibri" panose="020F0502020204030204" pitchFamily="34" charset="0"/>
              </a:rPr>
              <a:t>tu</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proyecto</a:t>
            </a:r>
            <a:r>
              <a:rPr lang="en-US" sz="1800" dirty="0">
                <a:effectLst/>
                <a:latin typeface="Arial" panose="020B0604020202020204" pitchFamily="34" charset="0"/>
                <a:ea typeface="Calibri" panose="020F0502020204030204" pitchFamily="34" charset="0"/>
              </a:rPr>
              <a:t>.  </a:t>
            </a:r>
            <a:endParaRPr lang="es-ES" sz="1800" dirty="0">
              <a:effectLst/>
              <a:latin typeface="Arial" panose="020B0604020202020204" pitchFamily="34" charset="0"/>
              <a:ea typeface="Calibri" panose="020F0502020204030204" pitchFamily="34" charset="0"/>
              <a:cs typeface="Arial" panose="020B0604020202020204" pitchFamily="34" charset="0"/>
            </a:endParaRPr>
          </a:p>
          <a:p>
            <a:pPr indent="-269875" algn="just">
              <a:lnSpc>
                <a:spcPct val="120000"/>
              </a:lnSpc>
              <a:spcAft>
                <a:spcPts val="1000"/>
              </a:spcAft>
            </a:pPr>
            <a:r>
              <a:rPr lang="en-US" sz="1800" dirty="0">
                <a:effectLst/>
                <a:latin typeface="Arial" panose="020B0604020202020204" pitchFamily="34" charset="0"/>
                <a:ea typeface="Calibri" panose="020F0502020204030204" pitchFamily="34" charset="0"/>
              </a:rPr>
              <a:t>Para que un hosting </a:t>
            </a:r>
            <a:r>
              <a:rPr lang="en-US" sz="1800" dirty="0" err="1">
                <a:effectLst/>
                <a:latin typeface="Arial" panose="020B0604020202020204" pitchFamily="34" charset="0"/>
                <a:ea typeface="Calibri" panose="020F0502020204030204" pitchFamily="34" charset="0"/>
              </a:rPr>
              <a:t>pueda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utilizar</a:t>
            </a:r>
            <a:r>
              <a:rPr lang="en-US" sz="1800" dirty="0">
                <a:effectLst/>
                <a:latin typeface="Arial" panose="020B0604020202020204" pitchFamily="34" charset="0"/>
                <a:ea typeface="Calibri" panose="020F0502020204030204" pitchFamily="34" charset="0"/>
              </a:rPr>
              <a:t> las </a:t>
            </a:r>
            <a:r>
              <a:rPr lang="en-US" sz="1800" dirty="0" err="1">
                <a:effectLst/>
                <a:latin typeface="Arial" panose="020B0604020202020204" pitchFamily="34" charset="0"/>
                <a:ea typeface="Calibri" panose="020F0502020204030204" pitchFamily="34" charset="0"/>
              </a:rPr>
              <a:t>funciones</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acceso</a:t>
            </a:r>
            <a:r>
              <a:rPr lang="en-US" sz="1800" dirty="0">
                <a:effectLst/>
                <a:latin typeface="Arial" panose="020B0604020202020204" pitchFamily="34" charset="0"/>
                <a:ea typeface="Calibri" panose="020F0502020204030204" pitchFamily="34" charset="0"/>
              </a:rPr>
              <a:t> a la web por </a:t>
            </a:r>
            <a:r>
              <a:rPr lang="en-US" sz="1800" dirty="0" err="1">
                <a:effectLst/>
                <a:latin typeface="Arial" panose="020B0604020202020204" pitchFamily="34" charset="0"/>
                <a:ea typeface="Calibri" panose="020F0502020204030204" pitchFamily="34" charset="0"/>
              </a:rPr>
              <a:t>navegador</a:t>
            </a:r>
            <a:r>
              <a:rPr lang="en-US" sz="1800" dirty="0">
                <a:effectLst/>
                <a:latin typeface="Arial" panose="020B0604020202020204" pitchFamily="34" charset="0"/>
                <a:ea typeface="Calibri" panose="020F0502020204030204" pitchFamily="34" charset="0"/>
              </a:rPr>
              <a:t>, debe </a:t>
            </a:r>
            <a:r>
              <a:rPr lang="en-US" sz="1800" dirty="0" err="1">
                <a:effectLst/>
                <a:latin typeface="Arial" panose="020B0604020202020204" pitchFamily="34" charset="0"/>
                <a:ea typeface="Calibri" panose="020F0502020204030204" pitchFamily="34" charset="0"/>
              </a:rPr>
              <a:t>estar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asociado</a:t>
            </a:r>
            <a:r>
              <a:rPr lang="en-US" sz="1800" dirty="0">
                <a:effectLst/>
                <a:latin typeface="Arial" panose="020B0604020202020204" pitchFamily="34" charset="0"/>
                <a:ea typeface="Calibri" panose="020F0502020204030204" pitchFamily="34" charset="0"/>
              </a:rPr>
              <a:t> a un </a:t>
            </a:r>
            <a:r>
              <a:rPr lang="en-US" sz="1800" dirty="0" err="1">
                <a:effectLst/>
                <a:latin typeface="Arial" panose="020B0604020202020204" pitchFamily="34" charset="0"/>
                <a:ea typeface="Calibri" panose="020F0502020204030204" pitchFamily="34" charset="0"/>
              </a:rPr>
              <a:t>dominio</a:t>
            </a:r>
            <a:r>
              <a:rPr lang="en-US" sz="1800" dirty="0">
                <a:effectLst/>
                <a:latin typeface="Arial" panose="020B0604020202020204" pitchFamily="34" charset="0"/>
                <a:ea typeface="Calibri" panose="020F0502020204030204" pitchFamily="34" charset="0"/>
              </a:rPr>
              <a:t>. Un </a:t>
            </a:r>
            <a:r>
              <a:rPr lang="en-US" sz="1800" dirty="0" err="1">
                <a:effectLst/>
                <a:latin typeface="Arial" panose="020B0604020202020204" pitchFamily="34" charset="0"/>
                <a:ea typeface="Calibri" panose="020F0502020204030204" pitchFamily="34" charset="0"/>
              </a:rPr>
              <a:t>dominio</a:t>
            </a:r>
            <a:r>
              <a:rPr lang="en-US" sz="1800" dirty="0">
                <a:effectLst/>
                <a:latin typeface="Arial" panose="020B0604020202020204" pitchFamily="34" charset="0"/>
                <a:ea typeface="Calibri" panose="020F0502020204030204" pitchFamily="34" charset="0"/>
              </a:rPr>
              <a:t> es </a:t>
            </a:r>
            <a:r>
              <a:rPr lang="en-US" sz="1800" dirty="0" err="1">
                <a:effectLst/>
                <a:latin typeface="Arial" panose="020B0604020202020204" pitchFamily="34" charset="0"/>
                <a:ea typeface="Calibri" panose="020F0502020204030204" pitchFamily="34" charset="0"/>
              </a:rPr>
              <a:t>el</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nombre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único</a:t>
            </a:r>
            <a:r>
              <a:rPr lang="en-US" sz="1800" dirty="0">
                <a:effectLst/>
                <a:latin typeface="Arial" panose="020B0604020202020204" pitchFamily="34" charset="0"/>
                <a:ea typeface="Calibri" panose="020F0502020204030204" pitchFamily="34" charset="0"/>
              </a:rPr>
              <a:t> que se da a un sitio web, para que </a:t>
            </a:r>
            <a:r>
              <a:rPr lang="en-US" sz="1800" dirty="0" err="1">
                <a:effectLst/>
                <a:latin typeface="Arial" panose="020B0604020202020204" pitchFamily="34" charset="0"/>
                <a:ea typeface="Calibri" panose="020F0502020204030204" pitchFamily="34" charset="0"/>
              </a:rPr>
              <a:t>cualquier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usuario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pueda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encontrarlo</a:t>
            </a:r>
            <a:r>
              <a:rPr lang="en-US" sz="1800" dirty="0">
                <a:effectLst/>
                <a:latin typeface="Arial" panose="020B0604020202020204" pitchFamily="34" charset="0"/>
                <a:ea typeface="Calibri" panose="020F0502020204030204" pitchFamily="34" charset="0"/>
              </a:rPr>
              <a:t>.</a:t>
            </a:r>
            <a:endParaRPr lang="es-ES" sz="1800" dirty="0">
              <a:solidFill>
                <a:srgbClr val="E47A24"/>
              </a:solidFill>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09D39169-850C-4299-9E56-3F64DF85C70A}"/>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ffectLst/>
                <a:ea typeface="Calibri" panose="020F0502020204030204" pitchFamily="34" charset="0"/>
                <a:cs typeface="Times New Roman" panose="02020603050405020304" pitchFamily="18" charset="0"/>
              </a:rPr>
              <a:t> COMUNICACIÓN ONLINE EFECTIVA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DA74DAD5-92DF-44DF-A295-4E54EE9A5735}"/>
              </a:ext>
            </a:extLst>
          </p:cNvPr>
          <p:cNvSpPr txBox="1"/>
          <p:nvPr/>
        </p:nvSpPr>
        <p:spPr>
          <a:xfrm>
            <a:off x="4979814" y="1140194"/>
            <a:ext cx="7130062" cy="707886"/>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PASOS PRÁCTICOS PARA LA VISIBILIDAD DE TU EMPRESA DE DEPORTES ONLINE</a:t>
            </a:r>
            <a:endParaRPr lang="es-ES" sz="2000" dirty="0">
              <a:latin typeface="+mj-lt"/>
            </a:endParaRPr>
          </a:p>
        </p:txBody>
      </p:sp>
      <p:pic>
        <p:nvPicPr>
          <p:cNvPr id="6146" name="Picture 2" descr="WordPress.com - Wikipedia, la enciclopedia libre">
            <a:extLst>
              <a:ext uri="{FF2B5EF4-FFF2-40B4-BE49-F238E27FC236}">
                <a16:creationId xmlns:a16="http://schemas.microsoft.com/office/drawing/2014/main" id="{9B8F7C7E-788C-4FC6-91E9-61937AAB5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8082" y="1889336"/>
            <a:ext cx="1042219" cy="1042219"/>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433DF2D3-5733-4482-9CD4-81F6F41F6FBD}"/>
              </a:ext>
            </a:extLst>
          </p:cNvPr>
          <p:cNvSpPr txBox="1"/>
          <p:nvPr/>
        </p:nvSpPr>
        <p:spPr>
          <a:xfrm>
            <a:off x="2664541" y="1886017"/>
            <a:ext cx="8598531" cy="1391407"/>
          </a:xfrm>
          <a:prstGeom prst="rect">
            <a:avLst/>
          </a:prstGeom>
          <a:noFill/>
        </p:spPr>
        <p:txBody>
          <a:bodyPr wrap="square">
            <a:spAutoFit/>
          </a:bodyPr>
          <a:lstStyle/>
          <a:p>
            <a:pPr indent="-269875" algn="just">
              <a:lnSpc>
                <a:spcPct val="120000"/>
              </a:lnSpc>
              <a:spcAft>
                <a:spcPts val="1000"/>
              </a:spcAft>
            </a:pPr>
            <a:r>
              <a:rPr lang="en-US" sz="1800" b="1" dirty="0">
                <a:effectLst/>
                <a:latin typeface="Arial" panose="020B0604020202020204" pitchFamily="34" charset="0"/>
                <a:ea typeface="Calibri" panose="020F0502020204030204" pitchFamily="34" charset="0"/>
                <a:cs typeface="Arial" panose="020B0604020202020204" pitchFamily="34" charset="0"/>
              </a:rPr>
              <a:t>WordPress (</a:t>
            </a:r>
            <a:r>
              <a:rPr lang="en-US" sz="18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https://wordpress.com/</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rPr>
              <a:t>es un </a:t>
            </a:r>
            <a:r>
              <a:rPr lang="en-US" sz="1800" dirty="0" err="1">
                <a:effectLst/>
                <a:latin typeface="Arial" panose="020B0604020202020204" pitchFamily="34" charset="0"/>
                <a:ea typeface="Calibri" panose="020F0502020204030204" pitchFamily="34" charset="0"/>
              </a:rPr>
              <a:t>sistema</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gestión</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contenido</a:t>
            </a:r>
            <a:r>
              <a:rPr lang="en-US" sz="1800" dirty="0">
                <a:effectLst/>
                <a:latin typeface="Arial" panose="020B0604020202020204" pitchFamily="34" charset="0"/>
                <a:ea typeface="Calibri" panose="020F0502020204030204" pitchFamily="34" charset="0"/>
              </a:rPr>
              <a:t> online, que </a:t>
            </a:r>
            <a:r>
              <a:rPr lang="en-US" sz="1800" dirty="0" err="1">
                <a:effectLst/>
                <a:latin typeface="Arial" panose="020B0604020202020204" pitchFamily="34" charset="0"/>
                <a:ea typeface="Calibri" panose="020F0502020204030204" pitchFamily="34" charset="0"/>
              </a:rPr>
              <a:t>permite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crear</a:t>
            </a:r>
            <a:r>
              <a:rPr lang="en-US" sz="1800" dirty="0">
                <a:effectLst/>
                <a:latin typeface="Arial" panose="020B0604020202020204" pitchFamily="34" charset="0"/>
                <a:ea typeface="Calibri" panose="020F0502020204030204" pitchFamily="34" charset="0"/>
              </a:rPr>
              <a:t> y </a:t>
            </a:r>
            <a:r>
              <a:rPr lang="en-US" sz="1800" dirty="0" err="1">
                <a:effectLst/>
                <a:latin typeface="Arial" panose="020B0604020202020204" pitchFamily="34" charset="0"/>
                <a:ea typeface="Calibri" panose="020F0502020204030204" pitchFamily="34" charset="0"/>
              </a:rPr>
              <a:t>editar</a:t>
            </a:r>
            <a:r>
              <a:rPr lang="en-US" sz="1800" dirty="0">
                <a:effectLst/>
                <a:latin typeface="Arial" panose="020B0604020202020204" pitchFamily="34" charset="0"/>
                <a:ea typeface="Calibri" panose="020F0502020204030204" pitchFamily="34" charset="0"/>
              </a:rPr>
              <a:t> un sitio web, un blog. </a:t>
            </a:r>
            <a:r>
              <a:rPr lang="en-US" sz="1800" dirty="0" err="1">
                <a:effectLst/>
                <a:latin typeface="Arial" panose="020B0604020202020204" pitchFamily="34" charset="0"/>
                <a:ea typeface="Calibri" panose="020F0502020204030204" pitchFamily="34" charset="0"/>
              </a:rPr>
              <a:t>Aquí</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abajo</a:t>
            </a:r>
            <a:r>
              <a:rPr lang="en-US" sz="1800" dirty="0">
                <a:effectLst/>
                <a:latin typeface="Arial" panose="020B0604020202020204" pitchFamily="34" charset="0"/>
                <a:ea typeface="Calibri" panose="020F0502020204030204" pitchFamily="34" charset="0"/>
              </a:rPr>
              <a:t> hay un tutorial </a:t>
            </a:r>
            <a:r>
              <a:rPr lang="en-US" sz="1800" dirty="0" err="1">
                <a:effectLst/>
                <a:latin typeface="Arial" panose="020B0604020202020204" pitchFamily="34" charset="0"/>
                <a:ea typeface="Calibri" panose="020F0502020204030204" pitchFamily="34" charset="0"/>
              </a:rPr>
              <a:t>resumido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https://www.wpbeginner.com/</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rPr>
              <a:t>de </a:t>
            </a:r>
            <a:r>
              <a:rPr lang="en-US" sz="1800" dirty="0" err="1">
                <a:effectLst/>
                <a:latin typeface="Arial" panose="020B0604020202020204" pitchFamily="34" charset="0"/>
                <a:ea typeface="Calibri" panose="020F0502020204030204" pitchFamily="34" charset="0"/>
              </a:rPr>
              <a:t>cómo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crear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tu</a:t>
            </a:r>
            <a:r>
              <a:rPr lang="en-US" sz="1800" dirty="0">
                <a:effectLst/>
                <a:latin typeface="Arial" panose="020B0604020202020204" pitchFamily="34" charset="0"/>
                <a:ea typeface="Calibri" panose="020F0502020204030204" pitchFamily="34" charset="0"/>
              </a:rPr>
              <a:t> sitio web con WordPress. Para </a:t>
            </a:r>
            <a:r>
              <a:rPr lang="en-US" sz="1800" dirty="0" err="1">
                <a:effectLst/>
                <a:latin typeface="Arial" panose="020B0604020202020204" pitchFamily="34" charset="0"/>
                <a:ea typeface="Calibri" panose="020F0502020204030204" pitchFamily="34" charset="0"/>
              </a:rPr>
              <a:t>resumir</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hemos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creado</a:t>
            </a:r>
            <a:r>
              <a:rPr lang="en-US" sz="1800" dirty="0">
                <a:effectLst/>
                <a:latin typeface="Arial" panose="020B0604020202020204" pitchFamily="34" charset="0"/>
                <a:ea typeface="Calibri" panose="020F0502020204030204" pitchFamily="34" charset="0"/>
              </a:rPr>
              <a:t> los </a:t>
            </a:r>
            <a:r>
              <a:rPr lang="en-US" sz="1800" dirty="0" err="1">
                <a:effectLst/>
                <a:latin typeface="Arial" panose="020B0604020202020204" pitchFamily="34" charset="0"/>
                <a:ea typeface="Calibri" panose="020F0502020204030204" pitchFamily="34" charset="0"/>
              </a:rPr>
              <a:t>siguientes</a:t>
            </a:r>
            <a:r>
              <a:rPr lang="en-US" sz="1800" dirty="0">
                <a:effectLst/>
                <a:latin typeface="Arial" panose="020B0604020202020204" pitchFamily="34" charset="0"/>
                <a:ea typeface="Calibri" panose="020F0502020204030204" pitchFamily="34" charset="0"/>
              </a:rPr>
              <a:t> pasos.</a:t>
            </a:r>
            <a:endParaRPr lang="es-E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03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34697EA5-F919-4E2B-8A99-C1467FF21115}"/>
              </a:ext>
            </a:extLst>
          </p:cNvPr>
          <p:cNvSpPr>
            <a:spLocks noGrp="1"/>
          </p:cNvSpPr>
          <p:nvPr>
            <p:ph type="subTitle" idx="1"/>
          </p:nvPr>
        </p:nvSpPr>
        <p:spPr>
          <a:xfrm>
            <a:off x="1357723" y="1952505"/>
            <a:ext cx="7022140" cy="3353280"/>
          </a:xfrm>
        </p:spPr>
        <p:txBody>
          <a:bodyPr>
            <a:normAutofit lnSpcReduction="10000"/>
          </a:bodyPr>
          <a:lstStyle/>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 </a:t>
            </a:r>
            <a:r>
              <a:rPr lang="en-US" sz="1800" dirty="0" err="1">
                <a:effectLst/>
                <a:latin typeface="Arial" panose="020B0604020202020204" pitchFamily="34" charset="0"/>
                <a:ea typeface="Calibri" panose="020F0502020204030204" pitchFamily="34" charset="0"/>
              </a:rPr>
              <a:t>Instala</a:t>
            </a:r>
            <a:r>
              <a:rPr lang="en-US" sz="1800" dirty="0">
                <a:effectLst/>
                <a:latin typeface="Arial" panose="020B0604020202020204" pitchFamily="34" charset="0"/>
                <a:ea typeface="Calibri" panose="020F0502020204030204" pitchFamily="34" charset="0"/>
              </a:rPr>
              <a:t> WordPress. La </a:t>
            </a:r>
            <a:r>
              <a:rPr lang="en-US" sz="1800" dirty="0" err="1">
                <a:effectLst/>
                <a:latin typeface="Arial" panose="020B0604020202020204" pitchFamily="34" charset="0"/>
                <a:ea typeface="Calibri" panose="020F0502020204030204" pitchFamily="34" charset="0"/>
              </a:rPr>
              <a:t>mayoría</a:t>
            </a:r>
            <a:r>
              <a:rPr lang="en-US" sz="1800" dirty="0">
                <a:effectLst/>
                <a:latin typeface="Arial" panose="020B0604020202020204" pitchFamily="34" charset="0"/>
                <a:ea typeface="Calibri" panose="020F0502020204030204" pitchFamily="34" charset="0"/>
              </a:rPr>
              <a:t> de hosting </a:t>
            </a:r>
            <a:r>
              <a:rPr lang="en-US" sz="1800" dirty="0" err="1">
                <a:effectLst/>
                <a:latin typeface="Arial" panose="020B0604020202020204" pitchFamily="34" charset="0"/>
                <a:ea typeface="Calibri" panose="020F0502020204030204" pitchFamily="34" charset="0"/>
              </a:rPr>
              <a:t>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permitirá</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instalar</a:t>
            </a:r>
            <a:r>
              <a:rPr lang="en-US" sz="1800" dirty="0">
                <a:effectLst/>
                <a:latin typeface="Arial" panose="020B0604020202020204" pitchFamily="34" charset="0"/>
                <a:ea typeface="Calibri" panose="020F0502020204030204" pitchFamily="34" charset="0"/>
              </a:rPr>
              <a:t> WordPress </a:t>
            </a:r>
            <a:r>
              <a:rPr lang="en-US" sz="1800" dirty="0" err="1">
                <a:effectLst/>
                <a:latin typeface="Arial" panose="020B0604020202020204" pitchFamily="34" charset="0"/>
                <a:ea typeface="Calibri" panose="020F0502020204030204" pitchFamily="34" charset="0"/>
              </a:rPr>
              <a:t>automáticamente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Ve</a:t>
            </a:r>
            <a:r>
              <a:rPr lang="en-US" sz="1800" dirty="0">
                <a:effectLst/>
                <a:latin typeface="Arial" panose="020B0604020202020204" pitchFamily="34" charset="0"/>
                <a:ea typeface="Calibri" panose="020F0502020204030204" pitchFamily="34" charset="0"/>
              </a:rPr>
              <a:t> al panel de </a:t>
            </a:r>
            <a:r>
              <a:rPr lang="en-US" sz="1800" dirty="0" err="1">
                <a:effectLst/>
                <a:latin typeface="Arial" panose="020B0604020202020204" pitchFamily="34" charset="0"/>
                <a:ea typeface="Calibri" panose="020F0502020204030204" pitchFamily="34" charset="0"/>
              </a:rPr>
              <a:t>servidor</a:t>
            </a:r>
            <a:r>
              <a:rPr lang="en-US" sz="1800" dirty="0">
                <a:effectLst/>
                <a:latin typeface="Arial" panose="020B0604020202020204" pitchFamily="34" charset="0"/>
                <a:ea typeface="Calibri" panose="020F0502020204030204" pitchFamily="34" charset="0"/>
              </a:rPr>
              <a:t> de control y </a:t>
            </a:r>
            <a:r>
              <a:rPr lang="en-US" sz="1800" dirty="0" err="1">
                <a:effectLst/>
                <a:latin typeface="Arial" panose="020B0604020202020204" pitchFamily="34" charset="0"/>
                <a:ea typeface="Calibri" panose="020F0502020204030204" pitchFamily="34" charset="0"/>
              </a:rPr>
              <a:t>encontrarás</a:t>
            </a:r>
            <a:r>
              <a:rPr lang="en-US" sz="1800" dirty="0">
                <a:effectLst/>
                <a:latin typeface="Arial" panose="020B0604020202020204" pitchFamily="34" charset="0"/>
                <a:ea typeface="Calibri" panose="020F0502020204030204" pitchFamily="34" charset="0"/>
              </a:rPr>
              <a:t> la </a:t>
            </a:r>
            <a:r>
              <a:rPr lang="en-US" sz="1800" dirty="0" err="1">
                <a:effectLst/>
                <a:latin typeface="Arial" panose="020B0604020202020204" pitchFamily="34" charset="0"/>
                <a:ea typeface="Calibri" panose="020F0502020204030204" pitchFamily="34" charset="0"/>
              </a:rPr>
              <a:t>opción</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instalación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automática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caso</a:t>
            </a:r>
            <a:r>
              <a:rPr lang="en-US" sz="1800" dirty="0">
                <a:effectLst/>
                <a:latin typeface="Arial" panose="020B0604020202020204" pitchFamily="34" charset="0"/>
                <a:ea typeface="Calibri" panose="020F0502020204030204" pitchFamily="34" charset="0"/>
              </a:rPr>
              <a:t> de que no </a:t>
            </a:r>
            <a:r>
              <a:rPr lang="en-US" sz="1800" dirty="0" err="1">
                <a:effectLst/>
                <a:latin typeface="Arial" panose="020B0604020202020204" pitchFamily="34" charset="0"/>
                <a:ea typeface="Calibri" panose="020F0502020204030204" pitchFamily="34" charset="0"/>
              </a:rPr>
              <a:t>puedas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instalarlo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automáticamente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podrás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descargarlo</a:t>
            </a:r>
            <a:r>
              <a:rPr lang="en-US" sz="1800" dirty="0">
                <a:effectLst/>
                <a:latin typeface="Arial" panose="020B0604020202020204" pitchFamily="34" charset="0"/>
                <a:ea typeface="Calibri" panose="020F0502020204030204" pitchFamily="34" charset="0"/>
              </a:rPr>
              <a:t> de Wordpress.org, accede al </a:t>
            </a:r>
            <a:r>
              <a:rPr lang="en-US" sz="1800" dirty="0" err="1">
                <a:effectLst/>
                <a:latin typeface="Arial" panose="020B0604020202020204" pitchFamily="34" charset="0"/>
                <a:ea typeface="Calibri" panose="020F0502020204030204" pitchFamily="34" charset="0"/>
              </a:rPr>
              <a:t>archivo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gestión</a:t>
            </a:r>
            <a:r>
              <a:rPr lang="en-US" sz="1800" dirty="0">
                <a:effectLst/>
                <a:latin typeface="Arial" panose="020B0604020202020204" pitchFamily="34" charset="0"/>
                <a:ea typeface="Calibri" panose="020F0502020204030204" pitchFamily="34" charset="0"/>
              </a:rPr>
              <a:t> de </a:t>
            </a:r>
            <a:r>
              <a:rPr lang="en-US" sz="1800" dirty="0" err="1">
                <a:effectLst/>
                <a:latin typeface="Arial" panose="020B0604020202020204" pitchFamily="34" charset="0"/>
                <a:ea typeface="Calibri" panose="020F0502020204030204" pitchFamily="34" charset="0"/>
              </a:rPr>
              <a:t>tu</a:t>
            </a:r>
            <a:r>
              <a:rPr lang="en-US" sz="1800" dirty="0">
                <a:effectLst/>
                <a:latin typeface="Arial" panose="020B0604020202020204" pitchFamily="34" charset="0"/>
                <a:ea typeface="Calibri" panose="020F0502020204030204" pitchFamily="34" charset="0"/>
              </a:rPr>
              <a:t> hosting y </a:t>
            </a:r>
            <a:r>
              <a:rPr lang="en-US" sz="1800" dirty="0" err="1">
                <a:effectLst/>
                <a:latin typeface="Arial" panose="020B0604020202020204" pitchFamily="34" charset="0"/>
                <a:ea typeface="Calibri" panose="020F0502020204030204" pitchFamily="34" charset="0"/>
              </a:rPr>
              <a:t>selecciona</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el</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dominio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donde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quieres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instalarlo</a:t>
            </a:r>
            <a:r>
              <a:rPr lang="en-US" sz="1800" dirty="0">
                <a:effectLst/>
                <a:latin typeface="Arial" panose="020B0604020202020204" pitchFamily="34" charset="0"/>
                <a:ea typeface="Calibri" panose="020F0502020204030204" pitchFamily="34" charset="0"/>
              </a:rPr>
              <a:t>. </a:t>
            </a:r>
          </a:p>
          <a:p>
            <a:pPr indent="-269875" algn="just">
              <a:lnSpc>
                <a:spcPct val="115000"/>
              </a:lnSpc>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 </a:t>
            </a:r>
            <a:r>
              <a:rPr lang="en-US" sz="1800" dirty="0" err="1">
                <a:effectLst/>
                <a:latin typeface="Arial" panose="020B0604020202020204" pitchFamily="34" charset="0"/>
                <a:ea typeface="Calibri" panose="020F0502020204030204" pitchFamily="34" charset="0"/>
              </a:rPr>
              <a:t>Crea</a:t>
            </a:r>
            <a:r>
              <a:rPr lang="en-US" sz="1800" dirty="0">
                <a:effectLst/>
                <a:latin typeface="Arial" panose="020B0604020202020204" pitchFamily="34" charset="0"/>
                <a:ea typeface="Calibri" panose="020F0502020204030204" pitchFamily="34" charset="0"/>
              </a:rPr>
              <a:t> una base de </a:t>
            </a:r>
            <a:r>
              <a:rPr lang="en-US" sz="1800" dirty="0" err="1">
                <a:effectLst/>
                <a:latin typeface="Arial" panose="020B0604020202020204" pitchFamily="34" charset="0"/>
                <a:ea typeface="Calibri" panose="020F0502020204030204" pitchFamily="34" charset="0"/>
              </a:rPr>
              <a:t>datos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Esto</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te</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permitirá</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guardar</a:t>
            </a:r>
            <a:r>
              <a:rPr lang="en-US" sz="1800" dirty="0">
                <a:effectLst/>
                <a:latin typeface="Arial" panose="020B0604020202020204" pitchFamily="34" charset="0"/>
                <a:ea typeface="Calibri" panose="020F0502020204030204" pitchFamily="34" charset="0"/>
              </a:rPr>
              <a:t> los </a:t>
            </a:r>
            <a:r>
              <a:rPr lang="en-US" sz="1800" dirty="0" err="1">
                <a:effectLst/>
                <a:latin typeface="Arial" panose="020B0604020202020204" pitchFamily="34" charset="0"/>
                <a:ea typeface="Calibri" panose="020F0502020204030204" pitchFamily="34" charset="0"/>
              </a:rPr>
              <a:t>contenidos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información</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accesos</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Ve</a:t>
            </a:r>
            <a:r>
              <a:rPr lang="en-US" sz="1800" dirty="0">
                <a:effectLst/>
                <a:latin typeface="Arial" panose="020B0604020202020204" pitchFamily="34" charset="0"/>
                <a:ea typeface="Calibri" panose="020F0502020204030204" pitchFamily="34" charset="0"/>
              </a:rPr>
              <a:t> al panel de </a:t>
            </a:r>
            <a:r>
              <a:rPr lang="en-US" sz="1800" dirty="0" err="1">
                <a:effectLst/>
                <a:latin typeface="Arial" panose="020B0604020202020204" pitchFamily="34" charset="0"/>
                <a:ea typeface="Calibri" panose="020F0502020204030204" pitchFamily="34" charset="0"/>
              </a:rPr>
              <a:t>gestión</a:t>
            </a:r>
            <a:r>
              <a:rPr lang="en-US" sz="1800" dirty="0">
                <a:effectLst/>
                <a:latin typeface="Arial" panose="020B0604020202020204" pitchFamily="34" charset="0"/>
                <a:ea typeface="Calibri" panose="020F0502020204030204" pitchFamily="34" charset="0"/>
              </a:rPr>
              <a:t> de hosting, MySQL, Databases. </a:t>
            </a:r>
            <a:r>
              <a:rPr lang="en-US" sz="1800" dirty="0" err="1">
                <a:effectLst/>
                <a:latin typeface="Arial" panose="020B0604020202020204" pitchFamily="34" charset="0"/>
                <a:ea typeface="Calibri" panose="020F0502020204030204" pitchFamily="34" charset="0"/>
              </a:rPr>
              <a:t>Elige</a:t>
            </a:r>
            <a:r>
              <a:rPr lang="en-US" sz="1800" dirty="0">
                <a:effectLst/>
                <a:latin typeface="Arial" panose="020B0604020202020204" pitchFamily="34" charset="0"/>
                <a:ea typeface="Calibri" panose="020F0502020204030204" pitchFamily="34" charset="0"/>
              </a:rPr>
              <a:t> un </a:t>
            </a:r>
            <a:r>
              <a:rPr lang="en-US" sz="1800" dirty="0" err="1">
                <a:effectLst/>
                <a:latin typeface="Arial" panose="020B0604020202020204" pitchFamily="34" charset="0"/>
                <a:ea typeface="Calibri" panose="020F0502020204030204" pitchFamily="34" charset="0"/>
              </a:rPr>
              <a:t>nombre</a:t>
            </a:r>
            <a:r>
              <a:rPr lang="en-US" sz="1800" dirty="0">
                <a:effectLst/>
                <a:latin typeface="Arial" panose="020B0604020202020204" pitchFamily="34" charset="0"/>
                <a:ea typeface="Calibri" panose="020F0502020204030204" pitchFamily="34" charset="0"/>
              </a:rPr>
              <a:t> para </a:t>
            </a:r>
            <a:r>
              <a:rPr lang="en-US" sz="1800" dirty="0" err="1">
                <a:effectLst/>
                <a:latin typeface="Arial" panose="020B0604020202020204" pitchFamily="34" charset="0"/>
                <a:ea typeface="Calibri" panose="020F0502020204030204" pitchFamily="34" charset="0"/>
              </a:rPr>
              <a:t>esta</a:t>
            </a:r>
            <a:r>
              <a:rPr lang="en-US" sz="1800" dirty="0">
                <a:effectLst/>
                <a:latin typeface="Arial" panose="020B0604020202020204" pitchFamily="34" charset="0"/>
                <a:ea typeface="Calibri" panose="020F0502020204030204" pitchFamily="34" charset="0"/>
              </a:rPr>
              <a:t> base de </a:t>
            </a:r>
            <a:r>
              <a:rPr lang="en-US" sz="1800" dirty="0" err="1">
                <a:effectLst/>
                <a:latin typeface="Arial" panose="020B0604020202020204" pitchFamily="34" charset="0"/>
                <a:ea typeface="Calibri" panose="020F0502020204030204" pitchFamily="34" charset="0"/>
              </a:rPr>
              <a:t>datos</a:t>
            </a:r>
            <a:r>
              <a:rPr lang="en-US" sz="1800" dirty="0">
                <a:effectLst/>
                <a:latin typeface="Arial" panose="020B0604020202020204" pitchFamily="34" charset="0"/>
                <a:ea typeface="Calibri" panose="020F0502020204030204" pitchFamily="34" charset="0"/>
              </a:rPr>
              <a: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773D355-2EFA-4E6E-B84D-4EDFB8C49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192" y="6294071"/>
            <a:ext cx="10100684" cy="563929"/>
          </a:xfrm>
          <a:prstGeom prst="rect">
            <a:avLst/>
          </a:prstGeom>
        </p:spPr>
      </p:pic>
      <p:sp>
        <p:nvSpPr>
          <p:cNvPr id="5" name="Rectángulo 4">
            <a:extLst>
              <a:ext uri="{FF2B5EF4-FFF2-40B4-BE49-F238E27FC236}">
                <a16:creationId xmlns:a16="http://schemas.microsoft.com/office/drawing/2014/main" id="{CD3DC50E-31D5-4172-B2E4-495A452F8B3C}"/>
              </a:ext>
            </a:extLst>
          </p:cNvPr>
          <p:cNvSpPr/>
          <p:nvPr/>
        </p:nvSpPr>
        <p:spPr>
          <a:xfrm rot="5400000">
            <a:off x="-3300416" y="3300411"/>
            <a:ext cx="6858001" cy="257178"/>
          </a:xfrm>
          <a:prstGeom prst="rect">
            <a:avLst/>
          </a:prstGeom>
          <a:solidFill>
            <a:srgbClr val="FFCD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89675226-E6AD-4432-9A39-1D1C6C36A06B}"/>
              </a:ext>
            </a:extLst>
          </p:cNvPr>
          <p:cNvSpPr/>
          <p:nvPr/>
        </p:nvSpPr>
        <p:spPr>
          <a:xfrm rot="5400000">
            <a:off x="-2993598" y="3300410"/>
            <a:ext cx="6858001" cy="257178"/>
          </a:xfrm>
          <a:prstGeom prst="rect">
            <a:avLst/>
          </a:prstGeom>
          <a:solidFill>
            <a:srgbClr val="E68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F05C8DE6-5D1E-4E8F-A2FF-8C7F21E176E0}"/>
              </a:ext>
            </a:extLst>
          </p:cNvPr>
          <p:cNvSpPr/>
          <p:nvPr/>
        </p:nvSpPr>
        <p:spPr>
          <a:xfrm rot="5400000">
            <a:off x="-2686781" y="3300412"/>
            <a:ext cx="6858003" cy="257178"/>
          </a:xfrm>
          <a:prstGeom prst="rect">
            <a:avLst/>
          </a:prstGeom>
          <a:solidFill>
            <a:srgbClr val="D92E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a:extLst>
              <a:ext uri="{FF2B5EF4-FFF2-40B4-BE49-F238E27FC236}">
                <a16:creationId xmlns:a16="http://schemas.microsoft.com/office/drawing/2014/main" id="{40E7E879-E80A-4CC9-B016-63ABC6EC9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279" y="169687"/>
            <a:ext cx="3811683" cy="1121083"/>
          </a:xfrm>
          <a:prstGeom prst="rect">
            <a:avLst/>
          </a:prstGeom>
        </p:spPr>
      </p:pic>
      <p:sp>
        <p:nvSpPr>
          <p:cNvPr id="11" name="Título 1">
            <a:extLst>
              <a:ext uri="{FF2B5EF4-FFF2-40B4-BE49-F238E27FC236}">
                <a16:creationId xmlns:a16="http://schemas.microsoft.com/office/drawing/2014/main" id="{09D39169-850C-4299-9E56-3F64DF85C70A}"/>
              </a:ext>
            </a:extLst>
          </p:cNvPr>
          <p:cNvSpPr txBox="1">
            <a:spLocks/>
          </p:cNvSpPr>
          <p:nvPr/>
        </p:nvSpPr>
        <p:spPr>
          <a:xfrm>
            <a:off x="4979814" y="648244"/>
            <a:ext cx="7595644" cy="5639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rgbClr val="D92E2D"/>
                </a:solidFill>
                <a:ea typeface="Calibri" panose="020F0502020204030204" pitchFamily="34" charset="0"/>
              </a:rPr>
              <a:t>2.</a:t>
            </a:r>
            <a:r>
              <a:rPr lang="en-US" sz="3400" dirty="0">
                <a:solidFill>
                  <a:srgbClr val="D92E2D"/>
                </a:solidFill>
                <a:effectLst/>
                <a:ea typeface="Calibri" panose="020F0502020204030204" pitchFamily="34" charset="0"/>
                <a:cs typeface="Times New Roman" panose="02020603050405020304" pitchFamily="18" charset="0"/>
              </a:rPr>
              <a:t> COMUNICACIÓN ONLINE EFECTIVA</a:t>
            </a:r>
            <a:r>
              <a:rPr lang="en-US" sz="3400" dirty="0">
                <a:solidFill>
                  <a:srgbClr val="D92E2D"/>
                </a:solidFill>
                <a:ea typeface="Calibri" panose="020F0502020204030204" pitchFamily="34" charset="0"/>
                <a:cs typeface="Times New Roman" panose="02020603050405020304" pitchFamily="18" charset="0"/>
              </a:rPr>
              <a:t>. </a:t>
            </a:r>
            <a:endParaRPr lang="es-ES" sz="3400" dirty="0">
              <a:solidFill>
                <a:srgbClr val="D92E2D"/>
              </a:solidFill>
            </a:endParaRPr>
          </a:p>
        </p:txBody>
      </p:sp>
      <p:sp>
        <p:nvSpPr>
          <p:cNvPr id="13" name="CuadroTexto 12">
            <a:extLst>
              <a:ext uri="{FF2B5EF4-FFF2-40B4-BE49-F238E27FC236}">
                <a16:creationId xmlns:a16="http://schemas.microsoft.com/office/drawing/2014/main" id="{DA74DAD5-92DF-44DF-A295-4E54EE9A5735}"/>
              </a:ext>
            </a:extLst>
          </p:cNvPr>
          <p:cNvSpPr txBox="1"/>
          <p:nvPr/>
        </p:nvSpPr>
        <p:spPr>
          <a:xfrm>
            <a:off x="4979814" y="1140194"/>
            <a:ext cx="7130062" cy="707886"/>
          </a:xfrm>
          <a:prstGeom prst="rect">
            <a:avLst/>
          </a:prstGeom>
          <a:noFill/>
        </p:spPr>
        <p:txBody>
          <a:bodyPr wrap="square">
            <a:spAutoFit/>
          </a:bodyPr>
          <a:lstStyle/>
          <a:p>
            <a:r>
              <a:rPr lang="en-US" sz="2000" dirty="0">
                <a:solidFill>
                  <a:srgbClr val="D92E2D"/>
                </a:solidFill>
                <a:effectLst/>
                <a:latin typeface="+mj-lt"/>
                <a:ea typeface="Calibri" panose="020F0502020204030204" pitchFamily="34" charset="0"/>
                <a:cs typeface="Times New Roman" panose="02020603050405020304" pitchFamily="18" charset="0"/>
              </a:rPr>
              <a:t>PASOS PRÁCTICOS PARA LA VISIBILIDAD DE TU EMPRESA DE DEPORTES ONLINE.</a:t>
            </a:r>
            <a:endParaRPr lang="es-ES" sz="2000" dirty="0">
              <a:latin typeface="+mj-lt"/>
            </a:endParaRPr>
          </a:p>
        </p:txBody>
      </p:sp>
      <p:pic>
        <p:nvPicPr>
          <p:cNvPr id="7170" name="Picture 2" descr="Yoast &amp;amp; WordPress • Yoast">
            <a:extLst>
              <a:ext uri="{FF2B5EF4-FFF2-40B4-BE49-F238E27FC236}">
                <a16:creationId xmlns:a16="http://schemas.microsoft.com/office/drawing/2014/main" id="{F38D3ABA-5F6D-4629-BE3F-185B43DD6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4845" y="2716288"/>
            <a:ext cx="3414432" cy="1786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58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anim calcmode="lin" valueType="num">
                                      <p:cBhvr>
                                        <p:cTn id="14" dur="2000" fill="hold"/>
                                        <p:tgtEl>
                                          <p:spTgt spid="10"/>
                                        </p:tgtEl>
                                        <p:attrNameLst>
                                          <p:attrName>ppt_w</p:attrName>
                                        </p:attrNameLst>
                                      </p:cBhvr>
                                      <p:tavLst>
                                        <p:tav tm="0" fmla="#ppt_w*sin(2.5*pi*$)">
                                          <p:val>
                                            <p:fltVal val="0"/>
                                          </p:val>
                                        </p:tav>
                                        <p:tav tm="100000">
                                          <p:val>
                                            <p:fltVal val="1"/>
                                          </p:val>
                                        </p:tav>
                                      </p:tavLst>
                                    </p:anim>
                                    <p:anim calcmode="lin" valueType="num">
                                      <p:cBhvr>
                                        <p:cTn id="15" dur="2000" fill="hold"/>
                                        <p:tgtEl>
                                          <p:spTgt spid="10"/>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anim calcmode="lin" valueType="num">
                                      <p:cBhvr>
                                        <p:cTn id="20" dur="2000" fill="hold"/>
                                        <p:tgtEl>
                                          <p:spTgt spid="12"/>
                                        </p:tgtEl>
                                        <p:attrNameLst>
                                          <p:attrName>ppt_w</p:attrName>
                                        </p:attrNameLst>
                                      </p:cBhvr>
                                      <p:tavLst>
                                        <p:tav tm="0" fmla="#ppt_w*sin(2.5*pi*$)">
                                          <p:val>
                                            <p:fltVal val="0"/>
                                          </p:val>
                                        </p:tav>
                                        <p:tav tm="100000">
                                          <p:val>
                                            <p:fltVal val="1"/>
                                          </p:val>
                                        </p:tav>
                                      </p:tavLst>
                                    </p:anim>
                                    <p:anim calcmode="lin" valueType="num">
                                      <p:cBhvr>
                                        <p:cTn id="2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2930</Words>
  <Application>Microsoft Office PowerPoint</Application>
  <PresentationFormat>Panorámica</PresentationFormat>
  <Paragraphs>98</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Tema de Office</vt:lpstr>
      <vt:lpstr>COMPETENCIASDIGITALES</vt:lpstr>
      <vt:lpstr>Presentación de PowerPoint</vt:lpstr>
      <vt:lpstr>Presentación de PowerPoint</vt:lpstr>
      <vt:lpstr>Presentación de PowerPoint</vt:lpstr>
      <vt:lpstr>Presentación de PowerPoint</vt:lpstr>
      <vt:lpstr>1. COMPETENCIAS DIGITALES APLICADAS AL DEPORTE</vt:lpstr>
      <vt:lpstr>2.COMUNICACIÓN ONLINE EFECTIVA.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tu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Cristina</dc:creator>
  <cp:lastModifiedBy>María del  Mar Castillo</cp:lastModifiedBy>
  <cp:revision>56</cp:revision>
  <dcterms:created xsi:type="dcterms:W3CDTF">2020-11-24T11:59:30Z</dcterms:created>
  <dcterms:modified xsi:type="dcterms:W3CDTF">2022-01-31T08:27:10Z</dcterms:modified>
</cp:coreProperties>
</file>