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62" r:id="rId6"/>
    <p:sldId id="283" r:id="rId7"/>
    <p:sldId id="257" r:id="rId8"/>
    <p:sldId id="284" r:id="rId9"/>
    <p:sldId id="286" r:id="rId10"/>
    <p:sldId id="285" r:id="rId11"/>
    <p:sldId id="287" r:id="rId12"/>
    <p:sldId id="288" r:id="rId13"/>
    <p:sldId id="289" r:id="rId14"/>
    <p:sldId id="291" r:id="rId15"/>
    <p:sldId id="290" r:id="rId16"/>
    <p:sldId id="303" r:id="rId17"/>
    <p:sldId id="292" r:id="rId18"/>
    <p:sldId id="293" r:id="rId19"/>
    <p:sldId id="298" r:id="rId20"/>
    <p:sldId id="295" r:id="rId21"/>
    <p:sldId id="296" r:id="rId22"/>
    <p:sldId id="297" r:id="rId23"/>
    <p:sldId id="302" r:id="rId24"/>
    <p:sldId id="301" r:id="rId25"/>
    <p:sldId id="294" r:id="rId26"/>
    <p:sldId id="299" r:id="rId27"/>
    <p:sldId id="300" r:id="rId28"/>
    <p:sldId id="265" r:id="rId29"/>
    <p:sldId id="267" r:id="rId30"/>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3C"/>
    <a:srgbClr val="E6872D"/>
    <a:srgbClr val="D92E2D"/>
    <a:srgbClr val="FFC400"/>
    <a:srgbClr val="FFCD04"/>
    <a:srgbClr val="FFC300"/>
    <a:srgbClr val="FFC100"/>
    <a:srgbClr val="E5802D"/>
    <a:srgbClr val="E47A24"/>
    <a:srgbClr val="DE56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snapToGrid="0">
      <p:cViewPr varScale="1">
        <p:scale>
          <a:sx n="78" d="100"/>
          <a:sy n="78" d="100"/>
        </p:scale>
        <p:origin x="86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521BF9-C3BC-4398-8B6D-41165AA97B23}" type="doc">
      <dgm:prSet loTypeId="urn:microsoft.com/office/officeart/2005/8/layout/gear1" loCatId="relationship" qsTypeId="urn:microsoft.com/office/officeart/2005/8/quickstyle/simple1" qsCatId="simple" csTypeId="urn:microsoft.com/office/officeart/2005/8/colors/accent1_2" csCatId="accent1" phldr="1"/>
      <dgm:spPr/>
    </dgm:pt>
    <dgm:pt modelId="{69BFC221-EC43-4AC9-BE2E-CDABDDB88BD1}">
      <dgm:prSet phldrT="[Testo]"/>
      <dgm:spPr/>
      <dgm:t>
        <a:bodyPr/>
        <a:lstStyle/>
        <a:p>
          <a:r>
            <a:rPr lang="it-IT" dirty="0" err="1"/>
            <a:t>Recursos</a:t>
          </a:r>
          <a:endParaRPr lang="it-IT" dirty="0"/>
        </a:p>
      </dgm:t>
    </dgm:pt>
    <dgm:pt modelId="{D40A43E2-70D1-4478-B1C0-913A40065659}" type="parTrans" cxnId="{0A34DC52-2AE0-42CD-AA9C-C16629AA4596}">
      <dgm:prSet/>
      <dgm:spPr/>
      <dgm:t>
        <a:bodyPr/>
        <a:lstStyle/>
        <a:p>
          <a:endParaRPr lang="it-IT"/>
        </a:p>
      </dgm:t>
    </dgm:pt>
    <dgm:pt modelId="{EC7C45F3-FFEA-4381-8859-7D43E8319D90}" type="sibTrans" cxnId="{0A34DC52-2AE0-42CD-AA9C-C16629AA4596}">
      <dgm:prSet/>
      <dgm:spPr/>
      <dgm:t>
        <a:bodyPr/>
        <a:lstStyle/>
        <a:p>
          <a:endParaRPr lang="it-IT"/>
        </a:p>
      </dgm:t>
    </dgm:pt>
    <dgm:pt modelId="{2C39D24E-0165-40BD-875D-3CCB0B6D1A9C}">
      <dgm:prSet phldrT="[Testo]"/>
      <dgm:spPr/>
      <dgm:t>
        <a:bodyPr/>
        <a:lstStyle/>
        <a:p>
          <a:r>
            <a:rPr lang="it-IT" dirty="0" err="1"/>
            <a:t>Resultados</a:t>
          </a:r>
          <a:endParaRPr lang="it-IT" dirty="0"/>
        </a:p>
      </dgm:t>
    </dgm:pt>
    <dgm:pt modelId="{E61FAF40-AA1F-4302-8EBF-55B2130D8BAF}" type="parTrans" cxnId="{56E8F0C8-6B0F-45CE-9619-E6CCB9B32998}">
      <dgm:prSet/>
      <dgm:spPr/>
      <dgm:t>
        <a:bodyPr/>
        <a:lstStyle/>
        <a:p>
          <a:endParaRPr lang="it-IT"/>
        </a:p>
      </dgm:t>
    </dgm:pt>
    <dgm:pt modelId="{2E32FC03-D76C-479D-B257-01F28B7806A3}" type="sibTrans" cxnId="{56E8F0C8-6B0F-45CE-9619-E6CCB9B32998}">
      <dgm:prSet/>
      <dgm:spPr/>
      <dgm:t>
        <a:bodyPr/>
        <a:lstStyle/>
        <a:p>
          <a:endParaRPr lang="it-IT"/>
        </a:p>
      </dgm:t>
    </dgm:pt>
    <dgm:pt modelId="{A302B9C0-5279-4994-9404-9F64521FA073}">
      <dgm:prSet phldrT="[Testo]"/>
      <dgm:spPr/>
      <dgm:t>
        <a:bodyPr/>
        <a:lstStyle/>
        <a:p>
          <a:r>
            <a:rPr lang="it-IT" dirty="0" err="1"/>
            <a:t>Tiempo</a:t>
          </a:r>
          <a:endParaRPr lang="it-IT" dirty="0"/>
        </a:p>
      </dgm:t>
    </dgm:pt>
    <dgm:pt modelId="{44047C5B-A226-412B-8AAF-FA3CD3B12AEF}" type="parTrans" cxnId="{C84E413D-B6F3-4E3A-AAA6-FB97809EE595}">
      <dgm:prSet/>
      <dgm:spPr/>
      <dgm:t>
        <a:bodyPr/>
        <a:lstStyle/>
        <a:p>
          <a:endParaRPr lang="it-IT"/>
        </a:p>
      </dgm:t>
    </dgm:pt>
    <dgm:pt modelId="{7B04C2E0-F78A-4D41-AB71-E0AB5889A5E4}" type="sibTrans" cxnId="{C84E413D-B6F3-4E3A-AAA6-FB97809EE595}">
      <dgm:prSet/>
      <dgm:spPr/>
      <dgm:t>
        <a:bodyPr/>
        <a:lstStyle/>
        <a:p>
          <a:endParaRPr lang="it-IT"/>
        </a:p>
      </dgm:t>
    </dgm:pt>
    <dgm:pt modelId="{9F31CF85-4BE3-43BC-8013-899DF2E0F038}" type="pres">
      <dgm:prSet presAssocID="{28521BF9-C3BC-4398-8B6D-41165AA97B23}" presName="composite" presStyleCnt="0">
        <dgm:presLayoutVars>
          <dgm:chMax val="3"/>
          <dgm:animLvl val="lvl"/>
          <dgm:resizeHandles val="exact"/>
        </dgm:presLayoutVars>
      </dgm:prSet>
      <dgm:spPr/>
    </dgm:pt>
    <dgm:pt modelId="{D167BC35-0F57-45D5-BC32-7B2EB971C8C2}" type="pres">
      <dgm:prSet presAssocID="{69BFC221-EC43-4AC9-BE2E-CDABDDB88BD1}" presName="gear1" presStyleLbl="node1" presStyleIdx="0" presStyleCnt="3">
        <dgm:presLayoutVars>
          <dgm:chMax val="1"/>
          <dgm:bulletEnabled val="1"/>
        </dgm:presLayoutVars>
      </dgm:prSet>
      <dgm:spPr/>
    </dgm:pt>
    <dgm:pt modelId="{19129E54-D4E8-4676-ADF7-76EC7243CE22}" type="pres">
      <dgm:prSet presAssocID="{69BFC221-EC43-4AC9-BE2E-CDABDDB88BD1}" presName="gear1srcNode" presStyleLbl="node1" presStyleIdx="0" presStyleCnt="3"/>
      <dgm:spPr/>
    </dgm:pt>
    <dgm:pt modelId="{8B12ADD6-5B1C-43F1-A7BF-C1668401FF04}" type="pres">
      <dgm:prSet presAssocID="{69BFC221-EC43-4AC9-BE2E-CDABDDB88BD1}" presName="gear1dstNode" presStyleLbl="node1" presStyleIdx="0" presStyleCnt="3"/>
      <dgm:spPr/>
    </dgm:pt>
    <dgm:pt modelId="{19793BE4-AF69-4C18-A209-F2CDF405398A}" type="pres">
      <dgm:prSet presAssocID="{2C39D24E-0165-40BD-875D-3CCB0B6D1A9C}" presName="gear2" presStyleLbl="node1" presStyleIdx="1" presStyleCnt="3">
        <dgm:presLayoutVars>
          <dgm:chMax val="1"/>
          <dgm:bulletEnabled val="1"/>
        </dgm:presLayoutVars>
      </dgm:prSet>
      <dgm:spPr/>
    </dgm:pt>
    <dgm:pt modelId="{9D37C98B-213B-4C9A-830B-B4696D11201A}" type="pres">
      <dgm:prSet presAssocID="{2C39D24E-0165-40BD-875D-3CCB0B6D1A9C}" presName="gear2srcNode" presStyleLbl="node1" presStyleIdx="1" presStyleCnt="3"/>
      <dgm:spPr/>
    </dgm:pt>
    <dgm:pt modelId="{D62C0C23-07A4-4EFE-915B-DBEA84281BD6}" type="pres">
      <dgm:prSet presAssocID="{2C39D24E-0165-40BD-875D-3CCB0B6D1A9C}" presName="gear2dstNode" presStyleLbl="node1" presStyleIdx="1" presStyleCnt="3"/>
      <dgm:spPr/>
    </dgm:pt>
    <dgm:pt modelId="{AF2D0EC4-7500-4759-A3C6-C87A46B91C13}" type="pres">
      <dgm:prSet presAssocID="{A302B9C0-5279-4994-9404-9F64521FA073}" presName="gear3" presStyleLbl="node1" presStyleIdx="2" presStyleCnt="3"/>
      <dgm:spPr/>
    </dgm:pt>
    <dgm:pt modelId="{08E023B9-73FA-4529-B80B-B5942420BA6D}" type="pres">
      <dgm:prSet presAssocID="{A302B9C0-5279-4994-9404-9F64521FA073}" presName="gear3tx" presStyleLbl="node1" presStyleIdx="2" presStyleCnt="3">
        <dgm:presLayoutVars>
          <dgm:chMax val="1"/>
          <dgm:bulletEnabled val="1"/>
        </dgm:presLayoutVars>
      </dgm:prSet>
      <dgm:spPr/>
    </dgm:pt>
    <dgm:pt modelId="{7B755006-D713-435D-9A00-583D7B6C7376}" type="pres">
      <dgm:prSet presAssocID="{A302B9C0-5279-4994-9404-9F64521FA073}" presName="gear3srcNode" presStyleLbl="node1" presStyleIdx="2" presStyleCnt="3"/>
      <dgm:spPr/>
    </dgm:pt>
    <dgm:pt modelId="{8A0E080B-AE7F-4F77-80D4-766DA53B8834}" type="pres">
      <dgm:prSet presAssocID="{A302B9C0-5279-4994-9404-9F64521FA073}" presName="gear3dstNode" presStyleLbl="node1" presStyleIdx="2" presStyleCnt="3"/>
      <dgm:spPr/>
    </dgm:pt>
    <dgm:pt modelId="{28C2D6B9-4CDA-48B8-A7C3-314BB70C22F6}" type="pres">
      <dgm:prSet presAssocID="{EC7C45F3-FFEA-4381-8859-7D43E8319D90}" presName="connector1" presStyleLbl="sibTrans2D1" presStyleIdx="0" presStyleCnt="3"/>
      <dgm:spPr/>
    </dgm:pt>
    <dgm:pt modelId="{3AFC53FD-357A-410B-A17D-A6963C658CE0}" type="pres">
      <dgm:prSet presAssocID="{2E32FC03-D76C-479D-B257-01F28B7806A3}" presName="connector2" presStyleLbl="sibTrans2D1" presStyleIdx="1" presStyleCnt="3"/>
      <dgm:spPr/>
    </dgm:pt>
    <dgm:pt modelId="{CB3E202E-A644-4D4D-B4BE-9661E87437E0}" type="pres">
      <dgm:prSet presAssocID="{7B04C2E0-F78A-4D41-AB71-E0AB5889A5E4}" presName="connector3" presStyleLbl="sibTrans2D1" presStyleIdx="2" presStyleCnt="3"/>
      <dgm:spPr/>
    </dgm:pt>
  </dgm:ptLst>
  <dgm:cxnLst>
    <dgm:cxn modelId="{057B0A04-109D-48F6-A4FF-39113CD53515}" type="presOf" srcId="{A302B9C0-5279-4994-9404-9F64521FA073}" destId="{08E023B9-73FA-4529-B80B-B5942420BA6D}" srcOrd="1" destOrd="0" presId="urn:microsoft.com/office/officeart/2005/8/layout/gear1"/>
    <dgm:cxn modelId="{1C503F16-2996-475B-A5EC-DA0D7131BE70}" type="presOf" srcId="{7B04C2E0-F78A-4D41-AB71-E0AB5889A5E4}" destId="{CB3E202E-A644-4D4D-B4BE-9661E87437E0}" srcOrd="0" destOrd="0" presId="urn:microsoft.com/office/officeart/2005/8/layout/gear1"/>
    <dgm:cxn modelId="{A52DAE1D-1DA7-4222-847C-A6062A364A2A}" type="presOf" srcId="{2C39D24E-0165-40BD-875D-3CCB0B6D1A9C}" destId="{9D37C98B-213B-4C9A-830B-B4696D11201A}" srcOrd="1" destOrd="0" presId="urn:microsoft.com/office/officeart/2005/8/layout/gear1"/>
    <dgm:cxn modelId="{088F431E-2939-447B-95D4-B92A247BBBDC}" type="presOf" srcId="{A302B9C0-5279-4994-9404-9F64521FA073}" destId="{8A0E080B-AE7F-4F77-80D4-766DA53B8834}" srcOrd="3" destOrd="0" presId="urn:microsoft.com/office/officeart/2005/8/layout/gear1"/>
    <dgm:cxn modelId="{B889872A-E6BC-4A8C-B406-A6FBBC6930AF}" type="presOf" srcId="{2E32FC03-D76C-479D-B257-01F28B7806A3}" destId="{3AFC53FD-357A-410B-A17D-A6963C658CE0}" srcOrd="0" destOrd="0" presId="urn:microsoft.com/office/officeart/2005/8/layout/gear1"/>
    <dgm:cxn modelId="{C84E413D-B6F3-4E3A-AAA6-FB97809EE595}" srcId="{28521BF9-C3BC-4398-8B6D-41165AA97B23}" destId="{A302B9C0-5279-4994-9404-9F64521FA073}" srcOrd="2" destOrd="0" parTransId="{44047C5B-A226-412B-8AAF-FA3CD3B12AEF}" sibTransId="{7B04C2E0-F78A-4D41-AB71-E0AB5889A5E4}"/>
    <dgm:cxn modelId="{4B690A5C-F92F-4E6C-A36A-993F2C1F86B3}" type="presOf" srcId="{2C39D24E-0165-40BD-875D-3CCB0B6D1A9C}" destId="{19793BE4-AF69-4C18-A209-F2CDF405398A}" srcOrd="0" destOrd="0" presId="urn:microsoft.com/office/officeart/2005/8/layout/gear1"/>
    <dgm:cxn modelId="{E1577949-E19D-46C5-8A3B-67E5DB720881}" type="presOf" srcId="{69BFC221-EC43-4AC9-BE2E-CDABDDB88BD1}" destId="{8B12ADD6-5B1C-43F1-A7BF-C1668401FF04}" srcOrd="2" destOrd="0" presId="urn:microsoft.com/office/officeart/2005/8/layout/gear1"/>
    <dgm:cxn modelId="{5FBBF171-D6D6-4A84-B904-98C2D7AB2C8C}" type="presOf" srcId="{A302B9C0-5279-4994-9404-9F64521FA073}" destId="{7B755006-D713-435D-9A00-583D7B6C7376}" srcOrd="2" destOrd="0" presId="urn:microsoft.com/office/officeart/2005/8/layout/gear1"/>
    <dgm:cxn modelId="{DBC6FF51-4F1B-4644-8787-FA11F0D33B57}" type="presOf" srcId="{EC7C45F3-FFEA-4381-8859-7D43E8319D90}" destId="{28C2D6B9-4CDA-48B8-A7C3-314BB70C22F6}" srcOrd="0" destOrd="0" presId="urn:microsoft.com/office/officeart/2005/8/layout/gear1"/>
    <dgm:cxn modelId="{0A34DC52-2AE0-42CD-AA9C-C16629AA4596}" srcId="{28521BF9-C3BC-4398-8B6D-41165AA97B23}" destId="{69BFC221-EC43-4AC9-BE2E-CDABDDB88BD1}" srcOrd="0" destOrd="0" parTransId="{D40A43E2-70D1-4478-B1C0-913A40065659}" sibTransId="{EC7C45F3-FFEA-4381-8859-7D43E8319D90}"/>
    <dgm:cxn modelId="{6B97CB89-A070-40C4-9D1D-0DCABF866DAF}" type="presOf" srcId="{69BFC221-EC43-4AC9-BE2E-CDABDDB88BD1}" destId="{D167BC35-0F57-45D5-BC32-7B2EB971C8C2}" srcOrd="0" destOrd="0" presId="urn:microsoft.com/office/officeart/2005/8/layout/gear1"/>
    <dgm:cxn modelId="{56E8F0C8-6B0F-45CE-9619-E6CCB9B32998}" srcId="{28521BF9-C3BC-4398-8B6D-41165AA97B23}" destId="{2C39D24E-0165-40BD-875D-3CCB0B6D1A9C}" srcOrd="1" destOrd="0" parTransId="{E61FAF40-AA1F-4302-8EBF-55B2130D8BAF}" sibTransId="{2E32FC03-D76C-479D-B257-01F28B7806A3}"/>
    <dgm:cxn modelId="{CA72A0DA-9C6E-4005-AD71-3C769BCCFBE9}" type="presOf" srcId="{A302B9C0-5279-4994-9404-9F64521FA073}" destId="{AF2D0EC4-7500-4759-A3C6-C87A46B91C13}" srcOrd="0" destOrd="0" presId="urn:microsoft.com/office/officeart/2005/8/layout/gear1"/>
    <dgm:cxn modelId="{B6B5BEE3-7CBE-43DA-BFE0-86D416AF2060}" type="presOf" srcId="{28521BF9-C3BC-4398-8B6D-41165AA97B23}" destId="{9F31CF85-4BE3-43BC-8013-899DF2E0F038}" srcOrd="0" destOrd="0" presId="urn:microsoft.com/office/officeart/2005/8/layout/gear1"/>
    <dgm:cxn modelId="{85421BF2-0187-498E-B80D-2EC62BDB538B}" type="presOf" srcId="{69BFC221-EC43-4AC9-BE2E-CDABDDB88BD1}" destId="{19129E54-D4E8-4676-ADF7-76EC7243CE22}" srcOrd="1" destOrd="0" presId="urn:microsoft.com/office/officeart/2005/8/layout/gear1"/>
    <dgm:cxn modelId="{73B31AF4-A502-46FE-A829-FBC133324915}" type="presOf" srcId="{2C39D24E-0165-40BD-875D-3CCB0B6D1A9C}" destId="{D62C0C23-07A4-4EFE-915B-DBEA84281BD6}" srcOrd="2" destOrd="0" presId="urn:microsoft.com/office/officeart/2005/8/layout/gear1"/>
    <dgm:cxn modelId="{3C338FD5-1406-4BC1-85E4-1FC0DBCD3D70}" type="presParOf" srcId="{9F31CF85-4BE3-43BC-8013-899DF2E0F038}" destId="{D167BC35-0F57-45D5-BC32-7B2EB971C8C2}" srcOrd="0" destOrd="0" presId="urn:microsoft.com/office/officeart/2005/8/layout/gear1"/>
    <dgm:cxn modelId="{875309CC-5223-46A9-8D91-C59D8EA75952}" type="presParOf" srcId="{9F31CF85-4BE3-43BC-8013-899DF2E0F038}" destId="{19129E54-D4E8-4676-ADF7-76EC7243CE22}" srcOrd="1" destOrd="0" presId="urn:microsoft.com/office/officeart/2005/8/layout/gear1"/>
    <dgm:cxn modelId="{E6ED5E5E-53F4-4131-AEDC-8484EE2C6756}" type="presParOf" srcId="{9F31CF85-4BE3-43BC-8013-899DF2E0F038}" destId="{8B12ADD6-5B1C-43F1-A7BF-C1668401FF04}" srcOrd="2" destOrd="0" presId="urn:microsoft.com/office/officeart/2005/8/layout/gear1"/>
    <dgm:cxn modelId="{F586A47A-5B3E-42E1-8657-CD80C36B0AF7}" type="presParOf" srcId="{9F31CF85-4BE3-43BC-8013-899DF2E0F038}" destId="{19793BE4-AF69-4C18-A209-F2CDF405398A}" srcOrd="3" destOrd="0" presId="urn:microsoft.com/office/officeart/2005/8/layout/gear1"/>
    <dgm:cxn modelId="{954B4BD9-BD8A-4F6E-8691-19046A8E79C1}" type="presParOf" srcId="{9F31CF85-4BE3-43BC-8013-899DF2E0F038}" destId="{9D37C98B-213B-4C9A-830B-B4696D11201A}" srcOrd="4" destOrd="0" presId="urn:microsoft.com/office/officeart/2005/8/layout/gear1"/>
    <dgm:cxn modelId="{7DC654D8-951D-4B3D-B931-B2B3743B7A68}" type="presParOf" srcId="{9F31CF85-4BE3-43BC-8013-899DF2E0F038}" destId="{D62C0C23-07A4-4EFE-915B-DBEA84281BD6}" srcOrd="5" destOrd="0" presId="urn:microsoft.com/office/officeart/2005/8/layout/gear1"/>
    <dgm:cxn modelId="{735B84AB-F901-4773-B214-B4CCEF53B6EF}" type="presParOf" srcId="{9F31CF85-4BE3-43BC-8013-899DF2E0F038}" destId="{AF2D0EC4-7500-4759-A3C6-C87A46B91C13}" srcOrd="6" destOrd="0" presId="urn:microsoft.com/office/officeart/2005/8/layout/gear1"/>
    <dgm:cxn modelId="{70780764-18F3-4F6F-9B8F-9066495AA306}" type="presParOf" srcId="{9F31CF85-4BE3-43BC-8013-899DF2E0F038}" destId="{08E023B9-73FA-4529-B80B-B5942420BA6D}" srcOrd="7" destOrd="0" presId="urn:microsoft.com/office/officeart/2005/8/layout/gear1"/>
    <dgm:cxn modelId="{22EAA0AE-7B61-4D80-8F64-836728BF704D}" type="presParOf" srcId="{9F31CF85-4BE3-43BC-8013-899DF2E0F038}" destId="{7B755006-D713-435D-9A00-583D7B6C7376}" srcOrd="8" destOrd="0" presId="urn:microsoft.com/office/officeart/2005/8/layout/gear1"/>
    <dgm:cxn modelId="{3185BC84-0758-41B3-8645-E0E884FAE558}" type="presParOf" srcId="{9F31CF85-4BE3-43BC-8013-899DF2E0F038}" destId="{8A0E080B-AE7F-4F77-80D4-766DA53B8834}" srcOrd="9" destOrd="0" presId="urn:microsoft.com/office/officeart/2005/8/layout/gear1"/>
    <dgm:cxn modelId="{2DEB1827-F418-4436-BA65-25A8F0BCAC76}" type="presParOf" srcId="{9F31CF85-4BE3-43BC-8013-899DF2E0F038}" destId="{28C2D6B9-4CDA-48B8-A7C3-314BB70C22F6}" srcOrd="10" destOrd="0" presId="urn:microsoft.com/office/officeart/2005/8/layout/gear1"/>
    <dgm:cxn modelId="{26AA92AD-6F8F-4570-8146-EC02AF2A756A}" type="presParOf" srcId="{9F31CF85-4BE3-43BC-8013-899DF2E0F038}" destId="{3AFC53FD-357A-410B-A17D-A6963C658CE0}" srcOrd="11" destOrd="0" presId="urn:microsoft.com/office/officeart/2005/8/layout/gear1"/>
    <dgm:cxn modelId="{0B2982CD-C62C-4503-8A5B-04AADBD8A11B}" type="presParOf" srcId="{9F31CF85-4BE3-43BC-8013-899DF2E0F038}" destId="{CB3E202E-A644-4D4D-B4BE-9661E87437E0}"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1C29B7-4DB6-4659-AA4E-562B28FB74E9}" type="doc">
      <dgm:prSet loTypeId="urn:microsoft.com/office/officeart/2005/8/layout/process1" loCatId="process" qsTypeId="urn:microsoft.com/office/officeart/2005/8/quickstyle/simple1" qsCatId="simple" csTypeId="urn:microsoft.com/office/officeart/2005/8/colors/accent1_2" csCatId="accent1" phldr="1"/>
      <dgm:spPr/>
    </dgm:pt>
    <dgm:pt modelId="{80E943D7-0631-4A9E-8FA2-9A049667E8EF}">
      <dgm:prSet phldrT="[Testo]"/>
      <dgm:spPr/>
      <dgm:t>
        <a:bodyPr/>
        <a:lstStyle/>
        <a:p>
          <a:r>
            <a:rPr lang="it-IT" dirty="0"/>
            <a:t>Idea de </a:t>
          </a:r>
          <a:r>
            <a:rPr lang="it-IT" dirty="0" err="1"/>
            <a:t>proyecto</a:t>
          </a:r>
          <a:endParaRPr lang="it-IT" dirty="0"/>
        </a:p>
      </dgm:t>
    </dgm:pt>
    <dgm:pt modelId="{45E797AB-D19A-4BC0-A3B2-EE8663EB2C15}" type="parTrans" cxnId="{3F20E400-237E-46F4-998D-CE69CBC386F4}">
      <dgm:prSet/>
      <dgm:spPr/>
      <dgm:t>
        <a:bodyPr/>
        <a:lstStyle/>
        <a:p>
          <a:endParaRPr lang="it-IT"/>
        </a:p>
      </dgm:t>
    </dgm:pt>
    <dgm:pt modelId="{3CFE2BC8-4C49-4CA9-B604-11BF3E227AA2}" type="sibTrans" cxnId="{3F20E400-237E-46F4-998D-CE69CBC386F4}">
      <dgm:prSet/>
      <dgm:spPr/>
      <dgm:t>
        <a:bodyPr/>
        <a:lstStyle/>
        <a:p>
          <a:endParaRPr lang="it-IT"/>
        </a:p>
      </dgm:t>
    </dgm:pt>
    <dgm:pt modelId="{CD7A83BB-84BE-4339-A795-BEE40DA44AAB}">
      <dgm:prSet phldrT="[Testo]"/>
      <dgm:spPr/>
      <dgm:t>
        <a:bodyPr/>
        <a:lstStyle/>
        <a:p>
          <a:r>
            <a:rPr lang="it-IT" dirty="0" err="1"/>
            <a:t>Planificar</a:t>
          </a:r>
          <a:r>
            <a:rPr lang="it-IT" dirty="0"/>
            <a:t> </a:t>
          </a:r>
          <a:r>
            <a:rPr lang="it-IT" dirty="0" err="1"/>
            <a:t>los</a:t>
          </a:r>
          <a:r>
            <a:rPr lang="it-IT" dirty="0"/>
            <a:t> </a:t>
          </a:r>
          <a:r>
            <a:rPr lang="it-IT" dirty="0" err="1"/>
            <a:t>rescursos</a:t>
          </a:r>
          <a:endParaRPr lang="it-IT" dirty="0"/>
        </a:p>
      </dgm:t>
    </dgm:pt>
    <dgm:pt modelId="{8216641D-B889-4175-853E-E6A736EC167D}" type="parTrans" cxnId="{874273EB-49C7-4AC4-9BDE-F14B3E831ED0}">
      <dgm:prSet/>
      <dgm:spPr/>
      <dgm:t>
        <a:bodyPr/>
        <a:lstStyle/>
        <a:p>
          <a:endParaRPr lang="it-IT"/>
        </a:p>
      </dgm:t>
    </dgm:pt>
    <dgm:pt modelId="{A44FAF7F-52A5-4DCE-A7BB-5DB9E900D37F}" type="sibTrans" cxnId="{874273EB-49C7-4AC4-9BDE-F14B3E831ED0}">
      <dgm:prSet/>
      <dgm:spPr/>
      <dgm:t>
        <a:bodyPr/>
        <a:lstStyle/>
        <a:p>
          <a:endParaRPr lang="it-IT"/>
        </a:p>
      </dgm:t>
    </dgm:pt>
    <dgm:pt modelId="{16017399-6C30-48E5-814C-C4CEFE0D919E}">
      <dgm:prSet phldrT="[Testo]"/>
      <dgm:spPr/>
      <dgm:t>
        <a:bodyPr/>
        <a:lstStyle/>
        <a:p>
          <a:r>
            <a:rPr lang="en-US" noProof="0" dirty="0" err="1"/>
            <a:t>Cierre</a:t>
          </a:r>
          <a:endParaRPr lang="en-US" noProof="0" dirty="0"/>
        </a:p>
      </dgm:t>
    </dgm:pt>
    <dgm:pt modelId="{387CC1EF-AB7B-4A3A-9973-14B756CFE567}" type="parTrans" cxnId="{DDF30639-7FED-4311-8D68-DD4F1382FFED}">
      <dgm:prSet/>
      <dgm:spPr/>
      <dgm:t>
        <a:bodyPr/>
        <a:lstStyle/>
        <a:p>
          <a:endParaRPr lang="it-IT"/>
        </a:p>
      </dgm:t>
    </dgm:pt>
    <dgm:pt modelId="{3FF7FF25-1E70-4850-8AC3-1F45A9244809}" type="sibTrans" cxnId="{DDF30639-7FED-4311-8D68-DD4F1382FFED}">
      <dgm:prSet/>
      <dgm:spPr/>
      <dgm:t>
        <a:bodyPr/>
        <a:lstStyle/>
        <a:p>
          <a:endParaRPr lang="it-IT"/>
        </a:p>
      </dgm:t>
    </dgm:pt>
    <dgm:pt modelId="{703EE7FF-006B-4B9B-879A-A09FBB8BF046}" type="pres">
      <dgm:prSet presAssocID="{5C1C29B7-4DB6-4659-AA4E-562B28FB74E9}" presName="Name0" presStyleCnt="0">
        <dgm:presLayoutVars>
          <dgm:dir/>
          <dgm:resizeHandles val="exact"/>
        </dgm:presLayoutVars>
      </dgm:prSet>
      <dgm:spPr/>
    </dgm:pt>
    <dgm:pt modelId="{5CB17DBF-8548-4CD7-A8E8-257F8C18F4BB}" type="pres">
      <dgm:prSet presAssocID="{80E943D7-0631-4A9E-8FA2-9A049667E8EF}" presName="node" presStyleLbl="node1" presStyleIdx="0" presStyleCnt="3" custLinFactNeighborX="6024">
        <dgm:presLayoutVars>
          <dgm:bulletEnabled val="1"/>
        </dgm:presLayoutVars>
      </dgm:prSet>
      <dgm:spPr/>
    </dgm:pt>
    <dgm:pt modelId="{3CA3EFCF-5CCC-4B23-A9A0-F6215074C1B0}" type="pres">
      <dgm:prSet presAssocID="{3CFE2BC8-4C49-4CA9-B604-11BF3E227AA2}" presName="sibTrans" presStyleLbl="sibTrans2D1" presStyleIdx="0" presStyleCnt="2"/>
      <dgm:spPr/>
    </dgm:pt>
    <dgm:pt modelId="{93E735F3-2ED5-4FBF-BFDE-AC0BFE26668E}" type="pres">
      <dgm:prSet presAssocID="{3CFE2BC8-4C49-4CA9-B604-11BF3E227AA2}" presName="connectorText" presStyleLbl="sibTrans2D1" presStyleIdx="0" presStyleCnt="2"/>
      <dgm:spPr/>
    </dgm:pt>
    <dgm:pt modelId="{4A9B48E5-FF21-4E0F-B647-21D1BC152E53}" type="pres">
      <dgm:prSet presAssocID="{CD7A83BB-84BE-4339-A795-BEE40DA44AAB}" presName="node" presStyleLbl="node1" presStyleIdx="1" presStyleCnt="3">
        <dgm:presLayoutVars>
          <dgm:bulletEnabled val="1"/>
        </dgm:presLayoutVars>
      </dgm:prSet>
      <dgm:spPr/>
    </dgm:pt>
    <dgm:pt modelId="{05003707-F032-42CF-8901-DA46B1B35627}" type="pres">
      <dgm:prSet presAssocID="{A44FAF7F-52A5-4DCE-A7BB-5DB9E900D37F}" presName="sibTrans" presStyleLbl="sibTrans2D1" presStyleIdx="1" presStyleCnt="2"/>
      <dgm:spPr/>
    </dgm:pt>
    <dgm:pt modelId="{F2BF1664-2101-4223-851F-89E60DDAC379}" type="pres">
      <dgm:prSet presAssocID="{A44FAF7F-52A5-4DCE-A7BB-5DB9E900D37F}" presName="connectorText" presStyleLbl="sibTrans2D1" presStyleIdx="1" presStyleCnt="2"/>
      <dgm:spPr/>
    </dgm:pt>
    <dgm:pt modelId="{F37580B5-DA50-42DC-9C29-24EBA3C43BAE}" type="pres">
      <dgm:prSet presAssocID="{16017399-6C30-48E5-814C-C4CEFE0D919E}" presName="node" presStyleLbl="node1" presStyleIdx="2" presStyleCnt="3">
        <dgm:presLayoutVars>
          <dgm:bulletEnabled val="1"/>
        </dgm:presLayoutVars>
      </dgm:prSet>
      <dgm:spPr/>
    </dgm:pt>
  </dgm:ptLst>
  <dgm:cxnLst>
    <dgm:cxn modelId="{3F20E400-237E-46F4-998D-CE69CBC386F4}" srcId="{5C1C29B7-4DB6-4659-AA4E-562B28FB74E9}" destId="{80E943D7-0631-4A9E-8FA2-9A049667E8EF}" srcOrd="0" destOrd="0" parTransId="{45E797AB-D19A-4BC0-A3B2-EE8663EB2C15}" sibTransId="{3CFE2BC8-4C49-4CA9-B604-11BF3E227AA2}"/>
    <dgm:cxn modelId="{22A69806-F3FD-4F63-A408-2CF7E7E6AD31}" type="presOf" srcId="{3CFE2BC8-4C49-4CA9-B604-11BF3E227AA2}" destId="{3CA3EFCF-5CCC-4B23-A9A0-F6215074C1B0}" srcOrd="0" destOrd="0" presId="urn:microsoft.com/office/officeart/2005/8/layout/process1"/>
    <dgm:cxn modelId="{4DB00014-15E0-4F87-9C1C-EAD312A8327F}" type="presOf" srcId="{A44FAF7F-52A5-4DCE-A7BB-5DB9E900D37F}" destId="{F2BF1664-2101-4223-851F-89E60DDAC379}" srcOrd="1" destOrd="0" presId="urn:microsoft.com/office/officeart/2005/8/layout/process1"/>
    <dgm:cxn modelId="{B616282B-800A-4C2A-A9BF-BBB8FC6B8FB3}" type="presOf" srcId="{A44FAF7F-52A5-4DCE-A7BB-5DB9E900D37F}" destId="{05003707-F032-42CF-8901-DA46B1B35627}" srcOrd="0" destOrd="0" presId="urn:microsoft.com/office/officeart/2005/8/layout/process1"/>
    <dgm:cxn modelId="{DDF30639-7FED-4311-8D68-DD4F1382FFED}" srcId="{5C1C29B7-4DB6-4659-AA4E-562B28FB74E9}" destId="{16017399-6C30-48E5-814C-C4CEFE0D919E}" srcOrd="2" destOrd="0" parTransId="{387CC1EF-AB7B-4A3A-9973-14B756CFE567}" sibTransId="{3FF7FF25-1E70-4850-8AC3-1F45A9244809}"/>
    <dgm:cxn modelId="{65729562-54DD-4E95-B9DC-76287EA61B8D}" type="presOf" srcId="{3CFE2BC8-4C49-4CA9-B604-11BF3E227AA2}" destId="{93E735F3-2ED5-4FBF-BFDE-AC0BFE26668E}" srcOrd="1" destOrd="0" presId="urn:microsoft.com/office/officeart/2005/8/layout/process1"/>
    <dgm:cxn modelId="{FB025875-4CB4-4C00-A65D-9FC855A03327}" type="presOf" srcId="{16017399-6C30-48E5-814C-C4CEFE0D919E}" destId="{F37580B5-DA50-42DC-9C29-24EBA3C43BAE}" srcOrd="0" destOrd="0" presId="urn:microsoft.com/office/officeart/2005/8/layout/process1"/>
    <dgm:cxn modelId="{7698CC7C-2B0A-4667-AEF3-A22B9C1B04A1}" type="presOf" srcId="{5C1C29B7-4DB6-4659-AA4E-562B28FB74E9}" destId="{703EE7FF-006B-4B9B-879A-A09FBB8BF046}" srcOrd="0" destOrd="0" presId="urn:microsoft.com/office/officeart/2005/8/layout/process1"/>
    <dgm:cxn modelId="{65C2058B-DE8F-4C1D-B650-B73DB51CE726}" type="presOf" srcId="{80E943D7-0631-4A9E-8FA2-9A049667E8EF}" destId="{5CB17DBF-8548-4CD7-A8E8-257F8C18F4BB}" srcOrd="0" destOrd="0" presId="urn:microsoft.com/office/officeart/2005/8/layout/process1"/>
    <dgm:cxn modelId="{62008F90-3F32-4C8A-B519-B4337994E6EF}" type="presOf" srcId="{CD7A83BB-84BE-4339-A795-BEE40DA44AAB}" destId="{4A9B48E5-FF21-4E0F-B647-21D1BC152E53}" srcOrd="0" destOrd="0" presId="urn:microsoft.com/office/officeart/2005/8/layout/process1"/>
    <dgm:cxn modelId="{874273EB-49C7-4AC4-9BDE-F14B3E831ED0}" srcId="{5C1C29B7-4DB6-4659-AA4E-562B28FB74E9}" destId="{CD7A83BB-84BE-4339-A795-BEE40DA44AAB}" srcOrd="1" destOrd="0" parTransId="{8216641D-B889-4175-853E-E6A736EC167D}" sibTransId="{A44FAF7F-52A5-4DCE-A7BB-5DB9E900D37F}"/>
    <dgm:cxn modelId="{A600017D-885E-497D-B75E-8BD72C4EF470}" type="presParOf" srcId="{703EE7FF-006B-4B9B-879A-A09FBB8BF046}" destId="{5CB17DBF-8548-4CD7-A8E8-257F8C18F4BB}" srcOrd="0" destOrd="0" presId="urn:microsoft.com/office/officeart/2005/8/layout/process1"/>
    <dgm:cxn modelId="{F0A27321-F689-4D64-A3DE-E9E58F486D9A}" type="presParOf" srcId="{703EE7FF-006B-4B9B-879A-A09FBB8BF046}" destId="{3CA3EFCF-5CCC-4B23-A9A0-F6215074C1B0}" srcOrd="1" destOrd="0" presId="urn:microsoft.com/office/officeart/2005/8/layout/process1"/>
    <dgm:cxn modelId="{3586FCF1-F3D5-43D8-8C54-ED65C33E8B45}" type="presParOf" srcId="{3CA3EFCF-5CCC-4B23-A9A0-F6215074C1B0}" destId="{93E735F3-2ED5-4FBF-BFDE-AC0BFE26668E}" srcOrd="0" destOrd="0" presId="urn:microsoft.com/office/officeart/2005/8/layout/process1"/>
    <dgm:cxn modelId="{62F12B7A-31A6-4290-A83E-A941D1FD5518}" type="presParOf" srcId="{703EE7FF-006B-4B9B-879A-A09FBB8BF046}" destId="{4A9B48E5-FF21-4E0F-B647-21D1BC152E53}" srcOrd="2" destOrd="0" presId="urn:microsoft.com/office/officeart/2005/8/layout/process1"/>
    <dgm:cxn modelId="{35652BEE-B0E0-4892-82AF-605F2747E530}" type="presParOf" srcId="{703EE7FF-006B-4B9B-879A-A09FBB8BF046}" destId="{05003707-F032-42CF-8901-DA46B1B35627}" srcOrd="3" destOrd="0" presId="urn:microsoft.com/office/officeart/2005/8/layout/process1"/>
    <dgm:cxn modelId="{F967FACB-51E2-4307-8551-13F70AFFB506}" type="presParOf" srcId="{05003707-F032-42CF-8901-DA46B1B35627}" destId="{F2BF1664-2101-4223-851F-89E60DDAC379}" srcOrd="0" destOrd="0" presId="urn:microsoft.com/office/officeart/2005/8/layout/process1"/>
    <dgm:cxn modelId="{5490409A-5BFE-4F5F-BD0A-FC31D29A6E84}" type="presParOf" srcId="{703EE7FF-006B-4B9B-879A-A09FBB8BF046}" destId="{F37580B5-DA50-42DC-9C29-24EBA3C43BAE}"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75E42D-D74E-42CC-815A-4F828D045651}"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BF9F777B-6BD1-4BFA-A8E7-61448A4B7D09}">
      <dgm:prSet phldrT="[Testo]"/>
      <dgm:spPr/>
      <dgm:t>
        <a:bodyPr/>
        <a:lstStyle/>
        <a:p>
          <a:r>
            <a:rPr lang="it-IT" dirty="0" err="1"/>
            <a:t>Economía</a:t>
          </a:r>
          <a:endParaRPr lang="it-IT" dirty="0"/>
        </a:p>
      </dgm:t>
    </dgm:pt>
    <dgm:pt modelId="{41910FF3-71D3-4645-B6B1-4313F06DE08C}" type="parTrans" cxnId="{AB2F12FE-A2F4-46A2-B3CB-D7E00F70CC48}">
      <dgm:prSet/>
      <dgm:spPr/>
      <dgm:t>
        <a:bodyPr/>
        <a:lstStyle/>
        <a:p>
          <a:endParaRPr lang="it-IT"/>
        </a:p>
      </dgm:t>
    </dgm:pt>
    <dgm:pt modelId="{99A7A161-3475-49A0-9522-55023F6DA4EC}" type="sibTrans" cxnId="{AB2F12FE-A2F4-46A2-B3CB-D7E00F70CC48}">
      <dgm:prSet/>
      <dgm:spPr/>
      <dgm:t>
        <a:bodyPr/>
        <a:lstStyle/>
        <a:p>
          <a:endParaRPr lang="it-IT"/>
        </a:p>
      </dgm:t>
    </dgm:pt>
    <dgm:pt modelId="{D7209322-3C88-413A-93B5-A27E80A3B058}">
      <dgm:prSet phldrT="[Testo]"/>
      <dgm:spPr/>
      <dgm:t>
        <a:bodyPr/>
        <a:lstStyle/>
        <a:p>
          <a:r>
            <a:rPr lang="en-US" noProof="0" dirty="0" err="1"/>
            <a:t>Eficiencia</a:t>
          </a:r>
          <a:endParaRPr lang="en-US" noProof="0" dirty="0"/>
        </a:p>
      </dgm:t>
    </dgm:pt>
    <dgm:pt modelId="{555E813D-6E22-423E-96CC-D42D44C62242}" type="parTrans" cxnId="{A5DAA2AF-2D97-4EB4-95BA-A2111DFAF03E}">
      <dgm:prSet/>
      <dgm:spPr/>
      <dgm:t>
        <a:bodyPr/>
        <a:lstStyle/>
        <a:p>
          <a:endParaRPr lang="it-IT"/>
        </a:p>
      </dgm:t>
    </dgm:pt>
    <dgm:pt modelId="{69C44348-5F70-4A3B-B998-FCB8969F3621}" type="sibTrans" cxnId="{A5DAA2AF-2D97-4EB4-95BA-A2111DFAF03E}">
      <dgm:prSet/>
      <dgm:spPr/>
      <dgm:t>
        <a:bodyPr/>
        <a:lstStyle/>
        <a:p>
          <a:endParaRPr lang="it-IT"/>
        </a:p>
      </dgm:t>
    </dgm:pt>
    <dgm:pt modelId="{86EA0D1E-5C73-4091-83CB-613A025BD411}">
      <dgm:prSet phldrT="[Testo]"/>
      <dgm:spPr/>
      <dgm:t>
        <a:bodyPr/>
        <a:lstStyle/>
        <a:p>
          <a:r>
            <a:rPr lang="en-US" noProof="0" dirty="0" err="1"/>
            <a:t>Efectividad</a:t>
          </a:r>
          <a:endParaRPr lang="en-US" noProof="0" dirty="0"/>
        </a:p>
      </dgm:t>
    </dgm:pt>
    <dgm:pt modelId="{6CB755FC-6BDE-4F21-8F54-F3C44AC4DEC4}" type="parTrans" cxnId="{1A78571D-7663-468A-944A-04790A90421A}">
      <dgm:prSet/>
      <dgm:spPr/>
      <dgm:t>
        <a:bodyPr/>
        <a:lstStyle/>
        <a:p>
          <a:endParaRPr lang="it-IT"/>
        </a:p>
      </dgm:t>
    </dgm:pt>
    <dgm:pt modelId="{7EB18C5E-89E8-45CD-BA9E-A0654718094A}" type="sibTrans" cxnId="{1A78571D-7663-468A-944A-04790A90421A}">
      <dgm:prSet/>
      <dgm:spPr/>
      <dgm:t>
        <a:bodyPr/>
        <a:lstStyle/>
        <a:p>
          <a:endParaRPr lang="it-IT"/>
        </a:p>
      </dgm:t>
    </dgm:pt>
    <dgm:pt modelId="{48D59B66-CE61-494C-A623-8DEC8703BF89}" type="pres">
      <dgm:prSet presAssocID="{A275E42D-D74E-42CC-815A-4F828D045651}" presName="Name0" presStyleCnt="0">
        <dgm:presLayoutVars>
          <dgm:dir/>
          <dgm:resizeHandles val="exact"/>
        </dgm:presLayoutVars>
      </dgm:prSet>
      <dgm:spPr/>
    </dgm:pt>
    <dgm:pt modelId="{56524409-237C-48A9-9C42-968FC8CA695A}" type="pres">
      <dgm:prSet presAssocID="{A275E42D-D74E-42CC-815A-4F828D045651}" presName="vNodes" presStyleCnt="0"/>
      <dgm:spPr/>
    </dgm:pt>
    <dgm:pt modelId="{08AD1BD5-D86A-4D62-B3B0-059BAFD26997}" type="pres">
      <dgm:prSet presAssocID="{BF9F777B-6BD1-4BFA-A8E7-61448A4B7D09}" presName="node" presStyleLbl="node1" presStyleIdx="0" presStyleCnt="3">
        <dgm:presLayoutVars>
          <dgm:bulletEnabled val="1"/>
        </dgm:presLayoutVars>
      </dgm:prSet>
      <dgm:spPr/>
    </dgm:pt>
    <dgm:pt modelId="{F61E55E4-C6AF-4015-96AE-DC23FF0B8430}" type="pres">
      <dgm:prSet presAssocID="{99A7A161-3475-49A0-9522-55023F6DA4EC}" presName="spacerT" presStyleCnt="0"/>
      <dgm:spPr/>
    </dgm:pt>
    <dgm:pt modelId="{5B65EEB4-9788-41D7-932A-06DAE062E277}" type="pres">
      <dgm:prSet presAssocID="{99A7A161-3475-49A0-9522-55023F6DA4EC}" presName="sibTrans" presStyleLbl="sibTrans2D1" presStyleIdx="0" presStyleCnt="2"/>
      <dgm:spPr/>
    </dgm:pt>
    <dgm:pt modelId="{3040D428-DDCC-4E62-8041-DCECFD2CE9BD}" type="pres">
      <dgm:prSet presAssocID="{99A7A161-3475-49A0-9522-55023F6DA4EC}" presName="spacerB" presStyleCnt="0"/>
      <dgm:spPr/>
    </dgm:pt>
    <dgm:pt modelId="{12F7EA54-FC25-4F30-A1F9-7F9D08A628F0}" type="pres">
      <dgm:prSet presAssocID="{D7209322-3C88-413A-93B5-A27E80A3B058}" presName="node" presStyleLbl="node1" presStyleIdx="1" presStyleCnt="3">
        <dgm:presLayoutVars>
          <dgm:bulletEnabled val="1"/>
        </dgm:presLayoutVars>
      </dgm:prSet>
      <dgm:spPr/>
    </dgm:pt>
    <dgm:pt modelId="{C3652F87-5866-41FF-BD47-8C8F8328BD3E}" type="pres">
      <dgm:prSet presAssocID="{A275E42D-D74E-42CC-815A-4F828D045651}" presName="sibTransLast" presStyleLbl="sibTrans2D1" presStyleIdx="1" presStyleCnt="2" custScaleX="234121" custLinFactNeighborX="-43096"/>
      <dgm:spPr/>
    </dgm:pt>
    <dgm:pt modelId="{96539DD5-38CC-4E6E-BE2A-1527D960C375}" type="pres">
      <dgm:prSet presAssocID="{A275E42D-D74E-42CC-815A-4F828D045651}" presName="connectorText" presStyleLbl="sibTrans2D1" presStyleIdx="1" presStyleCnt="2"/>
      <dgm:spPr/>
    </dgm:pt>
    <dgm:pt modelId="{4C5E70EB-1C41-4AB3-80FF-2228E5051318}" type="pres">
      <dgm:prSet presAssocID="{A275E42D-D74E-42CC-815A-4F828D045651}" presName="lastNode" presStyleLbl="node1" presStyleIdx="2" presStyleCnt="3" custScaleX="68437" custScaleY="70791">
        <dgm:presLayoutVars>
          <dgm:bulletEnabled val="1"/>
        </dgm:presLayoutVars>
      </dgm:prSet>
      <dgm:spPr/>
    </dgm:pt>
  </dgm:ptLst>
  <dgm:cxnLst>
    <dgm:cxn modelId="{1A78571D-7663-468A-944A-04790A90421A}" srcId="{A275E42D-D74E-42CC-815A-4F828D045651}" destId="{86EA0D1E-5C73-4091-83CB-613A025BD411}" srcOrd="2" destOrd="0" parTransId="{6CB755FC-6BDE-4F21-8F54-F3C44AC4DEC4}" sibTransId="{7EB18C5E-89E8-45CD-BA9E-A0654718094A}"/>
    <dgm:cxn modelId="{80FED176-0A4C-4704-B60A-A84CA6B69730}" type="presOf" srcId="{BF9F777B-6BD1-4BFA-A8E7-61448A4B7D09}" destId="{08AD1BD5-D86A-4D62-B3B0-059BAFD26997}" srcOrd="0" destOrd="0" presId="urn:microsoft.com/office/officeart/2005/8/layout/equation2"/>
    <dgm:cxn modelId="{AE27765A-B770-4CAF-8062-93603B6C7C2A}" type="presOf" srcId="{69C44348-5F70-4A3B-B998-FCB8969F3621}" destId="{C3652F87-5866-41FF-BD47-8C8F8328BD3E}" srcOrd="0" destOrd="0" presId="urn:microsoft.com/office/officeart/2005/8/layout/equation2"/>
    <dgm:cxn modelId="{95A11280-5D35-4D7F-99D8-C9FAEE809E7B}" type="presOf" srcId="{86EA0D1E-5C73-4091-83CB-613A025BD411}" destId="{4C5E70EB-1C41-4AB3-80FF-2228E5051318}" srcOrd="0" destOrd="0" presId="urn:microsoft.com/office/officeart/2005/8/layout/equation2"/>
    <dgm:cxn modelId="{BA6F97A6-7790-44EF-B128-12F39C8D3183}" type="presOf" srcId="{A275E42D-D74E-42CC-815A-4F828D045651}" destId="{48D59B66-CE61-494C-A623-8DEC8703BF89}" srcOrd="0" destOrd="0" presId="urn:microsoft.com/office/officeart/2005/8/layout/equation2"/>
    <dgm:cxn modelId="{A5DAA2AF-2D97-4EB4-95BA-A2111DFAF03E}" srcId="{A275E42D-D74E-42CC-815A-4F828D045651}" destId="{D7209322-3C88-413A-93B5-A27E80A3B058}" srcOrd="1" destOrd="0" parTransId="{555E813D-6E22-423E-96CC-D42D44C62242}" sibTransId="{69C44348-5F70-4A3B-B998-FCB8969F3621}"/>
    <dgm:cxn modelId="{4654D1B3-C3AA-435E-AC96-27EE563B8953}" type="presOf" srcId="{99A7A161-3475-49A0-9522-55023F6DA4EC}" destId="{5B65EEB4-9788-41D7-932A-06DAE062E277}" srcOrd="0" destOrd="0" presId="urn:microsoft.com/office/officeart/2005/8/layout/equation2"/>
    <dgm:cxn modelId="{57A817B6-E23B-4793-BD82-0D3F5E4E9EF2}" type="presOf" srcId="{D7209322-3C88-413A-93B5-A27E80A3B058}" destId="{12F7EA54-FC25-4F30-A1F9-7F9D08A628F0}" srcOrd="0" destOrd="0" presId="urn:microsoft.com/office/officeart/2005/8/layout/equation2"/>
    <dgm:cxn modelId="{6FC340E1-565B-4889-8423-BAC04E173B6E}" type="presOf" srcId="{69C44348-5F70-4A3B-B998-FCB8969F3621}" destId="{96539DD5-38CC-4E6E-BE2A-1527D960C375}" srcOrd="1" destOrd="0" presId="urn:microsoft.com/office/officeart/2005/8/layout/equation2"/>
    <dgm:cxn modelId="{AB2F12FE-A2F4-46A2-B3CB-D7E00F70CC48}" srcId="{A275E42D-D74E-42CC-815A-4F828D045651}" destId="{BF9F777B-6BD1-4BFA-A8E7-61448A4B7D09}" srcOrd="0" destOrd="0" parTransId="{41910FF3-71D3-4645-B6B1-4313F06DE08C}" sibTransId="{99A7A161-3475-49A0-9522-55023F6DA4EC}"/>
    <dgm:cxn modelId="{DED8737F-9276-4EC9-8EE3-BD82F137B024}" type="presParOf" srcId="{48D59B66-CE61-494C-A623-8DEC8703BF89}" destId="{56524409-237C-48A9-9C42-968FC8CA695A}" srcOrd="0" destOrd="0" presId="urn:microsoft.com/office/officeart/2005/8/layout/equation2"/>
    <dgm:cxn modelId="{C08222BD-B4F3-4117-8A25-44385B4701B3}" type="presParOf" srcId="{56524409-237C-48A9-9C42-968FC8CA695A}" destId="{08AD1BD5-D86A-4D62-B3B0-059BAFD26997}" srcOrd="0" destOrd="0" presId="urn:microsoft.com/office/officeart/2005/8/layout/equation2"/>
    <dgm:cxn modelId="{47C6E37B-3C69-4362-B462-79787B576383}" type="presParOf" srcId="{56524409-237C-48A9-9C42-968FC8CA695A}" destId="{F61E55E4-C6AF-4015-96AE-DC23FF0B8430}" srcOrd="1" destOrd="0" presId="urn:microsoft.com/office/officeart/2005/8/layout/equation2"/>
    <dgm:cxn modelId="{E561BC0A-F975-4CEA-8E1C-055AAD50506E}" type="presParOf" srcId="{56524409-237C-48A9-9C42-968FC8CA695A}" destId="{5B65EEB4-9788-41D7-932A-06DAE062E277}" srcOrd="2" destOrd="0" presId="urn:microsoft.com/office/officeart/2005/8/layout/equation2"/>
    <dgm:cxn modelId="{205E345D-7A20-4CD9-B396-283725D8491A}" type="presParOf" srcId="{56524409-237C-48A9-9C42-968FC8CA695A}" destId="{3040D428-DDCC-4E62-8041-DCECFD2CE9BD}" srcOrd="3" destOrd="0" presId="urn:microsoft.com/office/officeart/2005/8/layout/equation2"/>
    <dgm:cxn modelId="{BF60F658-6FE7-450D-BB45-DAE90D7D4AEA}" type="presParOf" srcId="{56524409-237C-48A9-9C42-968FC8CA695A}" destId="{12F7EA54-FC25-4F30-A1F9-7F9D08A628F0}" srcOrd="4" destOrd="0" presId="urn:microsoft.com/office/officeart/2005/8/layout/equation2"/>
    <dgm:cxn modelId="{1815D820-F140-4ADB-98E6-016398EB571A}" type="presParOf" srcId="{48D59B66-CE61-494C-A623-8DEC8703BF89}" destId="{C3652F87-5866-41FF-BD47-8C8F8328BD3E}" srcOrd="1" destOrd="0" presId="urn:microsoft.com/office/officeart/2005/8/layout/equation2"/>
    <dgm:cxn modelId="{B5F61348-4AFC-4F6A-902D-2EA55206EB84}" type="presParOf" srcId="{C3652F87-5866-41FF-BD47-8C8F8328BD3E}" destId="{96539DD5-38CC-4E6E-BE2A-1527D960C375}" srcOrd="0" destOrd="0" presId="urn:microsoft.com/office/officeart/2005/8/layout/equation2"/>
    <dgm:cxn modelId="{19091E9E-631D-41E1-853C-1F44D9C88385}" type="presParOf" srcId="{48D59B66-CE61-494C-A623-8DEC8703BF89}" destId="{4C5E70EB-1C41-4AB3-80FF-2228E5051318}" srcOrd="2" destOrd="0" presId="urn:microsoft.com/office/officeart/2005/8/layout/equati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7BC35-0F57-45D5-BC32-7B2EB971C8C2}">
      <dsp:nvSpPr>
        <dsp:cNvPr id="0" name=""/>
        <dsp:cNvSpPr/>
      </dsp:nvSpPr>
      <dsp:spPr>
        <a:xfrm>
          <a:off x="3034106" y="2120092"/>
          <a:ext cx="2591223" cy="2591223"/>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err="1"/>
            <a:t>Recursos</a:t>
          </a:r>
          <a:endParaRPr lang="it-IT" sz="1500" kern="1200" dirty="0"/>
        </a:p>
      </dsp:txBody>
      <dsp:txXfrm>
        <a:off x="3555057" y="2727074"/>
        <a:ext cx="1549321" cy="1331942"/>
      </dsp:txXfrm>
    </dsp:sp>
    <dsp:sp modelId="{19793BE4-AF69-4C18-A209-F2CDF405398A}">
      <dsp:nvSpPr>
        <dsp:cNvPr id="0" name=""/>
        <dsp:cNvSpPr/>
      </dsp:nvSpPr>
      <dsp:spPr>
        <a:xfrm>
          <a:off x="1526485" y="1507621"/>
          <a:ext cx="1884526" cy="1884526"/>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err="1"/>
            <a:t>Resultados</a:t>
          </a:r>
          <a:endParaRPr lang="it-IT" sz="1500" kern="1200" dirty="0"/>
        </a:p>
      </dsp:txBody>
      <dsp:txXfrm>
        <a:off x="2000920" y="1984924"/>
        <a:ext cx="935656" cy="929920"/>
      </dsp:txXfrm>
    </dsp:sp>
    <dsp:sp modelId="{AF2D0EC4-7500-4759-A3C6-C87A46B91C13}">
      <dsp:nvSpPr>
        <dsp:cNvPr id="0" name=""/>
        <dsp:cNvSpPr/>
      </dsp:nvSpPr>
      <dsp:spPr>
        <a:xfrm rot="20700000">
          <a:off x="2582012" y="207490"/>
          <a:ext cx="1846451" cy="1846451"/>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it-IT" sz="1500" kern="1200" dirty="0" err="1"/>
            <a:t>Tiempo</a:t>
          </a:r>
          <a:endParaRPr lang="it-IT" sz="1500" kern="1200" dirty="0"/>
        </a:p>
      </dsp:txBody>
      <dsp:txXfrm rot="-20700000">
        <a:off x="2986993" y="612471"/>
        <a:ext cx="1036489" cy="1036489"/>
      </dsp:txXfrm>
    </dsp:sp>
    <dsp:sp modelId="{28C2D6B9-4CDA-48B8-A7C3-314BB70C22F6}">
      <dsp:nvSpPr>
        <dsp:cNvPr id="0" name=""/>
        <dsp:cNvSpPr/>
      </dsp:nvSpPr>
      <dsp:spPr>
        <a:xfrm>
          <a:off x="2840573" y="1725823"/>
          <a:ext cx="3316766" cy="3316766"/>
        </a:xfrm>
        <a:prstGeom prst="circularArrow">
          <a:avLst>
            <a:gd name="adj1" fmla="val 4688"/>
            <a:gd name="adj2" fmla="val 299029"/>
            <a:gd name="adj3" fmla="val 2527270"/>
            <a:gd name="adj4" fmla="val 1583755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FC53FD-357A-410B-A17D-A6963C658CE0}">
      <dsp:nvSpPr>
        <dsp:cNvPr id="0" name=""/>
        <dsp:cNvSpPr/>
      </dsp:nvSpPr>
      <dsp:spPr>
        <a:xfrm>
          <a:off x="1192739" y="1088427"/>
          <a:ext cx="2409838" cy="240983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3E202E-A644-4D4D-B4BE-9661E87437E0}">
      <dsp:nvSpPr>
        <dsp:cNvPr id="0" name=""/>
        <dsp:cNvSpPr/>
      </dsp:nvSpPr>
      <dsp:spPr>
        <a:xfrm>
          <a:off x="2154909" y="-199170"/>
          <a:ext cx="2598290" cy="2598290"/>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17DBF-8548-4CD7-A8E8-257F8C18F4BB}">
      <dsp:nvSpPr>
        <dsp:cNvPr id="0" name=""/>
        <dsp:cNvSpPr/>
      </dsp:nvSpPr>
      <dsp:spPr>
        <a:xfrm>
          <a:off x="59072" y="796652"/>
          <a:ext cx="2152661" cy="12915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t-IT" sz="2800" kern="1200" dirty="0"/>
            <a:t>Idea de </a:t>
          </a:r>
          <a:r>
            <a:rPr lang="it-IT" sz="2800" kern="1200" dirty="0" err="1"/>
            <a:t>proyecto</a:t>
          </a:r>
          <a:endParaRPr lang="it-IT" sz="2800" kern="1200" dirty="0"/>
        </a:p>
      </dsp:txBody>
      <dsp:txXfrm>
        <a:off x="96902" y="834482"/>
        <a:ext cx="2077001" cy="1215936"/>
      </dsp:txXfrm>
    </dsp:sp>
    <dsp:sp modelId="{3CA3EFCF-5CCC-4B23-A9A0-F6215074C1B0}">
      <dsp:nvSpPr>
        <dsp:cNvPr id="0" name=""/>
        <dsp:cNvSpPr/>
      </dsp:nvSpPr>
      <dsp:spPr>
        <a:xfrm>
          <a:off x="2414032" y="1175520"/>
          <a:ext cx="428872" cy="533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it-IT" sz="2200" kern="1200"/>
        </a:p>
      </dsp:txBody>
      <dsp:txXfrm>
        <a:off x="2414032" y="1282292"/>
        <a:ext cx="300210" cy="320316"/>
      </dsp:txXfrm>
    </dsp:sp>
    <dsp:sp modelId="{4A9B48E5-FF21-4E0F-B647-21D1BC152E53}">
      <dsp:nvSpPr>
        <dsp:cNvPr id="0" name=""/>
        <dsp:cNvSpPr/>
      </dsp:nvSpPr>
      <dsp:spPr>
        <a:xfrm>
          <a:off x="3020928" y="796652"/>
          <a:ext cx="2152661" cy="12915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it-IT" sz="2800" kern="1200" dirty="0" err="1"/>
            <a:t>Planificar</a:t>
          </a:r>
          <a:r>
            <a:rPr lang="it-IT" sz="2800" kern="1200" dirty="0"/>
            <a:t> </a:t>
          </a:r>
          <a:r>
            <a:rPr lang="it-IT" sz="2800" kern="1200" dirty="0" err="1"/>
            <a:t>los</a:t>
          </a:r>
          <a:r>
            <a:rPr lang="it-IT" sz="2800" kern="1200" dirty="0"/>
            <a:t> </a:t>
          </a:r>
          <a:r>
            <a:rPr lang="it-IT" sz="2800" kern="1200" dirty="0" err="1"/>
            <a:t>rescursos</a:t>
          </a:r>
          <a:endParaRPr lang="it-IT" sz="2800" kern="1200" dirty="0"/>
        </a:p>
      </dsp:txBody>
      <dsp:txXfrm>
        <a:off x="3058758" y="834482"/>
        <a:ext cx="2077001" cy="1215936"/>
      </dsp:txXfrm>
    </dsp:sp>
    <dsp:sp modelId="{05003707-F032-42CF-8901-DA46B1B35627}">
      <dsp:nvSpPr>
        <dsp:cNvPr id="0" name=""/>
        <dsp:cNvSpPr/>
      </dsp:nvSpPr>
      <dsp:spPr>
        <a:xfrm>
          <a:off x="5388855" y="1175520"/>
          <a:ext cx="456364" cy="5338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it-IT" sz="2200" kern="1200"/>
        </a:p>
      </dsp:txBody>
      <dsp:txXfrm>
        <a:off x="5388855" y="1282292"/>
        <a:ext cx="319455" cy="320316"/>
      </dsp:txXfrm>
    </dsp:sp>
    <dsp:sp modelId="{F37580B5-DA50-42DC-9C29-24EBA3C43BAE}">
      <dsp:nvSpPr>
        <dsp:cNvPr id="0" name=""/>
        <dsp:cNvSpPr/>
      </dsp:nvSpPr>
      <dsp:spPr>
        <a:xfrm>
          <a:off x="6034654" y="796652"/>
          <a:ext cx="2152661" cy="12915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noProof="0" dirty="0" err="1"/>
            <a:t>Cierre</a:t>
          </a:r>
          <a:endParaRPr lang="en-US" sz="2800" kern="1200" noProof="0" dirty="0"/>
        </a:p>
      </dsp:txBody>
      <dsp:txXfrm>
        <a:off x="6072484" y="834482"/>
        <a:ext cx="2077001" cy="12159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D1BD5-D86A-4D62-B3B0-059BAFD26997}">
      <dsp:nvSpPr>
        <dsp:cNvPr id="0" name=""/>
        <dsp:cNvSpPr/>
      </dsp:nvSpPr>
      <dsp:spPr>
        <a:xfrm>
          <a:off x="967643" y="1317"/>
          <a:ext cx="1570485" cy="15704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kern="1200" dirty="0" err="1"/>
            <a:t>Economía</a:t>
          </a:r>
          <a:endParaRPr lang="it-IT" sz="2000" kern="1200" dirty="0"/>
        </a:p>
      </dsp:txBody>
      <dsp:txXfrm>
        <a:off x="1197635" y="231309"/>
        <a:ext cx="1110501" cy="1110501"/>
      </dsp:txXfrm>
    </dsp:sp>
    <dsp:sp modelId="{5B65EEB4-9788-41D7-932A-06DAE062E277}">
      <dsp:nvSpPr>
        <dsp:cNvPr id="0" name=""/>
        <dsp:cNvSpPr/>
      </dsp:nvSpPr>
      <dsp:spPr>
        <a:xfrm>
          <a:off x="1297445" y="1699326"/>
          <a:ext cx="910881" cy="91088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it-IT" sz="1500" kern="1200"/>
        </a:p>
      </dsp:txBody>
      <dsp:txXfrm>
        <a:off x="1418182" y="2047647"/>
        <a:ext cx="669407" cy="214239"/>
      </dsp:txXfrm>
    </dsp:sp>
    <dsp:sp modelId="{12F7EA54-FC25-4F30-A1F9-7F9D08A628F0}">
      <dsp:nvSpPr>
        <dsp:cNvPr id="0" name=""/>
        <dsp:cNvSpPr/>
      </dsp:nvSpPr>
      <dsp:spPr>
        <a:xfrm>
          <a:off x="967643" y="2737731"/>
          <a:ext cx="1570485" cy="15704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noProof="0" dirty="0" err="1"/>
            <a:t>Eficiencia</a:t>
          </a:r>
          <a:endParaRPr lang="en-US" sz="2000" kern="1200" noProof="0" dirty="0"/>
        </a:p>
      </dsp:txBody>
      <dsp:txXfrm>
        <a:off x="1197635" y="2967723"/>
        <a:ext cx="1110501" cy="1110501"/>
      </dsp:txXfrm>
    </dsp:sp>
    <dsp:sp modelId="{C3652F87-5866-41FF-BD47-8C8F8328BD3E}">
      <dsp:nvSpPr>
        <dsp:cNvPr id="0" name=""/>
        <dsp:cNvSpPr/>
      </dsp:nvSpPr>
      <dsp:spPr>
        <a:xfrm>
          <a:off x="2223564" y="1862656"/>
          <a:ext cx="1169233" cy="584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p>
      </dsp:txBody>
      <dsp:txXfrm>
        <a:off x="2223564" y="1979500"/>
        <a:ext cx="993967" cy="350532"/>
      </dsp:txXfrm>
    </dsp:sp>
    <dsp:sp modelId="{4C5E70EB-1C41-4AB3-80FF-2228E5051318}">
      <dsp:nvSpPr>
        <dsp:cNvPr id="0" name=""/>
        <dsp:cNvSpPr/>
      </dsp:nvSpPr>
      <dsp:spPr>
        <a:xfrm>
          <a:off x="3480420" y="1043004"/>
          <a:ext cx="2149586" cy="22235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noProof="0" dirty="0" err="1"/>
            <a:t>Efectividad</a:t>
          </a:r>
          <a:endParaRPr lang="en-US" sz="2500" kern="1200" noProof="0" dirty="0"/>
        </a:p>
      </dsp:txBody>
      <dsp:txXfrm>
        <a:off x="3795220" y="1368632"/>
        <a:ext cx="1519986" cy="1572268"/>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Päivämäärän paikkamerkki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248A2C5-E078-4EAE-B67C-F75635EB2AC1}" type="datetimeFigureOut">
              <a:rPr lang="en-US" smtClean="0"/>
              <a:t>1/31/2022</a:t>
            </a:fld>
            <a:endParaRPr lang="en-US"/>
          </a:p>
        </p:txBody>
      </p:sp>
      <p:sp>
        <p:nvSpPr>
          <p:cNvPr id="4" name="Dian kuvan paikkamerkki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Huomautusten paikkamerkki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a:p>
        </p:txBody>
      </p:sp>
      <p:sp>
        <p:nvSpPr>
          <p:cNvPr id="6" name="Alatunnisteen paikkamerk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Dian numeron paikkamerkki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36BBAE-8268-4B75-9EA7-395FE588218C}" type="slidenum">
              <a:rPr lang="en-US" smtClean="0"/>
              <a:t>‹Nº›</a:t>
            </a:fld>
            <a:endParaRPr lang="en-US"/>
          </a:p>
        </p:txBody>
      </p:sp>
    </p:spTree>
    <p:extLst>
      <p:ext uri="{BB962C8B-B14F-4D97-AF65-F5344CB8AC3E}">
        <p14:creationId xmlns:p14="http://schemas.microsoft.com/office/powerpoint/2010/main" val="3077567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887E90-0E07-4FDA-864C-0C99D2A63EB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0DEC76CB-170A-487C-B6DE-5C89756A9D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C9F76C6-0F8A-4C99-BB42-AF9E8E6880C3}"/>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5" name="Marcador de pie de página 4">
            <a:extLst>
              <a:ext uri="{FF2B5EF4-FFF2-40B4-BE49-F238E27FC236}">
                <a16:creationId xmlns:a16="http://schemas.microsoft.com/office/drawing/2014/main" id="{A52F7B82-1B0D-4B96-87D6-9FB8F554EA3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4DB5E42-C2BD-4465-AF33-FF1A3687CAC8}"/>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408242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6CEAAE-916D-4D79-8553-6D755354F11A}"/>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904D6BA-26EE-4D00-931D-32B61335E65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567537-172B-482C-BB50-34BBD6366E9C}"/>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5" name="Marcador de pie de página 4">
            <a:extLst>
              <a:ext uri="{FF2B5EF4-FFF2-40B4-BE49-F238E27FC236}">
                <a16:creationId xmlns:a16="http://schemas.microsoft.com/office/drawing/2014/main" id="{4373DFC3-1B83-4DA8-B1CD-7BA5BFB7258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022636A-9344-495E-BC6C-D22CE97362EB}"/>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200879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A26EAA8-93C2-4FDC-A569-617C60100FC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53BC6B-E431-4C3B-9478-D70E9BE07C5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392728-8DC0-4A3C-8A00-4E6D1BA7D6E3}"/>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5" name="Marcador de pie de página 4">
            <a:extLst>
              <a:ext uri="{FF2B5EF4-FFF2-40B4-BE49-F238E27FC236}">
                <a16:creationId xmlns:a16="http://schemas.microsoft.com/office/drawing/2014/main" id="{C249344D-B293-4FFC-B647-B4CFC632B75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9FF3B87-03E9-47A7-AF32-8C05B0B3D887}"/>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08708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5CC8A-D8FC-4BFA-9A19-28D6E8D7932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089AB33-354F-4775-A6CF-44DE222EF43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3DB18A0-AC99-4D89-8DAC-A17021FCDD2A}"/>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5" name="Marcador de pie de página 4">
            <a:extLst>
              <a:ext uri="{FF2B5EF4-FFF2-40B4-BE49-F238E27FC236}">
                <a16:creationId xmlns:a16="http://schemas.microsoft.com/office/drawing/2014/main" id="{E4EAE9DA-A0EA-48C5-9EC4-9EFDF077828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FA2ED96-E597-43F2-AEF8-42D1A2BEFC4B}"/>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90408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3F0957-5892-4DBD-BC5D-69A4674E19C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7B00FE5-84F7-418E-97DD-66E08ABD35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A1228FC-FE42-4F8C-B76F-0500241EFD31}"/>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5" name="Marcador de pie de página 4">
            <a:extLst>
              <a:ext uri="{FF2B5EF4-FFF2-40B4-BE49-F238E27FC236}">
                <a16:creationId xmlns:a16="http://schemas.microsoft.com/office/drawing/2014/main" id="{2B109401-AD0F-4446-B69B-1CB258AC804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36973FA-EA50-4D29-A749-497540FFEC28}"/>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531157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B23D3-0B40-4538-965B-A1AC1D12D52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449A546-42A7-4D64-B50B-25C24D9ABC3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2B9030-0745-465C-87BA-562FA8CD86A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8A8DD24-4417-4FF6-93FD-C72CBB33FB67}"/>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6" name="Marcador de pie de página 5">
            <a:extLst>
              <a:ext uri="{FF2B5EF4-FFF2-40B4-BE49-F238E27FC236}">
                <a16:creationId xmlns:a16="http://schemas.microsoft.com/office/drawing/2014/main" id="{33E8D037-748A-4E6A-9442-FF211937A55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00AB0F1-4C40-494A-9941-FBC70F6D139A}"/>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700470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E383F7-248E-47F9-8E07-8412257DD07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DBC1C87-4AE4-4FCB-8700-1E40953D17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1537FA4-5E81-4DFC-92C2-AEA362E832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665F3C9D-3367-4215-9688-F7A505B20B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B185E9E-240E-4A21-8B2A-C67A90B6B62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1E933C2-6AE9-4290-90C5-95119CCAD4FE}"/>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8" name="Marcador de pie de página 7">
            <a:extLst>
              <a:ext uri="{FF2B5EF4-FFF2-40B4-BE49-F238E27FC236}">
                <a16:creationId xmlns:a16="http://schemas.microsoft.com/office/drawing/2014/main" id="{70CAE50A-0BC6-4E28-B9AE-59218C4D4E9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CBEBAF1-0F61-4121-AF6C-0CC89D9A0D3C}"/>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392290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2F0C70-932A-496C-ACC7-2465C5C013D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4D0FD90-7AEC-4EC5-9D89-C706C18AA4C5}"/>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4" name="Marcador de pie de página 3">
            <a:extLst>
              <a:ext uri="{FF2B5EF4-FFF2-40B4-BE49-F238E27FC236}">
                <a16:creationId xmlns:a16="http://schemas.microsoft.com/office/drawing/2014/main" id="{F2FC46E3-D840-4171-B236-2C82EAD5C21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19096E46-6896-44CD-8211-8E288611D5BA}"/>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35598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9E127-9E34-417D-A088-338762879816}"/>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3" name="Marcador de pie de página 2">
            <a:extLst>
              <a:ext uri="{FF2B5EF4-FFF2-40B4-BE49-F238E27FC236}">
                <a16:creationId xmlns:a16="http://schemas.microsoft.com/office/drawing/2014/main" id="{F3E5F2C2-0A30-4E6B-B81B-56ED476B8BD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95420C2A-CCFC-49FB-A7D4-CD54E000F507}"/>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97880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AEB207-3FAC-4C0E-8B0A-DDC2FF7594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28B6B16-C7C8-4D77-B237-632417A971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EF50E38-0090-4364-A44A-2BF9E4C5E5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5739644-31A0-443D-97FC-181A7EC011FD}"/>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6" name="Marcador de pie de página 5">
            <a:extLst>
              <a:ext uri="{FF2B5EF4-FFF2-40B4-BE49-F238E27FC236}">
                <a16:creationId xmlns:a16="http://schemas.microsoft.com/office/drawing/2014/main" id="{A304FAB6-74E8-40AA-934B-535731D2CCF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03BAD29-685E-4CB0-8884-00A9B2F1DD5B}"/>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386626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D8FBD-DD76-4F45-8707-C47476DFC7F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D4F0445-1266-416C-8A05-2EAD4DBAE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6194C186-B924-460A-B1FD-3BF070B67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DB504B-009B-4C55-A6D0-7A5934E46945}"/>
              </a:ext>
            </a:extLst>
          </p:cNvPr>
          <p:cNvSpPr>
            <a:spLocks noGrp="1"/>
          </p:cNvSpPr>
          <p:nvPr>
            <p:ph type="dt" sz="half" idx="10"/>
          </p:nvPr>
        </p:nvSpPr>
        <p:spPr/>
        <p:txBody>
          <a:bodyPr/>
          <a:lstStyle/>
          <a:p>
            <a:fld id="{FE22A19E-EFBB-46D6-940E-B9FEBB41F1A4}" type="datetimeFigureOut">
              <a:rPr lang="es-ES" smtClean="0"/>
              <a:t>31/01/2022</a:t>
            </a:fld>
            <a:endParaRPr lang="es-ES"/>
          </a:p>
        </p:txBody>
      </p:sp>
      <p:sp>
        <p:nvSpPr>
          <p:cNvPr id="6" name="Marcador de pie de página 5">
            <a:extLst>
              <a:ext uri="{FF2B5EF4-FFF2-40B4-BE49-F238E27FC236}">
                <a16:creationId xmlns:a16="http://schemas.microsoft.com/office/drawing/2014/main" id="{E44D190D-9EC5-4230-994B-D55430DB6F4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08DACC1-FABA-4F00-BA00-17EE06980C72}"/>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04137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3C09850-80A0-4580-BAF5-AED40BF03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4780102-978E-452D-998B-FA531581C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AD9106E-EAB7-4EBB-ABBD-C74934CE03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2A19E-EFBB-46D6-940E-B9FEBB41F1A4}" type="datetimeFigureOut">
              <a:rPr lang="es-ES" smtClean="0"/>
              <a:t>31/01/2022</a:t>
            </a:fld>
            <a:endParaRPr lang="es-ES"/>
          </a:p>
        </p:txBody>
      </p:sp>
      <p:sp>
        <p:nvSpPr>
          <p:cNvPr id="5" name="Marcador de pie de página 4">
            <a:extLst>
              <a:ext uri="{FF2B5EF4-FFF2-40B4-BE49-F238E27FC236}">
                <a16:creationId xmlns:a16="http://schemas.microsoft.com/office/drawing/2014/main" id="{3FCD2346-DC06-4549-B63E-7F0F827F7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8D8689F-A519-4231-AD88-BB8B63C1BA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AC35-5C40-4781-8654-89605ADC15F4}" type="slidenum">
              <a:rPr lang="es-ES" smtClean="0"/>
              <a:t>‹Nº›</a:t>
            </a:fld>
            <a:endParaRPr lang="es-ES"/>
          </a:p>
        </p:txBody>
      </p:sp>
    </p:spTree>
    <p:extLst>
      <p:ext uri="{BB962C8B-B14F-4D97-AF65-F5344CB8AC3E}">
        <p14:creationId xmlns:p14="http://schemas.microsoft.com/office/powerpoint/2010/main" val="89602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Definition%20from%20APM%20Body%20of%20Knowledge%207th%20editio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1913356" y="2403997"/>
            <a:ext cx="8365289" cy="2046882"/>
          </a:xfrm>
        </p:spPr>
        <p:txBody>
          <a:bodyPr anchor="ctr">
            <a:normAutofit/>
          </a:bodyPr>
          <a:lstStyle/>
          <a:p>
            <a:r>
              <a:rPr lang="es-ES" sz="4000" b="1" dirty="0">
                <a:solidFill>
                  <a:srgbClr val="D92E2D"/>
                </a:solidFill>
              </a:rPr>
              <a:t>Lo esencial de la gestión de proyectos para los aspirantes a emprendedores deportivos</a:t>
            </a:r>
            <a:endParaRPr lang="es-ES" sz="3600" b="1" dirty="0">
              <a:solidFill>
                <a:srgbClr val="D92E2D"/>
              </a:solidFill>
              <a:cs typeface="Calibri Light"/>
            </a:endParaRPr>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8010" y="6294071"/>
            <a:ext cx="10100684" cy="563929"/>
          </a:xfrm>
          <a:prstGeom prst="rect">
            <a:avLst/>
          </a:prstGeom>
        </p:spPr>
      </p:pic>
      <p:pic>
        <p:nvPicPr>
          <p:cNvPr id="16" name="Imagen 15">
            <a:extLst>
              <a:ext uri="{FF2B5EF4-FFF2-40B4-BE49-F238E27FC236}">
                <a16:creationId xmlns:a16="http://schemas.microsoft.com/office/drawing/2014/main" id="{0ADC5157-47E0-463F-9C8D-1781A12865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059" y="357115"/>
            <a:ext cx="6959400" cy="2046882"/>
          </a:xfrm>
          <a:prstGeom prst="rect">
            <a:avLst/>
          </a:prstGeom>
        </p:spPr>
      </p:pic>
    </p:spTree>
    <p:extLst>
      <p:ext uri="{BB962C8B-B14F-4D97-AF65-F5344CB8AC3E}">
        <p14:creationId xmlns:p14="http://schemas.microsoft.com/office/powerpoint/2010/main" val="280934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Idea del </a:t>
            </a:r>
            <a:r>
              <a:rPr lang="en-GB" b="1" dirty="0" err="1">
                <a:ea typeface="+mn-lt"/>
                <a:cs typeface="+mn-lt"/>
              </a:rPr>
              <a:t>proyecto</a:t>
            </a:r>
            <a:endParaRPr lang="en-GB" b="1" dirty="0">
              <a:ea typeface="+mn-lt"/>
              <a:cs typeface="+mn-lt"/>
            </a:endParaRP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n-GB" dirty="0">
                <a:ea typeface="+mn-lt"/>
                <a:cs typeface="+mn-lt"/>
              </a:rPr>
              <a:t>La </a:t>
            </a:r>
            <a:r>
              <a:rPr lang="en-GB" dirty="0" err="1">
                <a:ea typeface="+mn-lt"/>
                <a:cs typeface="+mn-lt"/>
              </a:rPr>
              <a:t>fase</a:t>
            </a:r>
            <a:r>
              <a:rPr lang="en-GB" dirty="0">
                <a:ea typeface="+mn-lt"/>
                <a:cs typeface="+mn-lt"/>
              </a:rPr>
              <a:t> conceptual: </a:t>
            </a:r>
          </a:p>
          <a:p>
            <a:pPr algn="just">
              <a:lnSpc>
                <a:spcPct val="100000"/>
              </a:lnSpc>
              <a:spcBef>
                <a:spcPts val="0"/>
              </a:spcBef>
              <a:defRPr/>
            </a:pPr>
            <a:endParaRPr lang="en-GB" dirty="0">
              <a:ea typeface="+mn-lt"/>
              <a:cs typeface="+mn-lt"/>
            </a:endParaRPr>
          </a:p>
          <a:p>
            <a:pPr marL="457200" indent="-457200" algn="just">
              <a:lnSpc>
                <a:spcPct val="100000"/>
              </a:lnSpc>
              <a:spcBef>
                <a:spcPts val="0"/>
              </a:spcBef>
              <a:buFont typeface="+mj-lt"/>
              <a:buAutoNum type="arabicPeriod"/>
              <a:defRPr/>
            </a:pPr>
            <a:r>
              <a:rPr lang="en-GB" dirty="0" err="1">
                <a:ea typeface="+mn-lt"/>
                <a:cs typeface="+mn-lt"/>
              </a:rPr>
              <a:t>Explora</a:t>
            </a:r>
            <a:r>
              <a:rPr lang="en-GB" dirty="0">
                <a:ea typeface="+mn-lt"/>
                <a:cs typeface="+mn-lt"/>
              </a:rPr>
              <a:t> (y </a:t>
            </a:r>
            <a:r>
              <a:rPr lang="en-GB" dirty="0" err="1">
                <a:ea typeface="+mn-lt"/>
                <a:cs typeface="+mn-lt"/>
              </a:rPr>
              <a:t>explota</a:t>
            </a:r>
            <a:r>
              <a:rPr lang="en-GB" dirty="0">
                <a:ea typeface="+mn-lt"/>
                <a:cs typeface="+mn-lt"/>
              </a:rPr>
              <a:t>) las </a:t>
            </a:r>
            <a:r>
              <a:rPr lang="en-GB" dirty="0" err="1">
                <a:ea typeface="+mn-lt"/>
                <a:cs typeface="+mn-lt"/>
              </a:rPr>
              <a:t>oportunidades</a:t>
            </a:r>
            <a:r>
              <a:rPr lang="en-GB" dirty="0">
                <a:ea typeface="+mn-lt"/>
                <a:cs typeface="+mn-lt"/>
              </a:rPr>
              <a:t> sin </a:t>
            </a:r>
            <a:r>
              <a:rPr lang="en-GB" dirty="0" err="1">
                <a:ea typeface="+mn-lt"/>
                <a:cs typeface="+mn-lt"/>
              </a:rPr>
              <a:t>explotar</a:t>
            </a:r>
            <a:endParaRPr lang="en-GB" dirty="0">
              <a:ea typeface="+mn-lt"/>
              <a:cs typeface="+mn-lt"/>
            </a:endParaRPr>
          </a:p>
          <a:p>
            <a:pPr marL="457200" indent="-457200" algn="just">
              <a:lnSpc>
                <a:spcPct val="100000"/>
              </a:lnSpc>
              <a:spcBef>
                <a:spcPts val="0"/>
              </a:spcBef>
              <a:buFont typeface="+mj-lt"/>
              <a:buAutoNum type="arabicPeriod"/>
              <a:defRPr/>
            </a:pPr>
            <a:r>
              <a:rPr lang="en-GB" dirty="0" err="1">
                <a:ea typeface="+mn-lt"/>
                <a:cs typeface="+mn-lt"/>
              </a:rPr>
              <a:t>Satisface</a:t>
            </a:r>
            <a:r>
              <a:rPr lang="en-GB" dirty="0">
                <a:ea typeface="+mn-lt"/>
                <a:cs typeface="+mn-lt"/>
              </a:rPr>
              <a:t> </a:t>
            </a:r>
            <a:r>
              <a:rPr lang="en-GB" dirty="0" err="1">
                <a:ea typeface="+mn-lt"/>
                <a:cs typeface="+mn-lt"/>
              </a:rPr>
              <a:t>nuevas</a:t>
            </a:r>
            <a:r>
              <a:rPr lang="en-GB" dirty="0">
                <a:ea typeface="+mn-lt"/>
                <a:cs typeface="+mn-lt"/>
              </a:rPr>
              <a:t> </a:t>
            </a:r>
            <a:r>
              <a:rPr lang="en-GB" dirty="0" err="1">
                <a:ea typeface="+mn-lt"/>
                <a:cs typeface="+mn-lt"/>
              </a:rPr>
              <a:t>necesidades</a:t>
            </a:r>
            <a:endParaRPr lang="en-GB" dirty="0">
              <a:ea typeface="+mn-lt"/>
              <a:cs typeface="+mn-lt"/>
            </a:endParaRPr>
          </a:p>
          <a:p>
            <a:pPr marL="457200" indent="-457200" algn="just">
              <a:lnSpc>
                <a:spcPct val="100000"/>
              </a:lnSpc>
              <a:spcBef>
                <a:spcPts val="0"/>
              </a:spcBef>
              <a:buFont typeface="+mj-lt"/>
              <a:buAutoNum type="arabicPeriod"/>
              <a:defRPr/>
            </a:pPr>
            <a:r>
              <a:rPr lang="en-GB" dirty="0">
                <a:ea typeface="+mn-lt"/>
                <a:cs typeface="+mn-lt"/>
              </a:rPr>
              <a:t>Reduce las </a:t>
            </a:r>
            <a:r>
              <a:rPr lang="en-GB" dirty="0" err="1">
                <a:ea typeface="+mn-lt"/>
                <a:cs typeface="+mn-lt"/>
              </a:rPr>
              <a:t>diferencias</a:t>
            </a:r>
            <a:r>
              <a:rPr lang="en-GB" dirty="0">
                <a:ea typeface="+mn-lt"/>
                <a:cs typeface="+mn-lt"/>
              </a:rPr>
              <a:t> / </a:t>
            </a:r>
            <a:r>
              <a:rPr lang="en-GB" dirty="0" err="1">
                <a:ea typeface="+mn-lt"/>
                <a:cs typeface="+mn-lt"/>
              </a:rPr>
              <a:t>retrasos</a:t>
            </a:r>
            <a:endParaRPr lang="en-GB" dirty="0">
              <a:ea typeface="+mn-lt"/>
              <a:cs typeface="+mn-lt"/>
            </a:endParaRPr>
          </a:p>
          <a:p>
            <a:pPr marL="457200" indent="-457200" algn="just">
              <a:lnSpc>
                <a:spcPct val="100000"/>
              </a:lnSpc>
              <a:spcBef>
                <a:spcPts val="0"/>
              </a:spcBef>
              <a:buFont typeface="+mj-lt"/>
              <a:buAutoNum type="arabicPeriod"/>
              <a:defRPr/>
            </a:pPr>
            <a:endParaRPr lang="en-GB" dirty="0">
              <a:ea typeface="+mn-lt"/>
              <a:cs typeface="+mn-lt"/>
            </a:endParaRPr>
          </a:p>
          <a:p>
            <a:pPr algn="just">
              <a:lnSpc>
                <a:spcPct val="100000"/>
              </a:lnSpc>
              <a:spcBef>
                <a:spcPts val="0"/>
              </a:spcBef>
              <a:defRPr/>
            </a:pPr>
            <a:r>
              <a:rPr lang="es-ES" dirty="0">
                <a:cs typeface="Calibri"/>
              </a:rPr>
              <a:t>En el caso de los (aspirantes a) emprendedores del deporte, se trata realmente de definir una hoja de ruta para el diseño, la definición y el perfeccionamiento de una idea de negocio rentable.</a:t>
            </a:r>
            <a:endParaRPr lang="en-GB" b="1" dirty="0">
              <a:cs typeface="Calibri"/>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32366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69"/>
            <a:ext cx="9738730" cy="5003301"/>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Idea del </a:t>
            </a:r>
            <a:r>
              <a:rPr lang="en-GB" b="1" dirty="0" err="1">
                <a:ea typeface="+mn-lt"/>
                <a:cs typeface="+mn-lt"/>
              </a:rPr>
              <a:t>proyecto</a:t>
            </a:r>
            <a:r>
              <a:rPr lang="en-GB" b="1" dirty="0">
                <a:ea typeface="+mn-lt"/>
                <a:cs typeface="+mn-lt"/>
              </a:rPr>
              <a:t> (2)</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En la práctica, una vez definida la idea del proyecto, los gestores de proyecto esbozan la declaración de trabajo (</a:t>
            </a:r>
            <a:r>
              <a:rPr lang="es-ES" dirty="0" err="1">
                <a:ea typeface="+mn-lt"/>
                <a:cs typeface="+mn-lt"/>
              </a:rPr>
              <a:t>SoW</a:t>
            </a:r>
            <a:r>
              <a:rPr lang="es-ES" dirty="0">
                <a:ea typeface="+mn-lt"/>
                <a:cs typeface="+mn-lt"/>
              </a:rPr>
              <a:t>), documento formal que se reanuda: </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s-ES" sz="2300" dirty="0">
                <a:ea typeface="+mn-lt"/>
                <a:cs typeface="+mn-lt"/>
              </a:rPr>
              <a:t>Antecedentes del proyecto</a:t>
            </a:r>
          </a:p>
          <a:p>
            <a:pPr marL="342900" indent="-342900" algn="just">
              <a:lnSpc>
                <a:spcPct val="100000"/>
              </a:lnSpc>
              <a:spcBef>
                <a:spcPts val="0"/>
              </a:spcBef>
              <a:buFont typeface="Arial" panose="020B0604020202020204" pitchFamily="34" charset="0"/>
              <a:buChar char="•"/>
              <a:defRPr/>
            </a:pPr>
            <a:r>
              <a:rPr lang="es-ES" sz="2300" dirty="0">
                <a:ea typeface="+mn-lt"/>
                <a:cs typeface="+mn-lt"/>
              </a:rPr>
              <a:t>STKH (partes interesadas) de interés y objetivos finales</a:t>
            </a:r>
          </a:p>
          <a:p>
            <a:pPr marL="342900" indent="-342900" algn="just">
              <a:lnSpc>
                <a:spcPct val="100000"/>
              </a:lnSpc>
              <a:spcBef>
                <a:spcPts val="0"/>
              </a:spcBef>
              <a:buFont typeface="Arial" panose="020B0604020202020204" pitchFamily="34" charset="0"/>
              <a:buChar char="•"/>
              <a:defRPr/>
            </a:pPr>
            <a:r>
              <a:rPr lang="es-ES" sz="2300" dirty="0">
                <a:ea typeface="+mn-lt"/>
                <a:cs typeface="+mn-lt"/>
              </a:rPr>
              <a:t>Recursos necesarios para la ejecución del proyecto</a:t>
            </a:r>
          </a:p>
          <a:p>
            <a:pPr marL="342900" indent="-342900" algn="just">
              <a:lnSpc>
                <a:spcPct val="100000"/>
              </a:lnSpc>
              <a:spcBef>
                <a:spcPts val="0"/>
              </a:spcBef>
              <a:buFont typeface="Arial" panose="020B0604020202020204" pitchFamily="34" charset="0"/>
              <a:buChar char="•"/>
              <a:defRPr/>
            </a:pPr>
            <a:r>
              <a:rPr lang="es-ES" sz="2300" dirty="0">
                <a:ea typeface="+mn-lt"/>
                <a:cs typeface="+mn-lt"/>
              </a:rPr>
              <a:t>Evaluación de impacto y estrategias de sostenibilidad</a:t>
            </a:r>
          </a:p>
          <a:p>
            <a:pPr marL="342900" indent="-342900" algn="just">
              <a:lnSpc>
                <a:spcPct val="100000"/>
              </a:lnSpc>
              <a:spcBef>
                <a:spcPts val="0"/>
              </a:spcBef>
              <a:buFont typeface="Arial" panose="020B0604020202020204" pitchFamily="34" charset="0"/>
              <a:buChar char="•"/>
              <a:defRPr/>
            </a:pPr>
            <a:r>
              <a:rPr lang="es-ES" sz="2300" dirty="0">
                <a:ea typeface="+mn-lt"/>
                <a:cs typeface="+mn-lt"/>
              </a:rPr>
              <a:t>Comunicación, tanto interna como externa </a:t>
            </a:r>
          </a:p>
          <a:p>
            <a:pPr marL="342900" indent="-342900" algn="just">
              <a:lnSpc>
                <a:spcPct val="100000"/>
              </a:lnSpc>
              <a:spcBef>
                <a:spcPts val="0"/>
              </a:spcBef>
              <a:buFont typeface="Arial" panose="020B0604020202020204" pitchFamily="34" charset="0"/>
              <a:buChar char="•"/>
              <a:defRPr/>
            </a:pPr>
            <a:r>
              <a:rPr lang="es-ES" sz="2300" dirty="0">
                <a:ea typeface="+mn-lt"/>
                <a:cs typeface="+mn-lt"/>
              </a:rPr>
              <a:t>Medios de seguimiento y gestión de riesgos</a:t>
            </a:r>
          </a:p>
          <a:p>
            <a:pPr marL="342900" indent="-342900" algn="just">
              <a:lnSpc>
                <a:spcPct val="100000"/>
              </a:lnSpc>
              <a:spcBef>
                <a:spcPts val="0"/>
              </a:spcBef>
              <a:buFont typeface="Arial" panose="020B0604020202020204" pitchFamily="34" charset="0"/>
              <a:buChar char="•"/>
              <a:defRPr/>
            </a:pPr>
            <a:r>
              <a:rPr lang="es-ES" sz="2300" dirty="0">
                <a:ea typeface="+mn-lt"/>
                <a:cs typeface="+mn-lt"/>
              </a:rPr>
              <a:t>Indicadores clave de rendimiento (KPI) - tanto cualitativos como cuantitativos </a:t>
            </a:r>
            <a:endParaRPr lang="en-GB" sz="2300" dirty="0">
              <a:ea typeface="+mn-lt"/>
              <a:cs typeface="+mn-lt"/>
            </a:endParaRPr>
          </a:p>
          <a:p>
            <a:pPr algn="just">
              <a:defRPr/>
            </a:pPr>
            <a:endParaRPr lang="en-GB" b="1" dirty="0">
              <a:cs typeface="Calibri"/>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03478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Planificación</a:t>
            </a:r>
            <a:r>
              <a:rPr lang="en-GB" b="1" dirty="0">
                <a:ea typeface="+mn-lt"/>
                <a:cs typeface="+mn-lt"/>
              </a:rPr>
              <a:t> de los </a:t>
            </a:r>
            <a:r>
              <a:rPr lang="en-GB" b="1" dirty="0" err="1">
                <a:ea typeface="+mn-lt"/>
                <a:cs typeface="+mn-lt"/>
              </a:rPr>
              <a:t>recursos</a:t>
            </a:r>
            <a:endParaRPr lang="en-GB" b="1" dirty="0">
              <a:ea typeface="+mn-lt"/>
              <a:cs typeface="+mn-lt"/>
            </a:endParaRP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Los recursos necesarios para la ejecución del proyecto se detallan en el Plan de Gestión del Proyecto: directrices internas que pueden ser consultadas por todo el equipo del proyecto </a:t>
            </a:r>
            <a:r>
              <a:rPr lang="en-GB" dirty="0">
                <a:ea typeface="+mn-lt"/>
                <a:cs typeface="+mn-lt"/>
              </a:rPr>
              <a:t>(</a:t>
            </a:r>
            <a:r>
              <a:rPr lang="en-GB" b="1" i="1" dirty="0" err="1">
                <a:solidFill>
                  <a:srgbClr val="0070C0"/>
                </a:solidFill>
                <a:ea typeface="+mn-lt"/>
                <a:cs typeface="+mn-lt"/>
              </a:rPr>
              <a:t>qué</a:t>
            </a:r>
            <a:r>
              <a:rPr lang="en-GB" b="1" i="1" dirty="0">
                <a:solidFill>
                  <a:srgbClr val="0070C0"/>
                </a:solidFill>
                <a:ea typeface="+mn-lt"/>
                <a:cs typeface="+mn-lt"/>
              </a:rPr>
              <a:t> </a:t>
            </a:r>
            <a:r>
              <a:rPr lang="en-GB" b="1" i="1" dirty="0" err="1">
                <a:solidFill>
                  <a:srgbClr val="0070C0"/>
                </a:solidFill>
                <a:ea typeface="+mn-lt"/>
                <a:cs typeface="+mn-lt"/>
              </a:rPr>
              <a:t>suponemos</a:t>
            </a:r>
            <a:r>
              <a:rPr lang="en-GB" b="1" i="1" dirty="0">
                <a:solidFill>
                  <a:srgbClr val="0070C0"/>
                </a:solidFill>
                <a:ea typeface="+mn-lt"/>
                <a:cs typeface="+mn-lt"/>
              </a:rPr>
              <a:t> </a:t>
            </a:r>
            <a:r>
              <a:rPr lang="en-GB" b="1" i="1" dirty="0" err="1">
                <a:solidFill>
                  <a:srgbClr val="0070C0"/>
                </a:solidFill>
                <a:ea typeface="+mn-lt"/>
                <a:cs typeface="+mn-lt"/>
              </a:rPr>
              <a:t>hacer</a:t>
            </a:r>
            <a:r>
              <a:rPr lang="en-GB" b="1" i="1" dirty="0">
                <a:solidFill>
                  <a:srgbClr val="0070C0"/>
                </a:solidFill>
                <a:ea typeface="+mn-lt"/>
                <a:cs typeface="+mn-lt"/>
              </a:rPr>
              <a:t> y </a:t>
            </a:r>
            <a:r>
              <a:rPr lang="en-GB" b="1" i="1" dirty="0" err="1">
                <a:solidFill>
                  <a:srgbClr val="0070C0"/>
                </a:solidFill>
                <a:ea typeface="+mn-lt"/>
                <a:cs typeface="+mn-lt"/>
              </a:rPr>
              <a:t>cuándo</a:t>
            </a:r>
            <a:r>
              <a:rPr lang="en-GB" dirty="0">
                <a:ea typeface="+mn-lt"/>
                <a:cs typeface="+mn-lt"/>
              </a:rPr>
              <a:t>)</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Por </a:t>
            </a:r>
            <a:r>
              <a:rPr lang="en-GB" dirty="0" err="1">
                <a:ea typeface="+mn-lt"/>
                <a:cs typeface="+mn-lt"/>
              </a:rPr>
              <a:t>recursos</a:t>
            </a:r>
            <a:r>
              <a:rPr lang="en-GB" dirty="0">
                <a:ea typeface="+mn-lt"/>
                <a:cs typeface="+mn-lt"/>
              </a:rPr>
              <a:t> </a:t>
            </a:r>
            <a:r>
              <a:rPr lang="en-GB" dirty="0" err="1">
                <a:ea typeface="+mn-lt"/>
                <a:cs typeface="+mn-lt"/>
              </a:rPr>
              <a:t>incluimos</a:t>
            </a:r>
            <a:r>
              <a:rPr lang="en-GB" dirty="0">
                <a:ea typeface="+mn-lt"/>
                <a:cs typeface="+mn-lt"/>
              </a:rPr>
              <a:t>:  </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 </a:t>
            </a:r>
            <a:endParaRPr lang="en-GB" b="1" dirty="0">
              <a:cs typeface="Calibri"/>
            </a:endParaRPr>
          </a:p>
          <a:p>
            <a:pPr algn="just">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9" name="Immagine 8"/>
          <p:cNvPicPr>
            <a:picLocks noChangeAspect="1"/>
          </p:cNvPicPr>
          <p:nvPr/>
        </p:nvPicPr>
        <p:blipFill>
          <a:blip r:embed="rId4"/>
          <a:stretch>
            <a:fillRect/>
          </a:stretch>
        </p:blipFill>
        <p:spPr>
          <a:xfrm>
            <a:off x="3910486" y="4093405"/>
            <a:ext cx="2228916" cy="1547729"/>
          </a:xfrm>
          <a:prstGeom prst="rect">
            <a:avLst/>
          </a:prstGeom>
        </p:spPr>
      </p:pic>
      <p:pic>
        <p:nvPicPr>
          <p:cNvPr id="13" name="Immagine 12"/>
          <p:cNvPicPr>
            <a:picLocks noChangeAspect="1"/>
          </p:cNvPicPr>
          <p:nvPr/>
        </p:nvPicPr>
        <p:blipFill>
          <a:blip r:embed="rId5"/>
          <a:stretch>
            <a:fillRect/>
          </a:stretch>
        </p:blipFill>
        <p:spPr>
          <a:xfrm>
            <a:off x="2009191" y="3947909"/>
            <a:ext cx="1066517" cy="1911884"/>
          </a:xfrm>
          <a:prstGeom prst="rect">
            <a:avLst/>
          </a:prstGeom>
        </p:spPr>
      </p:pic>
      <p:pic>
        <p:nvPicPr>
          <p:cNvPr id="1034" name="Picture 10" descr="Silhouette,black,euro,dollar,currency - free image from needpix.com"/>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6974181" y="4390318"/>
            <a:ext cx="1124409" cy="11244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lock silhouette.a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23399" y="4263912"/>
            <a:ext cx="1377221" cy="1377222"/>
          </a:xfrm>
          <a:prstGeom prst="rect">
            <a:avLst/>
          </a:prstGeom>
          <a:noFill/>
          <a:extLst>
            <a:ext uri="{909E8E84-426E-40DD-AFC4-6F175D3DCCD1}">
              <a14:hiddenFill xmlns:a14="http://schemas.microsoft.com/office/drawing/2010/main">
                <a:solidFill>
                  <a:srgbClr val="FFFFFF"/>
                </a:solidFill>
              </a14:hiddenFill>
            </a:ext>
          </a:extLst>
        </p:spPr>
      </p:pic>
      <p:sp>
        <p:nvSpPr>
          <p:cNvPr id="14" name="CasellaDiTesto 13"/>
          <p:cNvSpPr txBox="1"/>
          <p:nvPr/>
        </p:nvSpPr>
        <p:spPr>
          <a:xfrm>
            <a:off x="2009191" y="5859793"/>
            <a:ext cx="1286933" cy="369332"/>
          </a:xfrm>
          <a:prstGeom prst="rect">
            <a:avLst/>
          </a:prstGeom>
          <a:noFill/>
        </p:spPr>
        <p:txBody>
          <a:bodyPr wrap="square" rtlCol="0">
            <a:spAutoFit/>
          </a:bodyPr>
          <a:lstStyle/>
          <a:p>
            <a:pPr algn="ctr"/>
            <a:r>
              <a:rPr lang="en-GB" b="1" dirty="0">
                <a:solidFill>
                  <a:srgbClr val="0070C0"/>
                </a:solidFill>
              </a:rPr>
              <a:t>Personas</a:t>
            </a:r>
          </a:p>
        </p:txBody>
      </p:sp>
      <p:sp>
        <p:nvSpPr>
          <p:cNvPr id="22" name="CasellaDiTesto 21"/>
          <p:cNvSpPr txBox="1"/>
          <p:nvPr/>
        </p:nvSpPr>
        <p:spPr>
          <a:xfrm>
            <a:off x="4052228" y="5798101"/>
            <a:ext cx="2228916" cy="369332"/>
          </a:xfrm>
          <a:prstGeom prst="rect">
            <a:avLst/>
          </a:prstGeom>
          <a:noFill/>
        </p:spPr>
        <p:txBody>
          <a:bodyPr wrap="square" rtlCol="0">
            <a:spAutoFit/>
          </a:bodyPr>
          <a:lstStyle/>
          <a:p>
            <a:pPr algn="ctr"/>
            <a:r>
              <a:rPr lang="en-GB" b="1" dirty="0" err="1">
                <a:solidFill>
                  <a:srgbClr val="0070C0"/>
                </a:solidFill>
              </a:rPr>
              <a:t>Productos</a:t>
            </a:r>
            <a:r>
              <a:rPr lang="en-GB" b="1" dirty="0">
                <a:solidFill>
                  <a:srgbClr val="0070C0"/>
                </a:solidFill>
              </a:rPr>
              <a:t> / </a:t>
            </a:r>
            <a:r>
              <a:rPr lang="en-GB" b="1" dirty="0" err="1">
                <a:solidFill>
                  <a:srgbClr val="0070C0"/>
                </a:solidFill>
              </a:rPr>
              <a:t>Servicios</a:t>
            </a:r>
            <a:endParaRPr lang="en-GB" b="1" dirty="0">
              <a:solidFill>
                <a:srgbClr val="0070C0"/>
              </a:solidFill>
            </a:endParaRPr>
          </a:p>
        </p:txBody>
      </p:sp>
      <p:sp>
        <p:nvSpPr>
          <p:cNvPr id="23" name="CasellaDiTesto 22"/>
          <p:cNvSpPr txBox="1"/>
          <p:nvPr/>
        </p:nvSpPr>
        <p:spPr>
          <a:xfrm>
            <a:off x="6974179" y="5784926"/>
            <a:ext cx="1286933" cy="369332"/>
          </a:xfrm>
          <a:prstGeom prst="rect">
            <a:avLst/>
          </a:prstGeom>
          <a:noFill/>
        </p:spPr>
        <p:txBody>
          <a:bodyPr wrap="square" rtlCol="0">
            <a:spAutoFit/>
          </a:bodyPr>
          <a:lstStyle/>
          <a:p>
            <a:pPr algn="ctr"/>
            <a:r>
              <a:rPr lang="en-GB" b="1" dirty="0" err="1">
                <a:solidFill>
                  <a:srgbClr val="0070C0"/>
                </a:solidFill>
              </a:rPr>
              <a:t>Finanzas</a:t>
            </a:r>
            <a:endParaRPr lang="en-GB" b="1" dirty="0">
              <a:solidFill>
                <a:srgbClr val="0070C0"/>
              </a:solidFill>
            </a:endParaRPr>
          </a:p>
        </p:txBody>
      </p:sp>
      <p:sp>
        <p:nvSpPr>
          <p:cNvPr id="24" name="CasellaDiTesto 23"/>
          <p:cNvSpPr txBox="1"/>
          <p:nvPr/>
        </p:nvSpPr>
        <p:spPr>
          <a:xfrm>
            <a:off x="9468542" y="5747903"/>
            <a:ext cx="1286933" cy="369332"/>
          </a:xfrm>
          <a:prstGeom prst="rect">
            <a:avLst/>
          </a:prstGeom>
          <a:noFill/>
        </p:spPr>
        <p:txBody>
          <a:bodyPr wrap="square" rtlCol="0">
            <a:spAutoFit/>
          </a:bodyPr>
          <a:lstStyle/>
          <a:p>
            <a:pPr algn="ctr"/>
            <a:r>
              <a:rPr lang="en-GB" b="1" dirty="0" err="1">
                <a:solidFill>
                  <a:srgbClr val="0070C0"/>
                </a:solidFill>
              </a:rPr>
              <a:t>Tiempo</a:t>
            </a:r>
            <a:endParaRPr lang="en-GB" b="1" dirty="0">
              <a:solidFill>
                <a:srgbClr val="0070C0"/>
              </a:solidFill>
            </a:endParaRPr>
          </a:p>
        </p:txBody>
      </p:sp>
    </p:spTree>
    <p:extLst>
      <p:ext uri="{BB962C8B-B14F-4D97-AF65-F5344CB8AC3E}">
        <p14:creationId xmlns:p14="http://schemas.microsoft.com/office/powerpoint/2010/main" val="131664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Plan de </a:t>
            </a:r>
            <a:r>
              <a:rPr lang="en-GB" b="1" dirty="0" err="1">
                <a:ea typeface="+mn-lt"/>
                <a:cs typeface="+mn-lt"/>
              </a:rPr>
              <a:t>gestión</a:t>
            </a:r>
            <a:r>
              <a:rPr lang="en-GB" b="1" dirty="0">
                <a:ea typeface="+mn-lt"/>
                <a:cs typeface="+mn-lt"/>
              </a:rPr>
              <a:t> de </a:t>
            </a:r>
            <a:r>
              <a:rPr lang="en-GB" b="1" dirty="0" err="1">
                <a:ea typeface="+mn-lt"/>
                <a:cs typeface="+mn-lt"/>
              </a:rPr>
              <a:t>proyectos</a:t>
            </a:r>
            <a:r>
              <a:rPr lang="en-GB" b="1" dirty="0">
                <a:ea typeface="+mn-lt"/>
                <a:cs typeface="+mn-lt"/>
              </a:rPr>
              <a:t> (PMP)</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Mientras que el SOW incluye información concisa (pero completa) sobre lo que será el proyecto (es decir, los objetivos previstos, el control financiero, etc.), el PMP detalla con mucha precisión el ciclo de ejecución real del proyecto.</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El SoW </a:t>
            </a:r>
            <a:r>
              <a:rPr lang="en-GB" dirty="0" err="1">
                <a:ea typeface="+mn-lt"/>
                <a:cs typeface="+mn-lt"/>
              </a:rPr>
              <a:t>anticipa</a:t>
            </a:r>
            <a:r>
              <a:rPr lang="en-GB" dirty="0">
                <a:ea typeface="+mn-lt"/>
                <a:cs typeface="+mn-lt"/>
              </a:rPr>
              <a:t> </a:t>
            </a:r>
            <a:r>
              <a:rPr lang="en-GB" dirty="0" err="1">
                <a:ea typeface="+mn-lt"/>
                <a:cs typeface="+mn-lt"/>
              </a:rPr>
              <a:t>el</a:t>
            </a:r>
            <a:r>
              <a:rPr lang="en-GB" dirty="0">
                <a:ea typeface="+mn-lt"/>
                <a:cs typeface="+mn-lt"/>
              </a:rPr>
              <a:t> </a:t>
            </a:r>
            <a:r>
              <a:rPr lang="en-GB" dirty="0" err="1">
                <a:ea typeface="+mn-lt"/>
                <a:cs typeface="+mn-lt"/>
              </a:rPr>
              <a:t>lanzamiento</a:t>
            </a:r>
            <a:r>
              <a:rPr lang="en-GB" dirty="0">
                <a:ea typeface="+mn-lt"/>
                <a:cs typeface="+mn-lt"/>
              </a:rPr>
              <a:t> official del Proyecto y describe </a:t>
            </a:r>
            <a:r>
              <a:rPr lang="en-GB" b="1" i="1" dirty="0" err="1">
                <a:solidFill>
                  <a:srgbClr val="0070C0"/>
                </a:solidFill>
                <a:ea typeface="+mn-lt"/>
                <a:cs typeface="+mn-lt"/>
              </a:rPr>
              <a:t>qué</a:t>
            </a:r>
            <a:r>
              <a:rPr lang="en-GB" dirty="0">
                <a:ea typeface="+mn-lt"/>
                <a:cs typeface="+mn-lt"/>
              </a:rPr>
              <a:t> </a:t>
            </a:r>
            <a:r>
              <a:rPr lang="en-GB" dirty="0" err="1">
                <a:ea typeface="+mn-lt"/>
                <a:cs typeface="+mn-lt"/>
              </a:rPr>
              <a:t>será</a:t>
            </a:r>
            <a:r>
              <a:rPr lang="en-GB" dirty="0">
                <a:ea typeface="+mn-lt"/>
                <a:cs typeface="+mn-lt"/>
              </a:rPr>
              <a:t> </a:t>
            </a:r>
            <a:r>
              <a:rPr lang="en-GB" dirty="0" err="1">
                <a:ea typeface="+mn-lt"/>
                <a:cs typeface="+mn-lt"/>
              </a:rPr>
              <a:t>realizado</a:t>
            </a:r>
            <a:r>
              <a:rPr lang="en-GB" dirty="0">
                <a:ea typeface="+mn-lt"/>
                <a:cs typeface="+mn-lt"/>
              </a:rPr>
              <a:t> a </a:t>
            </a:r>
            <a:r>
              <a:rPr lang="en-GB" dirty="0" err="1">
                <a:ea typeface="+mn-lt"/>
                <a:cs typeface="+mn-lt"/>
              </a:rPr>
              <a:t>través</a:t>
            </a:r>
            <a:r>
              <a:rPr lang="en-GB" dirty="0">
                <a:ea typeface="+mn-lt"/>
                <a:cs typeface="+mn-lt"/>
              </a:rPr>
              <a:t> de la </a:t>
            </a:r>
            <a:r>
              <a:rPr lang="en-GB" dirty="0" err="1">
                <a:ea typeface="+mn-lt"/>
                <a:cs typeface="+mn-lt"/>
              </a:rPr>
              <a:t>implementación</a:t>
            </a:r>
            <a:endParaRPr lang="en-GB" dirty="0">
              <a:ea typeface="+mn-lt"/>
              <a:cs typeface="+mn-lt"/>
            </a:endParaRP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El PMP es </a:t>
            </a:r>
            <a:r>
              <a:rPr lang="en-GB" dirty="0" err="1">
                <a:ea typeface="+mn-lt"/>
                <a:cs typeface="+mn-lt"/>
              </a:rPr>
              <a:t>redactado</a:t>
            </a:r>
            <a:r>
              <a:rPr lang="en-GB" dirty="0">
                <a:ea typeface="+mn-lt"/>
                <a:cs typeface="+mn-lt"/>
              </a:rPr>
              <a:t> </a:t>
            </a:r>
            <a:r>
              <a:rPr lang="en-GB" dirty="0" err="1">
                <a:ea typeface="+mn-lt"/>
                <a:cs typeface="+mn-lt"/>
              </a:rPr>
              <a:t>inmediatamente</a:t>
            </a:r>
            <a:r>
              <a:rPr lang="en-GB" dirty="0">
                <a:ea typeface="+mn-lt"/>
                <a:cs typeface="+mn-lt"/>
              </a:rPr>
              <a:t> antes de </a:t>
            </a:r>
            <a:r>
              <a:rPr lang="en-GB" dirty="0" err="1">
                <a:ea typeface="+mn-lt"/>
                <a:cs typeface="+mn-lt"/>
              </a:rPr>
              <a:t>empezar</a:t>
            </a:r>
            <a:r>
              <a:rPr lang="en-GB" dirty="0">
                <a:ea typeface="+mn-lt"/>
                <a:cs typeface="+mn-lt"/>
              </a:rPr>
              <a:t> la </a:t>
            </a:r>
            <a:r>
              <a:rPr lang="en-GB" dirty="0" err="1">
                <a:ea typeface="+mn-lt"/>
                <a:cs typeface="+mn-lt"/>
              </a:rPr>
              <a:t>fecha</a:t>
            </a:r>
            <a:r>
              <a:rPr lang="en-GB" dirty="0">
                <a:ea typeface="+mn-lt"/>
                <a:cs typeface="+mn-lt"/>
              </a:rPr>
              <a:t> e </a:t>
            </a:r>
            <a:r>
              <a:rPr lang="en-GB" dirty="0" err="1">
                <a:ea typeface="+mn-lt"/>
                <a:cs typeface="+mn-lt"/>
              </a:rPr>
              <a:t>indicar</a:t>
            </a:r>
            <a:r>
              <a:rPr lang="en-GB" dirty="0">
                <a:ea typeface="+mn-lt"/>
                <a:cs typeface="+mn-lt"/>
              </a:rPr>
              <a:t>  </a:t>
            </a:r>
            <a:r>
              <a:rPr lang="en-GB" b="1" i="1" dirty="0" err="1">
                <a:solidFill>
                  <a:srgbClr val="0070C0"/>
                </a:solidFill>
                <a:ea typeface="+mn-lt"/>
                <a:cs typeface="+mn-lt"/>
              </a:rPr>
              <a:t>cómo</a:t>
            </a:r>
            <a:r>
              <a:rPr lang="en-GB" b="1" dirty="0">
                <a:solidFill>
                  <a:srgbClr val="0070C0"/>
                </a:solidFill>
                <a:ea typeface="+mn-lt"/>
                <a:cs typeface="+mn-lt"/>
              </a:rPr>
              <a:t> </a:t>
            </a:r>
            <a:r>
              <a:rPr lang="en-GB" dirty="0">
                <a:ea typeface="+mn-lt"/>
                <a:cs typeface="+mn-lt"/>
              </a:rPr>
              <a:t>las </a:t>
            </a:r>
            <a:r>
              <a:rPr lang="en-GB" dirty="0" err="1">
                <a:ea typeface="+mn-lt"/>
                <a:cs typeface="+mn-lt"/>
              </a:rPr>
              <a:t>cosas</a:t>
            </a:r>
            <a:r>
              <a:rPr lang="en-GB" dirty="0">
                <a:ea typeface="+mn-lt"/>
                <a:cs typeface="+mn-lt"/>
              </a:rPr>
              <a:t> </a:t>
            </a:r>
            <a:r>
              <a:rPr lang="en-GB" dirty="0" err="1">
                <a:ea typeface="+mn-lt"/>
                <a:cs typeface="+mn-lt"/>
              </a:rPr>
              <a:t>serán</a:t>
            </a:r>
            <a:r>
              <a:rPr lang="en-GB" dirty="0">
                <a:ea typeface="+mn-lt"/>
                <a:cs typeface="+mn-lt"/>
              </a:rPr>
              <a:t> </a:t>
            </a:r>
            <a:r>
              <a:rPr lang="en-GB" dirty="0" err="1">
                <a:ea typeface="+mn-lt"/>
                <a:cs typeface="+mn-lt"/>
              </a:rPr>
              <a:t>implementadas</a:t>
            </a:r>
            <a:r>
              <a:rPr lang="en-GB" dirty="0">
                <a:ea typeface="+mn-lt"/>
                <a:cs typeface="+mn-lt"/>
              </a:rPr>
              <a:t> – por </a:t>
            </a:r>
            <a:r>
              <a:rPr lang="en-GB" dirty="0" err="1">
                <a:ea typeface="+mn-lt"/>
                <a:cs typeface="+mn-lt"/>
              </a:rPr>
              <a:t>quién</a:t>
            </a:r>
            <a:r>
              <a:rPr lang="en-GB" dirty="0">
                <a:ea typeface="+mn-lt"/>
                <a:cs typeface="+mn-lt"/>
              </a:rPr>
              <a:t> y </a:t>
            </a:r>
            <a:r>
              <a:rPr lang="en-GB" dirty="0" err="1">
                <a:ea typeface="+mn-lt"/>
                <a:cs typeface="+mn-lt"/>
              </a:rPr>
              <a:t>cuando</a:t>
            </a:r>
            <a:endParaRPr lang="en-GB" b="1" dirty="0">
              <a:ea typeface="+mn-lt"/>
              <a:cs typeface="+mn-lt"/>
            </a:endParaRPr>
          </a:p>
          <a:p>
            <a:pPr algn="just">
              <a:lnSpc>
                <a:spcPct val="100000"/>
              </a:lnSpc>
              <a:spcBef>
                <a:spcPts val="0"/>
              </a:spcBef>
              <a:defRPr/>
            </a:pPr>
            <a:r>
              <a:rPr lang="en-GB" dirty="0">
                <a:ea typeface="+mn-lt"/>
                <a:cs typeface="+mn-lt"/>
              </a:rPr>
              <a:t> </a:t>
            </a:r>
            <a:endParaRPr lang="en-GB" b="1" dirty="0">
              <a:cs typeface="Calibri"/>
            </a:endParaRPr>
          </a:p>
          <a:p>
            <a:pPr algn="just">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161102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69"/>
            <a:ext cx="9738730" cy="5003301"/>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Definir</a:t>
            </a:r>
            <a:r>
              <a:rPr lang="en-GB" b="1" dirty="0">
                <a:ea typeface="+mn-lt"/>
                <a:cs typeface="+mn-lt"/>
              </a:rPr>
              <a:t> las </a:t>
            </a:r>
            <a:r>
              <a:rPr lang="en-GB" b="1" dirty="0" err="1">
                <a:ea typeface="+mn-lt"/>
                <a:cs typeface="+mn-lt"/>
              </a:rPr>
              <a:t>operaciones</a:t>
            </a:r>
            <a:r>
              <a:rPr lang="en-GB" b="1" dirty="0">
                <a:ea typeface="+mn-lt"/>
                <a:cs typeface="+mn-lt"/>
              </a:rPr>
              <a:t> – ¿</a:t>
            </a:r>
            <a:r>
              <a:rPr lang="en-GB" b="1" dirty="0" err="1">
                <a:ea typeface="+mn-lt"/>
                <a:cs typeface="+mn-lt"/>
              </a:rPr>
              <a:t>qué</a:t>
            </a:r>
            <a:r>
              <a:rPr lang="en-GB" b="1" dirty="0">
                <a:ea typeface="+mn-lt"/>
                <a:cs typeface="+mn-lt"/>
              </a:rPr>
              <a:t> </a:t>
            </a:r>
            <a:r>
              <a:rPr lang="en-GB" b="1" dirty="0" err="1">
                <a:ea typeface="+mn-lt"/>
                <a:cs typeface="+mn-lt"/>
              </a:rPr>
              <a:t>hacer</a:t>
            </a:r>
            <a:r>
              <a:rPr lang="en-GB" b="1" i="1" dirty="0">
                <a:ea typeface="+mn-lt"/>
                <a:cs typeface="+mn-lt"/>
              </a:rPr>
              <a:t>?</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Se recomienda seguir un enfoque de estructura de desglose</a:t>
            </a:r>
            <a:r>
              <a:rPr lang="en-GB" dirty="0">
                <a:ea typeface="+mn-lt"/>
                <a:cs typeface="+mn-lt"/>
              </a:rPr>
              <a:t>: </a:t>
            </a:r>
          </a:p>
          <a:p>
            <a:pPr algn="just">
              <a:lnSpc>
                <a:spcPct val="100000"/>
              </a:lnSpc>
              <a:spcBef>
                <a:spcPts val="0"/>
              </a:spcBef>
              <a:defRPr/>
            </a:pPr>
            <a:endParaRPr lang="en-GB" b="1" dirty="0">
              <a:ea typeface="+mn-lt"/>
              <a:cs typeface="+mn-lt"/>
            </a:endParaRPr>
          </a:p>
          <a:p>
            <a:pPr marL="457200" indent="-457200" algn="just">
              <a:lnSpc>
                <a:spcPct val="100000"/>
              </a:lnSpc>
              <a:spcBef>
                <a:spcPts val="0"/>
              </a:spcBef>
              <a:buFont typeface="+mj-lt"/>
              <a:buAutoNum type="arabicPeriod"/>
              <a:defRPr/>
            </a:pPr>
            <a:r>
              <a:rPr lang="es-ES" sz="2300" dirty="0">
                <a:cs typeface="Calibri"/>
              </a:rPr>
              <a:t>Define los paquetes de trabajo de tu proyecto (por ejemplo, la preparación del sitio web)</a:t>
            </a:r>
          </a:p>
          <a:p>
            <a:pPr marL="457200" indent="-457200" algn="just">
              <a:lnSpc>
                <a:spcPct val="100000"/>
              </a:lnSpc>
              <a:spcBef>
                <a:spcPts val="0"/>
              </a:spcBef>
              <a:buFont typeface="+mj-lt"/>
              <a:buAutoNum type="arabicPeriod"/>
              <a:defRPr/>
            </a:pPr>
            <a:r>
              <a:rPr lang="es-ES" sz="2300" dirty="0">
                <a:cs typeface="Calibri"/>
              </a:rPr>
              <a:t>Desglosa cada paquete de trabajo en subtareas (por ejemplo, registrar el dominio, configurar la imagen y los elementos visuales, etc.)</a:t>
            </a:r>
          </a:p>
          <a:p>
            <a:pPr marL="457200" indent="-457200" algn="just">
              <a:lnSpc>
                <a:spcPct val="100000"/>
              </a:lnSpc>
              <a:spcBef>
                <a:spcPts val="0"/>
              </a:spcBef>
              <a:buFont typeface="+mj-lt"/>
              <a:buAutoNum type="arabicPeriod"/>
              <a:defRPr/>
            </a:pPr>
            <a:r>
              <a:rPr lang="es-ES" sz="2300" dirty="0">
                <a:cs typeface="Calibri"/>
              </a:rPr>
              <a:t>Asigna a cada tarea un resultado específico, es decir, un producto (por ejemplo, un canal de comunicación).</a:t>
            </a:r>
            <a:endParaRPr lang="en-GB" sz="2300" dirty="0">
              <a:solidFill>
                <a:srgbClr val="000000"/>
              </a:solidFill>
              <a:latin typeface="Calibri" panose="020F0502020204030204" pitchFamily="34" charset="0"/>
              <a:cs typeface="Calibri"/>
            </a:endParaRPr>
          </a:p>
          <a:p>
            <a:pPr algn="just">
              <a:lnSpc>
                <a:spcPct val="100000"/>
              </a:lnSpc>
              <a:spcBef>
                <a:spcPts val="0"/>
              </a:spcBef>
              <a:defRPr/>
            </a:pPr>
            <a:r>
              <a:rPr lang="en-GB" sz="2300" dirty="0">
                <a:solidFill>
                  <a:srgbClr val="000000"/>
                </a:solidFill>
                <a:latin typeface="Calibri" panose="020F0502020204030204" pitchFamily="34" charset="0"/>
                <a:cs typeface="Calibri"/>
              </a:rPr>
              <a:t>Los </a:t>
            </a:r>
            <a:r>
              <a:rPr lang="en-GB" sz="2300" dirty="0" err="1">
                <a:solidFill>
                  <a:srgbClr val="000000"/>
                </a:solidFill>
                <a:latin typeface="Calibri" panose="020F0502020204030204" pitchFamily="34" charset="0"/>
                <a:cs typeface="Calibri"/>
              </a:rPr>
              <a:t>resultados</a:t>
            </a:r>
            <a:r>
              <a:rPr lang="en-GB" sz="2300" dirty="0">
                <a:solidFill>
                  <a:srgbClr val="000000"/>
                </a:solidFill>
                <a:latin typeface="Calibri" panose="020F0502020204030204" pitchFamily="34" charset="0"/>
                <a:cs typeface="Calibri"/>
              </a:rPr>
              <a:t> </a:t>
            </a:r>
            <a:r>
              <a:rPr lang="en-GB" sz="2300" dirty="0" err="1">
                <a:solidFill>
                  <a:srgbClr val="000000"/>
                </a:solidFill>
                <a:latin typeface="Calibri" panose="020F0502020204030204" pitchFamily="34" charset="0"/>
                <a:cs typeface="Calibri"/>
              </a:rPr>
              <a:t>suelen</a:t>
            </a:r>
            <a:r>
              <a:rPr lang="en-GB" sz="2300" dirty="0">
                <a:solidFill>
                  <a:srgbClr val="000000"/>
                </a:solidFill>
                <a:latin typeface="Calibri" panose="020F0502020204030204" pitchFamily="34" charset="0"/>
                <a:cs typeface="Calibri"/>
              </a:rPr>
              <a:t> </a:t>
            </a:r>
            <a:r>
              <a:rPr lang="en-GB" sz="2300" dirty="0" err="1">
                <a:solidFill>
                  <a:srgbClr val="000000"/>
                </a:solidFill>
                <a:latin typeface="Calibri" panose="020F0502020204030204" pitchFamily="34" charset="0"/>
                <a:cs typeface="Calibri"/>
              </a:rPr>
              <a:t>llevar</a:t>
            </a:r>
            <a:r>
              <a:rPr lang="en-GB" sz="2300" dirty="0">
                <a:solidFill>
                  <a:srgbClr val="000000"/>
                </a:solidFill>
                <a:latin typeface="Calibri" panose="020F0502020204030204" pitchFamily="34" charset="0"/>
                <a:cs typeface="Calibri"/>
              </a:rPr>
              <a:t> a: </a:t>
            </a:r>
          </a:p>
          <a:p>
            <a:pPr algn="just">
              <a:lnSpc>
                <a:spcPct val="100000"/>
              </a:lnSpc>
              <a:spcBef>
                <a:spcPts val="0"/>
              </a:spcBef>
              <a:defRPr/>
            </a:pPr>
            <a:endParaRPr lang="en-GB" dirty="0">
              <a:solidFill>
                <a:srgbClr val="000000"/>
              </a:solidFill>
              <a:latin typeface="Calibri" panose="020F0502020204030204" pitchFamily="34" charset="0"/>
              <a:cs typeface="Calibri"/>
            </a:endParaRP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cs typeface="Calibri"/>
              </a:rPr>
              <a:t>Resultado, las repercusiones de ese resultado: es decir, la visibilidad en línea</a:t>
            </a: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cs typeface="Calibri"/>
              </a:rPr>
              <a:t>Resultados, tangibles y concretos: por ejemplo, el sitio web final </a:t>
            </a:r>
            <a:endParaRPr lang="en-GB" sz="23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1718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Define </a:t>
            </a:r>
            <a:r>
              <a:rPr lang="en-GB" b="1" dirty="0" err="1">
                <a:ea typeface="+mn-lt"/>
                <a:cs typeface="+mn-lt"/>
              </a:rPr>
              <a:t>el</a:t>
            </a:r>
            <a:r>
              <a:rPr lang="en-GB" b="1" dirty="0">
                <a:ea typeface="+mn-lt"/>
                <a:cs typeface="+mn-lt"/>
              </a:rPr>
              <a:t> timeline – ¿</a:t>
            </a:r>
            <a:r>
              <a:rPr lang="en-GB" b="1" i="1" dirty="0" err="1">
                <a:ea typeface="+mn-lt"/>
                <a:cs typeface="+mn-lt"/>
              </a:rPr>
              <a:t>cuándo</a:t>
            </a:r>
            <a:r>
              <a:rPr lang="en-GB" b="1" i="1" dirty="0">
                <a:ea typeface="+mn-lt"/>
                <a:cs typeface="+mn-lt"/>
              </a:rPr>
              <a:t>?</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Los proyectos tienen una fecha de INICIO y FIN bien precisos. Los Paquetes de Trabajo y las Tareas subsiguientes deben concluir en un periodo de tiempo determinado. </a:t>
            </a:r>
          </a:p>
          <a:p>
            <a:pPr algn="just">
              <a:lnSpc>
                <a:spcPct val="100000"/>
              </a:lnSpc>
              <a:spcBef>
                <a:spcPts val="0"/>
              </a:spcBef>
              <a:defRPr/>
            </a:pPr>
            <a:endParaRPr lang="es-ES" dirty="0">
              <a:ea typeface="+mn-lt"/>
              <a:cs typeface="+mn-lt"/>
            </a:endParaRPr>
          </a:p>
          <a:p>
            <a:pPr algn="just">
              <a:lnSpc>
                <a:spcPct val="100000"/>
              </a:lnSpc>
              <a:spcBef>
                <a:spcPts val="0"/>
              </a:spcBef>
              <a:defRPr/>
            </a:pPr>
            <a:r>
              <a:rPr lang="es-ES" dirty="0">
                <a:ea typeface="+mn-lt"/>
                <a:cs typeface="+mn-lt"/>
              </a:rPr>
              <a:t>Estos periodos deben considerarse en función de la carga de trabajo global necesaria para la ejecución y el desarrollo de ese paquete de trabajo/tarea. </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 </a:t>
            </a:r>
            <a:r>
              <a:rPr lang="es-ES" dirty="0">
                <a:ea typeface="+mn-lt"/>
                <a:cs typeface="+mn-lt"/>
              </a:rPr>
              <a:t>Cuanto mayor sea la carga de trabajo, mayor será la cantidad de recursos necesarios para cumplir con las actividades - </a:t>
            </a:r>
            <a:r>
              <a:rPr lang="es-ES" b="1" dirty="0">
                <a:ea typeface="+mn-lt"/>
                <a:cs typeface="+mn-lt"/>
              </a:rPr>
              <a:t>CAPITAL HUMANO, TIEMPO, FINANZAS</a:t>
            </a:r>
            <a:endParaRPr lang="en-GB" b="1" dirty="0">
              <a:ea typeface="+mn-lt"/>
              <a:cs typeface="+mn-lt"/>
            </a:endParaRPr>
          </a:p>
          <a:p>
            <a:pPr algn="just">
              <a:lnSpc>
                <a:spcPct val="100000"/>
              </a:lnSpc>
              <a:spcBef>
                <a:spcPts val="0"/>
              </a:spcBef>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
        <p:nvSpPr>
          <p:cNvPr id="2" name="CasellaDiTesto 1"/>
          <p:cNvSpPr txBox="1"/>
          <p:nvPr/>
        </p:nvSpPr>
        <p:spPr>
          <a:xfrm>
            <a:off x="1217295" y="4454008"/>
            <a:ext cx="364553" cy="707886"/>
          </a:xfrm>
          <a:prstGeom prst="rect">
            <a:avLst/>
          </a:prstGeom>
          <a:noFill/>
        </p:spPr>
        <p:txBody>
          <a:bodyPr wrap="square" rtlCol="0">
            <a:spAutoFit/>
          </a:bodyPr>
          <a:lstStyle/>
          <a:p>
            <a:r>
              <a:rPr lang="en-GB" sz="4000" b="1" dirty="0">
                <a:solidFill>
                  <a:srgbClr val="FF0000"/>
                </a:solidFill>
              </a:rPr>
              <a:t>!</a:t>
            </a:r>
          </a:p>
        </p:txBody>
      </p:sp>
    </p:spTree>
    <p:extLst>
      <p:ext uri="{BB962C8B-B14F-4D97-AF65-F5344CB8AC3E}">
        <p14:creationId xmlns:p14="http://schemas.microsoft.com/office/powerpoint/2010/main" val="23068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14985"/>
            <a:ext cx="9738730" cy="5228017"/>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Configuración</a:t>
            </a:r>
            <a:r>
              <a:rPr lang="en-GB" b="1" dirty="0">
                <a:ea typeface="+mn-lt"/>
                <a:cs typeface="+mn-lt"/>
              </a:rPr>
              <a:t> de las </a:t>
            </a:r>
            <a:r>
              <a:rPr lang="en-GB" b="1" dirty="0" err="1">
                <a:ea typeface="+mn-lt"/>
                <a:cs typeface="+mn-lt"/>
              </a:rPr>
              <a:t>etapas</a:t>
            </a:r>
            <a:endParaRPr lang="en-GB" b="1" dirty="0">
              <a:ea typeface="+mn-lt"/>
              <a:cs typeface="+mn-lt"/>
            </a:endParaRP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Las etapas representan un logro importante de tu proyecto, normalmente la conclusión formal o la finalización de un programa de trabajo. Puede haber más de una etapa en un proyecto, así que aprovecha este momento para hacer una pausa: </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Reflexionar</a:t>
            </a:r>
            <a:r>
              <a:rPr lang="en-GB" dirty="0">
                <a:ea typeface="+mn-lt"/>
                <a:cs typeface="+mn-lt"/>
              </a:rPr>
              <a:t> </a:t>
            </a:r>
            <a:r>
              <a:rPr lang="en-GB" dirty="0" err="1">
                <a:ea typeface="+mn-lt"/>
                <a:cs typeface="+mn-lt"/>
              </a:rPr>
              <a:t>sobre</a:t>
            </a:r>
            <a:r>
              <a:rPr lang="en-GB" dirty="0">
                <a:ea typeface="+mn-lt"/>
                <a:cs typeface="+mn-lt"/>
              </a:rPr>
              <a:t> lo </a:t>
            </a:r>
            <a:r>
              <a:rPr lang="en-GB" dirty="0" err="1">
                <a:ea typeface="+mn-lt"/>
                <a:cs typeface="+mn-lt"/>
              </a:rPr>
              <a:t>conseguido</a:t>
            </a:r>
            <a:r>
              <a:rPr lang="en-GB" dirty="0">
                <a:ea typeface="+mn-lt"/>
                <a:cs typeface="+mn-lt"/>
              </a:rPr>
              <a:t> </a:t>
            </a:r>
            <a:r>
              <a:rPr lang="en-GB" dirty="0" err="1">
                <a:ea typeface="+mn-lt"/>
                <a:cs typeface="+mn-lt"/>
              </a:rPr>
              <a:t>en</a:t>
            </a:r>
            <a:r>
              <a:rPr lang="en-GB" dirty="0">
                <a:ea typeface="+mn-lt"/>
                <a:cs typeface="+mn-lt"/>
              </a:rPr>
              <a:t> ese </a:t>
            </a:r>
            <a:r>
              <a:rPr lang="en-GB" dirty="0" err="1">
                <a:ea typeface="+mn-lt"/>
                <a:cs typeface="+mn-lt"/>
              </a:rPr>
              <a:t>momento</a:t>
            </a:r>
            <a:r>
              <a:rPr lang="en-GB" dirty="0">
                <a:ea typeface="+mn-lt"/>
                <a:cs typeface="+mn-lt"/>
              </a:rPr>
              <a:t>– </a:t>
            </a:r>
            <a:r>
              <a:rPr lang="en-GB" b="1" dirty="0" err="1">
                <a:solidFill>
                  <a:srgbClr val="0070C0"/>
                </a:solidFill>
                <a:ea typeface="+mn-lt"/>
                <a:cs typeface="+mn-lt"/>
              </a:rPr>
              <a:t>calidad</a:t>
            </a:r>
            <a:r>
              <a:rPr lang="en-GB" dirty="0">
                <a:ea typeface="+mn-lt"/>
                <a:cs typeface="+mn-lt"/>
              </a:rPr>
              <a:t> y </a:t>
            </a:r>
            <a:r>
              <a:rPr lang="en-GB" b="1" dirty="0" err="1">
                <a:solidFill>
                  <a:srgbClr val="0070C0"/>
                </a:solidFill>
                <a:ea typeface="+mn-lt"/>
                <a:cs typeface="+mn-lt"/>
              </a:rPr>
              <a:t>cantidad</a:t>
            </a:r>
            <a:endParaRPr lang="en-GB" b="1" dirty="0">
              <a:solidFill>
                <a:srgbClr val="0070C0"/>
              </a:solidFill>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Planificar</a:t>
            </a:r>
            <a:r>
              <a:rPr lang="en-GB" dirty="0">
                <a:ea typeface="+mn-lt"/>
                <a:cs typeface="+mn-lt"/>
              </a:rPr>
              <a:t> y </a:t>
            </a:r>
            <a:r>
              <a:rPr lang="en-GB" dirty="0" err="1">
                <a:ea typeface="+mn-lt"/>
                <a:cs typeface="+mn-lt"/>
              </a:rPr>
              <a:t>desplegar</a:t>
            </a:r>
            <a:r>
              <a:rPr lang="en-GB" dirty="0">
                <a:ea typeface="+mn-lt"/>
                <a:cs typeface="+mn-lt"/>
              </a:rPr>
              <a:t> una </a:t>
            </a:r>
            <a:r>
              <a:rPr lang="en-GB" b="1" dirty="0">
                <a:solidFill>
                  <a:srgbClr val="0070C0"/>
                </a:solidFill>
                <a:ea typeface="+mn-lt"/>
                <a:cs typeface="+mn-lt"/>
              </a:rPr>
              <a:t>breve </a:t>
            </a:r>
            <a:r>
              <a:rPr lang="en-GB" b="1" dirty="0" err="1">
                <a:solidFill>
                  <a:srgbClr val="0070C0"/>
                </a:solidFill>
                <a:ea typeface="+mn-lt"/>
                <a:cs typeface="+mn-lt"/>
              </a:rPr>
              <a:t>estrategia</a:t>
            </a:r>
            <a:r>
              <a:rPr lang="en-GB" b="1" dirty="0">
                <a:solidFill>
                  <a:srgbClr val="0070C0"/>
                </a:solidFill>
                <a:ea typeface="+mn-lt"/>
                <a:cs typeface="+mn-lt"/>
              </a:rPr>
              <a:t> de  </a:t>
            </a:r>
            <a:r>
              <a:rPr lang="en-GB" b="1" dirty="0" err="1">
                <a:solidFill>
                  <a:srgbClr val="0070C0"/>
                </a:solidFill>
                <a:ea typeface="+mn-lt"/>
                <a:cs typeface="+mn-lt"/>
              </a:rPr>
              <a:t>comunicación</a:t>
            </a:r>
            <a:r>
              <a:rPr lang="en-GB" b="1" dirty="0">
                <a:solidFill>
                  <a:srgbClr val="0070C0"/>
                </a:solidFill>
                <a:ea typeface="+mn-lt"/>
                <a:cs typeface="+mn-lt"/>
              </a:rPr>
              <a:t> </a:t>
            </a:r>
            <a:r>
              <a:rPr lang="en-GB" dirty="0">
                <a:ea typeface="+mn-lt"/>
                <a:cs typeface="+mn-lt"/>
              </a:rPr>
              <a:t>para </a:t>
            </a:r>
            <a:r>
              <a:rPr lang="en-GB" dirty="0" err="1">
                <a:ea typeface="+mn-lt"/>
                <a:cs typeface="+mn-lt"/>
              </a:rPr>
              <a:t>valorar</a:t>
            </a:r>
            <a:r>
              <a:rPr lang="en-GB" dirty="0">
                <a:ea typeface="+mn-lt"/>
                <a:cs typeface="+mn-lt"/>
              </a:rPr>
              <a:t> los </a:t>
            </a:r>
            <a:r>
              <a:rPr lang="en-GB" dirty="0" err="1">
                <a:ea typeface="+mn-lt"/>
                <a:cs typeface="+mn-lt"/>
              </a:rPr>
              <a:t>resultados</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Aumenta</a:t>
            </a:r>
            <a:r>
              <a:rPr lang="en-GB" dirty="0">
                <a:ea typeface="+mn-lt"/>
                <a:cs typeface="+mn-lt"/>
              </a:rPr>
              <a:t> </a:t>
            </a:r>
            <a:r>
              <a:rPr lang="en-GB" dirty="0" err="1">
                <a:ea typeface="+mn-lt"/>
                <a:cs typeface="+mn-lt"/>
              </a:rPr>
              <a:t>tu</a:t>
            </a:r>
            <a:r>
              <a:rPr lang="en-GB" dirty="0">
                <a:ea typeface="+mn-lt"/>
                <a:cs typeface="+mn-lt"/>
              </a:rPr>
              <a:t> </a:t>
            </a:r>
            <a:r>
              <a:rPr lang="en-GB" dirty="0" err="1">
                <a:ea typeface="+mn-lt"/>
                <a:cs typeface="+mn-lt"/>
              </a:rPr>
              <a:t>curva</a:t>
            </a:r>
            <a:r>
              <a:rPr lang="en-GB" dirty="0">
                <a:ea typeface="+mn-lt"/>
                <a:cs typeface="+mn-lt"/>
              </a:rPr>
              <a:t> de </a:t>
            </a:r>
            <a:r>
              <a:rPr lang="en-GB" dirty="0" err="1">
                <a:ea typeface="+mn-lt"/>
                <a:cs typeface="+mn-lt"/>
              </a:rPr>
              <a:t>aprendizaje</a:t>
            </a:r>
            <a:r>
              <a:rPr lang="en-GB" dirty="0">
                <a:ea typeface="+mn-lt"/>
                <a:cs typeface="+mn-lt"/>
              </a:rPr>
              <a:t> – </a:t>
            </a:r>
            <a:r>
              <a:rPr lang="en-GB" dirty="0" err="1">
                <a:ea typeface="+mn-lt"/>
                <a:cs typeface="+mn-lt"/>
              </a:rPr>
              <a:t>haz</a:t>
            </a:r>
            <a:r>
              <a:rPr lang="en-GB" dirty="0">
                <a:ea typeface="+mn-lt"/>
                <a:cs typeface="+mn-lt"/>
              </a:rPr>
              <a:t> un balance de </a:t>
            </a:r>
            <a:r>
              <a:rPr lang="en-GB" b="1" dirty="0">
                <a:solidFill>
                  <a:srgbClr val="0070C0"/>
                </a:solidFill>
                <a:ea typeface="+mn-lt"/>
                <a:cs typeface="+mn-lt"/>
              </a:rPr>
              <a:t>las </a:t>
            </a:r>
            <a:r>
              <a:rPr lang="en-GB" b="1" dirty="0" err="1">
                <a:solidFill>
                  <a:srgbClr val="0070C0"/>
                </a:solidFill>
                <a:ea typeface="+mn-lt"/>
                <a:cs typeface="+mn-lt"/>
              </a:rPr>
              <a:t>lecciones</a:t>
            </a:r>
            <a:r>
              <a:rPr lang="en-GB" b="1" dirty="0">
                <a:solidFill>
                  <a:srgbClr val="0070C0"/>
                </a:solidFill>
                <a:ea typeface="+mn-lt"/>
                <a:cs typeface="+mn-lt"/>
              </a:rPr>
              <a:t> </a:t>
            </a:r>
            <a:r>
              <a:rPr lang="en-GB" b="1" dirty="0" err="1">
                <a:solidFill>
                  <a:srgbClr val="0070C0"/>
                </a:solidFill>
                <a:ea typeface="+mn-lt"/>
                <a:cs typeface="+mn-lt"/>
              </a:rPr>
              <a:t>aprendidas</a:t>
            </a:r>
            <a:r>
              <a:rPr lang="en-GB" b="1" dirty="0">
                <a:solidFill>
                  <a:srgbClr val="0070C0"/>
                </a:solidFill>
                <a:ea typeface="+mn-lt"/>
                <a:cs typeface="+mn-lt"/>
              </a:rPr>
              <a:t> </a:t>
            </a:r>
          </a:p>
          <a:p>
            <a:pPr marL="342900" indent="-342900" algn="just">
              <a:lnSpc>
                <a:spcPct val="100000"/>
              </a:lnSpc>
              <a:spcBef>
                <a:spcPts val="0"/>
              </a:spcBef>
              <a:buFont typeface="Arial" panose="020B0604020202020204" pitchFamily="34" charset="0"/>
              <a:buChar char="•"/>
              <a:defRPr/>
            </a:pPr>
            <a:r>
              <a:rPr lang="en-GB" dirty="0" err="1">
                <a:ea typeface="+mn-lt"/>
                <a:cs typeface="+mn-lt"/>
              </a:rPr>
              <a:t>Controla</a:t>
            </a:r>
            <a:r>
              <a:rPr lang="en-GB" dirty="0">
                <a:ea typeface="+mn-lt"/>
                <a:cs typeface="+mn-lt"/>
              </a:rPr>
              <a:t> </a:t>
            </a:r>
            <a:r>
              <a:rPr lang="en-GB" dirty="0" err="1">
                <a:ea typeface="+mn-lt"/>
                <a:cs typeface="+mn-lt"/>
              </a:rPr>
              <a:t>el</a:t>
            </a:r>
            <a:r>
              <a:rPr lang="en-GB" dirty="0">
                <a:ea typeface="+mn-lt"/>
                <a:cs typeface="+mn-lt"/>
              </a:rPr>
              <a:t> </a:t>
            </a:r>
            <a:r>
              <a:rPr lang="en-GB" dirty="0" err="1">
                <a:ea typeface="+mn-lt"/>
                <a:cs typeface="+mn-lt"/>
              </a:rPr>
              <a:t>bienestar</a:t>
            </a:r>
            <a:r>
              <a:rPr lang="en-GB" dirty="0">
                <a:ea typeface="+mn-lt"/>
                <a:cs typeface="+mn-lt"/>
              </a:rPr>
              <a:t> de </a:t>
            </a:r>
            <a:r>
              <a:rPr lang="en-GB" dirty="0" err="1">
                <a:ea typeface="+mn-lt"/>
                <a:cs typeface="+mn-lt"/>
              </a:rPr>
              <a:t>tu</a:t>
            </a:r>
            <a:r>
              <a:rPr lang="en-GB" dirty="0">
                <a:ea typeface="+mn-lt"/>
                <a:cs typeface="+mn-lt"/>
              </a:rPr>
              <a:t> </a:t>
            </a:r>
            <a:r>
              <a:rPr lang="en-GB" dirty="0" err="1">
                <a:ea typeface="+mn-lt"/>
                <a:cs typeface="+mn-lt"/>
              </a:rPr>
              <a:t>equipo</a:t>
            </a:r>
            <a:r>
              <a:rPr lang="en-GB" dirty="0">
                <a:ea typeface="+mn-lt"/>
                <a:cs typeface="+mn-lt"/>
              </a:rPr>
              <a:t> – </a:t>
            </a:r>
            <a:r>
              <a:rPr lang="es-ES" dirty="0">
                <a:ea typeface="+mn-lt"/>
                <a:cs typeface="+mn-lt"/>
              </a:rPr>
              <a:t>el estrés es un enemigo furtivo, sus efectos se manifiestan con el tiempo...</a:t>
            </a: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2" name="Immagine 1"/>
          <p:cNvPicPr>
            <a:picLocks noChangeAspect="1"/>
          </p:cNvPicPr>
          <p:nvPr/>
        </p:nvPicPr>
        <p:blipFill>
          <a:blip r:embed="rId4"/>
          <a:stretch>
            <a:fillRect/>
          </a:stretch>
        </p:blipFill>
        <p:spPr>
          <a:xfrm>
            <a:off x="4888371" y="1252878"/>
            <a:ext cx="486609" cy="551886"/>
          </a:xfrm>
          <a:prstGeom prst="rect">
            <a:avLst/>
          </a:prstGeom>
        </p:spPr>
      </p:pic>
    </p:spTree>
    <p:extLst>
      <p:ext uri="{BB962C8B-B14F-4D97-AF65-F5344CB8AC3E}">
        <p14:creationId xmlns:p14="http://schemas.microsoft.com/office/powerpoint/2010/main" val="100259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Paquetes</a:t>
            </a:r>
            <a:r>
              <a:rPr lang="en-GB" b="1" dirty="0">
                <a:ea typeface="+mn-lt"/>
                <a:cs typeface="+mn-lt"/>
              </a:rPr>
              <a:t> de </a:t>
            </a:r>
            <a:r>
              <a:rPr lang="en-GB" b="1" dirty="0" err="1">
                <a:ea typeface="+mn-lt"/>
                <a:cs typeface="+mn-lt"/>
              </a:rPr>
              <a:t>trabajo</a:t>
            </a:r>
            <a:r>
              <a:rPr lang="en-GB" b="1" dirty="0">
                <a:ea typeface="+mn-lt"/>
                <a:cs typeface="+mn-lt"/>
              </a:rPr>
              <a:t> </a:t>
            </a:r>
            <a:r>
              <a:rPr lang="en-GB" b="1" dirty="0" err="1">
                <a:ea typeface="+mn-lt"/>
                <a:cs typeface="+mn-lt"/>
              </a:rPr>
              <a:t>horizontales</a:t>
            </a:r>
            <a:endParaRPr lang="en-GB" b="1" i="1" dirty="0">
              <a:ea typeface="+mn-lt"/>
              <a:cs typeface="+mn-lt"/>
            </a:endParaRP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Independientemente del contenido específico del proyecto, los gestores de proyectos y los (aspirantes a) empresarios deberían considerar siempre dos grupos de actividades que abarcan todo el ciclo de vida del proyecto (e incluso más allá): </a:t>
            </a:r>
            <a:endParaRPr lang="en-GB" dirty="0">
              <a:ea typeface="+mn-lt"/>
              <a:cs typeface="+mn-lt"/>
            </a:endParaRPr>
          </a:p>
          <a:p>
            <a:pPr algn="just">
              <a:lnSpc>
                <a:spcPct val="100000"/>
              </a:lnSpc>
              <a:spcBef>
                <a:spcPts val="0"/>
              </a:spcBef>
              <a:defRPr/>
            </a:pPr>
            <a:r>
              <a:rPr lang="en-GB" sz="3200" dirty="0">
                <a:ea typeface="+mn-lt"/>
                <a:cs typeface="+mn-lt"/>
              </a:rPr>
              <a:t>	</a:t>
            </a:r>
            <a:r>
              <a:rPr lang="en-GB" sz="3200" b="1" dirty="0" err="1">
                <a:solidFill>
                  <a:srgbClr val="FFC000"/>
                </a:solidFill>
                <a:ea typeface="+mn-lt"/>
                <a:cs typeface="+mn-lt"/>
              </a:rPr>
              <a:t>Comunicación</a:t>
            </a:r>
            <a:endParaRPr lang="en-GB" sz="3200" b="1" dirty="0">
              <a:solidFill>
                <a:srgbClr val="FFC000"/>
              </a:solidFill>
              <a:ea typeface="+mn-lt"/>
              <a:cs typeface="+mn-lt"/>
            </a:endParaRPr>
          </a:p>
          <a:p>
            <a:pPr marL="457200" indent="-457200" algn="just">
              <a:lnSpc>
                <a:spcPct val="100000"/>
              </a:lnSpc>
              <a:spcBef>
                <a:spcPts val="0"/>
              </a:spcBef>
              <a:buFont typeface="+mj-lt"/>
              <a:buAutoNum type="arabicPeriod"/>
              <a:defRPr/>
            </a:pPr>
            <a:endParaRPr lang="en-GB" dirty="0">
              <a:ea typeface="+mn-lt"/>
              <a:cs typeface="+mn-lt"/>
            </a:endParaRPr>
          </a:p>
          <a:p>
            <a:pPr algn="just">
              <a:lnSpc>
                <a:spcPct val="100000"/>
              </a:lnSpc>
              <a:spcBef>
                <a:spcPts val="0"/>
              </a:spcBef>
              <a:defRPr/>
            </a:pPr>
            <a:r>
              <a:rPr lang="en-GB" sz="3200" dirty="0">
                <a:solidFill>
                  <a:srgbClr val="FFC000"/>
                </a:solidFill>
                <a:ea typeface="+mn-lt"/>
                <a:cs typeface="+mn-lt"/>
              </a:rPr>
              <a:t>	</a:t>
            </a:r>
            <a:r>
              <a:rPr lang="en-GB" sz="3200" b="1" dirty="0" err="1">
                <a:solidFill>
                  <a:srgbClr val="FFC000"/>
                </a:solidFill>
                <a:ea typeface="+mn-lt"/>
                <a:cs typeface="+mn-lt"/>
              </a:rPr>
              <a:t>Gestión</a:t>
            </a:r>
            <a:r>
              <a:rPr lang="en-GB" sz="3200" b="1" dirty="0">
                <a:solidFill>
                  <a:srgbClr val="FFC000"/>
                </a:solidFill>
                <a:ea typeface="+mn-lt"/>
                <a:cs typeface="+mn-lt"/>
              </a:rPr>
              <a:t> de </a:t>
            </a:r>
            <a:r>
              <a:rPr lang="en-GB" sz="3200" b="1" dirty="0" err="1">
                <a:solidFill>
                  <a:srgbClr val="FFC000"/>
                </a:solidFill>
                <a:ea typeface="+mn-lt"/>
                <a:cs typeface="+mn-lt"/>
              </a:rPr>
              <a:t>proyectos</a:t>
            </a:r>
            <a:endParaRPr lang="en-GB" sz="3200" b="1" dirty="0">
              <a:solidFill>
                <a:srgbClr val="FFC000"/>
              </a:solidFill>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
        <p:nvSpPr>
          <p:cNvPr id="2" name="Stella a 5 punte 1"/>
          <p:cNvSpPr/>
          <p:nvPr/>
        </p:nvSpPr>
        <p:spPr>
          <a:xfrm>
            <a:off x="1743075" y="3505201"/>
            <a:ext cx="485774" cy="476249"/>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tella a 5 punte 13"/>
          <p:cNvSpPr/>
          <p:nvPr/>
        </p:nvSpPr>
        <p:spPr>
          <a:xfrm>
            <a:off x="1743075" y="4333876"/>
            <a:ext cx="485774" cy="476249"/>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2179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Sobre</a:t>
            </a:r>
            <a:r>
              <a:rPr lang="en-GB" b="1" dirty="0">
                <a:ea typeface="+mn-lt"/>
                <a:cs typeface="+mn-lt"/>
              </a:rPr>
              <a:t> los </a:t>
            </a:r>
            <a:r>
              <a:rPr lang="en-GB" b="1" dirty="0" err="1">
                <a:ea typeface="+mn-lt"/>
                <a:cs typeface="+mn-lt"/>
              </a:rPr>
              <a:t>paquetes</a:t>
            </a:r>
            <a:r>
              <a:rPr lang="en-GB" b="1" dirty="0">
                <a:ea typeface="+mn-lt"/>
                <a:cs typeface="+mn-lt"/>
              </a:rPr>
              <a:t> de </a:t>
            </a:r>
            <a:r>
              <a:rPr lang="en-GB" b="1" dirty="0" err="1">
                <a:ea typeface="+mn-lt"/>
                <a:cs typeface="+mn-lt"/>
              </a:rPr>
              <a:t>trabajo</a:t>
            </a:r>
            <a:r>
              <a:rPr lang="en-GB" b="1" dirty="0">
                <a:ea typeface="+mn-lt"/>
                <a:cs typeface="+mn-lt"/>
              </a:rPr>
              <a:t> </a:t>
            </a:r>
            <a:r>
              <a:rPr lang="en-GB" b="1" dirty="0" err="1">
                <a:ea typeface="+mn-lt"/>
                <a:cs typeface="+mn-lt"/>
              </a:rPr>
              <a:t>horizontales</a:t>
            </a:r>
            <a:r>
              <a:rPr lang="en-GB" b="1" dirty="0">
                <a:ea typeface="+mn-lt"/>
                <a:cs typeface="+mn-lt"/>
              </a:rPr>
              <a:t> – </a:t>
            </a:r>
            <a:r>
              <a:rPr lang="en-GB" b="1" i="1" dirty="0" err="1">
                <a:ea typeface="+mn-lt"/>
                <a:cs typeface="+mn-lt"/>
              </a:rPr>
              <a:t>Comunicación</a:t>
            </a:r>
            <a:r>
              <a:rPr lang="en-GB" b="1" dirty="0">
                <a:ea typeface="+mn-lt"/>
                <a:cs typeface="+mn-lt"/>
              </a:rPr>
              <a:t> </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Con el paquete de trabajo de comunicación, solemos referirnos a las actividades de comunicación que apoyan las dinámicas de colaboración, dentro y fuera del equipo del proyecto o de la organización:</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Gestión</a:t>
            </a:r>
            <a:r>
              <a:rPr lang="en-GB" dirty="0">
                <a:ea typeface="+mn-lt"/>
                <a:cs typeface="+mn-lt"/>
              </a:rPr>
              <a:t> de personas y RRHH</a:t>
            </a:r>
          </a:p>
          <a:p>
            <a:pPr marL="342900" indent="-342900" algn="just">
              <a:lnSpc>
                <a:spcPct val="100000"/>
              </a:lnSpc>
              <a:spcBef>
                <a:spcPts val="0"/>
              </a:spcBef>
              <a:buFont typeface="Arial" panose="020B0604020202020204" pitchFamily="34" charset="0"/>
              <a:buChar char="•"/>
              <a:defRPr/>
            </a:pPr>
            <a:r>
              <a:rPr lang="en-GB" dirty="0" err="1">
                <a:ea typeface="+mn-lt"/>
                <a:cs typeface="+mn-lt"/>
              </a:rPr>
              <a:t>Coordinación</a:t>
            </a:r>
            <a:r>
              <a:rPr lang="en-GB" dirty="0">
                <a:ea typeface="+mn-lt"/>
                <a:cs typeface="+mn-lt"/>
              </a:rPr>
              <a:t> entre los </a:t>
            </a:r>
            <a:r>
              <a:rPr lang="en-GB" dirty="0" err="1">
                <a:ea typeface="+mn-lt"/>
                <a:cs typeface="+mn-lt"/>
              </a:rPr>
              <a:t>miembros</a:t>
            </a:r>
            <a:r>
              <a:rPr lang="en-GB" dirty="0">
                <a:ea typeface="+mn-lt"/>
                <a:cs typeface="+mn-lt"/>
              </a:rPr>
              <a:t> del </a:t>
            </a:r>
            <a:r>
              <a:rPr lang="en-GB" dirty="0" err="1">
                <a:ea typeface="+mn-lt"/>
                <a:cs typeface="+mn-lt"/>
              </a:rPr>
              <a:t>proyecto</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Gestión</a:t>
            </a:r>
            <a:r>
              <a:rPr lang="en-GB" dirty="0">
                <a:ea typeface="+mn-lt"/>
                <a:cs typeface="+mn-lt"/>
              </a:rPr>
              <a:t> de las </a:t>
            </a:r>
            <a:r>
              <a:rPr lang="en-GB" dirty="0" err="1">
                <a:ea typeface="+mn-lt"/>
                <a:cs typeface="+mn-lt"/>
              </a:rPr>
              <a:t>partes</a:t>
            </a:r>
            <a:r>
              <a:rPr lang="en-GB" dirty="0">
                <a:ea typeface="+mn-lt"/>
                <a:cs typeface="+mn-lt"/>
              </a:rPr>
              <a:t> </a:t>
            </a:r>
            <a:r>
              <a:rPr lang="en-GB" dirty="0" err="1">
                <a:ea typeface="+mn-lt"/>
                <a:cs typeface="+mn-lt"/>
              </a:rPr>
              <a:t>interesadas</a:t>
            </a:r>
            <a:r>
              <a:rPr lang="en-GB" dirty="0">
                <a:ea typeface="+mn-lt"/>
                <a:cs typeface="+mn-lt"/>
              </a:rPr>
              <a:t> – </a:t>
            </a:r>
            <a:r>
              <a:rPr lang="en-GB" dirty="0" err="1">
                <a:ea typeface="+mn-lt"/>
                <a:cs typeface="+mn-lt"/>
              </a:rPr>
              <a:t>identificación</a:t>
            </a:r>
            <a:r>
              <a:rPr lang="en-GB" dirty="0">
                <a:ea typeface="+mn-lt"/>
                <a:cs typeface="+mn-lt"/>
              </a:rPr>
              <a:t> y </a:t>
            </a:r>
            <a:r>
              <a:rPr lang="en-GB" dirty="0" err="1">
                <a:ea typeface="+mn-lt"/>
                <a:cs typeface="+mn-lt"/>
              </a:rPr>
              <a:t>compromiso</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Alcance</a:t>
            </a:r>
            <a:r>
              <a:rPr lang="en-GB" dirty="0">
                <a:ea typeface="+mn-lt"/>
                <a:cs typeface="+mn-lt"/>
              </a:rPr>
              <a:t> y </a:t>
            </a:r>
            <a:r>
              <a:rPr lang="en-GB" dirty="0" err="1">
                <a:ea typeface="+mn-lt"/>
                <a:cs typeface="+mn-lt"/>
              </a:rPr>
              <a:t>visibilidad</a:t>
            </a:r>
            <a:r>
              <a:rPr lang="en-GB" dirty="0">
                <a:ea typeface="+mn-lt"/>
                <a:cs typeface="+mn-lt"/>
              </a:rPr>
              <a:t> de los </a:t>
            </a:r>
            <a:r>
              <a:rPr lang="en-GB" dirty="0" err="1">
                <a:ea typeface="+mn-lt"/>
                <a:cs typeface="+mn-lt"/>
              </a:rPr>
              <a:t>resultados</a:t>
            </a:r>
            <a:r>
              <a:rPr lang="en-GB" dirty="0">
                <a:ea typeface="+mn-lt"/>
                <a:cs typeface="+mn-lt"/>
              </a:rPr>
              <a:t> del </a:t>
            </a:r>
            <a:r>
              <a:rPr lang="en-GB" dirty="0" err="1">
                <a:ea typeface="+mn-lt"/>
                <a:cs typeface="+mn-lt"/>
              </a:rPr>
              <a:t>proyecto</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Valoración</a:t>
            </a:r>
            <a:r>
              <a:rPr lang="en-GB" dirty="0">
                <a:ea typeface="+mn-lt"/>
                <a:cs typeface="+mn-lt"/>
              </a:rPr>
              <a:t> de </a:t>
            </a:r>
            <a:r>
              <a:rPr lang="en-GB" dirty="0" err="1">
                <a:ea typeface="+mn-lt"/>
                <a:cs typeface="+mn-lt"/>
              </a:rPr>
              <a:t>buenas</a:t>
            </a:r>
            <a:r>
              <a:rPr lang="en-GB" dirty="0">
                <a:ea typeface="+mn-lt"/>
                <a:cs typeface="+mn-lt"/>
              </a:rPr>
              <a:t> </a:t>
            </a:r>
            <a:r>
              <a:rPr lang="en-GB" dirty="0" err="1">
                <a:ea typeface="+mn-lt"/>
                <a:cs typeface="+mn-lt"/>
              </a:rPr>
              <a:t>prácticas</a:t>
            </a:r>
            <a:r>
              <a:rPr lang="en-GB" dirty="0">
                <a:ea typeface="+mn-lt"/>
                <a:cs typeface="+mn-lt"/>
              </a:rPr>
              <a:t>, </a:t>
            </a:r>
            <a:r>
              <a:rPr lang="en-GB" dirty="0" err="1">
                <a:ea typeface="+mn-lt"/>
                <a:cs typeface="+mn-lt"/>
              </a:rPr>
              <a:t>logros</a:t>
            </a:r>
            <a:r>
              <a:rPr lang="en-GB" dirty="0">
                <a:ea typeface="+mn-lt"/>
                <a:cs typeface="+mn-lt"/>
              </a:rPr>
              <a:t> y </a:t>
            </a:r>
            <a:r>
              <a:rPr lang="en-GB" dirty="0" err="1">
                <a:ea typeface="+mn-lt"/>
                <a:cs typeface="+mn-lt"/>
              </a:rPr>
              <a:t>éxitos</a:t>
            </a:r>
            <a:endParaRPr lang="en-GB" dirty="0">
              <a:ea typeface="+mn-lt"/>
              <a:cs typeface="+mn-lt"/>
            </a:endParaRPr>
          </a:p>
          <a:p>
            <a:pPr algn="just">
              <a:lnSpc>
                <a:spcPct val="100000"/>
              </a:lnSpc>
              <a:spcBef>
                <a:spcPts val="0"/>
              </a:spcBef>
              <a:defRPr/>
            </a:pPr>
            <a:endParaRPr lang="en-GB" sz="3200" b="1" dirty="0">
              <a:solidFill>
                <a:srgbClr val="000000"/>
              </a:solidFill>
              <a:latin typeface="Calibri" panose="020F0502020204030204" pitchFamily="34" charset="0"/>
              <a:ea typeface="+mn-lt"/>
              <a:cs typeface="+mn-lt"/>
            </a:endParaRPr>
          </a:p>
          <a:p>
            <a:pPr algn="just">
              <a:lnSpc>
                <a:spcPct val="100000"/>
              </a:lnSpc>
              <a:spcBef>
                <a:spcPts val="0"/>
              </a:spcBef>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10654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Sobre</a:t>
            </a:r>
            <a:r>
              <a:rPr lang="en-GB" b="1" dirty="0">
                <a:ea typeface="+mn-lt"/>
                <a:cs typeface="+mn-lt"/>
              </a:rPr>
              <a:t> los </a:t>
            </a:r>
            <a:r>
              <a:rPr lang="en-GB" b="1" dirty="0" err="1">
                <a:ea typeface="+mn-lt"/>
                <a:cs typeface="+mn-lt"/>
              </a:rPr>
              <a:t>paquetes</a:t>
            </a:r>
            <a:r>
              <a:rPr lang="en-GB" b="1" dirty="0">
                <a:ea typeface="+mn-lt"/>
                <a:cs typeface="+mn-lt"/>
              </a:rPr>
              <a:t> de </a:t>
            </a:r>
            <a:r>
              <a:rPr lang="en-GB" b="1" dirty="0" err="1">
                <a:ea typeface="+mn-lt"/>
                <a:cs typeface="+mn-lt"/>
              </a:rPr>
              <a:t>trabajo</a:t>
            </a:r>
            <a:r>
              <a:rPr lang="en-GB" b="1" dirty="0">
                <a:ea typeface="+mn-lt"/>
                <a:cs typeface="+mn-lt"/>
              </a:rPr>
              <a:t> </a:t>
            </a:r>
            <a:r>
              <a:rPr lang="en-GB" b="1" dirty="0" err="1">
                <a:ea typeface="+mn-lt"/>
                <a:cs typeface="+mn-lt"/>
              </a:rPr>
              <a:t>horizontales</a:t>
            </a:r>
            <a:r>
              <a:rPr lang="en-GB" b="1" dirty="0">
                <a:ea typeface="+mn-lt"/>
                <a:cs typeface="+mn-lt"/>
              </a:rPr>
              <a:t> – </a:t>
            </a:r>
            <a:r>
              <a:rPr lang="en-GB" b="1" i="1" dirty="0" err="1">
                <a:ea typeface="+mn-lt"/>
                <a:cs typeface="+mn-lt"/>
              </a:rPr>
              <a:t>Gestión</a:t>
            </a:r>
            <a:r>
              <a:rPr lang="en-GB" b="1" i="1" dirty="0">
                <a:ea typeface="+mn-lt"/>
                <a:cs typeface="+mn-lt"/>
              </a:rPr>
              <a:t> de </a:t>
            </a:r>
            <a:r>
              <a:rPr lang="en-GB" b="1" i="1" dirty="0" err="1">
                <a:ea typeface="+mn-lt"/>
                <a:cs typeface="+mn-lt"/>
              </a:rPr>
              <a:t>Proyectos</a:t>
            </a:r>
            <a:r>
              <a:rPr lang="en-GB" b="1" dirty="0">
                <a:ea typeface="+mn-lt"/>
                <a:cs typeface="+mn-lt"/>
              </a:rPr>
              <a:t> </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Con el paquete de trabajo de gestión de proyectos nos referimos normalmente a las actividades que son instrumentales para asegurar una ejecución del proyecto sin problemas, tanto en calidad como en tiempo:</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s-ES" dirty="0">
                <a:ea typeface="+mn-lt"/>
                <a:cs typeface="+mn-lt"/>
              </a:rPr>
              <a:t>Garantía de calidad: Seguimiento y evaluación</a:t>
            </a:r>
          </a:p>
          <a:p>
            <a:pPr marL="342900" indent="-342900" algn="just">
              <a:lnSpc>
                <a:spcPct val="100000"/>
              </a:lnSpc>
              <a:spcBef>
                <a:spcPts val="0"/>
              </a:spcBef>
              <a:buFont typeface="Arial" panose="020B0604020202020204" pitchFamily="34" charset="0"/>
              <a:buChar char="•"/>
              <a:defRPr/>
            </a:pPr>
            <a:r>
              <a:rPr lang="es-ES" dirty="0">
                <a:ea typeface="+mn-lt"/>
                <a:cs typeface="+mn-lt"/>
              </a:rPr>
              <a:t>Gestión de riesgos: Identificación &gt; Evaluación &gt; Diseño de contramedidas</a:t>
            </a:r>
          </a:p>
          <a:p>
            <a:pPr marL="342900" indent="-342900" algn="just">
              <a:lnSpc>
                <a:spcPct val="100000"/>
              </a:lnSpc>
              <a:spcBef>
                <a:spcPts val="0"/>
              </a:spcBef>
              <a:buFont typeface="Arial" panose="020B0604020202020204" pitchFamily="34" charset="0"/>
              <a:buChar char="•"/>
              <a:defRPr/>
            </a:pPr>
            <a:r>
              <a:rPr lang="es-ES" dirty="0">
                <a:ea typeface="+mn-lt"/>
                <a:cs typeface="+mn-lt"/>
              </a:rPr>
              <a:t>Evaluación del impacto </a:t>
            </a:r>
          </a:p>
          <a:p>
            <a:pPr marL="342900" indent="-342900" algn="just">
              <a:lnSpc>
                <a:spcPct val="100000"/>
              </a:lnSpc>
              <a:spcBef>
                <a:spcPts val="0"/>
              </a:spcBef>
              <a:buFont typeface="Arial" panose="020B0604020202020204" pitchFamily="34" charset="0"/>
              <a:buChar char="•"/>
              <a:defRPr/>
            </a:pPr>
            <a:r>
              <a:rPr lang="es-ES" dirty="0">
                <a:ea typeface="+mn-lt"/>
                <a:cs typeface="+mn-lt"/>
              </a:rPr>
              <a:t>Gestión financiera</a:t>
            </a:r>
          </a:p>
          <a:p>
            <a:pPr marL="342900" indent="-342900" algn="just">
              <a:lnSpc>
                <a:spcPct val="100000"/>
              </a:lnSpc>
              <a:spcBef>
                <a:spcPts val="0"/>
              </a:spcBef>
              <a:buFont typeface="Arial" panose="020B0604020202020204" pitchFamily="34" charset="0"/>
              <a:buChar char="•"/>
              <a:defRPr/>
            </a:pPr>
            <a:r>
              <a:rPr lang="es-ES" dirty="0">
                <a:ea typeface="+mn-lt"/>
                <a:cs typeface="+mn-lt"/>
              </a:rPr>
              <a:t>Control presupuestario </a:t>
            </a:r>
            <a:endParaRPr lang="en-GB" b="1" dirty="0">
              <a:solidFill>
                <a:srgbClr val="000000"/>
              </a:solidFill>
              <a:latin typeface="Calibri" panose="020F0502020204030204" pitchFamily="34" charset="0"/>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7406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459132" y="1196400"/>
            <a:ext cx="6026935" cy="4595327"/>
          </a:xfrm>
        </p:spPr>
        <p:txBody>
          <a:bodyPr vert="horz" lIns="91440" tIns="45720" rIns="91440" bIns="45720" rtlCol="0" anchor="t">
            <a:normAutofit/>
          </a:bodyPr>
          <a:lstStyle/>
          <a:p>
            <a:pPr algn="l"/>
            <a:endParaRPr lang="es-ES" dirty="0">
              <a:solidFill>
                <a:srgbClr val="E47A24"/>
              </a:solidFill>
              <a:latin typeface="+mj-lt"/>
            </a:endParaRPr>
          </a:p>
          <a:p>
            <a:pPr algn="just"/>
            <a:r>
              <a:rPr lang="en-GB" sz="2000" b="1" dirty="0">
                <a:solidFill>
                  <a:srgbClr val="FFC300"/>
                </a:solidFill>
                <a:effectLst/>
                <a:latin typeface="+mj-lt"/>
                <a:ea typeface="Calibri" panose="020F0502020204030204" pitchFamily="34" charset="0"/>
                <a:cs typeface="Times New Roman"/>
              </a:rPr>
              <a:t>Al final de </a:t>
            </a:r>
            <a:r>
              <a:rPr lang="en-GB" sz="2000" b="1" dirty="0" err="1">
                <a:solidFill>
                  <a:srgbClr val="FFC300"/>
                </a:solidFill>
                <a:effectLst/>
                <a:latin typeface="+mj-lt"/>
                <a:ea typeface="Calibri" panose="020F0502020204030204" pitchFamily="34" charset="0"/>
                <a:cs typeface="Times New Roman"/>
              </a:rPr>
              <a:t>este</a:t>
            </a:r>
            <a:r>
              <a:rPr lang="en-GB" sz="2000" b="1" dirty="0">
                <a:solidFill>
                  <a:srgbClr val="FFC300"/>
                </a:solidFill>
                <a:effectLst/>
                <a:latin typeface="+mj-lt"/>
                <a:ea typeface="Calibri" panose="020F0502020204030204" pitchFamily="34" charset="0"/>
                <a:cs typeface="Times New Roman"/>
              </a:rPr>
              <a:t> modulo, </a:t>
            </a:r>
            <a:r>
              <a:rPr lang="en-GB" sz="2000" b="1" dirty="0" err="1">
                <a:solidFill>
                  <a:srgbClr val="FFC300"/>
                </a:solidFill>
                <a:effectLst/>
                <a:latin typeface="+mj-lt"/>
                <a:ea typeface="Calibri" panose="020F0502020204030204" pitchFamily="34" charset="0"/>
                <a:cs typeface="Times New Roman"/>
              </a:rPr>
              <a:t>serás</a:t>
            </a:r>
            <a:r>
              <a:rPr lang="en-GB" sz="2000" b="1" dirty="0">
                <a:solidFill>
                  <a:srgbClr val="FFC300"/>
                </a:solidFill>
                <a:effectLst/>
                <a:latin typeface="+mj-lt"/>
                <a:ea typeface="Calibri" panose="020F0502020204030204" pitchFamily="34" charset="0"/>
                <a:cs typeface="Times New Roman"/>
              </a:rPr>
              <a:t> </a:t>
            </a:r>
            <a:r>
              <a:rPr lang="en-GB" sz="2000" b="1" dirty="0" err="1">
                <a:solidFill>
                  <a:srgbClr val="FFC300"/>
                </a:solidFill>
                <a:effectLst/>
                <a:latin typeface="+mj-lt"/>
                <a:ea typeface="Calibri" panose="020F0502020204030204" pitchFamily="34" charset="0"/>
                <a:cs typeface="Times New Roman"/>
              </a:rPr>
              <a:t>capaz</a:t>
            </a:r>
            <a:r>
              <a:rPr lang="en-GB" sz="2000" b="1" dirty="0">
                <a:solidFill>
                  <a:srgbClr val="FFC300"/>
                </a:solidFill>
                <a:effectLst/>
                <a:latin typeface="+mj-lt"/>
                <a:ea typeface="Calibri" panose="020F0502020204030204" pitchFamily="34" charset="0"/>
                <a:cs typeface="Times New Roman"/>
              </a:rPr>
              <a:t> de:</a:t>
            </a:r>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79070" y="3300411"/>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7289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4" name="Título 3">
            <a:extLst>
              <a:ext uri="{FF2B5EF4-FFF2-40B4-BE49-F238E27FC236}">
                <a16:creationId xmlns:a16="http://schemas.microsoft.com/office/drawing/2014/main" id="{C1CC14E4-70FB-426E-8FAD-6F47CAB6EB41}"/>
              </a:ext>
            </a:extLst>
          </p:cNvPr>
          <p:cNvSpPr>
            <a:spLocks noGrp="1"/>
          </p:cNvSpPr>
          <p:nvPr>
            <p:ph type="ctrTitle"/>
          </p:nvPr>
        </p:nvSpPr>
        <p:spPr>
          <a:xfrm>
            <a:off x="8058976" y="553541"/>
            <a:ext cx="3811683" cy="642859"/>
          </a:xfrm>
        </p:spPr>
        <p:txBody>
          <a:bodyPr>
            <a:normAutofit fontScale="90000"/>
          </a:bodyPr>
          <a:lstStyle/>
          <a:p>
            <a:r>
              <a:rPr lang="es-ES" sz="4000" b="1" spc="-85" dirty="0">
                <a:solidFill>
                  <a:srgbClr val="D92E2D"/>
                </a:solidFill>
                <a:ea typeface="Calibri" panose="020F0502020204030204" pitchFamily="34" charset="0"/>
                <a:cs typeface="Tahoma"/>
              </a:rPr>
              <a:t>1.O</a:t>
            </a:r>
            <a:r>
              <a:rPr lang="es-ES" sz="4000" b="1" spc="-85" dirty="0">
                <a:solidFill>
                  <a:srgbClr val="D92E2D"/>
                </a:solidFill>
                <a:cs typeface="Tahoma"/>
              </a:rPr>
              <a:t>bjetivos y metas </a:t>
            </a:r>
            <a:endParaRPr lang="es-ES" sz="4000" b="1" dirty="0">
              <a:solidFill>
                <a:srgbClr val="D92E2D"/>
              </a:solidFill>
            </a:endParaRPr>
          </a:p>
        </p:txBody>
      </p:sp>
      <p:pic>
        <p:nvPicPr>
          <p:cNvPr id="16"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90" r="3171"/>
          <a:stretch/>
        </p:blipFill>
        <p:spPr>
          <a:xfrm>
            <a:off x="1459132" y="2317483"/>
            <a:ext cx="317240" cy="482490"/>
          </a:xfrm>
          <a:prstGeom prst="rect">
            <a:avLst/>
          </a:prstGeom>
        </p:spPr>
      </p:pic>
      <p:pic>
        <p:nvPicPr>
          <p:cNvPr id="17" name="Imagen 16">
            <a:extLst>
              <a:ext uri="{FF2B5EF4-FFF2-40B4-BE49-F238E27FC236}">
                <a16:creationId xmlns:a16="http://schemas.microsoft.com/office/drawing/2014/main" id="{EB7E19A7-1F68-40D8-B67E-BD6163E7B49B}"/>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90" r="3171"/>
          <a:stretch/>
        </p:blipFill>
        <p:spPr>
          <a:xfrm>
            <a:off x="1459132" y="3300003"/>
            <a:ext cx="317240" cy="482490"/>
          </a:xfrm>
          <a:prstGeom prst="rect">
            <a:avLst/>
          </a:prstGeom>
        </p:spPr>
      </p:pic>
      <p:pic>
        <p:nvPicPr>
          <p:cNvPr id="18" name="Imagen 17">
            <a:extLst>
              <a:ext uri="{FF2B5EF4-FFF2-40B4-BE49-F238E27FC236}">
                <a16:creationId xmlns:a16="http://schemas.microsoft.com/office/drawing/2014/main" id="{3D1E64DD-D47E-458E-A38C-F604DB11DCDC}"/>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90" r="3171"/>
          <a:stretch/>
        </p:blipFill>
        <p:spPr>
          <a:xfrm>
            <a:off x="1459132" y="4282523"/>
            <a:ext cx="317240" cy="482490"/>
          </a:xfrm>
          <a:prstGeom prst="rect">
            <a:avLst/>
          </a:prstGeom>
        </p:spPr>
      </p:pic>
      <p:sp>
        <p:nvSpPr>
          <p:cNvPr id="19" name="TextBox 7">
            <a:extLst>
              <a:ext uri="{FF2B5EF4-FFF2-40B4-BE49-F238E27FC236}">
                <a16:creationId xmlns:a16="http://schemas.microsoft.com/office/drawing/2014/main" id="{B5C1FC63-CF05-4D85-9742-411CF5AE3D86}"/>
              </a:ext>
            </a:extLst>
          </p:cNvPr>
          <p:cNvSpPr txBox="1"/>
          <p:nvPr/>
        </p:nvSpPr>
        <p:spPr>
          <a:xfrm>
            <a:off x="1900225" y="2632758"/>
            <a:ext cx="5124925" cy="461665"/>
          </a:xfrm>
          <a:prstGeom prst="rect">
            <a:avLst/>
          </a:prstGeom>
          <a:noFill/>
        </p:spPr>
        <p:txBody>
          <a:bodyPr wrap="square" lIns="91440" tIns="45720" rIns="91440" bIns="45720" rtlCol="0" anchor="t">
            <a:spAutoFit/>
          </a:bodyPr>
          <a:lstStyle/>
          <a:p>
            <a:pPr algn="just"/>
            <a:r>
              <a:rPr lang="es-ES" sz="1200" dirty="0">
                <a:ea typeface="+mn-lt"/>
                <a:cs typeface="+mn-lt"/>
              </a:rPr>
              <a:t>Qué es la gestión de proyectos, por qué es importante, qué es relevante en la gestión de proyectos en comparación con otras funciones de gestión</a:t>
            </a:r>
            <a:endParaRPr lang="en-US" altLang="ko-KR" sz="1200" dirty="0">
              <a:latin typeface="+mj-lt"/>
              <a:ea typeface="맑은 고딕"/>
              <a:cs typeface="Arial"/>
            </a:endParaRPr>
          </a:p>
        </p:txBody>
      </p:sp>
      <p:sp>
        <p:nvSpPr>
          <p:cNvPr id="20" name="TextBox 8">
            <a:extLst>
              <a:ext uri="{FF2B5EF4-FFF2-40B4-BE49-F238E27FC236}">
                <a16:creationId xmlns:a16="http://schemas.microsoft.com/office/drawing/2014/main" id="{006589D8-892A-4191-BF65-8E3960D7DC65}"/>
              </a:ext>
            </a:extLst>
          </p:cNvPr>
          <p:cNvSpPr txBox="1"/>
          <p:nvPr/>
        </p:nvSpPr>
        <p:spPr>
          <a:xfrm>
            <a:off x="1900225" y="2294204"/>
            <a:ext cx="5124925" cy="369332"/>
          </a:xfrm>
          <a:prstGeom prst="rect">
            <a:avLst/>
          </a:prstGeom>
          <a:noFill/>
        </p:spPr>
        <p:txBody>
          <a:bodyPr wrap="square" lIns="108000" tIns="45720" rIns="108000" bIns="45720" rtlCol="0" anchor="t">
            <a:spAutoFit/>
          </a:bodyPr>
          <a:lstStyle/>
          <a:p>
            <a:r>
              <a:rPr lang="es-ES" altLang="ko-KR" b="1" dirty="0">
                <a:latin typeface="+mj-lt"/>
                <a:ea typeface="맑은 고딕"/>
                <a:cs typeface="Arial"/>
              </a:rPr>
              <a:t>Obtener lo esencial de la gestión de proyectos</a:t>
            </a:r>
            <a:endParaRPr lang="en-US" altLang="ko-KR" b="1" dirty="0">
              <a:latin typeface="+mj-lt"/>
              <a:ea typeface="맑은 고딕"/>
              <a:cs typeface="Arial" pitchFamily="34" charset="0"/>
            </a:endParaRPr>
          </a:p>
        </p:txBody>
      </p:sp>
      <p:sp>
        <p:nvSpPr>
          <p:cNvPr id="21" name="TextBox 7">
            <a:extLst>
              <a:ext uri="{FF2B5EF4-FFF2-40B4-BE49-F238E27FC236}">
                <a16:creationId xmlns:a16="http://schemas.microsoft.com/office/drawing/2014/main" id="{D2699A28-3E26-4FD4-8143-27494C6E64F0}"/>
              </a:ext>
            </a:extLst>
          </p:cNvPr>
          <p:cNvSpPr txBox="1"/>
          <p:nvPr/>
        </p:nvSpPr>
        <p:spPr>
          <a:xfrm>
            <a:off x="1900225" y="3612402"/>
            <a:ext cx="5135363" cy="461665"/>
          </a:xfrm>
          <a:prstGeom prst="rect">
            <a:avLst/>
          </a:prstGeom>
          <a:noFill/>
        </p:spPr>
        <p:txBody>
          <a:bodyPr wrap="square" lIns="91440" tIns="45720" rIns="91440" bIns="45720" rtlCol="0" anchor="t">
            <a:spAutoFit/>
          </a:bodyPr>
          <a:lstStyle/>
          <a:p>
            <a:pPr algn="just"/>
            <a:r>
              <a:rPr lang="es-ES" altLang="ko-KR" sz="1200" dirty="0">
                <a:latin typeface="+mj-lt"/>
                <a:ea typeface="맑은 고딕"/>
                <a:cs typeface="Arial"/>
              </a:rPr>
              <a:t>Desde la fase de diseño hasta la conclusión formal, cada proyecto sigue una trayectoria específica que incluye actividades técnicas y tareas transversales.</a:t>
            </a:r>
            <a:endParaRPr lang="en-US" altLang="ko-KR" sz="1200" strike="sngStrike" dirty="0">
              <a:latin typeface="+mj-lt"/>
              <a:ea typeface="맑은 고딕"/>
              <a:cs typeface="Arial"/>
            </a:endParaRPr>
          </a:p>
        </p:txBody>
      </p:sp>
      <p:sp>
        <p:nvSpPr>
          <p:cNvPr id="22" name="TextBox 8">
            <a:extLst>
              <a:ext uri="{FF2B5EF4-FFF2-40B4-BE49-F238E27FC236}">
                <a16:creationId xmlns:a16="http://schemas.microsoft.com/office/drawing/2014/main" id="{A554AB94-BBE5-4DF1-B75D-FE12DF2146A2}"/>
              </a:ext>
            </a:extLst>
          </p:cNvPr>
          <p:cNvSpPr txBox="1"/>
          <p:nvPr/>
        </p:nvSpPr>
        <p:spPr>
          <a:xfrm>
            <a:off x="1900224" y="3284286"/>
            <a:ext cx="4728268" cy="369332"/>
          </a:xfrm>
          <a:prstGeom prst="rect">
            <a:avLst/>
          </a:prstGeom>
          <a:noFill/>
        </p:spPr>
        <p:txBody>
          <a:bodyPr wrap="square" lIns="108000" tIns="45720" rIns="108000" bIns="45720" rtlCol="0" anchor="t">
            <a:spAutoFit/>
          </a:bodyPr>
          <a:lstStyle/>
          <a:p>
            <a:r>
              <a:rPr lang="en-US" altLang="ko-KR" b="1" dirty="0" err="1">
                <a:latin typeface="+mj-lt"/>
                <a:cs typeface="Calibri Light"/>
              </a:rPr>
              <a:t>Familiarizarte</a:t>
            </a:r>
            <a:r>
              <a:rPr lang="en-US" altLang="ko-KR" b="1" dirty="0">
                <a:latin typeface="+mj-lt"/>
                <a:cs typeface="Calibri Light"/>
              </a:rPr>
              <a:t> con </a:t>
            </a:r>
            <a:r>
              <a:rPr lang="en-US" altLang="ko-KR" b="1" dirty="0" err="1">
                <a:latin typeface="+mj-lt"/>
                <a:cs typeface="Calibri Light"/>
              </a:rPr>
              <a:t>el</a:t>
            </a:r>
            <a:r>
              <a:rPr lang="en-US" altLang="ko-KR" b="1" dirty="0">
                <a:latin typeface="+mj-lt"/>
                <a:cs typeface="Calibri Light"/>
              </a:rPr>
              <a:t> </a:t>
            </a:r>
            <a:r>
              <a:rPr lang="en-US" altLang="ko-KR" b="1" dirty="0" err="1">
                <a:latin typeface="+mj-lt"/>
                <a:cs typeface="Calibri Light"/>
              </a:rPr>
              <a:t>ciclo</a:t>
            </a:r>
            <a:r>
              <a:rPr lang="en-US" altLang="ko-KR" b="1" dirty="0">
                <a:latin typeface="+mj-lt"/>
                <a:cs typeface="Calibri Light"/>
              </a:rPr>
              <a:t> de </a:t>
            </a:r>
            <a:r>
              <a:rPr lang="en-US" altLang="ko-KR" b="1" dirty="0" err="1">
                <a:latin typeface="+mj-lt"/>
                <a:cs typeface="Calibri Light"/>
              </a:rPr>
              <a:t>vida</a:t>
            </a:r>
            <a:r>
              <a:rPr lang="en-US" altLang="ko-KR" b="1" dirty="0">
                <a:latin typeface="+mj-lt"/>
                <a:cs typeface="Calibri Light"/>
              </a:rPr>
              <a:t> del </a:t>
            </a:r>
            <a:r>
              <a:rPr lang="en-US" altLang="ko-KR" b="1" dirty="0" err="1">
                <a:latin typeface="+mj-lt"/>
                <a:cs typeface="Calibri Light"/>
              </a:rPr>
              <a:t>proyecto</a:t>
            </a:r>
            <a:r>
              <a:rPr lang="en-US" altLang="ko-KR" b="1" dirty="0">
                <a:latin typeface="+mj-lt"/>
                <a:cs typeface="Calibri Light"/>
              </a:rPr>
              <a:t> </a:t>
            </a:r>
            <a:endParaRPr lang="en-US" altLang="ko-KR" b="1" dirty="0">
              <a:latin typeface="+mj-lt"/>
              <a:ea typeface="맑은 고딕"/>
              <a:cs typeface="Arial" pitchFamily="34" charset="0"/>
            </a:endParaRPr>
          </a:p>
        </p:txBody>
      </p:sp>
      <p:sp>
        <p:nvSpPr>
          <p:cNvPr id="23" name="TextBox 7">
            <a:extLst>
              <a:ext uri="{FF2B5EF4-FFF2-40B4-BE49-F238E27FC236}">
                <a16:creationId xmlns:a16="http://schemas.microsoft.com/office/drawing/2014/main" id="{2DE19CFF-303F-491E-99BB-D2AB3183AEDD}"/>
              </a:ext>
            </a:extLst>
          </p:cNvPr>
          <p:cNvSpPr txBox="1"/>
          <p:nvPr/>
        </p:nvSpPr>
        <p:spPr>
          <a:xfrm>
            <a:off x="1900225" y="4612770"/>
            <a:ext cx="5145801" cy="646331"/>
          </a:xfrm>
          <a:prstGeom prst="rect">
            <a:avLst/>
          </a:prstGeom>
          <a:noFill/>
        </p:spPr>
        <p:txBody>
          <a:bodyPr wrap="square" lIns="91440" tIns="45720" rIns="91440" bIns="45720" rtlCol="0" anchor="t">
            <a:spAutoFit/>
          </a:bodyPr>
          <a:lstStyle/>
          <a:p>
            <a:pPr algn="just"/>
            <a:r>
              <a:rPr lang="es-ES" altLang="ko-KR" sz="1200" dirty="0">
                <a:latin typeface="+mj-lt"/>
                <a:ea typeface="맑은 고딕"/>
                <a:cs typeface="Arial"/>
              </a:rPr>
              <a:t>Hay una delgada línea entre un proyecto exitoso que cumpla con las expectativas y el riesgo de ver tus esfuerzos en vano: evita las trampas comunes y acostúmbrate al enfoque de la gestión de proyectos</a:t>
            </a:r>
            <a:r>
              <a:rPr lang="en-US" altLang="ko-KR" sz="1200" dirty="0">
                <a:latin typeface="+mj-lt"/>
                <a:ea typeface="맑은 고딕"/>
                <a:cs typeface="Arial"/>
              </a:rPr>
              <a:t>.</a:t>
            </a:r>
            <a:endParaRPr lang="en-US" altLang="ko-KR" sz="1200" dirty="0">
              <a:latin typeface="+mj-lt"/>
              <a:ea typeface="맑은 고딕"/>
              <a:cs typeface="Arial" pitchFamily="34" charset="0"/>
            </a:endParaRPr>
          </a:p>
        </p:txBody>
      </p:sp>
      <p:sp>
        <p:nvSpPr>
          <p:cNvPr id="24" name="TextBox 8">
            <a:extLst>
              <a:ext uri="{FF2B5EF4-FFF2-40B4-BE49-F238E27FC236}">
                <a16:creationId xmlns:a16="http://schemas.microsoft.com/office/drawing/2014/main" id="{AC73C74C-0A3C-43BB-B07A-42699E1AB031}"/>
              </a:ext>
            </a:extLst>
          </p:cNvPr>
          <p:cNvSpPr txBox="1"/>
          <p:nvPr/>
        </p:nvSpPr>
        <p:spPr>
          <a:xfrm>
            <a:off x="1900225" y="4253340"/>
            <a:ext cx="5124925" cy="369332"/>
          </a:xfrm>
          <a:prstGeom prst="rect">
            <a:avLst/>
          </a:prstGeom>
          <a:noFill/>
        </p:spPr>
        <p:txBody>
          <a:bodyPr wrap="square" lIns="108000" tIns="45720" rIns="108000" bIns="45720" rtlCol="0" anchor="t">
            <a:spAutoFit/>
          </a:bodyPr>
          <a:lstStyle/>
          <a:p>
            <a:r>
              <a:rPr lang="es-ES" altLang="ko-KR" b="1" dirty="0">
                <a:latin typeface="+mj-lt"/>
                <a:ea typeface="맑은 고딕"/>
                <a:cs typeface="Arial"/>
              </a:rPr>
              <a:t>Entender lo que caracteriza a un proyecto exitoso</a:t>
            </a:r>
            <a:endParaRPr lang="en-US" altLang="ko-KR" b="1" dirty="0">
              <a:latin typeface="+mj-lt"/>
              <a:ea typeface="맑은 고딕"/>
              <a:cs typeface="Arial" pitchFamily="34" charset="0"/>
            </a:endParaRPr>
          </a:p>
        </p:txBody>
      </p:sp>
    </p:spTree>
    <p:extLst>
      <p:ext uri="{BB962C8B-B14F-4D97-AF65-F5344CB8AC3E}">
        <p14:creationId xmlns:p14="http://schemas.microsoft.com/office/powerpoint/2010/main" val="302803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Consejos</a:t>
            </a:r>
            <a:r>
              <a:rPr lang="en-GB" b="1" dirty="0">
                <a:ea typeface="+mn-lt"/>
                <a:cs typeface="+mn-lt"/>
              </a:rPr>
              <a:t> para la </a:t>
            </a:r>
            <a:r>
              <a:rPr lang="en-GB" b="1" dirty="0" err="1">
                <a:ea typeface="+mn-lt"/>
                <a:cs typeface="+mn-lt"/>
              </a:rPr>
              <a:t>gestión</a:t>
            </a:r>
            <a:r>
              <a:rPr lang="en-GB" b="1" dirty="0">
                <a:ea typeface="+mn-lt"/>
                <a:cs typeface="+mn-lt"/>
              </a:rPr>
              <a:t> </a:t>
            </a:r>
            <a:r>
              <a:rPr lang="en-GB" b="1" dirty="0" err="1">
                <a:ea typeface="+mn-lt"/>
                <a:cs typeface="+mn-lt"/>
              </a:rPr>
              <a:t>financiera</a:t>
            </a:r>
            <a:endParaRPr lang="en-GB" b="1" dirty="0">
              <a:ea typeface="+mn-lt"/>
              <a:cs typeface="+mn-lt"/>
            </a:endParaRPr>
          </a:p>
          <a:p>
            <a:pPr algn="just">
              <a:lnSpc>
                <a:spcPct val="100000"/>
              </a:lnSpc>
              <a:spcBef>
                <a:spcPts val="0"/>
              </a:spcBef>
              <a:defRPr/>
            </a:pPr>
            <a:r>
              <a:rPr lang="en-GB" b="1" dirty="0">
                <a:ea typeface="+mn-lt"/>
                <a:cs typeface="+mn-lt"/>
              </a:rPr>
              <a:t> </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graphicFrame>
        <p:nvGraphicFramePr>
          <p:cNvPr id="2" name="Diagramma 1"/>
          <p:cNvGraphicFramePr/>
          <p:nvPr>
            <p:extLst>
              <p:ext uri="{D42A27DB-BD31-4B8C-83A1-F6EECF244321}">
                <p14:modId xmlns:p14="http://schemas.microsoft.com/office/powerpoint/2010/main" val="2752736806"/>
              </p:ext>
            </p:extLst>
          </p:nvPr>
        </p:nvGraphicFramePr>
        <p:xfrm>
          <a:off x="742220" y="1766871"/>
          <a:ext cx="6597650" cy="43095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Subtítulo 6">
            <a:extLst>
              <a:ext uri="{FF2B5EF4-FFF2-40B4-BE49-F238E27FC236}">
                <a16:creationId xmlns:a16="http://schemas.microsoft.com/office/drawing/2014/main" id="{D1F22451-654F-4B4A-8AA4-F90A0A9349F6}"/>
              </a:ext>
            </a:extLst>
          </p:cNvPr>
          <p:cNvSpPr txBox="1">
            <a:spLocks/>
          </p:cNvSpPr>
          <p:nvPr/>
        </p:nvSpPr>
        <p:spPr>
          <a:xfrm>
            <a:off x="7059534" y="2395323"/>
            <a:ext cx="4629150" cy="3052630"/>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defRPr/>
            </a:pPr>
            <a:r>
              <a:rPr lang="en-GB" b="1" dirty="0" err="1">
                <a:ea typeface="+mn-lt"/>
                <a:cs typeface="+mn-lt"/>
              </a:rPr>
              <a:t>Economía</a:t>
            </a:r>
            <a:r>
              <a:rPr lang="en-GB" b="1" dirty="0">
                <a:ea typeface="+mn-lt"/>
                <a:cs typeface="+mn-lt"/>
              </a:rPr>
              <a:t>:</a:t>
            </a:r>
          </a:p>
          <a:p>
            <a:pPr algn="just">
              <a:lnSpc>
                <a:spcPct val="100000"/>
              </a:lnSpc>
              <a:spcBef>
                <a:spcPts val="0"/>
              </a:spcBef>
              <a:defRPr/>
            </a:pPr>
            <a:r>
              <a:rPr lang="en-GB" dirty="0" err="1">
                <a:ea typeface="+mn-lt"/>
                <a:cs typeface="+mn-lt"/>
              </a:rPr>
              <a:t>Ingresos</a:t>
            </a:r>
            <a:r>
              <a:rPr lang="en-GB" dirty="0">
                <a:ea typeface="+mn-lt"/>
                <a:cs typeface="+mn-lt"/>
              </a:rPr>
              <a:t> </a:t>
            </a:r>
            <a:r>
              <a:rPr lang="en-GB" dirty="0" err="1">
                <a:ea typeface="+mn-lt"/>
                <a:cs typeface="+mn-lt"/>
              </a:rPr>
              <a:t>correctos</a:t>
            </a:r>
            <a:r>
              <a:rPr lang="en-GB" dirty="0">
                <a:ea typeface="+mn-lt"/>
                <a:cs typeface="+mn-lt"/>
              </a:rPr>
              <a:t> a bajo </a:t>
            </a:r>
            <a:r>
              <a:rPr lang="en-GB" dirty="0" err="1">
                <a:ea typeface="+mn-lt"/>
                <a:cs typeface="+mn-lt"/>
              </a:rPr>
              <a:t>coste</a:t>
            </a: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b="1" dirty="0" err="1">
                <a:ea typeface="+mn-lt"/>
                <a:cs typeface="+mn-lt"/>
              </a:rPr>
              <a:t>Eficiencia</a:t>
            </a:r>
            <a:r>
              <a:rPr lang="en-GB" b="1" dirty="0">
                <a:ea typeface="+mn-lt"/>
                <a:cs typeface="+mn-lt"/>
              </a:rPr>
              <a:t>:</a:t>
            </a:r>
          </a:p>
          <a:p>
            <a:pPr algn="just">
              <a:lnSpc>
                <a:spcPct val="100000"/>
              </a:lnSpc>
              <a:spcBef>
                <a:spcPts val="0"/>
              </a:spcBef>
              <a:defRPr/>
            </a:pPr>
            <a:r>
              <a:rPr lang="en-GB" dirty="0" err="1">
                <a:ea typeface="+mn-lt"/>
                <a:cs typeface="+mn-lt"/>
              </a:rPr>
              <a:t>Resultados</a:t>
            </a:r>
            <a:r>
              <a:rPr lang="en-GB" dirty="0">
                <a:ea typeface="+mn-lt"/>
                <a:cs typeface="+mn-lt"/>
              </a:rPr>
              <a:t> </a:t>
            </a:r>
            <a:r>
              <a:rPr lang="en-GB" dirty="0" err="1">
                <a:ea typeface="+mn-lt"/>
                <a:cs typeface="+mn-lt"/>
              </a:rPr>
              <a:t>correctos</a:t>
            </a:r>
            <a:r>
              <a:rPr lang="en-GB" dirty="0">
                <a:ea typeface="+mn-lt"/>
                <a:cs typeface="+mn-lt"/>
              </a:rPr>
              <a:t> con </a:t>
            </a:r>
            <a:r>
              <a:rPr lang="en-GB" dirty="0" err="1">
                <a:ea typeface="+mn-lt"/>
                <a:cs typeface="+mn-lt"/>
              </a:rPr>
              <a:t>el</a:t>
            </a:r>
            <a:r>
              <a:rPr lang="en-GB" dirty="0">
                <a:ea typeface="+mn-lt"/>
                <a:cs typeface="+mn-lt"/>
              </a:rPr>
              <a:t> </a:t>
            </a:r>
            <a:r>
              <a:rPr lang="en-GB" dirty="0" err="1">
                <a:ea typeface="+mn-lt"/>
                <a:cs typeface="+mn-lt"/>
              </a:rPr>
              <a:t>más</a:t>
            </a:r>
            <a:r>
              <a:rPr lang="en-GB" dirty="0">
                <a:ea typeface="+mn-lt"/>
                <a:cs typeface="+mn-lt"/>
              </a:rPr>
              <a:t> bajo </a:t>
            </a:r>
            <a:r>
              <a:rPr lang="en-GB" dirty="0" err="1">
                <a:ea typeface="+mn-lt"/>
                <a:cs typeface="+mn-lt"/>
              </a:rPr>
              <a:t>esfuerzo</a:t>
            </a: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b="1" dirty="0" err="1">
                <a:ea typeface="+mn-lt"/>
                <a:cs typeface="+mn-lt"/>
              </a:rPr>
              <a:t>Efectividad</a:t>
            </a:r>
            <a:r>
              <a:rPr lang="en-GB" b="1" dirty="0">
                <a:ea typeface="+mn-lt"/>
                <a:cs typeface="+mn-lt"/>
              </a:rPr>
              <a:t>:</a:t>
            </a:r>
          </a:p>
          <a:p>
            <a:pPr algn="just">
              <a:lnSpc>
                <a:spcPct val="100000"/>
              </a:lnSpc>
              <a:spcBef>
                <a:spcPts val="0"/>
              </a:spcBef>
              <a:defRPr/>
            </a:pPr>
            <a:r>
              <a:rPr lang="en-GB" dirty="0" err="1">
                <a:ea typeface="+mn-lt"/>
                <a:cs typeface="+mn-lt"/>
              </a:rPr>
              <a:t>Cumplir</a:t>
            </a:r>
            <a:r>
              <a:rPr lang="en-GB" dirty="0">
                <a:ea typeface="+mn-lt"/>
                <a:cs typeface="+mn-lt"/>
              </a:rPr>
              <a:t> las </a:t>
            </a:r>
            <a:r>
              <a:rPr lang="en-GB" dirty="0" err="1">
                <a:ea typeface="+mn-lt"/>
                <a:cs typeface="+mn-lt"/>
              </a:rPr>
              <a:t>expectativas</a:t>
            </a:r>
            <a:endParaRPr lang="en-GB" dirty="0">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Tree>
    <p:extLst>
      <p:ext uri="{BB962C8B-B14F-4D97-AF65-F5344CB8AC3E}">
        <p14:creationId xmlns:p14="http://schemas.microsoft.com/office/powerpoint/2010/main" val="413238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69"/>
            <a:ext cx="9738730" cy="5013689"/>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Evitar</a:t>
            </a:r>
            <a:r>
              <a:rPr lang="en-GB" b="1" dirty="0">
                <a:ea typeface="+mn-lt"/>
                <a:cs typeface="+mn-lt"/>
              </a:rPr>
              <a:t> </a:t>
            </a:r>
            <a:r>
              <a:rPr lang="en-GB" b="1" dirty="0" err="1">
                <a:ea typeface="+mn-lt"/>
                <a:cs typeface="+mn-lt"/>
              </a:rPr>
              <a:t>trampas</a:t>
            </a:r>
            <a:r>
              <a:rPr lang="en-GB" b="1" dirty="0">
                <a:ea typeface="+mn-lt"/>
                <a:cs typeface="+mn-lt"/>
              </a:rPr>
              <a:t>…pt.1 </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Una mala planificación y/o ejecución de los Paquetes de trabajo horizontales conduce a resultados muy pobres. Las interrupciones más comunes son (pero no se limitan a): </a:t>
            </a:r>
          </a:p>
          <a:p>
            <a:pPr algn="just">
              <a:lnSpc>
                <a:spcPct val="100000"/>
              </a:lnSpc>
              <a:spcBef>
                <a:spcPts val="0"/>
              </a:spcBef>
              <a:defRPr/>
            </a:pPr>
            <a:endParaRPr lang="en-GB" b="1" dirty="0">
              <a:solidFill>
                <a:srgbClr val="000000"/>
              </a:solidFill>
              <a:latin typeface="Calibri" panose="020F0502020204030204" pitchFamily="34" charset="0"/>
              <a:ea typeface="+mn-lt"/>
              <a:cs typeface="+mn-lt"/>
            </a:endParaRP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ea typeface="+mn-lt"/>
                <a:cs typeface="+mn-lt"/>
              </a:rPr>
              <a:t>Entropía y disfunciones del rendimiento</a:t>
            </a: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ea typeface="+mn-lt"/>
                <a:cs typeface="+mn-lt"/>
              </a:rPr>
              <a:t>Falta de visión clara sobre qué hacer / cómo hacerlo</a:t>
            </a: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ea typeface="+mn-lt"/>
                <a:cs typeface="+mn-lt"/>
              </a:rPr>
              <a:t>Descompromiso (es decir, desinterés) de las personas clave de apoyo</a:t>
            </a: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ea typeface="+mn-lt"/>
                <a:cs typeface="+mn-lt"/>
              </a:rPr>
              <a:t>Falta de preparación ante cambios inesperados en los planes → retrasos</a:t>
            </a: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ea typeface="+mn-lt"/>
                <a:cs typeface="+mn-lt"/>
              </a:rPr>
              <a:t>Pérdida de control sobre las finanzas y/o el calendario</a:t>
            </a: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ea typeface="+mn-lt"/>
                <a:cs typeface="+mn-lt"/>
              </a:rPr>
              <a:t>Poca satisfacción de las partes implicadas (es decir, los beneficiarios del proyecto)</a:t>
            </a:r>
          </a:p>
          <a:p>
            <a:pPr marL="342900" indent="-342900" algn="just">
              <a:lnSpc>
                <a:spcPct val="100000"/>
              </a:lnSpc>
              <a:spcBef>
                <a:spcPts val="0"/>
              </a:spcBef>
              <a:buFont typeface="Arial" panose="020B0604020202020204" pitchFamily="34" charset="0"/>
              <a:buChar char="•"/>
              <a:defRPr/>
            </a:pPr>
            <a:r>
              <a:rPr lang="es-ES" sz="2300" dirty="0">
                <a:solidFill>
                  <a:srgbClr val="000000"/>
                </a:solidFill>
                <a:latin typeface="Calibri" panose="020F0502020204030204" pitchFamily="34" charset="0"/>
                <a:ea typeface="+mn-lt"/>
                <a:cs typeface="+mn-lt"/>
              </a:rPr>
              <a:t>Obstáculos a la comunicación interna → perjuicio al flujo de información</a:t>
            </a:r>
            <a:endParaRPr lang="en-GB" sz="2300" dirty="0">
              <a:solidFill>
                <a:srgbClr val="000000"/>
              </a:solidFill>
              <a:latin typeface="Calibri" panose="020F0502020204030204" pitchFamily="34" charset="0"/>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ea typeface="+mn-lt"/>
              <a:cs typeface="+mn-lt"/>
            </a:endParaRPr>
          </a:p>
          <a:p>
            <a:pPr algn="just">
              <a:lnSpc>
                <a:spcPct val="100000"/>
              </a:lnSpc>
              <a:spcBef>
                <a:spcPts val="0"/>
              </a:spcBef>
              <a:defRPr/>
            </a:pPr>
            <a:endParaRPr lang="en-GB" b="1" dirty="0">
              <a:solidFill>
                <a:srgbClr val="000000"/>
              </a:solidFill>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2" name="Immagine 1"/>
          <p:cNvPicPr>
            <a:picLocks noChangeAspect="1"/>
          </p:cNvPicPr>
          <p:nvPr/>
        </p:nvPicPr>
        <p:blipFill>
          <a:blip r:embed="rId4"/>
          <a:stretch>
            <a:fillRect/>
          </a:stretch>
        </p:blipFill>
        <p:spPr>
          <a:xfrm>
            <a:off x="4019550" y="1191571"/>
            <a:ext cx="937297" cy="797433"/>
          </a:xfrm>
          <a:prstGeom prst="rect">
            <a:avLst/>
          </a:prstGeom>
        </p:spPr>
      </p:pic>
    </p:spTree>
    <p:extLst>
      <p:ext uri="{BB962C8B-B14F-4D97-AF65-F5344CB8AC3E}">
        <p14:creationId xmlns:p14="http://schemas.microsoft.com/office/powerpoint/2010/main" val="348934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Llevar</a:t>
            </a:r>
            <a:r>
              <a:rPr lang="en-GB" b="1" dirty="0">
                <a:ea typeface="+mn-lt"/>
                <a:cs typeface="+mn-lt"/>
              </a:rPr>
              <a:t> </a:t>
            </a:r>
            <a:r>
              <a:rPr lang="en-GB" b="1" dirty="0" err="1">
                <a:ea typeface="+mn-lt"/>
                <a:cs typeface="+mn-lt"/>
              </a:rPr>
              <a:t>el</a:t>
            </a:r>
            <a:r>
              <a:rPr lang="en-GB" b="1" dirty="0">
                <a:ea typeface="+mn-lt"/>
                <a:cs typeface="+mn-lt"/>
              </a:rPr>
              <a:t> Proyecto a </a:t>
            </a:r>
            <a:r>
              <a:rPr lang="en-GB" b="1" dirty="0" err="1">
                <a:ea typeface="+mn-lt"/>
                <a:cs typeface="+mn-lt"/>
              </a:rPr>
              <a:t>su</a:t>
            </a:r>
            <a:r>
              <a:rPr lang="en-GB" b="1" dirty="0">
                <a:ea typeface="+mn-lt"/>
                <a:cs typeface="+mn-lt"/>
              </a:rPr>
              <a:t> fin</a:t>
            </a:r>
          </a:p>
          <a:p>
            <a:pPr algn="just">
              <a:lnSpc>
                <a:spcPct val="100000"/>
              </a:lnSpc>
              <a:spcBef>
                <a:spcPts val="0"/>
              </a:spcBef>
              <a:defRPr/>
            </a:pPr>
            <a:endParaRPr lang="en-GB" b="1" dirty="0">
              <a:solidFill>
                <a:srgbClr val="0070C0"/>
              </a:solidFill>
              <a:ea typeface="+mn-lt"/>
              <a:cs typeface="+mn-lt"/>
            </a:endParaRPr>
          </a:p>
          <a:p>
            <a:pPr algn="just">
              <a:lnSpc>
                <a:spcPct val="100000"/>
              </a:lnSpc>
              <a:spcBef>
                <a:spcPts val="0"/>
              </a:spcBef>
              <a:defRPr/>
            </a:pPr>
            <a:r>
              <a:rPr lang="es-ES" dirty="0">
                <a:ea typeface="+mn-lt"/>
                <a:cs typeface="+mn-lt"/>
              </a:rPr>
              <a:t>Recuerde: los proyectos deben terminar en una fecha determinada. Cualquier retraso puede ser síntoma de disfunciones e ineficiencias.</a:t>
            </a:r>
          </a:p>
          <a:p>
            <a:pPr algn="just">
              <a:lnSpc>
                <a:spcPct val="100000"/>
              </a:lnSpc>
              <a:spcBef>
                <a:spcPts val="0"/>
              </a:spcBef>
              <a:defRPr/>
            </a:pPr>
            <a:endParaRPr lang="en-GB" altLang="es-ES" dirty="0">
              <a:ea typeface="+mn-lt"/>
              <a:cs typeface="+mn-lt"/>
            </a:endParaRPr>
          </a:p>
          <a:p>
            <a:pPr marL="342900" indent="-342900" algn="just">
              <a:lnSpc>
                <a:spcPct val="100000"/>
              </a:lnSpc>
              <a:spcBef>
                <a:spcPts val="0"/>
              </a:spcBef>
              <a:buFont typeface="Arial" panose="020B0604020202020204" pitchFamily="34" charset="0"/>
              <a:buChar char="•"/>
              <a:defRPr/>
            </a:pPr>
            <a:r>
              <a:rPr lang="es-ES" altLang="es-ES" dirty="0">
                <a:ea typeface="+mn-lt"/>
                <a:cs typeface="+mn-lt"/>
              </a:rPr>
              <a:t>Asegúrate de cumplir con los informes finales</a:t>
            </a:r>
          </a:p>
          <a:p>
            <a:pPr marL="342900" indent="-342900" algn="just">
              <a:lnSpc>
                <a:spcPct val="100000"/>
              </a:lnSpc>
              <a:spcBef>
                <a:spcPts val="0"/>
              </a:spcBef>
              <a:buFont typeface="Arial" panose="020B0604020202020204" pitchFamily="34" charset="0"/>
              <a:buChar char="•"/>
              <a:defRPr/>
            </a:pPr>
            <a:r>
              <a:rPr lang="es-ES" altLang="es-ES" dirty="0">
                <a:ea typeface="+mn-lt"/>
                <a:cs typeface="+mn-lt"/>
              </a:rPr>
              <a:t>Tómate el tiempo necesario para extrapolar las buenas prácticas</a:t>
            </a:r>
          </a:p>
          <a:p>
            <a:pPr marL="342900" indent="-342900" algn="just">
              <a:lnSpc>
                <a:spcPct val="100000"/>
              </a:lnSpc>
              <a:spcBef>
                <a:spcPts val="0"/>
              </a:spcBef>
              <a:buFont typeface="Arial" panose="020B0604020202020204" pitchFamily="34" charset="0"/>
              <a:buChar char="•"/>
              <a:defRPr/>
            </a:pPr>
            <a:r>
              <a:rPr lang="es-ES" altLang="es-ES" dirty="0">
                <a:ea typeface="+mn-lt"/>
                <a:cs typeface="+mn-lt"/>
              </a:rPr>
              <a:t>Reflexiona sobre las lecciones aprendidas </a:t>
            </a:r>
          </a:p>
          <a:p>
            <a:pPr marL="342900" indent="-342900" algn="just">
              <a:lnSpc>
                <a:spcPct val="100000"/>
              </a:lnSpc>
              <a:spcBef>
                <a:spcPts val="0"/>
              </a:spcBef>
              <a:buFont typeface="Arial" panose="020B0604020202020204" pitchFamily="34" charset="0"/>
              <a:buChar char="•"/>
              <a:defRPr/>
            </a:pPr>
            <a:r>
              <a:rPr lang="es-ES" altLang="es-ES" dirty="0">
                <a:ea typeface="+mn-lt"/>
                <a:cs typeface="+mn-lt"/>
              </a:rPr>
              <a:t>Apunta los puntos de partida y las recomendaciones valiosas</a:t>
            </a:r>
          </a:p>
          <a:p>
            <a:pPr marL="342900" indent="-342900" algn="just">
              <a:lnSpc>
                <a:spcPct val="100000"/>
              </a:lnSpc>
              <a:spcBef>
                <a:spcPts val="0"/>
              </a:spcBef>
              <a:buFont typeface="Arial" panose="020B0604020202020204" pitchFamily="34" charset="0"/>
              <a:buChar char="•"/>
              <a:defRPr/>
            </a:pPr>
            <a:r>
              <a:rPr lang="es-ES" altLang="es-ES" dirty="0" err="1">
                <a:ea typeface="+mn-lt"/>
                <a:cs typeface="+mn-lt"/>
              </a:rPr>
              <a:t>Evalua</a:t>
            </a:r>
            <a:r>
              <a:rPr lang="es-ES" altLang="es-ES" dirty="0">
                <a:ea typeface="+mn-lt"/>
                <a:cs typeface="+mn-lt"/>
              </a:rPr>
              <a:t> el rendimiento general</a:t>
            </a:r>
          </a:p>
          <a:p>
            <a:pPr algn="just">
              <a:lnSpc>
                <a:spcPct val="100000"/>
              </a:lnSpc>
              <a:spcBef>
                <a:spcPts val="0"/>
              </a:spcBef>
              <a:defRPr/>
            </a:pPr>
            <a:endParaRPr lang="en-GB" altLang="es-ES" dirty="0">
              <a:ea typeface="+mn-lt"/>
              <a:cs typeface="+mn-lt"/>
            </a:endParaRPr>
          </a:p>
          <a:p>
            <a:pPr marL="342900" indent="-342900" algn="just">
              <a:lnSpc>
                <a:spcPct val="100000"/>
              </a:lnSpc>
              <a:spcBef>
                <a:spcPts val="0"/>
              </a:spcBef>
              <a:buFont typeface="Arial" panose="020B0604020202020204" pitchFamily="34" charset="0"/>
              <a:buChar char="•"/>
              <a:defRPr/>
            </a:pPr>
            <a:r>
              <a:rPr lang="en-GB" altLang="es-ES" dirty="0">
                <a:ea typeface="+mn-lt"/>
                <a:cs typeface="+mn-lt"/>
              </a:rPr>
              <a:t>...y </a:t>
            </a:r>
            <a:r>
              <a:rPr lang="en-GB" altLang="es-ES" dirty="0" err="1">
                <a:ea typeface="+mn-lt"/>
                <a:cs typeface="+mn-lt"/>
              </a:rPr>
              <a:t>celebra</a:t>
            </a:r>
            <a:r>
              <a:rPr lang="en-GB" altLang="es-ES" dirty="0">
                <a:ea typeface="+mn-lt"/>
                <a:cs typeface="+mn-lt"/>
              </a:rPr>
              <a:t> con </a:t>
            </a:r>
            <a:r>
              <a:rPr lang="en-GB" altLang="es-ES" dirty="0" err="1">
                <a:ea typeface="+mn-lt"/>
                <a:cs typeface="+mn-lt"/>
              </a:rPr>
              <a:t>tu</a:t>
            </a:r>
            <a:r>
              <a:rPr lang="en-GB" altLang="es-ES" dirty="0">
                <a:ea typeface="+mn-lt"/>
                <a:cs typeface="+mn-lt"/>
              </a:rPr>
              <a:t> </a:t>
            </a:r>
            <a:r>
              <a:rPr lang="en-GB" altLang="es-ES" dirty="0" err="1">
                <a:ea typeface="+mn-lt"/>
                <a:cs typeface="+mn-lt"/>
              </a:rPr>
              <a:t>equipo</a:t>
            </a:r>
            <a:r>
              <a:rPr lang="en-GB" altLang="es-ES" dirty="0">
                <a:ea typeface="+mn-lt"/>
                <a:cs typeface="+mn-lt"/>
              </a:rPr>
              <a:t>  </a:t>
            </a:r>
          </a:p>
          <a:p>
            <a:pPr algn="just">
              <a:lnSpc>
                <a:spcPct val="100000"/>
              </a:lnSpc>
              <a:spcBef>
                <a:spcPts val="0"/>
              </a:spcBef>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
        <p:nvSpPr>
          <p:cNvPr id="2" name="Parentesi graffa chiusa 1"/>
          <p:cNvSpPr/>
          <p:nvPr/>
        </p:nvSpPr>
        <p:spPr>
          <a:xfrm>
            <a:off x="9386225" y="3537146"/>
            <a:ext cx="866775" cy="1543050"/>
          </a:xfrm>
          <a:prstGeom prst="rightBrace">
            <a:avLst>
              <a:gd name="adj1" fmla="val 8333"/>
              <a:gd name="adj2" fmla="val 5123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CasellaDiTesto 2"/>
          <p:cNvSpPr txBox="1"/>
          <p:nvPr/>
        </p:nvSpPr>
        <p:spPr>
          <a:xfrm>
            <a:off x="10253000" y="3985505"/>
            <a:ext cx="1939000" cy="646331"/>
          </a:xfrm>
          <a:prstGeom prst="rect">
            <a:avLst/>
          </a:prstGeom>
          <a:noFill/>
        </p:spPr>
        <p:txBody>
          <a:bodyPr wrap="square" rtlCol="0">
            <a:spAutoFit/>
          </a:bodyPr>
          <a:lstStyle/>
          <a:p>
            <a:r>
              <a:rPr lang="en-GB" b="1" dirty="0">
                <a:solidFill>
                  <a:srgbClr val="0070C0"/>
                </a:solidFill>
              </a:rPr>
              <a:t>EVALUACIÓN SUMATIVA</a:t>
            </a:r>
          </a:p>
        </p:txBody>
      </p:sp>
      <p:pic>
        <p:nvPicPr>
          <p:cNvPr id="8" name="Immagine 7"/>
          <p:cNvPicPr>
            <a:picLocks noChangeAspect="1"/>
          </p:cNvPicPr>
          <p:nvPr/>
        </p:nvPicPr>
        <p:blipFill>
          <a:blip r:embed="rId4"/>
          <a:stretch>
            <a:fillRect/>
          </a:stretch>
        </p:blipFill>
        <p:spPr>
          <a:xfrm>
            <a:off x="5735301" y="4917783"/>
            <a:ext cx="665038" cy="1138238"/>
          </a:xfrm>
          <a:prstGeom prst="rect">
            <a:avLst/>
          </a:prstGeom>
        </p:spPr>
      </p:pic>
    </p:spTree>
    <p:extLst>
      <p:ext uri="{BB962C8B-B14F-4D97-AF65-F5344CB8AC3E}">
        <p14:creationId xmlns:p14="http://schemas.microsoft.com/office/powerpoint/2010/main" val="358342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Pongámoslo</a:t>
            </a:r>
            <a:r>
              <a:rPr lang="en-GB" b="1" dirty="0">
                <a:ea typeface="+mn-lt"/>
                <a:cs typeface="+mn-lt"/>
              </a:rPr>
              <a:t> </a:t>
            </a:r>
            <a:r>
              <a:rPr lang="en-GB" b="1" dirty="0" err="1">
                <a:ea typeface="+mn-lt"/>
                <a:cs typeface="+mn-lt"/>
              </a:rPr>
              <a:t>así</a:t>
            </a:r>
            <a:r>
              <a:rPr lang="en-GB" b="1" dirty="0">
                <a:ea typeface="+mn-lt"/>
                <a:cs typeface="+mn-lt"/>
              </a:rPr>
              <a:t>: </a:t>
            </a:r>
          </a:p>
          <a:p>
            <a:pPr algn="just">
              <a:lnSpc>
                <a:spcPct val="100000"/>
              </a:lnSpc>
              <a:spcBef>
                <a:spcPts val="0"/>
              </a:spcBef>
              <a:defRPr/>
            </a:pPr>
            <a:endParaRPr lang="en-GB" b="1"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Partido de </a:t>
            </a:r>
            <a:r>
              <a:rPr lang="en-GB" dirty="0" err="1">
                <a:ea typeface="+mn-lt"/>
                <a:cs typeface="+mn-lt"/>
              </a:rPr>
              <a:t>fútbol</a:t>
            </a:r>
            <a:r>
              <a:rPr lang="en-GB" dirty="0">
                <a:ea typeface="+mn-lt"/>
                <a:cs typeface="+mn-lt"/>
              </a:rPr>
              <a:t>		→	Proyecto</a:t>
            </a:r>
          </a:p>
          <a:p>
            <a:pPr marL="342900" indent="-342900" algn="just">
              <a:lnSpc>
                <a:spcPct val="100000"/>
              </a:lnSpc>
              <a:spcBef>
                <a:spcPts val="0"/>
              </a:spcBef>
              <a:buFont typeface="Arial" panose="020B0604020202020204" pitchFamily="34" charset="0"/>
              <a:buChar char="•"/>
              <a:defRPr/>
            </a:pPr>
            <a:r>
              <a:rPr lang="en-GB" dirty="0" err="1">
                <a:ea typeface="+mn-lt"/>
                <a:cs typeface="+mn-lt"/>
              </a:rPr>
              <a:t>Ganar</a:t>
            </a:r>
            <a:r>
              <a:rPr lang="en-GB" dirty="0">
                <a:ea typeface="+mn-lt"/>
                <a:cs typeface="+mn-lt"/>
              </a:rPr>
              <a:t> </a:t>
            </a:r>
            <a:r>
              <a:rPr lang="en-GB" dirty="0" err="1">
                <a:ea typeface="+mn-lt"/>
                <a:cs typeface="+mn-lt"/>
              </a:rPr>
              <a:t>el</a:t>
            </a:r>
            <a:r>
              <a:rPr lang="en-GB" dirty="0">
                <a:ea typeface="+mn-lt"/>
                <a:cs typeface="+mn-lt"/>
              </a:rPr>
              <a:t> Partido        	→	</a:t>
            </a:r>
            <a:r>
              <a:rPr lang="en-GB" dirty="0" err="1">
                <a:ea typeface="+mn-lt"/>
                <a:cs typeface="+mn-lt"/>
              </a:rPr>
              <a:t>Objetivo</a:t>
            </a:r>
            <a:r>
              <a:rPr lang="en-GB" dirty="0">
                <a:ea typeface="+mn-lt"/>
                <a:cs typeface="+mn-lt"/>
              </a:rPr>
              <a:t> del </a:t>
            </a:r>
            <a:r>
              <a:rPr lang="en-GB" dirty="0" err="1">
                <a:ea typeface="+mn-lt"/>
                <a:cs typeface="+mn-lt"/>
              </a:rPr>
              <a:t>proyecto</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Recursos</a:t>
            </a:r>
            <a:r>
              <a:rPr lang="en-GB" dirty="0">
                <a:ea typeface="+mn-lt"/>
                <a:cs typeface="+mn-lt"/>
              </a:rPr>
              <a:t>			→	</a:t>
            </a:r>
            <a:r>
              <a:rPr lang="en-GB" dirty="0" err="1">
                <a:ea typeface="+mn-lt"/>
                <a:cs typeface="+mn-lt"/>
              </a:rPr>
              <a:t>e.j</a:t>
            </a:r>
            <a:r>
              <a:rPr lang="en-GB" dirty="0">
                <a:ea typeface="+mn-lt"/>
                <a:cs typeface="+mn-lt"/>
              </a:rPr>
              <a:t>., </a:t>
            </a:r>
            <a:r>
              <a:rPr lang="en-GB" dirty="0" err="1">
                <a:ea typeface="+mn-lt"/>
                <a:cs typeface="+mn-lt"/>
              </a:rPr>
              <a:t>tácticas</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Resultados</a:t>
            </a:r>
            <a:r>
              <a:rPr lang="en-GB" dirty="0">
                <a:ea typeface="+mn-lt"/>
                <a:cs typeface="+mn-lt"/>
              </a:rPr>
              <a:t>    		→	</a:t>
            </a:r>
            <a:r>
              <a:rPr lang="en-GB" dirty="0" err="1">
                <a:ea typeface="+mn-lt"/>
                <a:cs typeface="+mn-lt"/>
              </a:rPr>
              <a:t>Puntuación</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Performance		→	i.e., possessions</a:t>
            </a:r>
          </a:p>
          <a:p>
            <a:pPr marL="342900" indent="-342900" algn="just">
              <a:lnSpc>
                <a:spcPct val="100000"/>
              </a:lnSpc>
              <a:spcBef>
                <a:spcPts val="0"/>
              </a:spcBef>
              <a:buFont typeface="Arial" panose="020B0604020202020204" pitchFamily="34" charset="0"/>
              <a:buChar char="•"/>
              <a:defRPr/>
            </a:pPr>
            <a:r>
              <a:rPr lang="en-GB" dirty="0" err="1">
                <a:ea typeface="+mn-lt"/>
                <a:cs typeface="+mn-lt"/>
              </a:rPr>
              <a:t>Equipo</a:t>
            </a:r>
            <a:r>
              <a:rPr lang="en-GB" dirty="0">
                <a:ea typeface="+mn-lt"/>
                <a:cs typeface="+mn-lt"/>
              </a:rPr>
              <a:t> del </a:t>
            </a:r>
            <a:r>
              <a:rPr lang="en-GB" dirty="0" err="1">
                <a:ea typeface="+mn-lt"/>
                <a:cs typeface="+mn-lt"/>
              </a:rPr>
              <a:t>proyecto</a:t>
            </a:r>
            <a:r>
              <a:rPr lang="en-GB" dirty="0">
                <a:ea typeface="+mn-lt"/>
                <a:cs typeface="+mn-lt"/>
              </a:rPr>
              <a:t>	→	</a:t>
            </a:r>
            <a:r>
              <a:rPr lang="en-GB" dirty="0" err="1">
                <a:ea typeface="+mn-lt"/>
                <a:cs typeface="+mn-lt"/>
              </a:rPr>
              <a:t>Jugadores</a:t>
            </a:r>
            <a:r>
              <a:rPr lang="en-GB" dirty="0">
                <a:ea typeface="+mn-lt"/>
                <a:cs typeface="+mn-lt"/>
              </a:rPr>
              <a:t>, </a:t>
            </a:r>
            <a:r>
              <a:rPr lang="en-GB" dirty="0" err="1">
                <a:ea typeface="+mn-lt"/>
                <a:cs typeface="+mn-lt"/>
              </a:rPr>
              <a:t>entrenador</a:t>
            </a:r>
            <a:r>
              <a:rPr lang="en-GB" dirty="0">
                <a:ea typeface="+mn-lt"/>
                <a:cs typeface="+mn-lt"/>
              </a:rPr>
              <a:t> y personal</a:t>
            </a:r>
          </a:p>
          <a:p>
            <a:pPr marL="342900" indent="-342900" algn="just">
              <a:lnSpc>
                <a:spcPct val="100000"/>
              </a:lnSpc>
              <a:spcBef>
                <a:spcPts val="0"/>
              </a:spcBef>
              <a:buFont typeface="Arial" panose="020B0604020202020204" pitchFamily="34" charset="0"/>
              <a:buChar char="•"/>
              <a:defRPr/>
            </a:pPr>
            <a:r>
              <a:rPr lang="en-GB" dirty="0" err="1">
                <a:ea typeface="+mn-lt"/>
                <a:cs typeface="+mn-lt"/>
              </a:rPr>
              <a:t>Funciones</a:t>
            </a:r>
            <a:r>
              <a:rPr lang="en-GB" dirty="0">
                <a:ea typeface="+mn-lt"/>
                <a:cs typeface="+mn-lt"/>
              </a:rPr>
              <a:t> del </a:t>
            </a:r>
            <a:r>
              <a:rPr lang="en-GB" dirty="0" err="1">
                <a:ea typeface="+mn-lt"/>
                <a:cs typeface="+mn-lt"/>
              </a:rPr>
              <a:t>proyecto</a:t>
            </a:r>
            <a:r>
              <a:rPr lang="en-GB" dirty="0">
                <a:ea typeface="+mn-lt"/>
                <a:cs typeface="+mn-lt"/>
              </a:rPr>
              <a:t>	→	</a:t>
            </a:r>
            <a:r>
              <a:rPr lang="en-GB" dirty="0" err="1">
                <a:ea typeface="+mn-lt"/>
                <a:cs typeface="+mn-lt"/>
              </a:rPr>
              <a:t>Defensa</a:t>
            </a:r>
            <a:r>
              <a:rPr lang="en-GB" dirty="0">
                <a:ea typeface="+mn-lt"/>
                <a:cs typeface="+mn-lt"/>
              </a:rPr>
              <a:t>, medio campo, </a:t>
            </a:r>
            <a:r>
              <a:rPr lang="en-GB" dirty="0" err="1">
                <a:ea typeface="+mn-lt"/>
                <a:cs typeface="+mn-lt"/>
              </a:rPr>
              <a:t>ataque</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Etapas</a:t>
            </a:r>
            <a:r>
              <a:rPr lang="en-GB" dirty="0">
                <a:ea typeface="+mn-lt"/>
                <a:cs typeface="+mn-lt"/>
              </a:rPr>
              <a:t>			→	</a:t>
            </a:r>
            <a:r>
              <a:rPr lang="en-GB" dirty="0" err="1">
                <a:ea typeface="+mn-lt"/>
                <a:cs typeface="+mn-lt"/>
              </a:rPr>
              <a:t>Entretiempo</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STKHs (</a:t>
            </a:r>
            <a:r>
              <a:rPr lang="en-GB" dirty="0" err="1">
                <a:ea typeface="+mn-lt"/>
                <a:cs typeface="+mn-lt"/>
              </a:rPr>
              <a:t>Partes</a:t>
            </a:r>
            <a:r>
              <a:rPr lang="en-GB" dirty="0">
                <a:ea typeface="+mn-lt"/>
                <a:cs typeface="+mn-lt"/>
              </a:rPr>
              <a:t> </a:t>
            </a:r>
            <a:r>
              <a:rPr lang="en-GB" dirty="0" err="1">
                <a:ea typeface="+mn-lt"/>
                <a:cs typeface="+mn-lt"/>
              </a:rPr>
              <a:t>interesadas</a:t>
            </a:r>
            <a:r>
              <a:rPr lang="en-GB" dirty="0">
                <a:ea typeface="+mn-lt"/>
                <a:cs typeface="+mn-lt"/>
              </a:rPr>
              <a:t>)	→	</a:t>
            </a:r>
            <a:r>
              <a:rPr lang="en-GB" dirty="0" err="1">
                <a:ea typeface="+mn-lt"/>
                <a:cs typeface="+mn-lt"/>
              </a:rPr>
              <a:t>Simpatizantes</a:t>
            </a:r>
            <a:r>
              <a:rPr lang="en-GB" dirty="0">
                <a:ea typeface="+mn-lt"/>
                <a:cs typeface="+mn-lt"/>
              </a:rPr>
              <a:t>, </a:t>
            </a:r>
            <a:r>
              <a:rPr lang="en-GB" dirty="0" err="1">
                <a:ea typeface="+mn-lt"/>
                <a:cs typeface="+mn-lt"/>
              </a:rPr>
              <a:t>apoyo</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Impacto</a:t>
            </a:r>
            <a:r>
              <a:rPr lang="en-GB" dirty="0">
                <a:ea typeface="+mn-lt"/>
                <a:cs typeface="+mn-lt"/>
              </a:rPr>
              <a:t> y </a:t>
            </a:r>
            <a:r>
              <a:rPr lang="en-GB" dirty="0" err="1">
                <a:ea typeface="+mn-lt"/>
                <a:cs typeface="+mn-lt"/>
              </a:rPr>
              <a:t>sostenibilidad</a:t>
            </a:r>
            <a:r>
              <a:rPr lang="en-GB" dirty="0">
                <a:ea typeface="+mn-lt"/>
                <a:cs typeface="+mn-lt"/>
              </a:rPr>
              <a:t>	→	</a:t>
            </a:r>
            <a:r>
              <a:rPr lang="en-GB" dirty="0" err="1">
                <a:ea typeface="+mn-lt"/>
                <a:cs typeface="+mn-lt"/>
              </a:rPr>
              <a:t>Clasificación</a:t>
            </a:r>
            <a:r>
              <a:rPr lang="en-GB" dirty="0">
                <a:ea typeface="+mn-lt"/>
                <a:cs typeface="+mn-lt"/>
              </a:rPr>
              <a:t> del </a:t>
            </a:r>
            <a:r>
              <a:rPr lang="en-GB" dirty="0" err="1">
                <a:ea typeface="+mn-lt"/>
                <a:cs typeface="+mn-lt"/>
              </a:rPr>
              <a:t>campeonato</a:t>
            </a: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endParaRPr lang="en-GB" dirty="0">
              <a:ea typeface="+mn-lt"/>
              <a:cs typeface="+mn-lt"/>
            </a:endParaRPr>
          </a:p>
          <a:p>
            <a:pPr algn="just">
              <a:lnSpc>
                <a:spcPct val="100000"/>
              </a:lnSpc>
              <a:defRPr/>
            </a:pPr>
            <a:endParaRPr lang="en-GB" dirty="0">
              <a:solidFill>
                <a:srgbClr val="0070C0"/>
              </a:solidFill>
              <a:cs typeface="Calibri"/>
            </a:endParaRPr>
          </a:p>
          <a:p>
            <a:pPr marL="514350" indent="-514350" algn="just">
              <a:buChar char="•"/>
              <a:defRPr/>
            </a:pPr>
            <a:endParaRPr lang="en-GB" b="1" dirty="0">
              <a:cs typeface="Calibri"/>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368309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Evitar</a:t>
            </a:r>
            <a:r>
              <a:rPr lang="en-GB" b="1" dirty="0">
                <a:ea typeface="+mn-lt"/>
                <a:cs typeface="+mn-lt"/>
              </a:rPr>
              <a:t> </a:t>
            </a:r>
            <a:r>
              <a:rPr lang="en-GB" b="1" dirty="0" err="1">
                <a:ea typeface="+mn-lt"/>
                <a:cs typeface="+mn-lt"/>
              </a:rPr>
              <a:t>trampas</a:t>
            </a:r>
            <a:r>
              <a:rPr lang="en-GB" b="1" dirty="0">
                <a:ea typeface="+mn-lt"/>
                <a:cs typeface="+mn-lt"/>
              </a:rPr>
              <a:t>…pt.2 </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s-ES" dirty="0">
                <a:ea typeface="+mn-lt"/>
                <a:cs typeface="+mn-lt"/>
              </a:rPr>
              <a:t>Independientemente del contexto, la gestión de proyectos debe cumplir siempre unas pocas reglas </a:t>
            </a:r>
            <a:r>
              <a:rPr lang="es-ES" b="1" dirty="0">
                <a:ea typeface="+mn-lt"/>
                <a:cs typeface="+mn-lt"/>
              </a:rPr>
              <a:t>fundamentales</a:t>
            </a:r>
            <a:r>
              <a:rPr lang="es-ES" dirty="0">
                <a:ea typeface="+mn-lt"/>
                <a:cs typeface="+mn-lt"/>
              </a:rPr>
              <a:t>:</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err="1">
                <a:ea typeface="+mn-lt"/>
                <a:cs typeface="+mn-lt"/>
              </a:rPr>
              <a:t>Evitar</a:t>
            </a:r>
            <a:r>
              <a:rPr lang="en-GB" dirty="0">
                <a:ea typeface="+mn-lt"/>
                <a:cs typeface="+mn-lt"/>
              </a:rPr>
              <a:t> </a:t>
            </a:r>
            <a:r>
              <a:rPr lang="en-GB" dirty="0" err="1">
                <a:ea typeface="+mn-lt"/>
                <a:cs typeface="+mn-lt"/>
              </a:rPr>
              <a:t>redundancias</a:t>
            </a:r>
            <a:r>
              <a:rPr lang="en-GB" dirty="0">
                <a:ea typeface="+mn-lt"/>
                <a:cs typeface="+mn-lt"/>
              </a:rPr>
              <a:t>,	(</a:t>
            </a:r>
            <a:r>
              <a:rPr lang="en-GB" b="1" dirty="0">
                <a:solidFill>
                  <a:srgbClr val="00B050"/>
                </a:solidFill>
                <a:ea typeface="+mn-lt"/>
                <a:cs typeface="+mn-lt"/>
              </a:rPr>
              <a:t>K</a:t>
            </a:r>
            <a:r>
              <a:rPr lang="en-GB" dirty="0">
                <a:ea typeface="+mn-lt"/>
                <a:cs typeface="+mn-lt"/>
              </a:rPr>
              <a:t>eep </a:t>
            </a:r>
            <a:r>
              <a:rPr lang="en-GB" b="1" dirty="0">
                <a:solidFill>
                  <a:srgbClr val="00B050"/>
                </a:solidFill>
                <a:ea typeface="+mn-lt"/>
                <a:cs typeface="+mn-lt"/>
              </a:rPr>
              <a:t>I</a:t>
            </a:r>
            <a:r>
              <a:rPr lang="en-GB" dirty="0">
                <a:ea typeface="+mn-lt"/>
                <a:cs typeface="+mn-lt"/>
              </a:rPr>
              <a:t>t </a:t>
            </a:r>
            <a:r>
              <a:rPr lang="en-GB" b="1" dirty="0">
                <a:solidFill>
                  <a:srgbClr val="00B050"/>
                </a:solidFill>
                <a:ea typeface="+mn-lt"/>
                <a:cs typeface="+mn-lt"/>
              </a:rPr>
              <a:t>S</a:t>
            </a:r>
            <a:r>
              <a:rPr lang="en-GB" dirty="0">
                <a:ea typeface="+mn-lt"/>
                <a:cs typeface="+mn-lt"/>
              </a:rPr>
              <a:t>imple &amp; </a:t>
            </a:r>
            <a:r>
              <a:rPr lang="en-GB" b="1" dirty="0">
                <a:solidFill>
                  <a:srgbClr val="00B050"/>
                </a:solidFill>
                <a:ea typeface="+mn-lt"/>
                <a:cs typeface="+mn-lt"/>
              </a:rPr>
              <a:t>S</a:t>
            </a:r>
            <a:r>
              <a:rPr lang="en-GB" dirty="0">
                <a:ea typeface="+mn-lt"/>
                <a:cs typeface="+mn-lt"/>
              </a:rPr>
              <a:t>mart) (</a:t>
            </a:r>
            <a:r>
              <a:rPr lang="en-GB" dirty="0" err="1">
                <a:ea typeface="+mn-lt"/>
                <a:cs typeface="+mn-lt"/>
              </a:rPr>
              <a:t>simplicidad</a:t>
            </a:r>
            <a:r>
              <a:rPr lang="en-GB" dirty="0">
                <a:ea typeface="+mn-lt"/>
                <a:cs typeface="+mn-lt"/>
              </a:rPr>
              <a:t> e </a:t>
            </a:r>
            <a:r>
              <a:rPr lang="en-GB" dirty="0" err="1">
                <a:ea typeface="+mn-lt"/>
                <a:cs typeface="+mn-lt"/>
              </a:rPr>
              <a:t>inteligencia</a:t>
            </a:r>
            <a:r>
              <a:rPr lang="en-GB" dirty="0">
                <a:ea typeface="+mn-lt"/>
                <a:cs typeface="+mn-lt"/>
              </a:rPr>
              <a:t>)</a:t>
            </a:r>
          </a:p>
          <a:p>
            <a:pPr marL="342900" indent="-342900" algn="just">
              <a:lnSpc>
                <a:spcPct val="100000"/>
              </a:lnSpc>
              <a:spcBef>
                <a:spcPts val="0"/>
              </a:spcBef>
              <a:buFont typeface="Arial" panose="020B0604020202020204" pitchFamily="34" charset="0"/>
              <a:buChar char="•"/>
              <a:defRPr/>
            </a:pPr>
            <a:r>
              <a:rPr lang="en-GB" dirty="0" err="1">
                <a:ea typeface="+mn-lt"/>
                <a:cs typeface="+mn-lt"/>
              </a:rPr>
              <a:t>Establecer</a:t>
            </a:r>
            <a:r>
              <a:rPr lang="en-GB" dirty="0">
                <a:ea typeface="+mn-lt"/>
                <a:cs typeface="+mn-lt"/>
              </a:rPr>
              <a:t> </a:t>
            </a:r>
            <a:r>
              <a:rPr lang="en-GB" dirty="0" err="1">
                <a:ea typeface="+mn-lt"/>
                <a:cs typeface="+mn-lt"/>
              </a:rPr>
              <a:t>objetivos</a:t>
            </a:r>
            <a:r>
              <a:rPr lang="en-GB" dirty="0">
                <a:ea typeface="+mn-lt"/>
                <a:cs typeface="+mn-lt"/>
              </a:rPr>
              <a:t> que son </a:t>
            </a:r>
            <a:r>
              <a:rPr lang="en-GB" strike="sngStrike" dirty="0" err="1">
                <a:solidFill>
                  <a:srgbClr val="FF0000"/>
                </a:solidFill>
                <a:ea typeface="+mn-lt"/>
                <a:cs typeface="+mn-lt"/>
              </a:rPr>
              <a:t>desafiantes</a:t>
            </a:r>
            <a:r>
              <a:rPr lang="en-GB" dirty="0">
                <a:ea typeface="+mn-lt"/>
                <a:cs typeface="+mn-lt"/>
              </a:rPr>
              <a:t> y </a:t>
            </a:r>
            <a:r>
              <a:rPr lang="en-GB" strike="sngStrike" dirty="0" err="1">
                <a:solidFill>
                  <a:srgbClr val="FF0000"/>
                </a:solidFill>
                <a:ea typeface="+mn-lt"/>
                <a:cs typeface="+mn-lt"/>
              </a:rPr>
              <a:t>motivadores</a:t>
            </a:r>
            <a:r>
              <a:rPr lang="en-GB" dirty="0">
                <a:ea typeface="+mn-lt"/>
                <a:cs typeface="+mn-lt"/>
              </a:rPr>
              <a:t>, </a:t>
            </a:r>
            <a:r>
              <a:rPr lang="en-GB" dirty="0" err="1">
                <a:solidFill>
                  <a:srgbClr val="00B050"/>
                </a:solidFill>
                <a:ea typeface="+mn-lt"/>
                <a:cs typeface="+mn-lt"/>
              </a:rPr>
              <a:t>realistas</a:t>
            </a:r>
            <a:r>
              <a:rPr lang="en-GB" dirty="0">
                <a:ea typeface="+mn-lt"/>
                <a:cs typeface="+mn-lt"/>
              </a:rPr>
              <a:t> y </a:t>
            </a:r>
            <a:r>
              <a:rPr lang="en-GB" dirty="0" err="1">
                <a:solidFill>
                  <a:srgbClr val="00B050"/>
                </a:solidFill>
                <a:ea typeface="+mn-lt"/>
                <a:cs typeface="+mn-lt"/>
              </a:rPr>
              <a:t>atractivos</a:t>
            </a:r>
            <a:endParaRPr lang="en-GB" dirty="0">
              <a:solidFill>
                <a:srgbClr val="00B050"/>
              </a:solidFill>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Ser </a:t>
            </a:r>
            <a:r>
              <a:rPr lang="en-GB" dirty="0" err="1">
                <a:ea typeface="+mn-lt"/>
                <a:cs typeface="+mn-lt"/>
              </a:rPr>
              <a:t>extremadamente</a:t>
            </a:r>
            <a:r>
              <a:rPr lang="en-GB" dirty="0">
                <a:ea typeface="+mn-lt"/>
                <a:cs typeface="+mn-lt"/>
              </a:rPr>
              <a:t> </a:t>
            </a:r>
            <a:r>
              <a:rPr lang="en-GB" dirty="0" err="1">
                <a:ea typeface="+mn-lt"/>
                <a:cs typeface="+mn-lt"/>
              </a:rPr>
              <a:t>específico</a:t>
            </a:r>
            <a:r>
              <a:rPr lang="en-GB" dirty="0">
                <a:ea typeface="+mn-lt"/>
                <a:cs typeface="+mn-lt"/>
              </a:rPr>
              <a:t> y </a:t>
            </a:r>
            <a:r>
              <a:rPr lang="en-GB" dirty="0" err="1">
                <a:ea typeface="+mn-lt"/>
                <a:cs typeface="+mn-lt"/>
              </a:rPr>
              <a:t>directo</a:t>
            </a:r>
            <a:r>
              <a:rPr lang="en-GB" dirty="0">
                <a:ea typeface="+mn-lt"/>
                <a:cs typeface="+mn-lt"/>
              </a:rPr>
              <a:t>: </a:t>
            </a:r>
            <a:r>
              <a:rPr lang="en-GB" dirty="0" err="1">
                <a:ea typeface="+mn-lt"/>
                <a:cs typeface="+mn-lt"/>
              </a:rPr>
              <a:t>utilizar</a:t>
            </a:r>
            <a:r>
              <a:rPr lang="en-GB" dirty="0">
                <a:ea typeface="+mn-lt"/>
                <a:cs typeface="+mn-lt"/>
              </a:rPr>
              <a:t> un </a:t>
            </a:r>
            <a:r>
              <a:rPr lang="en-GB" dirty="0" err="1">
                <a:ea typeface="+mn-lt"/>
                <a:cs typeface="+mn-lt"/>
              </a:rPr>
              <a:t>lenguaje</a:t>
            </a:r>
            <a:r>
              <a:rPr lang="en-GB" dirty="0">
                <a:ea typeface="+mn-lt"/>
                <a:cs typeface="+mn-lt"/>
              </a:rPr>
              <a:t> </a:t>
            </a:r>
            <a:r>
              <a:rPr lang="en-GB" dirty="0" err="1">
                <a:ea typeface="+mn-lt"/>
                <a:cs typeface="+mn-lt"/>
              </a:rPr>
              <a:t>sencillo</a:t>
            </a:r>
            <a:r>
              <a:rPr lang="en-GB" dirty="0">
                <a:ea typeface="+mn-lt"/>
                <a:cs typeface="+mn-lt"/>
              </a:rPr>
              <a:t> </a:t>
            </a:r>
          </a:p>
          <a:p>
            <a:pPr marL="342900" indent="-342900" algn="just">
              <a:lnSpc>
                <a:spcPct val="100000"/>
              </a:lnSpc>
              <a:spcBef>
                <a:spcPts val="0"/>
              </a:spcBef>
              <a:buFont typeface="Arial" panose="020B0604020202020204" pitchFamily="34" charset="0"/>
              <a:buChar char="•"/>
              <a:defRPr/>
            </a:pPr>
            <a:r>
              <a:rPr lang="en-GB" dirty="0" err="1">
                <a:ea typeface="+mn-lt"/>
                <a:cs typeface="+mn-lt"/>
              </a:rPr>
              <a:t>Poner</a:t>
            </a:r>
            <a:r>
              <a:rPr lang="en-GB" dirty="0">
                <a:ea typeface="+mn-lt"/>
                <a:cs typeface="+mn-lt"/>
              </a:rPr>
              <a:t> a los </a:t>
            </a:r>
            <a:r>
              <a:rPr lang="en-GB" dirty="0" err="1">
                <a:ea typeface="+mn-lt"/>
                <a:cs typeface="+mn-lt"/>
              </a:rPr>
              <a:t>demás</a:t>
            </a:r>
            <a:r>
              <a:rPr lang="en-GB" dirty="0">
                <a:ea typeface="+mn-lt"/>
                <a:cs typeface="+mn-lt"/>
              </a:rPr>
              <a:t> </a:t>
            </a:r>
            <a:r>
              <a:rPr lang="en-GB" dirty="0" err="1">
                <a:ea typeface="+mn-lt"/>
                <a:cs typeface="+mn-lt"/>
              </a:rPr>
              <a:t>en</a:t>
            </a:r>
            <a:r>
              <a:rPr lang="en-GB" dirty="0">
                <a:ea typeface="+mn-lt"/>
                <a:cs typeface="+mn-lt"/>
              </a:rPr>
              <a:t> </a:t>
            </a:r>
            <a:r>
              <a:rPr lang="en-GB" dirty="0" err="1">
                <a:ea typeface="+mn-lt"/>
                <a:cs typeface="+mn-lt"/>
              </a:rPr>
              <a:t>condiciones</a:t>
            </a:r>
            <a:r>
              <a:rPr lang="en-GB" dirty="0">
                <a:ea typeface="+mn-lt"/>
                <a:cs typeface="+mn-lt"/>
              </a:rPr>
              <a:t> de </a:t>
            </a:r>
            <a:r>
              <a:rPr lang="en-GB" dirty="0" err="1">
                <a:solidFill>
                  <a:srgbClr val="00B050"/>
                </a:solidFill>
                <a:ea typeface="+mn-lt"/>
                <a:cs typeface="+mn-lt"/>
              </a:rPr>
              <a:t>entender</a:t>
            </a:r>
            <a:r>
              <a:rPr lang="en-GB" dirty="0">
                <a:ea typeface="+mn-lt"/>
                <a:cs typeface="+mn-lt"/>
              </a:rPr>
              <a:t>…no de </a:t>
            </a:r>
            <a:r>
              <a:rPr lang="en-GB" dirty="0" err="1">
                <a:solidFill>
                  <a:srgbClr val="FF0000"/>
                </a:solidFill>
                <a:ea typeface="+mn-lt"/>
                <a:cs typeface="+mn-lt"/>
              </a:rPr>
              <a:t>interpretar</a:t>
            </a:r>
            <a:endParaRPr lang="en-GB" dirty="0">
              <a:solidFill>
                <a:srgbClr val="FF0000"/>
              </a:solidFill>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No </a:t>
            </a:r>
            <a:r>
              <a:rPr lang="en-GB" dirty="0" err="1">
                <a:ea typeface="+mn-lt"/>
                <a:cs typeface="+mn-lt"/>
              </a:rPr>
              <a:t>esperar</a:t>
            </a:r>
            <a:r>
              <a:rPr lang="en-GB" dirty="0">
                <a:ea typeface="+mn-lt"/>
                <a:cs typeface="+mn-lt"/>
              </a:rPr>
              <a:t> a </a:t>
            </a:r>
            <a:r>
              <a:rPr lang="en-GB" dirty="0" err="1">
                <a:ea typeface="+mn-lt"/>
                <a:cs typeface="+mn-lt"/>
              </a:rPr>
              <a:t>abordar</a:t>
            </a:r>
            <a:r>
              <a:rPr lang="en-GB" dirty="0">
                <a:ea typeface="+mn-lt"/>
                <a:cs typeface="+mn-lt"/>
              </a:rPr>
              <a:t> las </a:t>
            </a:r>
            <a:r>
              <a:rPr lang="en-GB" dirty="0" err="1">
                <a:ea typeface="+mn-lt"/>
                <a:cs typeface="+mn-lt"/>
              </a:rPr>
              <a:t>alarmas</a:t>
            </a:r>
            <a:r>
              <a:rPr lang="en-GB" dirty="0">
                <a:ea typeface="+mn-lt"/>
                <a:cs typeface="+mn-lt"/>
              </a:rPr>
              <a:t> </a:t>
            </a:r>
            <a:r>
              <a:rPr lang="en-GB" dirty="0" err="1">
                <a:ea typeface="+mn-lt"/>
                <a:cs typeface="+mn-lt"/>
              </a:rPr>
              <a:t>rojas</a:t>
            </a:r>
            <a:endParaRPr lang="en-GB" dirty="0">
              <a:ea typeface="+mn-lt"/>
              <a:cs typeface="+mn-lt"/>
            </a:endParaRP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endParaRPr lang="en-GB" dirty="0">
              <a:ea typeface="+mn-lt"/>
              <a:cs typeface="+mn-lt"/>
            </a:endParaRPr>
          </a:p>
          <a:p>
            <a:pPr algn="just">
              <a:lnSpc>
                <a:spcPct val="100000"/>
              </a:lnSpc>
              <a:defRPr/>
            </a:pPr>
            <a:endParaRPr lang="en-GB" dirty="0">
              <a:solidFill>
                <a:srgbClr val="0070C0"/>
              </a:solidFill>
              <a:cs typeface="Calibri"/>
            </a:endParaRPr>
          </a:p>
          <a:p>
            <a:pPr marL="514350" indent="-514350" algn="just">
              <a:buChar char="•"/>
              <a:defRPr/>
            </a:pPr>
            <a:endParaRPr lang="en-GB" b="1" dirty="0">
              <a:cs typeface="Calibri"/>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4" name="Immagine 3"/>
          <p:cNvPicPr>
            <a:picLocks noChangeAspect="1"/>
          </p:cNvPicPr>
          <p:nvPr/>
        </p:nvPicPr>
        <p:blipFill>
          <a:blip r:embed="rId4"/>
          <a:stretch>
            <a:fillRect/>
          </a:stretch>
        </p:blipFill>
        <p:spPr>
          <a:xfrm>
            <a:off x="3987488" y="1214985"/>
            <a:ext cx="814386" cy="814386"/>
          </a:xfrm>
          <a:prstGeom prst="rect">
            <a:avLst/>
          </a:prstGeom>
        </p:spPr>
      </p:pic>
      <p:pic>
        <p:nvPicPr>
          <p:cNvPr id="8" name="Immagine 7"/>
          <p:cNvPicPr>
            <a:picLocks noChangeAspect="1"/>
          </p:cNvPicPr>
          <p:nvPr/>
        </p:nvPicPr>
        <p:blipFill>
          <a:blip r:embed="rId5"/>
          <a:stretch>
            <a:fillRect/>
          </a:stretch>
        </p:blipFill>
        <p:spPr>
          <a:xfrm>
            <a:off x="4306809" y="2968582"/>
            <a:ext cx="753575" cy="585787"/>
          </a:xfrm>
          <a:prstGeom prst="rect">
            <a:avLst/>
          </a:prstGeom>
        </p:spPr>
      </p:pic>
      <p:pic>
        <p:nvPicPr>
          <p:cNvPr id="2050" name="Picture 2" descr="16,733 BEST Red Siren IMAGES, STOCK PHOTOS &amp;amp; VECTORS | Adobe Stock"/>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10400858" y="4534874"/>
            <a:ext cx="515938" cy="515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79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lipse 30">
            <a:extLst>
              <a:ext uri="{FF2B5EF4-FFF2-40B4-BE49-F238E27FC236}">
                <a16:creationId xmlns:a16="http://schemas.microsoft.com/office/drawing/2014/main" id="{806EFDD2-B016-428A-BA84-A2E5E9B57D88}"/>
              </a:ext>
            </a:extLst>
          </p:cNvPr>
          <p:cNvSpPr/>
          <p:nvPr/>
        </p:nvSpPr>
        <p:spPr>
          <a:xfrm>
            <a:off x="4209215" y="1159241"/>
            <a:ext cx="3091969" cy="3292444"/>
          </a:xfrm>
          <a:prstGeom prst="ellipse">
            <a:avLst/>
          </a:prstGeom>
          <a:solidFill>
            <a:schemeClr val="bg1"/>
          </a:solidFill>
          <a:ln>
            <a:solidFill>
              <a:srgbClr val="D92E2D"/>
            </a:solidFill>
          </a:ln>
          <a:effectLst>
            <a:glow rad="63500">
              <a:schemeClr val="accent2">
                <a:satMod val="175000"/>
                <a:alpha val="40000"/>
              </a:schemeClr>
            </a:glow>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3746"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79070" y="3300411"/>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7289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8" y="111354"/>
            <a:ext cx="3811683" cy="1121083"/>
          </a:xfrm>
          <a:prstGeom prst="rect">
            <a:avLst/>
          </a:prstGeom>
        </p:spPr>
      </p:pic>
      <p:sp>
        <p:nvSpPr>
          <p:cNvPr id="13" name="Título 1">
            <a:extLst>
              <a:ext uri="{FF2B5EF4-FFF2-40B4-BE49-F238E27FC236}">
                <a16:creationId xmlns:a16="http://schemas.microsoft.com/office/drawing/2014/main" id="{8BA08B80-7111-4A3D-A333-5A675D2129B1}"/>
              </a:ext>
            </a:extLst>
          </p:cNvPr>
          <p:cNvSpPr>
            <a:spLocks noGrp="1"/>
          </p:cNvSpPr>
          <p:nvPr>
            <p:ph type="ctrTitle"/>
          </p:nvPr>
        </p:nvSpPr>
        <p:spPr>
          <a:xfrm>
            <a:off x="8886825" y="488131"/>
            <a:ext cx="3091969" cy="671109"/>
          </a:xfrm>
        </p:spPr>
        <p:txBody>
          <a:bodyPr>
            <a:normAutofit/>
          </a:bodyPr>
          <a:lstStyle/>
          <a:p>
            <a:pPr algn="l"/>
            <a:r>
              <a:rPr lang="es-ES" sz="4000" b="1">
                <a:solidFill>
                  <a:srgbClr val="D92E2D"/>
                </a:solidFill>
              </a:rPr>
              <a:t>Resumen</a:t>
            </a:r>
            <a:endParaRPr lang="es-ES" sz="4000" b="1" dirty="0">
              <a:solidFill>
                <a:srgbClr val="D92E2D"/>
              </a:solidFill>
            </a:endParaRPr>
          </a:p>
        </p:txBody>
      </p:sp>
      <p:sp>
        <p:nvSpPr>
          <p:cNvPr id="22" name="Círculo parcial 4">
            <a:extLst>
              <a:ext uri="{FF2B5EF4-FFF2-40B4-BE49-F238E27FC236}">
                <a16:creationId xmlns:a16="http://schemas.microsoft.com/office/drawing/2014/main" id="{4A619EC6-B788-43B7-B1D9-E7EB54C9EEB9}"/>
              </a:ext>
            </a:extLst>
          </p:cNvPr>
          <p:cNvSpPr txBox="1"/>
          <p:nvPr/>
        </p:nvSpPr>
        <p:spPr>
          <a:xfrm>
            <a:off x="8800025" y="2320502"/>
            <a:ext cx="2819320" cy="23068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defTabSz="666750">
              <a:lnSpc>
                <a:spcPct val="90000"/>
              </a:lnSpc>
              <a:spcBef>
                <a:spcPct val="0"/>
              </a:spcBef>
              <a:spcAft>
                <a:spcPct val="35000"/>
              </a:spcAft>
            </a:pPr>
            <a:r>
              <a:rPr lang="en-US" altLang="ko-KR" sz="1400" b="1" dirty="0" err="1">
                <a:solidFill>
                  <a:srgbClr val="FF0000"/>
                </a:solidFill>
                <a:ea typeface="+mn-lt"/>
                <a:cs typeface="+mn-lt"/>
              </a:rPr>
              <a:t>Consolidar</a:t>
            </a:r>
            <a:r>
              <a:rPr lang="en-US" altLang="ko-KR" sz="1400" b="1" dirty="0">
                <a:solidFill>
                  <a:srgbClr val="FF0000"/>
                </a:solidFill>
                <a:ea typeface="+mn-lt"/>
                <a:cs typeface="+mn-lt"/>
              </a:rPr>
              <a:t> las </a:t>
            </a:r>
            <a:r>
              <a:rPr lang="en-US" altLang="ko-KR" sz="1400" b="1" dirty="0" err="1">
                <a:solidFill>
                  <a:srgbClr val="FF0000"/>
                </a:solidFill>
                <a:ea typeface="+mn-lt"/>
                <a:cs typeface="+mn-lt"/>
              </a:rPr>
              <a:t>actividades</a:t>
            </a:r>
            <a:r>
              <a:rPr lang="en-US" altLang="ko-KR" sz="1400" b="1" dirty="0">
                <a:solidFill>
                  <a:srgbClr val="FF0000"/>
                </a:solidFill>
                <a:ea typeface="+mn-lt"/>
                <a:cs typeface="+mn-lt"/>
              </a:rPr>
              <a:t> </a:t>
            </a:r>
            <a:r>
              <a:rPr lang="en-US" altLang="ko-KR" sz="1400" b="1" dirty="0" err="1">
                <a:solidFill>
                  <a:srgbClr val="FF0000"/>
                </a:solidFill>
                <a:ea typeface="+mn-lt"/>
                <a:cs typeface="+mn-lt"/>
              </a:rPr>
              <a:t>transversales</a:t>
            </a:r>
            <a:r>
              <a:rPr lang="en-US" altLang="ko-KR" sz="1400" b="1" dirty="0">
                <a:solidFill>
                  <a:srgbClr val="FF0000"/>
                </a:solidFill>
                <a:ea typeface="+mn-lt"/>
                <a:cs typeface="+mn-lt"/>
              </a:rPr>
              <a:t> para una </a:t>
            </a:r>
            <a:r>
              <a:rPr lang="en-US" altLang="ko-KR" sz="1400" b="1" dirty="0" err="1">
                <a:solidFill>
                  <a:srgbClr val="FF0000"/>
                </a:solidFill>
                <a:ea typeface="+mn-lt"/>
                <a:cs typeface="+mn-lt"/>
              </a:rPr>
              <a:t>adecuada</a:t>
            </a:r>
            <a:r>
              <a:rPr lang="en-US" altLang="ko-KR" sz="1400" b="1" dirty="0">
                <a:solidFill>
                  <a:srgbClr val="FF0000"/>
                </a:solidFill>
                <a:ea typeface="+mn-lt"/>
                <a:cs typeface="+mn-lt"/>
              </a:rPr>
              <a:t> </a:t>
            </a:r>
            <a:r>
              <a:rPr lang="en-US" altLang="ko-KR" sz="1400" b="1" dirty="0" err="1">
                <a:solidFill>
                  <a:srgbClr val="FF0000"/>
                </a:solidFill>
                <a:ea typeface="+mn-lt"/>
                <a:cs typeface="+mn-lt"/>
              </a:rPr>
              <a:t>ejecución</a:t>
            </a:r>
            <a:endParaRPr lang="en-US" altLang="ko-KR" sz="1400" b="1" dirty="0">
              <a:solidFill>
                <a:srgbClr val="FF0000"/>
              </a:solidFill>
              <a:ea typeface="+mn-lt"/>
              <a:cs typeface="Arial" pitchFamily="34" charset="0"/>
            </a:endParaRPr>
          </a:p>
          <a:p>
            <a:pPr marL="171450" indent="-171450" algn="just" defTabSz="666750">
              <a:lnSpc>
                <a:spcPct val="90000"/>
              </a:lnSpc>
              <a:spcBef>
                <a:spcPct val="0"/>
              </a:spcBef>
              <a:spcAft>
                <a:spcPct val="35000"/>
              </a:spcAft>
              <a:buFont typeface="Arial" panose="020B0604020202020204" pitchFamily="34" charset="0"/>
              <a:buChar char="•"/>
            </a:pPr>
            <a:r>
              <a:rPr lang="en-US" altLang="ko-KR" sz="1200" dirty="0" err="1">
                <a:solidFill>
                  <a:schemeClr val="tx1"/>
                </a:solidFill>
                <a:cs typeface="Arial" pitchFamily="34" charset="0"/>
              </a:rPr>
              <a:t>Comunicación</a:t>
            </a:r>
            <a:endParaRPr lang="en-US" altLang="ko-KR" sz="1200" dirty="0">
              <a:solidFill>
                <a:schemeClr val="tx1"/>
              </a:solidFill>
              <a:cs typeface="Arial" pitchFamily="34" charset="0"/>
            </a:endParaRPr>
          </a:p>
          <a:p>
            <a:pPr marL="171450" indent="-171450" algn="just" defTabSz="666750">
              <a:lnSpc>
                <a:spcPct val="90000"/>
              </a:lnSpc>
              <a:spcBef>
                <a:spcPct val="0"/>
              </a:spcBef>
              <a:spcAft>
                <a:spcPct val="35000"/>
              </a:spcAft>
              <a:buFont typeface="Arial" panose="020B0604020202020204" pitchFamily="34" charset="0"/>
              <a:buChar char="•"/>
            </a:pPr>
            <a:r>
              <a:rPr lang="en-US" altLang="ko-KR" sz="1200" dirty="0" err="1">
                <a:solidFill>
                  <a:schemeClr val="tx1"/>
                </a:solidFill>
                <a:cs typeface="Arial" pitchFamily="34" charset="0"/>
              </a:rPr>
              <a:t>Gestión</a:t>
            </a:r>
            <a:r>
              <a:rPr lang="en-US" altLang="ko-KR" sz="1200" dirty="0">
                <a:solidFill>
                  <a:schemeClr val="tx1"/>
                </a:solidFill>
                <a:cs typeface="Arial" pitchFamily="34" charset="0"/>
              </a:rPr>
              <a:t> de </a:t>
            </a:r>
            <a:r>
              <a:rPr lang="en-US" altLang="ko-KR" sz="1200" dirty="0" err="1">
                <a:solidFill>
                  <a:schemeClr val="tx1"/>
                </a:solidFill>
                <a:cs typeface="Arial" pitchFamily="34" charset="0"/>
              </a:rPr>
              <a:t>proyectos</a:t>
            </a:r>
            <a:r>
              <a:rPr lang="en-US" altLang="ko-KR" sz="1200" kern="1200" dirty="0">
                <a:solidFill>
                  <a:schemeClr val="tx1"/>
                </a:solidFill>
                <a:cs typeface="Arial" pitchFamily="34" charset="0"/>
              </a:rPr>
              <a:t> </a:t>
            </a:r>
          </a:p>
          <a:p>
            <a:pPr marL="171450" indent="-171450" algn="just" defTabSz="666750">
              <a:lnSpc>
                <a:spcPct val="90000"/>
              </a:lnSpc>
              <a:spcBef>
                <a:spcPct val="0"/>
              </a:spcBef>
              <a:spcAft>
                <a:spcPct val="35000"/>
              </a:spcAft>
              <a:buFont typeface="Arial" panose="020B0604020202020204" pitchFamily="34" charset="0"/>
              <a:buChar char="•"/>
            </a:pPr>
            <a:r>
              <a:rPr lang="en-US" altLang="ko-KR" sz="1200" dirty="0" err="1">
                <a:solidFill>
                  <a:schemeClr val="tx1"/>
                </a:solidFill>
                <a:cs typeface="Arial" pitchFamily="34" charset="0"/>
              </a:rPr>
              <a:t>Evitar</a:t>
            </a:r>
            <a:r>
              <a:rPr lang="en-US" altLang="ko-KR" sz="1200" dirty="0">
                <a:solidFill>
                  <a:schemeClr val="tx1"/>
                </a:solidFill>
                <a:cs typeface="Arial" pitchFamily="34" charset="0"/>
              </a:rPr>
              <a:t> </a:t>
            </a:r>
            <a:r>
              <a:rPr lang="en-US" altLang="ko-KR" sz="1200" dirty="0" err="1">
                <a:solidFill>
                  <a:schemeClr val="tx1"/>
                </a:solidFill>
                <a:cs typeface="Arial" pitchFamily="34" charset="0"/>
              </a:rPr>
              <a:t>trampas</a:t>
            </a:r>
            <a:r>
              <a:rPr lang="en-US" altLang="ko-KR" sz="1200" dirty="0">
                <a:solidFill>
                  <a:schemeClr val="tx1"/>
                </a:solidFill>
                <a:cs typeface="Arial" pitchFamily="34" charset="0"/>
              </a:rPr>
              <a:t> </a:t>
            </a:r>
            <a:r>
              <a:rPr lang="en-US" altLang="ko-KR" sz="1200" dirty="0" err="1">
                <a:solidFill>
                  <a:schemeClr val="tx1"/>
                </a:solidFill>
                <a:cs typeface="Arial" pitchFamily="34" charset="0"/>
              </a:rPr>
              <a:t>comunes</a:t>
            </a:r>
            <a:endParaRPr lang="en-US" altLang="ko-KR" sz="1200" dirty="0">
              <a:solidFill>
                <a:schemeClr val="tx1"/>
              </a:solidFill>
              <a:cs typeface="Arial" pitchFamily="34" charset="0"/>
            </a:endParaRPr>
          </a:p>
          <a:p>
            <a:pPr marL="171450" indent="-171450" algn="just" defTabSz="666750">
              <a:lnSpc>
                <a:spcPct val="90000"/>
              </a:lnSpc>
              <a:spcBef>
                <a:spcPct val="0"/>
              </a:spcBef>
              <a:spcAft>
                <a:spcPct val="35000"/>
              </a:spcAft>
              <a:buFont typeface="Arial" panose="020B0604020202020204" pitchFamily="34" charset="0"/>
              <a:buChar char="•"/>
            </a:pPr>
            <a:r>
              <a:rPr lang="es-ES" altLang="ko-KR" sz="1200" kern="1200" dirty="0">
                <a:solidFill>
                  <a:schemeClr val="tx1"/>
                </a:solidFill>
                <a:cs typeface="Arial" pitchFamily="34" charset="0"/>
              </a:rPr>
              <a:t>Realización de actividades de seguimiento y evaluación </a:t>
            </a:r>
            <a:r>
              <a:rPr lang="en-US" altLang="ko-KR" sz="1200" kern="1200" dirty="0">
                <a:solidFill>
                  <a:schemeClr val="tx1"/>
                </a:solidFill>
                <a:cs typeface="Arial" pitchFamily="34" charset="0"/>
              </a:rPr>
              <a:t>– ¿</a:t>
            </a:r>
            <a:r>
              <a:rPr lang="en-US" altLang="ko-KR" sz="1200" kern="1200" dirty="0" err="1">
                <a:solidFill>
                  <a:schemeClr val="tx1"/>
                </a:solidFill>
                <a:cs typeface="Arial" pitchFamily="34" charset="0"/>
              </a:rPr>
              <a:t>qué</a:t>
            </a:r>
            <a:r>
              <a:rPr lang="en-US" altLang="ko-KR" sz="1200" kern="1200" dirty="0">
                <a:solidFill>
                  <a:schemeClr val="tx1"/>
                </a:solidFill>
                <a:cs typeface="Arial" pitchFamily="34" charset="0"/>
              </a:rPr>
              <a:t> </a:t>
            </a:r>
            <a:r>
              <a:rPr lang="en-US" altLang="ko-KR" sz="1200" kern="1200" dirty="0" err="1">
                <a:solidFill>
                  <a:schemeClr val="tx1"/>
                </a:solidFill>
                <a:cs typeface="Arial" pitchFamily="34" charset="0"/>
              </a:rPr>
              <a:t>hemos</a:t>
            </a:r>
            <a:r>
              <a:rPr lang="en-US" altLang="ko-KR" sz="1200" kern="1200" dirty="0">
                <a:solidFill>
                  <a:schemeClr val="tx1"/>
                </a:solidFill>
                <a:cs typeface="Arial" pitchFamily="34" charset="0"/>
              </a:rPr>
              <a:t> </a:t>
            </a:r>
            <a:r>
              <a:rPr lang="en-US" altLang="ko-KR" sz="1200" kern="1200" dirty="0" err="1">
                <a:solidFill>
                  <a:schemeClr val="tx1"/>
                </a:solidFill>
                <a:cs typeface="Arial" pitchFamily="34" charset="0"/>
              </a:rPr>
              <a:t>aprendido</a:t>
            </a:r>
            <a:r>
              <a:rPr lang="en-US" altLang="ko-KR" sz="1200" kern="1200" dirty="0">
                <a:solidFill>
                  <a:schemeClr val="tx1"/>
                </a:solidFill>
                <a:cs typeface="Arial" pitchFamily="34" charset="0"/>
              </a:rPr>
              <a:t>?</a:t>
            </a:r>
          </a:p>
          <a:p>
            <a:pPr marL="171450" indent="-171450" algn="just" defTabSz="666750">
              <a:lnSpc>
                <a:spcPct val="90000"/>
              </a:lnSpc>
              <a:spcBef>
                <a:spcPct val="0"/>
              </a:spcBef>
              <a:spcAft>
                <a:spcPct val="35000"/>
              </a:spcAft>
              <a:buFont typeface="Arial" panose="020B0604020202020204" pitchFamily="34" charset="0"/>
              <a:buChar char="•"/>
            </a:pPr>
            <a:endParaRPr lang="en-US" altLang="ko-KR" sz="1200" kern="1200" dirty="0">
              <a:solidFill>
                <a:schemeClr val="tx1"/>
              </a:solidFill>
              <a:cs typeface="Arial" pitchFamily="34" charset="0"/>
            </a:endParaRPr>
          </a:p>
        </p:txBody>
      </p:sp>
      <p:pic>
        <p:nvPicPr>
          <p:cNvPr id="23" name="Imagen 22">
            <a:extLst>
              <a:ext uri="{FF2B5EF4-FFF2-40B4-BE49-F238E27FC236}">
                <a16:creationId xmlns:a16="http://schemas.microsoft.com/office/drawing/2014/main" id="{BA156D70-A195-436E-9A17-8D54E37EDF72}"/>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90" r="3171"/>
          <a:stretch/>
        </p:blipFill>
        <p:spPr>
          <a:xfrm>
            <a:off x="8390564" y="2564218"/>
            <a:ext cx="317240" cy="482490"/>
          </a:xfrm>
          <a:prstGeom prst="rect">
            <a:avLst/>
          </a:prstGeom>
        </p:spPr>
      </p:pic>
      <p:sp>
        <p:nvSpPr>
          <p:cNvPr id="26" name="Círculo parcial 4">
            <a:extLst>
              <a:ext uri="{FF2B5EF4-FFF2-40B4-BE49-F238E27FC236}">
                <a16:creationId xmlns:a16="http://schemas.microsoft.com/office/drawing/2014/main" id="{C270780F-1E50-4F97-9304-1AA371985DE5}"/>
              </a:ext>
            </a:extLst>
          </p:cNvPr>
          <p:cNvSpPr txBox="1"/>
          <p:nvPr/>
        </p:nvSpPr>
        <p:spPr>
          <a:xfrm>
            <a:off x="4892829" y="4925450"/>
            <a:ext cx="3321122" cy="12290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just" defTabSz="666750">
              <a:lnSpc>
                <a:spcPct val="90000"/>
              </a:lnSpc>
              <a:spcBef>
                <a:spcPct val="0"/>
              </a:spcBef>
              <a:spcAft>
                <a:spcPct val="35000"/>
              </a:spcAft>
              <a:buNone/>
            </a:pPr>
            <a:r>
              <a:rPr lang="en-US" altLang="ko-KR" sz="1400" b="1" dirty="0">
                <a:solidFill>
                  <a:srgbClr val="FF0000"/>
                </a:solidFill>
                <a:cs typeface="Arial" pitchFamily="34" charset="0"/>
              </a:rPr>
              <a:t>El </a:t>
            </a:r>
            <a:r>
              <a:rPr lang="en-US" altLang="ko-KR" sz="1400" b="1" dirty="0" err="1">
                <a:solidFill>
                  <a:srgbClr val="FF0000"/>
                </a:solidFill>
                <a:cs typeface="Arial" pitchFamily="34" charset="0"/>
              </a:rPr>
              <a:t>ciclo</a:t>
            </a:r>
            <a:r>
              <a:rPr lang="en-US" altLang="ko-KR" sz="1400" b="1" dirty="0">
                <a:solidFill>
                  <a:srgbClr val="FF0000"/>
                </a:solidFill>
                <a:cs typeface="Arial" pitchFamily="34" charset="0"/>
              </a:rPr>
              <a:t> de </a:t>
            </a:r>
            <a:r>
              <a:rPr lang="en-US" altLang="ko-KR" sz="1400" b="1" dirty="0" err="1">
                <a:solidFill>
                  <a:srgbClr val="FF0000"/>
                </a:solidFill>
                <a:cs typeface="Arial" pitchFamily="34" charset="0"/>
              </a:rPr>
              <a:t>vida</a:t>
            </a:r>
            <a:r>
              <a:rPr lang="en-US" altLang="ko-KR" sz="1400" b="1" dirty="0">
                <a:solidFill>
                  <a:srgbClr val="FF0000"/>
                </a:solidFill>
                <a:cs typeface="Arial" pitchFamily="34" charset="0"/>
              </a:rPr>
              <a:t> del </a:t>
            </a:r>
            <a:r>
              <a:rPr lang="en-US" altLang="ko-KR" sz="1400" b="1" dirty="0" err="1">
                <a:solidFill>
                  <a:srgbClr val="FF0000"/>
                </a:solidFill>
                <a:cs typeface="Arial" pitchFamily="34" charset="0"/>
              </a:rPr>
              <a:t>proyecto</a:t>
            </a:r>
            <a:endParaRPr lang="en-US" altLang="ko-KR" sz="1400" b="1" dirty="0">
              <a:solidFill>
                <a:srgbClr val="FF0000"/>
              </a:solidFill>
              <a:cs typeface="Arial" pitchFamily="34" charset="0"/>
            </a:endParaRPr>
          </a:p>
          <a:p>
            <a:pPr marL="171450" lvl="0" indent="-171450" algn="just" defTabSz="666750">
              <a:lnSpc>
                <a:spcPct val="90000"/>
              </a:lnSpc>
              <a:spcBef>
                <a:spcPct val="0"/>
              </a:spcBef>
              <a:spcAft>
                <a:spcPct val="35000"/>
              </a:spcAft>
              <a:buFont typeface="Arial" panose="020B0604020202020204" pitchFamily="34" charset="0"/>
              <a:buChar char="•"/>
            </a:pPr>
            <a:r>
              <a:rPr lang="en-US" altLang="ko-KR" sz="1200" dirty="0" err="1">
                <a:solidFill>
                  <a:schemeClr val="tx1"/>
                </a:solidFill>
                <a:cs typeface="Arial" pitchFamily="34" charset="0"/>
              </a:rPr>
              <a:t>Diseñar</a:t>
            </a:r>
            <a:r>
              <a:rPr lang="en-US" altLang="ko-KR" sz="1200" dirty="0">
                <a:solidFill>
                  <a:schemeClr val="tx1"/>
                </a:solidFill>
                <a:cs typeface="Arial" pitchFamily="34" charset="0"/>
              </a:rPr>
              <a:t> la idea de </a:t>
            </a:r>
            <a:r>
              <a:rPr lang="en-US" altLang="ko-KR" sz="1200" dirty="0" err="1">
                <a:solidFill>
                  <a:schemeClr val="tx1"/>
                </a:solidFill>
                <a:cs typeface="Arial" pitchFamily="34" charset="0"/>
              </a:rPr>
              <a:t>proyecto</a:t>
            </a:r>
            <a:endParaRPr lang="en-US" altLang="ko-KR" sz="1200" dirty="0">
              <a:solidFill>
                <a:schemeClr val="tx1"/>
              </a:solidFill>
              <a:cs typeface="Arial" pitchFamily="34" charset="0"/>
            </a:endParaRPr>
          </a:p>
          <a:p>
            <a:pPr marL="171450" lvl="0" indent="-171450" algn="just" defTabSz="666750">
              <a:lnSpc>
                <a:spcPct val="90000"/>
              </a:lnSpc>
              <a:spcBef>
                <a:spcPct val="0"/>
              </a:spcBef>
              <a:spcAft>
                <a:spcPct val="35000"/>
              </a:spcAft>
              <a:buFont typeface="Arial" panose="020B0604020202020204" pitchFamily="34" charset="0"/>
              <a:buChar char="•"/>
            </a:pPr>
            <a:r>
              <a:rPr lang="en-US" altLang="ko-KR" sz="1200" dirty="0" err="1">
                <a:solidFill>
                  <a:schemeClr val="tx1"/>
                </a:solidFill>
                <a:cs typeface="Arial" pitchFamily="34" charset="0"/>
              </a:rPr>
              <a:t>Planificar</a:t>
            </a:r>
            <a:r>
              <a:rPr lang="en-US" altLang="ko-KR" sz="1200" dirty="0">
                <a:solidFill>
                  <a:schemeClr val="tx1"/>
                </a:solidFill>
                <a:cs typeface="Arial" pitchFamily="34" charset="0"/>
              </a:rPr>
              <a:t> los </a:t>
            </a:r>
            <a:r>
              <a:rPr lang="en-US" altLang="ko-KR" sz="1200" dirty="0" err="1">
                <a:solidFill>
                  <a:schemeClr val="tx1"/>
                </a:solidFill>
                <a:cs typeface="Arial" pitchFamily="34" charset="0"/>
              </a:rPr>
              <a:t>recursos</a:t>
            </a:r>
            <a:r>
              <a:rPr lang="en-US" altLang="ko-KR" sz="1200" dirty="0">
                <a:solidFill>
                  <a:schemeClr val="tx1"/>
                </a:solidFill>
                <a:cs typeface="Arial" pitchFamily="34" charset="0"/>
              </a:rPr>
              <a:t> </a:t>
            </a:r>
          </a:p>
          <a:p>
            <a:pPr marL="171450" lvl="0" indent="-171450" algn="just" defTabSz="666750">
              <a:lnSpc>
                <a:spcPct val="90000"/>
              </a:lnSpc>
              <a:spcBef>
                <a:spcPct val="0"/>
              </a:spcBef>
              <a:spcAft>
                <a:spcPct val="35000"/>
              </a:spcAft>
              <a:buFont typeface="Arial" panose="020B0604020202020204" pitchFamily="34" charset="0"/>
              <a:buChar char="•"/>
            </a:pPr>
            <a:r>
              <a:rPr lang="en-US" altLang="ko-KR" sz="1200" dirty="0" err="1">
                <a:solidFill>
                  <a:schemeClr val="tx1"/>
                </a:solidFill>
                <a:cs typeface="Arial" pitchFamily="34" charset="0"/>
              </a:rPr>
              <a:t>Implementación</a:t>
            </a:r>
            <a:r>
              <a:rPr lang="en-US" altLang="ko-KR" sz="1200" dirty="0">
                <a:solidFill>
                  <a:schemeClr val="tx1"/>
                </a:solidFill>
                <a:cs typeface="Arial" pitchFamily="34" charset="0"/>
              </a:rPr>
              <a:t> de las </a:t>
            </a:r>
            <a:r>
              <a:rPr lang="en-US" altLang="ko-KR" sz="1200" dirty="0" err="1">
                <a:solidFill>
                  <a:schemeClr val="tx1"/>
                </a:solidFill>
                <a:cs typeface="Arial" pitchFamily="34" charset="0"/>
              </a:rPr>
              <a:t>actividades</a:t>
            </a:r>
            <a:r>
              <a:rPr lang="en-US" altLang="ko-KR" sz="1200" dirty="0">
                <a:solidFill>
                  <a:schemeClr val="tx1"/>
                </a:solidFill>
                <a:cs typeface="Arial" pitchFamily="34" charset="0"/>
              </a:rPr>
              <a:t> </a:t>
            </a:r>
            <a:r>
              <a:rPr lang="en-US" altLang="ko-KR" sz="1200" dirty="0" err="1">
                <a:solidFill>
                  <a:schemeClr val="tx1"/>
                </a:solidFill>
                <a:cs typeface="Arial" pitchFamily="34" charset="0"/>
              </a:rPr>
              <a:t>horizontales</a:t>
            </a:r>
            <a:endParaRPr lang="en-US" altLang="ko-KR" sz="1200" dirty="0">
              <a:solidFill>
                <a:schemeClr val="tx1"/>
              </a:solidFill>
              <a:cs typeface="Arial" pitchFamily="34" charset="0"/>
            </a:endParaRPr>
          </a:p>
          <a:p>
            <a:pPr marL="171450" lvl="0" indent="-171450" algn="just" defTabSz="666750">
              <a:lnSpc>
                <a:spcPct val="90000"/>
              </a:lnSpc>
              <a:spcBef>
                <a:spcPct val="0"/>
              </a:spcBef>
              <a:spcAft>
                <a:spcPct val="35000"/>
              </a:spcAft>
              <a:buFont typeface="Arial" panose="020B0604020202020204" pitchFamily="34" charset="0"/>
              <a:buChar char="•"/>
            </a:pPr>
            <a:r>
              <a:rPr lang="en-US" altLang="ko-KR" sz="1200" dirty="0" err="1">
                <a:solidFill>
                  <a:schemeClr val="tx1"/>
                </a:solidFill>
                <a:cs typeface="Arial" pitchFamily="34" charset="0"/>
              </a:rPr>
              <a:t>Conclusión</a:t>
            </a:r>
            <a:r>
              <a:rPr lang="en-US" altLang="ko-KR" sz="1200" dirty="0">
                <a:solidFill>
                  <a:schemeClr val="tx1"/>
                </a:solidFill>
                <a:cs typeface="Arial" pitchFamily="34" charset="0"/>
              </a:rPr>
              <a:t> formal y </a:t>
            </a:r>
            <a:r>
              <a:rPr lang="en-US" altLang="ko-KR" sz="1200" dirty="0" err="1">
                <a:solidFill>
                  <a:schemeClr val="tx1"/>
                </a:solidFill>
                <a:cs typeface="Arial" pitchFamily="34" charset="0"/>
              </a:rPr>
              <a:t>cierre</a:t>
            </a:r>
            <a:endParaRPr lang="en-US" altLang="ko-KR" sz="1200" dirty="0">
              <a:solidFill>
                <a:schemeClr val="tx1"/>
              </a:solidFill>
              <a:cs typeface="Arial" pitchFamily="34" charset="0"/>
            </a:endParaRPr>
          </a:p>
        </p:txBody>
      </p:sp>
      <p:pic>
        <p:nvPicPr>
          <p:cNvPr id="27" name="Imagen 26">
            <a:extLst>
              <a:ext uri="{FF2B5EF4-FFF2-40B4-BE49-F238E27FC236}">
                <a16:creationId xmlns:a16="http://schemas.microsoft.com/office/drawing/2014/main" id="{841E436B-121B-48E1-A2DE-F4AEA918ED3D}"/>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90" r="3171"/>
          <a:stretch/>
        </p:blipFill>
        <p:spPr>
          <a:xfrm>
            <a:off x="4610660" y="4784992"/>
            <a:ext cx="317240" cy="482490"/>
          </a:xfrm>
          <a:prstGeom prst="rect">
            <a:avLst/>
          </a:prstGeom>
        </p:spPr>
      </p:pic>
      <p:pic>
        <p:nvPicPr>
          <p:cNvPr id="30" name="Imagen 29">
            <a:extLst>
              <a:ext uri="{FF2B5EF4-FFF2-40B4-BE49-F238E27FC236}">
                <a16:creationId xmlns:a16="http://schemas.microsoft.com/office/drawing/2014/main" id="{F4927C93-6B6D-4139-9E79-D01250405EB4}"/>
              </a:ext>
            </a:extLst>
          </p:cNvPr>
          <p:cNvPicPr>
            <a:picLocks noChangeAspect="1"/>
          </p:cNvPicPr>
          <p:nvPr/>
        </p:nvPicPr>
        <p:blipFill rotWithShape="1">
          <a:blip r:embed="rId3">
            <a:extLst>
              <a:ext uri="{28A0092B-C50C-407E-A947-70E740481C1C}">
                <a14:useLocalDpi xmlns:a14="http://schemas.microsoft.com/office/drawing/2010/main" val="0"/>
              </a:ext>
            </a:extLst>
          </a:blip>
          <a:srcRect l="77490" r="3171"/>
          <a:stretch/>
        </p:blipFill>
        <p:spPr>
          <a:xfrm>
            <a:off x="5051208" y="1563432"/>
            <a:ext cx="1422332" cy="2163223"/>
          </a:xfrm>
          <a:prstGeom prst="rect">
            <a:avLst/>
          </a:prstGeom>
        </p:spPr>
      </p:pic>
      <p:pic>
        <p:nvPicPr>
          <p:cNvPr id="32" name="Imagen 31">
            <a:extLst>
              <a:ext uri="{FF2B5EF4-FFF2-40B4-BE49-F238E27FC236}">
                <a16:creationId xmlns:a16="http://schemas.microsoft.com/office/drawing/2014/main" id="{2CC6F2AC-3075-415B-BB96-4AB8DF08DE9B}"/>
              </a:ext>
            </a:extLst>
          </p:cNvPr>
          <p:cNvPicPr>
            <a:picLocks noChangeAspect="1"/>
          </p:cNvPicPr>
          <p:nvPr/>
        </p:nvPicPr>
        <p:blipFill rotWithShape="1">
          <a:blip r:embed="rId5" cstate="hqprint">
            <a:extLst>
              <a:ext uri="{28A0092B-C50C-407E-A947-70E740481C1C}">
                <a14:useLocalDpi xmlns:a14="http://schemas.microsoft.com/office/drawing/2010/main" val="0"/>
              </a:ext>
            </a:extLst>
          </a:blip>
          <a:srcRect t="34903" r="20863"/>
          <a:stretch/>
        </p:blipFill>
        <p:spPr>
          <a:xfrm>
            <a:off x="5089012" y="3700706"/>
            <a:ext cx="1236813" cy="299234"/>
          </a:xfrm>
          <a:prstGeom prst="rect">
            <a:avLst/>
          </a:prstGeom>
        </p:spPr>
      </p:pic>
      <p:sp>
        <p:nvSpPr>
          <p:cNvPr id="33" name="Círculo parcial 4">
            <a:extLst>
              <a:ext uri="{FF2B5EF4-FFF2-40B4-BE49-F238E27FC236}">
                <a16:creationId xmlns:a16="http://schemas.microsoft.com/office/drawing/2014/main" id="{10F9AC94-70F5-44D1-8B0D-45D14E205E1B}"/>
              </a:ext>
            </a:extLst>
          </p:cNvPr>
          <p:cNvSpPr txBox="1"/>
          <p:nvPr/>
        </p:nvSpPr>
        <p:spPr>
          <a:xfrm>
            <a:off x="1883578" y="4910503"/>
            <a:ext cx="1545798" cy="13131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666750">
              <a:lnSpc>
                <a:spcPct val="90000"/>
              </a:lnSpc>
              <a:spcBef>
                <a:spcPct val="0"/>
              </a:spcBef>
              <a:spcAft>
                <a:spcPct val="35000"/>
              </a:spcAft>
            </a:pPr>
            <a:endParaRPr lang="es-ES" sz="1600" kern="1200" dirty="0">
              <a:solidFill>
                <a:schemeClr val="tx1"/>
              </a:solidFill>
            </a:endParaRPr>
          </a:p>
        </p:txBody>
      </p:sp>
      <p:sp>
        <p:nvSpPr>
          <p:cNvPr id="36" name="Círculo parcial 4">
            <a:extLst>
              <a:ext uri="{FF2B5EF4-FFF2-40B4-BE49-F238E27FC236}">
                <a16:creationId xmlns:a16="http://schemas.microsoft.com/office/drawing/2014/main" id="{5087D1B3-B987-41B9-AD1B-6F950D8ADA8F}"/>
              </a:ext>
            </a:extLst>
          </p:cNvPr>
          <p:cNvSpPr txBox="1"/>
          <p:nvPr/>
        </p:nvSpPr>
        <p:spPr>
          <a:xfrm>
            <a:off x="1267844" y="1947497"/>
            <a:ext cx="1991507" cy="29630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defTabSz="666750">
              <a:lnSpc>
                <a:spcPct val="90000"/>
              </a:lnSpc>
              <a:spcBef>
                <a:spcPct val="0"/>
              </a:spcBef>
              <a:spcAft>
                <a:spcPct val="35000"/>
              </a:spcAft>
            </a:pPr>
            <a:r>
              <a:rPr lang="en-US" altLang="ko-KR" sz="1400" b="1" dirty="0">
                <a:solidFill>
                  <a:srgbClr val="FF0000"/>
                </a:solidFill>
                <a:cs typeface="Arial" pitchFamily="34" charset="0"/>
              </a:rPr>
              <a:t>La </a:t>
            </a:r>
            <a:r>
              <a:rPr lang="en-US" altLang="ko-KR" sz="1400" b="1" dirty="0" err="1">
                <a:solidFill>
                  <a:srgbClr val="FF0000"/>
                </a:solidFill>
                <a:cs typeface="Arial" pitchFamily="34" charset="0"/>
              </a:rPr>
              <a:t>gestión</a:t>
            </a:r>
            <a:r>
              <a:rPr lang="en-US" altLang="ko-KR" sz="1400" b="1" dirty="0">
                <a:solidFill>
                  <a:srgbClr val="FF0000"/>
                </a:solidFill>
                <a:cs typeface="Arial" pitchFamily="34" charset="0"/>
              </a:rPr>
              <a:t> de </a:t>
            </a:r>
            <a:r>
              <a:rPr lang="en-US" altLang="ko-KR" sz="1400" b="1" dirty="0" err="1">
                <a:solidFill>
                  <a:srgbClr val="FF0000"/>
                </a:solidFill>
                <a:cs typeface="Arial" pitchFamily="34" charset="0"/>
              </a:rPr>
              <a:t>proyectos</a:t>
            </a:r>
            <a:r>
              <a:rPr lang="en-US" altLang="ko-KR" sz="1400" b="1" dirty="0">
                <a:solidFill>
                  <a:srgbClr val="FF0000"/>
                </a:solidFill>
                <a:cs typeface="Arial" pitchFamily="34" charset="0"/>
              </a:rPr>
              <a:t> es un </a:t>
            </a:r>
            <a:r>
              <a:rPr lang="en-US" altLang="ko-KR" sz="1400" b="1" dirty="0" err="1">
                <a:solidFill>
                  <a:srgbClr val="FF0000"/>
                </a:solidFill>
                <a:cs typeface="Arial" pitchFamily="34" charset="0"/>
              </a:rPr>
              <a:t>enfoque</a:t>
            </a:r>
            <a:endParaRPr lang="en-US" altLang="ko-KR" sz="1400" b="1" dirty="0">
              <a:solidFill>
                <a:srgbClr val="FF0000"/>
              </a:solidFill>
              <a:cs typeface="Arial" pitchFamily="34" charset="0"/>
            </a:endParaRPr>
          </a:p>
          <a:p>
            <a:pPr algn="just" defTabSz="666750">
              <a:lnSpc>
                <a:spcPct val="90000"/>
              </a:lnSpc>
              <a:spcBef>
                <a:spcPct val="0"/>
              </a:spcBef>
              <a:spcAft>
                <a:spcPct val="35000"/>
              </a:spcAft>
            </a:pPr>
            <a:r>
              <a:rPr lang="en-US" altLang="ko-KR" sz="1200" dirty="0">
                <a:solidFill>
                  <a:schemeClr val="tx1"/>
                </a:solidFill>
                <a:cs typeface="Arial" pitchFamily="34" charset="0"/>
              </a:rPr>
              <a:t>Una </a:t>
            </a:r>
            <a:r>
              <a:rPr lang="en-US" altLang="ko-KR" sz="1200" dirty="0" err="1">
                <a:solidFill>
                  <a:schemeClr val="tx1"/>
                </a:solidFill>
                <a:cs typeface="Arial" pitchFamily="34" charset="0"/>
              </a:rPr>
              <a:t>mentalidad</a:t>
            </a:r>
            <a:r>
              <a:rPr lang="en-US" altLang="ko-KR" sz="1200" dirty="0">
                <a:solidFill>
                  <a:schemeClr val="tx1"/>
                </a:solidFill>
                <a:cs typeface="Arial" pitchFamily="34" charset="0"/>
              </a:rPr>
              <a:t> que </a:t>
            </a:r>
            <a:r>
              <a:rPr lang="en-US" altLang="ko-KR" sz="1200" dirty="0" err="1">
                <a:solidFill>
                  <a:schemeClr val="tx1"/>
                </a:solidFill>
                <a:cs typeface="Arial" pitchFamily="34" charset="0"/>
              </a:rPr>
              <a:t>busca</a:t>
            </a:r>
            <a:r>
              <a:rPr lang="en-US" altLang="ko-KR" sz="1200" dirty="0">
                <a:solidFill>
                  <a:schemeClr val="tx1"/>
                </a:solidFill>
                <a:cs typeface="Arial" pitchFamily="34" charset="0"/>
              </a:rPr>
              <a:t> EFICIENCIA y EFECTIVIDAD.</a:t>
            </a:r>
          </a:p>
          <a:p>
            <a:pPr algn="just" defTabSz="666750">
              <a:lnSpc>
                <a:spcPct val="90000"/>
              </a:lnSpc>
              <a:spcBef>
                <a:spcPct val="0"/>
              </a:spcBef>
              <a:spcAft>
                <a:spcPct val="35000"/>
              </a:spcAft>
            </a:pPr>
            <a:endParaRPr lang="en-US" altLang="ko-KR" sz="1200" dirty="0">
              <a:solidFill>
                <a:schemeClr val="tx1"/>
              </a:solidFill>
              <a:cs typeface="Arial" pitchFamily="34" charset="0"/>
            </a:endParaRPr>
          </a:p>
          <a:p>
            <a:pPr algn="just" defTabSz="666750">
              <a:lnSpc>
                <a:spcPct val="90000"/>
              </a:lnSpc>
              <a:spcBef>
                <a:spcPct val="0"/>
              </a:spcBef>
              <a:spcAft>
                <a:spcPct val="35000"/>
              </a:spcAft>
            </a:pPr>
            <a:r>
              <a:rPr lang="en-GB" altLang="ko-KR" sz="1200" dirty="0">
                <a:solidFill>
                  <a:schemeClr val="tx1"/>
                </a:solidFill>
                <a:cs typeface="Arial" pitchFamily="34" charset="0"/>
              </a:rPr>
              <a:t>La </a:t>
            </a:r>
            <a:r>
              <a:rPr lang="en-GB" altLang="ko-KR" sz="1200" dirty="0" err="1">
                <a:solidFill>
                  <a:schemeClr val="tx1"/>
                </a:solidFill>
                <a:cs typeface="Arial" pitchFamily="34" charset="0"/>
              </a:rPr>
              <a:t>aplicación</a:t>
            </a:r>
            <a:r>
              <a:rPr lang="en-GB" altLang="ko-KR" sz="1200" dirty="0">
                <a:solidFill>
                  <a:schemeClr val="tx1"/>
                </a:solidFill>
                <a:cs typeface="Arial" pitchFamily="34" charset="0"/>
              </a:rPr>
              <a:t> de </a:t>
            </a:r>
            <a:r>
              <a:rPr lang="en-GB" altLang="ko-KR" sz="1200" dirty="0" err="1">
                <a:solidFill>
                  <a:schemeClr val="tx1"/>
                </a:solidFill>
                <a:cs typeface="Arial" pitchFamily="34" charset="0"/>
              </a:rPr>
              <a:t>procesos</a:t>
            </a:r>
            <a:r>
              <a:rPr lang="en-GB" altLang="ko-KR" sz="1200" dirty="0">
                <a:solidFill>
                  <a:schemeClr val="tx1"/>
                </a:solidFill>
                <a:cs typeface="Arial" pitchFamily="34" charset="0"/>
              </a:rPr>
              <a:t>, </a:t>
            </a:r>
            <a:r>
              <a:rPr lang="en-GB" altLang="ko-KR" sz="1200" dirty="0" err="1">
                <a:solidFill>
                  <a:schemeClr val="tx1"/>
                </a:solidFill>
                <a:cs typeface="Arial" pitchFamily="34" charset="0"/>
              </a:rPr>
              <a:t>métodos</a:t>
            </a:r>
            <a:r>
              <a:rPr lang="en-GB" altLang="ko-KR" sz="1200" dirty="0">
                <a:solidFill>
                  <a:schemeClr val="tx1"/>
                </a:solidFill>
                <a:cs typeface="Arial" pitchFamily="34" charset="0"/>
              </a:rPr>
              <a:t>, </a:t>
            </a:r>
            <a:r>
              <a:rPr lang="en-GB" altLang="ko-KR" sz="1200" dirty="0" err="1">
                <a:solidFill>
                  <a:schemeClr val="tx1"/>
                </a:solidFill>
                <a:cs typeface="Arial" pitchFamily="34" charset="0"/>
              </a:rPr>
              <a:t>habilidades</a:t>
            </a:r>
            <a:r>
              <a:rPr lang="en-GB" altLang="ko-KR" sz="1200" dirty="0">
                <a:solidFill>
                  <a:schemeClr val="tx1"/>
                </a:solidFill>
                <a:cs typeface="Arial" pitchFamily="34" charset="0"/>
              </a:rPr>
              <a:t>, </a:t>
            </a:r>
            <a:r>
              <a:rPr lang="en-GB" altLang="ko-KR" sz="1200" dirty="0" err="1">
                <a:solidFill>
                  <a:schemeClr val="tx1"/>
                </a:solidFill>
                <a:cs typeface="Arial" pitchFamily="34" charset="0"/>
              </a:rPr>
              <a:t>conocimiento</a:t>
            </a:r>
            <a:r>
              <a:rPr lang="en-GB" altLang="ko-KR" sz="1200" dirty="0">
                <a:solidFill>
                  <a:schemeClr val="tx1"/>
                </a:solidFill>
                <a:cs typeface="Arial" pitchFamily="34" charset="0"/>
              </a:rPr>
              <a:t> y </a:t>
            </a:r>
            <a:r>
              <a:rPr lang="en-GB" altLang="ko-KR" sz="1200" dirty="0" err="1">
                <a:solidFill>
                  <a:schemeClr val="tx1"/>
                </a:solidFill>
                <a:cs typeface="Arial" pitchFamily="34" charset="0"/>
              </a:rPr>
              <a:t>experiencia</a:t>
            </a:r>
            <a:r>
              <a:rPr lang="en-GB" altLang="ko-KR" sz="1200" dirty="0">
                <a:solidFill>
                  <a:schemeClr val="tx1"/>
                </a:solidFill>
                <a:cs typeface="Arial" pitchFamily="34" charset="0"/>
              </a:rPr>
              <a:t> para </a:t>
            </a:r>
            <a:r>
              <a:rPr lang="en-GB" altLang="ko-KR" sz="1200" dirty="0" err="1">
                <a:solidFill>
                  <a:schemeClr val="tx1"/>
                </a:solidFill>
                <a:cs typeface="Arial" pitchFamily="34" charset="0"/>
              </a:rPr>
              <a:t>lograr</a:t>
            </a:r>
            <a:r>
              <a:rPr lang="en-GB" altLang="ko-KR" sz="1200" dirty="0">
                <a:solidFill>
                  <a:schemeClr val="tx1"/>
                </a:solidFill>
                <a:cs typeface="Arial" pitchFamily="34" charset="0"/>
              </a:rPr>
              <a:t> los </a:t>
            </a:r>
            <a:r>
              <a:rPr lang="en-GB" altLang="ko-KR" sz="1200" dirty="0" err="1">
                <a:solidFill>
                  <a:schemeClr val="tx1"/>
                </a:solidFill>
                <a:cs typeface="Arial" pitchFamily="34" charset="0"/>
              </a:rPr>
              <a:t>objetivos</a:t>
            </a:r>
            <a:r>
              <a:rPr lang="en-GB" altLang="ko-KR" sz="1200" dirty="0">
                <a:solidFill>
                  <a:schemeClr val="tx1"/>
                </a:solidFill>
                <a:cs typeface="Arial" pitchFamily="34" charset="0"/>
              </a:rPr>
              <a:t> </a:t>
            </a:r>
            <a:r>
              <a:rPr lang="en-GB" altLang="ko-KR" sz="1200" dirty="0" err="1">
                <a:solidFill>
                  <a:schemeClr val="tx1"/>
                </a:solidFill>
                <a:cs typeface="Arial" pitchFamily="34" charset="0"/>
              </a:rPr>
              <a:t>específicos</a:t>
            </a:r>
            <a:r>
              <a:rPr lang="en-GB" altLang="ko-KR" sz="1200" dirty="0">
                <a:solidFill>
                  <a:schemeClr val="tx1"/>
                </a:solidFill>
                <a:cs typeface="Arial" pitchFamily="34" charset="0"/>
              </a:rPr>
              <a:t> de un </a:t>
            </a:r>
            <a:r>
              <a:rPr lang="en-GB" altLang="ko-KR" sz="1200" dirty="0" err="1">
                <a:solidFill>
                  <a:schemeClr val="tx1"/>
                </a:solidFill>
                <a:cs typeface="Arial" pitchFamily="34" charset="0"/>
              </a:rPr>
              <a:t>proyecto</a:t>
            </a:r>
            <a:endParaRPr lang="en-US" altLang="ko-KR" sz="1200" dirty="0">
              <a:solidFill>
                <a:schemeClr val="tx1"/>
              </a:solidFill>
              <a:cs typeface="Arial" pitchFamily="34" charset="0"/>
            </a:endParaRPr>
          </a:p>
        </p:txBody>
      </p:sp>
      <p:pic>
        <p:nvPicPr>
          <p:cNvPr id="37" name="Imagen 36">
            <a:extLst>
              <a:ext uri="{FF2B5EF4-FFF2-40B4-BE49-F238E27FC236}">
                <a16:creationId xmlns:a16="http://schemas.microsoft.com/office/drawing/2014/main" id="{2408AB97-1728-42C7-B2C0-68563D63DF07}"/>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90" r="3171"/>
          <a:stretch/>
        </p:blipFill>
        <p:spPr>
          <a:xfrm>
            <a:off x="940547" y="2495707"/>
            <a:ext cx="317240" cy="482490"/>
          </a:xfrm>
          <a:prstGeom prst="rect">
            <a:avLst/>
          </a:prstGeom>
        </p:spPr>
      </p:pic>
      <p:cxnSp>
        <p:nvCxnSpPr>
          <p:cNvPr id="42" name="Conector recto de flecha 41">
            <a:extLst>
              <a:ext uri="{FF2B5EF4-FFF2-40B4-BE49-F238E27FC236}">
                <a16:creationId xmlns:a16="http://schemas.microsoft.com/office/drawing/2014/main" id="{6CFFDE0F-79B9-4B5C-83BF-0B8BA17475A9}"/>
              </a:ext>
            </a:extLst>
          </p:cNvPr>
          <p:cNvCxnSpPr>
            <a:cxnSpLocks/>
          </p:cNvCxnSpPr>
          <p:nvPr/>
        </p:nvCxnSpPr>
        <p:spPr>
          <a:xfrm flipH="1">
            <a:off x="3228783" y="2736952"/>
            <a:ext cx="980432" cy="0"/>
          </a:xfrm>
          <a:prstGeom prst="straightConnector1">
            <a:avLst/>
          </a:prstGeom>
          <a:ln w="19050">
            <a:solidFill>
              <a:srgbClr val="D92E2D"/>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a:extLst>
              <a:ext uri="{FF2B5EF4-FFF2-40B4-BE49-F238E27FC236}">
                <a16:creationId xmlns:a16="http://schemas.microsoft.com/office/drawing/2014/main" id="{B5981CFC-69D6-4D4C-BACB-7FD12B493921}"/>
              </a:ext>
            </a:extLst>
          </p:cNvPr>
          <p:cNvCxnSpPr>
            <a:cxnSpLocks/>
          </p:cNvCxnSpPr>
          <p:nvPr/>
        </p:nvCxnSpPr>
        <p:spPr>
          <a:xfrm>
            <a:off x="5818246" y="4487783"/>
            <a:ext cx="0" cy="378828"/>
          </a:xfrm>
          <a:prstGeom prst="straightConnector1">
            <a:avLst/>
          </a:prstGeom>
          <a:ln w="19050">
            <a:solidFill>
              <a:srgbClr val="E6872D"/>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ector recto de flecha 51">
            <a:extLst>
              <a:ext uri="{FF2B5EF4-FFF2-40B4-BE49-F238E27FC236}">
                <a16:creationId xmlns:a16="http://schemas.microsoft.com/office/drawing/2014/main" id="{0974103A-2414-4B1B-8808-F01C8A021B8A}"/>
              </a:ext>
            </a:extLst>
          </p:cNvPr>
          <p:cNvCxnSpPr>
            <a:cxnSpLocks/>
          </p:cNvCxnSpPr>
          <p:nvPr/>
        </p:nvCxnSpPr>
        <p:spPr>
          <a:xfrm>
            <a:off x="7301184" y="2741793"/>
            <a:ext cx="997159" cy="0"/>
          </a:xfrm>
          <a:prstGeom prst="straightConnector1">
            <a:avLst/>
          </a:prstGeom>
          <a:ln w="19050">
            <a:solidFill>
              <a:srgbClr val="FFD13C"/>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91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79070" y="3300411"/>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7289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13" name="Título 1">
            <a:extLst>
              <a:ext uri="{FF2B5EF4-FFF2-40B4-BE49-F238E27FC236}">
                <a16:creationId xmlns:a16="http://schemas.microsoft.com/office/drawing/2014/main" id="{8BA08B80-7111-4A3D-A333-5A675D2129B1}"/>
              </a:ext>
            </a:extLst>
          </p:cNvPr>
          <p:cNvSpPr>
            <a:spLocks noGrp="1"/>
          </p:cNvSpPr>
          <p:nvPr>
            <p:ph type="ctrTitle"/>
          </p:nvPr>
        </p:nvSpPr>
        <p:spPr>
          <a:xfrm>
            <a:off x="6617776" y="488131"/>
            <a:ext cx="5361019" cy="671109"/>
          </a:xfrm>
        </p:spPr>
        <p:txBody>
          <a:bodyPr>
            <a:noAutofit/>
          </a:bodyPr>
          <a:lstStyle/>
          <a:p>
            <a:r>
              <a:rPr lang="en-GB" sz="4000" b="1" dirty="0">
                <a:solidFill>
                  <a:srgbClr val="C00000"/>
                </a:solidFill>
              </a:rPr>
              <a:t>Test de </a:t>
            </a:r>
            <a:r>
              <a:rPr lang="en-GB" sz="4000" b="1" dirty="0" err="1">
                <a:solidFill>
                  <a:srgbClr val="C00000"/>
                </a:solidFill>
              </a:rPr>
              <a:t>autoevaluación</a:t>
            </a:r>
            <a:endParaRPr lang="en-GB" sz="4000" b="1" dirty="0">
              <a:solidFill>
                <a:srgbClr val="C00000"/>
              </a:solidFill>
            </a:endParaRPr>
          </a:p>
        </p:txBody>
      </p:sp>
      <p:sp>
        <p:nvSpPr>
          <p:cNvPr id="29"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871771"/>
          </a:xfrm>
        </p:spPr>
        <p:txBody>
          <a:bodyPr vert="horz" lIns="91440" tIns="45720" rIns="91440" bIns="45720" rtlCol="0" anchor="t">
            <a:noAutofit/>
          </a:bodyPr>
          <a:lstStyle/>
          <a:p>
            <a:pPr algn="just">
              <a:lnSpc>
                <a:spcPct val="100000"/>
              </a:lnSpc>
              <a:spcBef>
                <a:spcPts val="0"/>
              </a:spcBef>
              <a:defRPr/>
            </a:pPr>
            <a:r>
              <a:rPr lang="en-GB" dirty="0" err="1">
                <a:ea typeface="+mn-lt"/>
                <a:cs typeface="+mn-lt"/>
              </a:rPr>
              <a:t>Pregunta</a:t>
            </a:r>
            <a:r>
              <a:rPr lang="en-GB" dirty="0">
                <a:ea typeface="+mn-lt"/>
                <a:cs typeface="+mn-lt"/>
              </a:rPr>
              <a:t> 1: </a:t>
            </a:r>
          </a:p>
          <a:p>
            <a:pPr algn="just">
              <a:lnSpc>
                <a:spcPct val="100000"/>
              </a:lnSpc>
              <a:spcBef>
                <a:spcPts val="0"/>
              </a:spcBef>
              <a:defRPr/>
            </a:pPr>
            <a:r>
              <a:rPr lang="en-GB" dirty="0">
                <a:ea typeface="+mn-lt"/>
                <a:cs typeface="+mn-lt"/>
              </a:rPr>
              <a:t>¿</a:t>
            </a:r>
            <a:r>
              <a:rPr lang="en-GB" dirty="0" err="1">
                <a:ea typeface="+mn-lt"/>
                <a:cs typeface="+mn-lt"/>
              </a:rPr>
              <a:t>Qué</a:t>
            </a:r>
            <a:r>
              <a:rPr lang="en-GB" dirty="0">
                <a:ea typeface="+mn-lt"/>
                <a:cs typeface="+mn-lt"/>
              </a:rPr>
              <a:t> es </a:t>
            </a:r>
            <a:r>
              <a:rPr lang="en-GB" dirty="0" err="1">
                <a:ea typeface="+mn-lt"/>
                <a:cs typeface="+mn-lt"/>
              </a:rPr>
              <a:t>Gestión</a:t>
            </a:r>
            <a:r>
              <a:rPr lang="en-GB" dirty="0">
                <a:ea typeface="+mn-lt"/>
                <a:cs typeface="+mn-lt"/>
              </a:rPr>
              <a:t> de </a:t>
            </a:r>
            <a:r>
              <a:rPr lang="en-GB" dirty="0" err="1">
                <a:ea typeface="+mn-lt"/>
                <a:cs typeface="+mn-lt"/>
              </a:rPr>
              <a:t>proyectos</a:t>
            </a:r>
            <a:r>
              <a:rPr lang="en-GB" dirty="0">
                <a:ea typeface="+mn-lt"/>
                <a:cs typeface="+mn-lt"/>
              </a:rPr>
              <a:t>? </a:t>
            </a:r>
          </a:p>
          <a:p>
            <a:pPr algn="just">
              <a:lnSpc>
                <a:spcPct val="100000"/>
              </a:lnSpc>
              <a:spcBef>
                <a:spcPts val="0"/>
              </a:spcBef>
              <a:defRPr/>
            </a:pPr>
            <a:endParaRPr lang="en-GB" sz="1000" dirty="0">
              <a:ea typeface="+mn-lt"/>
              <a:cs typeface="+mn-lt"/>
            </a:endParaRPr>
          </a:p>
          <a:p>
            <a:pPr algn="just">
              <a:lnSpc>
                <a:spcPct val="100000"/>
              </a:lnSpc>
              <a:spcBef>
                <a:spcPts val="0"/>
              </a:spcBef>
              <a:defRPr/>
            </a:pPr>
            <a:r>
              <a:rPr lang="en-GB" dirty="0" err="1">
                <a:ea typeface="+mn-lt"/>
                <a:cs typeface="+mn-lt"/>
              </a:rPr>
              <a:t>Pregunta</a:t>
            </a:r>
            <a:r>
              <a:rPr lang="en-GB" dirty="0">
                <a:ea typeface="+mn-lt"/>
                <a:cs typeface="+mn-lt"/>
              </a:rPr>
              <a:t> 2:</a:t>
            </a:r>
          </a:p>
          <a:p>
            <a:pPr algn="just">
              <a:lnSpc>
                <a:spcPct val="100000"/>
              </a:lnSpc>
              <a:spcBef>
                <a:spcPts val="0"/>
              </a:spcBef>
              <a:defRPr/>
            </a:pPr>
            <a:r>
              <a:rPr lang="es-ES" dirty="0">
                <a:ea typeface="+mn-lt"/>
                <a:cs typeface="+mn-lt"/>
              </a:rPr>
              <a:t>¿Cuáles son los pilares clave que definen la gestión de proyectos?</a:t>
            </a:r>
            <a:endParaRPr lang="en-GB" dirty="0">
              <a:ea typeface="+mn-lt"/>
              <a:cs typeface="+mn-lt"/>
            </a:endParaRPr>
          </a:p>
          <a:p>
            <a:pPr algn="just">
              <a:lnSpc>
                <a:spcPct val="100000"/>
              </a:lnSpc>
              <a:spcBef>
                <a:spcPts val="0"/>
              </a:spcBef>
              <a:defRPr/>
            </a:pPr>
            <a:endParaRPr lang="en-GB" sz="1000" dirty="0">
              <a:ea typeface="+mn-lt"/>
              <a:cs typeface="+mn-lt"/>
            </a:endParaRPr>
          </a:p>
          <a:p>
            <a:pPr algn="just">
              <a:lnSpc>
                <a:spcPct val="100000"/>
              </a:lnSpc>
              <a:spcBef>
                <a:spcPts val="0"/>
              </a:spcBef>
              <a:defRPr/>
            </a:pPr>
            <a:r>
              <a:rPr lang="en-GB" dirty="0" err="1">
                <a:ea typeface="+mn-lt"/>
                <a:cs typeface="+mn-lt"/>
              </a:rPr>
              <a:t>Pregunta</a:t>
            </a:r>
            <a:r>
              <a:rPr lang="en-GB" dirty="0">
                <a:ea typeface="+mn-lt"/>
                <a:cs typeface="+mn-lt"/>
              </a:rPr>
              <a:t> 3: </a:t>
            </a:r>
          </a:p>
          <a:p>
            <a:pPr algn="just">
              <a:lnSpc>
                <a:spcPct val="100000"/>
              </a:lnSpc>
              <a:spcBef>
                <a:spcPts val="0"/>
              </a:spcBef>
              <a:defRPr/>
            </a:pPr>
            <a:r>
              <a:rPr lang="en-GB" dirty="0">
                <a:ea typeface="+mn-lt"/>
                <a:cs typeface="+mn-lt"/>
              </a:rPr>
              <a:t>¿</a:t>
            </a:r>
            <a:r>
              <a:rPr lang="en-GB" dirty="0" err="1">
                <a:ea typeface="+mn-lt"/>
                <a:cs typeface="+mn-lt"/>
              </a:rPr>
              <a:t>Cuáles</a:t>
            </a:r>
            <a:r>
              <a:rPr lang="en-GB" dirty="0">
                <a:ea typeface="+mn-lt"/>
                <a:cs typeface="+mn-lt"/>
              </a:rPr>
              <a:t> son las </a:t>
            </a:r>
            <a:r>
              <a:rPr lang="en-GB" dirty="0" err="1">
                <a:ea typeface="+mn-lt"/>
                <a:cs typeface="+mn-lt"/>
              </a:rPr>
              <a:t>fases</a:t>
            </a:r>
            <a:r>
              <a:rPr lang="en-GB" dirty="0">
                <a:ea typeface="+mn-lt"/>
                <a:cs typeface="+mn-lt"/>
              </a:rPr>
              <a:t> communes del </a:t>
            </a:r>
            <a:r>
              <a:rPr lang="en-GB" dirty="0" err="1">
                <a:ea typeface="+mn-lt"/>
                <a:cs typeface="+mn-lt"/>
              </a:rPr>
              <a:t>ciclo</a:t>
            </a:r>
            <a:r>
              <a:rPr lang="en-GB" dirty="0">
                <a:ea typeface="+mn-lt"/>
                <a:cs typeface="+mn-lt"/>
              </a:rPr>
              <a:t> de </a:t>
            </a:r>
            <a:r>
              <a:rPr lang="en-GB" dirty="0" err="1">
                <a:ea typeface="+mn-lt"/>
                <a:cs typeface="+mn-lt"/>
              </a:rPr>
              <a:t>vida</a:t>
            </a:r>
            <a:r>
              <a:rPr lang="en-GB" dirty="0">
                <a:ea typeface="+mn-lt"/>
                <a:cs typeface="+mn-lt"/>
              </a:rPr>
              <a:t> del </a:t>
            </a:r>
            <a:r>
              <a:rPr lang="en-GB" dirty="0" err="1">
                <a:ea typeface="+mn-lt"/>
                <a:cs typeface="+mn-lt"/>
              </a:rPr>
              <a:t>proyecto</a:t>
            </a:r>
            <a:r>
              <a:rPr lang="en-GB" dirty="0">
                <a:ea typeface="+mn-lt"/>
                <a:cs typeface="+mn-lt"/>
              </a:rPr>
              <a:t>?</a:t>
            </a:r>
          </a:p>
          <a:p>
            <a:pPr algn="just">
              <a:lnSpc>
                <a:spcPct val="100000"/>
              </a:lnSpc>
              <a:spcBef>
                <a:spcPts val="0"/>
              </a:spcBef>
              <a:defRPr/>
            </a:pPr>
            <a:endParaRPr lang="en-GB" sz="1000" dirty="0">
              <a:ea typeface="+mn-lt"/>
              <a:cs typeface="+mn-lt"/>
            </a:endParaRPr>
          </a:p>
          <a:p>
            <a:pPr algn="just">
              <a:lnSpc>
                <a:spcPct val="100000"/>
              </a:lnSpc>
              <a:spcBef>
                <a:spcPts val="0"/>
              </a:spcBef>
              <a:defRPr/>
            </a:pPr>
            <a:r>
              <a:rPr lang="en-GB" dirty="0" err="1">
                <a:ea typeface="+mn-lt"/>
                <a:cs typeface="+mn-lt"/>
              </a:rPr>
              <a:t>Pregunta</a:t>
            </a:r>
            <a:r>
              <a:rPr lang="en-GB" dirty="0">
                <a:ea typeface="+mn-lt"/>
                <a:cs typeface="+mn-lt"/>
              </a:rPr>
              <a:t> 4:</a:t>
            </a:r>
          </a:p>
          <a:p>
            <a:pPr algn="just">
              <a:lnSpc>
                <a:spcPct val="100000"/>
              </a:lnSpc>
              <a:spcBef>
                <a:spcPts val="0"/>
              </a:spcBef>
              <a:defRPr/>
            </a:pPr>
            <a:r>
              <a:rPr lang="en-GB" dirty="0">
                <a:ea typeface="+mn-lt"/>
                <a:cs typeface="+mn-lt"/>
              </a:rPr>
              <a:t>¿</a:t>
            </a:r>
            <a:r>
              <a:rPr lang="en-GB" dirty="0" err="1">
                <a:ea typeface="+mn-lt"/>
                <a:cs typeface="+mn-lt"/>
              </a:rPr>
              <a:t>Qué</a:t>
            </a:r>
            <a:r>
              <a:rPr lang="en-GB" dirty="0">
                <a:ea typeface="+mn-lt"/>
                <a:cs typeface="+mn-lt"/>
              </a:rPr>
              <a:t> </a:t>
            </a:r>
            <a:r>
              <a:rPr lang="en-GB" dirty="0" err="1">
                <a:ea typeface="+mn-lt"/>
                <a:cs typeface="+mn-lt"/>
              </a:rPr>
              <a:t>queremos</a:t>
            </a:r>
            <a:r>
              <a:rPr lang="en-GB" dirty="0">
                <a:ea typeface="+mn-lt"/>
                <a:cs typeface="+mn-lt"/>
              </a:rPr>
              <a:t> </a:t>
            </a:r>
            <a:r>
              <a:rPr lang="en-GB" dirty="0" err="1">
                <a:ea typeface="+mn-lt"/>
                <a:cs typeface="+mn-lt"/>
              </a:rPr>
              <a:t>decir</a:t>
            </a:r>
            <a:r>
              <a:rPr lang="en-GB" dirty="0">
                <a:ea typeface="+mn-lt"/>
                <a:cs typeface="+mn-lt"/>
              </a:rPr>
              <a:t> con </a:t>
            </a:r>
            <a:r>
              <a:rPr lang="en-GB" dirty="0" err="1">
                <a:ea typeface="+mn-lt"/>
                <a:cs typeface="+mn-lt"/>
              </a:rPr>
              <a:t>eficiencia</a:t>
            </a:r>
            <a:r>
              <a:rPr lang="en-GB" dirty="0">
                <a:ea typeface="+mn-lt"/>
                <a:cs typeface="+mn-lt"/>
              </a:rPr>
              <a:t>?</a:t>
            </a:r>
          </a:p>
          <a:p>
            <a:pPr algn="just">
              <a:lnSpc>
                <a:spcPct val="100000"/>
              </a:lnSpc>
              <a:spcBef>
                <a:spcPts val="0"/>
              </a:spcBef>
              <a:defRPr/>
            </a:pPr>
            <a:endParaRPr lang="en-GB" sz="1000" dirty="0">
              <a:ea typeface="+mn-lt"/>
              <a:cs typeface="+mn-lt"/>
            </a:endParaRPr>
          </a:p>
          <a:p>
            <a:pPr algn="just">
              <a:lnSpc>
                <a:spcPct val="100000"/>
              </a:lnSpc>
              <a:spcBef>
                <a:spcPts val="0"/>
              </a:spcBef>
              <a:defRPr/>
            </a:pPr>
            <a:r>
              <a:rPr lang="en-GB" dirty="0" err="1">
                <a:ea typeface="+mn-lt"/>
                <a:cs typeface="+mn-lt"/>
              </a:rPr>
              <a:t>Pregunta</a:t>
            </a:r>
            <a:r>
              <a:rPr lang="en-GB" dirty="0">
                <a:ea typeface="+mn-lt"/>
                <a:cs typeface="+mn-lt"/>
              </a:rPr>
              <a:t> 5: </a:t>
            </a:r>
          </a:p>
          <a:p>
            <a:pPr algn="just">
              <a:lnSpc>
                <a:spcPct val="100000"/>
              </a:lnSpc>
              <a:spcBef>
                <a:spcPts val="0"/>
              </a:spcBef>
              <a:defRPr/>
            </a:pPr>
            <a:r>
              <a:rPr lang="es-ES" dirty="0">
                <a:ea typeface="+mn-lt"/>
                <a:cs typeface="+mn-lt"/>
              </a:rPr>
              <a:t>¿En qué consiste el paquete de trabajo de comunicación</a:t>
            </a:r>
            <a:r>
              <a:rPr lang="en-GB" dirty="0">
                <a:ea typeface="+mn-lt"/>
                <a:cs typeface="+mn-lt"/>
              </a:rPr>
              <a:t>? </a:t>
            </a:r>
            <a:endParaRPr lang="en-GB" dirty="0">
              <a:solidFill>
                <a:srgbClr val="0070C0"/>
              </a:solidFill>
              <a:cs typeface="Calibri"/>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Tree>
    <p:extLst>
      <p:ext uri="{BB962C8B-B14F-4D97-AF65-F5344CB8AC3E}">
        <p14:creationId xmlns:p14="http://schemas.microsoft.com/office/powerpoint/2010/main" val="101654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AEDCF4D-E318-41BA-B105-9369AC1C05A7}"/>
              </a:ext>
            </a:extLst>
          </p:cNvPr>
          <p:cNvSpPr/>
          <p:nvPr/>
        </p:nvSpPr>
        <p:spPr>
          <a:xfrm>
            <a:off x="1335279" y="2371658"/>
            <a:ext cx="7073413" cy="217335"/>
          </a:xfrm>
          <a:prstGeom prst="rect">
            <a:avLst/>
          </a:prstGeom>
          <a:solidFill>
            <a:srgbClr val="FFD13C"/>
          </a:solidFill>
          <a:ln>
            <a:solidFill>
              <a:srgbClr val="FFC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79070" y="3300411"/>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7289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4" name="Título 3">
            <a:extLst>
              <a:ext uri="{FF2B5EF4-FFF2-40B4-BE49-F238E27FC236}">
                <a16:creationId xmlns:a16="http://schemas.microsoft.com/office/drawing/2014/main" id="{C1CC14E4-70FB-426E-8FAD-6F47CAB6EB41}"/>
              </a:ext>
            </a:extLst>
          </p:cNvPr>
          <p:cNvSpPr>
            <a:spLocks noGrp="1"/>
          </p:cNvSpPr>
          <p:nvPr>
            <p:ph type="ctrTitle"/>
          </p:nvPr>
        </p:nvSpPr>
        <p:spPr>
          <a:xfrm>
            <a:off x="8058976" y="553541"/>
            <a:ext cx="3811683" cy="642859"/>
          </a:xfrm>
        </p:spPr>
        <p:txBody>
          <a:bodyPr>
            <a:normAutofit/>
          </a:bodyPr>
          <a:lstStyle/>
          <a:p>
            <a:r>
              <a:rPr lang="es-ES" sz="4000" b="1" spc="-85" dirty="0" err="1">
                <a:solidFill>
                  <a:srgbClr val="D92E2D"/>
                </a:solidFill>
                <a:ea typeface="Calibri" panose="020F0502020204030204" pitchFamily="34" charset="0"/>
                <a:cs typeface="Tahoma"/>
              </a:rPr>
              <a:t>Indice</a:t>
            </a:r>
            <a:endParaRPr lang="es-ES" sz="4000" b="1" dirty="0">
              <a:solidFill>
                <a:srgbClr val="D92E2D"/>
              </a:solidFill>
            </a:endParaRPr>
          </a:p>
        </p:txBody>
      </p:sp>
      <p:pic>
        <p:nvPicPr>
          <p:cNvPr id="16"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90" r="3171"/>
          <a:stretch/>
        </p:blipFill>
        <p:spPr>
          <a:xfrm>
            <a:off x="1947669" y="1811714"/>
            <a:ext cx="317240" cy="482490"/>
          </a:xfrm>
          <a:prstGeom prst="rect">
            <a:avLst/>
          </a:prstGeom>
        </p:spPr>
      </p:pic>
      <p:sp>
        <p:nvSpPr>
          <p:cNvPr id="19" name="TextBox 7">
            <a:extLst>
              <a:ext uri="{FF2B5EF4-FFF2-40B4-BE49-F238E27FC236}">
                <a16:creationId xmlns:a16="http://schemas.microsoft.com/office/drawing/2014/main" id="{B5C1FC63-CF05-4D85-9742-411CF5AE3D86}"/>
              </a:ext>
            </a:extLst>
          </p:cNvPr>
          <p:cNvSpPr txBox="1"/>
          <p:nvPr/>
        </p:nvSpPr>
        <p:spPr>
          <a:xfrm>
            <a:off x="1333396" y="2683363"/>
            <a:ext cx="3487986" cy="1938992"/>
          </a:xfrm>
          <a:prstGeom prst="rect">
            <a:avLst/>
          </a:prstGeom>
          <a:noFill/>
        </p:spPr>
        <p:txBody>
          <a:bodyPr wrap="square" lIns="91440" tIns="45720" rIns="91440" bIns="45720" rtlCol="0" anchor="t">
            <a:spAutoFit/>
          </a:bodyPr>
          <a:lstStyle/>
          <a:p>
            <a:r>
              <a:rPr lang="en-US" sz="1200" dirty="0" err="1">
                <a:ea typeface="+mn-lt"/>
                <a:cs typeface="+mn-lt"/>
              </a:rPr>
              <a:t>Definir</a:t>
            </a:r>
            <a:r>
              <a:rPr lang="en-US" sz="1200" dirty="0">
                <a:ea typeface="+mn-lt"/>
                <a:cs typeface="+mn-lt"/>
              </a:rPr>
              <a:t> la gestion de </a:t>
            </a:r>
            <a:r>
              <a:rPr lang="en-US" sz="1200" dirty="0" err="1">
                <a:ea typeface="+mn-lt"/>
                <a:cs typeface="+mn-lt"/>
              </a:rPr>
              <a:t>proyectos</a:t>
            </a:r>
            <a:r>
              <a:rPr lang="en-US" sz="1200" dirty="0">
                <a:ea typeface="+mn-lt"/>
                <a:cs typeface="+mn-lt"/>
              </a:rPr>
              <a:t>:</a:t>
            </a:r>
          </a:p>
          <a:p>
            <a:endParaRPr lang="en-US" sz="1200" dirty="0">
              <a:ea typeface="+mn-lt"/>
              <a:cs typeface="+mn-lt"/>
            </a:endParaRPr>
          </a:p>
          <a:p>
            <a:pPr marL="228600" indent="-228600">
              <a:buFont typeface="+mj-lt"/>
              <a:buAutoNum type="arabicPeriod"/>
            </a:pPr>
            <a:r>
              <a:rPr lang="es-ES" sz="1200" dirty="0">
                <a:ea typeface="+mn-lt"/>
                <a:cs typeface="+mn-lt"/>
              </a:rPr>
              <a:t>Una definición de la gestión de proyectos (PM)</a:t>
            </a:r>
          </a:p>
          <a:p>
            <a:pPr marL="228600" indent="-228600">
              <a:buFont typeface="+mj-lt"/>
              <a:buAutoNum type="arabicPeriod"/>
            </a:pPr>
            <a:r>
              <a:rPr lang="es-ES" sz="1200" dirty="0">
                <a:ea typeface="+mn-lt"/>
                <a:cs typeface="+mn-lt"/>
              </a:rPr>
              <a:t>La gestión de proyectos frente a la gestión tradicional</a:t>
            </a:r>
          </a:p>
          <a:p>
            <a:pPr marL="228600" indent="-228600">
              <a:buFont typeface="+mj-lt"/>
              <a:buAutoNum type="arabicPeriod"/>
            </a:pPr>
            <a:r>
              <a:rPr lang="es-ES" sz="1200" dirty="0">
                <a:ea typeface="+mn-lt"/>
                <a:cs typeface="+mn-lt"/>
              </a:rPr>
              <a:t>La gestión de proyectos como mentalidad </a:t>
            </a:r>
          </a:p>
          <a:p>
            <a:pPr marL="228600" indent="-228600">
              <a:buFont typeface="+mj-lt"/>
              <a:buAutoNum type="arabicPeriod"/>
            </a:pPr>
            <a:r>
              <a:rPr lang="es-ES" sz="1200" dirty="0">
                <a:ea typeface="+mn-lt"/>
                <a:cs typeface="+mn-lt"/>
              </a:rPr>
              <a:t>Definición de los pilares de la gestión de proyectos</a:t>
            </a:r>
          </a:p>
          <a:p>
            <a:pPr marL="228600" indent="-228600">
              <a:buFont typeface="+mj-lt"/>
              <a:buAutoNum type="arabicPeriod"/>
            </a:pPr>
            <a:r>
              <a:rPr lang="es-ES" sz="1200" dirty="0">
                <a:ea typeface="+mn-lt"/>
                <a:cs typeface="+mn-lt"/>
              </a:rPr>
              <a:t>El mejor escenario: un proyecto exitoso</a:t>
            </a:r>
            <a:endParaRPr lang="en-US" sz="1100" dirty="0">
              <a:ea typeface="맑은 고딕"/>
              <a:cs typeface="Calibri"/>
            </a:endParaRPr>
          </a:p>
          <a:p>
            <a:endParaRPr lang="en-US" altLang="ko-KR" sz="1200" dirty="0">
              <a:latin typeface="Calibri"/>
              <a:ea typeface="맑은 고딕"/>
              <a:cs typeface="Arial" pitchFamily="34" charset="0"/>
            </a:endParaRPr>
          </a:p>
        </p:txBody>
      </p:sp>
      <p:sp>
        <p:nvSpPr>
          <p:cNvPr id="20" name="TextBox 8">
            <a:extLst>
              <a:ext uri="{FF2B5EF4-FFF2-40B4-BE49-F238E27FC236}">
                <a16:creationId xmlns:a16="http://schemas.microsoft.com/office/drawing/2014/main" id="{006589D8-892A-4191-BF65-8E3960D7DC65}"/>
              </a:ext>
            </a:extLst>
          </p:cNvPr>
          <p:cNvSpPr txBox="1"/>
          <p:nvPr/>
        </p:nvSpPr>
        <p:spPr>
          <a:xfrm>
            <a:off x="1795843" y="2283765"/>
            <a:ext cx="2312095" cy="369332"/>
          </a:xfrm>
          <a:prstGeom prst="rect">
            <a:avLst/>
          </a:prstGeom>
          <a:noFill/>
        </p:spPr>
        <p:txBody>
          <a:bodyPr wrap="square" lIns="108000" tIns="45720" rIns="108000" bIns="45720" rtlCol="0" anchor="t">
            <a:spAutoFit/>
          </a:bodyPr>
          <a:lstStyle/>
          <a:p>
            <a:r>
              <a:rPr lang="en-US" altLang="ko-KR" b="1" dirty="0">
                <a:latin typeface="+mj-lt"/>
                <a:ea typeface="맑은 고딕"/>
                <a:cs typeface="Arial"/>
              </a:rPr>
              <a:t>Unidad 1</a:t>
            </a:r>
            <a:endParaRPr lang="en-US" altLang="ko-KR" b="1" dirty="0">
              <a:latin typeface="+mj-lt"/>
              <a:ea typeface="맑은 고딕"/>
              <a:cs typeface="Arial" pitchFamily="34" charset="0"/>
            </a:endParaRPr>
          </a:p>
        </p:txBody>
      </p:sp>
      <p:pic>
        <p:nvPicPr>
          <p:cNvPr id="25" name="Imagen 24">
            <a:extLst>
              <a:ext uri="{FF2B5EF4-FFF2-40B4-BE49-F238E27FC236}">
                <a16:creationId xmlns:a16="http://schemas.microsoft.com/office/drawing/2014/main" id="{1CA66825-C19B-4FC4-97F1-DF2455EE26AF}"/>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90" r="3171"/>
          <a:stretch/>
        </p:blipFill>
        <p:spPr>
          <a:xfrm>
            <a:off x="5957053" y="1820788"/>
            <a:ext cx="317240" cy="482490"/>
          </a:xfrm>
          <a:prstGeom prst="rect">
            <a:avLst/>
          </a:prstGeom>
        </p:spPr>
      </p:pic>
      <p:sp>
        <p:nvSpPr>
          <p:cNvPr id="26" name="TextBox 7">
            <a:extLst>
              <a:ext uri="{FF2B5EF4-FFF2-40B4-BE49-F238E27FC236}">
                <a16:creationId xmlns:a16="http://schemas.microsoft.com/office/drawing/2014/main" id="{56366EB9-2D22-4CD6-B844-8967B389876D}"/>
              </a:ext>
            </a:extLst>
          </p:cNvPr>
          <p:cNvSpPr txBox="1"/>
          <p:nvPr/>
        </p:nvSpPr>
        <p:spPr>
          <a:xfrm>
            <a:off x="5607095" y="2740990"/>
            <a:ext cx="4368177" cy="3231654"/>
          </a:xfrm>
          <a:prstGeom prst="rect">
            <a:avLst/>
          </a:prstGeom>
          <a:noFill/>
        </p:spPr>
        <p:txBody>
          <a:bodyPr wrap="square" lIns="91440" tIns="45720" rIns="91440" bIns="45720" rtlCol="0" anchor="t">
            <a:spAutoFit/>
          </a:bodyPr>
          <a:lstStyle/>
          <a:p>
            <a:r>
              <a:rPr lang="fi-FI" sz="1200" dirty="0">
                <a:ea typeface="+mn-lt"/>
                <a:cs typeface="+mn-lt"/>
              </a:rPr>
              <a:t>Ciclo de vida del proyecto e implementación</a:t>
            </a:r>
            <a:r>
              <a:rPr lang="en-GB" sz="1200" dirty="0">
                <a:ea typeface="+mn-lt"/>
                <a:cs typeface="+mn-lt"/>
              </a:rPr>
              <a:t>:</a:t>
            </a:r>
          </a:p>
          <a:p>
            <a:endParaRPr lang="en-GB" sz="1200" dirty="0">
              <a:ea typeface="+mn-lt"/>
              <a:cs typeface="+mn-lt"/>
            </a:endParaRPr>
          </a:p>
          <a:p>
            <a:pPr marL="228600" indent="-228600">
              <a:buFont typeface="+mj-lt"/>
              <a:buAutoNum type="arabicPeriod"/>
            </a:pPr>
            <a:r>
              <a:rPr lang="es-ES" sz="1200" dirty="0">
                <a:ea typeface="+mn-lt"/>
                <a:cs typeface="+mn-lt"/>
              </a:rPr>
              <a:t>Ciclo de vida del proyecto: una representación visual</a:t>
            </a:r>
          </a:p>
          <a:p>
            <a:pPr marL="228600" indent="-228600">
              <a:buFont typeface="+mj-lt"/>
              <a:buAutoNum type="arabicPeriod"/>
            </a:pPr>
            <a:r>
              <a:rPr lang="es-ES" sz="1200" dirty="0">
                <a:ea typeface="+mn-lt"/>
                <a:cs typeface="+mn-lt"/>
              </a:rPr>
              <a:t>Idea del proyecto: Fase conceptual y declaración de trabajo  </a:t>
            </a:r>
          </a:p>
          <a:p>
            <a:pPr marL="228600" indent="-228600">
              <a:buFont typeface="+mj-lt"/>
              <a:buAutoNum type="arabicPeriod"/>
            </a:pPr>
            <a:r>
              <a:rPr lang="es-ES" sz="1200" dirty="0">
                <a:ea typeface="+mn-lt"/>
                <a:cs typeface="+mn-lt"/>
              </a:rPr>
              <a:t>Planificación de recursos</a:t>
            </a:r>
          </a:p>
          <a:p>
            <a:pPr marL="228600" indent="-228600">
              <a:buFont typeface="+mj-lt"/>
              <a:buAutoNum type="arabicPeriod"/>
            </a:pPr>
            <a:r>
              <a:rPr lang="es-ES" sz="1200" dirty="0">
                <a:ea typeface="+mn-lt"/>
                <a:cs typeface="+mn-lt"/>
              </a:rPr>
              <a:t>Plan de gestión del proyecto</a:t>
            </a:r>
          </a:p>
          <a:p>
            <a:pPr marL="228600" indent="-228600">
              <a:buFont typeface="+mj-lt"/>
              <a:buAutoNum type="arabicPeriod"/>
            </a:pPr>
            <a:r>
              <a:rPr lang="es-ES" sz="1200" dirty="0">
                <a:ea typeface="+mn-lt"/>
                <a:cs typeface="+mn-lt"/>
              </a:rPr>
              <a:t>Definición de las operaciones: ¿qué hacer?</a:t>
            </a:r>
          </a:p>
          <a:p>
            <a:pPr marL="228600" indent="-228600">
              <a:buFont typeface="+mj-lt"/>
              <a:buAutoNum type="arabicPeriod"/>
            </a:pPr>
            <a:r>
              <a:rPr lang="es-ES" sz="1200" dirty="0">
                <a:ea typeface="+mn-lt"/>
                <a:cs typeface="+mn-lt"/>
              </a:rPr>
              <a:t>Definir el calendario: ¿cuándo hay que hacerlo?</a:t>
            </a:r>
          </a:p>
          <a:p>
            <a:pPr marL="228600" indent="-228600">
              <a:buFont typeface="+mj-lt"/>
              <a:buAutoNum type="arabicPeriod"/>
            </a:pPr>
            <a:r>
              <a:rPr lang="en-GB" sz="1200" dirty="0" err="1">
                <a:ea typeface="+mn-lt"/>
                <a:cs typeface="+mn-lt"/>
              </a:rPr>
              <a:t>Configurar</a:t>
            </a:r>
            <a:r>
              <a:rPr lang="en-GB" sz="1200" dirty="0">
                <a:ea typeface="+mn-lt"/>
                <a:cs typeface="+mn-lt"/>
              </a:rPr>
              <a:t> las </a:t>
            </a:r>
            <a:r>
              <a:rPr lang="en-GB" sz="1200" dirty="0" err="1">
                <a:ea typeface="+mn-lt"/>
                <a:cs typeface="+mn-lt"/>
              </a:rPr>
              <a:t>etapas</a:t>
            </a:r>
            <a:endParaRPr lang="en-GB" sz="1200" dirty="0">
              <a:ea typeface="+mn-lt"/>
              <a:cs typeface="+mn-lt"/>
            </a:endParaRPr>
          </a:p>
          <a:p>
            <a:pPr marL="228600" indent="-228600">
              <a:buFont typeface="+mj-lt"/>
              <a:buAutoNum type="arabicPeriod"/>
            </a:pPr>
            <a:r>
              <a:rPr lang="es-ES" sz="1200" dirty="0">
                <a:ea typeface="+mn-lt"/>
                <a:cs typeface="+mn-lt"/>
              </a:rPr>
              <a:t>Paquetes de trabajo horizontales</a:t>
            </a:r>
          </a:p>
          <a:p>
            <a:pPr marL="228600" indent="-228600">
              <a:buFont typeface="+mj-lt"/>
              <a:buAutoNum type="arabicPeriod"/>
            </a:pPr>
            <a:r>
              <a:rPr lang="es-ES" sz="1200" dirty="0">
                <a:ea typeface="+mn-lt"/>
                <a:cs typeface="+mn-lt"/>
              </a:rPr>
              <a:t>Acerca de los Paquetes de Trabajo Horizontales - Comunicación</a:t>
            </a:r>
          </a:p>
          <a:p>
            <a:pPr marL="228600" indent="-228600">
              <a:buFont typeface="+mj-lt"/>
              <a:buAutoNum type="arabicPeriod"/>
            </a:pPr>
            <a:r>
              <a:rPr lang="es-ES" sz="1200" dirty="0">
                <a:ea typeface="+mn-lt"/>
                <a:cs typeface="+mn-lt"/>
              </a:rPr>
              <a:t>Acerca de los paquetes de trabajo horizontales - Gestión de proyectos</a:t>
            </a:r>
          </a:p>
          <a:p>
            <a:pPr marL="228600" indent="-228600">
              <a:buFont typeface="+mj-lt"/>
              <a:buAutoNum type="arabicPeriod"/>
            </a:pPr>
            <a:r>
              <a:rPr lang="es-ES" sz="1200" dirty="0">
                <a:ea typeface="+mn-lt"/>
                <a:cs typeface="+mn-lt"/>
              </a:rPr>
              <a:t>Consejos para la gestión financiera</a:t>
            </a:r>
          </a:p>
          <a:p>
            <a:pPr marL="228600" indent="-228600">
              <a:buFont typeface="+mj-lt"/>
              <a:buAutoNum type="arabicPeriod"/>
            </a:pPr>
            <a:r>
              <a:rPr lang="es-ES" sz="1200" dirty="0">
                <a:ea typeface="+mn-lt"/>
                <a:cs typeface="+mn-lt"/>
              </a:rPr>
              <a:t>Evitar las trampas...pt.1 </a:t>
            </a:r>
          </a:p>
          <a:p>
            <a:pPr marL="228600" indent="-228600">
              <a:buFont typeface="+mj-lt"/>
              <a:buAutoNum type="arabicPeriod"/>
            </a:pPr>
            <a:r>
              <a:rPr lang="es-ES" sz="1200" dirty="0">
                <a:ea typeface="+mn-lt"/>
                <a:cs typeface="+mn-lt"/>
              </a:rPr>
              <a:t>Llevar el proyecto a buen puerto</a:t>
            </a:r>
          </a:p>
          <a:p>
            <a:pPr marL="228600" indent="-228600">
              <a:buFont typeface="+mj-lt"/>
              <a:buAutoNum type="arabicPeriod"/>
            </a:pPr>
            <a:r>
              <a:rPr lang="es-ES" sz="1200" dirty="0">
                <a:ea typeface="+mn-lt"/>
                <a:cs typeface="+mn-lt"/>
              </a:rPr>
              <a:t>Evitar las trampas...pt.2</a:t>
            </a:r>
            <a:endParaRPr lang="en-GB" sz="1200" dirty="0">
              <a:ea typeface="+mn-lt"/>
              <a:cs typeface="+mn-lt"/>
            </a:endParaRPr>
          </a:p>
        </p:txBody>
      </p:sp>
      <p:sp>
        <p:nvSpPr>
          <p:cNvPr id="27" name="TextBox 8">
            <a:extLst>
              <a:ext uri="{FF2B5EF4-FFF2-40B4-BE49-F238E27FC236}">
                <a16:creationId xmlns:a16="http://schemas.microsoft.com/office/drawing/2014/main" id="{AA1CCC6C-69EA-4A83-96E5-7CCC41658666}"/>
              </a:ext>
            </a:extLst>
          </p:cNvPr>
          <p:cNvSpPr txBox="1"/>
          <p:nvPr/>
        </p:nvSpPr>
        <p:spPr>
          <a:xfrm>
            <a:off x="5710375" y="2294204"/>
            <a:ext cx="2698317" cy="369332"/>
          </a:xfrm>
          <a:prstGeom prst="rect">
            <a:avLst/>
          </a:prstGeom>
          <a:noFill/>
        </p:spPr>
        <p:txBody>
          <a:bodyPr wrap="square" lIns="108000" tIns="45720" rIns="108000" bIns="45720" rtlCol="0" anchor="t">
            <a:spAutoFit/>
          </a:bodyPr>
          <a:lstStyle/>
          <a:p>
            <a:r>
              <a:rPr lang="en-US" altLang="ko-KR" b="1" dirty="0">
                <a:latin typeface="+mj-lt"/>
                <a:ea typeface="맑은 고딕"/>
                <a:cs typeface="Arial"/>
              </a:rPr>
              <a:t>Unidad 2</a:t>
            </a:r>
            <a:endParaRPr lang="en-US" altLang="ko-KR" b="1" dirty="0">
              <a:latin typeface="+mj-lt"/>
              <a:ea typeface="맑은 고딕"/>
              <a:cs typeface="Arial" pitchFamily="34" charset="0"/>
            </a:endParaRPr>
          </a:p>
        </p:txBody>
      </p:sp>
    </p:spTree>
    <p:extLst>
      <p:ext uri="{BB962C8B-B14F-4D97-AF65-F5344CB8AC3E}">
        <p14:creationId xmlns:p14="http://schemas.microsoft.com/office/powerpoint/2010/main" val="41769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Empezar</a:t>
            </a:r>
            <a:r>
              <a:rPr lang="en-GB" b="1" dirty="0">
                <a:ea typeface="+mn-lt"/>
                <a:cs typeface="+mn-lt"/>
              </a:rPr>
              <a:t> por </a:t>
            </a:r>
            <a:r>
              <a:rPr lang="en-GB" b="1" dirty="0" err="1">
                <a:ea typeface="+mn-lt"/>
                <a:cs typeface="+mn-lt"/>
              </a:rPr>
              <a:t>el</a:t>
            </a:r>
            <a:r>
              <a:rPr lang="en-GB" b="1" dirty="0">
                <a:ea typeface="+mn-lt"/>
                <a:cs typeface="+mn-lt"/>
              </a:rPr>
              <a:t> principio: Una </a:t>
            </a:r>
            <a:r>
              <a:rPr lang="en-GB" b="1" dirty="0" err="1">
                <a:ea typeface="+mn-lt"/>
                <a:cs typeface="+mn-lt"/>
              </a:rPr>
              <a:t>definición</a:t>
            </a:r>
            <a:r>
              <a:rPr lang="en-GB" b="1" dirty="0">
                <a:ea typeface="+mn-lt"/>
                <a:cs typeface="+mn-lt"/>
              </a:rPr>
              <a:t> de </a:t>
            </a:r>
            <a:r>
              <a:rPr lang="en-GB" b="1" dirty="0" err="1">
                <a:ea typeface="+mn-lt"/>
                <a:cs typeface="+mn-lt"/>
              </a:rPr>
              <a:t>Gestión</a:t>
            </a:r>
            <a:r>
              <a:rPr lang="en-GB" b="1" dirty="0">
                <a:ea typeface="+mn-lt"/>
                <a:cs typeface="+mn-lt"/>
              </a:rPr>
              <a:t> de </a:t>
            </a:r>
            <a:r>
              <a:rPr lang="en-GB" b="1" dirty="0" err="1">
                <a:ea typeface="+mn-lt"/>
                <a:cs typeface="+mn-lt"/>
              </a:rPr>
              <a:t>Proyectos</a:t>
            </a:r>
            <a:r>
              <a:rPr lang="en-GB" b="1" dirty="0">
                <a:ea typeface="+mn-lt"/>
                <a:cs typeface="+mn-lt"/>
              </a:rPr>
              <a:t> (PM)</a:t>
            </a:r>
          </a:p>
          <a:p>
            <a:pPr algn="just">
              <a:lnSpc>
                <a:spcPct val="100000"/>
              </a:lnSpc>
              <a:spcBef>
                <a:spcPts val="0"/>
              </a:spcBef>
              <a:defRPr/>
            </a:pPr>
            <a:endParaRPr lang="en-GB" b="1"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La gestion de </a:t>
            </a:r>
            <a:r>
              <a:rPr lang="en-GB" dirty="0" err="1">
                <a:ea typeface="+mn-lt"/>
                <a:cs typeface="+mn-lt"/>
              </a:rPr>
              <a:t>proyectos</a:t>
            </a:r>
            <a:r>
              <a:rPr lang="en-GB" dirty="0">
                <a:ea typeface="+mn-lt"/>
                <a:cs typeface="+mn-lt"/>
              </a:rPr>
              <a:t> es la </a:t>
            </a:r>
            <a:r>
              <a:rPr lang="en-GB" dirty="0" err="1">
                <a:solidFill>
                  <a:srgbClr val="0070C0"/>
                </a:solidFill>
                <a:ea typeface="+mn-lt"/>
                <a:cs typeface="+mn-lt"/>
              </a:rPr>
              <a:t>aplicación</a:t>
            </a:r>
            <a:r>
              <a:rPr lang="en-GB" dirty="0">
                <a:ea typeface="+mn-lt"/>
                <a:cs typeface="+mn-lt"/>
              </a:rPr>
              <a:t> de </a:t>
            </a:r>
            <a:r>
              <a:rPr lang="en-GB" dirty="0" err="1">
                <a:ea typeface="+mn-lt"/>
                <a:cs typeface="+mn-lt"/>
              </a:rPr>
              <a:t>procesos</a:t>
            </a:r>
            <a:r>
              <a:rPr lang="en-GB" dirty="0">
                <a:ea typeface="+mn-lt"/>
                <a:cs typeface="+mn-lt"/>
              </a:rPr>
              <a:t>, </a:t>
            </a:r>
            <a:r>
              <a:rPr lang="en-GB" dirty="0" err="1">
                <a:ea typeface="+mn-lt"/>
                <a:cs typeface="+mn-lt"/>
              </a:rPr>
              <a:t>métodos</a:t>
            </a:r>
            <a:r>
              <a:rPr lang="en-GB" dirty="0">
                <a:ea typeface="+mn-lt"/>
                <a:cs typeface="+mn-lt"/>
              </a:rPr>
              <a:t>, </a:t>
            </a:r>
            <a:r>
              <a:rPr lang="en-GB" dirty="0" err="1">
                <a:ea typeface="+mn-lt"/>
                <a:cs typeface="+mn-lt"/>
              </a:rPr>
              <a:t>habilidades</a:t>
            </a:r>
            <a:r>
              <a:rPr lang="en-GB" dirty="0">
                <a:ea typeface="+mn-lt"/>
                <a:cs typeface="+mn-lt"/>
              </a:rPr>
              <a:t>, </a:t>
            </a:r>
            <a:r>
              <a:rPr lang="en-GB" dirty="0" err="1">
                <a:ea typeface="+mn-lt"/>
                <a:cs typeface="+mn-lt"/>
              </a:rPr>
              <a:t>conocimiento</a:t>
            </a:r>
            <a:r>
              <a:rPr lang="en-GB" dirty="0">
                <a:ea typeface="+mn-lt"/>
                <a:cs typeface="+mn-lt"/>
              </a:rPr>
              <a:t> y </a:t>
            </a:r>
            <a:r>
              <a:rPr lang="en-GB" dirty="0" err="1">
                <a:ea typeface="+mn-lt"/>
                <a:cs typeface="+mn-lt"/>
              </a:rPr>
              <a:t>experiencia</a:t>
            </a:r>
            <a:r>
              <a:rPr lang="en-GB" dirty="0">
                <a:ea typeface="+mn-lt"/>
                <a:cs typeface="+mn-lt"/>
              </a:rPr>
              <a:t> </a:t>
            </a:r>
            <a:r>
              <a:rPr lang="en-GB" dirty="0">
                <a:solidFill>
                  <a:srgbClr val="0070C0"/>
                </a:solidFill>
                <a:ea typeface="+mn-lt"/>
                <a:cs typeface="+mn-lt"/>
              </a:rPr>
              <a:t>para </a:t>
            </a:r>
            <a:r>
              <a:rPr lang="en-GB" dirty="0" err="1">
                <a:solidFill>
                  <a:srgbClr val="0070C0"/>
                </a:solidFill>
                <a:ea typeface="+mn-lt"/>
                <a:cs typeface="+mn-lt"/>
              </a:rPr>
              <a:t>lograr</a:t>
            </a:r>
            <a:r>
              <a:rPr lang="en-GB" dirty="0">
                <a:solidFill>
                  <a:srgbClr val="0070C0"/>
                </a:solidFill>
                <a:ea typeface="+mn-lt"/>
                <a:cs typeface="+mn-lt"/>
              </a:rPr>
              <a:t> los </a:t>
            </a:r>
            <a:r>
              <a:rPr lang="en-GB" dirty="0" err="1">
                <a:solidFill>
                  <a:srgbClr val="0070C0"/>
                </a:solidFill>
                <a:ea typeface="+mn-lt"/>
                <a:cs typeface="+mn-lt"/>
              </a:rPr>
              <a:t>objetivos</a:t>
            </a:r>
            <a:r>
              <a:rPr lang="en-GB" dirty="0">
                <a:solidFill>
                  <a:srgbClr val="0070C0"/>
                </a:solidFill>
                <a:ea typeface="+mn-lt"/>
                <a:cs typeface="+mn-lt"/>
              </a:rPr>
              <a:t> </a:t>
            </a:r>
            <a:r>
              <a:rPr lang="en-GB" dirty="0" err="1">
                <a:solidFill>
                  <a:srgbClr val="0070C0"/>
                </a:solidFill>
                <a:ea typeface="+mn-lt"/>
                <a:cs typeface="+mn-lt"/>
              </a:rPr>
              <a:t>específicos</a:t>
            </a:r>
            <a:r>
              <a:rPr lang="en-GB" dirty="0">
                <a:solidFill>
                  <a:srgbClr val="0070C0"/>
                </a:solidFill>
                <a:ea typeface="+mn-lt"/>
                <a:cs typeface="+mn-lt"/>
              </a:rPr>
              <a:t> de un </a:t>
            </a:r>
            <a:r>
              <a:rPr lang="en-GB" dirty="0" err="1">
                <a:solidFill>
                  <a:srgbClr val="0070C0"/>
                </a:solidFill>
                <a:ea typeface="+mn-lt"/>
                <a:cs typeface="+mn-lt"/>
              </a:rPr>
              <a:t>proyecto</a:t>
            </a:r>
            <a:r>
              <a:rPr lang="en-GB" dirty="0">
                <a:ea typeface="+mn-lt"/>
                <a:cs typeface="+mn-lt"/>
              </a:rPr>
              <a:t>.</a:t>
            </a:r>
          </a:p>
          <a:p>
            <a:pPr marL="342900" indent="-342900" algn="just">
              <a:lnSpc>
                <a:spcPct val="100000"/>
              </a:lnSpc>
              <a:spcBef>
                <a:spcPts val="0"/>
              </a:spcBef>
              <a:buFont typeface="Arial" panose="020B0604020202020204" pitchFamily="34" charset="0"/>
              <a:buChar char="•"/>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s-ES" dirty="0">
                <a:ea typeface="+mn-lt"/>
                <a:cs typeface="+mn-lt"/>
              </a:rPr>
              <a:t>Los proyectos tienen </a:t>
            </a:r>
            <a:r>
              <a:rPr lang="es-ES" dirty="0">
                <a:solidFill>
                  <a:srgbClr val="0070C0"/>
                </a:solidFill>
                <a:ea typeface="+mn-lt"/>
                <a:cs typeface="+mn-lt"/>
              </a:rPr>
              <a:t>resultados</a:t>
            </a:r>
            <a:r>
              <a:rPr lang="es-ES" dirty="0">
                <a:ea typeface="+mn-lt"/>
                <a:cs typeface="+mn-lt"/>
              </a:rPr>
              <a:t> finales que se limitan a un </a:t>
            </a:r>
            <a:r>
              <a:rPr lang="es-ES" dirty="0">
                <a:solidFill>
                  <a:srgbClr val="0070C0"/>
                </a:solidFill>
                <a:ea typeface="+mn-lt"/>
                <a:cs typeface="+mn-lt"/>
              </a:rPr>
              <a:t>plazo</a:t>
            </a:r>
            <a:r>
              <a:rPr lang="es-ES" dirty="0">
                <a:ea typeface="+mn-lt"/>
                <a:cs typeface="+mn-lt"/>
              </a:rPr>
              <a:t> y un </a:t>
            </a:r>
            <a:r>
              <a:rPr lang="es-ES" dirty="0">
                <a:solidFill>
                  <a:srgbClr val="0070C0"/>
                </a:solidFill>
                <a:ea typeface="+mn-lt"/>
                <a:cs typeface="+mn-lt"/>
              </a:rPr>
              <a:t>presupuesto limitados</a:t>
            </a:r>
            <a:r>
              <a:rPr lang="es-ES" dirty="0">
                <a:ea typeface="+mn-lt"/>
                <a:cs typeface="+mn-lt"/>
              </a:rPr>
              <a:t>.</a:t>
            </a:r>
          </a:p>
          <a:p>
            <a:pPr marL="342900" indent="-342900" algn="just">
              <a:lnSpc>
                <a:spcPct val="100000"/>
              </a:lnSpc>
              <a:spcBef>
                <a:spcPts val="0"/>
              </a:spcBef>
              <a:buFont typeface="Arial" panose="020B0604020202020204" pitchFamily="34" charset="0"/>
              <a:buChar char="•"/>
              <a:defRPr/>
            </a:pPr>
            <a:endParaRPr lang="en-GB" dirty="0">
              <a:ea typeface="+mn-lt"/>
              <a:cs typeface="+mn-lt"/>
            </a:endParaRPr>
          </a:p>
          <a:p>
            <a:pPr algn="just">
              <a:lnSpc>
                <a:spcPct val="100000"/>
              </a:lnSpc>
              <a:spcBef>
                <a:spcPts val="0"/>
              </a:spcBef>
              <a:defRPr/>
            </a:pPr>
            <a:r>
              <a:rPr lang="en-GB" sz="1500" dirty="0">
                <a:ea typeface="+mn-lt"/>
                <a:cs typeface="+mn-lt"/>
              </a:rPr>
              <a:t>Fuente: </a:t>
            </a:r>
            <a:r>
              <a:rPr lang="en-GB" sz="1500" dirty="0">
                <a:ea typeface="+mn-lt"/>
                <a:cs typeface="+mn-lt"/>
                <a:hlinkClick r:id="rId4" action="ppaction://hlinkfile"/>
              </a:rPr>
              <a:t>APM, Association for Project Management </a:t>
            </a:r>
            <a:endParaRPr lang="en-GB" sz="1500" dirty="0">
              <a:ea typeface="+mn-lt"/>
              <a:cs typeface="+mn-lt"/>
            </a:endParaRPr>
          </a:p>
          <a:p>
            <a:pPr algn="just">
              <a:lnSpc>
                <a:spcPct val="100000"/>
              </a:lnSpc>
              <a:spcBef>
                <a:spcPts val="0"/>
              </a:spcBef>
              <a:defRPr/>
            </a:pPr>
            <a:endParaRPr lang="en-GB" sz="2000" b="1" dirty="0">
              <a:ea typeface="+mn-lt"/>
              <a:cs typeface="+mn-lt"/>
            </a:endParaRP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302283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Gestión</a:t>
            </a:r>
            <a:r>
              <a:rPr lang="en-GB" b="1" dirty="0">
                <a:ea typeface="+mn-lt"/>
                <a:cs typeface="+mn-lt"/>
              </a:rPr>
              <a:t> de </a:t>
            </a:r>
            <a:r>
              <a:rPr lang="en-GB" b="1" dirty="0" err="1">
                <a:ea typeface="+mn-lt"/>
                <a:cs typeface="+mn-lt"/>
              </a:rPr>
              <a:t>proyectos</a:t>
            </a:r>
            <a:r>
              <a:rPr lang="en-GB" b="1" dirty="0">
                <a:ea typeface="+mn-lt"/>
                <a:cs typeface="+mn-lt"/>
              </a:rPr>
              <a:t> VS </a:t>
            </a:r>
            <a:r>
              <a:rPr lang="en-GB" b="1" dirty="0" err="1">
                <a:ea typeface="+mn-lt"/>
                <a:cs typeface="+mn-lt"/>
              </a:rPr>
              <a:t>Gestión</a:t>
            </a:r>
            <a:r>
              <a:rPr lang="en-GB" b="1" dirty="0">
                <a:ea typeface="+mn-lt"/>
                <a:cs typeface="+mn-lt"/>
              </a:rPr>
              <a:t> </a:t>
            </a:r>
            <a:r>
              <a:rPr lang="en-GB" b="1" i="1" dirty="0" err="1">
                <a:ea typeface="+mn-lt"/>
                <a:cs typeface="+mn-lt"/>
              </a:rPr>
              <a:t>Tradicional</a:t>
            </a:r>
            <a:endParaRPr lang="en-GB" b="1" dirty="0">
              <a:ea typeface="+mn-lt"/>
              <a:cs typeface="+mn-lt"/>
            </a:endParaRPr>
          </a:p>
          <a:p>
            <a:pPr algn="just">
              <a:lnSpc>
                <a:spcPct val="100000"/>
              </a:lnSpc>
              <a:spcBef>
                <a:spcPts val="0"/>
              </a:spcBef>
              <a:defRPr/>
            </a:pPr>
            <a:endParaRPr lang="en-GB" b="1" dirty="0">
              <a:ea typeface="+mn-lt"/>
              <a:cs typeface="+mn-lt"/>
            </a:endParaRPr>
          </a:p>
          <a:p>
            <a:pPr algn="just">
              <a:lnSpc>
                <a:spcPct val="100000"/>
              </a:lnSpc>
              <a:spcBef>
                <a:spcPts val="0"/>
              </a:spcBef>
              <a:defRPr/>
            </a:pPr>
            <a:endParaRPr lang="en-GB" sz="2000" b="1" dirty="0">
              <a:ea typeface="+mn-lt"/>
              <a:cs typeface="+mn-lt"/>
            </a:endParaRP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graphicFrame>
        <p:nvGraphicFramePr>
          <p:cNvPr id="2" name="Tabella 1"/>
          <p:cNvGraphicFramePr>
            <a:graphicFrameLocks noGrp="1"/>
          </p:cNvGraphicFramePr>
          <p:nvPr>
            <p:extLst>
              <p:ext uri="{D42A27DB-BD31-4B8C-83A1-F6EECF244321}">
                <p14:modId xmlns:p14="http://schemas.microsoft.com/office/powerpoint/2010/main" val="4243559904"/>
              </p:ext>
            </p:extLst>
          </p:nvPr>
        </p:nvGraphicFramePr>
        <p:xfrm>
          <a:off x="1475649" y="1965228"/>
          <a:ext cx="9240702" cy="2870307"/>
        </p:xfrm>
        <a:graphic>
          <a:graphicData uri="http://schemas.openxmlformats.org/drawingml/2006/table">
            <a:tbl>
              <a:tblPr firstRow="1" bandRow="1">
                <a:tableStyleId>{5C22544A-7EE6-4342-B048-85BDC9FD1C3A}</a:tableStyleId>
              </a:tblPr>
              <a:tblGrid>
                <a:gridCol w="4620351">
                  <a:extLst>
                    <a:ext uri="{9D8B030D-6E8A-4147-A177-3AD203B41FA5}">
                      <a16:colId xmlns:a16="http://schemas.microsoft.com/office/drawing/2014/main" val="987817194"/>
                    </a:ext>
                  </a:extLst>
                </a:gridCol>
                <a:gridCol w="4620351">
                  <a:extLst>
                    <a:ext uri="{9D8B030D-6E8A-4147-A177-3AD203B41FA5}">
                      <a16:colId xmlns:a16="http://schemas.microsoft.com/office/drawing/2014/main" val="2962080228"/>
                    </a:ext>
                  </a:extLst>
                </a:gridCol>
              </a:tblGrid>
              <a:tr h="431907">
                <a:tc>
                  <a:txBody>
                    <a:bodyPr/>
                    <a:lstStyle/>
                    <a:p>
                      <a:pPr algn="ctr"/>
                      <a:r>
                        <a:rPr lang="en-GB" sz="2200" dirty="0">
                          <a:solidFill>
                            <a:schemeClr val="tx1"/>
                          </a:solidFill>
                        </a:rPr>
                        <a:t>GESTIÓN DE PROYECTOS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200" dirty="0">
                          <a:solidFill>
                            <a:schemeClr val="tx1"/>
                          </a:solidFill>
                        </a:rPr>
                        <a:t>GESTIÓN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2661046"/>
                  </a:ext>
                </a:extLst>
              </a:tr>
              <a:tr h="2128683">
                <a:tc>
                  <a:txBody>
                    <a:bodyPr/>
                    <a:lstStyle/>
                    <a:p>
                      <a:pPr marL="285750" indent="-285750" algn="l">
                        <a:buFont typeface="Arial" panose="020B0604020202020204" pitchFamily="34" charset="0"/>
                        <a:buChar char="•"/>
                      </a:pPr>
                      <a:r>
                        <a:rPr lang="es-ES" sz="2200" dirty="0">
                          <a:solidFill>
                            <a:schemeClr val="tx1"/>
                          </a:solidFill>
                        </a:rPr>
                        <a:t>Entrega final</a:t>
                      </a:r>
                    </a:p>
                    <a:p>
                      <a:pPr marL="285750" indent="-285750" algn="l">
                        <a:buFont typeface="Arial" panose="020B0604020202020204" pitchFamily="34" charset="0"/>
                        <a:buChar char="•"/>
                      </a:pPr>
                      <a:r>
                        <a:rPr lang="es-ES" sz="2200" dirty="0">
                          <a:solidFill>
                            <a:schemeClr val="tx1"/>
                          </a:solidFill>
                        </a:rPr>
                        <a:t>Ciclo finito</a:t>
                      </a:r>
                    </a:p>
                    <a:p>
                      <a:pPr marL="285750" indent="-285750" algn="l">
                        <a:buFont typeface="Arial" panose="020B0604020202020204" pitchFamily="34" charset="0"/>
                        <a:buChar char="•"/>
                      </a:pPr>
                      <a:r>
                        <a:rPr lang="es-ES" sz="2200" dirty="0">
                          <a:solidFill>
                            <a:schemeClr val="tx1"/>
                          </a:solidFill>
                        </a:rPr>
                        <a:t>Único e innovador</a:t>
                      </a:r>
                    </a:p>
                    <a:p>
                      <a:pPr marL="285750" indent="-285750" algn="l">
                        <a:buFont typeface="Arial" panose="020B0604020202020204" pitchFamily="34" charset="0"/>
                        <a:buChar char="•"/>
                      </a:pPr>
                      <a:r>
                        <a:rPr lang="es-ES" sz="2200" dirty="0" err="1">
                          <a:solidFill>
                            <a:schemeClr val="tx1"/>
                          </a:solidFill>
                        </a:rPr>
                        <a:t>Transfuncional</a:t>
                      </a:r>
                      <a:endParaRPr lang="es-ES" sz="2200" dirty="0">
                        <a:solidFill>
                          <a:schemeClr val="tx1"/>
                        </a:solidFill>
                      </a:endParaRPr>
                    </a:p>
                    <a:p>
                      <a:pPr marL="285750" indent="-285750" algn="l">
                        <a:buFont typeface="Arial" panose="020B0604020202020204" pitchFamily="34" charset="0"/>
                        <a:buChar char="•"/>
                      </a:pPr>
                      <a:r>
                        <a:rPr lang="es-ES" sz="2200" dirty="0">
                          <a:solidFill>
                            <a:schemeClr val="tx1"/>
                          </a:solidFill>
                        </a:rPr>
                        <a:t>Recursos específicos del proyecto</a:t>
                      </a:r>
                    </a:p>
                    <a:p>
                      <a:pPr marL="285750" indent="-285750" algn="l">
                        <a:buFont typeface="Arial" panose="020B0604020202020204" pitchFamily="34" charset="0"/>
                        <a:buChar char="•"/>
                      </a:pPr>
                      <a:r>
                        <a:rPr lang="es-ES" sz="2200" dirty="0">
                          <a:solidFill>
                            <a:schemeClr val="tx1"/>
                          </a:solidFill>
                        </a:rPr>
                        <a:t>Alcance: preciso y bien definido</a:t>
                      </a:r>
                      <a:endParaRPr lang="en-GB"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l">
                        <a:buFont typeface="Arial" panose="020B0604020202020204" pitchFamily="34" charset="0"/>
                        <a:buChar char="•"/>
                      </a:pPr>
                      <a:r>
                        <a:rPr lang="es-ES" sz="2200" noProof="0" dirty="0">
                          <a:solidFill>
                            <a:schemeClr val="tx1"/>
                          </a:solidFill>
                        </a:rPr>
                        <a:t>Actividades continuas</a:t>
                      </a:r>
                    </a:p>
                    <a:p>
                      <a:pPr marL="285750" indent="-285750" algn="l">
                        <a:buFont typeface="Arial" panose="020B0604020202020204" pitchFamily="34" charset="0"/>
                        <a:buChar char="•"/>
                      </a:pPr>
                      <a:r>
                        <a:rPr lang="es-ES" sz="2200" noProof="0" dirty="0">
                          <a:solidFill>
                            <a:schemeClr val="tx1"/>
                          </a:solidFill>
                        </a:rPr>
                        <a:t>Flujo continuo de entrada-salida</a:t>
                      </a:r>
                    </a:p>
                    <a:p>
                      <a:pPr marL="285750" indent="-285750" algn="l">
                        <a:buFont typeface="Arial" panose="020B0604020202020204" pitchFamily="34" charset="0"/>
                        <a:buChar char="•"/>
                      </a:pPr>
                      <a:r>
                        <a:rPr lang="es-ES" sz="2200" noProof="0" dirty="0">
                          <a:solidFill>
                            <a:schemeClr val="tx1"/>
                          </a:solidFill>
                        </a:rPr>
                        <a:t>Tareas rutinarias</a:t>
                      </a:r>
                    </a:p>
                    <a:p>
                      <a:pPr marL="285750" indent="-285750" algn="l">
                        <a:buFont typeface="Arial" panose="020B0604020202020204" pitchFamily="34" charset="0"/>
                        <a:buChar char="•"/>
                      </a:pPr>
                      <a:r>
                        <a:rPr lang="es-ES" sz="2200" noProof="0" dirty="0" err="1">
                          <a:solidFill>
                            <a:schemeClr val="tx1"/>
                          </a:solidFill>
                        </a:rPr>
                        <a:t>Mono-disciplinario</a:t>
                      </a:r>
                      <a:endParaRPr lang="es-ES" sz="2200" noProof="0" dirty="0">
                        <a:solidFill>
                          <a:schemeClr val="tx1"/>
                        </a:solidFill>
                      </a:endParaRPr>
                    </a:p>
                    <a:p>
                      <a:pPr marL="285750" indent="-285750" algn="l">
                        <a:buFont typeface="Arial" panose="020B0604020202020204" pitchFamily="34" charset="0"/>
                        <a:buChar char="•"/>
                      </a:pPr>
                      <a:r>
                        <a:rPr lang="es-ES" sz="2200" noProof="0" dirty="0">
                          <a:solidFill>
                            <a:schemeClr val="tx1"/>
                          </a:solidFill>
                        </a:rPr>
                        <a:t>Recursos presupuestarios generales</a:t>
                      </a:r>
                    </a:p>
                    <a:p>
                      <a:pPr marL="285750" indent="-285750" algn="l">
                        <a:buFont typeface="Arial" panose="020B0604020202020204" pitchFamily="34" charset="0"/>
                        <a:buChar char="•"/>
                      </a:pPr>
                      <a:r>
                        <a:rPr lang="es-ES" sz="2200" noProof="0" dirty="0">
                          <a:solidFill>
                            <a:schemeClr val="tx1"/>
                          </a:solidFill>
                        </a:rPr>
                        <a:t>Alcance: más amplio y menos delimitado</a:t>
                      </a:r>
                      <a:endParaRPr lang="en-GB" sz="220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4359116"/>
                  </a:ext>
                </a:extLst>
              </a:tr>
            </a:tbl>
          </a:graphicData>
        </a:graphic>
      </p:graphicFrame>
    </p:spTree>
    <p:extLst>
      <p:ext uri="{BB962C8B-B14F-4D97-AF65-F5344CB8AC3E}">
        <p14:creationId xmlns:p14="http://schemas.microsoft.com/office/powerpoint/2010/main" val="290233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Una </a:t>
            </a:r>
            <a:r>
              <a:rPr lang="en-GB" b="1" dirty="0" err="1">
                <a:ea typeface="+mn-lt"/>
                <a:cs typeface="+mn-lt"/>
              </a:rPr>
              <a:t>percepción</a:t>
            </a:r>
            <a:r>
              <a:rPr lang="en-GB" b="1" dirty="0">
                <a:ea typeface="+mn-lt"/>
                <a:cs typeface="+mn-lt"/>
              </a:rPr>
              <a:t> </a:t>
            </a:r>
            <a:r>
              <a:rPr lang="en-GB" b="1" dirty="0" err="1">
                <a:ea typeface="+mn-lt"/>
                <a:cs typeface="+mn-lt"/>
              </a:rPr>
              <a:t>menos</a:t>
            </a:r>
            <a:r>
              <a:rPr lang="en-GB" b="1" dirty="0">
                <a:ea typeface="+mn-lt"/>
                <a:cs typeface="+mn-lt"/>
              </a:rPr>
              <a:t> </a:t>
            </a:r>
            <a:r>
              <a:rPr lang="en-GB" b="1" dirty="0" err="1">
                <a:ea typeface="+mn-lt"/>
                <a:cs typeface="+mn-lt"/>
              </a:rPr>
              <a:t>convencional</a:t>
            </a:r>
            <a:r>
              <a:rPr lang="en-GB" b="1" dirty="0">
                <a:ea typeface="+mn-lt"/>
                <a:cs typeface="+mn-lt"/>
              </a:rPr>
              <a:t> de la gestion de </a:t>
            </a:r>
            <a:r>
              <a:rPr lang="en-GB" b="1" dirty="0" err="1">
                <a:ea typeface="+mn-lt"/>
                <a:cs typeface="+mn-lt"/>
              </a:rPr>
              <a:t>proyectos</a:t>
            </a:r>
            <a:endParaRPr lang="en-GB" b="1" dirty="0">
              <a:ea typeface="+mn-lt"/>
              <a:cs typeface="+mn-lt"/>
            </a:endParaRPr>
          </a:p>
          <a:p>
            <a:pPr algn="just">
              <a:lnSpc>
                <a:spcPct val="100000"/>
              </a:lnSpc>
              <a:spcBef>
                <a:spcPts val="0"/>
              </a:spcBef>
              <a:defRPr/>
            </a:pPr>
            <a:endParaRPr lang="en-GB" b="1"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La </a:t>
            </a:r>
            <a:r>
              <a:rPr lang="en-GB" dirty="0" err="1">
                <a:ea typeface="+mn-lt"/>
                <a:cs typeface="+mn-lt"/>
              </a:rPr>
              <a:t>gestión</a:t>
            </a:r>
            <a:r>
              <a:rPr lang="en-GB" dirty="0">
                <a:ea typeface="+mn-lt"/>
                <a:cs typeface="+mn-lt"/>
              </a:rPr>
              <a:t> de </a:t>
            </a:r>
            <a:r>
              <a:rPr lang="en-GB" dirty="0" err="1">
                <a:ea typeface="+mn-lt"/>
                <a:cs typeface="+mn-lt"/>
              </a:rPr>
              <a:t>proyectos</a:t>
            </a:r>
            <a:r>
              <a:rPr lang="en-GB" dirty="0">
                <a:ea typeface="+mn-lt"/>
                <a:cs typeface="+mn-lt"/>
              </a:rPr>
              <a:t> es una </a:t>
            </a:r>
            <a:r>
              <a:rPr lang="en-GB" dirty="0" err="1">
                <a:solidFill>
                  <a:srgbClr val="0070C0"/>
                </a:solidFill>
                <a:ea typeface="+mn-lt"/>
                <a:cs typeface="+mn-lt"/>
              </a:rPr>
              <a:t>mentalidad</a:t>
            </a:r>
            <a:r>
              <a:rPr lang="en-GB" dirty="0">
                <a:solidFill>
                  <a:srgbClr val="0070C0"/>
                </a:solidFill>
                <a:ea typeface="+mn-lt"/>
                <a:cs typeface="+mn-lt"/>
              </a:rPr>
              <a:t> </a:t>
            </a:r>
            <a:r>
              <a:rPr lang="en-GB" dirty="0">
                <a:ea typeface="+mn-lt"/>
                <a:cs typeface="+mn-lt"/>
              </a:rPr>
              <a:t>que se </a:t>
            </a:r>
            <a:r>
              <a:rPr lang="en-GB" dirty="0" err="1">
                <a:ea typeface="+mn-lt"/>
                <a:cs typeface="+mn-lt"/>
              </a:rPr>
              <a:t>esfuerza</a:t>
            </a:r>
            <a:r>
              <a:rPr lang="en-GB" dirty="0">
                <a:ea typeface="+mn-lt"/>
                <a:cs typeface="+mn-lt"/>
              </a:rPr>
              <a:t> por la </a:t>
            </a:r>
            <a:r>
              <a:rPr lang="en-GB" dirty="0">
                <a:solidFill>
                  <a:srgbClr val="0070C0"/>
                </a:solidFill>
                <a:ea typeface="+mn-lt"/>
                <a:cs typeface="+mn-lt"/>
              </a:rPr>
              <a:t>EFICACIA </a:t>
            </a:r>
            <a:r>
              <a:rPr lang="en-GB" dirty="0">
                <a:ea typeface="+mn-lt"/>
                <a:cs typeface="+mn-lt"/>
              </a:rPr>
              <a:t>y la </a:t>
            </a:r>
            <a:r>
              <a:rPr lang="en-GB" dirty="0">
                <a:solidFill>
                  <a:srgbClr val="0070C0"/>
                </a:solidFill>
                <a:ea typeface="+mn-lt"/>
                <a:cs typeface="+mn-lt"/>
              </a:rPr>
              <a:t>EFECTIVIDAD</a:t>
            </a:r>
            <a:r>
              <a:rPr lang="en-GB" dirty="0">
                <a:ea typeface="+mn-lt"/>
                <a:cs typeface="+mn-lt"/>
              </a:rPr>
              <a:t>, </a:t>
            </a:r>
            <a:r>
              <a:rPr lang="en-GB" dirty="0" err="1">
                <a:ea typeface="+mn-lt"/>
                <a:cs typeface="+mn-lt"/>
              </a:rPr>
              <a:t>como</a:t>
            </a:r>
            <a:r>
              <a:rPr lang="en-GB" dirty="0">
                <a:ea typeface="+mn-lt"/>
                <a:cs typeface="+mn-lt"/>
              </a:rPr>
              <a:t> los </a:t>
            </a:r>
            <a:r>
              <a:rPr lang="en-GB" dirty="0" err="1">
                <a:ea typeface="+mn-lt"/>
                <a:cs typeface="+mn-lt"/>
              </a:rPr>
              <a:t>atletas</a:t>
            </a:r>
            <a:r>
              <a:rPr lang="en-GB" dirty="0">
                <a:ea typeface="+mn-lt"/>
                <a:cs typeface="+mn-lt"/>
              </a:rPr>
              <a:t> </a:t>
            </a:r>
            <a:r>
              <a:rPr lang="en-GB" dirty="0" err="1">
                <a:ea typeface="+mn-lt"/>
                <a:cs typeface="+mn-lt"/>
              </a:rPr>
              <a:t>siempre</a:t>
            </a:r>
            <a:r>
              <a:rPr lang="en-GB" dirty="0">
                <a:ea typeface="+mn-lt"/>
                <a:cs typeface="+mn-lt"/>
              </a:rPr>
              <a:t> </a:t>
            </a:r>
            <a:r>
              <a:rPr lang="en-GB" dirty="0" err="1">
                <a:ea typeface="+mn-lt"/>
                <a:cs typeface="+mn-lt"/>
              </a:rPr>
              <a:t>hacen</a:t>
            </a:r>
            <a:r>
              <a:rPr lang="en-GB" dirty="0">
                <a:ea typeface="+mn-lt"/>
                <a:cs typeface="+mn-lt"/>
              </a:rPr>
              <a:t>…</a:t>
            </a:r>
          </a:p>
          <a:p>
            <a:pPr marL="342900" indent="-342900" algn="just">
              <a:lnSpc>
                <a:spcPct val="100000"/>
              </a:lnSpc>
              <a:spcBef>
                <a:spcPts val="0"/>
              </a:spcBef>
              <a:buFont typeface="Arial" panose="020B0604020202020204" pitchFamily="34" charset="0"/>
              <a:buChar char="•"/>
              <a:defRPr/>
            </a:pPr>
            <a:endParaRPr lang="en-GB" b="1" dirty="0">
              <a:solidFill>
                <a:srgbClr val="0070C0"/>
              </a:solidFill>
              <a:ea typeface="+mn-lt"/>
              <a:cs typeface="+mn-lt"/>
            </a:endParaRPr>
          </a:p>
          <a:p>
            <a:pPr marL="342900" indent="-342900" algn="just">
              <a:lnSpc>
                <a:spcPct val="100000"/>
              </a:lnSpc>
              <a:spcBef>
                <a:spcPts val="0"/>
              </a:spcBef>
              <a:buFont typeface="Arial" panose="020B0604020202020204" pitchFamily="34" charset="0"/>
              <a:buChar char="•"/>
              <a:defRPr/>
            </a:pPr>
            <a:r>
              <a:rPr lang="es-ES" dirty="0">
                <a:ea typeface="+mn-lt"/>
                <a:cs typeface="+mn-lt"/>
              </a:rPr>
              <a:t>La búsqueda de una idea de negocio, la creación de una empresa, el lanzamiento de una campaña de marketing, la identificación de grupos de interés para tu marca, pueden ser considerados como proyectos independientes... como programar una sesión de ejercicios</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s-ES" dirty="0">
                <a:ea typeface="+mn-lt"/>
                <a:cs typeface="+mn-lt"/>
              </a:rPr>
              <a:t>Los enfoques de la gestión de proyectos deberían aplicarse de forma transversal a todas las funciones típicas de las empresas.</a:t>
            </a:r>
          </a:p>
          <a:p>
            <a:pPr algn="just">
              <a:defRPr/>
            </a:pPr>
            <a:endParaRPr lang="en-GB" b="1" dirty="0">
              <a:cs typeface="Calibri"/>
            </a:endParaRPr>
          </a:p>
          <a:p>
            <a:pPr marL="514350" indent="-514350" algn="just">
              <a:buChar char="•"/>
              <a:defRPr/>
            </a:pPr>
            <a:endParaRPr lang="en-GB" b="1" dirty="0">
              <a:cs typeface="Calibri"/>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53047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5647412" cy="4527200"/>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Definir</a:t>
            </a:r>
            <a:r>
              <a:rPr lang="en-GB" b="1" dirty="0">
                <a:ea typeface="+mn-lt"/>
                <a:cs typeface="+mn-lt"/>
              </a:rPr>
              <a:t> </a:t>
            </a:r>
            <a:r>
              <a:rPr lang="en-GB" b="1" dirty="0" err="1">
                <a:ea typeface="+mn-lt"/>
                <a:cs typeface="+mn-lt"/>
              </a:rPr>
              <a:t>pilares</a:t>
            </a:r>
            <a:r>
              <a:rPr lang="en-GB" b="1" dirty="0">
                <a:ea typeface="+mn-lt"/>
                <a:cs typeface="+mn-lt"/>
              </a:rPr>
              <a:t> de la gestion de </a:t>
            </a:r>
            <a:r>
              <a:rPr lang="en-GB" b="1" dirty="0" err="1">
                <a:ea typeface="+mn-lt"/>
                <a:cs typeface="+mn-lt"/>
              </a:rPr>
              <a:t>proyectos</a:t>
            </a:r>
            <a:endParaRPr lang="en-GB" b="1" dirty="0">
              <a:ea typeface="+mn-lt"/>
              <a:cs typeface="+mn-lt"/>
            </a:endParaRP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dirty="0">
                <a:ea typeface="+mn-lt"/>
                <a:cs typeface="+mn-lt"/>
              </a:rPr>
              <a:t>La </a:t>
            </a:r>
            <a:r>
              <a:rPr lang="en-GB" dirty="0" err="1">
                <a:ea typeface="+mn-lt"/>
                <a:cs typeface="+mn-lt"/>
              </a:rPr>
              <a:t>relación</a:t>
            </a:r>
            <a:r>
              <a:rPr lang="en-GB" dirty="0">
                <a:ea typeface="+mn-lt"/>
                <a:cs typeface="+mn-lt"/>
              </a:rPr>
              <a:t> entre los </a:t>
            </a:r>
            <a:r>
              <a:rPr lang="en-GB" dirty="0" err="1">
                <a:ea typeface="+mn-lt"/>
                <a:cs typeface="+mn-lt"/>
              </a:rPr>
              <a:t>tres</a:t>
            </a:r>
            <a:r>
              <a:rPr lang="en-GB" dirty="0">
                <a:ea typeface="+mn-lt"/>
                <a:cs typeface="+mn-lt"/>
              </a:rPr>
              <a:t> </a:t>
            </a:r>
            <a:r>
              <a:rPr lang="en-GB" dirty="0" err="1">
                <a:ea typeface="+mn-lt"/>
                <a:cs typeface="+mn-lt"/>
              </a:rPr>
              <a:t>está</a:t>
            </a:r>
            <a:r>
              <a:rPr lang="en-GB" dirty="0">
                <a:ea typeface="+mn-lt"/>
                <a:cs typeface="+mn-lt"/>
              </a:rPr>
              <a:t> </a:t>
            </a:r>
            <a:r>
              <a:rPr lang="en-GB" dirty="0" err="1">
                <a:ea typeface="+mn-lt"/>
                <a:cs typeface="+mn-lt"/>
              </a:rPr>
              <a:t>muy</a:t>
            </a:r>
            <a:r>
              <a:rPr lang="en-GB" dirty="0">
                <a:ea typeface="+mn-lt"/>
                <a:cs typeface="+mn-lt"/>
              </a:rPr>
              <a:t> </a:t>
            </a:r>
            <a:r>
              <a:rPr lang="en-GB" dirty="0" err="1">
                <a:ea typeface="+mn-lt"/>
                <a:cs typeface="+mn-lt"/>
              </a:rPr>
              <a:t>relacionado</a:t>
            </a:r>
            <a:r>
              <a:rPr lang="en-GB" dirty="0">
                <a:ea typeface="+mn-lt"/>
                <a:cs typeface="+mn-lt"/>
              </a:rPr>
              <a:t>.</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s-ES" dirty="0">
                <a:ea typeface="+mn-lt"/>
                <a:cs typeface="+mn-lt"/>
              </a:rPr>
              <a:t>Cualquier cambio potencial -en calidad y en cantidad- que afecte a uno de los tres afectará inevitablemente a todos los demás, para bien o para mal.</a:t>
            </a:r>
            <a:endParaRPr lang="en-GB" b="1" dirty="0">
              <a:ea typeface="+mn-lt"/>
              <a:cs typeface="+mn-lt"/>
            </a:endParaRPr>
          </a:p>
          <a:p>
            <a:pPr algn="just">
              <a:lnSpc>
                <a:spcPct val="100000"/>
              </a:lnSpc>
              <a:spcBef>
                <a:spcPts val="0"/>
              </a:spcBef>
              <a:defRPr/>
            </a:pPr>
            <a:endParaRPr lang="en-GB" sz="2000" b="1" dirty="0">
              <a:ea typeface="+mn-lt"/>
              <a:cs typeface="+mn-lt"/>
            </a:endParaRP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graphicFrame>
        <p:nvGraphicFramePr>
          <p:cNvPr id="4" name="Diagramma 3"/>
          <p:cNvGraphicFramePr/>
          <p:nvPr>
            <p:extLst>
              <p:ext uri="{D42A27DB-BD31-4B8C-83A1-F6EECF244321}">
                <p14:modId xmlns:p14="http://schemas.microsoft.com/office/powerpoint/2010/main" val="2078831768"/>
              </p:ext>
            </p:extLst>
          </p:nvPr>
        </p:nvGraphicFramePr>
        <p:xfrm>
          <a:off x="5968998" y="1398870"/>
          <a:ext cx="6539345" cy="47113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3265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El </a:t>
            </a:r>
            <a:r>
              <a:rPr lang="en-GB" b="1" dirty="0" err="1">
                <a:ea typeface="+mn-lt"/>
                <a:cs typeface="+mn-lt"/>
              </a:rPr>
              <a:t>mejor</a:t>
            </a:r>
            <a:r>
              <a:rPr lang="en-GB" b="1" dirty="0">
                <a:ea typeface="+mn-lt"/>
                <a:cs typeface="+mn-lt"/>
              </a:rPr>
              <a:t> de los </a:t>
            </a:r>
            <a:r>
              <a:rPr lang="en-GB" b="1" dirty="0" err="1">
                <a:ea typeface="+mn-lt"/>
                <a:cs typeface="+mn-lt"/>
              </a:rPr>
              <a:t>casos</a:t>
            </a:r>
            <a:r>
              <a:rPr lang="en-GB" b="1" dirty="0">
                <a:ea typeface="+mn-lt"/>
                <a:cs typeface="+mn-lt"/>
              </a:rPr>
              <a:t>: un </a:t>
            </a:r>
            <a:r>
              <a:rPr lang="en-GB" b="1" dirty="0" err="1">
                <a:ea typeface="+mn-lt"/>
                <a:cs typeface="+mn-lt"/>
              </a:rPr>
              <a:t>proyecto</a:t>
            </a:r>
            <a:r>
              <a:rPr lang="en-GB" b="1" dirty="0">
                <a:ea typeface="+mn-lt"/>
                <a:cs typeface="+mn-lt"/>
              </a:rPr>
              <a:t> </a:t>
            </a:r>
            <a:r>
              <a:rPr lang="en-GB" b="1" dirty="0" err="1">
                <a:ea typeface="+mn-lt"/>
                <a:cs typeface="+mn-lt"/>
              </a:rPr>
              <a:t>exitoso</a:t>
            </a:r>
            <a:endParaRPr lang="en-GB" b="1" dirty="0">
              <a:ea typeface="+mn-lt"/>
              <a:cs typeface="+mn-lt"/>
            </a:endParaRPr>
          </a:p>
          <a:p>
            <a:pPr algn="just">
              <a:lnSpc>
                <a:spcPct val="100000"/>
              </a:lnSpc>
              <a:spcBef>
                <a:spcPts val="0"/>
              </a:spcBef>
              <a:defRPr/>
            </a:pPr>
            <a:endParaRPr lang="en-GB" b="1" dirty="0">
              <a:ea typeface="+mn-lt"/>
              <a:cs typeface="+mn-lt"/>
            </a:endParaRPr>
          </a:p>
          <a:p>
            <a:pPr marL="342900" indent="-342900" algn="just">
              <a:lnSpc>
                <a:spcPct val="100000"/>
              </a:lnSpc>
              <a:spcBef>
                <a:spcPts val="0"/>
              </a:spcBef>
              <a:buFont typeface="Arial" panose="020B0604020202020204" pitchFamily="34" charset="0"/>
              <a:buChar char="•"/>
              <a:defRPr/>
            </a:pPr>
            <a:r>
              <a:rPr lang="es-ES" dirty="0">
                <a:cs typeface="Calibri"/>
              </a:rPr>
              <a:t>Los resultados se entregan de acuerdo con el </a:t>
            </a:r>
            <a:r>
              <a:rPr lang="es-ES" dirty="0">
                <a:solidFill>
                  <a:srgbClr val="0070C0"/>
                </a:solidFill>
                <a:cs typeface="Calibri"/>
              </a:rPr>
              <a:t>calendario interno</a:t>
            </a:r>
          </a:p>
          <a:p>
            <a:pPr marL="342900" indent="-342900" algn="just">
              <a:lnSpc>
                <a:spcPct val="100000"/>
              </a:lnSpc>
              <a:spcBef>
                <a:spcPts val="0"/>
              </a:spcBef>
              <a:buFont typeface="Arial" panose="020B0604020202020204" pitchFamily="34" charset="0"/>
              <a:buChar char="•"/>
              <a:defRPr/>
            </a:pPr>
            <a:r>
              <a:rPr lang="es-ES" dirty="0">
                <a:cs typeface="Calibri"/>
              </a:rPr>
              <a:t>Los resultados se entregan de acuerdo con los </a:t>
            </a:r>
            <a:r>
              <a:rPr lang="es-ES" dirty="0">
                <a:solidFill>
                  <a:srgbClr val="0070C0"/>
                </a:solidFill>
                <a:cs typeface="Calibri"/>
              </a:rPr>
              <a:t>parámetros de rendimiento</a:t>
            </a:r>
          </a:p>
          <a:p>
            <a:pPr marL="342900" indent="-342900" algn="just">
              <a:lnSpc>
                <a:spcPct val="100000"/>
              </a:lnSpc>
              <a:spcBef>
                <a:spcPts val="0"/>
              </a:spcBef>
              <a:buFont typeface="Arial" panose="020B0604020202020204" pitchFamily="34" charset="0"/>
              <a:buChar char="•"/>
              <a:defRPr/>
            </a:pPr>
            <a:r>
              <a:rPr lang="es-ES" dirty="0">
                <a:cs typeface="Calibri"/>
              </a:rPr>
              <a:t>Los resultados se entregan de acuerdo con el </a:t>
            </a:r>
            <a:r>
              <a:rPr lang="es-ES" dirty="0">
                <a:solidFill>
                  <a:srgbClr val="0070C0"/>
                </a:solidFill>
                <a:cs typeface="Calibri"/>
              </a:rPr>
              <a:t>presupuesto asignado</a:t>
            </a:r>
          </a:p>
          <a:p>
            <a:pPr marL="342900" indent="-342900" algn="just">
              <a:lnSpc>
                <a:spcPct val="100000"/>
              </a:lnSpc>
              <a:spcBef>
                <a:spcPts val="0"/>
              </a:spcBef>
              <a:buFont typeface="Arial" panose="020B0604020202020204" pitchFamily="34" charset="0"/>
              <a:buChar char="•"/>
              <a:defRPr/>
            </a:pPr>
            <a:r>
              <a:rPr lang="en-GB" dirty="0">
                <a:cs typeface="Calibri"/>
              </a:rPr>
              <a:t>Los </a:t>
            </a:r>
            <a:r>
              <a:rPr lang="en-GB" dirty="0" err="1">
                <a:cs typeface="Calibri"/>
              </a:rPr>
              <a:t>resultados</a:t>
            </a:r>
            <a:r>
              <a:rPr lang="en-GB" dirty="0">
                <a:cs typeface="Calibri"/>
              </a:rPr>
              <a:t> </a:t>
            </a:r>
            <a:r>
              <a:rPr lang="en-GB" dirty="0" err="1">
                <a:solidFill>
                  <a:srgbClr val="0070C0"/>
                </a:solidFill>
                <a:cs typeface="Calibri"/>
              </a:rPr>
              <a:t>satisfacen</a:t>
            </a:r>
            <a:r>
              <a:rPr lang="en-GB" dirty="0">
                <a:cs typeface="Calibri"/>
              </a:rPr>
              <a:t> (o </a:t>
            </a:r>
            <a:r>
              <a:rPr lang="en-GB" dirty="0" err="1">
                <a:cs typeface="Calibri"/>
              </a:rPr>
              <a:t>incluso</a:t>
            </a:r>
            <a:r>
              <a:rPr lang="en-GB" dirty="0">
                <a:cs typeface="Calibri"/>
              </a:rPr>
              <a:t> </a:t>
            </a:r>
            <a:r>
              <a:rPr lang="en-GB" dirty="0" err="1">
                <a:cs typeface="Calibri"/>
              </a:rPr>
              <a:t>mejorarn</a:t>
            </a:r>
            <a:r>
              <a:rPr lang="en-GB" dirty="0">
                <a:cs typeface="Calibri"/>
              </a:rPr>
              <a:t>, </a:t>
            </a:r>
            <a:r>
              <a:rPr lang="en-GB" i="1" dirty="0" err="1">
                <a:solidFill>
                  <a:srgbClr val="0070C0"/>
                </a:solidFill>
                <a:cs typeface="Calibri"/>
              </a:rPr>
              <a:t>superan</a:t>
            </a:r>
            <a:r>
              <a:rPr lang="en-GB" dirty="0">
                <a:cs typeface="Calibri"/>
              </a:rPr>
              <a:t>) los </a:t>
            </a:r>
            <a:r>
              <a:rPr lang="en-GB" dirty="0" err="1">
                <a:cs typeface="Calibri"/>
              </a:rPr>
              <a:t>objetivos</a:t>
            </a:r>
            <a:r>
              <a:rPr lang="en-GB" dirty="0">
                <a:cs typeface="Calibri"/>
              </a:rPr>
              <a:t> </a:t>
            </a:r>
            <a:r>
              <a:rPr lang="en-GB" dirty="0" err="1">
                <a:cs typeface="Calibri"/>
              </a:rPr>
              <a:t>esperados</a:t>
            </a:r>
            <a:endParaRPr lang="en-GB" dirty="0">
              <a:cs typeface="Calibri"/>
            </a:endParaRPr>
          </a:p>
          <a:p>
            <a:pPr marL="342900" indent="-342900" algn="just">
              <a:lnSpc>
                <a:spcPct val="100000"/>
              </a:lnSpc>
              <a:buFont typeface="Arial" panose="020B0604020202020204" pitchFamily="34" charset="0"/>
              <a:buChar char="•"/>
              <a:defRPr/>
            </a:pPr>
            <a:r>
              <a:rPr lang="en-GB" dirty="0">
                <a:cs typeface="Calibri"/>
              </a:rPr>
              <a:t>Los </a:t>
            </a:r>
            <a:r>
              <a:rPr lang="en-GB" dirty="0" err="1">
                <a:cs typeface="Calibri"/>
              </a:rPr>
              <a:t>resultados</a:t>
            </a:r>
            <a:r>
              <a:rPr lang="en-GB" dirty="0">
                <a:cs typeface="Calibri"/>
              </a:rPr>
              <a:t> son </a:t>
            </a:r>
            <a:r>
              <a:rPr lang="en-GB" dirty="0" err="1">
                <a:solidFill>
                  <a:srgbClr val="0070C0"/>
                </a:solidFill>
                <a:cs typeface="Calibri"/>
              </a:rPr>
              <a:t>sostenibles</a:t>
            </a:r>
            <a:r>
              <a:rPr lang="en-GB" dirty="0">
                <a:cs typeface="Calibri"/>
              </a:rPr>
              <a:t> e </a:t>
            </a:r>
            <a:r>
              <a:rPr lang="en-GB" dirty="0" err="1">
                <a:solidFill>
                  <a:srgbClr val="0070C0"/>
                </a:solidFill>
                <a:cs typeface="Calibri"/>
              </a:rPr>
              <a:t>impactantes</a:t>
            </a:r>
            <a:r>
              <a:rPr lang="en-GB" dirty="0">
                <a:solidFill>
                  <a:srgbClr val="0070C0"/>
                </a:solidFill>
                <a:cs typeface="Calibri"/>
              </a:rPr>
              <a:t> </a:t>
            </a:r>
          </a:p>
          <a:p>
            <a:pPr marL="342900" indent="-342900" algn="just">
              <a:lnSpc>
                <a:spcPct val="100000"/>
              </a:lnSpc>
              <a:buFont typeface="Arial" panose="020B0604020202020204" pitchFamily="34" charset="0"/>
              <a:buChar char="•"/>
              <a:defRPr/>
            </a:pPr>
            <a:r>
              <a:rPr lang="en-GB" dirty="0">
                <a:cs typeface="Calibri"/>
              </a:rPr>
              <a:t>Los </a:t>
            </a:r>
            <a:r>
              <a:rPr lang="en-GB" dirty="0" err="1">
                <a:cs typeface="Calibri"/>
              </a:rPr>
              <a:t>resultados</a:t>
            </a:r>
            <a:r>
              <a:rPr lang="en-GB" dirty="0">
                <a:cs typeface="Calibri"/>
              </a:rPr>
              <a:t> (y las </a:t>
            </a:r>
            <a:r>
              <a:rPr lang="en-GB" dirty="0" err="1">
                <a:cs typeface="Calibri"/>
              </a:rPr>
              <a:t>tareas</a:t>
            </a:r>
            <a:r>
              <a:rPr lang="en-GB" dirty="0">
                <a:cs typeface="Calibri"/>
              </a:rPr>
              <a:t> que </a:t>
            </a:r>
            <a:r>
              <a:rPr lang="en-GB" dirty="0" err="1">
                <a:cs typeface="Calibri"/>
              </a:rPr>
              <a:t>conducen</a:t>
            </a:r>
            <a:r>
              <a:rPr lang="en-GB" dirty="0">
                <a:cs typeface="Calibri"/>
              </a:rPr>
              <a:t> a </a:t>
            </a:r>
            <a:r>
              <a:rPr lang="en-GB" dirty="0" err="1">
                <a:cs typeface="Calibri"/>
              </a:rPr>
              <a:t>su</a:t>
            </a:r>
            <a:r>
              <a:rPr lang="en-GB" dirty="0">
                <a:cs typeface="Calibri"/>
              </a:rPr>
              <a:t> </a:t>
            </a:r>
            <a:r>
              <a:rPr lang="en-GB" dirty="0" err="1">
                <a:cs typeface="Calibri"/>
              </a:rPr>
              <a:t>consecución</a:t>
            </a:r>
            <a:r>
              <a:rPr lang="en-GB" dirty="0">
                <a:cs typeface="Calibri"/>
              </a:rPr>
              <a:t>) </a:t>
            </a:r>
            <a:r>
              <a:rPr lang="en-GB" dirty="0" err="1">
                <a:solidFill>
                  <a:srgbClr val="0070C0"/>
                </a:solidFill>
                <a:cs typeface="Calibri"/>
              </a:rPr>
              <a:t>empodera</a:t>
            </a:r>
            <a:r>
              <a:rPr lang="en-GB" dirty="0">
                <a:cs typeface="Calibri"/>
              </a:rPr>
              <a:t> a las personas </a:t>
            </a:r>
          </a:p>
          <a:p>
            <a:pPr marL="342900" indent="-342900" algn="just">
              <a:lnSpc>
                <a:spcPct val="100000"/>
              </a:lnSpc>
              <a:buFont typeface="Arial" panose="020B0604020202020204" pitchFamily="34" charset="0"/>
              <a:buChar char="•"/>
              <a:defRPr/>
            </a:pPr>
            <a:endParaRPr lang="en-GB" dirty="0">
              <a:solidFill>
                <a:srgbClr val="0070C0"/>
              </a:solidFill>
              <a:cs typeface="Calibri"/>
            </a:endParaRPr>
          </a:p>
          <a:p>
            <a:pPr marL="514350" indent="-514350" algn="just">
              <a:buChar char="•"/>
              <a:defRPr/>
            </a:pPr>
            <a:endParaRPr lang="en-GB" b="1" dirty="0">
              <a:cs typeface="Calibri"/>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39649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277868" y="1290770"/>
            <a:ext cx="9738730" cy="2965106"/>
          </a:xfrm>
        </p:spPr>
        <p:txBody>
          <a:bodyPr vert="horz" lIns="91440" tIns="45720" rIns="91440" bIns="45720" rtlCol="0" anchor="t">
            <a:noAutofit/>
          </a:bodyPr>
          <a:lstStyle/>
          <a:p>
            <a:pPr algn="just">
              <a:lnSpc>
                <a:spcPct val="100000"/>
              </a:lnSpc>
              <a:spcBef>
                <a:spcPts val="0"/>
              </a:spcBef>
              <a:defRPr/>
            </a:pPr>
            <a:r>
              <a:rPr lang="en-GB" b="1" dirty="0" err="1">
                <a:ea typeface="+mn-lt"/>
                <a:cs typeface="+mn-lt"/>
              </a:rPr>
              <a:t>Ciclo</a:t>
            </a:r>
            <a:r>
              <a:rPr lang="en-GB" b="1" dirty="0">
                <a:ea typeface="+mn-lt"/>
                <a:cs typeface="+mn-lt"/>
              </a:rPr>
              <a:t> de </a:t>
            </a:r>
            <a:r>
              <a:rPr lang="en-GB" b="1" dirty="0" err="1">
                <a:ea typeface="+mn-lt"/>
                <a:cs typeface="+mn-lt"/>
              </a:rPr>
              <a:t>vida</a:t>
            </a:r>
            <a:r>
              <a:rPr lang="en-GB" b="1" dirty="0">
                <a:ea typeface="+mn-lt"/>
                <a:cs typeface="+mn-lt"/>
              </a:rPr>
              <a:t> del </a:t>
            </a:r>
            <a:r>
              <a:rPr lang="en-GB" b="1" dirty="0" err="1">
                <a:ea typeface="+mn-lt"/>
                <a:cs typeface="+mn-lt"/>
              </a:rPr>
              <a:t>proyecto</a:t>
            </a: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85700" y="526955"/>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Unidad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graphicFrame>
        <p:nvGraphicFramePr>
          <p:cNvPr id="3" name="Diagramma 2"/>
          <p:cNvGraphicFramePr/>
          <p:nvPr>
            <p:extLst>
              <p:ext uri="{D42A27DB-BD31-4B8C-83A1-F6EECF244321}">
                <p14:modId xmlns:p14="http://schemas.microsoft.com/office/powerpoint/2010/main" val="512397049"/>
              </p:ext>
            </p:extLst>
          </p:nvPr>
        </p:nvGraphicFramePr>
        <p:xfrm>
          <a:off x="2247341" y="2074440"/>
          <a:ext cx="8194518" cy="28849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2" name="Grupo 1">
            <a:extLst>
              <a:ext uri="{FF2B5EF4-FFF2-40B4-BE49-F238E27FC236}">
                <a16:creationId xmlns:a16="http://schemas.microsoft.com/office/drawing/2014/main" id="{C6D8E37A-61DA-46BA-BB83-CC14C7B72701}"/>
              </a:ext>
            </a:extLst>
          </p:cNvPr>
          <p:cNvGrpSpPr/>
          <p:nvPr/>
        </p:nvGrpSpPr>
        <p:grpSpPr>
          <a:xfrm>
            <a:off x="6924964" y="3770082"/>
            <a:ext cx="2239818" cy="1003371"/>
            <a:chOff x="6924964" y="3770082"/>
            <a:chExt cx="2239818" cy="1003371"/>
          </a:xfrm>
        </p:grpSpPr>
        <p:sp>
          <p:nvSpPr>
            <p:cNvPr id="4" name="CasellaDiTesto 3"/>
            <p:cNvSpPr txBox="1"/>
            <p:nvPr/>
          </p:nvSpPr>
          <p:spPr>
            <a:xfrm>
              <a:off x="6924964" y="4219455"/>
              <a:ext cx="2239818" cy="553998"/>
            </a:xfrm>
            <a:prstGeom prst="rect">
              <a:avLst/>
            </a:prstGeom>
            <a:noFill/>
          </p:spPr>
          <p:txBody>
            <a:bodyPr wrap="square" rtlCol="0">
              <a:spAutoFit/>
            </a:bodyPr>
            <a:lstStyle/>
            <a:p>
              <a:pPr algn="ctr"/>
              <a:r>
                <a:rPr lang="en-GB" sz="3000" dirty="0" err="1"/>
                <a:t>Ejecución</a:t>
              </a:r>
              <a:endParaRPr lang="en-GB" sz="3000" dirty="0"/>
            </a:p>
          </p:txBody>
        </p:sp>
        <p:sp>
          <p:nvSpPr>
            <p:cNvPr id="8" name="Freccia in giù 7"/>
            <p:cNvSpPr/>
            <p:nvPr/>
          </p:nvSpPr>
          <p:spPr>
            <a:xfrm>
              <a:off x="7915564" y="3770082"/>
              <a:ext cx="129309" cy="4987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Rettangolo arrotondato 8"/>
          <p:cNvSpPr/>
          <p:nvPr/>
        </p:nvSpPr>
        <p:spPr>
          <a:xfrm>
            <a:off x="1227266" y="2198751"/>
            <a:ext cx="9967207" cy="261923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asellaDiTesto 12"/>
          <p:cNvSpPr txBox="1"/>
          <p:nvPr/>
        </p:nvSpPr>
        <p:spPr>
          <a:xfrm>
            <a:off x="7670725" y="1677969"/>
            <a:ext cx="2909455" cy="553998"/>
          </a:xfrm>
          <a:prstGeom prst="rect">
            <a:avLst/>
          </a:prstGeom>
          <a:noFill/>
        </p:spPr>
        <p:txBody>
          <a:bodyPr wrap="square" rtlCol="0">
            <a:spAutoFit/>
          </a:bodyPr>
          <a:lstStyle/>
          <a:p>
            <a:r>
              <a:rPr lang="en-GB" sz="3000" b="1" dirty="0" err="1">
                <a:solidFill>
                  <a:srgbClr val="FF0000"/>
                </a:solidFill>
              </a:rPr>
              <a:t>Comunicación</a:t>
            </a:r>
            <a:endParaRPr lang="en-GB" sz="3000" b="1" dirty="0">
              <a:solidFill>
                <a:srgbClr val="FF0000"/>
              </a:solidFill>
            </a:endParaRPr>
          </a:p>
        </p:txBody>
      </p:sp>
      <p:sp>
        <p:nvSpPr>
          <p:cNvPr id="14" name="Rettangolo arrotondato 13"/>
          <p:cNvSpPr/>
          <p:nvPr/>
        </p:nvSpPr>
        <p:spPr>
          <a:xfrm>
            <a:off x="1096744" y="1677969"/>
            <a:ext cx="10178472" cy="3856911"/>
          </a:xfrm>
          <a:prstGeom prst="round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CasellaDiTesto 15"/>
          <p:cNvSpPr txBox="1"/>
          <p:nvPr/>
        </p:nvSpPr>
        <p:spPr>
          <a:xfrm>
            <a:off x="1588579" y="4997360"/>
            <a:ext cx="6906492" cy="553998"/>
          </a:xfrm>
          <a:prstGeom prst="rect">
            <a:avLst/>
          </a:prstGeom>
          <a:noFill/>
        </p:spPr>
        <p:txBody>
          <a:bodyPr wrap="square" rtlCol="0">
            <a:spAutoFit/>
          </a:bodyPr>
          <a:lstStyle/>
          <a:p>
            <a:r>
              <a:rPr lang="en-GB" sz="3000" b="1" dirty="0" err="1">
                <a:solidFill>
                  <a:schemeClr val="accent6">
                    <a:lumMod val="50000"/>
                  </a:schemeClr>
                </a:solidFill>
              </a:rPr>
              <a:t>Monitoreo</a:t>
            </a:r>
            <a:r>
              <a:rPr lang="en-GB" sz="3000" b="1" dirty="0">
                <a:solidFill>
                  <a:schemeClr val="accent6">
                    <a:lumMod val="50000"/>
                  </a:schemeClr>
                </a:solidFill>
              </a:rPr>
              <a:t> y control: </a:t>
            </a:r>
            <a:r>
              <a:rPr lang="en-GB" sz="3000" b="1" dirty="0" err="1">
                <a:solidFill>
                  <a:schemeClr val="accent6">
                    <a:lumMod val="50000"/>
                  </a:schemeClr>
                </a:solidFill>
              </a:rPr>
              <a:t>Garantía</a:t>
            </a:r>
            <a:r>
              <a:rPr lang="en-GB" sz="3000" b="1" dirty="0">
                <a:solidFill>
                  <a:schemeClr val="accent6">
                    <a:lumMod val="50000"/>
                  </a:schemeClr>
                </a:solidFill>
              </a:rPr>
              <a:t> de </a:t>
            </a:r>
            <a:r>
              <a:rPr lang="en-GB" sz="3000" b="1" dirty="0" err="1">
                <a:solidFill>
                  <a:schemeClr val="accent6">
                    <a:lumMod val="50000"/>
                  </a:schemeClr>
                </a:solidFill>
              </a:rPr>
              <a:t>calidad</a:t>
            </a:r>
            <a:endParaRPr lang="en-GB" sz="3000" b="1" dirty="0">
              <a:solidFill>
                <a:schemeClr val="accent6">
                  <a:lumMod val="50000"/>
                </a:schemeClr>
              </a:solidFill>
            </a:endParaRPr>
          </a:p>
        </p:txBody>
      </p:sp>
    </p:spTree>
    <p:extLst>
      <p:ext uri="{BB962C8B-B14F-4D97-AF65-F5344CB8AC3E}">
        <p14:creationId xmlns:p14="http://schemas.microsoft.com/office/powerpoint/2010/main" val="157508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5F7E5129145C1D4796D0CCED5DFBDE02" ma:contentTypeVersion="13" ma:contentTypeDescription="Luo uusi asiakirja." ma:contentTypeScope="" ma:versionID="118419fb119b9c1e9913f3298a077b54">
  <xsd:schema xmlns:xsd="http://www.w3.org/2001/XMLSchema" xmlns:xs="http://www.w3.org/2001/XMLSchema" xmlns:p="http://schemas.microsoft.com/office/2006/metadata/properties" xmlns:ns3="f72e2ad1-936a-41f1-a598-e84f4d1ebb13" xmlns:ns4="e20851b4-1139-4020-85e5-81b7cb96bc19" targetNamespace="http://schemas.microsoft.com/office/2006/metadata/properties" ma:root="true" ma:fieldsID="bbe855feaae0f8c5a9d6d7a97e2567cc" ns3:_="" ns4:_="">
    <xsd:import namespace="f72e2ad1-936a-41f1-a598-e84f4d1ebb13"/>
    <xsd:import namespace="e20851b4-1139-4020-85e5-81b7cb96bc1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AutoKeyPoints" minOccurs="0"/>
                <xsd:element ref="ns4:MediaServiceKeyPoints" minOccurs="0"/>
                <xsd:element ref="ns4:MediaServiceDateTaken" minOccurs="0"/>
                <xsd:element ref="ns4:MediaServiceOCR"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2e2ad1-936a-41f1-a598-e84f4d1ebb13"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internalName="SharedWithDetails" ma:readOnly="true">
      <xsd:simpleType>
        <xsd:restriction base="dms:Note">
          <xsd:maxLength value="255"/>
        </xsd:restriction>
      </xsd:simpleType>
    </xsd:element>
    <xsd:element name="SharingHintHash" ma:index="10" nillable="true" ma:displayName="Jakamisvihjeen hajautu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0851b4-1139-4020-85e5-81b7cb96bc1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4228FB-21EC-4592-80FF-0EB9C7E73F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2e2ad1-936a-41f1-a598-e84f4d1ebb13"/>
    <ds:schemaRef ds:uri="e20851b4-1139-4020-85e5-81b7cb96bc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FEE615-4159-482B-8537-8B554BA62EB5}">
  <ds:schemaRefs>
    <ds:schemaRef ds:uri="http://schemas.microsoft.com/sharepoint/v3/contenttype/forms"/>
  </ds:schemaRefs>
</ds:datastoreItem>
</file>

<file path=customXml/itemProps3.xml><?xml version="1.0" encoding="utf-8"?>
<ds:datastoreItem xmlns:ds="http://schemas.openxmlformats.org/officeDocument/2006/customXml" ds:itemID="{081FC19E-F1A9-4F23-AF5A-A95B43BB44B2}">
  <ds:schemaRefs>
    <ds:schemaRef ds:uri="f72e2ad1-936a-41f1-a598-e84f4d1ebb13"/>
    <ds:schemaRef ds:uri="http://schemas.microsoft.com/office/2006/metadata/properties"/>
    <ds:schemaRef ds:uri="http://purl.org/dc/dcmitype/"/>
    <ds:schemaRef ds:uri="http://www.w3.org/XML/1998/namespace"/>
    <ds:schemaRef ds:uri="http://purl.org/dc/elements/1.1/"/>
    <ds:schemaRef ds:uri="e20851b4-1139-4020-85e5-81b7cb96bc19"/>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2043</Words>
  <Application>Microsoft Office PowerPoint</Application>
  <PresentationFormat>Panorámica</PresentationFormat>
  <Paragraphs>429</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Calibri</vt:lpstr>
      <vt:lpstr>Calibri Light</vt:lpstr>
      <vt:lpstr>Tema de Office</vt:lpstr>
      <vt:lpstr>Lo esencial de la gestión de proyectos para los aspirantes a emprendedores deportivos</vt:lpstr>
      <vt:lpstr>1.Objetivos y metas </vt:lpstr>
      <vt:lpstr>Indice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Resumen</vt:lpstr>
      <vt:lpstr>Test de autoevaluación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Cristina</dc:creator>
  <cp:lastModifiedBy>María del  Mar Castillo</cp:lastModifiedBy>
  <cp:revision>625</cp:revision>
  <cp:lastPrinted>2021-11-11T07:54:38Z</cp:lastPrinted>
  <dcterms:created xsi:type="dcterms:W3CDTF">2020-11-24T11:59:30Z</dcterms:created>
  <dcterms:modified xsi:type="dcterms:W3CDTF">2022-01-31T11:31:11Z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0x0101005F7E5129145C1D4796D0CCED5DFBDE02</vt:lpwstr>
  </property>
</Properties>
</file>