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5" r:id="rId7"/>
    <p:sldId id="267" r:id="rId8"/>
    <p:sldId id="268" r:id="rId9"/>
    <p:sldId id="266" r:id="rId10"/>
    <p:sldId id="269" r:id="rId11"/>
    <p:sldId id="270" r:id="rId12"/>
    <p:sldId id="271" r:id="rId13"/>
    <p:sldId id="272" r:id="rId14"/>
    <p:sldId id="273" r:id="rId15"/>
    <p:sldId id="274" r:id="rId16"/>
    <p:sldId id="275" r:id="rId17"/>
    <p:sldId id="276" r:id="rId18"/>
    <p:sldId id="278" r:id="rId19"/>
    <p:sldId id="277" r:id="rId2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300"/>
    <a:srgbClr val="E47A24"/>
    <a:srgbClr val="DE5630"/>
    <a:srgbClr val="FFD13C"/>
    <a:srgbClr val="FFC100"/>
    <a:srgbClr val="FFC400"/>
    <a:srgbClr val="D92E2D"/>
    <a:srgbClr val="E5802D"/>
    <a:srgbClr val="E6872D"/>
    <a:srgbClr val="FFCD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887E90-0E07-4FDA-864C-0C99D2A63EB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0DEC76CB-170A-487C-B6DE-5C89756A9D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C9F76C6-0F8A-4C99-BB42-AF9E8E6880C3}"/>
              </a:ext>
            </a:extLst>
          </p:cNvPr>
          <p:cNvSpPr>
            <a:spLocks noGrp="1"/>
          </p:cNvSpPr>
          <p:nvPr>
            <p:ph type="dt" sz="half" idx="10"/>
          </p:nvPr>
        </p:nvSpPr>
        <p:spPr/>
        <p:txBody>
          <a:bodyPr/>
          <a:lstStyle/>
          <a:p>
            <a:fld id="{FE22A19E-EFBB-46D6-940E-B9FEBB41F1A4}" type="datetimeFigureOut">
              <a:rPr lang="es-ES" smtClean="0"/>
              <a:t>18/02/2022</a:t>
            </a:fld>
            <a:endParaRPr lang="es-ES"/>
          </a:p>
        </p:txBody>
      </p:sp>
      <p:sp>
        <p:nvSpPr>
          <p:cNvPr id="5" name="Marcador de pie de página 4">
            <a:extLst>
              <a:ext uri="{FF2B5EF4-FFF2-40B4-BE49-F238E27FC236}">
                <a16:creationId xmlns:a16="http://schemas.microsoft.com/office/drawing/2014/main" id="{A52F7B82-1B0D-4B96-87D6-9FB8F554EA3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4DB5E42-C2BD-4465-AF33-FF1A3687CAC8}"/>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4082422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6CEAAE-916D-4D79-8553-6D755354F11A}"/>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904D6BA-26EE-4D00-931D-32B61335E65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5567537-172B-482C-BB50-34BBD6366E9C}"/>
              </a:ext>
            </a:extLst>
          </p:cNvPr>
          <p:cNvSpPr>
            <a:spLocks noGrp="1"/>
          </p:cNvSpPr>
          <p:nvPr>
            <p:ph type="dt" sz="half" idx="10"/>
          </p:nvPr>
        </p:nvSpPr>
        <p:spPr/>
        <p:txBody>
          <a:bodyPr/>
          <a:lstStyle/>
          <a:p>
            <a:fld id="{FE22A19E-EFBB-46D6-940E-B9FEBB41F1A4}" type="datetimeFigureOut">
              <a:rPr lang="es-ES" smtClean="0"/>
              <a:t>18/02/2022</a:t>
            </a:fld>
            <a:endParaRPr lang="es-ES"/>
          </a:p>
        </p:txBody>
      </p:sp>
      <p:sp>
        <p:nvSpPr>
          <p:cNvPr id="5" name="Marcador de pie de página 4">
            <a:extLst>
              <a:ext uri="{FF2B5EF4-FFF2-40B4-BE49-F238E27FC236}">
                <a16:creationId xmlns:a16="http://schemas.microsoft.com/office/drawing/2014/main" id="{4373DFC3-1B83-4DA8-B1CD-7BA5BFB7258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022636A-9344-495E-BC6C-D22CE97362EB}"/>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2008794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A26EAA8-93C2-4FDC-A569-617C60100FC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753BC6B-E431-4C3B-9478-D70E9BE07C5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5392728-8DC0-4A3C-8A00-4E6D1BA7D6E3}"/>
              </a:ext>
            </a:extLst>
          </p:cNvPr>
          <p:cNvSpPr>
            <a:spLocks noGrp="1"/>
          </p:cNvSpPr>
          <p:nvPr>
            <p:ph type="dt" sz="half" idx="10"/>
          </p:nvPr>
        </p:nvSpPr>
        <p:spPr/>
        <p:txBody>
          <a:bodyPr/>
          <a:lstStyle/>
          <a:p>
            <a:fld id="{FE22A19E-EFBB-46D6-940E-B9FEBB41F1A4}" type="datetimeFigureOut">
              <a:rPr lang="es-ES" smtClean="0"/>
              <a:t>18/02/2022</a:t>
            </a:fld>
            <a:endParaRPr lang="es-ES"/>
          </a:p>
        </p:txBody>
      </p:sp>
      <p:sp>
        <p:nvSpPr>
          <p:cNvPr id="5" name="Marcador de pie de página 4">
            <a:extLst>
              <a:ext uri="{FF2B5EF4-FFF2-40B4-BE49-F238E27FC236}">
                <a16:creationId xmlns:a16="http://schemas.microsoft.com/office/drawing/2014/main" id="{C249344D-B293-4FFC-B647-B4CFC632B75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9FF3B87-03E9-47A7-AF32-8C05B0B3D887}"/>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1087086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75CC8A-D8FC-4BFA-9A19-28D6E8D7932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089AB33-354F-4775-A6CF-44DE222EF43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3DB18A0-AC99-4D89-8DAC-A17021FCDD2A}"/>
              </a:ext>
            </a:extLst>
          </p:cNvPr>
          <p:cNvSpPr>
            <a:spLocks noGrp="1"/>
          </p:cNvSpPr>
          <p:nvPr>
            <p:ph type="dt" sz="half" idx="10"/>
          </p:nvPr>
        </p:nvSpPr>
        <p:spPr/>
        <p:txBody>
          <a:bodyPr/>
          <a:lstStyle/>
          <a:p>
            <a:fld id="{FE22A19E-EFBB-46D6-940E-B9FEBB41F1A4}" type="datetimeFigureOut">
              <a:rPr lang="es-ES" smtClean="0"/>
              <a:t>18/02/2022</a:t>
            </a:fld>
            <a:endParaRPr lang="es-ES"/>
          </a:p>
        </p:txBody>
      </p:sp>
      <p:sp>
        <p:nvSpPr>
          <p:cNvPr id="5" name="Marcador de pie de página 4">
            <a:extLst>
              <a:ext uri="{FF2B5EF4-FFF2-40B4-BE49-F238E27FC236}">
                <a16:creationId xmlns:a16="http://schemas.microsoft.com/office/drawing/2014/main" id="{E4EAE9DA-A0EA-48C5-9EC4-9EFDF077828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FA2ED96-E597-43F2-AEF8-42D1A2BEFC4B}"/>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1904081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3F0957-5892-4DBD-BC5D-69A4674E19C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F7B00FE5-84F7-418E-97DD-66E08ABD35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A1228FC-FE42-4F8C-B76F-0500241EFD31}"/>
              </a:ext>
            </a:extLst>
          </p:cNvPr>
          <p:cNvSpPr>
            <a:spLocks noGrp="1"/>
          </p:cNvSpPr>
          <p:nvPr>
            <p:ph type="dt" sz="half" idx="10"/>
          </p:nvPr>
        </p:nvSpPr>
        <p:spPr/>
        <p:txBody>
          <a:bodyPr/>
          <a:lstStyle/>
          <a:p>
            <a:fld id="{FE22A19E-EFBB-46D6-940E-B9FEBB41F1A4}" type="datetimeFigureOut">
              <a:rPr lang="es-ES" smtClean="0"/>
              <a:t>18/02/2022</a:t>
            </a:fld>
            <a:endParaRPr lang="es-ES"/>
          </a:p>
        </p:txBody>
      </p:sp>
      <p:sp>
        <p:nvSpPr>
          <p:cNvPr id="5" name="Marcador de pie de página 4">
            <a:extLst>
              <a:ext uri="{FF2B5EF4-FFF2-40B4-BE49-F238E27FC236}">
                <a16:creationId xmlns:a16="http://schemas.microsoft.com/office/drawing/2014/main" id="{2B109401-AD0F-4446-B69B-1CB258AC804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36973FA-EA50-4D29-A749-497540FFEC28}"/>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531157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6B23D3-0B40-4538-965B-A1AC1D12D527}"/>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449A546-42A7-4D64-B50B-25C24D9ABC3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B2B9030-0745-465C-87BA-562FA8CD86A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A8A8DD24-4417-4FF6-93FD-C72CBB33FB67}"/>
              </a:ext>
            </a:extLst>
          </p:cNvPr>
          <p:cNvSpPr>
            <a:spLocks noGrp="1"/>
          </p:cNvSpPr>
          <p:nvPr>
            <p:ph type="dt" sz="half" idx="10"/>
          </p:nvPr>
        </p:nvSpPr>
        <p:spPr/>
        <p:txBody>
          <a:bodyPr/>
          <a:lstStyle/>
          <a:p>
            <a:fld id="{FE22A19E-EFBB-46D6-940E-B9FEBB41F1A4}" type="datetimeFigureOut">
              <a:rPr lang="es-ES" smtClean="0"/>
              <a:t>18/02/2022</a:t>
            </a:fld>
            <a:endParaRPr lang="es-ES"/>
          </a:p>
        </p:txBody>
      </p:sp>
      <p:sp>
        <p:nvSpPr>
          <p:cNvPr id="6" name="Marcador de pie de página 5">
            <a:extLst>
              <a:ext uri="{FF2B5EF4-FFF2-40B4-BE49-F238E27FC236}">
                <a16:creationId xmlns:a16="http://schemas.microsoft.com/office/drawing/2014/main" id="{33E8D037-748A-4E6A-9442-FF211937A55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00AB0F1-4C40-494A-9941-FBC70F6D139A}"/>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1700470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E383F7-248E-47F9-8E07-8412257DD07E}"/>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DBC1C87-4AE4-4FCB-8700-1E40953D17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1537FA4-5E81-4DFC-92C2-AEA362E832F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665F3C9D-3367-4215-9688-F7A505B20B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B185E9E-240E-4A21-8B2A-C67A90B6B62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11E933C2-6AE9-4290-90C5-95119CCAD4FE}"/>
              </a:ext>
            </a:extLst>
          </p:cNvPr>
          <p:cNvSpPr>
            <a:spLocks noGrp="1"/>
          </p:cNvSpPr>
          <p:nvPr>
            <p:ph type="dt" sz="half" idx="10"/>
          </p:nvPr>
        </p:nvSpPr>
        <p:spPr/>
        <p:txBody>
          <a:bodyPr/>
          <a:lstStyle/>
          <a:p>
            <a:fld id="{FE22A19E-EFBB-46D6-940E-B9FEBB41F1A4}" type="datetimeFigureOut">
              <a:rPr lang="es-ES" smtClean="0"/>
              <a:t>18/02/2022</a:t>
            </a:fld>
            <a:endParaRPr lang="es-ES"/>
          </a:p>
        </p:txBody>
      </p:sp>
      <p:sp>
        <p:nvSpPr>
          <p:cNvPr id="8" name="Marcador de pie de página 7">
            <a:extLst>
              <a:ext uri="{FF2B5EF4-FFF2-40B4-BE49-F238E27FC236}">
                <a16:creationId xmlns:a16="http://schemas.microsoft.com/office/drawing/2014/main" id="{70CAE50A-0BC6-4E28-B9AE-59218C4D4E98}"/>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8CBEBAF1-0F61-4121-AF6C-0CC89D9A0D3C}"/>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392290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2F0C70-932A-496C-ACC7-2465C5C013DF}"/>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14D0FD90-7AEC-4EC5-9D89-C706C18AA4C5}"/>
              </a:ext>
            </a:extLst>
          </p:cNvPr>
          <p:cNvSpPr>
            <a:spLocks noGrp="1"/>
          </p:cNvSpPr>
          <p:nvPr>
            <p:ph type="dt" sz="half" idx="10"/>
          </p:nvPr>
        </p:nvSpPr>
        <p:spPr/>
        <p:txBody>
          <a:bodyPr/>
          <a:lstStyle/>
          <a:p>
            <a:fld id="{FE22A19E-EFBB-46D6-940E-B9FEBB41F1A4}" type="datetimeFigureOut">
              <a:rPr lang="es-ES" smtClean="0"/>
              <a:t>18/02/2022</a:t>
            </a:fld>
            <a:endParaRPr lang="es-ES"/>
          </a:p>
        </p:txBody>
      </p:sp>
      <p:sp>
        <p:nvSpPr>
          <p:cNvPr id="4" name="Marcador de pie de página 3">
            <a:extLst>
              <a:ext uri="{FF2B5EF4-FFF2-40B4-BE49-F238E27FC236}">
                <a16:creationId xmlns:a16="http://schemas.microsoft.com/office/drawing/2014/main" id="{F2FC46E3-D840-4171-B236-2C82EAD5C211}"/>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19096E46-6896-44CD-8211-8E288611D5BA}"/>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1355989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9E127-9E34-417D-A088-338762879816}"/>
              </a:ext>
            </a:extLst>
          </p:cNvPr>
          <p:cNvSpPr>
            <a:spLocks noGrp="1"/>
          </p:cNvSpPr>
          <p:nvPr>
            <p:ph type="dt" sz="half" idx="10"/>
          </p:nvPr>
        </p:nvSpPr>
        <p:spPr/>
        <p:txBody>
          <a:bodyPr/>
          <a:lstStyle/>
          <a:p>
            <a:fld id="{FE22A19E-EFBB-46D6-940E-B9FEBB41F1A4}" type="datetimeFigureOut">
              <a:rPr lang="es-ES" smtClean="0"/>
              <a:t>18/02/2022</a:t>
            </a:fld>
            <a:endParaRPr lang="es-ES"/>
          </a:p>
        </p:txBody>
      </p:sp>
      <p:sp>
        <p:nvSpPr>
          <p:cNvPr id="3" name="Marcador de pie de página 2">
            <a:extLst>
              <a:ext uri="{FF2B5EF4-FFF2-40B4-BE49-F238E27FC236}">
                <a16:creationId xmlns:a16="http://schemas.microsoft.com/office/drawing/2014/main" id="{F3E5F2C2-0A30-4E6B-B81B-56ED476B8BD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95420C2A-CCFC-49FB-A7D4-CD54E000F507}"/>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97880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AEB207-3FAC-4C0E-8B0A-DDC2FF75940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28B6B16-C7C8-4D77-B237-632417A971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DEF50E38-0090-4364-A44A-2BF9E4C5E5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5739644-31A0-443D-97FC-181A7EC011FD}"/>
              </a:ext>
            </a:extLst>
          </p:cNvPr>
          <p:cNvSpPr>
            <a:spLocks noGrp="1"/>
          </p:cNvSpPr>
          <p:nvPr>
            <p:ph type="dt" sz="half" idx="10"/>
          </p:nvPr>
        </p:nvSpPr>
        <p:spPr/>
        <p:txBody>
          <a:bodyPr/>
          <a:lstStyle/>
          <a:p>
            <a:fld id="{FE22A19E-EFBB-46D6-940E-B9FEBB41F1A4}" type="datetimeFigureOut">
              <a:rPr lang="es-ES" smtClean="0"/>
              <a:t>18/02/2022</a:t>
            </a:fld>
            <a:endParaRPr lang="es-ES"/>
          </a:p>
        </p:txBody>
      </p:sp>
      <p:sp>
        <p:nvSpPr>
          <p:cNvPr id="6" name="Marcador de pie de página 5">
            <a:extLst>
              <a:ext uri="{FF2B5EF4-FFF2-40B4-BE49-F238E27FC236}">
                <a16:creationId xmlns:a16="http://schemas.microsoft.com/office/drawing/2014/main" id="{A304FAB6-74E8-40AA-934B-535731D2CCF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03BAD29-685E-4CB0-8884-00A9B2F1DD5B}"/>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386626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AD8FBD-DD76-4F45-8707-C47476DFC7F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D4F0445-1266-416C-8A05-2EAD4DBAE4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6194C186-B924-460A-B1FD-3BF070B67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5DB504B-009B-4C55-A6D0-7A5934E46945}"/>
              </a:ext>
            </a:extLst>
          </p:cNvPr>
          <p:cNvSpPr>
            <a:spLocks noGrp="1"/>
          </p:cNvSpPr>
          <p:nvPr>
            <p:ph type="dt" sz="half" idx="10"/>
          </p:nvPr>
        </p:nvSpPr>
        <p:spPr/>
        <p:txBody>
          <a:bodyPr/>
          <a:lstStyle/>
          <a:p>
            <a:fld id="{FE22A19E-EFBB-46D6-940E-B9FEBB41F1A4}" type="datetimeFigureOut">
              <a:rPr lang="es-ES" smtClean="0"/>
              <a:t>18/02/2022</a:t>
            </a:fld>
            <a:endParaRPr lang="es-ES"/>
          </a:p>
        </p:txBody>
      </p:sp>
      <p:sp>
        <p:nvSpPr>
          <p:cNvPr id="6" name="Marcador de pie de página 5">
            <a:extLst>
              <a:ext uri="{FF2B5EF4-FFF2-40B4-BE49-F238E27FC236}">
                <a16:creationId xmlns:a16="http://schemas.microsoft.com/office/drawing/2014/main" id="{E44D190D-9EC5-4230-994B-D55430DB6F4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08DACC1-FABA-4F00-BA00-17EE06980C72}"/>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1041374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3C09850-80A0-4580-BAF5-AED40BF034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4780102-978E-452D-998B-FA531581C2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AD9106E-EAB7-4EBB-ABBD-C74934CE03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2A19E-EFBB-46D6-940E-B9FEBB41F1A4}" type="datetimeFigureOut">
              <a:rPr lang="es-ES" smtClean="0"/>
              <a:t>18/02/2022</a:t>
            </a:fld>
            <a:endParaRPr lang="es-ES"/>
          </a:p>
        </p:txBody>
      </p:sp>
      <p:sp>
        <p:nvSpPr>
          <p:cNvPr id="5" name="Marcador de pie de página 4">
            <a:extLst>
              <a:ext uri="{FF2B5EF4-FFF2-40B4-BE49-F238E27FC236}">
                <a16:creationId xmlns:a16="http://schemas.microsoft.com/office/drawing/2014/main" id="{3FCD2346-DC06-4549-B63E-7F0F827F77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18D8689F-A519-4231-AD88-BB8B63C1BA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AAC35-5C40-4781-8654-89605ADC15F4}" type="slidenum">
              <a:rPr lang="es-ES" smtClean="0"/>
              <a:t>‹#›</a:t>
            </a:fld>
            <a:endParaRPr lang="es-ES"/>
          </a:p>
        </p:txBody>
      </p:sp>
    </p:spTree>
    <p:extLst>
      <p:ext uri="{BB962C8B-B14F-4D97-AF65-F5344CB8AC3E}">
        <p14:creationId xmlns:p14="http://schemas.microsoft.com/office/powerpoint/2010/main" val="896022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RlAzZmh9-jE" TargetMode="Externa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3046443" y="2667411"/>
            <a:ext cx="5576595" cy="955356"/>
          </a:xfrm>
        </p:spPr>
        <p:txBody>
          <a:bodyPr>
            <a:normAutofit/>
          </a:bodyPr>
          <a:lstStyle/>
          <a:p>
            <a:r>
              <a:rPr lang="fi-FI" sz="4000" b="1" dirty="0">
                <a:solidFill>
                  <a:srgbClr val="D92E2D"/>
                </a:solidFill>
              </a:rPr>
              <a:t>RAHOITUS JA TALOUS</a:t>
            </a:r>
            <a:endParaRPr lang="es-ES" sz="4000" b="1" dirty="0">
              <a:solidFill>
                <a:srgbClr val="D92E2D"/>
              </a:solidFill>
            </a:endParaRPr>
          </a:p>
        </p:txBody>
      </p:sp>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2">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pic>
        <p:nvPicPr>
          <p:cNvPr id="16" name="Imagen 15">
            <a:extLst>
              <a:ext uri="{FF2B5EF4-FFF2-40B4-BE49-F238E27FC236}">
                <a16:creationId xmlns:a16="http://schemas.microsoft.com/office/drawing/2014/main" id="{0ADC5157-47E0-463F-9C8D-1781A12865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2059" y="357115"/>
            <a:ext cx="6959400" cy="2046882"/>
          </a:xfrm>
          <a:prstGeom prst="rect">
            <a:avLst/>
          </a:prstGeom>
        </p:spPr>
      </p:pic>
    </p:spTree>
    <p:extLst>
      <p:ext uri="{BB962C8B-B14F-4D97-AF65-F5344CB8AC3E}">
        <p14:creationId xmlns:p14="http://schemas.microsoft.com/office/powerpoint/2010/main" val="2809345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4236098" y="412954"/>
            <a:ext cx="7955902" cy="858252"/>
          </a:xfrm>
        </p:spPr>
        <p:txBody>
          <a:bodyPr anchor="ctr">
            <a:normAutofit fontScale="90000"/>
          </a:bodyPr>
          <a:lstStyle/>
          <a:p>
            <a:br>
              <a:rPr lang="en-US" sz="3600" dirty="0">
                <a:solidFill>
                  <a:srgbClr val="D92E2D"/>
                </a:solidFill>
              </a:rPr>
            </a:br>
            <a:r>
              <a:rPr lang="hr-HR" sz="3600" dirty="0">
                <a:solidFill>
                  <a:srgbClr val="D92E2D"/>
                </a:solidFill>
              </a:rPr>
              <a:t>3.</a:t>
            </a:r>
            <a:r>
              <a:rPr lang="en-US" sz="3600" dirty="0">
                <a:solidFill>
                  <a:srgbClr val="DE5630"/>
                </a:solidFill>
              </a:rPr>
              <a:t> RAHOITUSMENETELMÄT / VAROJEN KERÄÄMINEN</a:t>
            </a:r>
            <a:br>
              <a:rPr lang="en-US" sz="3200" dirty="0">
                <a:solidFill>
                  <a:srgbClr val="DE5630"/>
                </a:solidFill>
              </a:rPr>
            </a:br>
            <a:br>
              <a:rPr lang="en-US" sz="3600" dirty="0">
                <a:solidFill>
                  <a:srgbClr val="D92E2D"/>
                </a:solidFill>
              </a:rPr>
            </a:b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105989" y="1271206"/>
            <a:ext cx="10824754" cy="4694165"/>
          </a:xfrm>
          <a:ln>
            <a:solidFill>
              <a:srgbClr val="E47A24"/>
            </a:solidFill>
          </a:ln>
        </p:spPr>
        <p:txBody>
          <a:bodyPr>
            <a:normAutofit/>
          </a:bodyPr>
          <a:lstStyle/>
          <a:p>
            <a:pPr algn="l"/>
            <a:r>
              <a:rPr lang="en-US" dirty="0">
                <a:solidFill>
                  <a:srgbClr val="DE5630"/>
                </a:solidFill>
              </a:rPr>
              <a:t>3.1.	</a:t>
            </a:r>
            <a:r>
              <a:rPr lang="fi-FI" dirty="0">
                <a:solidFill>
                  <a:srgbClr val="DE5630"/>
                </a:solidFill>
              </a:rPr>
              <a:t>Mahdolliset rahoitus- ja varainhankintakeinot</a:t>
            </a:r>
          </a:p>
          <a:p>
            <a:pPr algn="l"/>
            <a:endParaRPr lang="hr-HR" sz="2000" dirty="0"/>
          </a:p>
          <a:p>
            <a:pPr algn="l"/>
            <a:endParaRPr lang="hr-HR" sz="2000" dirty="0"/>
          </a:p>
          <a:p>
            <a:pPr algn="l"/>
            <a:endParaRPr lang="hr-HR" sz="2000" dirty="0"/>
          </a:p>
          <a:p>
            <a:pPr algn="l"/>
            <a:endParaRPr lang="hr-HR" sz="2000" dirty="0"/>
          </a:p>
          <a:p>
            <a:pPr algn="l"/>
            <a:endParaRPr lang="hr-HR" sz="2000" dirty="0"/>
          </a:p>
          <a:p>
            <a:pPr algn="l"/>
            <a:endParaRPr lang="hr-HR" sz="2000" dirty="0"/>
          </a:p>
          <a:p>
            <a:pPr algn="l"/>
            <a:endParaRPr lang="hr-HR" sz="2000" dirty="0"/>
          </a:p>
          <a:p>
            <a:pPr algn="l"/>
            <a:endParaRPr lang="en-US" sz="2000" dirty="0"/>
          </a:p>
          <a:p>
            <a:pPr algn="l"/>
            <a:r>
              <a:rPr lang="en-US" sz="2000" dirty="0"/>
              <a:t>JOUKKORAHOITUS – </a:t>
            </a:r>
            <a:r>
              <a:rPr lang="fi-FI" sz="2000" dirty="0"/>
              <a:t>uuden yrityksen perustamiseen liittyvä rahoitusmahdollisuus piensijoittajaryhmien kautta, joilla on vähemmän rajoituksia. Käytettävissä on monia joukkorahoitusalustoja, kuten </a:t>
            </a:r>
            <a:r>
              <a:rPr lang="en-US" sz="2000" dirty="0"/>
              <a:t>kickstarter.com, indiegogo.com, funderbeam.com, crowdcube.com</a:t>
            </a:r>
          </a:p>
          <a:p>
            <a:pPr algn="l"/>
            <a:endParaRPr lang="hr-HR" sz="2000" dirty="0"/>
          </a:p>
          <a:p>
            <a:pPr algn="l"/>
            <a:endParaRPr lang="es-ES" dirty="0">
              <a:solidFill>
                <a:schemeClr val="tx1">
                  <a:lumMod val="95000"/>
                  <a:lumOff val="5000"/>
                </a:schemeClr>
              </a:solidFill>
            </a:endParaRPr>
          </a:p>
          <a:p>
            <a:pPr algn="l"/>
            <a:endParaRPr lang="es-ES"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084" y="150123"/>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sp>
        <p:nvSpPr>
          <p:cNvPr id="20" name="Elipsa 19"/>
          <p:cNvSpPr/>
          <p:nvPr/>
        </p:nvSpPr>
        <p:spPr>
          <a:xfrm>
            <a:off x="1265372" y="1833150"/>
            <a:ext cx="1515291" cy="136724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a:t>OMA PÄÄOMA</a:t>
            </a:r>
            <a:endParaRPr lang="hr-HR" sz="1600" dirty="0"/>
          </a:p>
        </p:txBody>
      </p:sp>
      <p:sp>
        <p:nvSpPr>
          <p:cNvPr id="21" name="Elipsa 20"/>
          <p:cNvSpPr/>
          <p:nvPr/>
        </p:nvSpPr>
        <p:spPr>
          <a:xfrm>
            <a:off x="3939425" y="1822933"/>
            <a:ext cx="1515291" cy="136724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a:t>PERHE JA YSTÄVÄT</a:t>
            </a:r>
            <a:endParaRPr lang="hr-HR" sz="1600" dirty="0"/>
          </a:p>
        </p:txBody>
      </p:sp>
      <p:sp>
        <p:nvSpPr>
          <p:cNvPr id="22" name="Elipsa 21"/>
          <p:cNvSpPr/>
          <p:nvPr/>
        </p:nvSpPr>
        <p:spPr>
          <a:xfrm>
            <a:off x="9264966" y="3805026"/>
            <a:ext cx="2472944" cy="8864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a:t>JOUKKORAHOITUS</a:t>
            </a:r>
            <a:endParaRPr lang="hr-HR" sz="1600" dirty="0"/>
          </a:p>
        </p:txBody>
      </p:sp>
      <p:sp>
        <p:nvSpPr>
          <p:cNvPr id="23" name="Elipsa 22"/>
          <p:cNvSpPr/>
          <p:nvPr/>
        </p:nvSpPr>
        <p:spPr>
          <a:xfrm>
            <a:off x="8562838" y="1271206"/>
            <a:ext cx="2363790" cy="235730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a:t>BISNESENKELIT ELI ENKELISIJOTTAJAT</a:t>
            </a:r>
            <a:endParaRPr lang="hr-HR" sz="1600" dirty="0"/>
          </a:p>
        </p:txBody>
      </p:sp>
      <p:sp>
        <p:nvSpPr>
          <p:cNvPr id="24" name="Elipsa 23"/>
          <p:cNvSpPr/>
          <p:nvPr/>
        </p:nvSpPr>
        <p:spPr>
          <a:xfrm>
            <a:off x="7581770" y="3324708"/>
            <a:ext cx="1515291" cy="136724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a:t>PANKIT</a:t>
            </a:r>
            <a:endParaRPr lang="hr-HR" sz="1600" dirty="0"/>
          </a:p>
        </p:txBody>
      </p:sp>
      <p:sp>
        <p:nvSpPr>
          <p:cNvPr id="25" name="Elipsa 24"/>
          <p:cNvSpPr/>
          <p:nvPr/>
        </p:nvSpPr>
        <p:spPr>
          <a:xfrm>
            <a:off x="3060722" y="3121404"/>
            <a:ext cx="1515291" cy="136724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a:t>TUET</a:t>
            </a:r>
            <a:endParaRPr lang="hr-HR" sz="1600" dirty="0"/>
          </a:p>
        </p:txBody>
      </p:sp>
      <p:pic>
        <p:nvPicPr>
          <p:cNvPr id="5122" name="Picture 2" descr="PP Sevices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4710" y="2308759"/>
            <a:ext cx="2180739" cy="2031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192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4737463" y="412954"/>
            <a:ext cx="7341326" cy="858252"/>
          </a:xfrm>
        </p:spPr>
        <p:txBody>
          <a:bodyPr anchor="ctr">
            <a:normAutofit fontScale="90000"/>
          </a:bodyPr>
          <a:lstStyle/>
          <a:p>
            <a:br>
              <a:rPr lang="en-US" sz="3600" dirty="0">
                <a:solidFill>
                  <a:srgbClr val="D92E2D"/>
                </a:solidFill>
              </a:rPr>
            </a:br>
            <a:r>
              <a:rPr lang="en-US" sz="3600" dirty="0">
                <a:solidFill>
                  <a:srgbClr val="D92E2D"/>
                </a:solidFill>
              </a:rPr>
              <a:t>3. </a:t>
            </a:r>
            <a:r>
              <a:rPr lang="en-US" sz="3200" dirty="0">
                <a:solidFill>
                  <a:srgbClr val="DE5630"/>
                </a:solidFill>
              </a:rPr>
              <a:t>RAHOITUSMENETELMÄT / VAROJEN KERÄÄMINEN</a:t>
            </a:r>
            <a:br>
              <a:rPr lang="en-US" sz="3200" dirty="0">
                <a:solidFill>
                  <a:srgbClr val="DE5630"/>
                </a:solidFill>
              </a:rPr>
            </a:br>
            <a:br>
              <a:rPr lang="en-US" sz="3600" dirty="0">
                <a:solidFill>
                  <a:srgbClr val="D92E2D"/>
                </a:solidFill>
              </a:rPr>
            </a:b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105989" y="1271206"/>
            <a:ext cx="10824754" cy="4694165"/>
          </a:xfrm>
          <a:ln>
            <a:solidFill>
              <a:srgbClr val="E47A24"/>
            </a:solidFill>
          </a:ln>
        </p:spPr>
        <p:txBody>
          <a:bodyPr/>
          <a:lstStyle/>
          <a:p>
            <a:pPr algn="l"/>
            <a:r>
              <a:rPr lang="en-US" dirty="0">
                <a:solidFill>
                  <a:srgbClr val="DE5630"/>
                </a:solidFill>
              </a:rPr>
              <a:t>3.1.</a:t>
            </a:r>
            <a:r>
              <a:rPr lang="en-US" sz="2800" dirty="0">
                <a:solidFill>
                  <a:srgbClr val="DE5630"/>
                </a:solidFill>
              </a:rPr>
              <a:t>	</a:t>
            </a:r>
            <a:r>
              <a:rPr lang="fi-FI" sz="2800" dirty="0">
                <a:solidFill>
                  <a:srgbClr val="DE5630"/>
                </a:solidFill>
              </a:rPr>
              <a:t> Mahdolliset rahoitus- ja varainhankintakeinot</a:t>
            </a:r>
          </a:p>
          <a:p>
            <a:pPr algn="l"/>
            <a:endParaRPr lang="hr-HR" sz="2000" dirty="0">
              <a:solidFill>
                <a:srgbClr val="DE5630"/>
              </a:solidFill>
            </a:endParaRPr>
          </a:p>
          <a:p>
            <a:pPr algn="l"/>
            <a:r>
              <a:rPr lang="fi-FI" sz="2000" dirty="0"/>
              <a:t>ENKELSIJOITTAJAT - siinä vaiheessa, kun tuleva yrittäjä pystyy ennustamaan vakaita tuloja, hän voi ottaa yhteyttä enkelisijoittajiin, jotka yksityishenkilöinä tai henkilöryhminä voivat tarjota pääomaa yrityksen käynnistämiseen vastineeksi omistusoikeudesta tai pääomaosuudesta.</a:t>
            </a:r>
            <a:endParaRPr lang="es-ES" dirty="0">
              <a:solidFill>
                <a:schemeClr val="tx1">
                  <a:lumMod val="95000"/>
                  <a:lumOff val="5000"/>
                </a:schemeClr>
              </a:solidFill>
            </a:endParaRPr>
          </a:p>
          <a:p>
            <a:pPr algn="l"/>
            <a:endParaRPr lang="fi-FI" sz="2000" dirty="0">
              <a:solidFill>
                <a:srgbClr val="E47A24"/>
              </a:solidFill>
            </a:endParaRPr>
          </a:p>
          <a:p>
            <a:pPr algn="l"/>
            <a:endParaRPr lang="fi-FI" sz="2000" dirty="0">
              <a:solidFill>
                <a:srgbClr val="E47A24"/>
              </a:solidFill>
            </a:endParaRPr>
          </a:p>
          <a:p>
            <a:pPr algn="l"/>
            <a:endParaRPr lang="hr-HR" sz="2000" dirty="0">
              <a:solidFill>
                <a:srgbClr val="E47A24"/>
              </a:solidFill>
            </a:endParaRPr>
          </a:p>
          <a:p>
            <a:pPr algn="l"/>
            <a:r>
              <a:rPr lang="fi-FI" sz="2000" dirty="0">
                <a:solidFill>
                  <a:srgbClr val="E47A24"/>
                </a:solidFill>
              </a:rPr>
              <a:t>AVUSTUKSET (VALTION, KAUPUNGIN, KUNNAN TUKI) - tietyillä mailla, kaupungeilla ja kunnilla on ohjelmia, joilla autetaan yrittäjiä. Avustuksia voi hakea laitteiden, toimitilojen, maksujen, markkinoinnin tai itsenäisen ammatinharjoittamisen kustannusten rahoittamiseen. Tämän rahoituslähteen mahdollisuudet riippuvat valtiosta, kaupungista, ja kunnasta.</a:t>
            </a:r>
            <a:endParaRPr lang="es-ES" sz="2000"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084" y="150123"/>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pic>
        <p:nvPicPr>
          <p:cNvPr id="4100" name="Picture 4" descr="https://i.pinimg.com/564x/ed/93/ae/ed93ae03317fffcf9ea8a3604be1212c.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76500" y="3005288"/>
            <a:ext cx="1838999" cy="1225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35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105989" y="1271206"/>
            <a:ext cx="10824754" cy="4929297"/>
          </a:xfrm>
          <a:ln>
            <a:solidFill>
              <a:srgbClr val="E47A24"/>
            </a:solidFill>
          </a:ln>
        </p:spPr>
        <p:txBody>
          <a:bodyPr>
            <a:normAutofit/>
          </a:bodyPr>
          <a:lstStyle/>
          <a:p>
            <a:pPr algn="l"/>
            <a:r>
              <a:rPr lang="fi-FI" sz="2800" dirty="0">
                <a:solidFill>
                  <a:srgbClr val="DE5630"/>
                </a:solidFill>
              </a:rPr>
              <a:t>3.2. Liikeidean esitteleminen sijoittajille / pankeille</a:t>
            </a:r>
          </a:p>
          <a:p>
            <a:pPr algn="l"/>
            <a:endParaRPr lang="es-ES" sz="2800" dirty="0">
              <a:solidFill>
                <a:srgbClr val="DE5630"/>
              </a:solidFill>
            </a:endParaRPr>
          </a:p>
          <a:p>
            <a:pPr marL="342900" indent="-342900" algn="l">
              <a:buFont typeface="Arial" panose="020B0604020202020204" pitchFamily="34" charset="0"/>
              <a:buChar char="•"/>
            </a:pPr>
            <a:r>
              <a:rPr lang="fi-FI" sz="2000" dirty="0"/>
              <a:t>Liikeidean esittely sijoittajille / pankeille on tiedon välittämistä. Esittelyn on oltava </a:t>
            </a:r>
            <a:r>
              <a:rPr lang="fi-FI" sz="2000" b="1" dirty="0"/>
              <a:t>selkeä ja yksinkertaisesti</a:t>
            </a:r>
            <a:r>
              <a:rPr lang="fi-FI" sz="2000" dirty="0"/>
              <a:t> jäsennelty. On otettava huomioon kenelle liikeidea esitetään ja millä tavalla.</a:t>
            </a:r>
          </a:p>
          <a:p>
            <a:pPr marL="342900" indent="-342900" algn="l">
              <a:buFont typeface="Arial" panose="020B0604020202020204" pitchFamily="34" charset="0"/>
              <a:buChar char="•"/>
            </a:pPr>
            <a:r>
              <a:rPr lang="fi-FI" sz="2000" dirty="0"/>
              <a:t>Liikeidean esittelyn painopiste on tiedoissa, joiden perusteella sijoittajien tulisi tehdä sijoituspäätöksensä. </a:t>
            </a:r>
          </a:p>
          <a:p>
            <a:pPr marL="342900" indent="-342900" algn="l">
              <a:buFont typeface="Arial" panose="020B0604020202020204" pitchFamily="34" charset="0"/>
              <a:buChar char="•"/>
            </a:pPr>
            <a:r>
              <a:rPr lang="fi-FI" sz="2000" dirty="0"/>
              <a:t> Esittely voi olla esim. esitelmän tai kirjallisen esityksen muodossa. Oleellista on kuvata yritysidea ja antaa yksityiskohtainen yleiskuva liiketoiminnasta.</a:t>
            </a:r>
            <a:endParaRPr lang="hr-HR" sz="2000" dirty="0">
              <a:solidFill>
                <a:srgbClr val="DE5630"/>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084" y="150123"/>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pic>
        <p:nvPicPr>
          <p:cNvPr id="10244" name="Picture 4" descr="Man in a presentation of business - Free people icon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70965" y="4216285"/>
            <a:ext cx="3378545" cy="1773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8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105989" y="1271206"/>
            <a:ext cx="10824754" cy="4929297"/>
          </a:xfrm>
          <a:ln>
            <a:solidFill>
              <a:srgbClr val="E47A24"/>
            </a:solidFill>
          </a:ln>
        </p:spPr>
        <p:txBody>
          <a:bodyPr/>
          <a:lstStyle/>
          <a:p>
            <a:pPr algn="l"/>
            <a:r>
              <a:rPr lang="en-US" sz="2800" dirty="0">
                <a:solidFill>
                  <a:srgbClr val="DE5630"/>
                </a:solidFill>
              </a:rPr>
              <a:t>3.2. </a:t>
            </a:r>
            <a:r>
              <a:rPr lang="fi-FI" sz="2800" dirty="0">
                <a:solidFill>
                  <a:srgbClr val="DE5630"/>
                </a:solidFill>
              </a:rPr>
              <a:t>Liikeidean</a:t>
            </a:r>
            <a:r>
              <a:rPr lang="en-US" sz="2800" dirty="0">
                <a:solidFill>
                  <a:srgbClr val="DE5630"/>
                </a:solidFill>
              </a:rPr>
              <a:t> </a:t>
            </a:r>
            <a:r>
              <a:rPr lang="fi-FI" sz="2800" dirty="0">
                <a:solidFill>
                  <a:srgbClr val="DE5630"/>
                </a:solidFill>
              </a:rPr>
              <a:t>esittely sijoittajille / pankeille</a:t>
            </a:r>
          </a:p>
          <a:p>
            <a:pPr algn="l"/>
            <a:endParaRPr lang="hr-HR" sz="2000" dirty="0">
              <a:solidFill>
                <a:srgbClr val="DE5630"/>
              </a:solidFill>
            </a:endParaRPr>
          </a:p>
          <a:p>
            <a:pPr algn="l"/>
            <a:r>
              <a:rPr lang="fi-FI" sz="2000" dirty="0">
                <a:solidFill>
                  <a:srgbClr val="DE5630"/>
                </a:solidFill>
              </a:rPr>
              <a:t>Tärkeimmät osat:</a:t>
            </a:r>
          </a:p>
          <a:p>
            <a:pPr marL="342900" indent="-342900" algn="l">
              <a:buFont typeface="Arial" panose="020B0604020202020204" pitchFamily="34" charset="0"/>
              <a:buChar char="•"/>
            </a:pPr>
            <a:r>
              <a:rPr lang="fi-FI" sz="2000" dirty="0">
                <a:solidFill>
                  <a:srgbClr val="DE5630"/>
                </a:solidFill>
              </a:rPr>
              <a:t>Ongelma, ongelmanratkaisu ja lisäarvo</a:t>
            </a:r>
          </a:p>
          <a:p>
            <a:pPr marL="342900" indent="-342900" algn="l">
              <a:buFont typeface="Arial" panose="020B0604020202020204" pitchFamily="34" charset="0"/>
              <a:buChar char="•"/>
            </a:pPr>
            <a:r>
              <a:rPr lang="fi-FI" sz="2000" dirty="0">
                <a:solidFill>
                  <a:srgbClr val="DE5630"/>
                </a:solidFill>
              </a:rPr>
              <a:t>Missio ja visio</a:t>
            </a:r>
          </a:p>
          <a:p>
            <a:pPr marL="342900" indent="-342900" algn="l">
              <a:buFont typeface="Arial" panose="020B0604020202020204" pitchFamily="34" charset="0"/>
              <a:buChar char="•"/>
            </a:pPr>
            <a:r>
              <a:rPr lang="fi-FI" sz="2000" dirty="0">
                <a:solidFill>
                  <a:srgbClr val="DE5630"/>
                </a:solidFill>
              </a:rPr>
              <a:t>Markkinoiden koko ja markkinamahdollisuudet</a:t>
            </a:r>
          </a:p>
          <a:p>
            <a:pPr marL="342900" indent="-342900" algn="l">
              <a:buFont typeface="Arial" panose="020B0604020202020204" pitchFamily="34" charset="0"/>
              <a:buChar char="•"/>
            </a:pPr>
            <a:r>
              <a:rPr lang="fi-FI" sz="2000" dirty="0">
                <a:solidFill>
                  <a:srgbClr val="DE5630"/>
                </a:solidFill>
              </a:rPr>
              <a:t>Liiketoimintamalli ja taloudelliset ennusteet</a:t>
            </a:r>
          </a:p>
          <a:p>
            <a:pPr marL="342900" indent="-342900" algn="l">
              <a:buFont typeface="Arial" panose="020B0604020202020204" pitchFamily="34" charset="0"/>
              <a:buChar char="•"/>
            </a:pPr>
            <a:r>
              <a:rPr lang="fi-FI" sz="2000" dirty="0">
                <a:solidFill>
                  <a:srgbClr val="DE5630"/>
                </a:solidFill>
              </a:rPr>
              <a:t>Markkinoilletulostrategia ja suunniteltu markkinaosuus</a:t>
            </a:r>
          </a:p>
          <a:p>
            <a:pPr marL="342900" indent="-342900" algn="l">
              <a:buFont typeface="Arial" panose="020B0604020202020204" pitchFamily="34" charset="0"/>
              <a:buChar char="•"/>
            </a:pPr>
            <a:r>
              <a:rPr lang="fi-FI" sz="2000" dirty="0">
                <a:solidFill>
                  <a:srgbClr val="DE5630"/>
                </a:solidFill>
              </a:rPr>
              <a:t>Tiimin jäsenet, pätevyydet ja motivaatio</a:t>
            </a:r>
          </a:p>
          <a:p>
            <a:pPr marL="342900" indent="-342900" algn="l">
              <a:buFont typeface="Arial" panose="020B0604020202020204" pitchFamily="34" charset="0"/>
              <a:buChar char="•"/>
            </a:pPr>
            <a:r>
              <a:rPr lang="fi-FI" sz="2000" dirty="0">
                <a:solidFill>
                  <a:srgbClr val="DE5630"/>
                </a:solidFill>
              </a:rPr>
              <a:t>Rahoituksen sijoitussuunnitelma esitetyn aikataulun mukaisesti</a:t>
            </a:r>
            <a:endParaRPr lang="hr-HR" sz="2800" dirty="0">
              <a:solidFill>
                <a:srgbClr val="DE5630"/>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084" y="150123"/>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pic>
        <p:nvPicPr>
          <p:cNvPr id="11268" name="Picture 4" descr="Auto, automobile, guard, key, lock, parts, security icon - Download on Iconfind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7426" y="2664823"/>
            <a:ext cx="2294573" cy="2294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584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105989" y="1271206"/>
            <a:ext cx="10824754" cy="4929297"/>
          </a:xfrm>
          <a:ln>
            <a:solidFill>
              <a:srgbClr val="E47A24"/>
            </a:solidFill>
          </a:ln>
        </p:spPr>
        <p:txBody>
          <a:bodyPr/>
          <a:lstStyle/>
          <a:p>
            <a:pPr algn="l"/>
            <a:r>
              <a:rPr lang="en-US" sz="2800" dirty="0">
                <a:solidFill>
                  <a:srgbClr val="DE5630"/>
                </a:solidFill>
              </a:rPr>
              <a:t>3.2. </a:t>
            </a:r>
            <a:r>
              <a:rPr lang="en-US" sz="2800" dirty="0" err="1">
                <a:solidFill>
                  <a:srgbClr val="DE5630"/>
                </a:solidFill>
              </a:rPr>
              <a:t>Liikeidean</a:t>
            </a:r>
            <a:r>
              <a:rPr lang="en-US" sz="2800" dirty="0">
                <a:solidFill>
                  <a:srgbClr val="DE5630"/>
                </a:solidFill>
              </a:rPr>
              <a:t> </a:t>
            </a:r>
            <a:r>
              <a:rPr lang="en-US" sz="2800" dirty="0" err="1">
                <a:solidFill>
                  <a:srgbClr val="DE5630"/>
                </a:solidFill>
              </a:rPr>
              <a:t>esittely</a:t>
            </a:r>
            <a:r>
              <a:rPr lang="en-US" sz="2800" dirty="0">
                <a:solidFill>
                  <a:srgbClr val="DE5630"/>
                </a:solidFill>
              </a:rPr>
              <a:t> </a:t>
            </a:r>
            <a:r>
              <a:rPr lang="en-US" sz="2800" dirty="0" err="1">
                <a:solidFill>
                  <a:srgbClr val="DE5630"/>
                </a:solidFill>
              </a:rPr>
              <a:t>sijoittajille</a:t>
            </a:r>
            <a:r>
              <a:rPr lang="en-US" sz="2800" dirty="0">
                <a:solidFill>
                  <a:srgbClr val="DE5630"/>
                </a:solidFill>
              </a:rPr>
              <a:t> / </a:t>
            </a:r>
            <a:r>
              <a:rPr lang="en-US" sz="2800" dirty="0" err="1">
                <a:solidFill>
                  <a:srgbClr val="DE5630"/>
                </a:solidFill>
              </a:rPr>
              <a:t>pankeille</a:t>
            </a:r>
            <a:endParaRPr lang="es-ES" sz="2800" dirty="0">
              <a:solidFill>
                <a:srgbClr val="DE5630"/>
              </a:solidFill>
            </a:endParaRPr>
          </a:p>
          <a:p>
            <a:pPr algn="l"/>
            <a:endParaRPr lang="hr-HR" sz="2000" dirty="0">
              <a:solidFill>
                <a:srgbClr val="DE5630"/>
              </a:solidFill>
            </a:endParaRPr>
          </a:p>
          <a:p>
            <a:pPr marL="342900" indent="-342900" algn="l">
              <a:buFont typeface="Arial" panose="020B0604020202020204" pitchFamily="34" charset="0"/>
              <a:buChar char="•"/>
            </a:pPr>
            <a:r>
              <a:rPr lang="fi-FI" dirty="0"/>
              <a:t>Tehtävä: esittele liikeideasi sijoittajalle PowerPoint dioina.</a:t>
            </a:r>
          </a:p>
          <a:p>
            <a:pPr marL="342900" indent="-342900" algn="l">
              <a:buFont typeface="Arial" panose="020B0604020202020204" pitchFamily="34" charset="0"/>
              <a:buChar char="•"/>
            </a:pPr>
            <a:r>
              <a:rPr lang="fi-FI" dirty="0"/>
              <a:t>Huolehdi liikeidean esittelystä sijoittajalle ja vastaa tärkeään kysymykseen: </a:t>
            </a:r>
          </a:p>
          <a:p>
            <a:pPr algn="l"/>
            <a:r>
              <a:rPr lang="fi-FI" dirty="0"/>
              <a:t>	</a:t>
            </a:r>
            <a:r>
              <a:rPr lang="fi-FI" i="1" dirty="0"/>
              <a:t>Miksi sijoittajien on sijoitettava pääomaa ideasi toteuttamiseen? </a:t>
            </a:r>
          </a:p>
          <a:p>
            <a:pPr marL="342900" indent="-342900" algn="l">
              <a:buFont typeface="Arial" panose="020B0604020202020204" pitchFamily="34" charset="0"/>
              <a:buChar char="•"/>
            </a:pPr>
            <a:r>
              <a:rPr lang="fi-FI" dirty="0"/>
              <a:t>Varmista, että kerrot kaikki tärkeimmät tiedot (noudata edellä olevia keskeisiä kohtia) </a:t>
            </a:r>
          </a:p>
          <a:p>
            <a:pPr marL="342900" indent="-342900" algn="l">
              <a:buFont typeface="Arial" panose="020B0604020202020204" pitchFamily="34" charset="0"/>
              <a:buChar char="•"/>
            </a:pPr>
            <a:r>
              <a:rPr lang="fi-FI" dirty="0"/>
              <a:t>Pidä esitys selkeänä ja huolellisesti jäsenneltynä.</a:t>
            </a:r>
            <a:endParaRPr lang="hr-HR" sz="2800" dirty="0">
              <a:solidFill>
                <a:srgbClr val="DE5630"/>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084" y="150123"/>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spTree>
    <p:extLst>
      <p:ext uri="{BB962C8B-B14F-4D97-AF65-F5344CB8AC3E}">
        <p14:creationId xmlns:p14="http://schemas.microsoft.com/office/powerpoint/2010/main" val="418821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105989" y="1271206"/>
            <a:ext cx="10824754" cy="4929297"/>
          </a:xfrm>
          <a:ln/>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algn="l"/>
            <a:r>
              <a:rPr lang="fi-FI" sz="2800" dirty="0">
                <a:solidFill>
                  <a:srgbClr val="DE5630"/>
                </a:solidFill>
              </a:rPr>
              <a:t>YHTEENVETO</a:t>
            </a:r>
            <a:endParaRPr lang="hr-HR" sz="2800" dirty="0">
              <a:solidFill>
                <a:srgbClr val="DE5630"/>
              </a:solidFill>
            </a:endParaRPr>
          </a:p>
          <a:p>
            <a:pPr algn="l"/>
            <a:endParaRPr lang="hr-HR" sz="2000" dirty="0">
              <a:solidFill>
                <a:srgbClr val="DE5630"/>
              </a:solidFill>
            </a:endParaRPr>
          </a:p>
          <a:p>
            <a:pPr marL="514350" indent="-514350" algn="l">
              <a:buAutoNum type="arabicParenR"/>
            </a:pPr>
            <a:r>
              <a:rPr lang="fi-FI" sz="2800" dirty="0">
                <a:solidFill>
                  <a:srgbClr val="DE5630"/>
                </a:solidFill>
              </a:rPr>
              <a:t>Selviytymisbudjetti - budjetti, jolla tulevan yrittäjän pitäisi kattaa henkilökohtaiset menonsa, lukuun ottamatta rahan tuloa muista lähteistä kuin kaupankäynnistä/yrityksestä seuraavien 12 kuukauden aikana. </a:t>
            </a:r>
          </a:p>
          <a:p>
            <a:pPr marL="514350" indent="-514350" algn="l">
              <a:buAutoNum type="arabicParenR"/>
            </a:pPr>
            <a:r>
              <a:rPr lang="fi-FI" sz="2800" dirty="0">
                <a:solidFill>
                  <a:srgbClr val="DE5630"/>
                </a:solidFill>
              </a:rPr>
              <a:t>Yrityksen perustamiskustannukset voidaan jakaa kiinteisiin ja muuttuviin kustannuksiin. Kiinteät kustannukset: kustannukset, joita tulevalla yrittäjällä on ja jotka eivät riipu tuotetuista tuotteista tai tarjotuista palveluista. Muuttuvat kustannukset: yritystoimintaan suoraan liittyvät kustannukset.</a:t>
            </a:r>
          </a:p>
          <a:p>
            <a:pPr marL="514350" indent="-514350" algn="l">
              <a:buAutoNum type="arabicParenR"/>
            </a:pPr>
            <a:r>
              <a:rPr lang="fi-FI" sz="2800" dirty="0">
                <a:solidFill>
                  <a:srgbClr val="DE5630"/>
                </a:solidFill>
              </a:rPr>
              <a:t>Taloussuunnitelma on suunnitelma yrityksen taloudesta, joka perustuu tietyn ajanjakson (kuukausi, vuosineljännes, vuosi) tuloihin ja menoihin. Siihen kuuluu käytettävissä olevan pääoma, arvio menoista ja tuloista. Se on apuväline yritystoiminnan suunnittelussa ja toimii taloudellisten tavoitteiden asettamisessa.</a:t>
            </a:r>
          </a:p>
          <a:p>
            <a:pPr marL="514350" indent="-514350" algn="l">
              <a:buAutoNum type="arabicParenR"/>
            </a:pPr>
            <a:r>
              <a:rPr lang="fi-FI" sz="2800" dirty="0">
                <a:solidFill>
                  <a:srgbClr val="DE5630"/>
                </a:solidFill>
              </a:rPr>
              <a:t>Taloussuunnitelman osat ovat: Arvioidut tuotot, kiinteät kustannukset, muuttuvat kustannukset, kertaluonteiset kustannukset, kassavirta, suunniteltu taloudellinen tulos. </a:t>
            </a:r>
            <a:endParaRPr lang="hr-HR" sz="2800" dirty="0">
              <a:solidFill>
                <a:srgbClr val="DE5630"/>
              </a:solidFill>
            </a:endParaRPr>
          </a:p>
          <a:p>
            <a:pPr marL="514350" indent="-514350" algn="l">
              <a:buAutoNum type="arabicParenR"/>
            </a:pPr>
            <a:r>
              <a:rPr lang="fi-FI" sz="2800" dirty="0">
                <a:solidFill>
                  <a:srgbClr val="DE5630"/>
                </a:solidFill>
              </a:rPr>
              <a:t>Mahdollisia rahoitus- ja varainhankintatapoja ovat oma pääoma, perhe ja ystävät, joukkorahoitus, enkelisijoittajat, pankit/luotot, avustukset.</a:t>
            </a:r>
          </a:p>
          <a:p>
            <a:pPr algn="l"/>
            <a:endParaRPr lang="hr-HR" sz="2800" dirty="0">
              <a:solidFill>
                <a:srgbClr val="DE5630"/>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084" y="150123"/>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spTree>
    <p:extLst>
      <p:ext uri="{BB962C8B-B14F-4D97-AF65-F5344CB8AC3E}">
        <p14:creationId xmlns:p14="http://schemas.microsoft.com/office/powerpoint/2010/main" val="240657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105989" y="1628503"/>
            <a:ext cx="10824754" cy="4572000"/>
          </a:xfrm>
          <a:ln>
            <a:solidFill>
              <a:srgbClr val="E47A24"/>
            </a:solidFill>
          </a:ln>
        </p:spPr>
        <p:txBody>
          <a:bodyPr/>
          <a:lstStyle/>
          <a:p>
            <a:pPr algn="l"/>
            <a:r>
              <a:rPr lang="fi-FI" sz="3200" dirty="0">
                <a:solidFill>
                  <a:srgbClr val="DE5630"/>
                </a:solidFill>
              </a:rPr>
              <a:t>Itsearviointitehtäviä</a:t>
            </a:r>
            <a:endParaRPr lang="hr-HR" sz="3200" dirty="0">
              <a:solidFill>
                <a:srgbClr val="DE5630"/>
              </a:solidFill>
            </a:endParaRPr>
          </a:p>
          <a:p>
            <a:pPr marL="514350" indent="-514350" algn="l">
              <a:buAutoNum type="arabicParenR"/>
            </a:pPr>
            <a:r>
              <a:rPr lang="en-US" dirty="0">
                <a:solidFill>
                  <a:srgbClr val="DE5630"/>
                </a:solidFill>
              </a:rPr>
              <a:t>Mitä </a:t>
            </a:r>
            <a:r>
              <a:rPr lang="fi-FI" dirty="0">
                <a:solidFill>
                  <a:srgbClr val="DE5630"/>
                </a:solidFill>
              </a:rPr>
              <a:t>kiinteät</a:t>
            </a:r>
            <a:r>
              <a:rPr lang="en-US" dirty="0">
                <a:solidFill>
                  <a:srgbClr val="DE5630"/>
                </a:solidFill>
              </a:rPr>
              <a:t> </a:t>
            </a:r>
            <a:r>
              <a:rPr lang="en-US" dirty="0" err="1">
                <a:solidFill>
                  <a:srgbClr val="DE5630"/>
                </a:solidFill>
              </a:rPr>
              <a:t>kustannukset</a:t>
            </a:r>
            <a:r>
              <a:rPr lang="en-US" dirty="0">
                <a:solidFill>
                  <a:srgbClr val="DE5630"/>
                </a:solidFill>
              </a:rPr>
              <a:t> </a:t>
            </a:r>
            <a:r>
              <a:rPr lang="en-US" dirty="0" err="1">
                <a:solidFill>
                  <a:srgbClr val="DE5630"/>
                </a:solidFill>
              </a:rPr>
              <a:t>tarkoittavat</a:t>
            </a:r>
            <a:r>
              <a:rPr lang="en-US" dirty="0">
                <a:solidFill>
                  <a:srgbClr val="DE5630"/>
                </a:solidFill>
              </a:rPr>
              <a:t>?</a:t>
            </a:r>
            <a:endParaRPr lang="hr-HR" dirty="0">
              <a:solidFill>
                <a:srgbClr val="DE5630"/>
              </a:solidFill>
            </a:endParaRPr>
          </a:p>
          <a:p>
            <a:pPr marL="514350" indent="-514350" algn="l">
              <a:buAutoNum type="arabicParenR"/>
            </a:pPr>
            <a:r>
              <a:rPr lang="en-US" dirty="0" err="1"/>
              <a:t>Mikä</a:t>
            </a:r>
            <a:r>
              <a:rPr lang="en-US" dirty="0"/>
              <a:t> on </a:t>
            </a:r>
            <a:r>
              <a:rPr lang="en-US" dirty="0" err="1"/>
              <a:t>taloussuunnitelma</a:t>
            </a:r>
            <a:r>
              <a:rPr lang="en-US" dirty="0"/>
              <a:t>?</a:t>
            </a:r>
            <a:endParaRPr lang="hr-HR" dirty="0"/>
          </a:p>
          <a:p>
            <a:pPr marL="514350" indent="-514350" algn="l">
              <a:buAutoNum type="arabicParenR"/>
            </a:pPr>
            <a:r>
              <a:rPr lang="en-US" dirty="0" err="1">
                <a:solidFill>
                  <a:srgbClr val="FFC300"/>
                </a:solidFill>
              </a:rPr>
              <a:t>Mitkä</a:t>
            </a:r>
            <a:r>
              <a:rPr lang="en-US" dirty="0">
                <a:solidFill>
                  <a:srgbClr val="FFC300"/>
                </a:solidFill>
              </a:rPr>
              <a:t> </a:t>
            </a:r>
            <a:r>
              <a:rPr lang="en-US" dirty="0" err="1">
                <a:solidFill>
                  <a:srgbClr val="FFC300"/>
                </a:solidFill>
              </a:rPr>
              <a:t>ovat</a:t>
            </a:r>
            <a:r>
              <a:rPr lang="en-US" dirty="0">
                <a:solidFill>
                  <a:srgbClr val="FFC300"/>
                </a:solidFill>
              </a:rPr>
              <a:t> </a:t>
            </a:r>
            <a:r>
              <a:rPr lang="en-US" dirty="0" err="1">
                <a:solidFill>
                  <a:srgbClr val="FFC300"/>
                </a:solidFill>
              </a:rPr>
              <a:t>taloussuunnitelman</a:t>
            </a:r>
            <a:r>
              <a:rPr lang="en-US" dirty="0">
                <a:solidFill>
                  <a:srgbClr val="FFC300"/>
                </a:solidFill>
              </a:rPr>
              <a:t> </a:t>
            </a:r>
            <a:r>
              <a:rPr lang="en-US" dirty="0" err="1">
                <a:solidFill>
                  <a:srgbClr val="FFC300"/>
                </a:solidFill>
              </a:rPr>
              <a:t>osatekijät</a:t>
            </a:r>
            <a:r>
              <a:rPr lang="en-US" dirty="0">
                <a:solidFill>
                  <a:srgbClr val="FFC300"/>
                </a:solidFill>
              </a:rPr>
              <a:t>?</a:t>
            </a:r>
            <a:endParaRPr lang="hr-HR" dirty="0">
              <a:solidFill>
                <a:srgbClr val="FFC300"/>
              </a:solidFill>
            </a:endParaRPr>
          </a:p>
          <a:p>
            <a:pPr marL="514350" indent="-514350" algn="l">
              <a:buAutoNum type="arabicParenR"/>
            </a:pPr>
            <a:r>
              <a:rPr lang="fi-FI" dirty="0">
                <a:solidFill>
                  <a:srgbClr val="DE5630"/>
                </a:solidFill>
              </a:rPr>
              <a:t>Mitä tarkoitetaan </a:t>
            </a:r>
            <a:r>
              <a:rPr lang="hr-HR" dirty="0">
                <a:solidFill>
                  <a:srgbClr val="DE5630"/>
                </a:solidFill>
              </a:rPr>
              <a:t>enkelisijoittaj</a:t>
            </a:r>
            <a:r>
              <a:rPr lang="fi-FI" dirty="0" err="1">
                <a:solidFill>
                  <a:srgbClr val="DE5630"/>
                </a:solidFill>
              </a:rPr>
              <a:t>illa</a:t>
            </a:r>
            <a:r>
              <a:rPr lang="hr-HR" dirty="0">
                <a:solidFill>
                  <a:srgbClr val="DE5630"/>
                </a:solidFill>
              </a:rPr>
              <a:t>?</a:t>
            </a:r>
          </a:p>
          <a:p>
            <a:pPr marL="514350" indent="-514350" algn="l">
              <a:buAutoNum type="arabicParenR"/>
            </a:pPr>
            <a:r>
              <a:rPr lang="fi-FI" dirty="0"/>
              <a:t>Mihin ydinkysymykseen sinun on vastattava, kun laadit esittelyä liikeideastasi sijoittajille?</a:t>
            </a:r>
            <a:endParaRPr lang="hr-HR" dirty="0"/>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084" y="150123"/>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grpSp>
        <p:nvGrpSpPr>
          <p:cNvPr id="8" name="Grupo 6">
            <a:extLst>
              <a:ext uri="{FF2B5EF4-FFF2-40B4-BE49-F238E27FC236}">
                <a16:creationId xmlns:a16="http://schemas.microsoft.com/office/drawing/2014/main" id="{6DADA11D-773C-41AA-98A8-4A921B31191E}"/>
              </a:ext>
            </a:extLst>
          </p:cNvPr>
          <p:cNvGrpSpPr/>
          <p:nvPr/>
        </p:nvGrpSpPr>
        <p:grpSpPr>
          <a:xfrm>
            <a:off x="9898393" y="2551613"/>
            <a:ext cx="1178910" cy="1071154"/>
            <a:chOff x="4523418" y="3490010"/>
            <a:chExt cx="1061896" cy="965383"/>
          </a:xfrm>
        </p:grpSpPr>
        <p:sp>
          <p:nvSpPr>
            <p:cNvPr id="10" name="Rectángulo 26">
              <a:extLst>
                <a:ext uri="{FF2B5EF4-FFF2-40B4-BE49-F238E27FC236}">
                  <a16:creationId xmlns:a16="http://schemas.microsoft.com/office/drawing/2014/main" id="{9D836CD2-502D-4B8F-AE6C-6C607D277D97}"/>
                </a:ext>
              </a:extLst>
            </p:cNvPr>
            <p:cNvSpPr/>
            <p:nvPr/>
          </p:nvSpPr>
          <p:spPr>
            <a:xfrm>
              <a:off x="4523418" y="3490010"/>
              <a:ext cx="1061896" cy="965383"/>
            </a:xfrm>
            <a:prstGeom prst="rect">
              <a:avLst/>
            </a:prstGeom>
            <a:solidFill>
              <a:srgbClr val="E6872D"/>
            </a:solidFill>
            <a:ln>
              <a:solidFill>
                <a:srgbClr val="E687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Donut 39">
              <a:extLst>
                <a:ext uri="{FF2B5EF4-FFF2-40B4-BE49-F238E27FC236}">
                  <a16:creationId xmlns:a16="http://schemas.microsoft.com/office/drawing/2014/main" id="{1334B0C0-290D-4995-B6C4-A157746FF673}"/>
                </a:ext>
              </a:extLst>
            </p:cNvPr>
            <p:cNvSpPr/>
            <p:nvPr/>
          </p:nvSpPr>
          <p:spPr>
            <a:xfrm flipV="1">
              <a:off x="4832324" y="3760491"/>
              <a:ext cx="444083" cy="417474"/>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700">
                <a:solidFill>
                  <a:schemeClr val="tx1"/>
                </a:solidFill>
              </a:endParaRPr>
            </a:p>
          </p:txBody>
        </p:sp>
      </p:grpSp>
    </p:spTree>
    <p:extLst>
      <p:ext uri="{BB962C8B-B14F-4D97-AF65-F5344CB8AC3E}">
        <p14:creationId xmlns:p14="http://schemas.microsoft.com/office/powerpoint/2010/main" val="249816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5038950" y="412954"/>
            <a:ext cx="6730406" cy="858252"/>
          </a:xfrm>
        </p:spPr>
        <p:txBody>
          <a:bodyPr anchor="ctr">
            <a:normAutofit/>
          </a:bodyPr>
          <a:lstStyle/>
          <a:p>
            <a:r>
              <a:rPr lang="fi-FI" sz="4000" dirty="0">
                <a:solidFill>
                  <a:srgbClr val="D92E2D"/>
                </a:solidFill>
              </a:rPr>
              <a:t>SISÄLTÖ</a:t>
            </a:r>
            <a:endParaRPr lang="es-ES" sz="40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013197" y="2339158"/>
            <a:ext cx="3541386" cy="2938236"/>
          </a:xfrm>
          <a:ln>
            <a:solidFill>
              <a:srgbClr val="E47A24"/>
            </a:solidFill>
          </a:ln>
        </p:spPr>
        <p:txBody>
          <a:bodyPr/>
          <a:lstStyle/>
          <a:p>
            <a:pPr marL="457200" indent="-457200" algn="l">
              <a:buAutoNum type="arabicPeriod"/>
            </a:pPr>
            <a:r>
              <a:rPr lang="fi-FI" dirty="0">
                <a:solidFill>
                  <a:srgbClr val="DE5630"/>
                </a:solidFill>
              </a:rPr>
              <a:t>PERUSKUSTANNUSTEN ENNAKOINTI</a:t>
            </a:r>
            <a:endParaRPr lang="hr-HR" dirty="0">
              <a:solidFill>
                <a:srgbClr val="DE5630"/>
              </a:solidFill>
            </a:endParaRPr>
          </a:p>
          <a:p>
            <a:pPr algn="l"/>
            <a:r>
              <a:rPr lang="fi-FI" sz="2000" dirty="0"/>
              <a:t>1.1.	Henkilökohtainen talousarvio selviytymistä varten</a:t>
            </a:r>
          </a:p>
          <a:p>
            <a:pPr algn="l"/>
            <a:r>
              <a:rPr lang="fi-FI" sz="2000" dirty="0"/>
              <a:t>1.2.	 Alkuvaiheen kustannukset – yritystoiminnan käynnistämisen kustannukset</a:t>
            </a:r>
          </a:p>
          <a:p>
            <a:pPr algn="l"/>
            <a:endParaRPr lang="hr-HR" dirty="0"/>
          </a:p>
          <a:p>
            <a:pPr algn="l"/>
            <a:endParaRPr lang="es-ES"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267" y="150124"/>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sp>
        <p:nvSpPr>
          <p:cNvPr id="10" name="Subtítulo 2">
            <a:extLst>
              <a:ext uri="{FF2B5EF4-FFF2-40B4-BE49-F238E27FC236}">
                <a16:creationId xmlns:a16="http://schemas.microsoft.com/office/drawing/2014/main" id="{34697EA5-F919-4E2B-8A99-C1467FF21115}"/>
              </a:ext>
            </a:extLst>
          </p:cNvPr>
          <p:cNvSpPr txBox="1">
            <a:spLocks/>
          </p:cNvSpPr>
          <p:nvPr/>
        </p:nvSpPr>
        <p:spPr>
          <a:xfrm>
            <a:off x="4570027" y="2339158"/>
            <a:ext cx="3734218" cy="2938236"/>
          </a:xfrm>
          <a:prstGeom prst="rect">
            <a:avLst/>
          </a:prstGeom>
          <a:ln>
            <a:solidFill>
              <a:srgbClr val="E47A24"/>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hr-HR" dirty="0">
                <a:solidFill>
                  <a:srgbClr val="DE5630"/>
                </a:solidFill>
              </a:rPr>
              <a:t>2. </a:t>
            </a:r>
            <a:r>
              <a:rPr lang="fi-FI" dirty="0">
                <a:solidFill>
                  <a:srgbClr val="DE5630"/>
                </a:solidFill>
              </a:rPr>
              <a:t>TALOUSSUUNNITELMA</a:t>
            </a:r>
            <a:endParaRPr lang="hr-HR" dirty="0">
              <a:solidFill>
                <a:srgbClr val="DE5630"/>
              </a:solidFill>
            </a:endParaRPr>
          </a:p>
          <a:p>
            <a:pPr algn="l"/>
            <a:endParaRPr lang="hr-HR" dirty="0">
              <a:solidFill>
                <a:srgbClr val="DE5630"/>
              </a:solidFill>
            </a:endParaRPr>
          </a:p>
          <a:p>
            <a:pPr algn="l"/>
            <a:r>
              <a:rPr lang="en-US" sz="2000" dirty="0"/>
              <a:t>2.1.</a:t>
            </a:r>
            <a:r>
              <a:rPr lang="fi-FI" sz="2000" dirty="0"/>
              <a:t>	 Johdatus talouden peruskäsitteisiin</a:t>
            </a:r>
          </a:p>
          <a:p>
            <a:pPr algn="l"/>
            <a:r>
              <a:rPr lang="fi-FI" sz="2000" dirty="0"/>
              <a:t>2.2.	Oman taloussuunnitelman laatiminen</a:t>
            </a:r>
            <a:endParaRPr lang="fi-FI" dirty="0">
              <a:solidFill>
                <a:srgbClr val="E47A24"/>
              </a:solidFill>
            </a:endParaRPr>
          </a:p>
        </p:txBody>
      </p:sp>
      <p:sp>
        <p:nvSpPr>
          <p:cNvPr id="12" name="Subtítulo 2">
            <a:extLst>
              <a:ext uri="{FF2B5EF4-FFF2-40B4-BE49-F238E27FC236}">
                <a16:creationId xmlns:a16="http://schemas.microsoft.com/office/drawing/2014/main" id="{34697EA5-F919-4E2B-8A99-C1467FF21115}"/>
              </a:ext>
            </a:extLst>
          </p:cNvPr>
          <p:cNvSpPr txBox="1">
            <a:spLocks/>
          </p:cNvSpPr>
          <p:nvPr/>
        </p:nvSpPr>
        <p:spPr>
          <a:xfrm>
            <a:off x="8304245" y="2339158"/>
            <a:ext cx="3575063" cy="2938236"/>
          </a:xfrm>
          <a:prstGeom prst="rect">
            <a:avLst/>
          </a:prstGeom>
          <a:ln>
            <a:solidFill>
              <a:srgbClr val="E47A24"/>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rgbClr val="DE5630"/>
                </a:solidFill>
              </a:rPr>
              <a:t>3.</a:t>
            </a:r>
            <a:r>
              <a:rPr lang="hr-HR" dirty="0">
                <a:solidFill>
                  <a:srgbClr val="DE5630"/>
                </a:solidFill>
              </a:rPr>
              <a:t> </a:t>
            </a:r>
            <a:r>
              <a:rPr lang="en-US" dirty="0">
                <a:solidFill>
                  <a:srgbClr val="DE5630"/>
                </a:solidFill>
              </a:rPr>
              <a:t>RAHOITUSMENETELMÄT / VAROJEN KERÄÄMINEN</a:t>
            </a:r>
          </a:p>
          <a:p>
            <a:pPr algn="l"/>
            <a:r>
              <a:rPr lang="en-US" sz="2000" dirty="0"/>
              <a:t>3.1.	 </a:t>
            </a:r>
            <a:r>
              <a:rPr lang="fi-FI" sz="2000" dirty="0"/>
              <a:t>Mahdolliset rahoitus- ja varainhankintakeinot</a:t>
            </a:r>
          </a:p>
          <a:p>
            <a:pPr algn="l"/>
            <a:r>
              <a:rPr lang="fi-FI" sz="2000" dirty="0"/>
              <a:t>3.2. Liikeidean esitteleminen sijoittajille / pankeille</a:t>
            </a:r>
            <a:endParaRPr lang="fi-FI" dirty="0">
              <a:solidFill>
                <a:srgbClr val="E47A24"/>
              </a:solidFill>
            </a:endParaRPr>
          </a:p>
        </p:txBody>
      </p:sp>
      <p:pic>
        <p:nvPicPr>
          <p:cNvPr id="16" name="Imagen 15">
            <a:extLst>
              <a:ext uri="{FF2B5EF4-FFF2-40B4-BE49-F238E27FC236}">
                <a16:creationId xmlns:a16="http://schemas.microsoft.com/office/drawing/2014/main" id="{C59FFB22-1CA2-42FC-9C89-A2FA93EBF02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490" r="3171"/>
          <a:stretch/>
        </p:blipFill>
        <p:spPr>
          <a:xfrm>
            <a:off x="2576756" y="1271207"/>
            <a:ext cx="628337" cy="955637"/>
          </a:xfrm>
          <a:prstGeom prst="rect">
            <a:avLst/>
          </a:prstGeom>
        </p:spPr>
      </p:pic>
      <p:pic>
        <p:nvPicPr>
          <p:cNvPr id="17" name="Imagen 15">
            <a:extLst>
              <a:ext uri="{FF2B5EF4-FFF2-40B4-BE49-F238E27FC236}">
                <a16:creationId xmlns:a16="http://schemas.microsoft.com/office/drawing/2014/main" id="{C59FFB22-1CA2-42FC-9C89-A2FA93EBF02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490" r="3171"/>
          <a:stretch/>
        </p:blipFill>
        <p:spPr>
          <a:xfrm>
            <a:off x="5989694" y="1271206"/>
            <a:ext cx="628337" cy="955637"/>
          </a:xfrm>
          <a:prstGeom prst="rect">
            <a:avLst/>
          </a:prstGeom>
        </p:spPr>
      </p:pic>
      <p:pic>
        <p:nvPicPr>
          <p:cNvPr id="18" name="Imagen 15">
            <a:extLst>
              <a:ext uri="{FF2B5EF4-FFF2-40B4-BE49-F238E27FC236}">
                <a16:creationId xmlns:a16="http://schemas.microsoft.com/office/drawing/2014/main" id="{C59FFB22-1CA2-42FC-9C89-A2FA93EBF02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490" r="3171"/>
          <a:stretch/>
        </p:blipFill>
        <p:spPr>
          <a:xfrm>
            <a:off x="9494893" y="1271206"/>
            <a:ext cx="628337" cy="955637"/>
          </a:xfrm>
          <a:prstGeom prst="rect">
            <a:avLst/>
          </a:prstGeom>
        </p:spPr>
      </p:pic>
    </p:spTree>
    <p:extLst>
      <p:ext uri="{BB962C8B-B14F-4D97-AF65-F5344CB8AC3E}">
        <p14:creationId xmlns:p14="http://schemas.microsoft.com/office/powerpoint/2010/main" val="302283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5038950" y="412954"/>
            <a:ext cx="6730406" cy="858252"/>
          </a:xfrm>
        </p:spPr>
        <p:txBody>
          <a:bodyPr anchor="ctr">
            <a:normAutofit fontScale="90000"/>
          </a:bodyPr>
          <a:lstStyle/>
          <a:p>
            <a:r>
              <a:rPr lang="hr-HR" sz="3600" dirty="0">
                <a:solidFill>
                  <a:srgbClr val="D92E2D"/>
                </a:solidFill>
              </a:rPr>
              <a:t>1. </a:t>
            </a:r>
            <a:r>
              <a:rPr lang="fi-FI" sz="3600" dirty="0">
                <a:solidFill>
                  <a:srgbClr val="DE5630"/>
                </a:solidFill>
              </a:rPr>
              <a:t>PERUSKUSTANNUSTEN ENNAKOINTI</a:t>
            </a:r>
            <a:br>
              <a:rPr lang="hr-HR" sz="3600" dirty="0">
                <a:solidFill>
                  <a:srgbClr val="DE5630"/>
                </a:solidFill>
              </a:rPr>
            </a:b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227267" y="1672046"/>
            <a:ext cx="10059042" cy="4293325"/>
          </a:xfrm>
          <a:ln>
            <a:solidFill>
              <a:srgbClr val="E47A24"/>
            </a:solidFill>
          </a:ln>
        </p:spPr>
        <p:txBody>
          <a:bodyPr/>
          <a:lstStyle/>
          <a:p>
            <a:pPr algn="l"/>
            <a:r>
              <a:rPr lang="hr-HR" dirty="0">
                <a:solidFill>
                  <a:srgbClr val="DE5630"/>
                </a:solidFill>
              </a:rPr>
              <a:t>1.1. </a:t>
            </a:r>
            <a:r>
              <a:rPr lang="fi-FI" dirty="0">
                <a:solidFill>
                  <a:srgbClr val="DE5630"/>
                </a:solidFill>
              </a:rPr>
              <a:t>Henkilökohtainen talousarvio selviytymistä varten</a:t>
            </a:r>
          </a:p>
          <a:p>
            <a:pPr algn="l"/>
            <a:r>
              <a:rPr lang="fi-FI" sz="2000" dirty="0"/>
              <a:t>On tärkeää, että tulevana yrittäjänä:</a:t>
            </a:r>
          </a:p>
          <a:p>
            <a:pPr marL="342900" indent="-342900" algn="l">
              <a:buFont typeface="Arial" panose="020B0604020202020204" pitchFamily="34" charset="0"/>
              <a:buChar char="•"/>
            </a:pPr>
            <a:r>
              <a:rPr lang="fi-FI" sz="2000" dirty="0"/>
              <a:t>olet rehellinen itsellesi etkä aliarvioi kustannuksia.</a:t>
            </a:r>
          </a:p>
          <a:p>
            <a:pPr marL="342900" indent="-342900" algn="l">
              <a:buFont typeface="Arial" panose="020B0604020202020204" pitchFamily="34" charset="0"/>
              <a:buChar char="•"/>
            </a:pPr>
            <a:r>
              <a:rPr lang="fi-FI" sz="2000" dirty="0"/>
              <a:t>sisällytät laskelmiin "ylellisyyskulut" (retket, matkat, ravintolat).</a:t>
            </a:r>
          </a:p>
          <a:p>
            <a:pPr marL="342900" indent="-342900" algn="l">
              <a:buFont typeface="Arial" panose="020B0604020202020204" pitchFamily="34" charset="0"/>
              <a:buChar char="•"/>
            </a:pPr>
            <a:r>
              <a:rPr lang="fi-FI" sz="2000" dirty="0"/>
              <a:t>kyseessä on summa, jonka tarvitset kattamaan henkilökohtaiset menosi, lukuun ottamatta rahan tuloa muista lähteistä kuin yrityksestä seuraavien 12 kuukauden aikana.</a:t>
            </a:r>
          </a:p>
          <a:p>
            <a:pPr marL="342900" indent="-342900" algn="l">
              <a:buFont typeface="Arial" panose="020B0604020202020204" pitchFamily="34" charset="0"/>
              <a:buChar char="•"/>
            </a:pPr>
            <a:r>
              <a:rPr lang="fi-FI" sz="2000" dirty="0"/>
              <a:t>täytä henkilökohtaisen budjetin taulukko!</a:t>
            </a:r>
            <a:endParaRPr lang="es-ES" dirty="0">
              <a:solidFill>
                <a:schemeClr val="tx1">
                  <a:lumMod val="95000"/>
                  <a:lumOff val="5000"/>
                </a:schemeClr>
              </a:solidFill>
            </a:endParaRPr>
          </a:p>
          <a:p>
            <a:pPr algn="l"/>
            <a:endParaRPr lang="es-ES"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267" y="150124"/>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sp>
        <p:nvSpPr>
          <p:cNvPr id="4" name="Elipsa 3"/>
          <p:cNvSpPr/>
          <p:nvPr/>
        </p:nvSpPr>
        <p:spPr>
          <a:xfrm>
            <a:off x="5948379" y="4030824"/>
            <a:ext cx="2124891" cy="186923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HENKILÖ</a:t>
            </a:r>
            <a:r>
              <a:rPr lang="fi-FI" sz="1600" dirty="0"/>
              <a:t>-</a:t>
            </a:r>
            <a:r>
              <a:rPr lang="hr-HR" sz="1600" dirty="0"/>
              <a:t>KOHTAISET KOKONAIS</a:t>
            </a:r>
            <a:r>
              <a:rPr lang="fi-FI" sz="1600" dirty="0"/>
              <a:t>-</a:t>
            </a:r>
            <a:r>
              <a:rPr lang="hr-HR" sz="1600" dirty="0"/>
              <a:t>KUSTANNUKSET</a:t>
            </a:r>
          </a:p>
        </p:txBody>
      </p:sp>
      <p:sp>
        <p:nvSpPr>
          <p:cNvPr id="19" name="Elipsa 18"/>
          <p:cNvSpPr/>
          <p:nvPr/>
        </p:nvSpPr>
        <p:spPr>
          <a:xfrm>
            <a:off x="9152744" y="4030824"/>
            <a:ext cx="2124891" cy="186923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HENKILÖ</a:t>
            </a:r>
            <a:r>
              <a:rPr lang="fi-FI" sz="1600" dirty="0"/>
              <a:t>-</a:t>
            </a:r>
            <a:r>
              <a:rPr lang="hr-HR" sz="1600" dirty="0"/>
              <a:t>KOHTAISET TULOT YHTEENSÄ</a:t>
            </a:r>
          </a:p>
        </p:txBody>
      </p:sp>
      <p:pic>
        <p:nvPicPr>
          <p:cNvPr id="1028" name="Picture 4" descr="Box, boxing gloves, gloves, sport icon - Download on Iconfind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18189" y="4568646"/>
            <a:ext cx="936036" cy="936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97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5038950" y="412954"/>
            <a:ext cx="6730406" cy="858252"/>
          </a:xfrm>
        </p:spPr>
        <p:txBody>
          <a:bodyPr anchor="ctr">
            <a:normAutofit fontScale="90000"/>
          </a:bodyPr>
          <a:lstStyle/>
          <a:p>
            <a:r>
              <a:rPr lang="hr-HR" sz="3600" dirty="0">
                <a:solidFill>
                  <a:srgbClr val="D92E2D"/>
                </a:solidFill>
              </a:rPr>
              <a:t>1. </a:t>
            </a:r>
            <a:r>
              <a:rPr lang="fi-FI" sz="3600" dirty="0">
                <a:solidFill>
                  <a:srgbClr val="DE5630"/>
                </a:solidFill>
              </a:rPr>
              <a:t>PERUSKUSTANNUSTEN ENNAKOINTI</a:t>
            </a: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227267" y="1271206"/>
            <a:ext cx="10433510" cy="5022865"/>
          </a:xfrm>
          <a:ln>
            <a:solidFill>
              <a:srgbClr val="E47A24"/>
            </a:solidFill>
          </a:ln>
        </p:spPr>
        <p:txBody>
          <a:bodyPr>
            <a:normAutofit/>
          </a:bodyPr>
          <a:lstStyle/>
          <a:p>
            <a:pPr algn="l"/>
            <a:r>
              <a:rPr lang="hr-HR" dirty="0">
                <a:solidFill>
                  <a:srgbClr val="DE5630"/>
                </a:solidFill>
              </a:rPr>
              <a:t>1.2. </a:t>
            </a:r>
            <a:r>
              <a:rPr lang="fi-FI" dirty="0">
                <a:solidFill>
                  <a:srgbClr val="DE5630"/>
                </a:solidFill>
              </a:rPr>
              <a:t>Alkuvaiheen kustannukset – </a:t>
            </a:r>
          </a:p>
          <a:p>
            <a:pPr algn="l"/>
            <a:r>
              <a:rPr lang="fi-FI" dirty="0">
                <a:solidFill>
                  <a:srgbClr val="DE5630"/>
                </a:solidFill>
              </a:rPr>
              <a:t>       yritystoiminnan käynnistämisen </a:t>
            </a:r>
            <a:br>
              <a:rPr lang="fi-FI" dirty="0">
                <a:solidFill>
                  <a:srgbClr val="DE5630"/>
                </a:solidFill>
              </a:rPr>
            </a:br>
            <a:r>
              <a:rPr lang="fi-FI" dirty="0">
                <a:solidFill>
                  <a:srgbClr val="DE5630"/>
                </a:solidFill>
              </a:rPr>
              <a:t>       kustannukset</a:t>
            </a:r>
          </a:p>
          <a:p>
            <a:pPr algn="l"/>
            <a:endParaRPr lang="hr-HR" dirty="0">
              <a:solidFill>
                <a:srgbClr val="DE5630"/>
              </a:solidFill>
            </a:endParaRPr>
          </a:p>
          <a:p>
            <a:pPr marL="342900" indent="-342900" algn="l">
              <a:buFont typeface="Arial" panose="020B0604020202020204" pitchFamily="34" charset="0"/>
              <a:buChar char="•"/>
            </a:pPr>
            <a:r>
              <a:rPr lang="fi-FI" sz="2000" dirty="0"/>
              <a:t>Summa, jonka tarvitset ennen </a:t>
            </a:r>
            <a:br>
              <a:rPr lang="fi-FI" sz="2000" dirty="0"/>
            </a:br>
            <a:r>
              <a:rPr lang="fi-FI" sz="2000" dirty="0"/>
              <a:t>yrityksen perustamista.</a:t>
            </a:r>
          </a:p>
          <a:p>
            <a:pPr marL="342900" indent="-342900" algn="l">
              <a:buFont typeface="Arial" panose="020B0604020202020204" pitchFamily="34" charset="0"/>
              <a:buChar char="•"/>
            </a:pPr>
            <a:r>
              <a:rPr lang="fi-FI" sz="2000" dirty="0"/>
              <a:t>Kuinka paljon rahaa sinun on </a:t>
            </a:r>
            <a:br>
              <a:rPr lang="fi-FI" sz="2000" dirty="0"/>
            </a:br>
            <a:r>
              <a:rPr lang="fi-FI" sz="2000" dirty="0"/>
              <a:t>investoitava aloittaaksesi oman yrityksesi?</a:t>
            </a:r>
            <a:endParaRPr lang="hr-HR" sz="2000" dirty="0"/>
          </a:p>
          <a:p>
            <a:pPr marL="342900" indent="-342900" algn="l">
              <a:buFont typeface="Arial" panose="020B0604020202020204" pitchFamily="34" charset="0"/>
              <a:buChar char="•"/>
            </a:pPr>
            <a:endParaRPr lang="hr-HR" sz="2000" dirty="0"/>
          </a:p>
          <a:p>
            <a:pPr marL="342900" indent="-342900" algn="l">
              <a:buFont typeface="Arial" panose="020B0604020202020204" pitchFamily="34" charset="0"/>
              <a:buChar char="•"/>
            </a:pPr>
            <a:r>
              <a:rPr lang="fi-FI" sz="2000" dirty="0"/>
              <a:t>Laske </a:t>
            </a:r>
          </a:p>
          <a:p>
            <a:pPr algn="l"/>
            <a:r>
              <a:rPr lang="fi-FI" sz="2000" dirty="0"/>
              <a:t>      yrityksesi </a:t>
            </a:r>
          </a:p>
          <a:p>
            <a:pPr algn="l"/>
            <a:r>
              <a:rPr lang="fi-FI" sz="2000" dirty="0"/>
              <a:t>      kustannukset!</a:t>
            </a:r>
            <a:endParaRPr lang="hr-HR" sz="2000" dirty="0"/>
          </a:p>
          <a:p>
            <a:pPr algn="l"/>
            <a:endParaRPr lang="es-ES" dirty="0">
              <a:solidFill>
                <a:schemeClr val="tx1">
                  <a:lumMod val="95000"/>
                  <a:lumOff val="5000"/>
                </a:schemeClr>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267" y="150124"/>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313714"/>
            <a:ext cx="7991564" cy="509874"/>
          </a:xfrm>
          <a:prstGeom prst="rect">
            <a:avLst/>
          </a:prstGeom>
        </p:spPr>
      </p:pic>
      <p:graphicFrame>
        <p:nvGraphicFramePr>
          <p:cNvPr id="6" name="Tablica 5"/>
          <p:cNvGraphicFramePr>
            <a:graphicFrameLocks noGrp="1"/>
          </p:cNvGraphicFramePr>
          <p:nvPr>
            <p:extLst>
              <p:ext uri="{D42A27DB-BD31-4B8C-83A1-F6EECF244321}">
                <p14:modId xmlns:p14="http://schemas.microsoft.com/office/powerpoint/2010/main" val="3267609595"/>
              </p:ext>
            </p:extLst>
          </p:nvPr>
        </p:nvGraphicFramePr>
        <p:xfrm>
          <a:off x="6596743" y="1371322"/>
          <a:ext cx="5025769" cy="4511040"/>
        </p:xfrm>
        <a:graphic>
          <a:graphicData uri="http://schemas.openxmlformats.org/drawingml/2006/table">
            <a:tbl>
              <a:tblPr firstRow="1" bandRow="1">
                <a:tableStyleId>{5C22544A-7EE6-4342-B048-85BDC9FD1C3A}</a:tableStyleId>
              </a:tblPr>
              <a:tblGrid>
                <a:gridCol w="3945684">
                  <a:extLst>
                    <a:ext uri="{9D8B030D-6E8A-4147-A177-3AD203B41FA5}">
                      <a16:colId xmlns:a16="http://schemas.microsoft.com/office/drawing/2014/main" val="20000"/>
                    </a:ext>
                  </a:extLst>
                </a:gridCol>
                <a:gridCol w="1080085">
                  <a:extLst>
                    <a:ext uri="{9D8B030D-6E8A-4147-A177-3AD203B41FA5}">
                      <a16:colId xmlns:a16="http://schemas.microsoft.com/office/drawing/2014/main" val="20001"/>
                    </a:ext>
                  </a:extLst>
                </a:gridCol>
              </a:tblGrid>
              <a:tr h="299150">
                <a:tc>
                  <a:txBody>
                    <a:bodyPr/>
                    <a:lstStyle/>
                    <a:p>
                      <a:pPr algn="ctr"/>
                      <a:r>
                        <a:rPr lang="fi-FI" dirty="0"/>
                        <a:t>YRITYKSEN KUSTANNUKSET</a:t>
                      </a:r>
                      <a:endParaRPr lang="hr-HR" dirty="0"/>
                    </a:p>
                  </a:txBody>
                  <a:tcPr/>
                </a:tc>
                <a:tc>
                  <a:txBody>
                    <a:bodyPr/>
                    <a:lstStyle/>
                    <a:p>
                      <a:pPr algn="ctr"/>
                      <a:r>
                        <a:rPr lang="fi-FI" dirty="0"/>
                        <a:t>SUMMA</a:t>
                      </a:r>
                      <a:endParaRPr lang="hr-HR" dirty="0"/>
                    </a:p>
                  </a:txBody>
                  <a:tcPr/>
                </a:tc>
                <a:extLst>
                  <a:ext uri="{0D108BD9-81ED-4DB2-BD59-A6C34878D82A}">
                    <a16:rowId xmlns:a16="http://schemas.microsoft.com/office/drawing/2014/main" val="10000"/>
                  </a:ext>
                </a:extLst>
              </a:tr>
              <a:tr h="299150">
                <a:tc>
                  <a:txBody>
                    <a:bodyPr/>
                    <a:lstStyle/>
                    <a:p>
                      <a:r>
                        <a:rPr lang="fi-FI" sz="1600" dirty="0"/>
                        <a:t>ALKUINVENTAARIO</a:t>
                      </a:r>
                      <a:endParaRPr lang="hr-HR" sz="1600" dirty="0"/>
                    </a:p>
                  </a:txBody>
                  <a:tcPr/>
                </a:tc>
                <a:tc>
                  <a:txBody>
                    <a:bodyPr/>
                    <a:lstStyle/>
                    <a:p>
                      <a:endParaRPr lang="hr-HR"/>
                    </a:p>
                  </a:txBody>
                  <a:tcPr/>
                </a:tc>
                <a:extLst>
                  <a:ext uri="{0D108BD9-81ED-4DB2-BD59-A6C34878D82A}">
                    <a16:rowId xmlns:a16="http://schemas.microsoft.com/office/drawing/2014/main" val="10001"/>
                  </a:ext>
                </a:extLst>
              </a:tr>
              <a:tr h="299150">
                <a:tc>
                  <a:txBody>
                    <a:bodyPr/>
                    <a:lstStyle/>
                    <a:p>
                      <a:r>
                        <a:rPr lang="fi-FI" sz="1600" dirty="0"/>
                        <a:t>TOIMITILAKUSTANNUKSET</a:t>
                      </a:r>
                      <a:endParaRPr lang="hr-HR" sz="1600" dirty="0"/>
                    </a:p>
                  </a:txBody>
                  <a:tcPr/>
                </a:tc>
                <a:tc>
                  <a:txBody>
                    <a:bodyPr/>
                    <a:lstStyle/>
                    <a:p>
                      <a:endParaRPr lang="hr-HR"/>
                    </a:p>
                  </a:txBody>
                  <a:tcPr/>
                </a:tc>
                <a:extLst>
                  <a:ext uri="{0D108BD9-81ED-4DB2-BD59-A6C34878D82A}">
                    <a16:rowId xmlns:a16="http://schemas.microsoft.com/office/drawing/2014/main" val="10002"/>
                  </a:ext>
                </a:extLst>
              </a:tr>
              <a:tr h="523513">
                <a:tc>
                  <a:txBody>
                    <a:bodyPr/>
                    <a:lstStyle/>
                    <a:p>
                      <a:r>
                        <a:rPr lang="fi-FI" sz="1600" dirty="0"/>
                        <a:t>TOIMISTOTILOJEN ASENNUSKUSTANNUKSET (SÄHKÖ, VESI)</a:t>
                      </a:r>
                      <a:endParaRPr lang="hr-HR" sz="1600" dirty="0"/>
                    </a:p>
                  </a:txBody>
                  <a:tcPr/>
                </a:tc>
                <a:tc>
                  <a:txBody>
                    <a:bodyPr/>
                    <a:lstStyle/>
                    <a:p>
                      <a:endParaRPr lang="hr-HR" dirty="0"/>
                    </a:p>
                  </a:txBody>
                  <a:tcPr/>
                </a:tc>
                <a:extLst>
                  <a:ext uri="{0D108BD9-81ED-4DB2-BD59-A6C34878D82A}">
                    <a16:rowId xmlns:a16="http://schemas.microsoft.com/office/drawing/2014/main" val="10003"/>
                  </a:ext>
                </a:extLst>
              </a:tr>
              <a:tr h="299150">
                <a:tc>
                  <a:txBody>
                    <a:bodyPr/>
                    <a:lstStyle/>
                    <a:p>
                      <a:r>
                        <a:rPr lang="en-GB" sz="1600" kern="1200" dirty="0">
                          <a:solidFill>
                            <a:schemeClr val="dk1"/>
                          </a:solidFill>
                          <a:effectLst/>
                          <a:latin typeface="+mn-lt"/>
                          <a:ea typeface="+mn-ea"/>
                          <a:cs typeface="+mn-cs"/>
                        </a:rPr>
                        <a:t>TIETOLIIKENNEKUSTANNUKSET (PUHELIN, INTERNET)</a:t>
                      </a:r>
                      <a:endParaRPr lang="hr-HR" sz="1600" dirty="0"/>
                    </a:p>
                  </a:txBody>
                  <a:tcPr/>
                </a:tc>
                <a:tc>
                  <a:txBody>
                    <a:bodyPr/>
                    <a:lstStyle/>
                    <a:p>
                      <a:endParaRPr lang="hr-HR" dirty="0"/>
                    </a:p>
                  </a:txBody>
                  <a:tcPr/>
                </a:tc>
                <a:extLst>
                  <a:ext uri="{0D108BD9-81ED-4DB2-BD59-A6C34878D82A}">
                    <a16:rowId xmlns:a16="http://schemas.microsoft.com/office/drawing/2014/main" val="10004"/>
                  </a:ext>
                </a:extLst>
              </a:tr>
              <a:tr h="523513">
                <a:tc>
                  <a:txBody>
                    <a:bodyPr/>
                    <a:lstStyle/>
                    <a:p>
                      <a:r>
                        <a:rPr lang="fi-FI" sz="1600" kern="1200" dirty="0">
                          <a:solidFill>
                            <a:schemeClr val="dk1"/>
                          </a:solidFill>
                          <a:effectLst/>
                          <a:latin typeface="+mn-lt"/>
                          <a:ea typeface="+mn-ea"/>
                          <a:cs typeface="+mn-cs"/>
                        </a:rPr>
                        <a:t>KIINTEISTÖJEN JA LAITTEIDEN KUNNOSSAPITO (PERUSKORJAUS)</a:t>
                      </a:r>
                      <a:endParaRPr lang="hr-HR" sz="1600" dirty="0"/>
                    </a:p>
                  </a:txBody>
                  <a:tcPr/>
                </a:tc>
                <a:tc>
                  <a:txBody>
                    <a:bodyPr/>
                    <a:lstStyle/>
                    <a:p>
                      <a:endParaRPr lang="hr-HR"/>
                    </a:p>
                  </a:txBody>
                  <a:tcPr/>
                </a:tc>
                <a:extLst>
                  <a:ext uri="{0D108BD9-81ED-4DB2-BD59-A6C34878D82A}">
                    <a16:rowId xmlns:a16="http://schemas.microsoft.com/office/drawing/2014/main" val="10005"/>
                  </a:ext>
                </a:extLst>
              </a:tr>
              <a:tr h="299150">
                <a:tc>
                  <a:txBody>
                    <a:bodyPr/>
                    <a:lstStyle/>
                    <a:p>
                      <a:r>
                        <a:rPr lang="en-GB" sz="1600" kern="1200" dirty="0">
                          <a:solidFill>
                            <a:schemeClr val="dk1"/>
                          </a:solidFill>
                          <a:effectLst/>
                          <a:latin typeface="+mn-lt"/>
                          <a:ea typeface="+mn-ea"/>
                          <a:cs typeface="+mn-cs"/>
                        </a:rPr>
                        <a:t>VAKUUTUKSET</a:t>
                      </a:r>
                      <a:endParaRPr lang="hr-HR" sz="1600" dirty="0"/>
                    </a:p>
                  </a:txBody>
                  <a:tcPr/>
                </a:tc>
                <a:tc>
                  <a:txBody>
                    <a:bodyPr/>
                    <a:lstStyle/>
                    <a:p>
                      <a:endParaRPr lang="hr-HR" dirty="0"/>
                    </a:p>
                  </a:txBody>
                  <a:tcPr/>
                </a:tc>
                <a:extLst>
                  <a:ext uri="{0D108BD9-81ED-4DB2-BD59-A6C34878D82A}">
                    <a16:rowId xmlns:a16="http://schemas.microsoft.com/office/drawing/2014/main" val="10006"/>
                  </a:ext>
                </a:extLst>
              </a:tr>
              <a:tr h="523513">
                <a:tc>
                  <a:txBody>
                    <a:bodyPr/>
                    <a:lstStyle/>
                    <a:p>
                      <a:r>
                        <a:rPr lang="fi-FI" sz="1600" dirty="0"/>
                        <a:t>TOIMISTOTARVIKEKUSTANNUKSET (MUISTIOT, KÄYNTIKORTIT)</a:t>
                      </a:r>
                      <a:endParaRPr lang="hr-HR" sz="1600" dirty="0"/>
                    </a:p>
                  </a:txBody>
                  <a:tcPr/>
                </a:tc>
                <a:tc>
                  <a:txBody>
                    <a:bodyPr/>
                    <a:lstStyle/>
                    <a:p>
                      <a:endParaRPr lang="hr-HR" dirty="0"/>
                    </a:p>
                  </a:txBody>
                  <a:tcPr/>
                </a:tc>
                <a:extLst>
                  <a:ext uri="{0D108BD9-81ED-4DB2-BD59-A6C34878D82A}">
                    <a16:rowId xmlns:a16="http://schemas.microsoft.com/office/drawing/2014/main" val="10007"/>
                  </a:ext>
                </a:extLst>
              </a:tr>
              <a:tr h="299150">
                <a:tc>
                  <a:txBody>
                    <a:bodyPr/>
                    <a:lstStyle/>
                    <a:p>
                      <a:r>
                        <a:rPr lang="fi-FI" sz="1600" dirty="0"/>
                        <a:t>MARKKINOINTIKUSTANNUKSET</a:t>
                      </a:r>
                      <a:endParaRPr lang="hr-HR" sz="1600" dirty="0"/>
                    </a:p>
                  </a:txBody>
                  <a:tcPr/>
                </a:tc>
                <a:tc>
                  <a:txBody>
                    <a:bodyPr/>
                    <a:lstStyle/>
                    <a:p>
                      <a:endParaRPr lang="hr-HR" dirty="0"/>
                    </a:p>
                  </a:txBody>
                  <a:tcPr/>
                </a:tc>
                <a:extLst>
                  <a:ext uri="{0D108BD9-81ED-4DB2-BD59-A6C34878D82A}">
                    <a16:rowId xmlns:a16="http://schemas.microsoft.com/office/drawing/2014/main" val="10008"/>
                  </a:ext>
                </a:extLst>
              </a:tr>
              <a:tr h="299150">
                <a:tc>
                  <a:txBody>
                    <a:bodyPr/>
                    <a:lstStyle/>
                    <a:p>
                      <a:r>
                        <a:rPr lang="fi-FI" sz="1600" dirty="0"/>
                        <a:t>MUUT MAHDOLLISET KUSTANNUKSET</a:t>
                      </a:r>
                      <a:endParaRPr lang="hr-HR" sz="1600" dirty="0"/>
                    </a:p>
                  </a:txBody>
                  <a:tcPr/>
                </a:tc>
                <a:tc>
                  <a:txBody>
                    <a:bodyPr/>
                    <a:lstStyle/>
                    <a:p>
                      <a:endParaRPr lang="hr-HR"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3427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5038950" y="412954"/>
            <a:ext cx="6730406" cy="858252"/>
          </a:xfrm>
        </p:spPr>
        <p:txBody>
          <a:bodyPr anchor="ctr">
            <a:normAutofit fontScale="90000"/>
          </a:bodyPr>
          <a:lstStyle/>
          <a:p>
            <a:r>
              <a:rPr lang="es-ES" sz="3600" dirty="0">
                <a:solidFill>
                  <a:srgbClr val="D92E2D"/>
                </a:solidFill>
              </a:rPr>
              <a:t>2. </a:t>
            </a:r>
            <a:r>
              <a:rPr lang="fi-FI" sz="3600" dirty="0">
                <a:solidFill>
                  <a:srgbClr val="DE5630"/>
                </a:solidFill>
              </a:rPr>
              <a:t>TALOUSSUUNNITELMA</a:t>
            </a:r>
            <a:br>
              <a:rPr lang="hr-HR" sz="3600" dirty="0">
                <a:solidFill>
                  <a:srgbClr val="DE5630"/>
                </a:solidFill>
              </a:rPr>
            </a:b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227267" y="1271206"/>
            <a:ext cx="10059042" cy="4694165"/>
          </a:xfrm>
          <a:ln>
            <a:solidFill>
              <a:srgbClr val="E47A24"/>
            </a:solidFill>
          </a:ln>
        </p:spPr>
        <p:txBody>
          <a:bodyPr/>
          <a:lstStyle/>
          <a:p>
            <a:pPr algn="l"/>
            <a:r>
              <a:rPr lang="fi-FI" sz="2000" dirty="0"/>
              <a:t>Liiketoiminnan taloussuunnitelma, joka perustuu </a:t>
            </a:r>
            <a:r>
              <a:rPr lang="fi-FI" sz="2000" u="sng" dirty="0"/>
              <a:t>tietyn ajanjakson </a:t>
            </a:r>
            <a:r>
              <a:rPr lang="fi-FI" sz="2000" dirty="0"/>
              <a:t>(kuukausi, vuosineljännes, vuosi) </a:t>
            </a:r>
            <a:r>
              <a:rPr lang="fi-FI" sz="2000" u="sng" dirty="0"/>
              <a:t>tuloihin ja menoihin</a:t>
            </a:r>
            <a:r>
              <a:rPr lang="fi-FI" sz="2000" dirty="0"/>
              <a:t>. </a:t>
            </a:r>
          </a:p>
          <a:p>
            <a:pPr algn="l"/>
            <a:r>
              <a:rPr lang="fi-FI" sz="2000" dirty="0"/>
              <a:t>Tunnistaa käytettävissä olevan pääoman, arvioi kulutuksen ja auttaa ennustamaan tuloja. Toimii apuna liiketoiminnan suunnittelussa ja auttaa asettamaan taloudellisia tavoitteita. </a:t>
            </a:r>
          </a:p>
          <a:p>
            <a:pPr algn="l"/>
            <a:r>
              <a:rPr lang="fi-FI" sz="2000" dirty="0"/>
              <a:t>Taloussuunnitelman osa-alueita ovat:</a:t>
            </a:r>
            <a:endParaRPr lang="fi-FI"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267" y="150124"/>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sp>
        <p:nvSpPr>
          <p:cNvPr id="4" name="Elipsa 3"/>
          <p:cNvSpPr/>
          <p:nvPr/>
        </p:nvSpPr>
        <p:spPr>
          <a:xfrm>
            <a:off x="3253471" y="3840941"/>
            <a:ext cx="2282882" cy="2059325"/>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i-FI" sz="1600" dirty="0"/>
              <a:t>KIINTEÄT KUSTANNUKSET</a:t>
            </a:r>
            <a:endParaRPr lang="hr-HR" sz="1600" dirty="0"/>
          </a:p>
        </p:txBody>
      </p:sp>
      <p:sp>
        <p:nvSpPr>
          <p:cNvPr id="19" name="Elipsa 18"/>
          <p:cNvSpPr/>
          <p:nvPr/>
        </p:nvSpPr>
        <p:spPr>
          <a:xfrm>
            <a:off x="5150935" y="2535792"/>
            <a:ext cx="2282882" cy="212693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i-FI" sz="1600" dirty="0"/>
              <a:t>MUUTTUVAT KUSTANNUKSET</a:t>
            </a:r>
            <a:endParaRPr lang="hr-HR" sz="1600" dirty="0"/>
          </a:p>
        </p:txBody>
      </p:sp>
      <p:sp>
        <p:nvSpPr>
          <p:cNvPr id="16" name="Elipsa 15"/>
          <p:cNvSpPr/>
          <p:nvPr/>
        </p:nvSpPr>
        <p:spPr>
          <a:xfrm>
            <a:off x="1703846" y="2970820"/>
            <a:ext cx="1690843" cy="169190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a:t>ARVIOITU TUOTTO</a:t>
            </a:r>
            <a:endParaRPr lang="hr-HR" sz="1600" dirty="0"/>
          </a:p>
        </p:txBody>
      </p:sp>
      <p:sp>
        <p:nvSpPr>
          <p:cNvPr id="17" name="Elipsa 16"/>
          <p:cNvSpPr/>
          <p:nvPr/>
        </p:nvSpPr>
        <p:spPr>
          <a:xfrm>
            <a:off x="6806764" y="3867984"/>
            <a:ext cx="2199423" cy="205932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a:t>KERTA-</a:t>
            </a:r>
          </a:p>
          <a:p>
            <a:pPr algn="ctr"/>
            <a:r>
              <a:rPr lang="fi-FI" sz="1600" dirty="0"/>
              <a:t>KUSTANNUKSET</a:t>
            </a:r>
            <a:endParaRPr lang="hr-HR" sz="1600" dirty="0"/>
          </a:p>
        </p:txBody>
      </p:sp>
      <p:sp>
        <p:nvSpPr>
          <p:cNvPr id="18" name="Elipsa 17"/>
          <p:cNvSpPr/>
          <p:nvPr/>
        </p:nvSpPr>
        <p:spPr>
          <a:xfrm>
            <a:off x="8125886" y="2535792"/>
            <a:ext cx="1696599" cy="160381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600" dirty="0"/>
              <a:t>KASSAVIRTA</a:t>
            </a:r>
            <a:endParaRPr lang="hr-HR" sz="1600" dirty="0"/>
          </a:p>
        </p:txBody>
      </p:sp>
      <p:sp>
        <p:nvSpPr>
          <p:cNvPr id="20" name="Elipsa 19"/>
          <p:cNvSpPr/>
          <p:nvPr/>
        </p:nvSpPr>
        <p:spPr>
          <a:xfrm>
            <a:off x="9046536" y="3952240"/>
            <a:ext cx="2199423" cy="19750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r-HR" sz="1600" dirty="0"/>
              <a:t>SUUNNITE</a:t>
            </a:r>
            <a:r>
              <a:rPr lang="fi-FI" sz="1600" dirty="0"/>
              <a:t>L</a:t>
            </a:r>
            <a:r>
              <a:rPr lang="hr-HR" sz="1600" dirty="0"/>
              <a:t>TU TALOUDELLINEN TULOS</a:t>
            </a:r>
          </a:p>
        </p:txBody>
      </p:sp>
    </p:spTree>
    <p:extLst>
      <p:ext uri="{BB962C8B-B14F-4D97-AF65-F5344CB8AC3E}">
        <p14:creationId xmlns:p14="http://schemas.microsoft.com/office/powerpoint/2010/main" val="387873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5038950" y="412954"/>
            <a:ext cx="6730406" cy="858252"/>
          </a:xfrm>
        </p:spPr>
        <p:txBody>
          <a:bodyPr anchor="ctr">
            <a:normAutofit/>
          </a:bodyPr>
          <a:lstStyle/>
          <a:p>
            <a:r>
              <a:rPr lang="es-ES" sz="3600" dirty="0">
                <a:solidFill>
                  <a:srgbClr val="D92E2D"/>
                </a:solidFill>
              </a:rPr>
              <a:t>2. </a:t>
            </a:r>
            <a:r>
              <a:rPr lang="fi-FI" sz="3600" dirty="0">
                <a:solidFill>
                  <a:srgbClr val="DE5630"/>
                </a:solidFill>
              </a:rPr>
              <a:t>TALOUSSUUNNITELMA</a:t>
            </a: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227267" y="1271206"/>
            <a:ext cx="10059042" cy="5022866"/>
          </a:xfrm>
          <a:ln>
            <a:solidFill>
              <a:srgbClr val="E47A24"/>
            </a:solidFill>
          </a:ln>
        </p:spPr>
        <p:txBody>
          <a:bodyPr/>
          <a:lstStyle/>
          <a:p>
            <a:pPr algn="l"/>
            <a:r>
              <a:rPr lang="en-US" dirty="0">
                <a:solidFill>
                  <a:srgbClr val="DE5630"/>
                </a:solidFill>
              </a:rPr>
              <a:t>2.1.	</a:t>
            </a:r>
            <a:r>
              <a:rPr lang="en-US" dirty="0" err="1">
                <a:solidFill>
                  <a:srgbClr val="DE5630"/>
                </a:solidFill>
              </a:rPr>
              <a:t>Johdatus</a:t>
            </a:r>
            <a:r>
              <a:rPr lang="en-US" dirty="0">
                <a:solidFill>
                  <a:srgbClr val="DE5630"/>
                </a:solidFill>
              </a:rPr>
              <a:t> </a:t>
            </a:r>
            <a:r>
              <a:rPr lang="en-US" dirty="0" err="1">
                <a:solidFill>
                  <a:srgbClr val="DE5630"/>
                </a:solidFill>
              </a:rPr>
              <a:t>talouden</a:t>
            </a:r>
            <a:r>
              <a:rPr lang="en-US" dirty="0">
                <a:solidFill>
                  <a:srgbClr val="DE5630"/>
                </a:solidFill>
              </a:rPr>
              <a:t> </a:t>
            </a:r>
            <a:r>
              <a:rPr lang="en-US" dirty="0" err="1">
                <a:solidFill>
                  <a:srgbClr val="DE5630"/>
                </a:solidFill>
              </a:rPr>
              <a:t>peruskäsitteisiin</a:t>
            </a:r>
            <a:r>
              <a:rPr lang="en-US" dirty="0">
                <a:solidFill>
                  <a:srgbClr val="DE5630"/>
                </a:solidFill>
              </a:rPr>
              <a:t> - </a:t>
            </a:r>
            <a:r>
              <a:rPr lang="fi-FI" dirty="0">
                <a:solidFill>
                  <a:srgbClr val="DE5630"/>
                </a:solidFill>
              </a:rPr>
              <a:t>Tuotot / kustannukset, kassaanmaksut/ kassastamaksut, voitto / tappio / taloudellinen tulos</a:t>
            </a:r>
            <a:endParaRPr lang="hr-HR" dirty="0">
              <a:solidFill>
                <a:srgbClr val="DE5630"/>
              </a:solidFill>
            </a:endParaRPr>
          </a:p>
          <a:p>
            <a:pPr marL="342900" indent="-342900" algn="l">
              <a:buFont typeface="Arial" panose="020B0604020202020204" pitchFamily="34" charset="0"/>
              <a:buChar char="•"/>
            </a:pPr>
            <a:r>
              <a:rPr lang="hr-HR" sz="2000" dirty="0">
                <a:solidFill>
                  <a:schemeClr val="tx1">
                    <a:lumMod val="95000"/>
                    <a:lumOff val="5000"/>
                  </a:schemeClr>
                </a:solidFill>
              </a:rPr>
              <a:t>Selvitä käsitteet</a:t>
            </a:r>
            <a:endParaRPr lang="es-ES"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267" y="150124"/>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333738"/>
            <a:ext cx="7991564" cy="489849"/>
          </a:xfrm>
          <a:prstGeom prst="rect">
            <a:avLst/>
          </a:prstGeom>
        </p:spPr>
      </p:pic>
      <p:sp>
        <p:nvSpPr>
          <p:cNvPr id="4" name="Elipsa 3"/>
          <p:cNvSpPr/>
          <p:nvPr/>
        </p:nvSpPr>
        <p:spPr>
          <a:xfrm>
            <a:off x="5744874" y="2112677"/>
            <a:ext cx="5343105" cy="8215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a:t>rahamäärä, jonka odotat yrityksesi ansaitsevan tavaroiden ja palveluiden myynnistä</a:t>
            </a:r>
            <a:endParaRPr lang="hr-HR" sz="1600" dirty="0"/>
          </a:p>
        </p:txBody>
      </p:sp>
      <p:sp>
        <p:nvSpPr>
          <p:cNvPr id="21" name="Elipsa 20"/>
          <p:cNvSpPr/>
          <p:nvPr/>
        </p:nvSpPr>
        <p:spPr>
          <a:xfrm>
            <a:off x="1300849" y="2391744"/>
            <a:ext cx="1682247" cy="144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a:t>ARVIOITU TUOTTO</a:t>
            </a:r>
            <a:endParaRPr lang="hr-HR" sz="1600" dirty="0"/>
          </a:p>
        </p:txBody>
      </p:sp>
      <p:sp>
        <p:nvSpPr>
          <p:cNvPr id="22" name="Elipsa 21"/>
          <p:cNvSpPr/>
          <p:nvPr/>
        </p:nvSpPr>
        <p:spPr>
          <a:xfrm>
            <a:off x="8960657" y="4704072"/>
            <a:ext cx="2262249" cy="158566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a:t>KERTA-KUSTANNUKSET</a:t>
            </a:r>
            <a:endParaRPr lang="hr-HR" sz="1600" dirty="0"/>
          </a:p>
        </p:txBody>
      </p:sp>
      <p:sp>
        <p:nvSpPr>
          <p:cNvPr id="23" name="Elipsa 22"/>
          <p:cNvSpPr/>
          <p:nvPr/>
        </p:nvSpPr>
        <p:spPr>
          <a:xfrm>
            <a:off x="1300849" y="4246347"/>
            <a:ext cx="5343105" cy="8215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a:t>odottamattomat kustannukset, joita yrityksellesi voi aiheutua minkä tahansa vuoden aikana.</a:t>
            </a:r>
            <a:endParaRPr lang="hr-HR" sz="1600" dirty="0"/>
          </a:p>
        </p:txBody>
      </p:sp>
      <p:sp>
        <p:nvSpPr>
          <p:cNvPr id="24" name="Elipsa 23"/>
          <p:cNvSpPr/>
          <p:nvPr/>
        </p:nvSpPr>
        <p:spPr>
          <a:xfrm>
            <a:off x="7556251" y="3940488"/>
            <a:ext cx="1706243" cy="1536581"/>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600" dirty="0"/>
              <a:t>KASSAVIRTA</a:t>
            </a:r>
            <a:endParaRPr lang="hr-HR" sz="1600" dirty="0"/>
          </a:p>
        </p:txBody>
      </p:sp>
      <p:sp>
        <p:nvSpPr>
          <p:cNvPr id="25" name="Elipsa 24"/>
          <p:cNvSpPr/>
          <p:nvPr/>
        </p:nvSpPr>
        <p:spPr>
          <a:xfrm>
            <a:off x="3088590" y="3045391"/>
            <a:ext cx="6255816" cy="93194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600" dirty="0"/>
              <a:t>järjestelmällinen esitys tuloista ja menoista tiettynä ajanjaksona</a:t>
            </a:r>
            <a:endParaRPr lang="hr-HR" sz="1600" dirty="0"/>
          </a:p>
        </p:txBody>
      </p:sp>
      <p:sp>
        <p:nvSpPr>
          <p:cNvPr id="26" name="Elipsa 25"/>
          <p:cNvSpPr/>
          <p:nvPr/>
        </p:nvSpPr>
        <p:spPr>
          <a:xfrm>
            <a:off x="9344406" y="2934228"/>
            <a:ext cx="1941903" cy="177418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r-HR" sz="1600" dirty="0"/>
              <a:t>SUUNNITELTU TALOUDELLI</a:t>
            </a:r>
            <a:r>
              <a:rPr lang="fi-FI" sz="1600" dirty="0"/>
              <a:t>-</a:t>
            </a:r>
            <a:r>
              <a:rPr lang="hr-HR" sz="1600" dirty="0"/>
              <a:t>NEN TULOS</a:t>
            </a:r>
          </a:p>
        </p:txBody>
      </p:sp>
      <p:sp>
        <p:nvSpPr>
          <p:cNvPr id="27" name="Elipsa 26"/>
          <p:cNvSpPr/>
          <p:nvPr/>
        </p:nvSpPr>
        <p:spPr>
          <a:xfrm>
            <a:off x="1802726" y="5234043"/>
            <a:ext cx="6255816" cy="93194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600" dirty="0"/>
              <a:t>määrä, joka on syntynyt vähentämällä arvioidut kustannukset tuloista</a:t>
            </a:r>
            <a:endParaRPr lang="hr-HR" sz="1600" dirty="0"/>
          </a:p>
        </p:txBody>
      </p:sp>
    </p:spTree>
    <p:extLst>
      <p:ext uri="{BB962C8B-B14F-4D97-AF65-F5344CB8AC3E}">
        <p14:creationId xmlns:p14="http://schemas.microsoft.com/office/powerpoint/2010/main" val="48381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5038950" y="412954"/>
            <a:ext cx="6730406" cy="858252"/>
          </a:xfrm>
        </p:spPr>
        <p:txBody>
          <a:bodyPr anchor="ctr">
            <a:normAutofit/>
          </a:bodyPr>
          <a:lstStyle/>
          <a:p>
            <a:r>
              <a:rPr lang="hr-HR" sz="3600" dirty="0">
                <a:solidFill>
                  <a:srgbClr val="D92E2D"/>
                </a:solidFill>
              </a:rPr>
              <a:t>2. </a:t>
            </a:r>
            <a:r>
              <a:rPr lang="fi-FI" sz="3600" dirty="0">
                <a:solidFill>
                  <a:srgbClr val="D92E2D"/>
                </a:solidFill>
              </a:rPr>
              <a:t>TALOUSSUUNNITELMA</a:t>
            </a: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227267" y="1271206"/>
            <a:ext cx="10059042" cy="4694165"/>
          </a:xfrm>
          <a:ln>
            <a:solidFill>
              <a:srgbClr val="E47A24"/>
            </a:solidFill>
          </a:ln>
        </p:spPr>
        <p:txBody>
          <a:bodyPr/>
          <a:lstStyle/>
          <a:p>
            <a:pPr algn="l"/>
            <a:r>
              <a:rPr lang="en-US" dirty="0">
                <a:solidFill>
                  <a:srgbClr val="DE5630"/>
                </a:solidFill>
              </a:rPr>
              <a:t>2.1.	</a:t>
            </a:r>
            <a:r>
              <a:rPr lang="en-US" dirty="0" err="1">
                <a:solidFill>
                  <a:srgbClr val="DE5630"/>
                </a:solidFill>
              </a:rPr>
              <a:t>Johdatus</a:t>
            </a:r>
            <a:r>
              <a:rPr lang="en-US" dirty="0">
                <a:solidFill>
                  <a:srgbClr val="DE5630"/>
                </a:solidFill>
              </a:rPr>
              <a:t> </a:t>
            </a:r>
            <a:r>
              <a:rPr lang="en-US" dirty="0" err="1">
                <a:solidFill>
                  <a:srgbClr val="DE5630"/>
                </a:solidFill>
              </a:rPr>
              <a:t>talouden</a:t>
            </a:r>
            <a:r>
              <a:rPr lang="en-US" dirty="0">
                <a:solidFill>
                  <a:srgbClr val="DE5630"/>
                </a:solidFill>
              </a:rPr>
              <a:t> </a:t>
            </a:r>
            <a:r>
              <a:rPr lang="en-US" dirty="0" err="1">
                <a:solidFill>
                  <a:srgbClr val="DE5630"/>
                </a:solidFill>
              </a:rPr>
              <a:t>peruskäsitteisiin</a:t>
            </a:r>
            <a:r>
              <a:rPr lang="en-US" dirty="0">
                <a:solidFill>
                  <a:srgbClr val="DE5630"/>
                </a:solidFill>
              </a:rPr>
              <a:t> - </a:t>
            </a:r>
            <a:r>
              <a:rPr lang="fi-FI" dirty="0">
                <a:solidFill>
                  <a:srgbClr val="DE5630"/>
                </a:solidFill>
              </a:rPr>
              <a:t>Tuotot / kustannukset, kassaanmaksut/ kassastamaksut, voitto / tappio / taloudellinen tulos</a:t>
            </a:r>
            <a:endParaRPr lang="hr-HR" dirty="0">
              <a:solidFill>
                <a:srgbClr val="DE5630"/>
              </a:solidFill>
            </a:endParaRPr>
          </a:p>
          <a:p>
            <a:pPr marL="342900" indent="-342900" algn="l">
              <a:buFont typeface="Arial" panose="020B0604020202020204" pitchFamily="34" charset="0"/>
              <a:buChar char="•"/>
            </a:pPr>
            <a:r>
              <a:rPr lang="hr-HR" sz="2000" dirty="0">
                <a:solidFill>
                  <a:schemeClr val="tx1">
                    <a:lumMod val="95000"/>
                    <a:lumOff val="5000"/>
                  </a:schemeClr>
                </a:solidFill>
              </a:rPr>
              <a:t>Selvitä käsitteet</a:t>
            </a:r>
            <a:endParaRPr lang="es-ES" sz="2000" dirty="0">
              <a:solidFill>
                <a:srgbClr val="E47A24"/>
              </a:solidFill>
            </a:endParaRPr>
          </a:p>
          <a:p>
            <a:pPr algn="l"/>
            <a:endParaRPr lang="es-ES"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267" y="150124"/>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sp>
        <p:nvSpPr>
          <p:cNvPr id="4" name="Elipsa 3"/>
          <p:cNvSpPr/>
          <p:nvPr/>
        </p:nvSpPr>
        <p:spPr>
          <a:xfrm>
            <a:off x="2352211" y="2901103"/>
            <a:ext cx="2271334" cy="207139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a:t>KIINTEÄT </a:t>
            </a:r>
          </a:p>
          <a:p>
            <a:pPr algn="ctr"/>
            <a:r>
              <a:rPr lang="fi-FI" sz="1600" dirty="0"/>
              <a:t>KUSTANNUKSET</a:t>
            </a:r>
            <a:endParaRPr lang="hr-HR" sz="1600" dirty="0"/>
          </a:p>
        </p:txBody>
      </p:sp>
      <p:sp>
        <p:nvSpPr>
          <p:cNvPr id="19" name="Elipsa 18"/>
          <p:cNvSpPr/>
          <p:nvPr/>
        </p:nvSpPr>
        <p:spPr>
          <a:xfrm>
            <a:off x="7997285" y="2996271"/>
            <a:ext cx="2144743" cy="1958377"/>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a:t>MUUTTUVAT </a:t>
            </a:r>
          </a:p>
          <a:p>
            <a:pPr algn="ctr"/>
            <a:r>
              <a:rPr lang="fi-FI" sz="1600" dirty="0"/>
              <a:t>KUSTANNUKSET</a:t>
            </a:r>
            <a:endParaRPr lang="hr-HR" sz="1600" dirty="0"/>
          </a:p>
        </p:txBody>
      </p:sp>
      <p:sp>
        <p:nvSpPr>
          <p:cNvPr id="12" name="Elipsa 11"/>
          <p:cNvSpPr/>
          <p:nvPr/>
        </p:nvSpPr>
        <p:spPr>
          <a:xfrm>
            <a:off x="6402266" y="3482449"/>
            <a:ext cx="1209662" cy="10929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Vuokra</a:t>
            </a:r>
            <a:endParaRPr lang="hr-HR" sz="1200" dirty="0"/>
          </a:p>
        </p:txBody>
      </p:sp>
      <p:sp>
        <p:nvSpPr>
          <p:cNvPr id="16" name="Elipsa 15"/>
          <p:cNvSpPr/>
          <p:nvPr/>
        </p:nvSpPr>
        <p:spPr>
          <a:xfrm>
            <a:off x="7576517" y="4761228"/>
            <a:ext cx="1209662" cy="10929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dirty="0"/>
              <a:t>Internet</a:t>
            </a:r>
          </a:p>
        </p:txBody>
      </p:sp>
      <p:sp>
        <p:nvSpPr>
          <p:cNvPr id="17" name="Elipsa 16"/>
          <p:cNvSpPr/>
          <p:nvPr/>
        </p:nvSpPr>
        <p:spPr>
          <a:xfrm>
            <a:off x="9514006" y="1884784"/>
            <a:ext cx="1401962" cy="13819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Vakuutus</a:t>
            </a:r>
            <a:endParaRPr lang="hr-HR" sz="1200" dirty="0"/>
          </a:p>
        </p:txBody>
      </p:sp>
      <p:sp>
        <p:nvSpPr>
          <p:cNvPr id="18" name="Elipsa 17"/>
          <p:cNvSpPr/>
          <p:nvPr/>
        </p:nvSpPr>
        <p:spPr>
          <a:xfrm>
            <a:off x="1281524" y="4409794"/>
            <a:ext cx="1497316" cy="14774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Matka-kustannukset</a:t>
            </a:r>
            <a:endParaRPr lang="hr-HR" sz="1200" dirty="0"/>
          </a:p>
        </p:txBody>
      </p:sp>
      <p:sp>
        <p:nvSpPr>
          <p:cNvPr id="20" name="Elipsa 19"/>
          <p:cNvSpPr/>
          <p:nvPr/>
        </p:nvSpPr>
        <p:spPr>
          <a:xfrm>
            <a:off x="9738070" y="4409793"/>
            <a:ext cx="1497316" cy="14774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Markkinointi</a:t>
            </a:r>
            <a:endParaRPr lang="hr-HR" sz="1200" dirty="0"/>
          </a:p>
        </p:txBody>
      </p:sp>
      <p:sp>
        <p:nvSpPr>
          <p:cNvPr id="21" name="Elipsa 20"/>
          <p:cNvSpPr/>
          <p:nvPr/>
        </p:nvSpPr>
        <p:spPr>
          <a:xfrm>
            <a:off x="1423822" y="2458619"/>
            <a:ext cx="1209662" cy="10929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Pankki-</a:t>
            </a:r>
            <a:br>
              <a:rPr lang="fi-FI" sz="1200" dirty="0"/>
            </a:br>
            <a:r>
              <a:rPr lang="fi-FI" sz="1200" dirty="0"/>
              <a:t>kulut</a:t>
            </a:r>
            <a:endParaRPr lang="hr-HR" sz="1200" dirty="0"/>
          </a:p>
        </p:txBody>
      </p:sp>
      <p:sp>
        <p:nvSpPr>
          <p:cNvPr id="22" name="Elipsa 21"/>
          <p:cNvSpPr/>
          <p:nvPr/>
        </p:nvSpPr>
        <p:spPr>
          <a:xfrm>
            <a:off x="6919271" y="2092450"/>
            <a:ext cx="1516721" cy="13819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Raaka-aineiden kustannukset</a:t>
            </a:r>
            <a:endParaRPr lang="hr-HR" sz="1200" dirty="0"/>
          </a:p>
        </p:txBody>
      </p:sp>
      <p:sp>
        <p:nvSpPr>
          <p:cNvPr id="23" name="Elipsa 22"/>
          <p:cNvSpPr/>
          <p:nvPr/>
        </p:nvSpPr>
        <p:spPr>
          <a:xfrm>
            <a:off x="4337456" y="4269544"/>
            <a:ext cx="1446181" cy="14774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err="1"/>
              <a:t>Energiakus-tannukset</a:t>
            </a:r>
            <a:r>
              <a:rPr lang="hr-HR" sz="1200" dirty="0"/>
              <a:t>– </a:t>
            </a:r>
            <a:r>
              <a:rPr lang="fi-FI" sz="1200" dirty="0"/>
              <a:t>lisääntynyt tuotanto</a:t>
            </a:r>
            <a:endParaRPr lang="hr-HR" sz="1200" dirty="0"/>
          </a:p>
        </p:txBody>
      </p:sp>
      <p:sp>
        <p:nvSpPr>
          <p:cNvPr id="24" name="Elipsa 23"/>
          <p:cNvSpPr/>
          <p:nvPr/>
        </p:nvSpPr>
        <p:spPr>
          <a:xfrm>
            <a:off x="4412205" y="2129458"/>
            <a:ext cx="1748706" cy="16299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dirty="0"/>
              <a:t>Työvoimakustan</a:t>
            </a:r>
            <a:r>
              <a:rPr lang="fi-FI" sz="1200" dirty="0"/>
              <a:t>-</a:t>
            </a:r>
            <a:r>
              <a:rPr lang="hr-HR" sz="1200" dirty="0"/>
              <a:t>nukset - lisääntynyt tuotanto</a:t>
            </a:r>
          </a:p>
        </p:txBody>
      </p:sp>
    </p:spTree>
    <p:extLst>
      <p:ext uri="{BB962C8B-B14F-4D97-AF65-F5344CB8AC3E}">
        <p14:creationId xmlns:p14="http://schemas.microsoft.com/office/powerpoint/2010/main" val="422889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1728496" y="1364777"/>
            <a:ext cx="4949781" cy="547213"/>
          </a:xfrm>
        </p:spPr>
        <p:txBody>
          <a:bodyPr anchor="ctr">
            <a:normAutofit fontScale="90000"/>
          </a:bodyPr>
          <a:lstStyle/>
          <a:p>
            <a:r>
              <a:rPr lang="hr-HR" sz="3600" dirty="0">
                <a:solidFill>
                  <a:srgbClr val="D92E2D"/>
                </a:solidFill>
              </a:rPr>
              <a:t>2. </a:t>
            </a:r>
            <a:r>
              <a:rPr lang="fi-FI" sz="3600" dirty="0">
                <a:solidFill>
                  <a:srgbClr val="DE5630"/>
                </a:solidFill>
              </a:rPr>
              <a:t>TALOUSSUUNNITELMA</a:t>
            </a: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040860" y="2006584"/>
            <a:ext cx="6344009" cy="4145279"/>
          </a:xfrm>
          <a:ln>
            <a:solidFill>
              <a:srgbClr val="E47A24"/>
            </a:solidFill>
          </a:ln>
        </p:spPr>
        <p:txBody>
          <a:bodyPr/>
          <a:lstStyle/>
          <a:p>
            <a:pPr algn="l"/>
            <a:endParaRPr lang="hr-HR" dirty="0">
              <a:solidFill>
                <a:srgbClr val="DE5630"/>
              </a:solidFill>
            </a:endParaRPr>
          </a:p>
          <a:p>
            <a:pPr algn="l"/>
            <a:r>
              <a:rPr lang="hr-HR" dirty="0">
                <a:solidFill>
                  <a:srgbClr val="DE5630"/>
                </a:solidFill>
              </a:rPr>
              <a:t>2.2. </a:t>
            </a:r>
            <a:r>
              <a:rPr lang="fi-FI" dirty="0">
                <a:solidFill>
                  <a:srgbClr val="DE5630"/>
                </a:solidFill>
              </a:rPr>
              <a:t>Oman taloussuunnitelman laatiminen</a:t>
            </a:r>
          </a:p>
          <a:p>
            <a:pPr marL="342900" indent="-342900" algn="l">
              <a:buFont typeface="Arial" panose="020B0604020202020204" pitchFamily="34" charset="0"/>
              <a:buChar char="•"/>
            </a:pPr>
            <a:r>
              <a:rPr lang="fi-FI" sz="2000" dirty="0"/>
              <a:t>Katso</a:t>
            </a:r>
            <a:r>
              <a:rPr lang="en-US" sz="2000" dirty="0"/>
              <a:t> video “5 Reasons Why You Need a Financial Plan: </a:t>
            </a:r>
            <a:r>
              <a:rPr lang="hr-HR" sz="2000" dirty="0">
                <a:hlinkClick r:id="rId2"/>
              </a:rPr>
              <a:t>https://www.youtube.com/watch?v=RlAzZmh9-jE</a:t>
            </a:r>
            <a:endParaRPr lang="hr-HR" sz="2000" dirty="0"/>
          </a:p>
          <a:p>
            <a:pPr marL="342900" indent="-342900" algn="l">
              <a:buFont typeface="Arial" panose="020B0604020202020204" pitchFamily="34" charset="0"/>
              <a:buChar char="•"/>
            </a:pPr>
            <a:r>
              <a:rPr lang="fi-FI" sz="2000" dirty="0">
                <a:solidFill>
                  <a:schemeClr val="tx1">
                    <a:lumMod val="95000"/>
                    <a:lumOff val="5000"/>
                  </a:schemeClr>
                </a:solidFill>
              </a:rPr>
              <a:t>Täytä taulukko suunnitelluista tuloista ja menoista!</a:t>
            </a:r>
            <a:endParaRPr lang="es-ES"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267" y="150124"/>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4">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pic>
        <p:nvPicPr>
          <p:cNvPr id="4" name="Picture 3">
            <a:extLst>
              <a:ext uri="{FF2B5EF4-FFF2-40B4-BE49-F238E27FC236}">
                <a16:creationId xmlns:a16="http://schemas.microsoft.com/office/drawing/2014/main" id="{7023D94E-8058-4253-A1F6-2CC5B9CE6EE9}"/>
              </a:ext>
            </a:extLst>
          </p:cNvPr>
          <p:cNvPicPr>
            <a:picLocks noChangeAspect="1"/>
          </p:cNvPicPr>
          <p:nvPr/>
        </p:nvPicPr>
        <p:blipFill>
          <a:blip r:embed="rId5"/>
          <a:stretch>
            <a:fillRect/>
          </a:stretch>
        </p:blipFill>
        <p:spPr>
          <a:xfrm>
            <a:off x="7543162" y="314959"/>
            <a:ext cx="4276942" cy="6060409"/>
          </a:xfrm>
          <a:prstGeom prst="rect">
            <a:avLst/>
          </a:prstGeom>
        </p:spPr>
      </p:pic>
    </p:spTree>
    <p:extLst>
      <p:ext uri="{BB962C8B-B14F-4D97-AF65-F5344CB8AC3E}">
        <p14:creationId xmlns:p14="http://schemas.microsoft.com/office/powerpoint/2010/main" val="12506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5038950" y="412954"/>
            <a:ext cx="6730406" cy="858252"/>
          </a:xfrm>
        </p:spPr>
        <p:txBody>
          <a:bodyPr anchor="ctr">
            <a:normAutofit/>
          </a:bodyPr>
          <a:lstStyle/>
          <a:p>
            <a:r>
              <a:rPr lang="fi-FI" sz="3600" dirty="0">
                <a:solidFill>
                  <a:srgbClr val="D92E2D"/>
                </a:solidFill>
              </a:rPr>
              <a:t>2</a:t>
            </a:r>
            <a:r>
              <a:rPr lang="hr-HR" sz="3600" dirty="0">
                <a:solidFill>
                  <a:srgbClr val="D92E2D"/>
                </a:solidFill>
              </a:rPr>
              <a:t>. </a:t>
            </a:r>
            <a:r>
              <a:rPr lang="fi-FI" sz="3600" dirty="0">
                <a:solidFill>
                  <a:srgbClr val="D92E2D"/>
                </a:solidFill>
              </a:rPr>
              <a:t>TALOUSSUUNNITELMA</a:t>
            </a: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227267" y="1271206"/>
            <a:ext cx="10059042" cy="4694165"/>
          </a:xfrm>
          <a:ln>
            <a:solidFill>
              <a:srgbClr val="E47A24"/>
            </a:solidFill>
          </a:ln>
        </p:spPr>
        <p:txBody>
          <a:bodyPr/>
          <a:lstStyle/>
          <a:p>
            <a:pPr algn="l"/>
            <a:r>
              <a:rPr lang="fi-FI" sz="2000" dirty="0"/>
              <a:t>On tärkeää sisällyttää taloussuunnitelmaan järjestelmällinen laskenta kassatuloista ja -menoista eli kassavirrasta. </a:t>
            </a:r>
          </a:p>
          <a:p>
            <a:pPr algn="l"/>
            <a:r>
              <a:rPr lang="en-US" sz="2000" dirty="0"/>
              <a:t>• Mitä </a:t>
            </a:r>
            <a:r>
              <a:rPr lang="en-US" sz="2000" dirty="0" err="1"/>
              <a:t>eroa</a:t>
            </a:r>
            <a:r>
              <a:rPr lang="en-US" sz="2000" dirty="0"/>
              <a:t> on </a:t>
            </a:r>
            <a:r>
              <a:rPr lang="en-US" sz="2000" dirty="0" err="1"/>
              <a:t>tuotoilla</a:t>
            </a:r>
            <a:r>
              <a:rPr lang="en-US" sz="2000" dirty="0"/>
              <a:t> ja </a:t>
            </a:r>
            <a:r>
              <a:rPr lang="en-US" sz="2000" dirty="0" err="1"/>
              <a:t>kassaanmaksuilla</a:t>
            </a:r>
            <a:r>
              <a:rPr lang="en-US" sz="2000" dirty="0"/>
              <a:t>?</a:t>
            </a:r>
            <a:endParaRPr lang="hr-HR" sz="2000" dirty="0">
              <a:highlight>
                <a:srgbClr val="FFFF00"/>
              </a:highlight>
            </a:endParaRPr>
          </a:p>
          <a:p>
            <a:pPr algn="l"/>
            <a:r>
              <a:rPr lang="en-US" sz="2000" dirty="0"/>
              <a:t>• Mitä </a:t>
            </a:r>
            <a:r>
              <a:rPr lang="en-US" sz="2000" dirty="0" err="1"/>
              <a:t>eroa</a:t>
            </a:r>
            <a:r>
              <a:rPr lang="en-US" sz="2000" dirty="0"/>
              <a:t> on </a:t>
            </a:r>
            <a:r>
              <a:rPr lang="en-US" sz="2000" dirty="0" err="1"/>
              <a:t>kustannuksilla</a:t>
            </a:r>
            <a:r>
              <a:rPr lang="en-US" sz="2000" dirty="0"/>
              <a:t> ja </a:t>
            </a:r>
            <a:r>
              <a:rPr lang="en-US" sz="2000" dirty="0" err="1"/>
              <a:t>kassastamaksuilla</a:t>
            </a:r>
            <a:r>
              <a:rPr lang="en-US" sz="2000" dirty="0"/>
              <a:t>?</a:t>
            </a:r>
            <a:endParaRPr lang="hr-HR" sz="2000" dirty="0"/>
          </a:p>
          <a:p>
            <a:pPr algn="l"/>
            <a:endParaRPr lang="es-ES" dirty="0">
              <a:solidFill>
                <a:schemeClr val="tx1">
                  <a:lumMod val="95000"/>
                  <a:lumOff val="5000"/>
                </a:schemeClr>
              </a:solidFill>
            </a:endParaRPr>
          </a:p>
          <a:p>
            <a:pPr algn="l"/>
            <a:endParaRPr lang="es-ES"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267" y="150124"/>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sp>
        <p:nvSpPr>
          <p:cNvPr id="4" name="Elipsa 3"/>
          <p:cNvSpPr/>
          <p:nvPr/>
        </p:nvSpPr>
        <p:spPr>
          <a:xfrm>
            <a:off x="5354733" y="2718707"/>
            <a:ext cx="1625190" cy="151383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a:t>TUOTOT</a:t>
            </a:r>
            <a:endParaRPr lang="hr-HR" sz="1600" dirty="0"/>
          </a:p>
        </p:txBody>
      </p:sp>
      <p:sp>
        <p:nvSpPr>
          <p:cNvPr id="19" name="Elipsa 18"/>
          <p:cNvSpPr/>
          <p:nvPr/>
        </p:nvSpPr>
        <p:spPr>
          <a:xfrm>
            <a:off x="8809166" y="2674254"/>
            <a:ext cx="1515291" cy="136724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a:t>KASSAAN-MAKSU</a:t>
            </a:r>
            <a:endParaRPr lang="hr-HR" sz="1600" dirty="0"/>
          </a:p>
        </p:txBody>
      </p:sp>
      <p:sp>
        <p:nvSpPr>
          <p:cNvPr id="6" name="Nije jednako 5"/>
          <p:cNvSpPr/>
          <p:nvPr/>
        </p:nvSpPr>
        <p:spPr>
          <a:xfrm>
            <a:off x="7440188" y="3179350"/>
            <a:ext cx="814252" cy="357052"/>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
        <p:nvSpPr>
          <p:cNvPr id="16" name="Elipsa 15"/>
          <p:cNvSpPr/>
          <p:nvPr/>
        </p:nvSpPr>
        <p:spPr>
          <a:xfrm>
            <a:off x="5403630" y="4415974"/>
            <a:ext cx="1625190" cy="151383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600" dirty="0"/>
              <a:t>KUSTAN-NUKSET</a:t>
            </a:r>
            <a:endParaRPr lang="hr-HR" sz="1600" dirty="0"/>
          </a:p>
        </p:txBody>
      </p:sp>
      <p:sp>
        <p:nvSpPr>
          <p:cNvPr id="17" name="Elipsa 16"/>
          <p:cNvSpPr/>
          <p:nvPr/>
        </p:nvSpPr>
        <p:spPr>
          <a:xfrm>
            <a:off x="8809166" y="4329374"/>
            <a:ext cx="1515291" cy="13672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600" dirty="0"/>
              <a:t>KASSASTAMAKSU</a:t>
            </a:r>
            <a:endParaRPr lang="hr-HR" sz="1600" dirty="0"/>
          </a:p>
        </p:txBody>
      </p:sp>
      <p:sp>
        <p:nvSpPr>
          <p:cNvPr id="18" name="Nije jednako 17"/>
          <p:cNvSpPr/>
          <p:nvPr/>
        </p:nvSpPr>
        <p:spPr>
          <a:xfrm>
            <a:off x="7511867" y="4815840"/>
            <a:ext cx="814252" cy="357052"/>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Tree>
    <p:extLst>
      <p:ext uri="{BB962C8B-B14F-4D97-AF65-F5344CB8AC3E}">
        <p14:creationId xmlns:p14="http://schemas.microsoft.com/office/powerpoint/2010/main" val="207525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00C7EC157A6C57429E66BE617180E4BA" ma:contentTypeVersion="13" ma:contentTypeDescription="Luo uusi asiakirja." ma:contentTypeScope="" ma:versionID="abdba8193bf53585f23e0f57dc79550b">
  <xsd:schema xmlns:xsd="http://www.w3.org/2001/XMLSchema" xmlns:xs="http://www.w3.org/2001/XMLSchema" xmlns:p="http://schemas.microsoft.com/office/2006/metadata/properties" xmlns:ns3="f0a76851-186c-4e9a-ba6f-5e6e0ab93a52" xmlns:ns4="7d87fd77-5c90-4cc5-9fa8-5251628b2ec8" targetNamespace="http://schemas.microsoft.com/office/2006/metadata/properties" ma:root="true" ma:fieldsID="3a1a7b6f626bcbf646316ecb145447af" ns3:_="" ns4:_="">
    <xsd:import namespace="f0a76851-186c-4e9a-ba6f-5e6e0ab93a52"/>
    <xsd:import namespace="7d87fd77-5c90-4cc5-9fa8-5251628b2ec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a76851-186c-4e9a-ba6f-5e6e0ab93a52" elementFormDefault="qualified">
    <xsd:import namespace="http://schemas.microsoft.com/office/2006/documentManagement/types"/>
    <xsd:import namespace="http://schemas.microsoft.com/office/infopath/2007/PartnerControls"/>
    <xsd:element name="SharedWithUsers" ma:index="8"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description="" ma:internalName="SharedWithDetails" ma:readOnly="true">
      <xsd:simpleType>
        <xsd:restriction base="dms:Note">
          <xsd:maxLength value="255"/>
        </xsd:restriction>
      </xsd:simpleType>
    </xsd:element>
    <xsd:element name="SharingHintHash" ma:index="10" nillable="true" ma:displayName="Jakamisvihjeen hajautus"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87fd77-5c90-4cc5-9fa8-5251628b2ec8"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EF88D9-02B0-4870-A4A3-3B8B1B7B5A7D}">
  <ds:schemaRefs>
    <ds:schemaRef ds:uri="http://schemas.openxmlformats.org/package/2006/metadata/core-properties"/>
    <ds:schemaRef ds:uri="7d87fd77-5c90-4cc5-9fa8-5251628b2ec8"/>
    <ds:schemaRef ds:uri="http://purl.org/dc/elements/1.1/"/>
    <ds:schemaRef ds:uri="http://purl.org/dc/dcmitype/"/>
    <ds:schemaRef ds:uri="http://schemas.microsoft.com/office/2006/documentManagement/types"/>
    <ds:schemaRef ds:uri="f0a76851-186c-4e9a-ba6f-5e6e0ab93a52"/>
    <ds:schemaRef ds:uri="http://schemas.microsoft.com/office/2006/metadata/properties"/>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4DE33937-2A0D-4824-81B0-9BC864CE65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a76851-186c-4e9a-ba6f-5e6e0ab93a52"/>
    <ds:schemaRef ds:uri="7d87fd77-5c90-4cc5-9fa8-5251628b2e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A40322-6E6B-4F60-8711-10DBDB7CB4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1151</TotalTime>
  <Words>984</Words>
  <Application>Microsoft Office PowerPoint</Application>
  <PresentationFormat>Widescreen</PresentationFormat>
  <Paragraphs>154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맑은 고딕</vt:lpstr>
      <vt:lpstr>Arial</vt:lpstr>
      <vt:lpstr>Calibri</vt:lpstr>
      <vt:lpstr>Calibri Light</vt:lpstr>
      <vt:lpstr>Tema de Office</vt:lpstr>
      <vt:lpstr>RAHOITUS JA TALOUS</vt:lpstr>
      <vt:lpstr>SISÄLTÖ</vt:lpstr>
      <vt:lpstr>1. PERUSKUSTANNUSTEN ENNAKOINTI </vt:lpstr>
      <vt:lpstr>1. PERUSKUSTANNUSTEN ENNAKOINTI</vt:lpstr>
      <vt:lpstr>2. TALOUSSUUNNITELMA </vt:lpstr>
      <vt:lpstr>2. TALOUSSUUNNITELMA</vt:lpstr>
      <vt:lpstr>2. TALOUSSUUNNITELMA</vt:lpstr>
      <vt:lpstr>2. TALOUSSUUNNITELMA</vt:lpstr>
      <vt:lpstr>2. TALOUSSUUNNITELMA</vt:lpstr>
      <vt:lpstr> 3. RAHOITUSMENETELMÄT / VAROJEN KERÄÄMINEN  </vt:lpstr>
      <vt:lpstr> 3. RAHOITUSMENETELMÄT / VAROJEN KERÄÄMINEN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Cristina</dc:creator>
  <cp:lastModifiedBy>Vartiainen Heidi</cp:lastModifiedBy>
  <cp:revision>73</cp:revision>
  <dcterms:created xsi:type="dcterms:W3CDTF">2020-11-24T11:59:30Z</dcterms:created>
  <dcterms:modified xsi:type="dcterms:W3CDTF">2022-02-18T13:42:27Z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0x01010000C7EC157A6C57429E66BE617180E4BA</vt:lpwstr>
  </property>
</Properties>
</file>