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83" r:id="rId7"/>
    <p:sldId id="257" r:id="rId8"/>
    <p:sldId id="286" r:id="rId9"/>
    <p:sldId id="288" r:id="rId10"/>
    <p:sldId id="285" r:id="rId11"/>
    <p:sldId id="269" r:id="rId12"/>
    <p:sldId id="277" r:id="rId13"/>
    <p:sldId id="274" r:id="rId14"/>
    <p:sldId id="280" r:id="rId15"/>
    <p:sldId id="281" r:id="rId16"/>
    <p:sldId id="279" r:id="rId17"/>
    <p:sldId id="270" r:id="rId18"/>
    <p:sldId id="287" r:id="rId19"/>
    <p:sldId id="278" r:id="rId20"/>
    <p:sldId id="265" r:id="rId21"/>
    <p:sldId id="267" r:id="rId2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2060"/>
    <a:srgbClr val="FF0000"/>
    <a:srgbClr val="70AD47"/>
    <a:srgbClr val="ED7D31"/>
    <a:srgbClr val="5B9BD5"/>
    <a:srgbClr val="FFD13C"/>
    <a:srgbClr val="E6872D"/>
    <a:srgbClr val="D92E2D"/>
    <a:srgbClr val="FF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3E25B-6772-43C4-0032-B02E0F8A9C62}" v="15" dt="2022-01-07T10:15:31.900"/>
    <p1510:client id="{9C7E8DF8-9D10-407B-53BB-C80A0EA38A19}" v="4" dt="2022-01-21T13:05:02.909"/>
    <p1510:client id="{B2CEB42B-5232-672A-4321-920FA362BC63}" v="5" dt="2022-01-07T10:22:19.214"/>
    <p1510:client id="{EC396977-5FF0-B991-648F-BCB577A8FD04}" v="40" dt="2022-01-14T11:13:48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8A2C5-E078-4EAE-B67C-F75635EB2AC1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6BBAE-8268-4B75-9EA7-395FE5882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6BBAE-8268-4B75-9EA7-395FE58821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87E90-0E07-4FDA-864C-0C99D2A63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76CB-170A-487C-B6DE-5C89756A9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9F76C6-0F8A-4C99-BB42-AF9E8E688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2F7B82-1B0D-4B96-87D6-9FB8F554E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DB5E42-C2BD-4465-AF33-FF1A368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422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6CEAAE-916D-4D79-8553-6D755354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04D6BA-26EE-4D00-931D-32B61335E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567537-172B-482C-BB50-34BBD6366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DFC3-1B83-4DA8-B1CD-7BA5BFB7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22636A-9344-495E-BC6C-D22CE973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79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26EAA8-93C2-4FDC-A569-617C60100F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53BC6B-E431-4C3B-9478-D70E9BE07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392728-8DC0-4A3C-8A00-4E6D1BA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9344D-B293-4FFC-B647-B4CFC632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FF3B87-03E9-47A7-AF32-8C05B0B3D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0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5CC8A-D8FC-4BFA-9A19-28D6E8D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89AB33-354F-4775-A6CF-44DE222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B18A0-AC99-4D89-8DAC-A17021FC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EAE9DA-A0EA-48C5-9EC4-9EFDF0778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A2ED96-E597-43F2-AEF8-42D1A2BEF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408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F0957-5892-4DBD-BC5D-69A4674E1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B00FE5-84F7-418E-97DD-66E08ABD3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1228FC-FE42-4F8C-B76F-0500241EF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109401-AD0F-4446-B69B-1CB258AC8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6973FA-EA50-4D29-A749-497540FFE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1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B23D3-0B40-4538-965B-A1AC1D12D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49A546-42A7-4D64-B50B-25C24D9AB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2B9030-0745-465C-87BA-562FA8CD86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A8DD24-4417-4FF6-93FD-C72CBB33F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8D037-748A-4E6A-9442-FF211937A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AB0F1-4C40-494A-9941-FBC70F6D1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47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383F7-248E-47F9-8E07-8412257D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DBC1C87-4AE4-4FCB-8700-1E40953D1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37FA4-5E81-4DFC-92C2-AEA362E83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65F3C9D-3367-4215-9688-F7A505B20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185E9E-240E-4A21-8B2A-C67A90B6B6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1E933C2-6AE9-4290-90C5-95119CCAD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CAE50A-0BC6-4E28-B9AE-59218C4D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CBEBAF1-0F61-4121-AF6C-0CC89D9A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90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F0C70-932A-496C-ACC7-2465C5C0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D0FD90-7AEC-4EC5-9D89-C706C18A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FC46E3-D840-4171-B236-2C82EAD5C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096E46-6896-44CD-8211-8E28861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598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6F9E127-9E34-417D-A088-338762879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3E5F2C2-0A30-4E6B-B81B-56ED476B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5420C2A-CCFC-49FB-A7D4-CD54E000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80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AEB207-3FAC-4C0E-8B0A-DDC2FF759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8B6B16-C7C8-4D77-B237-632417A9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EF50E38-0090-4364-A44A-2BF9E4C5E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739644-31A0-443D-97FC-181A7EC0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04FAB6-74E8-40AA-934B-535731D2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3BAD29-685E-4CB0-8884-00A9B2F1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26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AD8FBD-DD76-4F45-8707-C47476DFC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4F0445-1266-416C-8A05-2EAD4DBAE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94C186-B924-460A-B1FD-3BF070B67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DB504B-009B-4C55-A6D0-7A5934E4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4D190D-9EC5-4230-994B-D55430DB6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8DACC1-FABA-4F00-BA00-17EE06980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37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C09850-80A0-4580-BAF5-AED40BF03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780102-978E-452D-998B-FA531581C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9106E-EAB7-4EBB-ABBD-C74934CE0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2A19E-EFBB-46D6-940E-B9FEBB41F1A4}" type="datetimeFigureOut">
              <a:rPr lang="es-ES" smtClean="0"/>
              <a:t>26/01/2022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CD2346-DC06-4549-B63E-7F0F827F7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8689F-A519-4231-AD88-BB8B63C1B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AAC35-5C40-4781-8654-89605ADC15F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602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miro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indtools.com/pages/article/newTMC_5W.htm" TargetMode="External"/><Relationship Id="rId4" Type="http://schemas.openxmlformats.org/officeDocument/2006/relationships/hyperlink" Target="https://youtu.be/B-M3YlA2KD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oHiwpz7r4w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NUWKiC2Jg-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hyperlink" Target="https://www.blueoceanstrategy.com/tools/four-actions-framework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D6CDED-E4C5-4138-8FF0-FFACEA0A8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2059" y="2563414"/>
            <a:ext cx="5942236" cy="1523394"/>
          </a:xfrm>
        </p:spPr>
        <p:txBody>
          <a:bodyPr>
            <a:noAutofit/>
          </a:bodyPr>
          <a:lstStyle/>
          <a:p>
            <a:r>
              <a:rPr lang="es-ES" sz="1800" b="1" dirty="0">
                <a:solidFill>
                  <a:srgbClr val="D92E2D"/>
                </a:solidFill>
              </a:rPr>
              <a:t>INNOVAATIOTAIDOT </a:t>
            </a:r>
            <a:br>
              <a:rPr lang="es-ES" sz="1800" b="1" dirty="0">
                <a:solidFill>
                  <a:srgbClr val="D92E2D"/>
                </a:solidFill>
              </a:rPr>
            </a:br>
            <a:r>
              <a:rPr lang="fi-FI" sz="1600" b="1" dirty="0">
                <a:solidFill>
                  <a:srgbClr val="D92E2D"/>
                </a:solidFill>
              </a:rPr>
              <a:t>-</a:t>
            </a:r>
            <a:r>
              <a:rPr lang="fi-FI" sz="3200" b="1" dirty="0">
                <a:solidFill>
                  <a:srgbClr val="D92E2D"/>
                </a:solidFill>
              </a:rPr>
              <a:t> </a:t>
            </a:r>
            <a:r>
              <a:rPr lang="fi-FI" sz="1600" b="1" dirty="0">
                <a:solidFill>
                  <a:srgbClr val="D92E2D"/>
                </a:solidFill>
              </a:rPr>
              <a:t>miten urheilun innovaatioita voidaan hyödyntää liiketoiminnassa?</a:t>
            </a:r>
            <a:endParaRPr lang="es-ES" sz="1600" b="1" dirty="0">
              <a:solidFill>
                <a:srgbClr val="D92E2D"/>
              </a:solidFill>
              <a:cs typeface="Calibri Light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010" y="6294071"/>
            <a:ext cx="10100684" cy="5639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ADC5157-47E0-463F-9C8D-1781A1286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59" y="357115"/>
            <a:ext cx="6959400" cy="2046882"/>
          </a:xfrm>
          <a:prstGeom prst="rect">
            <a:avLst/>
          </a:prstGeom>
        </p:spPr>
      </p:pic>
      <p:pic>
        <p:nvPicPr>
          <p:cNvPr id="3" name="Kuva 3">
            <a:extLst>
              <a:ext uri="{FF2B5EF4-FFF2-40B4-BE49-F238E27FC236}">
                <a16:creationId xmlns:a16="http://schemas.microsoft.com/office/drawing/2014/main" id="{3CB7FE97-CBC2-490D-97D8-6FDB058A3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8224" y="4753992"/>
            <a:ext cx="2743200" cy="120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34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3884"/>
            <a:ext cx="9144000" cy="4852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fi-FI" b="1" dirty="0" err="1">
                <a:ea typeface="+mn-lt"/>
                <a:cs typeface="+mn-lt"/>
              </a:rPr>
              <a:t>Brainwriting</a:t>
            </a:r>
            <a:r>
              <a:rPr lang="fi-FI" b="1" dirty="0">
                <a:ea typeface="+mn-lt"/>
                <a:cs typeface="+mn-lt"/>
              </a:rPr>
              <a:t> harjoitus luokassa</a:t>
            </a:r>
          </a:p>
          <a:p>
            <a:pPr algn="l">
              <a:defRPr/>
            </a:pPr>
            <a:endParaRPr lang="en-GB" b="1" dirty="0">
              <a:ea typeface="+mn-lt"/>
              <a:cs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cs typeface="Calibri"/>
              </a:rPr>
              <a:t>Etsi tietoa ja opiskele 6-3-5-tekniikkaa. Järjestä luokassa </a:t>
            </a:r>
            <a:r>
              <a:rPr lang="fi-FI" sz="2000" dirty="0" err="1">
                <a:cs typeface="Calibri"/>
              </a:rPr>
              <a:t>brainwriting</a:t>
            </a:r>
            <a:r>
              <a:rPr lang="fi-FI" sz="2000" dirty="0">
                <a:cs typeface="Calibri"/>
              </a:rPr>
              <a:t>-sessio.</a:t>
            </a: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308343" y="404858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2</a:t>
            </a:r>
            <a:endParaRPr lang="es-ES" sz="3600" b="1" spc="-85" dirty="0">
              <a:solidFill>
                <a:srgbClr val="D92E2D"/>
              </a:solidFill>
              <a:cs typeface="Tahoma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BC87636-0003-4E32-B36B-27DD770FE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17" y="3133813"/>
            <a:ext cx="3441923" cy="2290302"/>
          </a:xfrm>
          <a:prstGeom prst="rect">
            <a:avLst/>
          </a:prstGeom>
        </p:spPr>
      </p:pic>
      <p:sp>
        <p:nvSpPr>
          <p:cNvPr id="4" name="Suorakulmio 3">
            <a:extLst>
              <a:ext uri="{FF2B5EF4-FFF2-40B4-BE49-F238E27FC236}">
                <a16:creationId xmlns:a16="http://schemas.microsoft.com/office/drawing/2014/main" id="{DFD8B6F2-1113-4E18-8708-6BE99003906B}"/>
              </a:ext>
            </a:extLst>
          </p:cNvPr>
          <p:cNvSpPr/>
          <p:nvPr/>
        </p:nvSpPr>
        <p:spPr>
          <a:xfrm>
            <a:off x="4551717" y="5485889"/>
            <a:ext cx="18790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/>
              <a:t>Kuva: Frans Van Heerden, Pexels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8693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3884"/>
            <a:ext cx="9144000" cy="4852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endParaRPr lang="en-GB" sz="3200" dirty="0">
              <a:cs typeface="Calibri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2</a:t>
            </a:r>
            <a:endParaRPr lang="es-ES" sz="3600" b="1" spc="-85" dirty="0">
              <a:solidFill>
                <a:srgbClr val="D92E2D"/>
              </a:solidFill>
              <a:cs typeface="Tahom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157A4C9-68D1-4BA6-88DD-D36F4DC329D7}"/>
              </a:ext>
            </a:extLst>
          </p:cNvPr>
          <p:cNvSpPr txBox="1"/>
          <p:nvPr/>
        </p:nvSpPr>
        <p:spPr>
          <a:xfrm>
            <a:off x="1524000" y="1648296"/>
            <a:ext cx="961978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/>
              <a:t>Testaa Brainwriting-menetelmää verkossa</a:t>
            </a:r>
          </a:p>
          <a:p>
            <a:endParaRPr lang="it-IT" sz="2400" b="1" dirty="0">
              <a:cs typeface="Calibri" panose="020F050202020403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000" dirty="0" err="1"/>
              <a:t>Brainwriting</a:t>
            </a:r>
            <a:r>
              <a:rPr lang="fi-FI" sz="2000" dirty="0"/>
              <a:t>-sessioita voidaan järjestää myös verkossa esimerkiksi etä- tai virtuaalikokouksena: Online-taulu visuaalista yhteistyötä varten </a:t>
            </a:r>
            <a:r>
              <a:rPr lang="it-IT" sz="2000" dirty="0">
                <a:hlinkClick r:id="rId4"/>
              </a:rPr>
              <a:t>www.miro.com</a:t>
            </a:r>
            <a:r>
              <a:rPr lang="it-IT" sz="20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cap="all" dirty="0"/>
              <a:t>Vaihtoehto</a:t>
            </a:r>
            <a:r>
              <a:rPr lang="it-IT" sz="2000" dirty="0"/>
              <a:t>: Etsi muita online-ohjelmistoja</a:t>
            </a:r>
            <a:r>
              <a:rPr lang="it-IT" sz="2000" dirty="0">
                <a:cs typeface="Calibri"/>
              </a:rPr>
              <a:t> brainwriting-menetelmään.</a:t>
            </a:r>
          </a:p>
        </p:txBody>
      </p:sp>
    </p:spTree>
    <p:extLst>
      <p:ext uri="{BB962C8B-B14F-4D97-AF65-F5344CB8AC3E}">
        <p14:creationId xmlns:p14="http://schemas.microsoft.com/office/powerpoint/2010/main" val="6798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21957"/>
            <a:ext cx="9144000" cy="456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endParaRPr lang="it" sz="3200" b="1" dirty="0">
              <a:cs typeface="Calibri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2</a:t>
            </a:r>
            <a:endParaRPr lang="es-ES" sz="3600" b="1" spc="-85" dirty="0">
              <a:solidFill>
                <a:srgbClr val="D92E2D"/>
              </a:solidFill>
              <a:cs typeface="Tahom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E2025E70-9084-49EE-9D98-68B1601DF72C}"/>
              </a:ext>
            </a:extLst>
          </p:cNvPr>
          <p:cNvSpPr txBox="1"/>
          <p:nvPr/>
        </p:nvSpPr>
        <p:spPr>
          <a:xfrm>
            <a:off x="1239645" y="1462669"/>
            <a:ext cx="10037955" cy="4462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b="1" dirty="0">
                <a:cs typeface="Calibri" panose="020F0502020204030204"/>
              </a:rPr>
              <a:t>Viisi kertaa miksi -ongelmanratkaisumenetelmä </a:t>
            </a:r>
            <a:endParaRPr lang="en-US" sz="2400" b="1" dirty="0">
              <a:cs typeface="Calibri" panose="020F0502020204030204"/>
            </a:endParaRPr>
          </a:p>
          <a:p>
            <a:endParaRPr lang="it-IT" sz="2000" dirty="0"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it-IT" sz="2000" dirty="0"/>
              <a:t> </a:t>
            </a:r>
            <a:r>
              <a:rPr lang="it-IT" sz="2000" dirty="0">
                <a:hlinkClick r:id="rId4"/>
              </a:rPr>
              <a:t>https://youtu.be/B-M3YlA2KDg</a:t>
            </a:r>
            <a:r>
              <a:rPr lang="it-IT" sz="2000" dirty="0"/>
              <a:t>  </a:t>
            </a:r>
            <a:r>
              <a:rPr lang="fi-FI" sz="2000" dirty="0"/>
              <a:t>auttaa pääsemään nopeasti ongelman ytimeen.</a:t>
            </a:r>
            <a:r>
              <a:rPr lang="it-IT" sz="2000" dirty="0"/>
              <a:t> </a:t>
            </a:r>
            <a:endParaRPr lang="it-IT" sz="2000" dirty="0">
              <a:cs typeface="Calibri"/>
            </a:endParaRPr>
          </a:p>
          <a:p>
            <a:endParaRPr lang="it-IT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Viisi kertaa miksi -</a:t>
            </a:r>
            <a:r>
              <a:rPr lang="fi-FI" sz="2000" dirty="0"/>
              <a:t>tekniikka perustuu videon ajatukseen ja on tehokkain silloin, kun vastaukset tulevat ihmisiltä, joilla on käytännön kokemusta kyseisestä prosessista tai ongelmasta.</a:t>
            </a:r>
            <a:br>
              <a:rPr lang="fi-FI" sz="2000" dirty="0"/>
            </a:br>
            <a:endParaRPr lang="it-IT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sz="2000" dirty="0"/>
              <a:t>Menetelmä on hyvin yksinkertainen: kun ongelma ilmenee, etsitään sen perimmäinen syy kysymällä viisi kertaa "miksi?". </a:t>
            </a:r>
          </a:p>
          <a:p>
            <a:pPr marL="285750" indent="-285750">
              <a:buFont typeface="Arial"/>
              <a:buChar char="•"/>
            </a:pPr>
            <a:endParaRPr lang="it-IT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sz="2000" dirty="0"/>
              <a:t>Kun vastatoimenpide on ilmeinen, noudatetaan sitä, jotta ongelma ei toistuisi.</a:t>
            </a:r>
            <a:endParaRPr lang="it-IT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VAIHTOEHTO: Testaa tätä menetelmää luokassa. </a:t>
            </a:r>
            <a:r>
              <a:rPr lang="it-IT" sz="2000" dirty="0">
                <a:hlinkClick r:id="rId5"/>
              </a:rPr>
              <a:t>https://www.mindtools.com/pages/article/newTMC_5W.htm</a:t>
            </a:r>
            <a:endParaRPr lang="it-IT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519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433884"/>
            <a:ext cx="9144000" cy="48524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endParaRPr lang="en-GB" sz="3200" dirty="0">
              <a:cs typeface="Calibri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000" b="1" spc="-85">
              <a:solidFill>
                <a:srgbClr val="FF0000"/>
              </a:solidFill>
              <a:cs typeface="Tahoma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C157A4C9-68D1-4BA6-88DD-D36F4DC329D7}"/>
              </a:ext>
            </a:extLst>
          </p:cNvPr>
          <p:cNvSpPr txBox="1"/>
          <p:nvPr/>
        </p:nvSpPr>
        <p:spPr>
          <a:xfrm>
            <a:off x="1351156" y="1509134"/>
            <a:ext cx="9972906" cy="53245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b="1" dirty="0">
                <a:ea typeface="+mn-lt"/>
                <a:cs typeface="+mn-lt"/>
              </a:rPr>
              <a:t>Ideointimenetelmä:</a:t>
            </a:r>
            <a:r>
              <a:rPr lang="fi-FI" sz="2000" dirty="0">
                <a:ea typeface="+mn-lt"/>
                <a:cs typeface="+mn-lt"/>
              </a:rPr>
              <a:t> </a:t>
            </a:r>
            <a:r>
              <a:rPr lang="fi-FI" sz="2000" b="1" dirty="0">
                <a:cs typeface="Calibri" panose="020F0502020204030204"/>
              </a:rPr>
              <a:t>Kuusi hattua(R)</a:t>
            </a:r>
          </a:p>
          <a:p>
            <a:endParaRPr lang="it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auttaa tarkastelemaan päätöstä eri tavoin Edward de </a:t>
            </a:r>
            <a:r>
              <a:rPr lang="fi-FI" sz="2000" dirty="0" err="1">
                <a:ea typeface="+mn-lt"/>
                <a:cs typeface="+mn-lt"/>
              </a:rPr>
              <a:t>Bonon</a:t>
            </a:r>
            <a:r>
              <a:rPr lang="fi-FI" sz="2000" dirty="0">
                <a:ea typeface="+mn-lt"/>
                <a:cs typeface="+mn-lt"/>
              </a:rPr>
              <a:t> vuonna 1986 kehittämän roolipelimallin avulla. </a:t>
            </a:r>
          </a:p>
          <a:p>
            <a:pPr marL="285750" indent="-285750">
              <a:buFont typeface="Arial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Jokainen edustaa erilaista näkökulmaa tiettyyn asiaan. Tavoitteena on oivaltava toiminta, joka estää kapeakatseista ajattelua. </a:t>
            </a:r>
          </a:p>
          <a:p>
            <a:pPr marL="285750" indent="-285750">
              <a:buFont typeface="Arial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Menetelmä toimii tiimipohjaisena ongelmanratkaisu- ja </a:t>
            </a:r>
            <a:r>
              <a:rPr lang="fi-FI" sz="2000" dirty="0" err="1">
                <a:ea typeface="+mn-lt"/>
                <a:cs typeface="+mn-lt"/>
              </a:rPr>
              <a:t>brainstorming</a:t>
            </a:r>
            <a:r>
              <a:rPr lang="fi-FI" sz="2000" dirty="0">
                <a:ea typeface="+mn-lt"/>
                <a:cs typeface="+mn-lt"/>
              </a:rPr>
              <a:t>-tekniikkana. Menetelmää voidaan käyttää ongelmien tutkimiseen eri näkökulmista sellaisten vaihtoehtojen löytämiseksi, jotka muutoin saattaisivat jäädä huomaamatta. </a:t>
            </a:r>
            <a:r>
              <a:rPr lang="it" sz="2000" dirty="0">
                <a:ea typeface="+mn-lt"/>
                <a:cs typeface="+mn-lt"/>
              </a:rPr>
              <a:t> </a:t>
            </a:r>
          </a:p>
          <a:p>
            <a:pPr marL="285750" indent="-285750">
              <a:buFont typeface="Arial"/>
              <a:buChar char="•"/>
            </a:pPr>
            <a:endParaRPr lang="it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" sz="2000" dirty="0">
                <a:cs typeface="Calibri"/>
                <a:hlinkClick r:id="rId4"/>
              </a:rPr>
              <a:t>https://youtu.be/oHiwpz7r4wY</a:t>
            </a:r>
            <a:r>
              <a:rPr lang="it" sz="2000" dirty="0">
                <a:cs typeface="Calibri"/>
              </a:rPr>
              <a:t> </a:t>
            </a:r>
          </a:p>
          <a:p>
            <a:pPr marL="285750" indent="-285750">
              <a:buFont typeface="Arial"/>
              <a:buChar char="•"/>
            </a:pPr>
            <a:endParaRPr lang="it" sz="20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 sz="2000" dirty="0"/>
              <a:t>VAIHTOEHTO: </a:t>
            </a:r>
            <a:r>
              <a:rPr lang="fi-FI" sz="2000" dirty="0"/>
              <a:t>Luo uusia ideoita käyttämällä tätä menetelmää luokassa</a:t>
            </a:r>
            <a:r>
              <a:rPr lang="it-IT" sz="2000" dirty="0"/>
              <a:t>.</a:t>
            </a:r>
            <a:endParaRPr lang="it" sz="20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" sz="2000" i="1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it" sz="2000" dirty="0">
              <a:cs typeface="Calibri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C02C861-6407-454D-A48F-34C702B0A848}"/>
              </a:ext>
            </a:extLst>
          </p:cNvPr>
          <p:cNvSpPr txBox="1"/>
          <p:nvPr/>
        </p:nvSpPr>
        <p:spPr>
          <a:xfrm>
            <a:off x="6332033" y="496230"/>
            <a:ext cx="567039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i-FI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2</a:t>
            </a:r>
            <a:endParaRPr lang="es-ES" sz="3600" b="1" spc="-85" dirty="0">
              <a:solidFill>
                <a:srgbClr val="D92E2D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433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066" y="1468418"/>
            <a:ext cx="9329853" cy="46480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fi-FI" b="1" dirty="0">
                <a:ea typeface="+mn-lt"/>
                <a:cs typeface="+mn-lt"/>
              </a:rPr>
              <a:t>Sinisen meren strategia</a:t>
            </a:r>
            <a:r>
              <a:rPr lang="fi-FI" dirty="0">
                <a:ea typeface="+mn-lt"/>
                <a:cs typeface="+mn-lt"/>
              </a:rPr>
              <a:t> </a:t>
            </a:r>
          </a:p>
          <a:p>
            <a:pPr algn="l">
              <a:defRPr/>
            </a:pPr>
            <a:endParaRPr lang="en-GB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ea typeface="+mn-lt"/>
                <a:cs typeface="+mn-lt"/>
              </a:rPr>
              <a:t>  Haluatko luoda mullistavia ideoita? Tässä on kuusi tapaa luoda Sinisen meren    ideoita ja strategioita. </a:t>
            </a:r>
            <a:r>
              <a:rPr lang="fi-FI" sz="2000" dirty="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https://youtu.be/NUWKiC2Jg-A</a:t>
            </a:r>
            <a:r>
              <a:rPr lang="fi-FI" sz="2000" dirty="0">
                <a:ea typeface="+mn-lt"/>
                <a:cs typeface="+mn-lt"/>
              </a:rPr>
              <a:t> </a:t>
            </a:r>
            <a:endParaRPr lang="en-GB" sz="2000" dirty="0">
              <a:ea typeface="+mn-lt"/>
              <a:cs typeface="+mn-lt"/>
            </a:endParaRPr>
          </a:p>
          <a:p>
            <a:pPr marL="457200" indent="-457200" algn="l">
              <a:buChar char="•"/>
              <a:defRPr/>
            </a:pPr>
            <a:r>
              <a:rPr lang="fi-FI" sz="2000" dirty="0">
                <a:ea typeface="+mn-lt"/>
                <a:cs typeface="+mn-lt"/>
              </a:rPr>
              <a:t>Sinisen meren strategialla tähdätään erilaistumiseen ja alhaisiin kustannuksiin uuden markkinatilan avaamiseksi sekä uuden kysynnän luomiseksi. </a:t>
            </a:r>
          </a:p>
          <a:p>
            <a:pPr marL="457200" indent="-457200" algn="l">
              <a:buChar char="•"/>
              <a:defRPr/>
            </a:pPr>
            <a:r>
              <a:rPr lang="fi-FI" sz="2000" dirty="0">
                <a:ea typeface="+mn-lt"/>
                <a:cs typeface="+mn-lt"/>
              </a:rPr>
              <a:t>Kyse on kilpailemattoman markkinatilan luomisesta ja valtaamisesta, jolloin kilpailusta tulee merkityksetöntä</a:t>
            </a:r>
            <a:r>
              <a:rPr lang="it" sz="2000" dirty="0">
                <a:ea typeface="+mn-lt"/>
                <a:cs typeface="+mn-lt"/>
              </a:rPr>
              <a:t>. (</a:t>
            </a:r>
            <a:r>
              <a:rPr lang="it" sz="2000" dirty="0" err="1">
                <a:ea typeface="+mn-lt"/>
                <a:cs typeface="+mn-lt"/>
              </a:rPr>
              <a:t>https</a:t>
            </a:r>
            <a:r>
              <a:rPr lang="it" sz="2000" dirty="0">
                <a:ea typeface="+mn-lt"/>
                <a:cs typeface="+mn-lt"/>
              </a:rPr>
              <a:t>://www.blueoceanstrategy.com/</a:t>
            </a:r>
            <a:r>
              <a:rPr lang="it" sz="2000" dirty="0" err="1">
                <a:ea typeface="+mn-lt"/>
                <a:cs typeface="+mn-lt"/>
              </a:rPr>
              <a:t>what</a:t>
            </a:r>
            <a:r>
              <a:rPr lang="it" sz="2000" dirty="0">
                <a:ea typeface="+mn-lt"/>
                <a:cs typeface="+mn-lt"/>
              </a:rPr>
              <a:t>-</a:t>
            </a:r>
            <a:r>
              <a:rPr lang="it" sz="2000" dirty="0" err="1">
                <a:ea typeface="+mn-lt"/>
                <a:cs typeface="+mn-lt"/>
              </a:rPr>
              <a:t>is</a:t>
            </a:r>
            <a:r>
              <a:rPr lang="it" sz="2000" dirty="0">
                <a:ea typeface="+mn-lt"/>
                <a:cs typeface="+mn-lt"/>
              </a:rPr>
              <a:t>-blue-</a:t>
            </a:r>
            <a:r>
              <a:rPr lang="it" sz="2000" dirty="0" err="1">
                <a:ea typeface="+mn-lt"/>
                <a:cs typeface="+mn-lt"/>
              </a:rPr>
              <a:t>ocean</a:t>
            </a:r>
            <a:r>
              <a:rPr lang="it" sz="2000" dirty="0">
                <a:ea typeface="+mn-lt"/>
                <a:cs typeface="+mn-lt"/>
              </a:rPr>
              <a:t>-strategy/)</a:t>
            </a:r>
            <a:r>
              <a:rPr lang="en-GB" sz="2000" dirty="0">
                <a:ea typeface="+mn-lt"/>
                <a:cs typeface="+mn-lt"/>
              </a:rPr>
              <a:t> </a:t>
            </a:r>
            <a:endParaRPr lang="en-GB" sz="2000" dirty="0">
              <a:cs typeface="Calibri" panose="020F0502020204030204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3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247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3066" y="1379594"/>
            <a:ext cx="9329853" cy="47368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fi-FI" b="1" dirty="0">
                <a:ea typeface="+mn-lt"/>
                <a:cs typeface="+mn-lt"/>
              </a:rPr>
              <a:t>Sinisen meren strategia</a:t>
            </a:r>
            <a:endParaRPr lang="fi-FI" dirty="0">
              <a:cs typeface="Calibri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3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BFF479B-A81F-44B7-A146-9127199ED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14" y="1865033"/>
            <a:ext cx="7703409" cy="434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6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4597" y="1721195"/>
            <a:ext cx="9144000" cy="456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fi-FI" b="1" dirty="0">
                <a:cs typeface="Calibri"/>
              </a:rPr>
              <a:t>Käytännön tehtävä: Nelikenttäanalyysi</a:t>
            </a:r>
          </a:p>
          <a:p>
            <a:pPr algn="l">
              <a:defRPr/>
            </a:pPr>
            <a:endParaRPr lang="fi-FI" b="1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fi-FI" sz="2000" dirty="0"/>
              <a:t>Opiskele tämä materiaali:</a:t>
            </a:r>
            <a:endParaRPr lang="en-US" sz="2000" dirty="0">
              <a:hlinkClick r:id="rId4" tooltip="https://www.blueoceanstrategy.com/tools/four-actions-framework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>
              <a:defRPr/>
            </a:pPr>
            <a:r>
              <a:rPr lang="en-US" sz="2000" dirty="0">
                <a:hlinkClick r:id="rId4" tooltip="https://www.blueoceanstrategy.com/tools/four-actions-framework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https://www.blueoceanstrategy.com/tools/four-actions-framework/</a:t>
            </a:r>
            <a:endParaRPr lang="en-US" sz="2000" b="1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fi-FI" sz="2000" dirty="0">
                <a:cs typeface="Calibri"/>
              </a:rPr>
              <a:t>Valmista oma nelikenttäanalyysisi ja esittele se luokassa muille.</a:t>
            </a:r>
            <a:endParaRPr lang="en-US" sz="2000" dirty="0">
              <a:cs typeface="Calibri"/>
            </a:endParaRPr>
          </a:p>
          <a:p>
            <a:pPr algn="l">
              <a:defRPr/>
            </a:pPr>
            <a:endParaRPr lang="en-US" sz="2000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fi-FI" sz="2000" dirty="0">
              <a:cs typeface="Calibri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US" sz="2000" dirty="0">
              <a:cs typeface="Calibri"/>
            </a:endParaRPr>
          </a:p>
          <a:p>
            <a:pPr algn="l">
              <a:defRPr/>
            </a:pPr>
            <a:endParaRPr lang="it" sz="3200" b="1" dirty="0">
              <a:cs typeface="Calibri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3</a:t>
            </a:r>
            <a:endParaRPr lang="es-ES" sz="39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9" name="Imagen 16">
            <a:extLst>
              <a:ext uri="{FF2B5EF4-FFF2-40B4-BE49-F238E27FC236}">
                <a16:creationId xmlns:a16="http://schemas.microsoft.com/office/drawing/2014/main" id="{72133306-28C8-4689-BEFF-7E7903230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789" y="4003380"/>
            <a:ext cx="3698488" cy="192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lipse 30">
            <a:extLst>
              <a:ext uri="{FF2B5EF4-FFF2-40B4-BE49-F238E27FC236}">
                <a16:creationId xmlns:a16="http://schemas.microsoft.com/office/drawing/2014/main" id="{806EFDD2-B016-428A-BA84-A2E5E9B57D88}"/>
              </a:ext>
            </a:extLst>
          </p:cNvPr>
          <p:cNvSpPr/>
          <p:nvPr/>
        </p:nvSpPr>
        <p:spPr>
          <a:xfrm>
            <a:off x="4209215" y="1159241"/>
            <a:ext cx="3091969" cy="3292444"/>
          </a:xfrm>
          <a:prstGeom prst="ellipse">
            <a:avLst/>
          </a:prstGeom>
          <a:solidFill>
            <a:schemeClr val="bg1"/>
          </a:solidFill>
          <a:ln>
            <a:solidFill>
              <a:srgbClr val="D92E2D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746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8" y="111354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825" y="488131"/>
            <a:ext cx="3091969" cy="671109"/>
          </a:xfrm>
        </p:spPr>
        <p:txBody>
          <a:bodyPr>
            <a:normAutofit/>
          </a:bodyPr>
          <a:lstStyle/>
          <a:p>
            <a:pPr algn="l"/>
            <a:r>
              <a:rPr lang="fi-FI" sz="4000" b="1" dirty="0">
                <a:solidFill>
                  <a:srgbClr val="D92E2D"/>
                </a:solidFill>
              </a:rPr>
              <a:t>Yhteenveto</a:t>
            </a:r>
          </a:p>
        </p:txBody>
      </p:sp>
      <p:sp>
        <p:nvSpPr>
          <p:cNvPr id="22" name="Círculo parcial 4">
            <a:extLst>
              <a:ext uri="{FF2B5EF4-FFF2-40B4-BE49-F238E27FC236}">
                <a16:creationId xmlns:a16="http://schemas.microsoft.com/office/drawing/2014/main" id="{4A619EC6-B788-43B7-B1D9-E7EB54C9EEB9}"/>
              </a:ext>
            </a:extLst>
          </p:cNvPr>
          <p:cNvSpPr txBox="1"/>
          <p:nvPr/>
        </p:nvSpPr>
        <p:spPr>
          <a:xfrm>
            <a:off x="8925104" y="2066796"/>
            <a:ext cx="2312278" cy="2306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altLang="ko-KR" sz="1400" b="1" kern="1200" dirty="0">
                <a:solidFill>
                  <a:srgbClr val="FF0000"/>
                </a:solidFill>
                <a:ea typeface="+mn-lt"/>
                <a:cs typeface="+mn-lt"/>
              </a:rPr>
              <a:t>Johdanto </a:t>
            </a:r>
            <a:r>
              <a:rPr lang="fi-FI" altLang="ko-KR" sz="1400" b="1" dirty="0">
                <a:solidFill>
                  <a:srgbClr val="FF0000"/>
                </a:solidFill>
                <a:ea typeface="+mn-lt"/>
                <a:cs typeface="+mn-lt"/>
              </a:rPr>
              <a:t>muotoiluajattelun periaatteisiin</a:t>
            </a:r>
            <a:endParaRPr lang="fi-FI" altLang="ko-KR" sz="1400" b="1" dirty="0" err="1">
              <a:solidFill>
                <a:srgbClr val="FF0000"/>
              </a:solidFill>
              <a:ea typeface="+mn-lt"/>
              <a:cs typeface="Calibri"/>
            </a:endParaRP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altLang="ko-KR" sz="1200" dirty="0">
                <a:solidFill>
                  <a:schemeClr val="tx1"/>
                </a:solidFill>
                <a:cs typeface="Arial" pitchFamily="34" charset="0"/>
              </a:rPr>
              <a:t>Asiakkaan ongelman ymmärtäminen ja määrittely</a:t>
            </a: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altLang="ko-KR" sz="1200" dirty="0" err="1">
                <a:solidFill>
                  <a:schemeClr val="tx1"/>
                </a:solidFill>
                <a:cs typeface="Arial" pitchFamily="34" charset="0"/>
              </a:rPr>
              <a:t>Benchmarking</a:t>
            </a:r>
            <a:r>
              <a:rPr lang="fi-FI" altLang="ko-KR" sz="1200" dirty="0">
                <a:solidFill>
                  <a:schemeClr val="tx1"/>
                </a:solidFill>
                <a:cs typeface="Arial" pitchFamily="34" charset="0"/>
              </a:rPr>
              <a:t> ja tiedonkeruu</a:t>
            </a: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altLang="ko-KR" sz="1200" dirty="0">
                <a:solidFill>
                  <a:schemeClr val="tx1"/>
                </a:solidFill>
                <a:cs typeface="Arial" pitchFamily="34" charset="0"/>
              </a:rPr>
              <a:t>Suunnittele useita ratkaisuja</a:t>
            </a: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altLang="ko-KR" sz="1200" dirty="0">
                <a:solidFill>
                  <a:schemeClr val="tx1"/>
                </a:solidFill>
                <a:cs typeface="Arial" pitchFamily="34" charset="0"/>
              </a:rPr>
              <a:t>Tee halpoja ja nopeita kokeiluja</a:t>
            </a:r>
            <a:endParaRPr lang="en-US" altLang="ko-KR" sz="1200" kern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A156D70-A195-436E-9A17-8D54E37EDF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390564" y="2564218"/>
            <a:ext cx="317240" cy="482490"/>
          </a:xfrm>
          <a:prstGeom prst="rect">
            <a:avLst/>
          </a:prstGeom>
        </p:spPr>
      </p:pic>
      <p:sp>
        <p:nvSpPr>
          <p:cNvPr id="26" name="Círculo parcial 4">
            <a:extLst>
              <a:ext uri="{FF2B5EF4-FFF2-40B4-BE49-F238E27FC236}">
                <a16:creationId xmlns:a16="http://schemas.microsoft.com/office/drawing/2014/main" id="{C270780F-1E50-4F97-9304-1AA371985DE5}"/>
              </a:ext>
            </a:extLst>
          </p:cNvPr>
          <p:cNvSpPr txBox="1"/>
          <p:nvPr/>
        </p:nvSpPr>
        <p:spPr>
          <a:xfrm>
            <a:off x="4234710" y="4894105"/>
            <a:ext cx="3321122" cy="122904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sz="1400" b="1" dirty="0">
                <a:solidFill>
                  <a:srgbClr val="FF0000"/>
                </a:solidFill>
                <a:cs typeface="Arial"/>
              </a:rPr>
              <a:t>Johdanto ideointimenetelmiin </a:t>
            </a:r>
            <a:endParaRPr lang="fi-FI" altLang="ko-KR" sz="1400" b="1" dirty="0">
              <a:solidFill>
                <a:srgbClr val="FF0000"/>
              </a:solidFill>
              <a:ea typeface="맑은 고딕"/>
              <a:cs typeface="Arial" pitchFamily="34" charset="0"/>
            </a:endParaRPr>
          </a:p>
          <a:p>
            <a:pPr marL="171450" lvl="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altLang="ko-KR" sz="1200" kern="1200" dirty="0" err="1">
                <a:solidFill>
                  <a:schemeClr val="tx1"/>
                </a:solidFill>
                <a:ea typeface="맑은 고딕"/>
                <a:cs typeface="Arial"/>
              </a:rPr>
              <a:t>Brainstorming</a:t>
            </a:r>
            <a:endParaRPr lang="fi-FI" altLang="ko-KR" sz="1200" dirty="0" err="1">
              <a:solidFill>
                <a:schemeClr val="tx1"/>
              </a:solidFill>
              <a:ea typeface="맑은 고딕"/>
              <a:cs typeface="Arial"/>
            </a:endParaRPr>
          </a:p>
          <a:p>
            <a:pPr marL="171450" lvl="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altLang="ko-KR" sz="1200" dirty="0" err="1">
                <a:solidFill>
                  <a:schemeClr val="tx1"/>
                </a:solidFill>
                <a:ea typeface="맑은 고딕"/>
                <a:cs typeface="Arial"/>
              </a:rPr>
              <a:t>Brainwriting</a:t>
            </a: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cs typeface="Arial"/>
              </a:rPr>
              <a:t>. Viisi kertaa miksi -ongelmanratkaisumenetelmä </a:t>
            </a:r>
            <a:endParaRPr lang="fi-FI" sz="1200" dirty="0">
              <a:solidFill>
                <a:schemeClr val="tx1"/>
              </a:solidFill>
              <a:cs typeface="Arial" pitchFamily="34" charset="0"/>
            </a:endParaRPr>
          </a:p>
          <a:p>
            <a:pPr marL="171450" lvl="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altLang="ko-KR" sz="1200" dirty="0">
                <a:solidFill>
                  <a:schemeClr val="tx1"/>
                </a:solidFill>
                <a:ea typeface="맑은 고딕"/>
                <a:cs typeface="Arial"/>
              </a:rPr>
              <a:t>Kuusi hattua®-menetelmä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841E436B-121B-48E1-A2DE-F4AEA918ED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3852600" y="5242141"/>
            <a:ext cx="317240" cy="48249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4927C93-6B6D-4139-9E79-D01250405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051208" y="1563432"/>
            <a:ext cx="1422332" cy="216322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CC6F2AC-3075-415B-BB96-4AB8DF08DE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03" r="20863"/>
          <a:stretch/>
        </p:blipFill>
        <p:spPr>
          <a:xfrm>
            <a:off x="5089012" y="3700706"/>
            <a:ext cx="1236813" cy="299234"/>
          </a:xfrm>
          <a:prstGeom prst="rect">
            <a:avLst/>
          </a:prstGeom>
        </p:spPr>
      </p:pic>
      <p:sp>
        <p:nvSpPr>
          <p:cNvPr id="33" name="Círculo parcial 4">
            <a:extLst>
              <a:ext uri="{FF2B5EF4-FFF2-40B4-BE49-F238E27FC236}">
                <a16:creationId xmlns:a16="http://schemas.microsoft.com/office/drawing/2014/main" id="{10F9AC94-70F5-44D1-8B0D-45D14E205E1B}"/>
              </a:ext>
            </a:extLst>
          </p:cNvPr>
          <p:cNvSpPr txBox="1"/>
          <p:nvPr/>
        </p:nvSpPr>
        <p:spPr>
          <a:xfrm>
            <a:off x="3328842" y="5068067"/>
            <a:ext cx="1545798" cy="13131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kern="1200" dirty="0">
              <a:solidFill>
                <a:schemeClr val="tx1"/>
              </a:solidFill>
            </a:endParaRPr>
          </a:p>
        </p:txBody>
      </p:sp>
      <p:sp>
        <p:nvSpPr>
          <p:cNvPr id="36" name="Círculo parcial 4">
            <a:extLst>
              <a:ext uri="{FF2B5EF4-FFF2-40B4-BE49-F238E27FC236}">
                <a16:creationId xmlns:a16="http://schemas.microsoft.com/office/drawing/2014/main" id="{5087D1B3-B987-41B9-AD1B-6F950D8ADA8F}"/>
              </a:ext>
            </a:extLst>
          </p:cNvPr>
          <p:cNvSpPr txBox="1"/>
          <p:nvPr/>
        </p:nvSpPr>
        <p:spPr>
          <a:xfrm>
            <a:off x="1267844" y="1714191"/>
            <a:ext cx="1851991" cy="296300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i-FI" altLang="ko-KR" sz="1400" b="1" dirty="0">
                <a:solidFill>
                  <a:srgbClr val="FF0000"/>
                </a:solidFill>
                <a:ea typeface="맑은 고딕"/>
                <a:cs typeface="Arial"/>
              </a:rPr>
              <a:t>Johdanto Sinisen meren strategiaan</a:t>
            </a: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altLang="ko-KR" sz="1200" dirty="0">
                <a:solidFill>
                  <a:schemeClr val="tx1"/>
                </a:solidFill>
                <a:cs typeface="Arial" pitchFamily="34" charset="0"/>
              </a:rPr>
              <a:t>Tapa tavoitella erilaistumista ja alhaisia kustannuksia uuden markkina-alueen ja kysynnän avaamiseksi.</a:t>
            </a:r>
          </a:p>
          <a:p>
            <a:pPr marL="171450" indent="-17145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fi-FI" altLang="ko-KR" sz="1200" dirty="0">
                <a:solidFill>
                  <a:schemeClr val="tx1"/>
                </a:solidFill>
                <a:cs typeface="Arial" pitchFamily="34" charset="0"/>
              </a:rPr>
              <a:t>Keino luoda ja vallata markkinoita, jotta kilpailusta tulisi merkityksetöntä. </a:t>
            </a:r>
            <a:endParaRPr lang="en-US" altLang="ko-KR" sz="12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2408AB97-1728-42C7-B2C0-68563D63DF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937807" y="2805463"/>
            <a:ext cx="317240" cy="482490"/>
          </a:xfrm>
          <a:prstGeom prst="rect">
            <a:avLst/>
          </a:prstGeom>
        </p:spPr>
      </p:pic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CFFDE0F-79B9-4B5C-83BF-0B8BA17475A9}"/>
              </a:ext>
            </a:extLst>
          </p:cNvPr>
          <p:cNvCxnSpPr>
            <a:cxnSpLocks/>
          </p:cNvCxnSpPr>
          <p:nvPr/>
        </p:nvCxnSpPr>
        <p:spPr>
          <a:xfrm flipH="1">
            <a:off x="3228783" y="2736952"/>
            <a:ext cx="980432" cy="0"/>
          </a:xfrm>
          <a:prstGeom prst="straightConnector1">
            <a:avLst/>
          </a:prstGeom>
          <a:ln w="19050">
            <a:solidFill>
              <a:srgbClr val="D92E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B5981CFC-69D6-4D4C-BACB-7FD12B493921}"/>
              </a:ext>
            </a:extLst>
          </p:cNvPr>
          <p:cNvCxnSpPr>
            <a:cxnSpLocks/>
          </p:cNvCxnSpPr>
          <p:nvPr/>
        </p:nvCxnSpPr>
        <p:spPr>
          <a:xfrm>
            <a:off x="5818246" y="4487783"/>
            <a:ext cx="0" cy="378828"/>
          </a:xfrm>
          <a:prstGeom prst="straightConnector1">
            <a:avLst/>
          </a:prstGeom>
          <a:ln w="19050">
            <a:solidFill>
              <a:srgbClr val="E687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0974103A-2414-4B1B-8808-F01C8A021B8A}"/>
              </a:ext>
            </a:extLst>
          </p:cNvPr>
          <p:cNvCxnSpPr>
            <a:cxnSpLocks/>
          </p:cNvCxnSpPr>
          <p:nvPr/>
        </p:nvCxnSpPr>
        <p:spPr>
          <a:xfrm>
            <a:off x="7301184" y="2741793"/>
            <a:ext cx="997159" cy="0"/>
          </a:xfrm>
          <a:prstGeom prst="straightConnector1">
            <a:avLst/>
          </a:prstGeom>
          <a:ln w="19050">
            <a:solidFill>
              <a:srgbClr val="FFD13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91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A08B80-7111-4A3D-A333-5A675D21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51102" y="488131"/>
            <a:ext cx="4327693" cy="671109"/>
          </a:xfrm>
        </p:spPr>
        <p:txBody>
          <a:bodyPr>
            <a:noAutofit/>
          </a:bodyPr>
          <a:lstStyle/>
          <a:p>
            <a:r>
              <a:rPr lang="fi-FI" sz="4000" b="1" dirty="0">
                <a:solidFill>
                  <a:srgbClr val="C00000"/>
                </a:solidFill>
              </a:rPr>
              <a:t>Itsearviointitehtäviä</a:t>
            </a:r>
            <a:endParaRPr lang="fi-FI" sz="4000" b="1" dirty="0">
              <a:solidFill>
                <a:srgbClr val="C00000"/>
              </a:solidFill>
              <a:cs typeface="Calibri Light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CEE6CFB-652F-401E-AD86-77644B3FAE51}"/>
              </a:ext>
            </a:extLst>
          </p:cNvPr>
          <p:cNvSpPr txBox="1">
            <a:spLocks/>
          </p:cNvSpPr>
          <p:nvPr/>
        </p:nvSpPr>
        <p:spPr>
          <a:xfrm>
            <a:off x="2494218" y="2232580"/>
            <a:ext cx="2196000" cy="2772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ko-KR" sz="1600" b="1" dirty="0">
                <a:latin typeface="Arial"/>
                <a:ea typeface="맑은 고딕"/>
                <a:cs typeface="Arial"/>
              </a:rPr>
              <a:t>Kysymys 1:</a:t>
            </a:r>
          </a:p>
          <a:p>
            <a:r>
              <a:rPr lang="fi-FI" b="1" dirty="0"/>
              <a:t>Mitä innovointi on ja miksi se on tärkeää liiketoiminnassa?</a:t>
            </a:r>
            <a:endParaRPr lang="ko-KR" altLang="en-US" sz="1600" b="1" dirty="0">
              <a:latin typeface="+mj-lt"/>
              <a:cs typeface="Arial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ABA6387-F2E0-4F54-A8C6-C1448A54B76F}"/>
              </a:ext>
            </a:extLst>
          </p:cNvPr>
          <p:cNvGrpSpPr/>
          <p:nvPr/>
        </p:nvGrpSpPr>
        <p:grpSpPr>
          <a:xfrm>
            <a:off x="8330291" y="2275106"/>
            <a:ext cx="1061896" cy="965383"/>
            <a:chOff x="1647104" y="1683715"/>
            <a:chExt cx="724176" cy="586547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A1E00100-DE37-4138-ADCC-C4752FCEB8FD}"/>
                </a:ext>
              </a:extLst>
            </p:cNvPr>
            <p:cNvSpPr/>
            <p:nvPr/>
          </p:nvSpPr>
          <p:spPr>
            <a:xfrm>
              <a:off x="1647104" y="1683715"/>
              <a:ext cx="724176" cy="586547"/>
            </a:xfrm>
            <a:prstGeom prst="rect">
              <a:avLst/>
            </a:prstGeom>
            <a:solidFill>
              <a:srgbClr val="FFC400"/>
            </a:solidFill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278C3459-CABC-4D17-B45C-C4DDA3D55D77}"/>
                </a:ext>
              </a:extLst>
            </p:cNvPr>
            <p:cNvSpPr/>
            <p:nvPr/>
          </p:nvSpPr>
          <p:spPr>
            <a:xfrm>
              <a:off x="1793124" y="1807904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C4DC21D7-03C9-4E6D-81DF-052482C04255}"/>
              </a:ext>
            </a:extLst>
          </p:cNvPr>
          <p:cNvGrpSpPr/>
          <p:nvPr/>
        </p:nvGrpSpPr>
        <p:grpSpPr>
          <a:xfrm>
            <a:off x="1276760" y="2278581"/>
            <a:ext cx="1061896" cy="965383"/>
            <a:chOff x="5146962" y="2232411"/>
            <a:chExt cx="1061896" cy="965383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0D34F12-CA7C-425C-889A-FA960573DC9D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Rectangle 36">
              <a:extLst>
                <a:ext uri="{FF2B5EF4-FFF2-40B4-BE49-F238E27FC236}">
                  <a16:creationId xmlns:a16="http://schemas.microsoft.com/office/drawing/2014/main" id="{ABA4606A-6E66-41DA-B489-E8F965CD99EE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3F9D470A-BF01-4D7C-864E-03F03E038D13}"/>
              </a:ext>
            </a:extLst>
          </p:cNvPr>
          <p:cNvSpPr txBox="1">
            <a:spLocks/>
          </p:cNvSpPr>
          <p:nvPr/>
        </p:nvSpPr>
        <p:spPr>
          <a:xfrm>
            <a:off x="5961534" y="2202306"/>
            <a:ext cx="2196000" cy="2772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ko-KR" sz="1600" b="1" dirty="0">
                <a:latin typeface="Arial"/>
                <a:ea typeface="맑은 고딕"/>
                <a:cs typeface="Arial"/>
              </a:rPr>
              <a:t>Kysymys 2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C8D88BE-7943-4B45-971A-B6E4EFEA82C8}"/>
              </a:ext>
            </a:extLst>
          </p:cNvPr>
          <p:cNvSpPr txBox="1">
            <a:spLocks/>
          </p:cNvSpPr>
          <p:nvPr/>
        </p:nvSpPr>
        <p:spPr>
          <a:xfrm>
            <a:off x="5961534" y="2509612"/>
            <a:ext cx="2196000" cy="8280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/>
              <a:t>Mitkä ovat muotoiluajattelun vaiheet?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C437ABDA-AED3-4F33-AE14-55ECEF96F665}"/>
              </a:ext>
            </a:extLst>
          </p:cNvPr>
          <p:cNvSpPr txBox="1">
            <a:spLocks/>
          </p:cNvSpPr>
          <p:nvPr/>
        </p:nvSpPr>
        <p:spPr>
          <a:xfrm>
            <a:off x="9494341" y="2244491"/>
            <a:ext cx="2196000" cy="2772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ko-KR" sz="1600" b="1" dirty="0">
                <a:latin typeface="Arial"/>
                <a:ea typeface="맑은 고딕"/>
                <a:cs typeface="Arial"/>
              </a:rPr>
              <a:t>Kysymys 3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220CD748-A25E-4A63-BD61-B6BA5E2A3466}"/>
              </a:ext>
            </a:extLst>
          </p:cNvPr>
          <p:cNvSpPr txBox="1">
            <a:spLocks/>
          </p:cNvSpPr>
          <p:nvPr/>
        </p:nvSpPr>
        <p:spPr>
          <a:xfrm>
            <a:off x="9494341" y="2551970"/>
            <a:ext cx="2196000" cy="8280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/>
              <a:t>Kerro </a:t>
            </a:r>
            <a:r>
              <a:rPr lang="fi-FI" b="1" dirty="0" err="1"/>
              <a:t>brainstorming</a:t>
            </a:r>
            <a:r>
              <a:rPr lang="fi-FI" b="1" dirty="0"/>
              <a:t>-menetelmän perusperiaatteista.</a:t>
            </a:r>
            <a:endParaRPr lang="fi-FI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DADA11D-773C-41AA-98A8-4A921B31191E}"/>
              </a:ext>
            </a:extLst>
          </p:cNvPr>
          <p:cNvGrpSpPr/>
          <p:nvPr/>
        </p:nvGrpSpPr>
        <p:grpSpPr>
          <a:xfrm>
            <a:off x="4862975" y="2278580"/>
            <a:ext cx="1061896" cy="965383"/>
            <a:chOff x="4523418" y="3490010"/>
            <a:chExt cx="1061896" cy="965383"/>
          </a:xfrm>
        </p:grpSpPr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9D836CD2-502D-4B8F-AE6C-6C607D277D9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Donut 39">
              <a:extLst>
                <a:ext uri="{FF2B5EF4-FFF2-40B4-BE49-F238E27FC236}">
                  <a16:creationId xmlns:a16="http://schemas.microsoft.com/office/drawing/2014/main" id="{1334B0C0-290D-4995-B6C4-A157746FF673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6AF3D80-07B6-4861-AFD2-D114D66325BC}"/>
              </a:ext>
            </a:extLst>
          </p:cNvPr>
          <p:cNvSpPr txBox="1">
            <a:spLocks/>
          </p:cNvSpPr>
          <p:nvPr/>
        </p:nvSpPr>
        <p:spPr>
          <a:xfrm>
            <a:off x="2371280" y="3970029"/>
            <a:ext cx="2196000" cy="2772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ko-KR" sz="1600" b="1" dirty="0">
                <a:latin typeface="Arial"/>
                <a:ea typeface="맑은 고딕"/>
                <a:cs typeface="Arial"/>
              </a:rPr>
              <a:t>Kysymys</a:t>
            </a:r>
            <a:r>
              <a:rPr lang="en-US" altLang="ko-KR" sz="1600" b="1" dirty="0">
                <a:latin typeface="Arial"/>
                <a:ea typeface="맑은 고딕"/>
                <a:cs typeface="Arial"/>
              </a:rPr>
              <a:t> 4</a:t>
            </a:r>
            <a:endParaRPr lang="ko-KR" altLang="en-US" sz="1600" b="1" dirty="0">
              <a:latin typeface="Arial"/>
              <a:ea typeface="맑은 고딕"/>
              <a:cs typeface="Arial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ECDCB232-E9E6-43BF-B205-DF4BE1023D04}"/>
              </a:ext>
            </a:extLst>
          </p:cNvPr>
          <p:cNvSpPr txBox="1">
            <a:spLocks/>
          </p:cNvSpPr>
          <p:nvPr/>
        </p:nvSpPr>
        <p:spPr>
          <a:xfrm>
            <a:off x="2371280" y="4277508"/>
            <a:ext cx="2196000" cy="828000"/>
          </a:xfrm>
          <a:prstGeom prst="rect">
            <a:avLst/>
          </a:prstGeom>
        </p:spPr>
        <p:txBody>
          <a:bodyPr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/>
              <a:t>Kuvaile yhtä ideointimenetelmää. Milloin sitä voitaisiin käyttää?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E88218E-E57C-4098-AF1A-77220D2E19C3}"/>
              </a:ext>
            </a:extLst>
          </p:cNvPr>
          <p:cNvGrpSpPr/>
          <p:nvPr/>
        </p:nvGrpSpPr>
        <p:grpSpPr>
          <a:xfrm>
            <a:off x="8330291" y="4012723"/>
            <a:ext cx="1061896" cy="965383"/>
            <a:chOff x="1647104" y="1683715"/>
            <a:chExt cx="724176" cy="586547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72561DF8-F6C1-495C-B9F1-494C045E5820}"/>
                </a:ext>
              </a:extLst>
            </p:cNvPr>
            <p:cNvSpPr/>
            <p:nvPr/>
          </p:nvSpPr>
          <p:spPr>
            <a:xfrm>
              <a:off x="1647104" y="1683715"/>
              <a:ext cx="724176" cy="586547"/>
            </a:xfrm>
            <a:prstGeom prst="rect">
              <a:avLst/>
            </a:prstGeom>
            <a:solidFill>
              <a:srgbClr val="FFC400"/>
            </a:solidFill>
            <a:ln>
              <a:solidFill>
                <a:srgbClr val="FFC4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id="{DB3F2BFE-F9C6-425A-BF84-99A376D662AB}"/>
                </a:ext>
              </a:extLst>
            </p:cNvPr>
            <p:cNvSpPr/>
            <p:nvPr/>
          </p:nvSpPr>
          <p:spPr>
            <a:xfrm>
              <a:off x="1793124" y="1807904"/>
              <a:ext cx="432135" cy="284005"/>
            </a:xfrm>
            <a:custGeom>
              <a:avLst/>
              <a:gdLst/>
              <a:ahLst/>
              <a:cxnLst/>
              <a:rect l="l" t="t" r="r" b="b"/>
              <a:pathLst>
                <a:path w="3240006" h="2129375">
                  <a:moveTo>
                    <a:pt x="1916836" y="454558"/>
                  </a:moveTo>
                  <a:cubicBezTo>
                    <a:pt x="2018418" y="454558"/>
                    <a:pt x="2100766" y="536906"/>
                    <a:pt x="2100766" y="638488"/>
                  </a:cubicBezTo>
                  <a:cubicBezTo>
                    <a:pt x="2100766" y="740070"/>
                    <a:pt x="2018418" y="822418"/>
                    <a:pt x="1916836" y="822418"/>
                  </a:cubicBezTo>
                  <a:cubicBezTo>
                    <a:pt x="1815254" y="822418"/>
                    <a:pt x="1732906" y="740070"/>
                    <a:pt x="1732906" y="638488"/>
                  </a:cubicBezTo>
                  <a:cubicBezTo>
                    <a:pt x="1732906" y="536906"/>
                    <a:pt x="1815254" y="454558"/>
                    <a:pt x="1916836" y="454558"/>
                  </a:cubicBezTo>
                  <a:close/>
                  <a:moveTo>
                    <a:pt x="1197545" y="272737"/>
                  </a:moveTo>
                  <a:lnTo>
                    <a:pt x="1861974" y="1458536"/>
                  </a:lnTo>
                  <a:lnTo>
                    <a:pt x="2263096" y="848801"/>
                  </a:lnTo>
                  <a:lnTo>
                    <a:pt x="2919562" y="1846679"/>
                  </a:lnTo>
                  <a:lnTo>
                    <a:pt x="2079459" y="1846679"/>
                  </a:lnTo>
                  <a:lnTo>
                    <a:pt x="1606629" y="1846679"/>
                  </a:lnTo>
                  <a:lnTo>
                    <a:pt x="315630" y="1846679"/>
                  </a:lnTo>
                  <a:close/>
                  <a:moveTo>
                    <a:pt x="180003" y="164687"/>
                  </a:moveTo>
                  <a:lnTo>
                    <a:pt x="180003" y="1964687"/>
                  </a:lnTo>
                  <a:lnTo>
                    <a:pt x="3060003" y="1964687"/>
                  </a:lnTo>
                  <a:lnTo>
                    <a:pt x="3060003" y="164687"/>
                  </a:lnTo>
                  <a:close/>
                  <a:moveTo>
                    <a:pt x="0" y="0"/>
                  </a:moveTo>
                  <a:lnTo>
                    <a:pt x="3240006" y="0"/>
                  </a:lnTo>
                  <a:lnTo>
                    <a:pt x="3240006" y="2129375"/>
                  </a:lnTo>
                  <a:lnTo>
                    <a:pt x="0" y="21293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9477452-4E36-4AE6-9961-382FF033C8FE}"/>
              </a:ext>
            </a:extLst>
          </p:cNvPr>
          <p:cNvGrpSpPr/>
          <p:nvPr/>
        </p:nvGrpSpPr>
        <p:grpSpPr>
          <a:xfrm>
            <a:off x="1276760" y="4016198"/>
            <a:ext cx="1061896" cy="965383"/>
            <a:chOff x="5146962" y="2232411"/>
            <a:chExt cx="1061896" cy="965383"/>
          </a:xfrm>
        </p:grpSpPr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3CAE64E8-A90A-4C86-A35F-CE5EB41ECD02}"/>
                </a:ext>
              </a:extLst>
            </p:cNvPr>
            <p:cNvSpPr/>
            <p:nvPr/>
          </p:nvSpPr>
          <p:spPr>
            <a:xfrm>
              <a:off x="5146962" y="2232411"/>
              <a:ext cx="1061896" cy="965383"/>
            </a:xfrm>
            <a:prstGeom prst="rect">
              <a:avLst/>
            </a:prstGeom>
            <a:solidFill>
              <a:srgbClr val="D92E2D"/>
            </a:solidFill>
            <a:ln>
              <a:solidFill>
                <a:srgbClr val="D92E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1D72B47C-0E9C-438E-A88A-38A1071127DC}"/>
                </a:ext>
              </a:extLst>
            </p:cNvPr>
            <p:cNvSpPr/>
            <p:nvPr/>
          </p:nvSpPr>
          <p:spPr>
            <a:xfrm>
              <a:off x="5407868" y="2436812"/>
              <a:ext cx="554394" cy="467437"/>
            </a:xfrm>
            <a:custGeom>
              <a:avLst/>
              <a:gdLst/>
              <a:ahLst/>
              <a:cxnLst/>
              <a:rect l="l" t="t" r="r" b="b"/>
              <a:pathLst>
                <a:path w="3186824" h="2663936">
                  <a:moveTo>
                    <a:pt x="2624444" y="2376100"/>
                  </a:moveTo>
                  <a:lnTo>
                    <a:pt x="2624444" y="2520100"/>
                  </a:lnTo>
                  <a:lnTo>
                    <a:pt x="2952463" y="2520100"/>
                  </a:lnTo>
                  <a:lnTo>
                    <a:pt x="2952463" y="2376100"/>
                  </a:lnTo>
                  <a:close/>
                  <a:moveTo>
                    <a:pt x="210911" y="2376100"/>
                  </a:moveTo>
                  <a:lnTo>
                    <a:pt x="210911" y="2520100"/>
                  </a:lnTo>
                  <a:lnTo>
                    <a:pt x="538930" y="2520100"/>
                  </a:lnTo>
                  <a:lnTo>
                    <a:pt x="538930" y="2376100"/>
                  </a:lnTo>
                  <a:close/>
                  <a:moveTo>
                    <a:pt x="2624444" y="2095269"/>
                  </a:moveTo>
                  <a:lnTo>
                    <a:pt x="2624444" y="2239269"/>
                  </a:lnTo>
                  <a:lnTo>
                    <a:pt x="2952463" y="2239269"/>
                  </a:lnTo>
                  <a:lnTo>
                    <a:pt x="2952463" y="2095269"/>
                  </a:lnTo>
                  <a:close/>
                  <a:moveTo>
                    <a:pt x="210911" y="2095269"/>
                  </a:moveTo>
                  <a:lnTo>
                    <a:pt x="210911" y="2239269"/>
                  </a:lnTo>
                  <a:lnTo>
                    <a:pt x="538930" y="2239269"/>
                  </a:lnTo>
                  <a:lnTo>
                    <a:pt x="538930" y="2095269"/>
                  </a:lnTo>
                  <a:close/>
                  <a:moveTo>
                    <a:pt x="2624444" y="1814436"/>
                  </a:moveTo>
                  <a:lnTo>
                    <a:pt x="2624444" y="1958436"/>
                  </a:lnTo>
                  <a:lnTo>
                    <a:pt x="2952463" y="1958436"/>
                  </a:lnTo>
                  <a:lnTo>
                    <a:pt x="2952463" y="1814436"/>
                  </a:lnTo>
                  <a:close/>
                  <a:moveTo>
                    <a:pt x="210911" y="1814436"/>
                  </a:moveTo>
                  <a:lnTo>
                    <a:pt x="210911" y="1958436"/>
                  </a:lnTo>
                  <a:lnTo>
                    <a:pt x="538930" y="1958436"/>
                  </a:lnTo>
                  <a:lnTo>
                    <a:pt x="538930" y="1814436"/>
                  </a:lnTo>
                  <a:close/>
                  <a:moveTo>
                    <a:pt x="2624444" y="1533603"/>
                  </a:moveTo>
                  <a:lnTo>
                    <a:pt x="2624444" y="1677603"/>
                  </a:lnTo>
                  <a:lnTo>
                    <a:pt x="2952463" y="1677603"/>
                  </a:lnTo>
                  <a:lnTo>
                    <a:pt x="2952463" y="1533603"/>
                  </a:lnTo>
                  <a:close/>
                  <a:moveTo>
                    <a:pt x="210911" y="1533603"/>
                  </a:moveTo>
                  <a:lnTo>
                    <a:pt x="210911" y="1677603"/>
                  </a:lnTo>
                  <a:lnTo>
                    <a:pt x="538930" y="1677603"/>
                  </a:lnTo>
                  <a:lnTo>
                    <a:pt x="538930" y="1533603"/>
                  </a:lnTo>
                  <a:close/>
                  <a:moveTo>
                    <a:pt x="2624444" y="1252770"/>
                  </a:moveTo>
                  <a:lnTo>
                    <a:pt x="2624444" y="1396770"/>
                  </a:lnTo>
                  <a:lnTo>
                    <a:pt x="2952463" y="1396770"/>
                  </a:lnTo>
                  <a:lnTo>
                    <a:pt x="2952463" y="1252770"/>
                  </a:lnTo>
                  <a:close/>
                  <a:moveTo>
                    <a:pt x="210911" y="1252770"/>
                  </a:moveTo>
                  <a:lnTo>
                    <a:pt x="210911" y="1396770"/>
                  </a:lnTo>
                  <a:lnTo>
                    <a:pt x="538930" y="1396770"/>
                  </a:lnTo>
                  <a:lnTo>
                    <a:pt x="538930" y="1252770"/>
                  </a:lnTo>
                  <a:close/>
                  <a:moveTo>
                    <a:pt x="2624444" y="971937"/>
                  </a:moveTo>
                  <a:lnTo>
                    <a:pt x="2624444" y="1115937"/>
                  </a:lnTo>
                  <a:lnTo>
                    <a:pt x="2952463" y="1115937"/>
                  </a:lnTo>
                  <a:lnTo>
                    <a:pt x="2952463" y="971937"/>
                  </a:lnTo>
                  <a:close/>
                  <a:moveTo>
                    <a:pt x="210911" y="971937"/>
                  </a:moveTo>
                  <a:lnTo>
                    <a:pt x="210911" y="1115937"/>
                  </a:lnTo>
                  <a:lnTo>
                    <a:pt x="538930" y="1115937"/>
                  </a:lnTo>
                  <a:lnTo>
                    <a:pt x="538930" y="971937"/>
                  </a:lnTo>
                  <a:close/>
                  <a:moveTo>
                    <a:pt x="2624444" y="691104"/>
                  </a:moveTo>
                  <a:lnTo>
                    <a:pt x="2624444" y="835104"/>
                  </a:lnTo>
                  <a:lnTo>
                    <a:pt x="2952463" y="835104"/>
                  </a:lnTo>
                  <a:lnTo>
                    <a:pt x="2952463" y="691104"/>
                  </a:lnTo>
                  <a:close/>
                  <a:moveTo>
                    <a:pt x="210911" y="691104"/>
                  </a:moveTo>
                  <a:lnTo>
                    <a:pt x="210911" y="835104"/>
                  </a:lnTo>
                  <a:lnTo>
                    <a:pt x="538930" y="835104"/>
                  </a:lnTo>
                  <a:lnTo>
                    <a:pt x="538930" y="691104"/>
                  </a:lnTo>
                  <a:close/>
                  <a:moveTo>
                    <a:pt x="988006" y="552354"/>
                  </a:moveTo>
                  <a:lnTo>
                    <a:pt x="988006" y="2111583"/>
                  </a:lnTo>
                  <a:lnTo>
                    <a:pt x="2332169" y="1331969"/>
                  </a:lnTo>
                  <a:close/>
                  <a:moveTo>
                    <a:pt x="2624444" y="410271"/>
                  </a:moveTo>
                  <a:lnTo>
                    <a:pt x="2624444" y="554271"/>
                  </a:lnTo>
                  <a:lnTo>
                    <a:pt x="2952463" y="554271"/>
                  </a:lnTo>
                  <a:lnTo>
                    <a:pt x="2952463" y="410271"/>
                  </a:lnTo>
                  <a:close/>
                  <a:moveTo>
                    <a:pt x="210911" y="410271"/>
                  </a:moveTo>
                  <a:lnTo>
                    <a:pt x="210911" y="554271"/>
                  </a:lnTo>
                  <a:lnTo>
                    <a:pt x="538930" y="554271"/>
                  </a:lnTo>
                  <a:lnTo>
                    <a:pt x="538930" y="410271"/>
                  </a:lnTo>
                  <a:close/>
                  <a:moveTo>
                    <a:pt x="2624444" y="129438"/>
                  </a:moveTo>
                  <a:lnTo>
                    <a:pt x="2624444" y="273438"/>
                  </a:lnTo>
                  <a:lnTo>
                    <a:pt x="2952463" y="273438"/>
                  </a:lnTo>
                  <a:lnTo>
                    <a:pt x="2952463" y="129438"/>
                  </a:lnTo>
                  <a:close/>
                  <a:moveTo>
                    <a:pt x="210911" y="129438"/>
                  </a:moveTo>
                  <a:lnTo>
                    <a:pt x="210911" y="273438"/>
                  </a:lnTo>
                  <a:lnTo>
                    <a:pt x="538930" y="273438"/>
                  </a:lnTo>
                  <a:lnTo>
                    <a:pt x="538930" y="129438"/>
                  </a:lnTo>
                  <a:close/>
                  <a:moveTo>
                    <a:pt x="0" y="0"/>
                  </a:moveTo>
                  <a:lnTo>
                    <a:pt x="3186824" y="0"/>
                  </a:lnTo>
                  <a:lnTo>
                    <a:pt x="3186824" y="2663936"/>
                  </a:lnTo>
                  <a:lnTo>
                    <a:pt x="0" y="26639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 dirty="0"/>
            </a:p>
          </p:txBody>
        </p:sp>
      </p:grp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66FD3A1E-A57E-4C83-A668-0354E0D79189}"/>
              </a:ext>
            </a:extLst>
          </p:cNvPr>
          <p:cNvSpPr txBox="1">
            <a:spLocks/>
          </p:cNvSpPr>
          <p:nvPr/>
        </p:nvSpPr>
        <p:spPr>
          <a:xfrm>
            <a:off x="5961534" y="3939750"/>
            <a:ext cx="2196000" cy="2772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ko-KR" sz="1600" b="1" dirty="0">
                <a:latin typeface="Arial"/>
                <a:ea typeface="맑은 고딕"/>
                <a:cs typeface="Arial"/>
              </a:rPr>
              <a:t>Kysymys 5</a:t>
            </a:r>
          </a:p>
        </p:txBody>
      </p:sp>
      <p:sp>
        <p:nvSpPr>
          <p:cNvPr id="38" name="Text Placeholder 5">
            <a:extLst>
              <a:ext uri="{FF2B5EF4-FFF2-40B4-BE49-F238E27FC236}">
                <a16:creationId xmlns:a16="http://schemas.microsoft.com/office/drawing/2014/main" id="{8B57C654-1CB6-4596-9FFD-8CEFA6EF9320}"/>
              </a:ext>
            </a:extLst>
          </p:cNvPr>
          <p:cNvSpPr txBox="1">
            <a:spLocks/>
          </p:cNvSpPr>
          <p:nvPr/>
        </p:nvSpPr>
        <p:spPr>
          <a:xfrm>
            <a:off x="5961534" y="4247229"/>
            <a:ext cx="2196000" cy="8280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/>
              <a:t>Kerro Sinisen meren strategian keskeiset perusideasta.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9B483733-5021-4087-92C9-D5F95DD38512}"/>
              </a:ext>
            </a:extLst>
          </p:cNvPr>
          <p:cNvSpPr txBox="1">
            <a:spLocks/>
          </p:cNvSpPr>
          <p:nvPr/>
        </p:nvSpPr>
        <p:spPr>
          <a:xfrm>
            <a:off x="9494341" y="3982108"/>
            <a:ext cx="2196000" cy="2772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altLang="ko-KR" sz="1600" b="1" dirty="0">
                <a:latin typeface="Arial"/>
                <a:ea typeface="맑은 고딕"/>
                <a:cs typeface="Arial"/>
              </a:rPr>
              <a:t>Kysymys 6</a:t>
            </a:r>
          </a:p>
        </p:txBody>
      </p:sp>
      <p:sp>
        <p:nvSpPr>
          <p:cNvPr id="40" name="Text Placeholder 5">
            <a:extLst>
              <a:ext uri="{FF2B5EF4-FFF2-40B4-BE49-F238E27FC236}">
                <a16:creationId xmlns:a16="http://schemas.microsoft.com/office/drawing/2014/main" id="{7DD015C3-AAD3-441E-BA07-59C7C289F7E1}"/>
              </a:ext>
            </a:extLst>
          </p:cNvPr>
          <p:cNvSpPr txBox="1">
            <a:spLocks/>
          </p:cNvSpPr>
          <p:nvPr/>
        </p:nvSpPr>
        <p:spPr>
          <a:xfrm>
            <a:off x="9494341" y="4289587"/>
            <a:ext cx="2196000" cy="828000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/>
              <a:t>Mitkä ovat Sinisen meren strategian hyödyt liiketoiminnan kehittämisessä? </a:t>
            </a:r>
            <a:endParaRPr lang="en-US" altLang="ko-KR" b="1" dirty="0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E08D0167-7F5A-4885-8852-61C2174E62E4}"/>
              </a:ext>
            </a:extLst>
          </p:cNvPr>
          <p:cNvGrpSpPr/>
          <p:nvPr/>
        </p:nvGrpSpPr>
        <p:grpSpPr>
          <a:xfrm>
            <a:off x="4862975" y="4016197"/>
            <a:ext cx="1061896" cy="965383"/>
            <a:chOff x="4523418" y="3490010"/>
            <a:chExt cx="1061896" cy="965383"/>
          </a:xfrm>
        </p:grpSpPr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5AD4410-11B2-443C-AE32-90B520A14AB7}"/>
                </a:ext>
              </a:extLst>
            </p:cNvPr>
            <p:cNvSpPr/>
            <p:nvPr/>
          </p:nvSpPr>
          <p:spPr>
            <a:xfrm>
              <a:off x="4523418" y="3490010"/>
              <a:ext cx="1061896" cy="965383"/>
            </a:xfrm>
            <a:prstGeom prst="rect">
              <a:avLst/>
            </a:prstGeom>
            <a:solidFill>
              <a:srgbClr val="E6872D"/>
            </a:solidFill>
            <a:ln>
              <a:solidFill>
                <a:srgbClr val="E687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3" name="Donut 39">
              <a:extLst>
                <a:ext uri="{FF2B5EF4-FFF2-40B4-BE49-F238E27FC236}">
                  <a16:creationId xmlns:a16="http://schemas.microsoft.com/office/drawing/2014/main" id="{47B65D10-ED4E-477A-B5F0-6981EE105C2A}"/>
                </a:ext>
              </a:extLst>
            </p:cNvPr>
            <p:cNvSpPr/>
            <p:nvPr/>
          </p:nvSpPr>
          <p:spPr>
            <a:xfrm flipV="1">
              <a:off x="4832324" y="3760491"/>
              <a:ext cx="444083" cy="417474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54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34697EA5-F919-4E2B-8A99-C1467FF21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9132" y="1196400"/>
            <a:ext cx="6026935" cy="45953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s-ES" dirty="0">
              <a:solidFill>
                <a:srgbClr val="E47A24"/>
              </a:solidFill>
              <a:latin typeface="+mj-lt"/>
            </a:endParaRPr>
          </a:p>
          <a:p>
            <a:pPr algn="just"/>
            <a:r>
              <a:rPr lang="fi-FI" sz="2000" b="1" dirty="0">
                <a:solidFill>
                  <a:srgbClr val="FFC300"/>
                </a:solidFill>
                <a:latin typeface="+mj-lt"/>
                <a:ea typeface="Calibri" panose="020F0502020204030204" pitchFamily="34" charset="0"/>
                <a:cs typeface="Times New Roman"/>
              </a:rPr>
              <a:t>Tämän moduulin jälkeen osaat:</a:t>
            </a:r>
            <a:endParaRPr lang="fi-FI" sz="2000" b="1" dirty="0">
              <a:solidFill>
                <a:srgbClr val="FFC300"/>
              </a:solidFill>
              <a:effectLst/>
              <a:latin typeface="+mj-lt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5774" y="553541"/>
            <a:ext cx="4944886" cy="642859"/>
          </a:xfrm>
        </p:spPr>
        <p:txBody>
          <a:bodyPr>
            <a:normAutofit/>
          </a:bodyPr>
          <a:lstStyle/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Tavoitteet &amp; päämäärät</a:t>
            </a:r>
            <a:endParaRPr lang="fi-FI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2317483"/>
            <a:ext cx="317240" cy="48249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7E19A7-1F68-40D8-B67E-BD6163E7B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3300003"/>
            <a:ext cx="317240" cy="48249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D1E64DD-D47E-458E-A38C-F604DB11DC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1459132" y="4282523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900225" y="2632758"/>
            <a:ext cx="512492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ea typeface="+mn-lt"/>
                <a:cs typeface="+mn-lt"/>
              </a:rPr>
              <a:t>Opiskeltuasi tämän osion osaat määritellä innovaation käsitteen ja ymmärrät innovaatioprosessin vaiheet.</a:t>
            </a:r>
            <a:endParaRPr lang="en-US" sz="1200" dirty="0">
              <a:cs typeface="Calibri"/>
            </a:endParaRPr>
          </a:p>
          <a:p>
            <a:endParaRPr lang="en-US" altLang="ko-KR" sz="1200" dirty="0">
              <a:latin typeface="+mj-lt"/>
              <a:ea typeface="맑은 고딕"/>
              <a:cs typeface="Arial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900225" y="2294204"/>
            <a:ext cx="512492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fi-FI" altLang="ko-KR" b="1" dirty="0">
                <a:latin typeface="+mj-lt"/>
                <a:ea typeface="맑은 고딕"/>
                <a:cs typeface="Arial"/>
              </a:rPr>
              <a:t>Innovaatioprosessi</a:t>
            </a:r>
            <a:endParaRPr lang="fi-FI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D2699A28-3E26-4FD4-8143-27494C6E64F0}"/>
              </a:ext>
            </a:extLst>
          </p:cNvPr>
          <p:cNvSpPr txBox="1"/>
          <p:nvPr/>
        </p:nvSpPr>
        <p:spPr>
          <a:xfrm>
            <a:off x="1900225" y="3612402"/>
            <a:ext cx="513536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ea typeface="+mn-lt"/>
                <a:cs typeface="+mn-lt"/>
              </a:rPr>
              <a:t>Opiskeltuasi tämän osion</a:t>
            </a:r>
            <a:r>
              <a:rPr lang="fi-FI" altLang="ko-KR" sz="1200" dirty="0">
                <a:ea typeface="+mn-lt"/>
                <a:cs typeface="+mn-lt"/>
              </a:rPr>
              <a:t> ymmärrät strukturoitujen ideointimenetelmien merkityksen. Lisäksi pääset testaamaan muutamaa ideointimenetelmää.</a:t>
            </a:r>
            <a:endParaRPr lang="en-US" altLang="ko-KR" sz="1200" dirty="0">
              <a:ea typeface="+mn-lt"/>
              <a:cs typeface="+mn-lt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A554AB94-BBE5-4DF1-B75D-FE12DF2146A2}"/>
              </a:ext>
            </a:extLst>
          </p:cNvPr>
          <p:cNvSpPr txBox="1"/>
          <p:nvPr/>
        </p:nvSpPr>
        <p:spPr>
          <a:xfrm>
            <a:off x="1900224" y="3284286"/>
            <a:ext cx="4728268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fi-FI" b="1" dirty="0">
                <a:latin typeface="+mj-lt"/>
                <a:cs typeface="Calibri Light"/>
              </a:rPr>
              <a:t>Ideointimenetelmät</a:t>
            </a:r>
            <a:endParaRPr lang="fi-FI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2DE19CFF-303F-491E-99BB-D2AB3183AEDD}"/>
              </a:ext>
            </a:extLst>
          </p:cNvPr>
          <p:cNvSpPr txBox="1"/>
          <p:nvPr/>
        </p:nvSpPr>
        <p:spPr>
          <a:xfrm>
            <a:off x="1900225" y="4612770"/>
            <a:ext cx="514580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ea typeface="+mn-lt"/>
                <a:cs typeface="+mn-lt"/>
              </a:rPr>
              <a:t>Opiskeltuasi tämän osion</a:t>
            </a:r>
            <a:r>
              <a:rPr lang="fi-FI" altLang="ko-KR" sz="1200" dirty="0">
                <a:ea typeface="+mn-lt"/>
                <a:cs typeface="+mn-lt"/>
              </a:rPr>
              <a:t> ymmärrät sinisen meren strategian periaatteet, joita voit hyödyntää luodessasi uusia markkinoita yrityksellesi. Lisäksi voit laatia nelikenttäanalyysin omalle liikeideallesi.</a:t>
            </a:r>
            <a:endParaRPr lang="en-US" altLang="ko-KR" sz="1200" dirty="0">
              <a:ea typeface="+mn-lt"/>
              <a:cs typeface="+mn-lt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AC73C74C-0A3C-43BB-B07A-42699E1AB031}"/>
              </a:ext>
            </a:extLst>
          </p:cNvPr>
          <p:cNvSpPr txBox="1"/>
          <p:nvPr/>
        </p:nvSpPr>
        <p:spPr>
          <a:xfrm>
            <a:off x="1900225" y="4253340"/>
            <a:ext cx="512492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fi-FI" altLang="ko-KR" b="1" dirty="0">
                <a:latin typeface="+mj-lt"/>
                <a:ea typeface="맑은 고딕"/>
                <a:cs typeface="Arial"/>
              </a:rPr>
              <a:t>Sinisen meren strategia</a:t>
            </a:r>
            <a:endParaRPr lang="fi-FI" altLang="ko-KR" b="1" dirty="0">
              <a:latin typeface="+mj-lt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3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AEDCF4D-E318-41BA-B105-9369AC1C05A7}"/>
              </a:ext>
            </a:extLst>
          </p:cNvPr>
          <p:cNvSpPr/>
          <p:nvPr/>
        </p:nvSpPr>
        <p:spPr>
          <a:xfrm>
            <a:off x="1335279" y="2371658"/>
            <a:ext cx="8548033" cy="214423"/>
          </a:xfrm>
          <a:prstGeom prst="rect">
            <a:avLst/>
          </a:prstGeom>
          <a:solidFill>
            <a:srgbClr val="FFD13C"/>
          </a:solidFill>
          <a:ln>
            <a:solidFill>
              <a:srgbClr val="FF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79070" y="3300411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7289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1CC14E4-70FB-426E-8FAD-6F47CAB6E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976" y="553541"/>
            <a:ext cx="3811683" cy="642859"/>
          </a:xfrm>
        </p:spPr>
        <p:txBody>
          <a:bodyPr>
            <a:normAutofit/>
          </a:bodyPr>
          <a:lstStyle/>
          <a:p>
            <a:r>
              <a:rPr lang="es-ES" sz="4000" b="1" spc="-85" dirty="0" err="1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Sisältö</a:t>
            </a:r>
            <a:endParaRPr lang="es-ES" sz="4000" b="1" dirty="0">
              <a:solidFill>
                <a:srgbClr val="D92E2D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59FFB22-1CA2-42FC-9C89-A2FA93EBF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2892435" y="1811714"/>
            <a:ext cx="317240" cy="482490"/>
          </a:xfrm>
          <a:prstGeom prst="rect">
            <a:avLst/>
          </a:prstGeom>
        </p:spPr>
      </p:pic>
      <p:sp>
        <p:nvSpPr>
          <p:cNvPr id="19" name="TextBox 7">
            <a:extLst>
              <a:ext uri="{FF2B5EF4-FFF2-40B4-BE49-F238E27FC236}">
                <a16:creationId xmlns:a16="http://schemas.microsoft.com/office/drawing/2014/main" id="{B5C1FC63-CF05-4D85-9742-411CF5AE3D86}"/>
              </a:ext>
            </a:extLst>
          </p:cNvPr>
          <p:cNvSpPr txBox="1"/>
          <p:nvPr/>
        </p:nvSpPr>
        <p:spPr>
          <a:xfrm>
            <a:off x="1333396" y="2683363"/>
            <a:ext cx="3093449" cy="32162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ea typeface="+mn-lt"/>
                <a:cs typeface="+mn-lt"/>
              </a:rPr>
              <a:t>Johdanto muotoiluajattelun periaatteisiin:</a:t>
            </a:r>
          </a:p>
          <a:p>
            <a:endParaRPr lang="en-US" sz="1200" dirty="0">
              <a:ea typeface="+mn-lt"/>
              <a:cs typeface="+mn-lt"/>
            </a:endParaRPr>
          </a:p>
          <a:p>
            <a:r>
              <a:rPr lang="it-IT" sz="1200" dirty="0">
                <a:ea typeface="+mn-lt"/>
                <a:cs typeface="+mn-lt"/>
              </a:rPr>
              <a:t>1. Ota huomioon käyttäjien näkökulma ja tunnista heidän ongelmansa. </a:t>
            </a:r>
            <a:endParaRPr lang="en-GB" sz="1200" dirty="0">
              <a:ea typeface="+mn-lt"/>
              <a:cs typeface="+mn-lt"/>
            </a:endParaRPr>
          </a:p>
          <a:p>
            <a:r>
              <a:rPr lang="it-IT" sz="1200" dirty="0">
                <a:ea typeface="+mn-lt"/>
                <a:cs typeface="+mn-lt"/>
              </a:rPr>
              <a:t>2. Määrittele ongelma yksityiskohtaisesti yhdistämällä saatavilla oleva hajanainen tieto. </a:t>
            </a:r>
            <a:endParaRPr lang="en-GB" sz="1200" dirty="0">
              <a:ea typeface="+mn-lt"/>
              <a:cs typeface="+mn-lt"/>
            </a:endParaRPr>
          </a:p>
          <a:p>
            <a:r>
              <a:rPr lang="it-IT" sz="1200" dirty="0">
                <a:ea typeface="+mn-lt"/>
                <a:cs typeface="+mn-lt"/>
              </a:rPr>
              <a:t>3. Ideoi erilaisia mahdollisia ratkaisuja yhdistämällä mielikuvituksellisia näkemyksiä ja tuottamalla mahdollisimman laaja valikoima ideoita. </a:t>
            </a:r>
            <a:endParaRPr lang="en-GB" sz="1200" dirty="0">
              <a:ea typeface="+mn-lt"/>
              <a:cs typeface="+mn-lt"/>
            </a:endParaRPr>
          </a:p>
          <a:p>
            <a:r>
              <a:rPr lang="it-IT" sz="1200" dirty="0">
                <a:ea typeface="+mn-lt"/>
                <a:cs typeface="+mn-lt"/>
              </a:rPr>
              <a:t>4. Kehitä ratkaisun prototyyppi uusien polkujen tunnistamiseksi sekä vahvuuksien ja heikkouksien korostamiseksi. </a:t>
            </a:r>
            <a:endParaRPr lang="en-GB" sz="1200" dirty="0">
              <a:ea typeface="+mn-lt"/>
              <a:cs typeface="+mn-lt"/>
            </a:endParaRPr>
          </a:p>
          <a:p>
            <a:r>
              <a:rPr lang="it-IT" sz="1200" dirty="0">
                <a:ea typeface="+mn-lt"/>
                <a:cs typeface="+mn-lt"/>
              </a:rPr>
              <a:t>5. Testaa prototyyppiä pyytämällä palautetta lopullisilta käyttäjiltä.</a:t>
            </a:r>
            <a:endParaRPr lang="en-GB" sz="1200" dirty="0">
              <a:ea typeface="+mn-lt"/>
              <a:cs typeface="+mn-lt"/>
            </a:endParaRPr>
          </a:p>
          <a:p>
            <a:endParaRPr lang="en-US" sz="1100" dirty="0">
              <a:ea typeface="맑은 고딕"/>
              <a:cs typeface="Calibri"/>
            </a:endParaRPr>
          </a:p>
          <a:p>
            <a:endParaRPr lang="en-US" altLang="ko-KR" sz="1200" dirty="0">
              <a:latin typeface="Calibri"/>
              <a:ea typeface="맑은 고딕"/>
              <a:cs typeface="Arial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006589D8-892A-4191-BF65-8E3960D7DC65}"/>
              </a:ext>
            </a:extLst>
          </p:cNvPr>
          <p:cNvSpPr txBox="1"/>
          <p:nvPr/>
        </p:nvSpPr>
        <p:spPr>
          <a:xfrm>
            <a:off x="1795843" y="2283765"/>
            <a:ext cx="2312095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en-US" altLang="ko-KR" b="1" dirty="0" err="1">
                <a:latin typeface="+mj-lt"/>
                <a:ea typeface="맑은 고딕"/>
                <a:cs typeface="Arial"/>
              </a:rPr>
              <a:t>Osio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1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CA66825-C19B-4FC4-97F1-DF2455EE2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5607096" y="1811714"/>
            <a:ext cx="317240" cy="482490"/>
          </a:xfrm>
          <a:prstGeom prst="rect">
            <a:avLst/>
          </a:prstGeom>
        </p:spPr>
      </p:pic>
      <p:sp>
        <p:nvSpPr>
          <p:cNvPr id="26" name="TextBox 7">
            <a:extLst>
              <a:ext uri="{FF2B5EF4-FFF2-40B4-BE49-F238E27FC236}">
                <a16:creationId xmlns:a16="http://schemas.microsoft.com/office/drawing/2014/main" id="{56366EB9-2D22-4CD6-B844-8967B389876D}"/>
              </a:ext>
            </a:extLst>
          </p:cNvPr>
          <p:cNvSpPr txBox="1"/>
          <p:nvPr/>
        </p:nvSpPr>
        <p:spPr>
          <a:xfrm>
            <a:off x="4586747" y="2674070"/>
            <a:ext cx="2569881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ea typeface="+mn-lt"/>
                <a:cs typeface="+mn-lt"/>
              </a:rPr>
              <a:t>Johdanto ideointimenetelmiin:</a:t>
            </a:r>
          </a:p>
          <a:p>
            <a:endParaRPr lang="fi-FI" sz="1200" dirty="0">
              <a:ea typeface="+mn-lt"/>
              <a:cs typeface="+mn-lt"/>
            </a:endParaRPr>
          </a:p>
          <a:p>
            <a:r>
              <a:rPr lang="fi-FI" sz="1200" dirty="0">
                <a:cs typeface="Calibri" panose="020F0502020204030204"/>
              </a:rPr>
              <a:t>1. </a:t>
            </a:r>
            <a:r>
              <a:rPr lang="fi-FI" sz="1200" dirty="0" err="1">
                <a:cs typeface="Calibri" panose="020F0502020204030204"/>
              </a:rPr>
              <a:t>Brainstorming</a:t>
            </a:r>
            <a:r>
              <a:rPr lang="fi-FI" sz="1200" dirty="0">
                <a:cs typeface="Calibri" panose="020F0502020204030204"/>
              </a:rPr>
              <a:t> - Aivoriihimenetelmä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cs typeface="Calibri" panose="020F0502020204030204"/>
              </a:rPr>
              <a:t>Johdanto </a:t>
            </a:r>
            <a:r>
              <a:rPr lang="fi-FI" sz="1200" dirty="0" err="1">
                <a:cs typeface="Calibri" panose="020F0502020204030204"/>
              </a:rPr>
              <a:t>Brainstorming</a:t>
            </a:r>
            <a:r>
              <a:rPr lang="fi-FI" sz="1200" dirty="0">
                <a:cs typeface="Calibri" panose="020F0502020204030204"/>
              </a:rPr>
              <a:t>- menetelmään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cs typeface="Calibri" panose="020F0502020204030204"/>
              </a:rPr>
              <a:t>Menetelmän SÄÄNNÖT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cs typeface="Calibri" panose="020F0502020204030204"/>
              </a:rPr>
              <a:t>Menetelmän VAIHEET</a:t>
            </a:r>
          </a:p>
          <a:p>
            <a:r>
              <a:rPr lang="fi-FI" sz="1200" dirty="0">
                <a:cs typeface="Calibri" panose="020F0502020204030204"/>
              </a:rPr>
              <a:t>2. </a:t>
            </a:r>
            <a:r>
              <a:rPr lang="fi-FI" sz="1200" dirty="0" err="1">
                <a:cs typeface="Calibri" panose="020F0502020204030204"/>
              </a:rPr>
              <a:t>Brainwriting</a:t>
            </a:r>
            <a:r>
              <a:rPr lang="fi-FI" sz="1200" dirty="0">
                <a:cs typeface="Calibri" panose="020F0502020204030204"/>
              </a:rPr>
              <a:t> -menetelmä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>
                <a:cs typeface="Calibri" panose="020F0502020204030204"/>
              </a:rPr>
              <a:t>6-3-5 </a:t>
            </a:r>
            <a:r>
              <a:rPr lang="fi-FI" sz="1200" dirty="0" err="1">
                <a:cs typeface="Calibri" panose="020F0502020204030204"/>
              </a:rPr>
              <a:t>Brainwriting</a:t>
            </a:r>
            <a:r>
              <a:rPr lang="fi-FI" sz="1200" dirty="0">
                <a:cs typeface="Calibri" panose="020F0502020204030204"/>
              </a:rPr>
              <a:t> menetelmä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200" dirty="0" err="1">
                <a:cs typeface="Calibri" panose="020F0502020204030204"/>
              </a:rPr>
              <a:t>Brainwriting</a:t>
            </a:r>
            <a:r>
              <a:rPr lang="fi-FI" sz="1200" dirty="0">
                <a:cs typeface="Calibri" panose="020F0502020204030204"/>
              </a:rPr>
              <a:t> verkossa</a:t>
            </a:r>
          </a:p>
          <a:p>
            <a:r>
              <a:rPr lang="fi-FI" sz="1200" dirty="0">
                <a:cs typeface="Calibri" panose="020F0502020204030204"/>
              </a:rPr>
              <a:t>3. Viisi kertaa miksi -ongelmanratkaisumenetelmä </a:t>
            </a:r>
          </a:p>
          <a:p>
            <a:r>
              <a:rPr lang="fi-FI" sz="1200" dirty="0">
                <a:cs typeface="Calibri" panose="020F0502020204030204"/>
              </a:rPr>
              <a:t>4. Kuusi hattua(R) -menetelmä</a:t>
            </a:r>
          </a:p>
          <a:p>
            <a:endParaRPr lang="en-US" altLang="ko-KR" sz="1200" dirty="0">
              <a:latin typeface="Calibri"/>
              <a:ea typeface="맑은 고딕"/>
              <a:cs typeface="Arial" pitchFamily="34" charset="0"/>
            </a:endParaRPr>
          </a:p>
        </p:txBody>
      </p:sp>
      <p:sp>
        <p:nvSpPr>
          <p:cNvPr id="27" name="TextBox 8">
            <a:extLst>
              <a:ext uri="{FF2B5EF4-FFF2-40B4-BE49-F238E27FC236}">
                <a16:creationId xmlns:a16="http://schemas.microsoft.com/office/drawing/2014/main" id="{AA1CCC6C-69EA-4A83-96E5-7CCC41658666}"/>
              </a:ext>
            </a:extLst>
          </p:cNvPr>
          <p:cNvSpPr txBox="1"/>
          <p:nvPr/>
        </p:nvSpPr>
        <p:spPr>
          <a:xfrm>
            <a:off x="4458311" y="2283766"/>
            <a:ext cx="2698317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en-US" altLang="ko-KR" b="1" dirty="0" err="1">
                <a:latin typeface="+mj-lt"/>
                <a:ea typeface="맑은 고딕"/>
                <a:cs typeface="Arial"/>
              </a:rPr>
              <a:t>Osio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2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978411E0-3CA6-4CED-B4B0-574165B4DD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0" r="3171"/>
          <a:stretch/>
        </p:blipFill>
        <p:spPr>
          <a:xfrm>
            <a:off x="8055130" y="1813436"/>
            <a:ext cx="317240" cy="482490"/>
          </a:xfrm>
          <a:prstGeom prst="rect">
            <a:avLst/>
          </a:prstGeom>
        </p:spPr>
      </p:pic>
      <p:sp>
        <p:nvSpPr>
          <p:cNvPr id="29" name="TextBox 7">
            <a:extLst>
              <a:ext uri="{FF2B5EF4-FFF2-40B4-BE49-F238E27FC236}">
                <a16:creationId xmlns:a16="http://schemas.microsoft.com/office/drawing/2014/main" id="{1D02D23A-1EC6-4DDE-8238-C7BD8FE6BCAA}"/>
              </a:ext>
            </a:extLst>
          </p:cNvPr>
          <p:cNvSpPr txBox="1"/>
          <p:nvPr/>
        </p:nvSpPr>
        <p:spPr>
          <a:xfrm>
            <a:off x="7399320" y="2665258"/>
            <a:ext cx="223979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i-FI" sz="1200" dirty="0">
                <a:ea typeface="+mn-lt"/>
                <a:cs typeface="+mn-lt"/>
              </a:rPr>
              <a:t>Johdanto Sinisen meren strategiaan:</a:t>
            </a:r>
          </a:p>
          <a:p>
            <a:endParaRPr lang="fi-FI" sz="1200" dirty="0">
              <a:ea typeface="+mn-lt"/>
              <a:cs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ea typeface="+mn-lt"/>
                <a:cs typeface="+mn-lt"/>
              </a:rPr>
              <a:t>Toteuta ideasi nelikenttäanalyysin avulla</a:t>
            </a:r>
            <a:endParaRPr lang="fi-FI" dirty="0"/>
          </a:p>
          <a:p>
            <a:endParaRPr lang="en-US" altLang="ko-KR" sz="1200" dirty="0">
              <a:ea typeface="맑은 고딕"/>
              <a:cs typeface="Arial"/>
            </a:endParaRPr>
          </a:p>
        </p:txBody>
      </p:sp>
      <p:sp>
        <p:nvSpPr>
          <p:cNvPr id="30" name="TextBox 8">
            <a:extLst>
              <a:ext uri="{FF2B5EF4-FFF2-40B4-BE49-F238E27FC236}">
                <a16:creationId xmlns:a16="http://schemas.microsoft.com/office/drawing/2014/main" id="{349A0A3B-C66E-42A6-92D4-1720842ED1EC}"/>
              </a:ext>
            </a:extLst>
          </p:cNvPr>
          <p:cNvSpPr txBox="1"/>
          <p:nvPr/>
        </p:nvSpPr>
        <p:spPr>
          <a:xfrm>
            <a:off x="7219495" y="2295926"/>
            <a:ext cx="2426921" cy="369332"/>
          </a:xfrm>
          <a:prstGeom prst="rect">
            <a:avLst/>
          </a:prstGeom>
          <a:noFill/>
        </p:spPr>
        <p:txBody>
          <a:bodyPr wrap="square" lIns="108000" tIns="45720" rIns="108000" bIns="45720" rtlCol="0" anchor="t">
            <a:spAutoFit/>
          </a:bodyPr>
          <a:lstStyle/>
          <a:p>
            <a:r>
              <a:rPr lang="en-US" altLang="ko-KR" b="1" dirty="0" err="1">
                <a:latin typeface="+mj-lt"/>
                <a:ea typeface="맑은 고딕"/>
                <a:cs typeface="Arial"/>
              </a:rPr>
              <a:t>Osio</a:t>
            </a:r>
            <a:r>
              <a:rPr lang="en-US" altLang="ko-KR" b="1" dirty="0">
                <a:latin typeface="+mj-lt"/>
                <a:ea typeface="맑은 고딕"/>
                <a:cs typeface="Arial"/>
              </a:rPr>
              <a:t> 3</a:t>
            </a:r>
            <a:endParaRPr lang="en-US" altLang="ko-KR" b="1" dirty="0">
              <a:latin typeface="+mj-lt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099" y="1712664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defRPr/>
            </a:pPr>
            <a:r>
              <a:rPr lang="fi-FI" b="1" dirty="0">
                <a:ea typeface="+mn-lt"/>
                <a:cs typeface="+mn-lt"/>
              </a:rPr>
              <a:t>Innovointi ja innovaatiotaidot</a:t>
            </a:r>
          </a:p>
          <a:p>
            <a:pPr algn="l">
              <a:defRPr/>
            </a:pPr>
            <a:endParaRPr lang="en-GB" b="1" dirty="0">
              <a:ea typeface="+mn-lt"/>
              <a:cs typeface="+mn-lt"/>
            </a:endParaRPr>
          </a:p>
          <a:p>
            <a:pPr algn="l">
              <a:defRPr/>
            </a:pPr>
            <a:r>
              <a:rPr lang="fi-FI" dirty="0">
                <a:ea typeface="+mn-lt"/>
                <a:cs typeface="+mn-lt"/>
              </a:rPr>
              <a:t>Innovointi on idean kaupallistamista (kyky luoda arvoa uusien ideoiden ja parannettujen ratkaisujen avulla).</a:t>
            </a:r>
          </a:p>
          <a:p>
            <a:pPr algn="l">
              <a:defRPr/>
            </a:pPr>
            <a:endParaRPr lang="fi-FI" dirty="0">
              <a:ea typeface="+mn-lt"/>
              <a:cs typeface="+mn-lt"/>
            </a:endParaRPr>
          </a:p>
          <a:p>
            <a:pPr algn="l">
              <a:defRPr/>
            </a:pPr>
            <a:r>
              <a:rPr lang="fi-FI" dirty="0">
                <a:ea typeface="+mn-lt"/>
                <a:cs typeface="+mn-lt"/>
              </a:rPr>
              <a:t>Innovaatiotaidot ovat olennaisen tärkeitä yrittäjille ja niille, jotka suunnittelevat oman yrityksensä perustamista. Yrittäjien on pystyttävä markkinoiden ja toimintaympäristön muutosten mukana. </a:t>
            </a:r>
            <a:endParaRPr lang="en-GB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cs typeface="Calibri"/>
            </a:endParaRPr>
          </a:p>
          <a:p>
            <a:pPr marL="514350" indent="-514350" algn="l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1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3" name="Kuva 2" descr="Raketti">
            <a:extLst>
              <a:ext uri="{FF2B5EF4-FFF2-40B4-BE49-F238E27FC236}">
                <a16:creationId xmlns:a16="http://schemas.microsoft.com/office/drawing/2014/main" id="{D91CA6A4-A432-4838-8426-1069192531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16853" y="412180"/>
            <a:ext cx="1959445" cy="19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83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635" y="1290770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defRPr/>
            </a:pPr>
            <a:r>
              <a:rPr lang="fi-FI" b="1" dirty="0">
                <a:ea typeface="+mn-lt"/>
                <a:cs typeface="+mn-lt"/>
              </a:rPr>
              <a:t>Muotoiluajattelun periaatteet</a:t>
            </a:r>
          </a:p>
          <a:p>
            <a:pPr algn="l">
              <a:defRPr/>
            </a:pPr>
            <a:endParaRPr lang="en-GB" b="1" dirty="0">
              <a:ea typeface="+mn-lt"/>
              <a:cs typeface="+mn-lt"/>
            </a:endParaRPr>
          </a:p>
          <a:p>
            <a:pPr algn="l"/>
            <a:r>
              <a:rPr lang="it-IT" dirty="0">
                <a:ea typeface="+mn-lt"/>
                <a:cs typeface="+mn-lt"/>
              </a:rPr>
              <a:t>1. Ota huomioon käyttäjien näkökulma ja tunnista heidän ongelmansa. </a:t>
            </a:r>
            <a:endParaRPr lang="en-GB" dirty="0">
              <a:ea typeface="+mn-lt"/>
              <a:cs typeface="+mn-lt"/>
            </a:endParaRPr>
          </a:p>
          <a:p>
            <a:pPr algn="l"/>
            <a:r>
              <a:rPr lang="it-IT" dirty="0">
                <a:ea typeface="+mn-lt"/>
                <a:cs typeface="+mn-lt"/>
              </a:rPr>
              <a:t>2. Määrittele ongelma yksityiskohtaisesti yhdistämällä saatavilla oleva hajanainen tieto. </a:t>
            </a:r>
            <a:endParaRPr lang="en-GB" dirty="0">
              <a:ea typeface="+mn-lt"/>
              <a:cs typeface="+mn-lt"/>
            </a:endParaRPr>
          </a:p>
          <a:p>
            <a:pPr algn="l"/>
            <a:r>
              <a:rPr lang="it-IT" dirty="0">
                <a:ea typeface="+mn-lt"/>
                <a:cs typeface="+mn-lt"/>
              </a:rPr>
              <a:t>3. Ideoi erilaisia mahdollisia ratkaisuja yhdistämällä mielikuvituksellisia näkemyksiä ja tuottamalla mahdollisimman laaja valikoima ideoita. </a:t>
            </a:r>
            <a:endParaRPr lang="en-GB" dirty="0">
              <a:ea typeface="+mn-lt"/>
              <a:cs typeface="+mn-lt"/>
            </a:endParaRPr>
          </a:p>
          <a:p>
            <a:pPr algn="l"/>
            <a:r>
              <a:rPr lang="it-IT" dirty="0">
                <a:ea typeface="+mn-lt"/>
                <a:cs typeface="+mn-lt"/>
              </a:rPr>
              <a:t>4. Kehitä ratkaisun prototyyppi uusien polkujen tunnistamiseksi sekä vahvuuksien ja heikkouksien korostamiseksi. </a:t>
            </a:r>
            <a:endParaRPr lang="en-GB" dirty="0">
              <a:ea typeface="+mn-lt"/>
              <a:cs typeface="+mn-lt"/>
            </a:endParaRPr>
          </a:p>
          <a:p>
            <a:pPr algn="l"/>
            <a:r>
              <a:rPr lang="it-IT" dirty="0">
                <a:ea typeface="+mn-lt"/>
                <a:cs typeface="+mn-lt"/>
              </a:rPr>
              <a:t>5. Testaa prototyyppiä pyytämällä palautetta lopullisilta käyttäjiltä.</a:t>
            </a:r>
            <a:endParaRPr lang="en-GB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cs typeface="Calibri"/>
            </a:endParaRPr>
          </a:p>
          <a:p>
            <a:pPr marL="514350" indent="-514350" algn="l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1 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930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099" y="1712664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cs typeface="Calibri"/>
            </a:endParaRPr>
          </a:p>
          <a:p>
            <a:pPr marL="514350" indent="-514350" algn="l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1 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8" name="Kuva 8" descr="Kuva, joka sisältää kohteen teksti, käyntikortti, vektorigrafiikka&#10;&#10;Kuvaus luotu automaattisesti">
            <a:extLst>
              <a:ext uri="{FF2B5EF4-FFF2-40B4-BE49-F238E27FC236}">
                <a16:creationId xmlns:a16="http://schemas.microsoft.com/office/drawing/2014/main" id="{E1DE1248-459E-4E39-9DED-7377A5B7A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305" y="1140660"/>
            <a:ext cx="10457143" cy="51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9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099" y="1712664"/>
            <a:ext cx="9738730" cy="45272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i-FI" b="1" dirty="0">
                <a:ea typeface="+mn-lt"/>
                <a:cs typeface="+mn-lt"/>
              </a:rPr>
              <a:t>Johdanto ideointimenetelmiin</a:t>
            </a:r>
            <a:endParaRPr lang="en-GB" b="1" dirty="0">
              <a:ea typeface="+mn-lt"/>
              <a:cs typeface="+mn-lt"/>
            </a:endParaRPr>
          </a:p>
          <a:p>
            <a:endParaRPr lang="en-US" b="1" dirty="0">
              <a:ea typeface="+mn-lt"/>
              <a:cs typeface="+mn-lt"/>
            </a:endParaRPr>
          </a:p>
          <a:p>
            <a:pPr algn="l"/>
            <a:r>
              <a:rPr lang="en-US" sz="2000" dirty="0">
                <a:ea typeface="+mn-lt"/>
                <a:cs typeface="+mn-lt"/>
              </a:rPr>
              <a:t>1. Brainstorming</a:t>
            </a:r>
          </a:p>
          <a:p>
            <a:pPr algn="l"/>
            <a:r>
              <a:rPr lang="en-US" sz="2000" dirty="0">
                <a:ea typeface="+mn-lt"/>
                <a:cs typeface="+mn-lt"/>
              </a:rPr>
              <a:t>2. </a:t>
            </a:r>
            <a:r>
              <a:rPr lang="en-US" sz="2000" dirty="0" err="1">
                <a:ea typeface="+mn-lt"/>
                <a:cs typeface="+mn-lt"/>
              </a:rPr>
              <a:t>Ongelmanratkaisu</a:t>
            </a:r>
            <a:endParaRPr lang="en-US" sz="2000" dirty="0">
              <a:cs typeface="Calibri" panose="020F0502020204030204"/>
            </a:endParaRPr>
          </a:p>
          <a:p>
            <a:pPr algn="l"/>
            <a:r>
              <a:rPr lang="en-US" sz="2000" dirty="0">
                <a:ea typeface="+mn-lt"/>
                <a:cs typeface="+mn-lt"/>
              </a:rPr>
              <a:t>3. </a:t>
            </a:r>
            <a:r>
              <a:rPr lang="en-US" sz="2000" dirty="0" err="1">
                <a:ea typeface="+mn-lt"/>
                <a:cs typeface="+mn-lt"/>
              </a:rPr>
              <a:t>Ideoiden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kehittäminen</a:t>
            </a:r>
            <a:r>
              <a:rPr lang="en-US" sz="2000" dirty="0">
                <a:ea typeface="+mn-lt"/>
                <a:cs typeface="+mn-lt"/>
              </a:rPr>
              <a:t>		</a:t>
            </a: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ea typeface="+mn-lt"/>
              <a:cs typeface="+mn-lt"/>
            </a:endParaRPr>
          </a:p>
          <a:p>
            <a:pPr algn="l">
              <a:defRPr/>
            </a:pPr>
            <a:endParaRPr lang="en-GB" sz="2000" b="1" dirty="0">
              <a:cs typeface="Calibri"/>
            </a:endParaRPr>
          </a:p>
          <a:p>
            <a:pPr marL="514350" indent="-514350" algn="l">
              <a:buChar char="•"/>
              <a:defRPr/>
            </a:pPr>
            <a:endParaRPr lang="en-GB" sz="3200" b="1" dirty="0">
              <a:cs typeface="Calibri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 algn="l">
              <a:buAutoNum type="arabicPeriod"/>
              <a:defRPr/>
            </a:pP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sz="3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3200" b="1" dirty="0">
              <a:solidFill>
                <a:srgbClr val="D92E2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600" dirty="0">
              <a:latin typeface="+mj-lt"/>
              <a:cs typeface="Calibri" panose="020F0502020204030204" pitchFamily="34" charset="0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2 </a:t>
            </a:r>
            <a:r>
              <a:rPr lang="es-ES" sz="4000" b="1" spc="-85" dirty="0">
                <a:solidFill>
                  <a:srgbClr val="FF0000"/>
                </a:solidFill>
                <a:ea typeface="Calibri" panose="020F0502020204030204" pitchFamily="34" charset="0"/>
                <a:cs typeface="Tahoma"/>
              </a:rPr>
              <a:t> </a:t>
            </a:r>
            <a:endParaRPr lang="es-ES" sz="4000" b="1" spc="-85" dirty="0">
              <a:solidFill>
                <a:srgbClr val="FF0000"/>
              </a:solidFill>
              <a:cs typeface="Tahoma"/>
            </a:endParaRPr>
          </a:p>
        </p:txBody>
      </p:sp>
      <p:pic>
        <p:nvPicPr>
          <p:cNvPr id="9" name="Imagen 28">
            <a:extLst>
              <a:ext uri="{FF2B5EF4-FFF2-40B4-BE49-F238E27FC236}">
                <a16:creationId xmlns:a16="http://schemas.microsoft.com/office/drawing/2014/main" id="{9F27EAF1-A314-46A8-8ACD-FC85742790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404" y="2277512"/>
            <a:ext cx="4142497" cy="275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6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24176"/>
            <a:ext cx="9682975" cy="40439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it" b="1" dirty="0">
                <a:ea typeface="+mn-lt"/>
                <a:cs typeface="+mn-lt"/>
              </a:rPr>
              <a:t>Brainstorming</a:t>
            </a:r>
          </a:p>
          <a:p>
            <a:pPr algn="l">
              <a:defRPr/>
            </a:pPr>
            <a:endParaRPr lang="en-GB" b="1" dirty="0">
              <a:ea typeface="+mn-lt"/>
              <a:cs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fi-FI" altLang="es-ES" sz="2000" dirty="0">
                <a:ea typeface="+mn-lt"/>
                <a:cs typeface="+mn-lt"/>
              </a:rPr>
              <a:t>Brainstorming tarkoittaa runsasta ideoiden tuottamista, yhteistyötä ja avoimuutta villeillekin ratkaisuille.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fi-FI" altLang="es-ES" sz="2000" dirty="0">
                <a:ea typeface="+mn-lt"/>
                <a:cs typeface="+mn-lt"/>
              </a:rPr>
              <a:t>Vältä keskusteluja siitä, miksi ideat eivät ehkä toimi. Tällainen käytös tappaa luovuuden ja muuttaa ryhmän ajattelutavan luovasta ajattelutavasta kriittiseksi. Hyviin ideoihin päästään vain, jos on paljon ideoita, joista valita. 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fi-FI" altLang="es-ES" sz="2000" dirty="0" err="1">
                <a:ea typeface="+mn-lt"/>
                <a:cs typeface="+mn-lt"/>
              </a:rPr>
              <a:t>Brainstorming</a:t>
            </a:r>
            <a:r>
              <a:rPr lang="fi-FI" altLang="es-ES" sz="2000" dirty="0">
                <a:ea typeface="+mn-lt"/>
                <a:cs typeface="+mn-lt"/>
              </a:rPr>
              <a:t>-menetelmän toteuttamisessa on monia tekniikoita. Apuna voidaan käyttää fläppitauluja, muistilappuja ja muista tekniikoita, kuten "</a:t>
            </a:r>
            <a:r>
              <a:rPr lang="fi-FI" altLang="es-ES" sz="2000" dirty="0" err="1">
                <a:ea typeface="+mn-lt"/>
                <a:cs typeface="+mn-lt"/>
              </a:rPr>
              <a:t>brainwriting</a:t>
            </a:r>
            <a:r>
              <a:rPr lang="fi-FI" altLang="es-ES" sz="2000" dirty="0">
                <a:ea typeface="+mn-lt"/>
                <a:cs typeface="+mn-lt"/>
              </a:rPr>
              <a:t>", "aakkoset", " ruudukko" tai muut </a:t>
            </a:r>
            <a:r>
              <a:rPr lang="fi-FI" altLang="es-ES" sz="2000" dirty="0" err="1">
                <a:ea typeface="+mn-lt"/>
                <a:cs typeface="+mn-lt"/>
              </a:rPr>
              <a:t>brainstorming</a:t>
            </a:r>
            <a:r>
              <a:rPr lang="fi-FI" altLang="es-ES" sz="2000" dirty="0">
                <a:ea typeface="+mn-lt"/>
                <a:cs typeface="+mn-lt"/>
              </a:rPr>
              <a:t>-menetelmät (esim. </a:t>
            </a:r>
            <a:r>
              <a:rPr lang="fi-FI" altLang="es-ES" sz="2000" dirty="0" err="1">
                <a:ea typeface="+mn-lt"/>
                <a:cs typeface="+mn-lt"/>
              </a:rPr>
              <a:t>circle</a:t>
            </a:r>
            <a:r>
              <a:rPr lang="fi-FI" altLang="es-ES" sz="2000" dirty="0">
                <a:ea typeface="+mn-lt"/>
                <a:cs typeface="+mn-lt"/>
              </a:rPr>
              <a:t> </a:t>
            </a:r>
            <a:r>
              <a:rPr lang="fi-FI" altLang="es-ES" sz="2000" dirty="0" err="1">
                <a:ea typeface="+mn-lt"/>
                <a:cs typeface="+mn-lt"/>
              </a:rPr>
              <a:t>brainstorming</a:t>
            </a:r>
            <a:r>
              <a:rPr lang="fi-FI" altLang="es-ES" sz="2000" dirty="0">
                <a:ea typeface="+mn-lt"/>
                <a:cs typeface="+mn-lt"/>
              </a:rPr>
              <a:t>). </a:t>
            </a:r>
            <a:endParaRPr lang="en-GB" altLang="es-ES" sz="2000" dirty="0">
              <a:ea typeface="+mn-lt"/>
              <a:cs typeface="+mn-lt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2</a:t>
            </a:r>
            <a:endParaRPr lang="es-ES" sz="4000" b="1" spc="-85" dirty="0">
              <a:solidFill>
                <a:srgbClr val="D92E2D"/>
              </a:solidFill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327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73D355-2EFA-4E6E-B84D-4EDFB8C49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92" y="6294071"/>
            <a:ext cx="10100684" cy="56392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D3DC50E-31D5-4172-B2E4-495A452F8B3C}"/>
              </a:ext>
            </a:extLst>
          </p:cNvPr>
          <p:cNvSpPr/>
          <p:nvPr/>
        </p:nvSpPr>
        <p:spPr>
          <a:xfrm rot="5400000">
            <a:off x="-3300416" y="3300411"/>
            <a:ext cx="6858001" cy="257178"/>
          </a:xfrm>
          <a:prstGeom prst="rect">
            <a:avLst/>
          </a:prstGeom>
          <a:solidFill>
            <a:srgbClr val="FFCD0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9675226-E6AD-4432-9A39-1D1C6C36A06B}"/>
              </a:ext>
            </a:extLst>
          </p:cNvPr>
          <p:cNvSpPr/>
          <p:nvPr/>
        </p:nvSpPr>
        <p:spPr>
          <a:xfrm rot="5400000">
            <a:off x="-2993598" y="3300410"/>
            <a:ext cx="6858001" cy="257178"/>
          </a:xfrm>
          <a:prstGeom prst="rect">
            <a:avLst/>
          </a:prstGeom>
          <a:solidFill>
            <a:srgbClr val="E687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5C8DE6-5D1E-4E8F-A2FF-8C7F21E176E0}"/>
              </a:ext>
            </a:extLst>
          </p:cNvPr>
          <p:cNvSpPr/>
          <p:nvPr/>
        </p:nvSpPr>
        <p:spPr>
          <a:xfrm rot="5400000">
            <a:off x="-2686781" y="3300412"/>
            <a:ext cx="6858003" cy="257178"/>
          </a:xfrm>
          <a:prstGeom prst="rect">
            <a:avLst/>
          </a:prstGeom>
          <a:solidFill>
            <a:srgbClr val="D92E2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0E7E879-E80A-4CC9-B016-63ABC6EC9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9" y="169687"/>
            <a:ext cx="3811683" cy="1121083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D1F22451-654F-4B4A-8AA4-F90A0A93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81019"/>
            <a:ext cx="9144000" cy="47130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defRPr/>
            </a:pPr>
            <a:r>
              <a:rPr lang="it" b="1" dirty="0">
                <a:ea typeface="+mn-lt"/>
                <a:cs typeface="+mn-lt"/>
              </a:rPr>
              <a:t>Brainstorming </a:t>
            </a:r>
            <a:r>
              <a:rPr lang="en-GB" b="1" dirty="0">
                <a:ea typeface="+mn-lt"/>
                <a:cs typeface="+mn-lt"/>
              </a:rPr>
              <a:t>VAIHEET</a:t>
            </a:r>
            <a:r>
              <a:rPr lang="it" b="1" dirty="0">
                <a:ea typeface="+mn-lt"/>
                <a:cs typeface="+mn-lt"/>
              </a:rPr>
              <a:t>: </a:t>
            </a:r>
            <a:endParaRPr lang="en-GB" dirty="0">
              <a:cs typeface="Calibri"/>
            </a:endParaRPr>
          </a:p>
          <a:p>
            <a:pPr algn="l">
              <a:defRPr/>
            </a:pPr>
            <a:endParaRPr lang="it" sz="3200" b="1" dirty="0">
              <a:ea typeface="+mn-lt"/>
              <a:cs typeface="+mn-lt"/>
            </a:endParaRPr>
          </a:p>
          <a:p>
            <a:pPr algn="l">
              <a:defRPr/>
            </a:pPr>
            <a:r>
              <a:rPr lang="fi-FI" sz="2300" dirty="0">
                <a:ea typeface="+mn-lt"/>
                <a:cs typeface="+mn-lt"/>
              </a:rPr>
              <a:t>1. Aloitus</a:t>
            </a:r>
          </a:p>
          <a:p>
            <a:pPr algn="l">
              <a:defRPr/>
            </a:pPr>
            <a:r>
              <a:rPr lang="fi-FI" sz="2300" dirty="0">
                <a:ea typeface="+mn-lt"/>
                <a:cs typeface="+mn-lt"/>
              </a:rPr>
              <a:t>2. Suoritus			</a:t>
            </a:r>
          </a:p>
          <a:p>
            <a:pPr algn="l">
              <a:defRPr/>
            </a:pPr>
            <a:r>
              <a:rPr lang="fi-FI" sz="2300" dirty="0">
                <a:ea typeface="+mn-lt"/>
                <a:cs typeface="+mn-lt"/>
              </a:rPr>
              <a:t>3. Seuranta </a:t>
            </a:r>
            <a:r>
              <a:rPr lang="it" sz="2300" dirty="0">
                <a:ea typeface="+mn-lt"/>
                <a:cs typeface="+mn-lt"/>
              </a:rPr>
              <a:t> 			</a:t>
            </a:r>
            <a:endParaRPr lang="en-GB" sz="2300" dirty="0">
              <a:cs typeface="Calibri" panose="020F0502020204030204"/>
            </a:endParaRPr>
          </a:p>
          <a:p>
            <a:pPr algn="l">
              <a:defRPr/>
            </a:pPr>
            <a:endParaRPr lang="en-GB" altLang="es-ES" sz="29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AEB7F9CE-7526-4622-B090-C20CC4202474}"/>
              </a:ext>
            </a:extLst>
          </p:cNvPr>
          <p:cNvSpPr txBox="1">
            <a:spLocks/>
          </p:cNvSpPr>
          <p:nvPr/>
        </p:nvSpPr>
        <p:spPr>
          <a:xfrm>
            <a:off x="5271172" y="553541"/>
            <a:ext cx="6599487" cy="6614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spc="-85" dirty="0">
                <a:solidFill>
                  <a:srgbClr val="D92E2D"/>
                </a:solidFill>
                <a:ea typeface="Calibri" panose="020F0502020204030204" pitchFamily="34" charset="0"/>
                <a:cs typeface="Tahoma"/>
              </a:rPr>
              <a:t>Osio 2</a:t>
            </a:r>
            <a:endParaRPr lang="es-ES" sz="3600" b="1" spc="-85" dirty="0">
              <a:solidFill>
                <a:srgbClr val="D92E2D"/>
              </a:solidFill>
              <a:cs typeface="Tahoma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C03E725-B9CC-48DB-AA73-CFF5DF889D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551" y="1581019"/>
            <a:ext cx="3401089" cy="3497454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23B4CF11-D23C-4A10-B740-AB0019062DF7}"/>
              </a:ext>
            </a:extLst>
          </p:cNvPr>
          <p:cNvSpPr/>
          <p:nvPr/>
        </p:nvSpPr>
        <p:spPr>
          <a:xfrm>
            <a:off x="5825094" y="5086107"/>
            <a:ext cx="3150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https://key0.cc/freepng/270382-Brainstorming-School-Based-Management-Clipart</a:t>
            </a:r>
          </a:p>
        </p:txBody>
      </p:sp>
    </p:spTree>
    <p:extLst>
      <p:ext uri="{BB962C8B-B14F-4D97-AF65-F5344CB8AC3E}">
        <p14:creationId xmlns:p14="http://schemas.microsoft.com/office/powerpoint/2010/main" val="412533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F7E5129145C1D4796D0CCED5DFBDE02" ma:contentTypeVersion="13" ma:contentTypeDescription="Luo uusi asiakirja." ma:contentTypeScope="" ma:versionID="118419fb119b9c1e9913f3298a077b54">
  <xsd:schema xmlns:xsd="http://www.w3.org/2001/XMLSchema" xmlns:xs="http://www.w3.org/2001/XMLSchema" xmlns:p="http://schemas.microsoft.com/office/2006/metadata/properties" xmlns:ns3="f72e2ad1-936a-41f1-a598-e84f4d1ebb13" xmlns:ns4="e20851b4-1139-4020-85e5-81b7cb96bc19" targetNamespace="http://schemas.microsoft.com/office/2006/metadata/properties" ma:root="true" ma:fieldsID="bbe855feaae0f8c5a9d6d7a97e2567cc" ns3:_="" ns4:_="">
    <xsd:import namespace="f72e2ad1-936a-41f1-a598-e84f4d1ebb13"/>
    <xsd:import namespace="e20851b4-1139-4020-85e5-81b7cb96bc1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2e2ad1-936a-41f1-a598-e84f4d1ebb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851b4-1139-4020-85e5-81b7cb96bc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FEE615-4159-482B-8537-8B554BA62E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4228FB-21EC-4592-80FF-0EB9C7E73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2e2ad1-936a-41f1-a598-e84f4d1ebb13"/>
    <ds:schemaRef ds:uri="e20851b4-1139-4020-85e5-81b7cb96bc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1FC19E-F1A9-4F23-AF5A-A95B43BB44B2}">
  <ds:schemaRefs>
    <ds:schemaRef ds:uri="http://schemas.microsoft.com/office/2006/documentManagement/types"/>
    <ds:schemaRef ds:uri="f72e2ad1-936a-41f1-a598-e84f4d1ebb13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e20851b4-1139-4020-85e5-81b7cb96bc19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930</Words>
  <Application>Microsoft Office PowerPoint</Application>
  <PresentationFormat>Laajakuva</PresentationFormat>
  <Paragraphs>194</Paragraphs>
  <Slides>18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5" baseType="lpstr">
      <vt:lpstr>맑은 고딕</vt:lpstr>
      <vt:lpstr>Arial</vt:lpstr>
      <vt:lpstr>Calibri</vt:lpstr>
      <vt:lpstr>Calibri Light</vt:lpstr>
      <vt:lpstr>Tahoma</vt:lpstr>
      <vt:lpstr>Times New Roman</vt:lpstr>
      <vt:lpstr>Tema de Office</vt:lpstr>
      <vt:lpstr>INNOVAATIOTAIDOT  - miten urheilun innovaatioita voidaan hyödyntää liiketoiminnassa?</vt:lpstr>
      <vt:lpstr>Tavoitteet &amp; päämäärät</vt:lpstr>
      <vt:lpstr>Sisältö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Yhteenveto</vt:lpstr>
      <vt:lpstr>Itsearviointitehtäviä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Cristina</dc:creator>
  <cp:lastModifiedBy>Mustonen Satu</cp:lastModifiedBy>
  <cp:revision>689</cp:revision>
  <cp:lastPrinted>2021-11-11T07:54:38Z</cp:lastPrinted>
  <dcterms:created xsi:type="dcterms:W3CDTF">2020-11-24T11:59:30Z</dcterms:created>
  <dcterms:modified xsi:type="dcterms:W3CDTF">2022-01-26T06:15:13Z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0x0101005F7E5129145C1D4796D0CCED5DFBDE02</vt:lpwstr>
  </property>
</Properties>
</file>