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262" r:id="rId6"/>
    <p:sldId id="307" r:id="rId7"/>
    <p:sldId id="284" r:id="rId8"/>
    <p:sldId id="257" r:id="rId9"/>
    <p:sldId id="287" r:id="rId10"/>
    <p:sldId id="285" r:id="rId11"/>
    <p:sldId id="288" r:id="rId12"/>
    <p:sldId id="289" r:id="rId13"/>
    <p:sldId id="286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8" r:id="rId32"/>
    <p:sldId id="309" r:id="rId3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HF Bruxelles" initials="IB" lastIdx="0" clrIdx="0">
    <p:extLst>
      <p:ext uri="{19B8F6BF-5375-455C-9EA6-DF929625EA0E}">
        <p15:presenceInfo xmlns:p15="http://schemas.microsoft.com/office/powerpoint/2012/main" userId="IHF Bruxell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E2D"/>
    <a:srgbClr val="FFD13C"/>
    <a:srgbClr val="E687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EE7C5-2D0B-47BE-A9A0-A38FB7A18BD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F02ACF-8716-4E46-BCE0-7AACB9F1546B}">
      <dgm:prSet phldrT="[Testo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noProof="0" dirty="0">
              <a:ea typeface="+mn-lt"/>
              <a:cs typeface="+mn-lt"/>
            </a:rPr>
            <a:t>Panosten käsittely</a:t>
          </a:r>
        </a:p>
      </dgm:t>
    </dgm:pt>
    <dgm:pt modelId="{0C1C1EBA-09C5-40F0-9829-AC6FC7B298C0}" type="parTrans" cxnId="{D7BDF569-2CA0-4B1C-A668-559B89344BE6}">
      <dgm:prSet/>
      <dgm:spPr/>
      <dgm:t>
        <a:bodyPr/>
        <a:lstStyle/>
        <a:p>
          <a:endParaRPr lang="it-IT"/>
        </a:p>
      </dgm:t>
    </dgm:pt>
    <dgm:pt modelId="{2A45DC13-7CD3-4EFB-B852-50B5F234E674}" type="sibTrans" cxnId="{D7BDF569-2CA0-4B1C-A668-559B89344BE6}">
      <dgm:prSet/>
      <dgm:spPr/>
      <dgm:t>
        <a:bodyPr/>
        <a:lstStyle/>
        <a:p>
          <a:endParaRPr lang="it-IT"/>
        </a:p>
      </dgm:t>
    </dgm:pt>
    <dgm:pt modelId="{DCD401AC-45C6-4016-89F6-7ACCB9290529}">
      <dgm:prSet phldrT="[Testo]"/>
      <dgm:spPr/>
      <dgm:t>
        <a:bodyPr/>
        <a:lstStyle/>
        <a:p>
          <a:r>
            <a:rPr lang="it-IT" dirty="0"/>
            <a:t>Ihmiset</a:t>
          </a:r>
        </a:p>
      </dgm:t>
    </dgm:pt>
    <dgm:pt modelId="{EE9080D2-FC25-474E-B5E3-7EE520F0796E}" type="parTrans" cxnId="{6A5C1354-7B0C-422D-AA61-51579698C0FA}">
      <dgm:prSet/>
      <dgm:spPr/>
      <dgm:t>
        <a:bodyPr/>
        <a:lstStyle/>
        <a:p>
          <a:endParaRPr lang="it-IT"/>
        </a:p>
      </dgm:t>
    </dgm:pt>
    <dgm:pt modelId="{4286E01D-1473-4C36-9105-84AA2F425D7A}" type="sibTrans" cxnId="{6A5C1354-7B0C-422D-AA61-51579698C0FA}">
      <dgm:prSet/>
      <dgm:spPr/>
      <dgm:t>
        <a:bodyPr/>
        <a:lstStyle/>
        <a:p>
          <a:endParaRPr lang="it-IT"/>
        </a:p>
      </dgm:t>
    </dgm:pt>
    <dgm:pt modelId="{2600BC8D-F011-478D-827B-E12E6442D872}">
      <dgm:prSet phldrT="[Tes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800" dirty="0">
              <a:ea typeface="+mn-lt"/>
              <a:cs typeface="+mn-lt"/>
            </a:rPr>
            <a:t>Tietyn ajan ja Ajanjakson sosioekonominen konteksti</a:t>
          </a:r>
          <a:endParaRPr lang="en-US" sz="1800" dirty="0">
            <a:ea typeface="+mn-lt"/>
            <a:cs typeface="+mn-lt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800" dirty="0">
            <a:ea typeface="+mn-lt"/>
            <a:cs typeface="+mn-lt"/>
          </a:endParaRPr>
        </a:p>
      </dgm:t>
    </dgm:pt>
    <dgm:pt modelId="{3B06A1C8-3AB2-4814-B6D6-5C498D534D22}" type="parTrans" cxnId="{64E55805-E81B-4F97-ABBC-BB4D5A507E30}">
      <dgm:prSet/>
      <dgm:spPr/>
      <dgm:t>
        <a:bodyPr/>
        <a:lstStyle/>
        <a:p>
          <a:endParaRPr lang="it-IT"/>
        </a:p>
      </dgm:t>
    </dgm:pt>
    <dgm:pt modelId="{5EA3C033-44E3-4308-8375-3E5E16234D96}" type="sibTrans" cxnId="{64E55805-E81B-4F97-ABBC-BB4D5A507E30}">
      <dgm:prSet/>
      <dgm:spPr/>
      <dgm:t>
        <a:bodyPr/>
        <a:lstStyle/>
        <a:p>
          <a:endParaRPr lang="it-IT"/>
        </a:p>
      </dgm:t>
    </dgm:pt>
    <dgm:pt modelId="{C6CA01D7-9997-4E37-A611-47006F249750}" type="pres">
      <dgm:prSet presAssocID="{32AEE7C5-2D0B-47BE-A9A0-A38FB7A18BD0}" presName="Name0" presStyleCnt="0">
        <dgm:presLayoutVars>
          <dgm:dir/>
          <dgm:resizeHandles val="exact"/>
        </dgm:presLayoutVars>
      </dgm:prSet>
      <dgm:spPr/>
    </dgm:pt>
    <dgm:pt modelId="{3A2E9265-D401-4996-B879-D6073A6434E3}" type="pres">
      <dgm:prSet presAssocID="{58F02ACF-8716-4E46-BCE0-7AACB9F1546B}" presName="node" presStyleLbl="node1" presStyleIdx="0" presStyleCnt="3" custRadScaleRad="55754">
        <dgm:presLayoutVars>
          <dgm:bulletEnabled val="1"/>
        </dgm:presLayoutVars>
      </dgm:prSet>
      <dgm:spPr/>
    </dgm:pt>
    <dgm:pt modelId="{720E4292-B842-4DC2-9E4A-4E05A086AB31}" type="pres">
      <dgm:prSet presAssocID="{2A45DC13-7CD3-4EFB-B852-50B5F234E674}" presName="sibTrans" presStyleLbl="sibTrans2D1" presStyleIdx="0" presStyleCnt="3"/>
      <dgm:spPr/>
    </dgm:pt>
    <dgm:pt modelId="{B62A6668-4FE6-4B03-8745-F82F89356538}" type="pres">
      <dgm:prSet presAssocID="{2A45DC13-7CD3-4EFB-B852-50B5F234E674}" presName="connectorText" presStyleLbl="sibTrans2D1" presStyleIdx="0" presStyleCnt="3"/>
      <dgm:spPr/>
    </dgm:pt>
    <dgm:pt modelId="{E429200F-E9FA-4D5E-8F91-8344E65B9D7C}" type="pres">
      <dgm:prSet presAssocID="{DCD401AC-45C6-4016-89F6-7ACCB9290529}" presName="node" presStyleLbl="node1" presStyleIdx="1" presStyleCnt="3">
        <dgm:presLayoutVars>
          <dgm:bulletEnabled val="1"/>
        </dgm:presLayoutVars>
      </dgm:prSet>
      <dgm:spPr/>
    </dgm:pt>
    <dgm:pt modelId="{9FE00994-BC5F-4CAD-9B49-0E7BF69FF0B3}" type="pres">
      <dgm:prSet presAssocID="{4286E01D-1473-4C36-9105-84AA2F425D7A}" presName="sibTrans" presStyleLbl="sibTrans2D1" presStyleIdx="1" presStyleCnt="3"/>
      <dgm:spPr/>
    </dgm:pt>
    <dgm:pt modelId="{711616E6-DCA1-4B23-AA31-DEECBD10B899}" type="pres">
      <dgm:prSet presAssocID="{4286E01D-1473-4C36-9105-84AA2F425D7A}" presName="connectorText" presStyleLbl="sibTrans2D1" presStyleIdx="1" presStyleCnt="3"/>
      <dgm:spPr/>
    </dgm:pt>
    <dgm:pt modelId="{FDE75E7F-DE71-4A54-9EB4-886DA01D808D}" type="pres">
      <dgm:prSet presAssocID="{2600BC8D-F011-478D-827B-E12E6442D872}" presName="node" presStyleLbl="node1" presStyleIdx="2" presStyleCnt="3" custScaleX="123662">
        <dgm:presLayoutVars>
          <dgm:bulletEnabled val="1"/>
        </dgm:presLayoutVars>
      </dgm:prSet>
      <dgm:spPr/>
    </dgm:pt>
    <dgm:pt modelId="{FFA64497-BD20-420C-B39A-E884C38EDBF4}" type="pres">
      <dgm:prSet presAssocID="{5EA3C033-44E3-4308-8375-3E5E16234D96}" presName="sibTrans" presStyleLbl="sibTrans2D1" presStyleIdx="2" presStyleCnt="3"/>
      <dgm:spPr/>
    </dgm:pt>
    <dgm:pt modelId="{B7752509-29BB-4E41-BF1C-E5B7A4502EF3}" type="pres">
      <dgm:prSet presAssocID="{5EA3C033-44E3-4308-8375-3E5E16234D96}" presName="connectorText" presStyleLbl="sibTrans2D1" presStyleIdx="2" presStyleCnt="3"/>
      <dgm:spPr/>
    </dgm:pt>
  </dgm:ptLst>
  <dgm:cxnLst>
    <dgm:cxn modelId="{64E55805-E81B-4F97-ABBC-BB4D5A507E30}" srcId="{32AEE7C5-2D0B-47BE-A9A0-A38FB7A18BD0}" destId="{2600BC8D-F011-478D-827B-E12E6442D872}" srcOrd="2" destOrd="0" parTransId="{3B06A1C8-3AB2-4814-B6D6-5C498D534D22}" sibTransId="{5EA3C033-44E3-4308-8375-3E5E16234D96}"/>
    <dgm:cxn modelId="{1E901E0D-67A4-454C-9794-7D62D9ADD354}" type="presOf" srcId="{5EA3C033-44E3-4308-8375-3E5E16234D96}" destId="{B7752509-29BB-4E41-BF1C-E5B7A4502EF3}" srcOrd="1" destOrd="0" presId="urn:microsoft.com/office/officeart/2005/8/layout/cycle7"/>
    <dgm:cxn modelId="{EBEE8512-650A-44DB-876F-6967D117DB45}" type="presOf" srcId="{2A45DC13-7CD3-4EFB-B852-50B5F234E674}" destId="{B62A6668-4FE6-4B03-8745-F82F89356538}" srcOrd="1" destOrd="0" presId="urn:microsoft.com/office/officeart/2005/8/layout/cycle7"/>
    <dgm:cxn modelId="{9664AD68-8BB6-415F-B8C8-5BB1BBD4EA5A}" type="presOf" srcId="{2600BC8D-F011-478D-827B-E12E6442D872}" destId="{FDE75E7F-DE71-4A54-9EB4-886DA01D808D}" srcOrd="0" destOrd="0" presId="urn:microsoft.com/office/officeart/2005/8/layout/cycle7"/>
    <dgm:cxn modelId="{D7BDF569-2CA0-4B1C-A668-559B89344BE6}" srcId="{32AEE7C5-2D0B-47BE-A9A0-A38FB7A18BD0}" destId="{58F02ACF-8716-4E46-BCE0-7AACB9F1546B}" srcOrd="0" destOrd="0" parTransId="{0C1C1EBA-09C5-40F0-9829-AC6FC7B298C0}" sibTransId="{2A45DC13-7CD3-4EFB-B852-50B5F234E674}"/>
    <dgm:cxn modelId="{C978AF71-FE3D-4C1D-ADDF-CD58A39EAA5F}" type="presOf" srcId="{2A45DC13-7CD3-4EFB-B852-50B5F234E674}" destId="{720E4292-B842-4DC2-9E4A-4E05A086AB31}" srcOrd="0" destOrd="0" presId="urn:microsoft.com/office/officeart/2005/8/layout/cycle7"/>
    <dgm:cxn modelId="{6A5C1354-7B0C-422D-AA61-51579698C0FA}" srcId="{32AEE7C5-2D0B-47BE-A9A0-A38FB7A18BD0}" destId="{DCD401AC-45C6-4016-89F6-7ACCB9290529}" srcOrd="1" destOrd="0" parTransId="{EE9080D2-FC25-474E-B5E3-7EE520F0796E}" sibTransId="{4286E01D-1473-4C36-9105-84AA2F425D7A}"/>
    <dgm:cxn modelId="{AEF17484-88AD-4B1B-A0BC-FEF6A263BC3C}" type="presOf" srcId="{DCD401AC-45C6-4016-89F6-7ACCB9290529}" destId="{E429200F-E9FA-4D5E-8F91-8344E65B9D7C}" srcOrd="0" destOrd="0" presId="urn:microsoft.com/office/officeart/2005/8/layout/cycle7"/>
    <dgm:cxn modelId="{03DEA998-8B16-4FC9-910F-FFE97E6ED5F4}" type="presOf" srcId="{58F02ACF-8716-4E46-BCE0-7AACB9F1546B}" destId="{3A2E9265-D401-4996-B879-D6073A6434E3}" srcOrd="0" destOrd="0" presId="urn:microsoft.com/office/officeart/2005/8/layout/cycle7"/>
    <dgm:cxn modelId="{2C0788A5-06D9-4E5D-AB1C-86D9A79A3FCD}" type="presOf" srcId="{5EA3C033-44E3-4308-8375-3E5E16234D96}" destId="{FFA64497-BD20-420C-B39A-E884C38EDBF4}" srcOrd="0" destOrd="0" presId="urn:microsoft.com/office/officeart/2005/8/layout/cycle7"/>
    <dgm:cxn modelId="{447E74C2-7D09-41AE-861E-A0DD026AB5A6}" type="presOf" srcId="{4286E01D-1473-4C36-9105-84AA2F425D7A}" destId="{711616E6-DCA1-4B23-AA31-DEECBD10B899}" srcOrd="1" destOrd="0" presId="urn:microsoft.com/office/officeart/2005/8/layout/cycle7"/>
    <dgm:cxn modelId="{7CAF6DD1-4476-4655-937A-F4BB77363135}" type="presOf" srcId="{32AEE7C5-2D0B-47BE-A9A0-A38FB7A18BD0}" destId="{C6CA01D7-9997-4E37-A611-47006F249750}" srcOrd="0" destOrd="0" presId="urn:microsoft.com/office/officeart/2005/8/layout/cycle7"/>
    <dgm:cxn modelId="{C30C1AF2-F900-4F81-99C7-5DDC2D134B23}" type="presOf" srcId="{4286E01D-1473-4C36-9105-84AA2F425D7A}" destId="{9FE00994-BC5F-4CAD-9B49-0E7BF69FF0B3}" srcOrd="0" destOrd="0" presId="urn:microsoft.com/office/officeart/2005/8/layout/cycle7"/>
    <dgm:cxn modelId="{0E106BAC-5EE2-407C-93FD-A73795176D1C}" type="presParOf" srcId="{C6CA01D7-9997-4E37-A611-47006F249750}" destId="{3A2E9265-D401-4996-B879-D6073A6434E3}" srcOrd="0" destOrd="0" presId="urn:microsoft.com/office/officeart/2005/8/layout/cycle7"/>
    <dgm:cxn modelId="{5935D6BC-2D83-4934-9FBB-6BD5E58568F4}" type="presParOf" srcId="{C6CA01D7-9997-4E37-A611-47006F249750}" destId="{720E4292-B842-4DC2-9E4A-4E05A086AB31}" srcOrd="1" destOrd="0" presId="urn:microsoft.com/office/officeart/2005/8/layout/cycle7"/>
    <dgm:cxn modelId="{EB973585-73A0-45AB-9E00-6D9D91569271}" type="presParOf" srcId="{720E4292-B842-4DC2-9E4A-4E05A086AB31}" destId="{B62A6668-4FE6-4B03-8745-F82F89356538}" srcOrd="0" destOrd="0" presId="urn:microsoft.com/office/officeart/2005/8/layout/cycle7"/>
    <dgm:cxn modelId="{A729B5C9-7F68-439E-BC07-90ADD8E4B06C}" type="presParOf" srcId="{C6CA01D7-9997-4E37-A611-47006F249750}" destId="{E429200F-E9FA-4D5E-8F91-8344E65B9D7C}" srcOrd="2" destOrd="0" presId="urn:microsoft.com/office/officeart/2005/8/layout/cycle7"/>
    <dgm:cxn modelId="{F79D2100-89B2-4B76-90BF-7F26C5C32123}" type="presParOf" srcId="{C6CA01D7-9997-4E37-A611-47006F249750}" destId="{9FE00994-BC5F-4CAD-9B49-0E7BF69FF0B3}" srcOrd="3" destOrd="0" presId="urn:microsoft.com/office/officeart/2005/8/layout/cycle7"/>
    <dgm:cxn modelId="{DEA83EB0-91AA-4E00-870B-AFE1822A47EE}" type="presParOf" srcId="{9FE00994-BC5F-4CAD-9B49-0E7BF69FF0B3}" destId="{711616E6-DCA1-4B23-AA31-DEECBD10B899}" srcOrd="0" destOrd="0" presId="urn:microsoft.com/office/officeart/2005/8/layout/cycle7"/>
    <dgm:cxn modelId="{C375F966-1C71-4813-8BE7-807F70C21DC7}" type="presParOf" srcId="{C6CA01D7-9997-4E37-A611-47006F249750}" destId="{FDE75E7F-DE71-4A54-9EB4-886DA01D808D}" srcOrd="4" destOrd="0" presId="urn:microsoft.com/office/officeart/2005/8/layout/cycle7"/>
    <dgm:cxn modelId="{34DFDDDC-6B4F-4C39-AD7F-4E5A6E682A39}" type="presParOf" srcId="{C6CA01D7-9997-4E37-A611-47006F249750}" destId="{FFA64497-BD20-420C-B39A-E884C38EDBF4}" srcOrd="5" destOrd="0" presId="urn:microsoft.com/office/officeart/2005/8/layout/cycle7"/>
    <dgm:cxn modelId="{6B2315A9-7854-423A-BAC5-073ADAB3B644}" type="presParOf" srcId="{FFA64497-BD20-420C-B39A-E884C38EDBF4}" destId="{B7752509-29BB-4E41-BF1C-E5B7A4502EF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23DDDE-B9C1-4ABD-9085-7FA30277E19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9A96FB-BC97-49F0-8B99-F5EA4DFDC835}">
      <dgm:prSet phldrT="[Testo]"/>
      <dgm:spPr/>
      <dgm:t>
        <a:bodyPr/>
        <a:lstStyle/>
        <a:p>
          <a:r>
            <a:rPr lang="it-IT" dirty="0"/>
            <a:t>Panokset eli inputs </a:t>
          </a:r>
        </a:p>
      </dgm:t>
    </dgm:pt>
    <dgm:pt modelId="{A210D56B-0311-4C32-8A6B-C63E3D04AA1E}" type="parTrans" cxnId="{64C3E4F3-662E-41EA-BAA9-AC3FAC6B67E6}">
      <dgm:prSet/>
      <dgm:spPr/>
      <dgm:t>
        <a:bodyPr/>
        <a:lstStyle/>
        <a:p>
          <a:endParaRPr lang="it-IT"/>
        </a:p>
      </dgm:t>
    </dgm:pt>
    <dgm:pt modelId="{75BBA16C-4C52-4C3D-9724-C042D5D290C8}" type="sibTrans" cxnId="{64C3E4F3-662E-41EA-BAA9-AC3FAC6B67E6}">
      <dgm:prSet/>
      <dgm:spPr/>
      <dgm:t>
        <a:bodyPr/>
        <a:lstStyle/>
        <a:p>
          <a:endParaRPr lang="it-IT"/>
        </a:p>
      </dgm:t>
    </dgm:pt>
    <dgm:pt modelId="{72C76551-1EA4-4DFF-B293-15F56ED70E51}">
      <dgm:prSet phldrT="[Testo]"/>
      <dgm:spPr/>
      <dgm:t>
        <a:bodyPr/>
        <a:lstStyle/>
        <a:p>
          <a:r>
            <a:rPr lang="it-IT" dirty="0"/>
            <a:t>Panokset eli inputs </a:t>
          </a:r>
        </a:p>
      </dgm:t>
    </dgm:pt>
    <dgm:pt modelId="{6156FECA-12D5-404B-950B-22B74059C48C}" type="parTrans" cxnId="{33E9DD07-A3D2-42C7-8A18-67DC9B7F65EF}">
      <dgm:prSet/>
      <dgm:spPr/>
      <dgm:t>
        <a:bodyPr/>
        <a:lstStyle/>
        <a:p>
          <a:endParaRPr lang="it-IT"/>
        </a:p>
      </dgm:t>
    </dgm:pt>
    <dgm:pt modelId="{C4E0BF35-9201-4BCB-939D-FF9CA21A2A32}" type="sibTrans" cxnId="{33E9DD07-A3D2-42C7-8A18-67DC9B7F65EF}">
      <dgm:prSet/>
      <dgm:spPr/>
      <dgm:t>
        <a:bodyPr/>
        <a:lstStyle/>
        <a:p>
          <a:endParaRPr lang="it-IT"/>
        </a:p>
      </dgm:t>
    </dgm:pt>
    <dgm:pt modelId="{ECE4042A-9CBA-4B44-B24F-FC334FA16081}">
      <dgm:prSet phldrT="[Testo]"/>
      <dgm:spPr/>
      <dgm:t>
        <a:bodyPr/>
        <a:lstStyle/>
        <a:p>
          <a:r>
            <a:rPr lang="it-IT" dirty="0"/>
            <a:t>Panokset eli inputs </a:t>
          </a:r>
        </a:p>
      </dgm:t>
    </dgm:pt>
    <dgm:pt modelId="{75511F6C-DBA7-4BAE-AA34-9E83E827F366}" type="parTrans" cxnId="{2828DB0B-CCAB-4E98-B664-66CA22D8E113}">
      <dgm:prSet/>
      <dgm:spPr/>
      <dgm:t>
        <a:bodyPr/>
        <a:lstStyle/>
        <a:p>
          <a:endParaRPr lang="it-IT"/>
        </a:p>
      </dgm:t>
    </dgm:pt>
    <dgm:pt modelId="{38004FFF-0296-48CF-AE30-1CEB1B966C4A}" type="sibTrans" cxnId="{2828DB0B-CCAB-4E98-B664-66CA22D8E113}">
      <dgm:prSet/>
      <dgm:spPr/>
      <dgm:t>
        <a:bodyPr/>
        <a:lstStyle/>
        <a:p>
          <a:endParaRPr lang="it-IT"/>
        </a:p>
      </dgm:t>
    </dgm:pt>
    <dgm:pt modelId="{AB3C9843-BF1D-437B-BC1B-A0ED1B435E0F}">
      <dgm:prSet phldrT="[Testo]"/>
      <dgm:spPr/>
      <dgm:t>
        <a:bodyPr/>
        <a:lstStyle/>
        <a:p>
          <a:r>
            <a:rPr lang="it-IT" dirty="0"/>
            <a:t>TULOS</a:t>
          </a:r>
        </a:p>
      </dgm:t>
    </dgm:pt>
    <dgm:pt modelId="{80420208-5965-4565-BB33-AFBDFB0FC1D6}" type="parTrans" cxnId="{591F3273-559A-46E9-9A92-AB219CB2F441}">
      <dgm:prSet/>
      <dgm:spPr/>
      <dgm:t>
        <a:bodyPr/>
        <a:lstStyle/>
        <a:p>
          <a:endParaRPr lang="it-IT"/>
        </a:p>
      </dgm:t>
    </dgm:pt>
    <dgm:pt modelId="{CE4860DF-351C-493C-A830-DF6D818D3838}" type="sibTrans" cxnId="{591F3273-559A-46E9-9A92-AB219CB2F441}">
      <dgm:prSet/>
      <dgm:spPr/>
      <dgm:t>
        <a:bodyPr/>
        <a:lstStyle/>
        <a:p>
          <a:endParaRPr lang="it-IT"/>
        </a:p>
      </dgm:t>
    </dgm:pt>
    <dgm:pt modelId="{C75CC4B1-6153-4A0F-968E-D2627AC8AF5F}" type="pres">
      <dgm:prSet presAssocID="{7623DDDE-B9C1-4ABD-9085-7FA30277E197}" presName="Name0" presStyleCnt="0">
        <dgm:presLayoutVars>
          <dgm:chMax val="4"/>
          <dgm:resizeHandles val="exact"/>
        </dgm:presLayoutVars>
      </dgm:prSet>
      <dgm:spPr/>
    </dgm:pt>
    <dgm:pt modelId="{41E79EC4-ED7D-419A-AF84-B39E491FA338}" type="pres">
      <dgm:prSet presAssocID="{7623DDDE-B9C1-4ABD-9085-7FA30277E197}" presName="ellipse" presStyleLbl="trBgShp" presStyleIdx="0" presStyleCnt="1"/>
      <dgm:spPr/>
    </dgm:pt>
    <dgm:pt modelId="{57CB3A3B-0C2D-443C-AC58-3DADA6D1295C}" type="pres">
      <dgm:prSet presAssocID="{7623DDDE-B9C1-4ABD-9085-7FA30277E197}" presName="arrow1" presStyleLbl="fgShp" presStyleIdx="0" presStyleCnt="1"/>
      <dgm:spPr/>
    </dgm:pt>
    <dgm:pt modelId="{A70413F9-4DFD-4D1F-BAF1-2F2400336AE9}" type="pres">
      <dgm:prSet presAssocID="{7623DDDE-B9C1-4ABD-9085-7FA30277E197}" presName="rectangle" presStyleLbl="revTx" presStyleIdx="0" presStyleCnt="1">
        <dgm:presLayoutVars>
          <dgm:bulletEnabled val="1"/>
        </dgm:presLayoutVars>
      </dgm:prSet>
      <dgm:spPr/>
    </dgm:pt>
    <dgm:pt modelId="{B7368FF6-734B-4869-9AC8-12B1F437FA1F}" type="pres">
      <dgm:prSet presAssocID="{72C76551-1EA4-4DFF-B293-15F56ED70E51}" presName="item1" presStyleLbl="node1" presStyleIdx="0" presStyleCnt="3">
        <dgm:presLayoutVars>
          <dgm:bulletEnabled val="1"/>
        </dgm:presLayoutVars>
      </dgm:prSet>
      <dgm:spPr/>
    </dgm:pt>
    <dgm:pt modelId="{4F3FE326-7111-463B-AB88-646EA789EB31}" type="pres">
      <dgm:prSet presAssocID="{ECE4042A-9CBA-4B44-B24F-FC334FA16081}" presName="item2" presStyleLbl="node1" presStyleIdx="1" presStyleCnt="3">
        <dgm:presLayoutVars>
          <dgm:bulletEnabled val="1"/>
        </dgm:presLayoutVars>
      </dgm:prSet>
      <dgm:spPr/>
    </dgm:pt>
    <dgm:pt modelId="{59C086CF-FC81-4F8B-A488-5890AA888E10}" type="pres">
      <dgm:prSet presAssocID="{AB3C9843-BF1D-437B-BC1B-A0ED1B435E0F}" presName="item3" presStyleLbl="node1" presStyleIdx="2" presStyleCnt="3">
        <dgm:presLayoutVars>
          <dgm:bulletEnabled val="1"/>
        </dgm:presLayoutVars>
      </dgm:prSet>
      <dgm:spPr/>
    </dgm:pt>
    <dgm:pt modelId="{3CF1CC02-1885-4D79-845B-CB45779319EF}" type="pres">
      <dgm:prSet presAssocID="{7623DDDE-B9C1-4ABD-9085-7FA30277E197}" presName="funnel" presStyleLbl="trAlignAcc1" presStyleIdx="0" presStyleCnt="1" custLinFactNeighborX="0" custLinFactNeighborY="822"/>
      <dgm:spPr/>
    </dgm:pt>
  </dgm:ptLst>
  <dgm:cxnLst>
    <dgm:cxn modelId="{33E9DD07-A3D2-42C7-8A18-67DC9B7F65EF}" srcId="{7623DDDE-B9C1-4ABD-9085-7FA30277E197}" destId="{72C76551-1EA4-4DFF-B293-15F56ED70E51}" srcOrd="1" destOrd="0" parTransId="{6156FECA-12D5-404B-950B-22B74059C48C}" sibTransId="{C4E0BF35-9201-4BCB-939D-FF9CA21A2A32}"/>
    <dgm:cxn modelId="{98C71A09-13BA-48C5-9764-7FA4A9428106}" type="presOf" srcId="{ECE4042A-9CBA-4B44-B24F-FC334FA16081}" destId="{B7368FF6-734B-4869-9AC8-12B1F437FA1F}" srcOrd="0" destOrd="0" presId="urn:microsoft.com/office/officeart/2005/8/layout/funnel1"/>
    <dgm:cxn modelId="{2828DB0B-CCAB-4E98-B664-66CA22D8E113}" srcId="{7623DDDE-B9C1-4ABD-9085-7FA30277E197}" destId="{ECE4042A-9CBA-4B44-B24F-FC334FA16081}" srcOrd="2" destOrd="0" parTransId="{75511F6C-DBA7-4BAE-AA34-9E83E827F366}" sibTransId="{38004FFF-0296-48CF-AE30-1CEB1B966C4A}"/>
    <dgm:cxn modelId="{FAB27012-42E2-4131-905E-1E7610128ACA}" type="presOf" srcId="{5D9A96FB-BC97-49F0-8B99-F5EA4DFDC835}" destId="{59C086CF-FC81-4F8B-A488-5890AA888E10}" srcOrd="0" destOrd="0" presId="urn:microsoft.com/office/officeart/2005/8/layout/funnel1"/>
    <dgm:cxn modelId="{B2FDB028-F78B-4B17-BFD2-D79B7D3A1495}" type="presOf" srcId="{72C76551-1EA4-4DFF-B293-15F56ED70E51}" destId="{4F3FE326-7111-463B-AB88-646EA789EB31}" srcOrd="0" destOrd="0" presId="urn:microsoft.com/office/officeart/2005/8/layout/funnel1"/>
    <dgm:cxn modelId="{4435F949-8E75-492C-A5E2-741923339449}" type="presOf" srcId="{AB3C9843-BF1D-437B-BC1B-A0ED1B435E0F}" destId="{A70413F9-4DFD-4D1F-BAF1-2F2400336AE9}" srcOrd="0" destOrd="0" presId="urn:microsoft.com/office/officeart/2005/8/layout/funnel1"/>
    <dgm:cxn modelId="{591F3273-559A-46E9-9A92-AB219CB2F441}" srcId="{7623DDDE-B9C1-4ABD-9085-7FA30277E197}" destId="{AB3C9843-BF1D-437B-BC1B-A0ED1B435E0F}" srcOrd="3" destOrd="0" parTransId="{80420208-5965-4565-BB33-AFBDFB0FC1D6}" sibTransId="{CE4860DF-351C-493C-A830-DF6D818D3838}"/>
    <dgm:cxn modelId="{7239FDD0-6850-4306-AC78-08C8C6ED3859}" type="presOf" srcId="{7623DDDE-B9C1-4ABD-9085-7FA30277E197}" destId="{C75CC4B1-6153-4A0F-968E-D2627AC8AF5F}" srcOrd="0" destOrd="0" presId="urn:microsoft.com/office/officeart/2005/8/layout/funnel1"/>
    <dgm:cxn modelId="{64C3E4F3-662E-41EA-BAA9-AC3FAC6B67E6}" srcId="{7623DDDE-B9C1-4ABD-9085-7FA30277E197}" destId="{5D9A96FB-BC97-49F0-8B99-F5EA4DFDC835}" srcOrd="0" destOrd="0" parTransId="{A210D56B-0311-4C32-8A6B-C63E3D04AA1E}" sibTransId="{75BBA16C-4C52-4C3D-9724-C042D5D290C8}"/>
    <dgm:cxn modelId="{8D887BA8-1670-4F73-8DE3-A084E132980F}" type="presParOf" srcId="{C75CC4B1-6153-4A0F-968E-D2627AC8AF5F}" destId="{41E79EC4-ED7D-419A-AF84-B39E491FA338}" srcOrd="0" destOrd="0" presId="urn:microsoft.com/office/officeart/2005/8/layout/funnel1"/>
    <dgm:cxn modelId="{4A8DA41E-F0C7-49CF-B3A8-518CD417DB7B}" type="presParOf" srcId="{C75CC4B1-6153-4A0F-968E-D2627AC8AF5F}" destId="{57CB3A3B-0C2D-443C-AC58-3DADA6D1295C}" srcOrd="1" destOrd="0" presId="urn:microsoft.com/office/officeart/2005/8/layout/funnel1"/>
    <dgm:cxn modelId="{F8081221-2967-49FF-B774-05BCA395BCFE}" type="presParOf" srcId="{C75CC4B1-6153-4A0F-968E-D2627AC8AF5F}" destId="{A70413F9-4DFD-4D1F-BAF1-2F2400336AE9}" srcOrd="2" destOrd="0" presId="urn:microsoft.com/office/officeart/2005/8/layout/funnel1"/>
    <dgm:cxn modelId="{97BC3E2C-5FF2-40AE-B584-E1732D550EDB}" type="presParOf" srcId="{C75CC4B1-6153-4A0F-968E-D2627AC8AF5F}" destId="{B7368FF6-734B-4869-9AC8-12B1F437FA1F}" srcOrd="3" destOrd="0" presId="urn:microsoft.com/office/officeart/2005/8/layout/funnel1"/>
    <dgm:cxn modelId="{CE8521DA-8890-44CD-9552-C89B5B404D0F}" type="presParOf" srcId="{C75CC4B1-6153-4A0F-968E-D2627AC8AF5F}" destId="{4F3FE326-7111-463B-AB88-646EA789EB31}" srcOrd="4" destOrd="0" presId="urn:microsoft.com/office/officeart/2005/8/layout/funnel1"/>
    <dgm:cxn modelId="{E7779E2A-D8BA-4EF3-96B6-C0D93237F964}" type="presParOf" srcId="{C75CC4B1-6153-4A0F-968E-D2627AC8AF5F}" destId="{59C086CF-FC81-4F8B-A488-5890AA888E10}" srcOrd="5" destOrd="0" presId="urn:microsoft.com/office/officeart/2005/8/layout/funnel1"/>
    <dgm:cxn modelId="{26185B76-36D3-471D-82E3-2FECF53C94B4}" type="presParOf" srcId="{C75CC4B1-6153-4A0F-968E-D2627AC8AF5F}" destId="{3CF1CC02-1885-4D79-845B-CB45779319E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E9265-D401-4996-B879-D6073A6434E3}">
      <dsp:nvSpPr>
        <dsp:cNvPr id="0" name=""/>
        <dsp:cNvSpPr/>
      </dsp:nvSpPr>
      <dsp:spPr>
        <a:xfrm>
          <a:off x="2341204" y="711985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2000" kern="1200" noProof="0" dirty="0">
              <a:ea typeface="+mn-lt"/>
              <a:cs typeface="+mn-lt"/>
            </a:rPr>
            <a:t>Panosten käsittely</a:t>
          </a:r>
        </a:p>
      </dsp:txBody>
      <dsp:txXfrm>
        <a:off x="2365910" y="736691"/>
        <a:ext cx="1637667" cy="794127"/>
      </dsp:txXfrm>
    </dsp:sp>
    <dsp:sp modelId="{720E4292-B842-4DC2-9E4A-4E05A086AB31}">
      <dsp:nvSpPr>
        <dsp:cNvPr id="0" name=""/>
        <dsp:cNvSpPr/>
      </dsp:nvSpPr>
      <dsp:spPr>
        <a:xfrm rot="3041146">
          <a:off x="3521772" y="1836138"/>
          <a:ext cx="718086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3610343" y="1895186"/>
        <a:ext cx="540944" cy="177142"/>
      </dsp:txXfrm>
    </dsp:sp>
    <dsp:sp modelId="{E429200F-E9FA-4D5E-8F91-8344E65B9D7C}">
      <dsp:nvSpPr>
        <dsp:cNvPr id="0" name=""/>
        <dsp:cNvSpPr/>
      </dsp:nvSpPr>
      <dsp:spPr>
        <a:xfrm>
          <a:off x="3733348" y="2411990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Ihmiset</a:t>
          </a:r>
        </a:p>
      </dsp:txBody>
      <dsp:txXfrm>
        <a:off x="3758054" y="2436696"/>
        <a:ext cx="1637667" cy="794127"/>
      </dsp:txXfrm>
    </dsp:sp>
    <dsp:sp modelId="{9FE00994-BC5F-4CAD-9B49-0E7BF69FF0B3}">
      <dsp:nvSpPr>
        <dsp:cNvPr id="0" name=""/>
        <dsp:cNvSpPr/>
      </dsp:nvSpPr>
      <dsp:spPr>
        <a:xfrm rot="10800000">
          <a:off x="2925500" y="2686140"/>
          <a:ext cx="718086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 rot="10800000">
        <a:off x="3014071" y="2745188"/>
        <a:ext cx="540944" cy="177142"/>
      </dsp:txXfrm>
    </dsp:sp>
    <dsp:sp modelId="{FDE75E7F-DE71-4A54-9EB4-886DA01D808D}">
      <dsp:nvSpPr>
        <dsp:cNvPr id="0" name=""/>
        <dsp:cNvSpPr/>
      </dsp:nvSpPr>
      <dsp:spPr>
        <a:xfrm>
          <a:off x="749463" y="2411990"/>
          <a:ext cx="2086276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i-FI" sz="1800" kern="1200" dirty="0">
              <a:ea typeface="+mn-lt"/>
              <a:cs typeface="+mn-lt"/>
            </a:rPr>
            <a:t>Tietyn ajan ja Ajanjakson sosioekonominen konteksti</a:t>
          </a:r>
          <a:endParaRPr lang="en-US" sz="1800" kern="1200" dirty="0">
            <a:ea typeface="+mn-lt"/>
            <a:cs typeface="+mn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800" kern="1200" dirty="0">
            <a:ea typeface="+mn-lt"/>
            <a:cs typeface="+mn-lt"/>
          </a:endParaRPr>
        </a:p>
      </dsp:txBody>
      <dsp:txXfrm>
        <a:off x="774169" y="2436696"/>
        <a:ext cx="2036864" cy="794127"/>
      </dsp:txXfrm>
    </dsp:sp>
    <dsp:sp modelId="{FFA64497-BD20-420C-B39A-E884C38EDBF4}">
      <dsp:nvSpPr>
        <dsp:cNvPr id="0" name=""/>
        <dsp:cNvSpPr/>
      </dsp:nvSpPr>
      <dsp:spPr>
        <a:xfrm rot="18558854">
          <a:off x="2129629" y="1836138"/>
          <a:ext cx="718086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/>
        </a:p>
      </dsp:txBody>
      <dsp:txXfrm>
        <a:off x="2218200" y="1895186"/>
        <a:ext cx="540944" cy="177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79EC4-ED7D-419A-AF84-B39E491FA338}">
      <dsp:nvSpPr>
        <dsp:cNvPr id="0" name=""/>
        <dsp:cNvSpPr/>
      </dsp:nvSpPr>
      <dsp:spPr>
        <a:xfrm>
          <a:off x="958745" y="551108"/>
          <a:ext cx="3503629" cy="121676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B3A3B-0C2D-443C-AC58-3DADA6D1295C}">
      <dsp:nvSpPr>
        <dsp:cNvPr id="0" name=""/>
        <dsp:cNvSpPr/>
      </dsp:nvSpPr>
      <dsp:spPr>
        <a:xfrm>
          <a:off x="2376493" y="3530551"/>
          <a:ext cx="678998" cy="43455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413F9-4DFD-4D1F-BAF1-2F2400336AE9}">
      <dsp:nvSpPr>
        <dsp:cNvPr id="0" name=""/>
        <dsp:cNvSpPr/>
      </dsp:nvSpPr>
      <dsp:spPr>
        <a:xfrm>
          <a:off x="1086396" y="3878198"/>
          <a:ext cx="3259190" cy="814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TULOS</a:t>
          </a:r>
        </a:p>
      </dsp:txBody>
      <dsp:txXfrm>
        <a:off x="1086396" y="3878198"/>
        <a:ext cx="3259190" cy="814797"/>
      </dsp:txXfrm>
    </dsp:sp>
    <dsp:sp modelId="{B7368FF6-734B-4869-9AC8-12B1F437FA1F}">
      <dsp:nvSpPr>
        <dsp:cNvPr id="0" name=""/>
        <dsp:cNvSpPr/>
      </dsp:nvSpPr>
      <dsp:spPr>
        <a:xfrm>
          <a:off x="2232545" y="1861846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Panokset eli inputs </a:t>
          </a:r>
        </a:p>
      </dsp:txBody>
      <dsp:txXfrm>
        <a:off x="2411531" y="2040832"/>
        <a:ext cx="864224" cy="864224"/>
      </dsp:txXfrm>
    </dsp:sp>
    <dsp:sp modelId="{4F3FE326-7111-463B-AB88-646EA789EB31}">
      <dsp:nvSpPr>
        <dsp:cNvPr id="0" name=""/>
        <dsp:cNvSpPr/>
      </dsp:nvSpPr>
      <dsp:spPr>
        <a:xfrm>
          <a:off x="1357996" y="944927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Panokset eli inputs </a:t>
          </a:r>
        </a:p>
      </dsp:txBody>
      <dsp:txXfrm>
        <a:off x="1536982" y="1123913"/>
        <a:ext cx="864224" cy="864224"/>
      </dsp:txXfrm>
    </dsp:sp>
    <dsp:sp modelId="{59C086CF-FC81-4F8B-A488-5890AA888E10}">
      <dsp:nvSpPr>
        <dsp:cNvPr id="0" name=""/>
        <dsp:cNvSpPr/>
      </dsp:nvSpPr>
      <dsp:spPr>
        <a:xfrm>
          <a:off x="2607352" y="649427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Panokset eli inputs </a:t>
          </a:r>
        </a:p>
      </dsp:txBody>
      <dsp:txXfrm>
        <a:off x="2786338" y="828413"/>
        <a:ext cx="864224" cy="864224"/>
      </dsp:txXfrm>
    </dsp:sp>
    <dsp:sp modelId="{3CF1CC02-1885-4D79-845B-CB45779319EF}">
      <dsp:nvSpPr>
        <dsp:cNvPr id="0" name=""/>
        <dsp:cNvSpPr/>
      </dsp:nvSpPr>
      <dsp:spPr>
        <a:xfrm>
          <a:off x="814797" y="426733"/>
          <a:ext cx="3802388" cy="304191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06/05/2022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arketersclub.it/site/wp-content/uploads/2015/05/Professor-Dr.-Philip-Kotler.jpg" TargetMode="Externa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tlib.govt.nz/records/22606639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artsdot.com/adc/Vintage.nsf/O/AC4U6U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supported_browsers?next_url=https%3A%2F%2Fwww.youtube.com%2Fwatch%3Fv%3DVtvjbmoDx-I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s://www.juventus.com/it/news/articoli/la-juventus-entra-nel-mondo-esports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356" y="2403997"/>
            <a:ext cx="8365289" cy="2046882"/>
          </a:xfrm>
        </p:spPr>
        <p:txBody>
          <a:bodyPr anchor="ctr">
            <a:normAutofit/>
          </a:bodyPr>
          <a:lstStyle/>
          <a:p>
            <a:r>
              <a:rPr lang="fi-FI" sz="3600" b="1" dirty="0">
                <a:solidFill>
                  <a:srgbClr val="D92E2D"/>
                </a:solidFill>
                <a:cs typeface="Calibri Light"/>
              </a:rPr>
              <a:t>Arvon luominen ja säilyttäminen asiakkaille: johdatus markkinointiin aloitteleville urheiluyrittäjille</a:t>
            </a:r>
            <a:endParaRPr lang="es-ES" sz="3600" b="1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8010" y="6294071"/>
            <a:ext cx="10100684" cy="5639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5342612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Panosten käsittely</a:t>
            </a:r>
          </a:p>
          <a:p>
            <a:pPr algn="l"/>
            <a:r>
              <a:rPr lang="fi-FI" dirty="0" err="1"/>
              <a:t>Arvonmuodostusprosessi</a:t>
            </a:r>
            <a:r>
              <a:rPr lang="fi-FI" dirty="0"/>
              <a:t> kuuluu kaikille yrityksille yhteisen kehyksen piiriin.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Kyseessä on niin sanottu IPO-malli tai IPO-kaavio. IPO tulee sanoista</a:t>
            </a:r>
            <a:r>
              <a:rPr lang="en-US" dirty="0"/>
              <a:t>: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→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nput (</a:t>
            </a:r>
            <a:r>
              <a:rPr lang="en-GB" dirty="0" err="1">
                <a:ea typeface="+mn-lt"/>
                <a:cs typeface="+mn-lt"/>
              </a:rPr>
              <a:t>panos</a:t>
            </a:r>
            <a:r>
              <a:rPr lang="en-GB" dirty="0">
                <a:ea typeface="+mn-lt"/>
                <a:cs typeface="+mn-lt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	 →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P</a:t>
            </a:r>
            <a:r>
              <a:rPr lang="en-GB" dirty="0">
                <a:ea typeface="+mn-lt"/>
                <a:cs typeface="+mn-lt"/>
              </a:rPr>
              <a:t>rocess (</a:t>
            </a:r>
            <a:r>
              <a:rPr lang="en-GB" dirty="0" err="1">
                <a:ea typeface="+mn-lt"/>
                <a:cs typeface="+mn-lt"/>
              </a:rPr>
              <a:t>prosessi</a:t>
            </a:r>
            <a:r>
              <a:rPr lang="en-GB" dirty="0">
                <a:ea typeface="+mn-lt"/>
                <a:cs typeface="+mn-lt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		 →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O</a:t>
            </a:r>
            <a:r>
              <a:rPr lang="en-GB" dirty="0">
                <a:ea typeface="+mn-lt"/>
                <a:cs typeface="+mn-lt"/>
              </a:rPr>
              <a:t>utput (</a:t>
            </a:r>
            <a:r>
              <a:rPr lang="en-GB" dirty="0" err="1">
                <a:ea typeface="+mn-lt"/>
                <a:cs typeface="+mn-lt"/>
              </a:rPr>
              <a:t>tulos</a:t>
            </a:r>
            <a:r>
              <a:rPr lang="en-GB" dirty="0">
                <a:ea typeface="+mn-lt"/>
                <a:cs typeface="+mn-lt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262765496"/>
              </p:ext>
            </p:extLst>
          </p:nvPr>
        </p:nvGraphicFramePr>
        <p:xfrm>
          <a:off x="6354619" y="1481310"/>
          <a:ext cx="5431984" cy="509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8502751" y="5543872"/>
            <a:ext cx="1283855" cy="3786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ttore 2 7"/>
          <p:cNvCxnSpPr>
            <a:cxnSpLocks/>
          </p:cNvCxnSpPr>
          <p:nvPr/>
        </p:nvCxnSpPr>
        <p:spPr>
          <a:xfrm>
            <a:off x="7778174" y="5728537"/>
            <a:ext cx="5662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677892" y="4793673"/>
            <a:ext cx="110028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Prosessi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936521" y="1406506"/>
            <a:ext cx="22681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Ympäristö</a:t>
            </a:r>
          </a:p>
        </p:txBody>
      </p:sp>
    </p:spTree>
    <p:extLst>
      <p:ext uri="{BB962C8B-B14F-4D97-AF65-F5344CB8AC3E}">
        <p14:creationId xmlns:p14="http://schemas.microsoft.com/office/powerpoint/2010/main" val="172677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Panosten käsittely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07129"/>
              </p:ext>
            </p:extLst>
          </p:nvPr>
        </p:nvGraphicFramePr>
        <p:xfrm>
          <a:off x="1036320" y="2704546"/>
          <a:ext cx="11073560" cy="3339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390">
                  <a:extLst>
                    <a:ext uri="{9D8B030D-6E8A-4147-A177-3AD203B41FA5}">
                      <a16:colId xmlns:a16="http://schemas.microsoft.com/office/drawing/2014/main" val="387400564"/>
                    </a:ext>
                  </a:extLst>
                </a:gridCol>
                <a:gridCol w="2768390">
                  <a:extLst>
                    <a:ext uri="{9D8B030D-6E8A-4147-A177-3AD203B41FA5}">
                      <a16:colId xmlns:a16="http://schemas.microsoft.com/office/drawing/2014/main" val="3864784937"/>
                    </a:ext>
                  </a:extLst>
                </a:gridCol>
                <a:gridCol w="2768390">
                  <a:extLst>
                    <a:ext uri="{9D8B030D-6E8A-4147-A177-3AD203B41FA5}">
                      <a16:colId xmlns:a16="http://schemas.microsoft.com/office/drawing/2014/main" val="3026934288"/>
                    </a:ext>
                  </a:extLst>
                </a:gridCol>
                <a:gridCol w="2768390">
                  <a:extLst>
                    <a:ext uri="{9D8B030D-6E8A-4147-A177-3AD203B41FA5}">
                      <a16:colId xmlns:a16="http://schemas.microsoft.com/office/drawing/2014/main" val="1410757880"/>
                    </a:ext>
                  </a:extLst>
                </a:gridCol>
              </a:tblGrid>
              <a:tr h="38945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PANOKSET (INPUT)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PROSESSI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TULOKSET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rgbClr val="00B0F0"/>
                          </a:solidFill>
                        </a:rPr>
                        <a:t>TULOKSET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439742"/>
                  </a:ext>
                </a:extLst>
              </a:tr>
              <a:tr h="288193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Raaka-aineet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Tieto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Osaaminen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Palvelut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Aikaisempien IPO-syklien tulokset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Puolivalmiit tuotteet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Rahoitus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Logistiikka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Hallinto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Henkilöstöresurssit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Henkilöstöhallinto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Viestintä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Tiedotus- ja suhdetoiminta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b="1" baseline="0" noProof="0" dirty="0">
                          <a:solidFill>
                            <a:srgbClr val="00B0F0"/>
                          </a:solidFill>
                        </a:rPr>
                        <a:t>Markkinointi</a:t>
                      </a:r>
                      <a:endParaRPr lang="fi-FI" sz="1800" b="1" noProof="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Lopullinen tuote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Lopullinen palvelu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Tuotos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Tieto-taidot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Kyvyt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Kilpailukyky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Kannattavuus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Kestävyys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Brändin tunnettuus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Asiakkaiden tyytyväisyys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Tehokkuus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dirty="0"/>
                        <a:t>↑ Vaikuttavuus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994939"/>
                  </a:ext>
                </a:extLst>
              </a:tr>
            </a:tbl>
          </a:graphicData>
        </a:graphic>
      </p:graphicFrame>
      <p:sp>
        <p:nvSpPr>
          <p:cNvPr id="4" name="Stella a 5 punte 3"/>
          <p:cNvSpPr/>
          <p:nvPr/>
        </p:nvSpPr>
        <p:spPr>
          <a:xfrm>
            <a:off x="3833092" y="5461012"/>
            <a:ext cx="230909" cy="212436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Panosten käsittely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Liiketalouden opinnoissa markkinointi kuuluu ensisijaisiin (</a:t>
            </a:r>
            <a:r>
              <a:rPr lang="en-US" dirty="0"/>
              <a:t>Primary</a:t>
            </a:r>
            <a:r>
              <a:rPr lang="fi-FI" dirty="0"/>
              <a:t>*) toimintoihin: ne edistävät ensisijaisesti loppuasiakkaan tavoittamista ja tulojen tuottamista.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	</a:t>
            </a:r>
            <a:r>
              <a:rPr lang="fi-FI" dirty="0">
                <a:ea typeface="+mn-lt"/>
                <a:cs typeface="+mn-lt"/>
              </a:rPr>
              <a:t>Edistetään ensisijaisesti lopullisen asiakkaan tavoittamista ja tulojen tuottamista.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fi-FI" sz="1100" dirty="0"/>
              <a:t>* Tulkinta perustuu Porterin arvoketjuun: Kilpailuetu, 1985, s. 87.</a:t>
            </a:r>
            <a:endParaRPr lang="en-US" sz="1100" dirty="0"/>
          </a:p>
          <a:p>
            <a:pPr algn="just">
              <a:defRPr/>
            </a:pPr>
            <a:endParaRPr lang="en-GB" sz="18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1429789" y="4400196"/>
            <a:ext cx="831273" cy="14778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Ihmiset</a:t>
            </a:r>
          </a:p>
          <a:p>
            <a:pPr algn="l"/>
            <a:r>
              <a:rPr lang="fi-FI" dirty="0"/>
              <a:t>Ihmisillä viitataan sekä:</a:t>
            </a:r>
            <a:endParaRPr lang="en-US" dirty="0"/>
          </a:p>
          <a:p>
            <a:pPr algn="l"/>
            <a:r>
              <a:rPr lang="fi-FI" dirty="0"/>
              <a:t> 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b="1" dirty="0"/>
              <a:t>Sisäiseen työvoimaan</a:t>
            </a:r>
            <a:r>
              <a:rPr lang="fi-FI" dirty="0"/>
              <a:t>* - tietoon, asiantuntemukseen, taitoihin ja osaamiseen.</a:t>
            </a:r>
            <a:endParaRPr lang="en-US" dirty="0"/>
          </a:p>
          <a:p>
            <a:pPr algn="l"/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+mn-lt"/>
                <a:cs typeface="+mn-lt"/>
              </a:rPr>
              <a:t>! </a:t>
            </a:r>
            <a:r>
              <a:rPr lang="fi-FI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Niihin, jotka saavat asiat tapahtumaan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+mn-lt"/>
                <a:cs typeface="+mn-lt"/>
              </a:rPr>
              <a:t>!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b="1" dirty="0"/>
              <a:t>Ulkoisiin sidosryhmiin </a:t>
            </a:r>
            <a:r>
              <a:rPr lang="fi-FI" dirty="0"/>
              <a:t>- eturyhmiin ja yleisemmin kaikkiin, jotka saattavat olla kiinnostuneita yrityksen toiminnasta.</a:t>
            </a:r>
            <a:endParaRPr lang="en-US" dirty="0"/>
          </a:p>
          <a:p>
            <a:pPr algn="l"/>
            <a:r>
              <a:rPr lang="en-GB" sz="1800" dirty="0"/>
              <a:t>*</a:t>
            </a:r>
            <a:r>
              <a:rPr lang="fi-FI" sz="1800" dirty="0"/>
              <a:t>Markkinoinnista poiketen henkilöstöhallinto kuuluu tukitoimintoihin - se on keskeinen tekijä ensisijaisten tavoitteiden sujuvan toteuttamisen</a:t>
            </a:r>
            <a:r>
              <a:rPr lang="en-GB" sz="1800" dirty="0"/>
              <a:t> </a:t>
            </a:r>
            <a:r>
              <a:rPr lang="fi-FI" sz="1800" dirty="0"/>
              <a:t>kannalta</a:t>
            </a:r>
            <a:r>
              <a:rPr lang="en-GB" sz="1800" dirty="0"/>
              <a:t>.</a:t>
            </a:r>
            <a:endParaRPr lang="en-US" sz="1800" dirty="0"/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5066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...mistä markkinoinnissa on kyse?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On olemassa paljon virheellisiä käsityksiä siitä, mitä markkinoinnilla tarkoitetaan.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Onko kyse myynnistä? Viestinnästä ja myynninedistämisestä? Yleisön sitouttamisesta? Asiakassuhteista?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Todellisuudessa siihen sisältyy kaikki edellä mainitut seikat ja enemmän.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8948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290770"/>
            <a:ext cx="97391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Määritelmiä</a:t>
            </a:r>
            <a:r>
              <a:rPr lang="en-GB" b="1" dirty="0">
                <a:ea typeface="+mn-lt"/>
                <a:cs typeface="+mn-lt"/>
              </a:rPr>
              <a:t>: American Marketing Association (AMA)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solidFill>
                  <a:srgbClr val="0070C0"/>
                </a:solidFill>
              </a:rPr>
              <a:t>[Markkinointi on] toimintaa sekä instituutioiden ja prosessien yhdistelmä. Markkinoilla </a:t>
            </a:r>
            <a:r>
              <a:rPr lang="fi-FI" b="1" dirty="0">
                <a:solidFill>
                  <a:srgbClr val="0070C0"/>
                </a:solidFill>
              </a:rPr>
              <a:t>luodaan, viestitään, toimitetaan ja vaihdetaan </a:t>
            </a:r>
            <a:r>
              <a:rPr lang="fi-FI" dirty="0">
                <a:solidFill>
                  <a:srgbClr val="0070C0"/>
                </a:solidFill>
              </a:rPr>
              <a:t>tarjontaa, joilla on arvoa asiakkaille, yhteistyökumppaneille, ja yhteiskunnalle.</a:t>
            </a:r>
            <a:endParaRPr lang="en-US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i="1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i="1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 err="1"/>
              <a:t>AMA:n</a:t>
            </a:r>
            <a:r>
              <a:rPr lang="fi-FI" dirty="0"/>
              <a:t> markkinoinnin määritelmä on hyvin </a:t>
            </a:r>
            <a:r>
              <a:rPr lang="fi-FI" b="1" dirty="0"/>
              <a:t>markkinakeskeinen</a:t>
            </a:r>
            <a:r>
              <a:rPr lang="fi-FI" dirty="0"/>
              <a:t>, ja siihen sisältyy laaja valikoima toimintoja ja tehtäviä, joilla pyritään tyydyttämään asiakkaiden lisäksi myös yhteiskunnan ja suuren yleisön tyytyväisyyttä</a:t>
            </a:r>
            <a:r>
              <a:rPr lang="en-GB" dirty="0"/>
              <a:t>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1782" y="1034896"/>
            <a:ext cx="2117387" cy="83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3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700357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Määritelmiä:  </a:t>
            </a:r>
            <a:r>
              <a:rPr lang="en-GB" b="1" dirty="0">
                <a:ea typeface="+mn-lt"/>
                <a:cs typeface="+mn-lt"/>
              </a:rPr>
              <a:t>Philip Kotler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lvl="0" algn="l"/>
            <a:r>
              <a:rPr lang="fi-FI" dirty="0"/>
              <a:t>Philip Kotler, joka on monien mielestä yksi edustavimmista markkinoinnin asiantuntijoista maailmanlaajuisesti, määrittelee markkinoinnin seuraavalla tavalla: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i="1" dirty="0">
                <a:solidFill>
                  <a:srgbClr val="0070C0"/>
                </a:solidFill>
              </a:rPr>
              <a:t>Markkinointi on prosessi, jonka avulla </a:t>
            </a:r>
            <a:r>
              <a:rPr lang="fi-FI" b="1" i="1" dirty="0">
                <a:solidFill>
                  <a:srgbClr val="0070C0"/>
                </a:solidFill>
              </a:rPr>
              <a:t>yritykset sitouttavat asiakkaita, rakentavat vahvoja asiakassuhteita</a:t>
            </a:r>
            <a:r>
              <a:rPr lang="fi-FI" i="1" dirty="0">
                <a:solidFill>
                  <a:srgbClr val="0070C0"/>
                </a:solidFill>
              </a:rPr>
              <a:t> ja </a:t>
            </a:r>
            <a:r>
              <a:rPr lang="fi-FI" b="1" i="1" dirty="0">
                <a:solidFill>
                  <a:srgbClr val="0070C0"/>
                </a:solidFill>
              </a:rPr>
              <a:t>luovat asiakkaille arvoa </a:t>
            </a:r>
            <a:r>
              <a:rPr lang="fi-FI" i="1" dirty="0">
                <a:solidFill>
                  <a:srgbClr val="0070C0"/>
                </a:solidFill>
              </a:rPr>
              <a:t>saadakseen itse asiakkailta vastapalveluksena arvoa.</a:t>
            </a:r>
            <a:endParaRPr lang="en-US" i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Kotlerin määritelmä on AMA:n verrattuna paljon </a:t>
            </a:r>
            <a:r>
              <a:rPr lang="fi-FI" b="1" dirty="0"/>
              <a:t>asiakaskeskeisempi</a:t>
            </a:r>
            <a:r>
              <a:rPr lang="fi-FI" dirty="0"/>
              <a:t>.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7668" y="1290770"/>
            <a:ext cx="3304537" cy="474843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744365" y="6035831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Kuvan </a:t>
            </a:r>
            <a:r>
              <a:rPr lang="it-IT" sz="1100" dirty="0">
                <a:hlinkClick r:id="rId5"/>
              </a:rPr>
              <a:t>lähde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411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Tarpeet ja vaatimukset…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Näkökulmista riippumatta kaikki markkinointiin sovelletut määritelmät perustuvat kolmeen perusteemaan</a:t>
            </a:r>
            <a:r>
              <a:rPr lang="en-GB" dirty="0"/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03955"/>
              </p:ext>
            </p:extLst>
          </p:nvPr>
        </p:nvGraphicFramePr>
        <p:xfrm>
          <a:off x="1406432" y="2960946"/>
          <a:ext cx="959642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808">
                  <a:extLst>
                    <a:ext uri="{9D8B030D-6E8A-4147-A177-3AD203B41FA5}">
                      <a16:colId xmlns:a16="http://schemas.microsoft.com/office/drawing/2014/main" val="1384397794"/>
                    </a:ext>
                  </a:extLst>
                </a:gridCol>
                <a:gridCol w="3198808">
                  <a:extLst>
                    <a:ext uri="{9D8B030D-6E8A-4147-A177-3AD203B41FA5}">
                      <a16:colId xmlns:a16="http://schemas.microsoft.com/office/drawing/2014/main" val="1771829631"/>
                    </a:ext>
                  </a:extLst>
                </a:gridCol>
                <a:gridCol w="3198808">
                  <a:extLst>
                    <a:ext uri="{9D8B030D-6E8A-4147-A177-3AD203B41FA5}">
                      <a16:colId xmlns:a16="http://schemas.microsoft.com/office/drawing/2014/main" val="3533100929"/>
                    </a:ext>
                  </a:extLst>
                </a:gridCol>
              </a:tblGrid>
              <a:tr h="20330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MARKKINA(T)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TARPEET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VAATIMUKSET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807954"/>
                  </a:ext>
                </a:extLst>
              </a:tr>
              <a:tr h="1281534"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Kilpailutilanne, jossa yrityksesi toimii....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Mitkä ovat nykyiset (ja vakiintuneet) vaihtoehdot tarjouksellesi?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Mitä teknologioita/viestintävälineitä kilpailijasi käyttävät?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fi-FI" sz="1800" b="0" dirty="0">
                          <a:solidFill>
                            <a:schemeClr val="tx1"/>
                          </a:solidFill>
                        </a:rPr>
                        <a:t>Viiveet ja asiakastyytyväisyyttä laskevat tekijät, joita voit hyödyntää omaksi eduksesi: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fi-FI" sz="1800" b="0" dirty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fi-FI" sz="1800" b="0" dirty="0">
                          <a:solidFill>
                            <a:schemeClr val="tx1"/>
                          </a:solidFill>
                        </a:rPr>
                        <a:t>      tekemällä jotain parempaa / jotain uutta kuin mitä kilpailijasi ovat jo tehneet.</a:t>
                      </a:r>
                      <a:endParaRPr lang="en-GB" sz="1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Asiakkaiden halukkuus maksaa tietty määrä tietyn tavaran/palvelun ostamisesta. Tämä riippuu seuraavista tekijöistä: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koettu laatu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kilpailijoiden vastatarjoukset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palvelut (esim. myynnin jälkeinen tuki).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537926"/>
                  </a:ext>
                </a:extLst>
              </a:tr>
            </a:tbl>
          </a:graphicData>
        </a:graphic>
      </p:graphicFrame>
      <p:sp>
        <p:nvSpPr>
          <p:cNvPr id="8" name="Stella a 5 punte 7"/>
          <p:cNvSpPr/>
          <p:nvPr/>
        </p:nvSpPr>
        <p:spPr>
          <a:xfrm>
            <a:off x="4690533" y="4571999"/>
            <a:ext cx="228600" cy="237066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7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Markkinointi eri liiketoiminnan konteksteissa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Business	Customers (B2C)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Business	Business (B2B)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Customer	 Business (C2B)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Customer	 Customer (C2C)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2937933" y="2175933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ccia a destra 12"/>
          <p:cNvSpPr/>
          <p:nvPr/>
        </p:nvSpPr>
        <p:spPr>
          <a:xfrm>
            <a:off x="2937933" y="3262270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ccia a destra 13"/>
          <p:cNvSpPr/>
          <p:nvPr/>
        </p:nvSpPr>
        <p:spPr>
          <a:xfrm>
            <a:off x="3023010" y="4361873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ccia a destra 15"/>
          <p:cNvSpPr/>
          <p:nvPr/>
        </p:nvSpPr>
        <p:spPr>
          <a:xfrm>
            <a:off x="3002441" y="5463878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tangolo arrotondato 2"/>
          <p:cNvSpPr/>
          <p:nvPr/>
        </p:nvSpPr>
        <p:spPr>
          <a:xfrm>
            <a:off x="1701800" y="2073001"/>
            <a:ext cx="3716867" cy="147453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sellaDiTesto 16"/>
          <p:cNvSpPr txBox="1"/>
          <p:nvPr/>
        </p:nvSpPr>
        <p:spPr>
          <a:xfrm>
            <a:off x="5630333" y="2303229"/>
            <a:ext cx="604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Urheiluun liittyvillä toimialoilla markkinointi kohdistuu usein loppukuluttajiin (B2C) tai vähittäiskauppaan/ muihin tuotantoketjun toimijoihin. </a:t>
            </a:r>
            <a:endParaRPr lang="en-GB" sz="2000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1701800" y="4243029"/>
            <a:ext cx="3737436" cy="45503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asellaDiTesto 18"/>
          <p:cNvSpPr txBox="1"/>
          <p:nvPr/>
        </p:nvSpPr>
        <p:spPr>
          <a:xfrm>
            <a:off x="5630333" y="3989509"/>
            <a:ext cx="604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Urheiluun liittyvillä toimialoilla valitaan C2B-strategia silloin, kun työskennellään sosiaalisen median vaikuttajien  kampanjoiden parissa.</a:t>
            </a:r>
            <a:endParaRPr lang="en-GB" sz="2000" dirty="0"/>
          </a:p>
        </p:txBody>
      </p:sp>
      <p:sp>
        <p:nvSpPr>
          <p:cNvPr id="20" name="Rettangolo arrotondato 19"/>
          <p:cNvSpPr/>
          <p:nvPr/>
        </p:nvSpPr>
        <p:spPr>
          <a:xfrm>
            <a:off x="1681231" y="5323859"/>
            <a:ext cx="3737436" cy="455036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asellaDiTesto 20"/>
          <p:cNvSpPr txBox="1"/>
          <p:nvPr/>
        </p:nvSpPr>
        <p:spPr>
          <a:xfrm>
            <a:off x="5630333" y="5197434"/>
            <a:ext cx="604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sz="2000" dirty="0"/>
              <a:t>C2C-strategiaa sovelletaan jakamistalouden yrityksiin - hyvin epätavallista urheiluun liittyvillä toimialoilla.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0841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784254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Markkinoinnin keinot painopisteen perusteella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</a:rPr>
              <a:t>Painopiste TUOTTEESSA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800" b="1" dirty="0">
                <a:solidFill>
                  <a:srgbClr val="0070C0"/>
                </a:solidFill>
              </a:rPr>
              <a:t>1900-luvun alkupuoli           Esimerkki: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Henry Ford: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Jos </a:t>
            </a: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sinulla on hyvä tuote, se mainostaa itse itseään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Tuotelähtöisissä strategioissa </a:t>
            </a:r>
            <a:r>
              <a:rPr lang="fi-FI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markkinoinnilla pyritään hyödyntämään tietyn tavaran tai palvelun teknologista/teknistä/muotoilullista kilpailukykyä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i-FI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6962" y="2533093"/>
            <a:ext cx="1100137" cy="864813"/>
          </a:xfrm>
          <a:prstGeom prst="rect">
            <a:avLst/>
          </a:prstGeom>
        </p:spPr>
      </p:pic>
      <p:pic>
        <p:nvPicPr>
          <p:cNvPr id="1026" name="Picture 2" descr="Austin Seven Vintage Advertisement: New Zealand Fine Prin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2733" y="1575948"/>
            <a:ext cx="3342217" cy="4580077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744365" y="6183609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Kuvan </a:t>
            </a:r>
            <a:r>
              <a:rPr lang="it-IT" sz="1100" dirty="0">
                <a:hlinkClick r:id="rId6"/>
              </a:rPr>
              <a:t>lähde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0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s-ES" dirty="0">
              <a:solidFill>
                <a:srgbClr val="E47A24"/>
              </a:solidFill>
              <a:latin typeface="+mj-lt"/>
            </a:endParaRPr>
          </a:p>
          <a:p>
            <a:pPr lvl="0" algn="just">
              <a:buClr>
                <a:srgbClr val="FFC300"/>
              </a:buClr>
              <a:buSzPts val="2000"/>
            </a:pPr>
            <a:r>
              <a:rPr lang="fi-FI" sz="2000" b="1" dirty="0">
                <a:solidFill>
                  <a:srgbClr val="FFC300"/>
                </a:solidFill>
              </a:rPr>
              <a:t>Tämän</a:t>
            </a:r>
            <a:r>
              <a:rPr lang="en-US" sz="2000" b="1" dirty="0">
                <a:solidFill>
                  <a:srgbClr val="FFC300"/>
                </a:solidFill>
              </a:rPr>
              <a:t> </a:t>
            </a:r>
            <a:r>
              <a:rPr lang="fi-FI" sz="2000" b="1" dirty="0">
                <a:solidFill>
                  <a:srgbClr val="FFC300"/>
                </a:solidFill>
              </a:rPr>
              <a:t>moduulin</a:t>
            </a:r>
            <a:r>
              <a:rPr lang="en-US" sz="2000" b="1" dirty="0">
                <a:solidFill>
                  <a:srgbClr val="FFC300"/>
                </a:solidFill>
              </a:rPr>
              <a:t> </a:t>
            </a:r>
            <a:r>
              <a:rPr lang="fi-FI" sz="2000" b="1" dirty="0">
                <a:solidFill>
                  <a:srgbClr val="FFC300"/>
                </a:solidFill>
              </a:rPr>
              <a:t>päätteeksi</a:t>
            </a:r>
            <a:r>
              <a:rPr lang="en-US" sz="2000" b="1" dirty="0">
                <a:solidFill>
                  <a:srgbClr val="FFC300"/>
                </a:solidFill>
                <a:ea typeface="Calibri"/>
                <a:cs typeface="Calibri"/>
                <a:sym typeface="Calibri"/>
              </a:rPr>
              <a:t>:</a:t>
            </a:r>
            <a:endParaRPr lang="en-US" sz="2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553541"/>
            <a:ext cx="5012659" cy="642859"/>
          </a:xfrm>
        </p:spPr>
        <p:txBody>
          <a:bodyPr>
            <a:normAutofit fontScale="90000"/>
          </a:bodyPr>
          <a:lstStyle/>
          <a:p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</a:t>
            </a:r>
            <a:r>
              <a:rPr lang="en-US" sz="4000" b="1" dirty="0">
                <a:solidFill>
                  <a:srgbClr val="D92E2D"/>
                </a:solidFill>
              </a:rPr>
              <a:t> </a:t>
            </a:r>
            <a:r>
              <a:rPr lang="fi-FI" sz="4000" b="1" dirty="0">
                <a:solidFill>
                  <a:srgbClr val="D92E2D"/>
                </a:solidFill>
              </a:rPr>
              <a:t>Tavoitteet</a:t>
            </a:r>
            <a:r>
              <a:rPr lang="en-US" sz="4000" b="1" dirty="0">
                <a:solidFill>
                  <a:srgbClr val="D92E2D"/>
                </a:solidFill>
              </a:rPr>
              <a:t> ja </a:t>
            </a:r>
            <a:r>
              <a:rPr lang="fi-FI" sz="4000" b="1" dirty="0">
                <a:solidFill>
                  <a:srgbClr val="D92E2D"/>
                </a:solidFill>
              </a:rPr>
              <a:t>päämäärät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12492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>
                <a:ea typeface="+mn-lt"/>
                <a:cs typeface="+mn-lt"/>
              </a:rPr>
              <a:t>...asiakkaille, organisaatiolle ja kaikille asianosaisille</a:t>
            </a:r>
            <a:r>
              <a:rPr lang="en-US" sz="1200" dirty="0">
                <a:ea typeface="+mn-lt"/>
                <a:cs typeface="+mn-lt"/>
              </a:rPr>
              <a:t>.</a:t>
            </a:r>
            <a:endParaRPr lang="en-US" sz="1200" dirty="0">
              <a:cs typeface="Calibri"/>
            </a:endParaRPr>
          </a:p>
          <a:p>
            <a:endParaRPr lang="en-US" altLang="ko-KR" sz="12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978393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Ymmärrät paremmin, miten yrityksen arvoa luodaan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570969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altLang="ko-KR" sz="1200" dirty="0">
                <a:latin typeface="+mj-lt"/>
                <a:ea typeface="맑은 고딕"/>
                <a:cs typeface="Arial"/>
              </a:rPr>
              <a:t>Perehdytään markkinoinnin tärkeimpiin perusteisiin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.</a:t>
            </a:r>
            <a:endParaRPr lang="en-US" altLang="ko-KR" sz="1200" strike="sngStrike" dirty="0">
              <a:latin typeface="+mj-lt"/>
              <a:ea typeface="맑은 고딕"/>
              <a:cs typeface="Arial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284286"/>
            <a:ext cx="6766256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cs typeface="Calibri Light"/>
              </a:rPr>
              <a:t>Pystyt määrittelemään markkinoinnin roolia tässä arvonluontiprosessissa</a:t>
            </a:r>
            <a:endParaRPr lang="fi-FI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12770"/>
            <a:ext cx="558584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altLang="ko-KR" sz="1200" dirty="0">
                <a:latin typeface="+mj-lt"/>
                <a:ea typeface="맑은 고딕"/>
                <a:cs typeface="Arial"/>
              </a:rPr>
              <a:t>Käydään läpi ne muuttujat, jotka muodostavat markkinointistrategioiden ytimen. Niiden avulla tavoitetaan asiakkaat ja kiinnostavat markkinasegmentit.</a:t>
            </a:r>
            <a:endParaRPr lang="en-US" altLang="ko-KR" sz="1200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253340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Hahmottelet markkinointistrategiasi pääkohdat</a:t>
            </a:r>
            <a:endParaRPr lang="fi-FI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1316" y="6317134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4625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Markkinoinnin keinot painopisteen perusteella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</a:rPr>
              <a:t>Painopiste MYYNNISSÄ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800" b="1" dirty="0">
                <a:solidFill>
                  <a:srgbClr val="0070C0"/>
                </a:solidFill>
              </a:rPr>
              <a:t>1930 luvun alkupuoli           Esimerkki</a:t>
            </a:r>
            <a:r>
              <a:rPr lang="en-GB" sz="1800" b="1" dirty="0">
                <a:solidFill>
                  <a:srgbClr val="0070C0"/>
                </a:solidFill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800" b="1" dirty="0">
              <a:solidFill>
                <a:srgbClr val="0070C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Alkuaikoina Coca Cola käytti myös tuotejohtoista lähestymistapaa, kunnes markkinoinnin puolella huomattiin, että kysyntä laski talvikuukausina ponnisteluista huolimatta. Miten tämä ongelma ratkaistiin? </a:t>
            </a:r>
            <a:r>
              <a:rPr lang="fi-FI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Yhdistämällä tuotemerkki tunnistettaviin kuviin...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6962" y="2233359"/>
            <a:ext cx="1744132" cy="65074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469" y="1344177"/>
            <a:ext cx="3732600" cy="482070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9744365" y="6183609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Kuvan</a:t>
            </a:r>
            <a:r>
              <a:rPr lang="it-IT" sz="1100" dirty="0">
                <a:hlinkClick r:id="rId6"/>
              </a:rPr>
              <a:t> lähde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62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4625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Markkinoinnin keinot painopisteen perusteella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</a:rPr>
              <a:t>Painopiste MARKKINOINTI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800" b="1" dirty="0">
                <a:solidFill>
                  <a:srgbClr val="0070C0"/>
                </a:solidFill>
              </a:rPr>
              <a:t>1980-luvulta alkaen	Esimerkki</a:t>
            </a:r>
            <a:r>
              <a:rPr lang="en-GB" sz="1800" b="1" dirty="0">
                <a:solidFill>
                  <a:srgbClr val="0070C0"/>
                </a:solidFill>
              </a:rPr>
              <a:t>: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en-GB" sz="1800" b="1" dirty="0">
              <a:solidFill>
                <a:srgbClr val="0070C0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Vuoden 1984 Super Bowlin aikana Apple julkaisi ensimmäisen Macintosh-mainoksensa. Mainoksen viesti on hienovarainen, mutta nerokas viittaus Orwellin bestselleriin.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Nykyään tätä minuutin mittaista mainosta pidetään yhtenä median ja viestinnän vaikuttavimmista parhaista käytännöistä - </a:t>
            </a:r>
            <a:r>
              <a:rPr lang="fi-FI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mainos puhuu tuotteen puolesta ilman, että sitä edes näytetään kameralle...</a:t>
            </a:r>
            <a:endParaRPr lang="en-GB" altLang="es-ES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648" y="2101271"/>
            <a:ext cx="1811865" cy="70511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7800" y="2539605"/>
            <a:ext cx="4295803" cy="245799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9456174" y="5146175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Kuvan </a:t>
            </a:r>
            <a:r>
              <a:rPr lang="it-IT" sz="1100" dirty="0">
                <a:hlinkClick r:id="rId6"/>
              </a:rPr>
              <a:t>lähde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4780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80" y="1290770"/>
            <a:ext cx="9671388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Types of Marketing based on focus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</a:rPr>
              <a:t>Painopiste SUHTEISSA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800" b="1" dirty="0">
                <a:solidFill>
                  <a:srgbClr val="0070C0"/>
                </a:solidFill>
              </a:rPr>
              <a:t>2000-luvulta alkaen	Esimerkkeinä		         … ja monet muut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1800" b="1" dirty="0">
              <a:solidFill>
                <a:srgbClr val="0070C0"/>
              </a:solidFill>
            </a:endParaRPr>
          </a:p>
          <a:p>
            <a:pPr algn="l">
              <a:defRPr/>
            </a:pPr>
            <a:r>
              <a:rPr lang="fi-FI" altLang="es-ES" dirty="0">
                <a:latin typeface="Calibri" panose="020F0502020204030204" pitchFamily="34" charset="0"/>
                <a:cs typeface="Calibri" panose="020F0502020204030204" pitchFamily="34" charset="0"/>
              </a:rPr>
              <a:t>Käyttäjät ja asiakkaat tuottavat sisältöä toisille käyttäjille ja asiakkaille loputtomassa syklissä, joka ruokkii itse itseään. </a:t>
            </a:r>
            <a:r>
              <a:rPr lang="fi-FI" altLang="es-E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Nämä palautesilmukat ja osallistujien keskinäiset sitoutumismekanismit auttavat brändejä säilyttämään uskollisen</a:t>
            </a:r>
            <a:r>
              <a:rPr lang="fi-FI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altLang="es-E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asiakaskunnan</a:t>
            </a:r>
            <a:r>
              <a:rPr lang="fi-FI" altLang="es-ES" dirty="0">
                <a:latin typeface="Calibri" panose="020F0502020204030204" pitchFamily="34" charset="0"/>
                <a:cs typeface="Calibri" panose="020F0502020204030204" pitchFamily="34" charset="0"/>
              </a:rPr>
              <a:t>, joka viettää mielellään aikaa näillä alustoilla... mainostajien eduksi.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7199" y="2344535"/>
            <a:ext cx="632354" cy="44854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5505" y="2336068"/>
            <a:ext cx="464190" cy="47850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183" y="2336068"/>
            <a:ext cx="518701" cy="52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3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Mikä kannattaa valita urheilualalla?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...yksipuolista vastausta ei ole, vaan vastaus riippuu siitä, mikä on tarjouksesi perusarvo.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Kehitätkö huipputeknisiä juoksulenkkareita?		      Tuote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Kehitätkö verkkolehteä maastopyöräilijöille?		      Suhteet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Kehitätkö uutta hydrofobista uimapukua?		      Tuote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Kehitätkö ympäristöystävällistä jumppakuminauhaa?     Myynti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/>
              <a:t>Kehitätkö sovellusta urheilusuorituksen seuraamiseen? Myynti</a:t>
            </a:r>
            <a:endParaRPr lang="en-GB" altLang="es-ES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es-ES" sz="2200" i="1" dirty="0" err="1"/>
              <a:t>Jne</a:t>
            </a:r>
            <a:r>
              <a:rPr lang="en-GB" altLang="es-ES" sz="2200" i="1" dirty="0"/>
              <a:t>…</a:t>
            </a: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207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799" y="140253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fi-FI" b="1" dirty="0">
                <a:ea typeface="+mn-lt"/>
                <a:cs typeface="+mn-lt"/>
              </a:rPr>
              <a:t>Markkinointimix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es-ES" dirty="0"/>
              <a:t>Miten markkinointisuunnitelma laaditaan? Mihin seikkoihin tulisi keskittyä? Alla näet </a:t>
            </a:r>
            <a:r>
              <a:rPr lang="fi-FI" altLang="es-ES" b="1" dirty="0"/>
              <a:t>8P-mallin</a:t>
            </a:r>
            <a:r>
              <a:rPr lang="fi-FI" altLang="es-ES" dirty="0"/>
              <a:t>:</a:t>
            </a:r>
            <a:endParaRPr lang="en-GB" altLang="es-ES" dirty="0"/>
          </a:p>
          <a:p>
            <a:pPr lvl="0" algn="l">
              <a:lnSpc>
                <a:spcPct val="100000"/>
              </a:lnSpc>
            </a:pPr>
            <a:r>
              <a:rPr lang="en-GB" dirty="0"/>
              <a:t>Product (</a:t>
            </a:r>
            <a:r>
              <a:rPr lang="fi-FI" dirty="0"/>
              <a:t>tuote)</a:t>
            </a:r>
            <a:br>
              <a:rPr lang="en-US" dirty="0"/>
            </a:br>
            <a:r>
              <a:rPr lang="en-GB" dirty="0"/>
              <a:t>Price</a:t>
            </a:r>
            <a:r>
              <a:rPr lang="fi-FI" dirty="0"/>
              <a:t> (hinta</a:t>
            </a:r>
            <a:r>
              <a:rPr lang="en-GB" dirty="0"/>
              <a:t>)</a:t>
            </a:r>
            <a:br>
              <a:rPr lang="en-US" dirty="0"/>
            </a:br>
            <a:r>
              <a:rPr lang="en-GB" dirty="0"/>
              <a:t>Place (</a:t>
            </a:r>
            <a:r>
              <a:rPr lang="fi-FI" dirty="0"/>
              <a:t>paikka, saatavuus</a:t>
            </a:r>
            <a:r>
              <a:rPr lang="en-GB" dirty="0"/>
              <a:t>)</a:t>
            </a:r>
            <a:br>
              <a:rPr lang="en-US" dirty="0"/>
            </a:br>
            <a:r>
              <a:rPr lang="en-GB" dirty="0"/>
              <a:t>Promotion (</a:t>
            </a:r>
            <a:r>
              <a:rPr lang="fi-FI" dirty="0"/>
              <a:t>markkinointiviestintä</a:t>
            </a:r>
            <a:r>
              <a:rPr lang="en-GB" dirty="0"/>
              <a:t>)</a:t>
            </a:r>
            <a:br>
              <a:rPr lang="en-US" dirty="0"/>
            </a:br>
            <a:r>
              <a:rPr lang="en-GB" dirty="0"/>
              <a:t>People (</a:t>
            </a:r>
            <a:r>
              <a:rPr lang="fi-FI" dirty="0"/>
              <a:t>ihmiset</a:t>
            </a:r>
            <a:r>
              <a:rPr lang="en-GB" dirty="0"/>
              <a:t>)</a:t>
            </a:r>
            <a:br>
              <a:rPr lang="en-US" dirty="0"/>
            </a:br>
            <a:r>
              <a:rPr lang="en-GB" dirty="0"/>
              <a:t>Process (</a:t>
            </a:r>
            <a:r>
              <a:rPr lang="fi-FI" dirty="0"/>
              <a:t>prosessi</a:t>
            </a:r>
            <a:r>
              <a:rPr lang="en-GB" dirty="0"/>
              <a:t>)</a:t>
            </a:r>
            <a:br>
              <a:rPr lang="en-US" dirty="0"/>
            </a:br>
            <a:r>
              <a:rPr lang="en-US" dirty="0"/>
              <a:t>Physical evidence </a:t>
            </a:r>
            <a:r>
              <a:rPr lang="fi-FI" dirty="0"/>
              <a:t>(fyysiset todisteet, fyysinen ympäristö)</a:t>
            </a:r>
            <a:br>
              <a:rPr lang="en-US" dirty="0"/>
            </a:br>
            <a:r>
              <a:rPr lang="en-GB" dirty="0"/>
              <a:t>Partnership </a:t>
            </a:r>
            <a:r>
              <a:rPr lang="fi-FI" dirty="0"/>
              <a:t>(kumppanuus)</a:t>
            </a:r>
            <a:endParaRPr lang="fi-FI" altLang="es-ES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Parentesi graffa chiusa 1"/>
          <p:cNvSpPr/>
          <p:nvPr/>
        </p:nvSpPr>
        <p:spPr>
          <a:xfrm>
            <a:off x="8306997" y="3186530"/>
            <a:ext cx="575734" cy="2743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/>
          <p:cNvSpPr txBox="1"/>
          <p:nvPr/>
        </p:nvSpPr>
        <p:spPr>
          <a:xfrm>
            <a:off x="9062720" y="3147970"/>
            <a:ext cx="28079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Näitä kannattaa hyödyntää yrittäjänä silloin, kun pyritään tavoittamaan asiakkaita (esim. maastopyöräilijät, juoksijat, uimarit jne.).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187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165399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Markkinointimix yksityiskohtaisesti... mutta lyhyesti </a:t>
            </a:r>
            <a:endParaRPr lang="en-GB" b="1" dirty="0">
              <a:ea typeface="+mn-lt"/>
              <a:cs typeface="+mn-lt"/>
            </a:endParaRPr>
          </a:p>
          <a:p>
            <a:r>
              <a:rPr lang="fi-FI" dirty="0"/>
              <a:t> </a:t>
            </a:r>
            <a:endParaRPr lang="en-US" dirty="0"/>
          </a:p>
          <a:p>
            <a:pPr algn="l"/>
            <a:r>
              <a:rPr lang="en-GB" sz="1800" dirty="0"/>
              <a:t>1.	</a:t>
            </a:r>
            <a:r>
              <a:rPr lang="fi-FI" sz="1800" dirty="0"/>
              <a:t>Tuote 	</a:t>
            </a:r>
            <a:r>
              <a:rPr lang="en-GB" sz="1800" dirty="0"/>
              <a:t>		</a:t>
            </a:r>
            <a:r>
              <a:rPr lang="fi-FI" sz="1800" dirty="0"/>
              <a:t>Mitä myy</a:t>
            </a:r>
            <a:r>
              <a:rPr lang="en-GB" sz="1800" dirty="0"/>
              <a:t>t?</a:t>
            </a:r>
            <a:endParaRPr lang="en-US" sz="1800" dirty="0"/>
          </a:p>
          <a:p>
            <a:pPr algn="l"/>
            <a:r>
              <a:rPr lang="en-GB" sz="1800" dirty="0"/>
              <a:t>2.	</a:t>
            </a:r>
            <a:r>
              <a:rPr lang="fi-FI" sz="1800" dirty="0"/>
              <a:t>Hinta </a:t>
            </a:r>
            <a:r>
              <a:rPr lang="en-GB" sz="1800" dirty="0"/>
              <a:t>			</a:t>
            </a:r>
            <a:r>
              <a:rPr lang="fi-FI" sz="1800" dirty="0"/>
              <a:t>Millä hinnalla</a:t>
            </a:r>
            <a:r>
              <a:rPr lang="en-GB" sz="1800" dirty="0"/>
              <a:t>?</a:t>
            </a:r>
            <a:endParaRPr lang="en-US" sz="1800" dirty="0"/>
          </a:p>
          <a:p>
            <a:pPr algn="l"/>
            <a:r>
              <a:rPr lang="en-GB" sz="1800" dirty="0"/>
              <a:t>3.	</a:t>
            </a:r>
            <a:r>
              <a:rPr lang="fi-FI" sz="1800" dirty="0"/>
              <a:t>Paikka 	</a:t>
            </a:r>
            <a:r>
              <a:rPr lang="en-GB" sz="1800" dirty="0"/>
              <a:t>		</a:t>
            </a:r>
            <a:r>
              <a:rPr lang="fi-FI" sz="1800" dirty="0"/>
              <a:t>Missä - kivijalkamyymälä? Verkkokauppa? </a:t>
            </a:r>
          </a:p>
          <a:p>
            <a:pPr algn="l"/>
            <a:r>
              <a:rPr lang="fi-FI" sz="1800" dirty="0"/>
              <a:t>4.	Myynninedistäminen 	Miten aiot tiedottaa - verkkomedia?</a:t>
            </a:r>
            <a:endParaRPr lang="en-US" sz="1800" dirty="0"/>
          </a:p>
          <a:p>
            <a:pPr algn="l"/>
            <a:r>
              <a:rPr lang="fi-FI" sz="1800" dirty="0"/>
              <a:t>5.	Ihmiset 			Kuka tekee kanssasi yhteistyötä tällä matkalla?</a:t>
            </a:r>
            <a:endParaRPr lang="en-US" sz="1800" dirty="0"/>
          </a:p>
          <a:p>
            <a:pPr algn="l"/>
            <a:r>
              <a:rPr lang="fi-FI" sz="1800" dirty="0"/>
              <a:t>6.	Prosessi 			Ensisijaisten ja toissijaisten toimenpiteiden organisointi</a:t>
            </a:r>
            <a:endParaRPr lang="en-US" sz="1800" dirty="0"/>
          </a:p>
          <a:p>
            <a:pPr algn="l"/>
            <a:r>
              <a:rPr lang="en-GB" sz="1800" dirty="0"/>
              <a:t>7.	</a:t>
            </a:r>
            <a:r>
              <a:rPr lang="fi-FI" sz="1800" dirty="0"/>
              <a:t>Fyysiset todisteet </a:t>
            </a:r>
            <a:r>
              <a:rPr lang="en-GB" sz="1800" dirty="0"/>
              <a:t>		</a:t>
            </a:r>
            <a:r>
              <a:rPr lang="fi-FI" sz="1800" dirty="0"/>
              <a:t>Tuotesuunnittelu ja brändäys</a:t>
            </a:r>
          </a:p>
          <a:p>
            <a:pPr algn="l"/>
            <a:r>
              <a:rPr lang="fi-FI" sz="1800" dirty="0"/>
              <a:t>8.	Kumppanuus 		Yhteinen arvon luominen koko 							tuotantoketjulle</a:t>
            </a:r>
            <a:r>
              <a:rPr lang="fi-FI" dirty="0"/>
              <a:t>.</a:t>
            </a:r>
            <a:endParaRPr lang="en-US" dirty="0"/>
          </a:p>
          <a:p>
            <a:pPr algn="l"/>
            <a:r>
              <a:rPr lang="fi-FI" sz="1400" dirty="0">
                <a:solidFill>
                  <a:srgbClr val="FF0000"/>
                </a:solidFill>
              </a:rPr>
              <a:t>Muista</a:t>
            </a:r>
          </a:p>
          <a:p>
            <a:pPr algn="l"/>
            <a:r>
              <a:rPr lang="fi-FI" sz="1400" dirty="0"/>
              <a:t>1.	Pienikin muutos yhdessä edellä mainituista vaikuttaa (ainakin!) yhteen muista.</a:t>
            </a:r>
            <a:endParaRPr lang="en-US" sz="1400" dirty="0"/>
          </a:p>
          <a:p>
            <a:pPr algn="l"/>
            <a:r>
              <a:rPr lang="fi-FI" sz="1400" dirty="0"/>
              <a:t>2.	Muista koota kaikki tiedot viralliseen markkinointisuunnitelmaan. </a:t>
            </a:r>
            <a:endParaRPr lang="en-US" sz="1400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8440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Markkinointimix liiketoimintasuunnitelma</a:t>
            </a:r>
            <a:r>
              <a:rPr lang="en-GB" b="1" dirty="0" err="1">
                <a:ea typeface="+mn-lt"/>
                <a:cs typeface="+mn-lt"/>
              </a:rPr>
              <a:t>ssa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l" fontAlgn="ctr">
              <a:spcBef>
                <a:spcPts val="0"/>
              </a:spcBef>
              <a:buSzPts val="2500"/>
            </a:pPr>
            <a:r>
              <a:rPr lang="fi-FI" dirty="0">
                <a:latin typeface="Calibri" panose="020F0502020204030204" pitchFamily="34" charset="0"/>
                <a:ea typeface="+mn-lt"/>
                <a:cs typeface="+mn-lt"/>
              </a:rPr>
              <a:t>Liiketoimintasuunnitelma on virallinen asiakirja, jossa esitetään yksityiskohtaisesti yrityksen tärkeimmät osatekijät:</a:t>
            </a:r>
            <a:endParaRPr lang="en-GB" sz="1200" dirty="0">
              <a:latin typeface="Calibri" panose="020F0502020204030204" pitchFamily="34" charset="0"/>
              <a:ea typeface="+mn-lt"/>
              <a:cs typeface="+mn-lt"/>
            </a:endParaRPr>
          </a:p>
          <a:p>
            <a:pPr lvl="0" algn="l"/>
            <a:r>
              <a:rPr lang="fi-FI" sz="1200" dirty="0"/>
              <a:t> Tiivistelmä                               Liiketoimintasuunnitelman</a:t>
            </a:r>
            <a:r>
              <a:rPr lang="en-GB" sz="1200" dirty="0"/>
              <a:t> </a:t>
            </a:r>
            <a:r>
              <a:rPr lang="fi-FI" sz="1200" dirty="0"/>
              <a:t>tiivistelmä</a:t>
            </a:r>
          </a:p>
          <a:p>
            <a:pPr lvl="0" algn="l"/>
            <a:r>
              <a:rPr lang="en-GB" sz="1200" dirty="0"/>
              <a:t> </a:t>
            </a:r>
            <a:r>
              <a:rPr lang="fi-FI" sz="1200" dirty="0"/>
              <a:t>Liiketoiminnan johto              Perustajat</a:t>
            </a:r>
          </a:p>
          <a:p>
            <a:pPr lvl="0" algn="l"/>
            <a:r>
              <a:rPr lang="en-GB" sz="1200" dirty="0"/>
              <a:t> </a:t>
            </a:r>
            <a:r>
              <a:rPr lang="fi-FI" sz="1200" dirty="0"/>
              <a:t>Tarjonta                                    Tuote/palvelu ja niiden yhdistäminen</a:t>
            </a:r>
            <a:endParaRPr lang="en-US" sz="1200" dirty="0"/>
          </a:p>
          <a:p>
            <a:pPr lvl="0" algn="l"/>
            <a:r>
              <a:rPr lang="fi-FI" sz="1200" dirty="0"/>
              <a:t> Katetut markkinat                   Asiakkaat ja kilpailijat</a:t>
            </a:r>
            <a:endParaRPr lang="en-US" sz="1200" dirty="0"/>
          </a:p>
          <a:p>
            <a:pPr lvl="0" algn="l"/>
            <a:r>
              <a:rPr lang="fi-FI" sz="1200" dirty="0"/>
              <a:t> Jakelu ja markkinointi</a:t>
            </a:r>
          </a:p>
          <a:p>
            <a:pPr lvl="0" algn="l"/>
            <a:r>
              <a:rPr lang="fi-FI" sz="1200" dirty="0"/>
              <a:t> Liiketoimintamalli                   Toimintojen ja prosessien koordinointi </a:t>
            </a:r>
            <a:endParaRPr lang="en-US" sz="1200" dirty="0"/>
          </a:p>
          <a:p>
            <a:pPr lvl="0" algn="l"/>
            <a:r>
              <a:rPr lang="fi-FI" sz="1200" dirty="0"/>
              <a:t> Oikeudellinen muoto</a:t>
            </a:r>
          </a:p>
          <a:p>
            <a:pPr lvl="0" algn="l"/>
            <a:r>
              <a:rPr lang="fi-FI" sz="1200" dirty="0"/>
              <a:t> Riskien arviointi                       Kartoitus ja tunnistaminen</a:t>
            </a:r>
            <a:endParaRPr lang="en-US" sz="1200" dirty="0"/>
          </a:p>
          <a:p>
            <a:pPr lvl="0" algn="l"/>
            <a:r>
              <a:rPr lang="fi-FI" sz="1200" dirty="0"/>
              <a:t> Pääomavaatimukset</a:t>
            </a:r>
          </a:p>
          <a:p>
            <a:pPr lvl="0" algn="l"/>
            <a:r>
              <a:rPr lang="fi-FI" sz="1200" dirty="0"/>
              <a:t> Taloudelliset ennusteet           Kassavirta, tase, tuloslaskelma.</a:t>
            </a:r>
            <a:endParaRPr lang="en-US" sz="1200" dirty="0"/>
          </a:p>
          <a:p>
            <a:pPr lvl="0" algn="l"/>
            <a:r>
              <a:rPr lang="fi-FI" sz="1200" dirty="0"/>
              <a:t> Muut asiat, esim. henkilöstön ansioluettelot, tutkimukset ja analyysit jne.</a:t>
            </a:r>
            <a:endParaRPr lang="en-US" sz="1200" dirty="0"/>
          </a:p>
          <a:p>
            <a:pPr algn="l" fontAlgn="ctr">
              <a:spcBef>
                <a:spcPts val="0"/>
              </a:spcBef>
              <a:buSzPts val="2500"/>
            </a:pPr>
            <a:r>
              <a:rPr lang="en-GB" sz="1200" dirty="0">
                <a:latin typeface="Calibri" panose="020F0502020204030204" pitchFamily="34" charset="0"/>
              </a:rPr>
              <a:t>	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335279" y="3666129"/>
            <a:ext cx="4870954" cy="83473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asellaDiTesto 12"/>
          <p:cNvSpPr txBox="1"/>
          <p:nvPr/>
        </p:nvSpPr>
        <p:spPr>
          <a:xfrm>
            <a:off x="7975600" y="3088324"/>
            <a:ext cx="4058076" cy="2000548"/>
          </a:xfrm>
          <a:prstGeom prst="rect">
            <a:avLst/>
          </a:prstGeom>
          <a:noFill/>
          <a:ln>
            <a:solidFill>
              <a:srgbClr val="D92E2D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Nämä korostetut kohdat ovat niitä tyypillisiä kohtia, joissa keskitytään markkinointimixiin.</a:t>
            </a:r>
            <a:endParaRPr lang="en-US" dirty="0"/>
          </a:p>
          <a:p>
            <a:pPr algn="just"/>
            <a:endParaRPr lang="en-GB" sz="1400" dirty="0"/>
          </a:p>
          <a:p>
            <a:pPr algn="just"/>
            <a:r>
              <a:rPr lang="fi-FI" sz="1400" b="1" dirty="0"/>
              <a:t>Suositus: </a:t>
            </a:r>
          </a:p>
          <a:p>
            <a:pPr algn="just"/>
            <a:r>
              <a:rPr lang="fi-FI" sz="1400" dirty="0"/>
              <a:t>Jotta ymmärrät asian paremmin, voit liittää koko markkinointisuunnitelmasi liiketoimintasuunnitelman liitteeksi.</a:t>
            </a:r>
            <a:endParaRPr lang="en-GB" sz="1400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6297507" y="3965787"/>
            <a:ext cx="13631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4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52878"/>
            <a:ext cx="9738730" cy="507908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Viimeisenä mutta ei vähäisimpänä...</a:t>
            </a:r>
            <a:br>
              <a:rPr lang="fi-FI" b="1" dirty="0">
                <a:ea typeface="+mn-lt"/>
                <a:cs typeface="+mn-lt"/>
              </a:rPr>
            </a:br>
            <a:endParaRPr lang="fi-FI" b="1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Puskaradio: uhka vai mahdollisuus? Vastaus riippuu siitä, miten asiakkaat kokevat tarjouksesi.</a:t>
            </a:r>
            <a:br>
              <a:rPr lang="fi-FI" sz="2000" dirty="0">
                <a:ea typeface="+mn-lt"/>
                <a:cs typeface="+mn-lt"/>
              </a:rPr>
            </a:br>
            <a:br>
              <a:rPr lang="fi-FI" sz="2000" dirty="0">
                <a:ea typeface="+mn-lt"/>
                <a:cs typeface="+mn-lt"/>
              </a:rPr>
            </a:br>
            <a:r>
              <a:rPr lang="fi-FI" sz="2000" dirty="0">
                <a:solidFill>
                  <a:srgbClr val="00B050"/>
                </a:solidFill>
                <a:latin typeface="Calibri" panose="020F0502020204030204" pitchFamily="34" charset="0"/>
                <a:ea typeface="+mn-lt"/>
                <a:cs typeface="+mn-lt"/>
              </a:rPr>
              <a:t>Positiivinen palaute </a:t>
            </a:r>
            <a:r>
              <a:rPr lang="fi-FI" sz="2000" dirty="0">
                <a:ea typeface="+mn-lt"/>
                <a:cs typeface="+mn-lt"/>
              </a:rPr>
              <a:t>- ilmaista julkisuutta, asiakkaat markkinoivat tuotetta itse ilman, että he edes tietävät siitä...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br>
              <a:rPr lang="fi-FI" sz="1600" i="1" dirty="0">
                <a:latin typeface="Calibri" panose="020F0502020204030204" pitchFamily="34" charset="0"/>
                <a:ea typeface="+mn-lt"/>
                <a:cs typeface="+mn-lt"/>
              </a:rPr>
            </a:br>
            <a:r>
              <a:rPr lang="fi-FI" sz="1600" i="1" dirty="0">
                <a:latin typeface="Calibri" panose="020F0502020204030204" pitchFamily="34" charset="0"/>
                <a:ea typeface="+mn-lt"/>
                <a:cs typeface="+mn-lt"/>
              </a:rPr>
              <a:t>Vinkki: surffaa aallolla ja anna vauhdin viedä...</a:t>
            </a:r>
            <a:br>
              <a:rPr lang="fi-FI" sz="2000" dirty="0">
                <a:ea typeface="+mn-lt"/>
                <a:cs typeface="+mn-lt"/>
              </a:rPr>
            </a:br>
            <a:br>
              <a:rPr lang="fi-FI" sz="2000" dirty="0">
                <a:ea typeface="+mn-lt"/>
                <a:cs typeface="+mn-lt"/>
              </a:rPr>
            </a:br>
            <a:r>
              <a:rPr lang="fi-FI" sz="2000" dirty="0">
                <a:solidFill>
                  <a:srgbClr val="FF0000"/>
                </a:solidFill>
                <a:latin typeface="Calibri" panose="020F0502020204030204" pitchFamily="34" charset="0"/>
                <a:ea typeface="+mn-lt"/>
                <a:cs typeface="+mn-lt"/>
              </a:rPr>
              <a:t>Negatiivinen palaute </a:t>
            </a:r>
            <a:r>
              <a:rPr lang="fi-FI" sz="2000" dirty="0">
                <a:ea typeface="+mn-lt"/>
                <a:cs typeface="+mn-lt"/>
              </a:rPr>
              <a:t>- syystä tai toisesta et ole onnistunut vastaamaan asiakkaan tarpeisiin. Negatiivisten ja positiivisten palautteiden suhde, joka on suurempi kuin 1:5 (2:5 tai pahempi), pitäisi herätellä toimimaan. Vaarana on, että mahdollisuutesi sitouttaa asiakkaita vähenee eksponentiaalisesti.</a:t>
            </a:r>
            <a:br>
              <a:rPr lang="fi-FI" sz="2000" dirty="0">
                <a:ea typeface="+mn-lt"/>
                <a:cs typeface="+mn-lt"/>
              </a:rPr>
            </a:br>
            <a:br>
              <a:rPr lang="fi-FI" sz="2000" dirty="0">
                <a:ea typeface="+mn-lt"/>
                <a:cs typeface="+mn-lt"/>
              </a:rPr>
            </a:br>
            <a:r>
              <a:rPr lang="fi-FI" sz="1600" i="1" dirty="0">
                <a:latin typeface="Calibri" panose="020F0502020204030204" pitchFamily="34" charset="0"/>
                <a:ea typeface="+mn-lt"/>
                <a:cs typeface="+mn-lt"/>
              </a:rPr>
              <a:t>Vinkki: ryhdy heti toimiin, ole kohtelias ja pyydä tarkempia palautteita juuri näiltä "vihaisilta" asiakkailta... haluathan kuitenkin tehdä kaikkesi, että yritykselläsi on hyvä maine.</a:t>
            </a:r>
            <a:endParaRPr lang="en-GB" sz="1600" i="1" dirty="0">
              <a:latin typeface="Calibri" panose="020F0502020204030204" pitchFamily="34" charset="0"/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3045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3746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fi-FI" sz="4000" b="1" dirty="0">
                <a:solidFill>
                  <a:srgbClr val="D92E2D"/>
                </a:solidFill>
              </a:rPr>
              <a:t>Tiivistelmä</a:t>
            </a:r>
            <a:endParaRPr lang="es-ES" sz="40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2645043"/>
            <a:ext cx="2819320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Markkinointimix</a:t>
            </a:r>
          </a:p>
          <a:p>
            <a:r>
              <a:rPr lang="fi-FI" sz="1200" dirty="0">
                <a:solidFill>
                  <a:schemeClr val="tx1"/>
                </a:solidFill>
              </a:rPr>
              <a:t> </a:t>
            </a:r>
            <a:endParaRPr lang="en-US" sz="1200" dirty="0">
              <a:solidFill>
                <a:schemeClr val="tx1"/>
              </a:solidFill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Product (</a:t>
            </a:r>
            <a:r>
              <a:rPr lang="fi-FI" sz="1200" dirty="0">
                <a:solidFill>
                  <a:schemeClr val="tx1"/>
                </a:solidFill>
                <a:cs typeface="Arial" pitchFamily="34" charset="0"/>
              </a:rPr>
              <a:t>tuote</a:t>
            </a:r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Price (</a:t>
            </a:r>
            <a:r>
              <a:rPr lang="fi-FI" sz="1200" dirty="0">
                <a:solidFill>
                  <a:schemeClr val="tx1"/>
                </a:solidFill>
                <a:cs typeface="Arial" pitchFamily="34" charset="0"/>
              </a:rPr>
              <a:t>hinta</a:t>
            </a:r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Place (</a:t>
            </a:r>
            <a:r>
              <a:rPr lang="fi-FI" sz="1200" dirty="0">
                <a:solidFill>
                  <a:schemeClr val="tx1"/>
                </a:solidFill>
                <a:cs typeface="Arial" pitchFamily="34" charset="0"/>
              </a:rPr>
              <a:t>paikka, saatavuus</a:t>
            </a:r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Promotion (</a:t>
            </a:r>
            <a:r>
              <a:rPr lang="fi-FI" sz="1200" dirty="0">
                <a:solidFill>
                  <a:schemeClr val="tx1"/>
                </a:solidFill>
                <a:cs typeface="Arial" pitchFamily="34" charset="0"/>
              </a:rPr>
              <a:t>markkinointiviestintä</a:t>
            </a:r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People (</a:t>
            </a:r>
            <a:r>
              <a:rPr lang="fi-FI" sz="1200" dirty="0">
                <a:solidFill>
                  <a:schemeClr val="tx1"/>
                </a:solidFill>
                <a:cs typeface="Arial" pitchFamily="34" charset="0"/>
              </a:rPr>
              <a:t>ihmiset</a:t>
            </a:r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Process (</a:t>
            </a:r>
            <a:r>
              <a:rPr lang="fi-FI" sz="1200" dirty="0">
                <a:solidFill>
                  <a:schemeClr val="tx1"/>
                </a:solidFill>
                <a:cs typeface="Arial" pitchFamily="34" charset="0"/>
              </a:rPr>
              <a:t>prosessi</a:t>
            </a:r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en-US" sz="1200" dirty="0">
                <a:solidFill>
                  <a:schemeClr val="tx1"/>
                </a:solidFill>
                <a:cs typeface="Arial" pitchFamily="34" charset="0"/>
              </a:rPr>
              <a:t>Physical evidence </a:t>
            </a:r>
            <a:r>
              <a:rPr lang="fi-FI" sz="1200" dirty="0">
                <a:solidFill>
                  <a:schemeClr val="tx1"/>
                </a:solidFill>
                <a:cs typeface="Arial" pitchFamily="34" charset="0"/>
              </a:rPr>
              <a:t>(fyysiset todisteet, fyysinen ympäristö)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Partnership (</a:t>
            </a:r>
            <a:r>
              <a:rPr lang="en-GB" sz="1200" dirty="0" err="1">
                <a:solidFill>
                  <a:schemeClr val="tx1"/>
                </a:solidFill>
                <a:cs typeface="Arial" pitchFamily="34" charset="0"/>
              </a:rPr>
              <a:t>ku</a:t>
            </a:r>
            <a:r>
              <a:rPr lang="fi-FI" sz="1200" dirty="0" err="1">
                <a:solidFill>
                  <a:schemeClr val="tx1"/>
                </a:solidFill>
                <a:cs typeface="Arial" pitchFamily="34" charset="0"/>
              </a:rPr>
              <a:t>mppanuus</a:t>
            </a:r>
            <a:r>
              <a:rPr lang="en-GB" sz="1200" dirty="0">
                <a:solidFill>
                  <a:schemeClr val="tx1"/>
                </a:solidFill>
                <a:cs typeface="Arial" pitchFamily="34" charset="0"/>
              </a:rPr>
              <a:t>)</a:t>
            </a:r>
            <a:endParaRPr lang="en-US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ko-KR" sz="10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892829" y="4925450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Markkinoinnin ymmärtäminen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Määritelmät. Markkinakeskeinen (AMA) ja asiakaskeskeinen (Kotler).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Markkinoinnin muodot operatiivisen kontekstin ja painopisteen mukaan.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4610660" y="4784992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903" r="20863"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1883578" y="4910503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1268065" y="1877057"/>
            <a:ext cx="1991507" cy="29630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Liiketoiminnan arvo: 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400" b="1" dirty="0">
                <a:solidFill>
                  <a:srgbClr val="FF0000"/>
                </a:solidFill>
                <a:cs typeface="Arial" pitchFamily="34" charset="0"/>
              </a:rPr>
              <a:t>3 tärkeintä tekijää</a:t>
            </a: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Panosten käsittely</a:t>
            </a: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Ihmiset </a:t>
            </a: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Sosioekonominen toimintaympäristö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altLang="ko-KR" sz="1200" dirty="0">
                <a:solidFill>
                  <a:schemeClr val="tx1"/>
                </a:solidFill>
                <a:cs typeface="Arial" pitchFamily="34" charset="0"/>
              </a:rPr>
              <a:t>IPO-MALLI: panoksesta (panoksista) tuloksiin.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940547" y="2495707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102" y="488131"/>
            <a:ext cx="4327693" cy="671109"/>
          </a:xfrm>
        </p:spPr>
        <p:txBody>
          <a:bodyPr>
            <a:noAutofit/>
          </a:bodyPr>
          <a:lstStyle/>
          <a:p>
            <a:r>
              <a:rPr lang="fi-FI" sz="4000" dirty="0">
                <a:solidFill>
                  <a:srgbClr val="C00000"/>
                </a:solidFill>
              </a:rPr>
              <a:t>Itsearviointitesti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26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87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1: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Mikä on IPO-malli?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2: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Mikä on markkinoiden kysynnän yleinen määritelmä?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3: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Minkälainen markkinointitapa hyödyntää tarjouksen teknisiä ominaisuuksia myynnin edistämiseksi?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4: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Minkälainen markkinointitapa soveltuu parhaiten urheilualalle?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Kysymys 5: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2000" dirty="0">
                <a:ea typeface="+mn-lt"/>
                <a:cs typeface="+mn-lt"/>
              </a:rPr>
              <a:t>Mikä on markkinointimix?</a:t>
            </a:r>
            <a:endParaRPr lang="en-GB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10274830" cy="217335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Sisältö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>
                <a:ea typeface="+mn-lt"/>
                <a:cs typeface="+mn-lt"/>
              </a:rPr>
              <a:t>"Arvon" käsitteen muotoilu organisaatioille:</a:t>
            </a:r>
          </a:p>
          <a:p>
            <a:pPr marL="228600" indent="-228600">
              <a:buFont typeface="+mj-lt"/>
              <a:buAutoNum type="arabicPeriod"/>
            </a:pP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Arvon monet eri tulkinnat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Arvoyhtälön muuttujat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Tietyn ajan ja ajanjakson sosioekonominen konteksti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Panosten käsittely 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Ihmiset</a:t>
            </a: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GB" sz="1200" b="1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US" sz="1100" dirty="0">
              <a:ea typeface="맑은 고딕"/>
              <a:cs typeface="Calibri"/>
            </a:endParaRPr>
          </a:p>
          <a:p>
            <a:endParaRPr lang="en-US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Osio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1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4853667" y="1845222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4760816" y="2683363"/>
            <a:ext cx="3472328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>
                <a:ea typeface="+mn-lt"/>
                <a:cs typeface="+mn-lt"/>
              </a:rPr>
              <a:t>...mistä markkinoinnissa on kyse?</a:t>
            </a:r>
          </a:p>
          <a:p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Määritelmiä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Tarpeet ja vaatimukset...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Markkinointi eri liiketoiminnan konteksteissa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Markkinoinnin keinot painopisteen perusteella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Tuotteet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Myynti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Markkinointi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Suhteet</a:t>
            </a:r>
            <a:endParaRPr lang="en-GB" sz="1200" dirty="0">
              <a:ea typeface="+mn-lt"/>
              <a:cs typeface="+mn-lt"/>
            </a:endParaRP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4821382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Osio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2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8233143" y="2310756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fi-FI" altLang="ko-KR" b="1" dirty="0">
                <a:latin typeface="+mj-lt"/>
                <a:ea typeface="맑은 고딕"/>
                <a:cs typeface="Arial"/>
              </a:rPr>
              <a:t>Osio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3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18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8273845" y="1845222"/>
            <a:ext cx="317240" cy="482490"/>
          </a:xfrm>
          <a:prstGeom prst="rect">
            <a:avLst/>
          </a:prstGeom>
        </p:spPr>
      </p:pic>
      <p:sp>
        <p:nvSpPr>
          <p:cNvPr id="21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8188236" y="2649895"/>
            <a:ext cx="347232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>
                <a:ea typeface="+mn-lt"/>
                <a:cs typeface="+mn-lt"/>
              </a:rPr>
              <a:t>Markkinointimix</a:t>
            </a:r>
          </a:p>
          <a:p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Markkinointimix: 8Ps-malli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Markkinointimix liiketoimintasuunnitelmassa</a:t>
            </a:r>
            <a:endParaRPr lang="en-US" sz="1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611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Mitä tarkoitetaan </a:t>
            </a:r>
            <a:r>
              <a:rPr lang="fi-FI" b="1" i="1" dirty="0">
                <a:ea typeface="+mn-lt"/>
                <a:cs typeface="+mn-lt"/>
              </a:rPr>
              <a:t>arvolla</a:t>
            </a:r>
            <a:r>
              <a:rPr lang="fi-FI" b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Kvantitatiivinen </a:t>
            </a:r>
            <a:r>
              <a:rPr lang="fi-FI" b="1" dirty="0">
                <a:ea typeface="+mn-lt"/>
                <a:cs typeface="+mn-lt"/>
              </a:rPr>
              <a:t>VS </a:t>
            </a: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kvalitatiivinen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800" dirty="0">
                <a:ea typeface="+mn-lt"/>
                <a:cs typeface="+mn-lt"/>
              </a:rPr>
              <a:t>Kuinka paljon on saavutettu tietyssä ajassa vs. suoritustaso ja tehokkuus.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sz="18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Tuotos </a:t>
            </a:r>
            <a:r>
              <a:rPr lang="fi-FI" b="1" dirty="0">
                <a:ea typeface="+mn-lt"/>
                <a:cs typeface="+mn-lt"/>
              </a:rPr>
              <a:t>VS </a:t>
            </a: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tulos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800" dirty="0">
                <a:ea typeface="+mn-lt"/>
                <a:cs typeface="+mn-lt"/>
              </a:rPr>
              <a:t>Aineelliset ja konkreettiset tulokset vs. keskipitkän/pitkän aikavälin vaikutus, joka syntyy kyseisestä tuotoksesta (eli ↑ voitto).</a:t>
            </a:r>
            <a:endParaRPr lang="en-GB" sz="18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voitto = tuotot - kustannukset</a:t>
            </a:r>
            <a:endParaRPr lang="en-GB" dirty="0">
              <a:highlight>
                <a:srgbClr val="FFFF00"/>
              </a:highlight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8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311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Riippumatta liikeidean mittakaavasta ja kattavuudesta, arvo rakentuu laajemmassa merkityksessä kolmesta eri muuttujasta: 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37893251"/>
              </p:ext>
            </p:extLst>
          </p:nvPr>
        </p:nvGraphicFramePr>
        <p:xfrm>
          <a:off x="3119698" y="2411853"/>
          <a:ext cx="6169891" cy="3256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Tietyn ajan ja ajanjakson sosioekonominen konteksti</a:t>
            </a:r>
          </a:p>
          <a:p>
            <a:pPr algn="l"/>
            <a:r>
              <a:rPr lang="fi-FI" dirty="0"/>
              <a:t>Sillä tarkoitetaan niiden ilmiöiden kokonaislaajuutta, jotka saattavat vaikuttaa liikeideaan. 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Teknologia ja markkinasuuntaukset ovat kaksi vaikuttavinta suuntausta, joita yrittäjiksi aikovat/ yrittäjät joutuvat tarkastelemaan suunnitellessaan ja skaalatessaan liikeideaansa.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212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Tietyn ajan ja ajanjakson sosioekonominen konteksti, esim.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: </a:t>
            </a: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3858" y="1795832"/>
            <a:ext cx="1009362" cy="720973"/>
          </a:xfrm>
          <a:prstGeom prst="rect">
            <a:avLst/>
          </a:prstGeom>
        </p:spPr>
      </p:pic>
      <p:pic>
        <p:nvPicPr>
          <p:cNvPr id="4" name="Immagine 3">
            <a:hlinkClick r:id="rId5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2614" y="2716860"/>
            <a:ext cx="5188045" cy="2999339"/>
          </a:xfrm>
          <a:prstGeom prst="rect">
            <a:avLst/>
          </a:prstGeom>
        </p:spPr>
      </p:pic>
      <p:sp>
        <p:nvSpPr>
          <p:cNvPr id="13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1348780" y="2504423"/>
            <a:ext cx="5153620" cy="37896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Viime vuosina e-urheilusta on tullut merkittävä ala, ja monet vakiintuneet urheiluun liittyvät yritykset hyödyntävät ilmiötä....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fi-FI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dirty="0">
                <a:ea typeface="+mn-lt"/>
                <a:cs typeface="+mn-lt"/>
              </a:rPr>
              <a:t>...kuten Juventus F.C. on jo tehnyt vuonna 2019, kun se julkisti seuran ikioman e-urheilujoukkueen Global eFootball.pro Championship -kilpailua silmällä pitäen.</a:t>
            </a:r>
            <a:endParaRPr lang="en-GB" sz="3200" b="1" dirty="0">
              <a:cs typeface="Calibri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82614" y="5845296"/>
            <a:ext cx="5269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Lähde: https://www.juventus.com/it/news/articoli/la-juventus-entra-nel-mondo-esports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6676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Tietyn ajan ja ajanjakson sosioekonominen konteksti</a:t>
            </a:r>
          </a:p>
          <a:p>
            <a:pPr algn="l"/>
            <a:r>
              <a:rPr lang="fi-FI" dirty="0"/>
              <a:t>Tämä ulottuvuus viittaa myös seuraaviin: 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Kilpailijat - vahvuudet ja heikkoudet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Asiakkaat - todelliset ja potentiaaliset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l"/>
            <a:r>
              <a:rPr lang="fi-FI" dirty="0"/>
              <a:t>Urheiluun liittyvien liikeideoiden tyypillisen koon ja toiminta-alan vuoksi on suhteellisen helppoa löytää erityisiä markkinasegmenttejä, joilla on korkea kannattavuusmarginaali. </a:t>
            </a:r>
            <a:endParaRPr lang="en-US" dirty="0"/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9201" y="3033453"/>
            <a:ext cx="1981400" cy="104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3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ea typeface="+mn-lt"/>
                <a:cs typeface="+mn-lt"/>
              </a:rPr>
              <a:t>Arvoyhtälön muuttujat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Tietyn ajan ja ajanjakson sosioekonominen konteksti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markkinaraon </a:t>
            </a:r>
            <a:r>
              <a:rPr lang="fi-FI" b="1" dirty="0">
                <a:solidFill>
                  <a:srgbClr val="0070C0"/>
                </a:solidFill>
                <a:ea typeface="+mn-lt"/>
                <a:cs typeface="+mn-lt"/>
              </a:rPr>
              <a:t>löytäminen</a:t>
            </a:r>
          </a:p>
          <a:p>
            <a:pPr algn="l"/>
            <a:r>
              <a:rPr lang="fi-FI" dirty="0"/>
              <a:t>Urheilualan asiakkaat (enemmän kuin muilla markkinoilla):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ovat erittäin hyvin perillä asioista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pyrkivät yhdistymään (verkko)yhteisöihin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klusteroituvat hyvin tunnistettaviin segmentteihin</a:t>
            </a:r>
            <a:endParaRPr lang="en-US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i-FI" dirty="0"/>
              <a:t>omaavat suuremman ostopotentiaalin</a:t>
            </a:r>
            <a:endParaRPr lang="en-US" dirty="0"/>
          </a:p>
          <a:p>
            <a:r>
              <a:rPr lang="fi-FI" dirty="0"/>
              <a:t> </a:t>
            </a:r>
            <a:endParaRPr lang="en-US" dirty="0"/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Osio 1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5477" y="1290770"/>
            <a:ext cx="873137" cy="153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3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0C7EC157A6C57429E66BE617180E4BA" ma:contentTypeVersion="13" ma:contentTypeDescription="Luo uusi asiakirja." ma:contentTypeScope="" ma:versionID="abdba8193bf53585f23e0f57dc79550b">
  <xsd:schema xmlns:xsd="http://www.w3.org/2001/XMLSchema" xmlns:xs="http://www.w3.org/2001/XMLSchema" xmlns:p="http://schemas.microsoft.com/office/2006/metadata/properties" xmlns:ns3="f0a76851-186c-4e9a-ba6f-5e6e0ab93a52" xmlns:ns4="7d87fd77-5c90-4cc5-9fa8-5251628b2ec8" targetNamespace="http://schemas.microsoft.com/office/2006/metadata/properties" ma:root="true" ma:fieldsID="3a1a7b6f626bcbf646316ecb145447af" ns3:_="" ns4:_="">
    <xsd:import namespace="f0a76851-186c-4e9a-ba6f-5e6e0ab93a52"/>
    <xsd:import namespace="7d87fd77-5c90-4cc5-9fa8-5251628b2ec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76851-186c-4e9a-ba6f-5e6e0ab93a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7fd77-5c90-4cc5-9fa8-5251628b2e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1FC19E-F1A9-4F23-AF5A-A95B43BB44B2}">
  <ds:schemaRefs>
    <ds:schemaRef ds:uri="http://purl.org/dc/terms/"/>
    <ds:schemaRef ds:uri="http://purl.org/dc/elements/1.1/"/>
    <ds:schemaRef ds:uri="http://schemas.microsoft.com/office/2006/documentManagement/types"/>
    <ds:schemaRef ds:uri="7d87fd77-5c90-4cc5-9fa8-5251628b2ec8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f0a76851-186c-4e9a-ba6f-5e6e0ab93a5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F34E68-4A25-4DC6-87DA-F98A15CC55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a76851-186c-4e9a-ba6f-5e6e0ab93a52"/>
    <ds:schemaRef ds:uri="7d87fd77-5c90-4cc5-9fa8-5251628b2e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3497</TotalTime>
  <Words>1841</Words>
  <Application>Microsoft Office PowerPoint</Application>
  <PresentationFormat>Panorámica</PresentationFormat>
  <Paragraphs>481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Arvon luominen ja säilyttäminen asiakkaille: johdatus markkinointiin aloitteleville urheiluyrittäjille</vt:lpstr>
      <vt:lpstr>1. Tavoitteet ja päämäärät</vt:lpstr>
      <vt:lpstr>Sisältö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Tiivistelmä</vt:lpstr>
      <vt:lpstr>Itsearviointitesti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Monia Coppola</cp:lastModifiedBy>
  <cp:revision>674</cp:revision>
  <cp:lastPrinted>2021-11-11T07:54:38Z</cp:lastPrinted>
  <dcterms:created xsi:type="dcterms:W3CDTF">2020-11-24T11:59:30Z</dcterms:created>
  <dcterms:modified xsi:type="dcterms:W3CDTF">2022-05-06T07:08:33Z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0x01010000C7EC157A6C57429E66BE617180E4BA</vt:lpwstr>
  </property>
</Properties>
</file>